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5"/>
  </p:notesMasterIdLst>
  <p:sldIdLst>
    <p:sldId id="256" r:id="rId2"/>
    <p:sldId id="271" r:id="rId3"/>
    <p:sldId id="26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0" r:id="rId14"/>
  </p:sldIdLst>
  <p:sldSz cx="9144000" cy="6858000" type="screen4x3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87" autoAdjust="0"/>
    <p:restoredTop sz="86323" autoAdjust="0"/>
  </p:normalViewPr>
  <p:slideViewPr>
    <p:cSldViewPr>
      <p:cViewPr>
        <p:scale>
          <a:sx n="60" d="100"/>
          <a:sy n="60" d="100"/>
        </p:scale>
        <p:origin x="-1584" y="4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91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51ED7C-3487-461A-A5B6-6430B49802BB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bg-BG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24713F-A690-4F6A-BA34-23464641ACB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683251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24713F-A690-4F6A-BA34-23464641ACBA}" type="slidenum">
              <a:rPr lang="bg-BG" smtClean="0"/>
              <a:t>1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835180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9EF2D82-3695-4AD9-BEF3-43B3371D8677}" type="datetimeFigureOut">
              <a:rPr lang="bg-BG" smtClean="0"/>
              <a:t>13.3.2023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ABA33AF7-0598-462A-88DC-394F7FD5D209}" type="slidenum">
              <a:rPr lang="bg-BG" smtClean="0"/>
              <a:t>‹#›</a:t>
            </a:fld>
            <a:endParaRPr lang="bg-BG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repository.vnu.edu.vn/handle/VNU_123/8263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Role and Values of HR Professionals ( CIPD Map)</a:t>
            </a:r>
            <a:endParaRPr lang="bg-B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Types of Employer – Employee Relationships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754956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1053">
        <p14:reveal/>
      </p:transition>
    </mc:Choice>
    <mc:Fallback xmlns="">
      <p:transition spd="slow" advTm="1053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dirty="0" err="1" smtClean="0">
                <a:latin typeface="Arial" pitchFamily="34" charset="0"/>
                <a:cs typeface="Arial" pitchFamily="34" charset="0"/>
              </a:rPr>
              <a:t>Tsvetelina</a:t>
            </a:r>
            <a:r>
              <a:rPr lang="en-US" b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b="0" dirty="0" err="1" smtClean="0">
                <a:latin typeface="Arial" pitchFamily="34" charset="0"/>
                <a:cs typeface="Arial" pitchFamily="34" charset="0"/>
              </a:rPr>
              <a:t>Valchova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0" i="1" dirty="0" smtClean="0">
                <a:latin typeface="Arial" pitchFamily="34" charset="0"/>
                <a:cs typeface="Arial" pitchFamily="34" charset="0"/>
              </a:rPr>
              <a:t>Student No: 2026418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0" dirty="0" smtClean="0">
                <a:latin typeface="Arial" pitchFamily="34" charset="0"/>
                <a:cs typeface="Arial" pitchFamily="34" charset="0"/>
              </a:rPr>
              <a:t>Managing People </a:t>
            </a:r>
          </a:p>
          <a:p>
            <a:r>
              <a:rPr lang="en-US" b="0" i="1" dirty="0" smtClean="0">
                <a:latin typeface="Arial" pitchFamily="34" charset="0"/>
                <a:cs typeface="Arial" pitchFamily="34" charset="0"/>
              </a:rPr>
              <a:t>LCBB5004</a:t>
            </a:r>
            <a:endParaRPr lang="en-US" b="0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0" dirty="0" smtClean="0">
                <a:latin typeface="Arial" pitchFamily="34" charset="0"/>
                <a:cs typeface="Arial" pitchFamily="34" charset="0"/>
              </a:rPr>
              <a:t>Samuel </a:t>
            </a:r>
            <a:r>
              <a:rPr lang="en-US" b="0" dirty="0" err="1" smtClean="0">
                <a:latin typeface="Arial" pitchFamily="34" charset="0"/>
                <a:cs typeface="Arial" pitchFamily="34" charset="0"/>
              </a:rPr>
              <a:t>Ofori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endParaRPr lang="en-US" b="0" dirty="0">
              <a:latin typeface="Arial" pitchFamily="34" charset="0"/>
              <a:cs typeface="Arial" pitchFamily="34" charset="0"/>
            </a:endParaRPr>
          </a:p>
          <a:p>
            <a:endParaRPr lang="en-US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0" u="sng" dirty="0" smtClean="0">
                <a:latin typeface="Arial" pitchFamily="34" charset="0"/>
                <a:cs typeface="Arial" pitchFamily="34" charset="0"/>
              </a:rPr>
              <a:t>COMPONENT  </a:t>
            </a:r>
            <a:r>
              <a:rPr lang="en-US" b="0" u="sng" dirty="0" smtClean="0"/>
              <a:t>1</a:t>
            </a:r>
            <a:endParaRPr lang="bg-BG" b="0" u="sng" dirty="0"/>
          </a:p>
        </p:txBody>
      </p:sp>
    </p:spTree>
    <p:extLst>
      <p:ext uri="{BB962C8B-B14F-4D97-AF65-F5344CB8AC3E}">
        <p14:creationId xmlns:p14="http://schemas.microsoft.com/office/powerpoint/2010/main" val="2913758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36096" y="1124744"/>
            <a:ext cx="3505282" cy="357984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en-US" dirty="0" smtClean="0"/>
          </a:p>
          <a:p>
            <a:pPr marL="0" indent="0"/>
            <a:endParaRPr lang="en-GB" b="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800" b="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1800" b="0" dirty="0">
                <a:latin typeface="Arial" pitchFamily="34" charset="0"/>
                <a:cs typeface="Arial" pitchFamily="34" charset="0"/>
              </a:rPr>
              <a:t>role of </a:t>
            </a:r>
            <a:r>
              <a:rPr lang="en-GB" sz="1800" b="0" dirty="0" smtClean="0">
                <a:latin typeface="Arial" pitchFamily="34" charset="0"/>
                <a:cs typeface="Arial" pitchFamily="34" charset="0"/>
              </a:rPr>
              <a:t>HR Professionals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800" b="0" dirty="0" smtClean="0">
                <a:latin typeface="Arial" pitchFamily="34" charset="0"/>
                <a:cs typeface="Arial" pitchFamily="34" charset="0"/>
              </a:rPr>
              <a:t>Employer  -  Employee relationship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1800" b="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800" b="0" dirty="0" smtClean="0">
                <a:latin typeface="Arial" pitchFamily="34" charset="0"/>
                <a:cs typeface="Arial" pitchFamily="34" charset="0"/>
              </a:rPr>
              <a:t>Overview 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1800" b="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Ivan\Desktop\slide 1.2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99" y="764704"/>
            <a:ext cx="5057215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798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4260">
        <p14:reveal/>
      </p:transition>
    </mc:Choice>
    <mc:Fallback xmlns="">
      <p:transition spd="slow" advTm="42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8104" y="569231"/>
            <a:ext cx="3888432" cy="5956113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en-GB" b="0" dirty="0" smtClean="0"/>
          </a:p>
          <a:p>
            <a:pPr marL="285750" indent="-285750">
              <a:buFont typeface="Arial" pitchFamily="34" charset="0"/>
              <a:buChar char="•"/>
            </a:pPr>
            <a:endParaRPr lang="en-GB" b="0" dirty="0"/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b="0" dirty="0" smtClean="0">
                <a:latin typeface="Arial" pitchFamily="34" charset="0"/>
                <a:cs typeface="Arial" pitchFamily="34" charset="0"/>
              </a:rPr>
              <a:t>What is HR ?</a:t>
            </a:r>
          </a:p>
          <a:p>
            <a:pPr marL="285750" indent="-285750">
              <a:buFont typeface="Arial" pitchFamily="34" charset="0"/>
              <a:buChar char="•"/>
            </a:pPr>
            <a:endParaRPr lang="en-GB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b="0" dirty="0" smtClean="0">
                <a:latin typeface="Arial" pitchFamily="34" charset="0"/>
                <a:cs typeface="Arial" pitchFamily="34" charset="0"/>
              </a:rPr>
              <a:t>Definition</a:t>
            </a:r>
          </a:p>
          <a:p>
            <a:pPr marL="0" indent="0"/>
            <a:r>
              <a:rPr lang="en-GB" b="0" dirty="0" smtClean="0">
                <a:latin typeface="Arial" pitchFamily="34" charset="0"/>
                <a:cs typeface="Arial" pitchFamily="34" charset="0"/>
              </a:rPr>
              <a:t> </a:t>
            </a:r>
            <a:endParaRPr lang="en-GB" b="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b="0" dirty="0" smtClean="0">
                <a:latin typeface="Arial" pitchFamily="34" charset="0"/>
                <a:cs typeface="Arial" pitchFamily="34" charset="0"/>
              </a:rPr>
              <a:t>Responsibilities of HR</a:t>
            </a:r>
          </a:p>
          <a:p>
            <a:pPr marL="0" indent="0"/>
            <a:endParaRPr lang="en-GB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b="0" dirty="0" smtClean="0">
                <a:latin typeface="Arial" pitchFamily="34" charset="0"/>
                <a:cs typeface="Arial" pitchFamily="34" charset="0"/>
              </a:rPr>
              <a:t>Importance in organizations`     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b="0" dirty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endParaRPr lang="en-GB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endParaRPr lang="en-GB" b="0" dirty="0">
              <a:latin typeface="Arial" pitchFamily="34" charset="0"/>
              <a:cs typeface="Arial" pitchFamily="34" charset="0"/>
            </a:endParaRPr>
          </a:p>
          <a:p>
            <a:pPr marL="0" indent="0" algn="just"/>
            <a:r>
              <a:rPr lang="en-GB" b="0" dirty="0"/>
              <a:t>(Mathis, 2018)</a:t>
            </a:r>
            <a:endParaRPr lang="en-GB" b="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7" name="Picture 5" descr="C:\Users\Ivan\Desktop\slide 2.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08323"/>
            <a:ext cx="5233187" cy="371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2603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538" y="1340768"/>
            <a:ext cx="3588990" cy="4032448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b="0" u="sng" dirty="0" smtClean="0">
                <a:latin typeface="Arial" pitchFamily="34" charset="0"/>
                <a:cs typeface="Arial" pitchFamily="34" charset="0"/>
              </a:rPr>
              <a:t>HR Role in Organization</a:t>
            </a:r>
          </a:p>
          <a:p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Recruitment and Hiring</a:t>
            </a:r>
            <a:endParaRPr lang="en-US" b="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Training and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Development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Employee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Relations</a:t>
            </a:r>
            <a:endParaRPr lang="en-US" b="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Compensation and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Benefits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Legal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Compliance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>
              <a:latin typeface="Arial" pitchFamily="34" charset="0"/>
              <a:cs typeface="Arial" pitchFamily="34" charset="0"/>
            </a:endParaRPr>
          </a:p>
          <a:p>
            <a:pPr marL="0" indent="0"/>
            <a:r>
              <a:rPr lang="en-GB" b="0" dirty="0">
                <a:latin typeface="Arial" pitchFamily="34" charset="0"/>
                <a:cs typeface="Arial" pitchFamily="34" charset="0"/>
              </a:rPr>
              <a:t>(Kenton, 2022)</a:t>
            </a:r>
            <a:endParaRPr lang="bg-BG" b="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2" name="Picture 6" descr="C:\Users\Ivan\Desktop\3.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59" y="476672"/>
            <a:ext cx="5184576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010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69724" y="1268760"/>
            <a:ext cx="2840773" cy="4032448"/>
          </a:xfrm>
        </p:spPr>
        <p:txBody>
          <a:bodyPr>
            <a:normAutofit lnSpcReduction="10000"/>
          </a:bodyPr>
          <a:lstStyle/>
          <a:p>
            <a:r>
              <a:rPr lang="en-US" b="0" u="sng" dirty="0" smtClean="0">
                <a:latin typeface="Arial" pitchFamily="34" charset="0"/>
                <a:cs typeface="Arial" pitchFamily="34" charset="0"/>
              </a:rPr>
              <a:t>Values govern </a:t>
            </a:r>
            <a:r>
              <a:rPr lang="en-US" b="0" u="sng" dirty="0">
                <a:latin typeface="Arial" pitchFamily="34" charset="0"/>
                <a:cs typeface="Arial" pitchFamily="34" charset="0"/>
              </a:rPr>
              <a:t>HR </a:t>
            </a:r>
            <a:r>
              <a:rPr lang="en-US" b="0" u="sng" dirty="0" smtClean="0">
                <a:latin typeface="Arial" pitchFamily="34" charset="0"/>
                <a:cs typeface="Arial" pitchFamily="34" charset="0"/>
              </a:rPr>
              <a:t>duties</a:t>
            </a:r>
          </a:p>
          <a:p>
            <a:endParaRPr lang="en-US" b="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b="0" dirty="0" smtClean="0">
                <a:latin typeface="Arial" pitchFamily="34" charset="0"/>
                <a:cs typeface="Arial" pitchFamily="34" charset="0"/>
              </a:rPr>
              <a:t>Professionalism</a:t>
            </a:r>
          </a:p>
          <a:p>
            <a:pPr>
              <a:buFont typeface="Arial" pitchFamily="34" charset="0"/>
              <a:buChar char="•"/>
            </a:pPr>
            <a:r>
              <a:rPr lang="en-US" b="0" dirty="0" smtClean="0">
                <a:latin typeface="Arial" pitchFamily="34" charset="0"/>
                <a:cs typeface="Arial" pitchFamily="34" charset="0"/>
              </a:rPr>
              <a:t>Respect</a:t>
            </a:r>
          </a:p>
          <a:p>
            <a:pPr>
              <a:buFont typeface="Arial" pitchFamily="34" charset="0"/>
              <a:buChar char="•"/>
            </a:pPr>
            <a:r>
              <a:rPr lang="en-US" b="0" dirty="0" smtClean="0">
                <a:latin typeface="Arial" pitchFamily="34" charset="0"/>
                <a:cs typeface="Arial" pitchFamily="34" charset="0"/>
              </a:rPr>
              <a:t>Trust</a:t>
            </a:r>
          </a:p>
          <a:p>
            <a:pPr>
              <a:buFont typeface="Arial" pitchFamily="34" charset="0"/>
              <a:buChar char="•"/>
            </a:pPr>
            <a:r>
              <a:rPr lang="en-US" b="0" dirty="0" smtClean="0">
                <a:latin typeface="Arial" pitchFamily="34" charset="0"/>
                <a:cs typeface="Arial" pitchFamily="34" charset="0"/>
              </a:rPr>
              <a:t>Collaboration</a:t>
            </a:r>
          </a:p>
          <a:p>
            <a:pPr>
              <a:buFont typeface="Arial" pitchFamily="34" charset="0"/>
              <a:buChar char="•"/>
            </a:pPr>
            <a:r>
              <a:rPr lang="en-US" b="0" dirty="0">
                <a:latin typeface="Arial" pitchFamily="34" charset="0"/>
                <a:cs typeface="Arial" pitchFamily="34" charset="0"/>
              </a:rPr>
              <a:t>Continuous learning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b="0" dirty="0">
                <a:latin typeface="Arial" pitchFamily="34" charset="0"/>
                <a:cs typeface="Arial" pitchFamily="34" charset="0"/>
              </a:rPr>
              <a:t>(Borland &amp; Buultjens, 2020)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Ivan\Desktop\slide 4.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041" y="692696"/>
            <a:ext cx="6144683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133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6184" y="752415"/>
            <a:ext cx="4586336" cy="3579849"/>
          </a:xfrm>
        </p:spPr>
        <p:txBody>
          <a:bodyPr>
            <a:normAutofit/>
          </a:bodyPr>
          <a:lstStyle/>
          <a:p>
            <a:pPr marL="0" indent="0"/>
            <a:r>
              <a:rPr lang="bg-BG" b="0" u="sng" dirty="0" smtClean="0">
                <a:latin typeface="Arial" pitchFamily="34" charset="0"/>
                <a:cs typeface="Arial" pitchFamily="34" charset="0"/>
              </a:rPr>
              <a:t>CIPD </a:t>
            </a:r>
            <a:r>
              <a:rPr lang="bg-BG" b="0" u="sng" dirty="0">
                <a:latin typeface="Arial" pitchFamily="34" charset="0"/>
                <a:cs typeface="Arial" pitchFamily="34" charset="0"/>
              </a:rPr>
              <a:t>Profession </a:t>
            </a:r>
            <a:r>
              <a:rPr lang="bg-BG" b="0" u="sng" dirty="0" smtClean="0">
                <a:latin typeface="Arial" pitchFamily="34" charset="0"/>
                <a:cs typeface="Arial" pitchFamily="34" charset="0"/>
              </a:rPr>
              <a:t>Map</a:t>
            </a:r>
            <a:r>
              <a:rPr lang="en-US" b="0" u="sng" dirty="0">
                <a:latin typeface="Arial" pitchFamily="34" charset="0"/>
                <a:cs typeface="Arial" pitchFamily="34" charset="0"/>
              </a:rPr>
              <a:t>(</a:t>
            </a:r>
            <a:r>
              <a:rPr lang="en-US" b="0" u="sng" dirty="0" smtClean="0">
                <a:latin typeface="Arial" pitchFamily="34" charset="0"/>
                <a:cs typeface="Arial" pitchFamily="34" charset="0"/>
              </a:rPr>
              <a:t>Levels of Professionalism)</a:t>
            </a:r>
          </a:p>
          <a:p>
            <a:pPr marL="0" indent="0"/>
            <a:endParaRPr lang="en-US" b="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Administrators and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advisors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bg-BG" b="0" dirty="0" smtClean="0">
                <a:latin typeface="Arial" pitchFamily="34" charset="0"/>
                <a:cs typeface="Arial" pitchFamily="34" charset="0"/>
              </a:rPr>
              <a:t>Specialists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b="0" dirty="0" smtClean="0">
                <a:latin typeface="Arial" pitchFamily="34" charset="0"/>
                <a:cs typeface="Arial" pitchFamily="34" charset="0"/>
              </a:rPr>
              <a:t>Experts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b="0" dirty="0" smtClean="0">
                <a:latin typeface="Arial" pitchFamily="34" charset="0"/>
                <a:cs typeface="Arial" pitchFamily="34" charset="0"/>
              </a:rPr>
              <a:t>Leaders</a:t>
            </a:r>
          </a:p>
          <a:p>
            <a:pPr marL="285750" indent="-285750">
              <a:buFont typeface="Arial" pitchFamily="34" charset="0"/>
              <a:buChar char="•"/>
            </a:pP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US" b="0" dirty="0" smtClean="0"/>
          </a:p>
          <a:p>
            <a:pPr marL="0" indent="0"/>
            <a:endParaRPr lang="en-GB" b="0" dirty="0" smtClean="0"/>
          </a:p>
          <a:p>
            <a:pPr marL="0" indent="0"/>
            <a:r>
              <a:rPr lang="en-GB" b="0" dirty="0" smtClean="0"/>
              <a:t>(</a:t>
            </a:r>
            <a:r>
              <a:rPr lang="en-GB" b="0" dirty="0"/>
              <a:t>CIPD, 2021)</a:t>
            </a:r>
            <a:endParaRPr lang="bg-BG" b="0" dirty="0"/>
          </a:p>
        </p:txBody>
      </p:sp>
      <p:pic>
        <p:nvPicPr>
          <p:cNvPr id="2051" name="Picture 3" descr="C:\Users\Ivan\Desktop\slide 5.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52415"/>
            <a:ext cx="4342656" cy="3118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625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8064" y="260649"/>
            <a:ext cx="3200460" cy="511256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US" b="0" u="sng" dirty="0" smtClean="0">
                <a:latin typeface="Arial" pitchFamily="34" charset="0"/>
                <a:cs typeface="Arial" pitchFamily="34" charset="0"/>
              </a:rPr>
              <a:t>CIPD Core Behaviors</a:t>
            </a:r>
          </a:p>
          <a:p>
            <a:pPr>
              <a:buFont typeface="Arial" pitchFamily="34" charset="0"/>
              <a:buChar char="•"/>
            </a:pP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b="0" dirty="0" smtClean="0">
                <a:latin typeface="Arial" pitchFamily="34" charset="0"/>
                <a:cs typeface="Arial" pitchFamily="34" charset="0"/>
              </a:rPr>
              <a:t>Curious</a:t>
            </a: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Decisive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thinker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Skilled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influencer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Personally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credible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 smtClean="0">
                <a:latin typeface="Arial" pitchFamily="34" charset="0"/>
                <a:cs typeface="Arial" pitchFamily="34" charset="0"/>
              </a:rPr>
              <a:t>Collaborative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Driven to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deliver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Courage to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challenge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b="0" dirty="0">
                <a:latin typeface="Arial" pitchFamily="34" charset="0"/>
                <a:cs typeface="Arial" pitchFamily="34" charset="0"/>
              </a:rPr>
              <a:t>Role </a:t>
            </a:r>
            <a:r>
              <a:rPr lang="bg-BG" b="0" dirty="0" smtClean="0">
                <a:latin typeface="Arial" pitchFamily="34" charset="0"/>
                <a:cs typeface="Arial" pitchFamily="34" charset="0"/>
              </a:rPr>
              <a:t>model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 marL="0" indent="0"/>
            <a:r>
              <a:rPr lang="en-GB" b="0" dirty="0"/>
              <a:t>(CIPD, 2021)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r>
              <a:rPr lang="en-US" b="0" dirty="0" smtClean="0"/>
              <a:t>   </a:t>
            </a:r>
            <a:endParaRPr lang="bg-BG" b="0" dirty="0"/>
          </a:p>
        </p:txBody>
      </p:sp>
      <p:pic>
        <p:nvPicPr>
          <p:cNvPr id="3074" name="Picture 2" descr="C:\Users\Ivan\Desktop\slide 6.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3888432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251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8104" y="260648"/>
            <a:ext cx="3635896" cy="4896544"/>
          </a:xfrm>
        </p:spPr>
        <p:txBody>
          <a:bodyPr>
            <a:normAutofit fontScale="62500" lnSpcReduction="20000"/>
          </a:bodyPr>
          <a:lstStyle/>
          <a:p>
            <a:pPr marL="109728" indent="0">
              <a:buNone/>
            </a:pPr>
            <a:r>
              <a:rPr lang="bg-BG" sz="3300" b="0" u="sng" dirty="0">
                <a:latin typeface="Arial" pitchFamily="34" charset="0"/>
                <a:cs typeface="Arial" pitchFamily="34" charset="0"/>
              </a:rPr>
              <a:t>CIPD </a:t>
            </a:r>
            <a:r>
              <a:rPr lang="en-US" sz="3300" b="0" u="sng" dirty="0" smtClean="0">
                <a:latin typeface="Arial" pitchFamily="34" charset="0"/>
                <a:cs typeface="Arial" pitchFamily="34" charset="0"/>
              </a:rPr>
              <a:t>Map </a:t>
            </a:r>
            <a:r>
              <a:rPr lang="bg-BG" sz="3300" b="0" u="sng" dirty="0" smtClean="0">
                <a:latin typeface="Arial" pitchFamily="34" charset="0"/>
                <a:cs typeface="Arial" pitchFamily="34" charset="0"/>
              </a:rPr>
              <a:t>Professional </a:t>
            </a:r>
            <a:r>
              <a:rPr lang="en-US" sz="3300" b="0" u="sng" dirty="0">
                <a:latin typeface="Arial" pitchFamily="34" charset="0"/>
                <a:cs typeface="Arial" pitchFamily="34" charset="0"/>
              </a:rPr>
              <a:t>A</a:t>
            </a:r>
            <a:r>
              <a:rPr lang="bg-BG" sz="3300" b="0" u="sng" dirty="0" smtClean="0">
                <a:latin typeface="Arial" pitchFamily="34" charset="0"/>
                <a:cs typeface="Arial" pitchFamily="34" charset="0"/>
              </a:rPr>
              <a:t>reas</a:t>
            </a:r>
            <a:endParaRPr lang="en-US" sz="3300" b="0" u="sng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900" b="0" dirty="0" smtClean="0">
                <a:latin typeface="Arial" pitchFamily="34" charset="0"/>
                <a:cs typeface="Arial" pitchFamily="34" charset="0"/>
              </a:rPr>
              <a:t>Organizational design</a:t>
            </a: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900" b="0" dirty="0">
                <a:latin typeface="Arial" pitchFamily="34" charset="0"/>
                <a:cs typeface="Arial" pitchFamily="34" charset="0"/>
              </a:rPr>
              <a:t>Organizational </a:t>
            </a:r>
            <a:r>
              <a:rPr lang="bg-BG" sz="2900" b="0" dirty="0" smtClean="0">
                <a:latin typeface="Arial" pitchFamily="34" charset="0"/>
                <a:cs typeface="Arial" pitchFamily="34" charset="0"/>
              </a:rPr>
              <a:t>development</a:t>
            </a: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900" b="0" dirty="0">
                <a:latin typeface="Arial" pitchFamily="34" charset="0"/>
                <a:cs typeface="Arial" pitchFamily="34" charset="0"/>
              </a:rPr>
              <a:t>Resourcing and talent </a:t>
            </a:r>
            <a:r>
              <a:rPr lang="bg-BG" sz="2900" b="0" dirty="0" smtClean="0">
                <a:latin typeface="Arial" pitchFamily="34" charset="0"/>
                <a:cs typeface="Arial" pitchFamily="34" charset="0"/>
              </a:rPr>
              <a:t>planning</a:t>
            </a: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900" b="0" dirty="0">
                <a:latin typeface="Arial" pitchFamily="34" charset="0"/>
                <a:cs typeface="Arial" pitchFamily="34" charset="0"/>
              </a:rPr>
              <a:t>Learning and </a:t>
            </a:r>
            <a:r>
              <a:rPr lang="bg-BG" sz="2900" b="0" dirty="0" smtClean="0">
                <a:latin typeface="Arial" pitchFamily="34" charset="0"/>
                <a:cs typeface="Arial" pitchFamily="34" charset="0"/>
              </a:rPr>
              <a:t>development</a:t>
            </a: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900" b="0" dirty="0">
                <a:latin typeface="Arial" pitchFamily="34" charset="0"/>
                <a:cs typeface="Arial" pitchFamily="34" charset="0"/>
              </a:rPr>
              <a:t>Performance and </a:t>
            </a:r>
            <a:r>
              <a:rPr lang="bg-BG" sz="2900" b="0" dirty="0" smtClean="0">
                <a:latin typeface="Arial" pitchFamily="34" charset="0"/>
                <a:cs typeface="Arial" pitchFamily="34" charset="0"/>
              </a:rPr>
              <a:t>reward</a:t>
            </a: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900" b="0" dirty="0">
                <a:latin typeface="Arial" pitchFamily="34" charset="0"/>
                <a:cs typeface="Arial" pitchFamily="34" charset="0"/>
              </a:rPr>
              <a:t>Employee </a:t>
            </a:r>
            <a:r>
              <a:rPr lang="bg-BG" sz="2900" b="0" dirty="0" smtClean="0">
                <a:latin typeface="Arial" pitchFamily="34" charset="0"/>
                <a:cs typeface="Arial" pitchFamily="34" charset="0"/>
              </a:rPr>
              <a:t>engagement</a:t>
            </a: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900" b="0" dirty="0">
                <a:latin typeface="Arial" pitchFamily="34" charset="0"/>
                <a:cs typeface="Arial" pitchFamily="34" charset="0"/>
              </a:rPr>
              <a:t>Employee </a:t>
            </a:r>
            <a:r>
              <a:rPr lang="bg-BG" sz="2900" b="0" dirty="0" smtClean="0">
                <a:latin typeface="Arial" pitchFamily="34" charset="0"/>
                <a:cs typeface="Arial" pitchFamily="34" charset="0"/>
              </a:rPr>
              <a:t>relations</a:t>
            </a: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900" b="0" dirty="0">
                <a:latin typeface="Arial" pitchFamily="34" charset="0"/>
                <a:cs typeface="Arial" pitchFamily="34" charset="0"/>
              </a:rPr>
              <a:t>Service </a:t>
            </a:r>
            <a:r>
              <a:rPr lang="bg-BG" sz="3200" b="0" dirty="0">
                <a:latin typeface="Arial" pitchFamily="34" charset="0"/>
                <a:cs typeface="Arial" pitchFamily="34" charset="0"/>
              </a:rPr>
              <a:t>delivery</a:t>
            </a:r>
            <a:r>
              <a:rPr lang="bg-BG" sz="2900" b="0" dirty="0">
                <a:latin typeface="Arial" pitchFamily="34" charset="0"/>
                <a:cs typeface="Arial" pitchFamily="34" charset="0"/>
              </a:rPr>
              <a:t> and </a:t>
            </a:r>
            <a:r>
              <a:rPr lang="bg-BG" sz="2900" b="0" dirty="0" smtClean="0">
                <a:latin typeface="Arial" pitchFamily="34" charset="0"/>
                <a:cs typeface="Arial" pitchFamily="34" charset="0"/>
              </a:rPr>
              <a:t>information</a:t>
            </a: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900" b="0" dirty="0">
                <a:latin typeface="Arial" pitchFamily="34" charset="0"/>
                <a:cs typeface="Arial" pitchFamily="34" charset="0"/>
              </a:rPr>
              <a:t>Technology and </a:t>
            </a:r>
            <a:r>
              <a:rPr lang="bg-BG" sz="2900" b="0" dirty="0" smtClean="0">
                <a:latin typeface="Arial" pitchFamily="34" charset="0"/>
                <a:cs typeface="Arial" pitchFamily="34" charset="0"/>
              </a:rPr>
              <a:t>data</a:t>
            </a: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900" b="0" dirty="0">
                <a:latin typeface="Arial" pitchFamily="34" charset="0"/>
                <a:cs typeface="Arial" pitchFamily="34" charset="0"/>
              </a:rPr>
              <a:t>Business </a:t>
            </a:r>
            <a:r>
              <a:rPr lang="bg-BG" sz="2900" b="0" dirty="0" smtClean="0">
                <a:latin typeface="Arial" pitchFamily="34" charset="0"/>
                <a:cs typeface="Arial" pitchFamily="34" charset="0"/>
              </a:rPr>
              <a:t>acumen</a:t>
            </a: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 marL="0" indent="0"/>
            <a:r>
              <a:rPr lang="en-GB" sz="2200" b="0" dirty="0"/>
              <a:t>(CIPD, 2021)</a:t>
            </a:r>
            <a:endParaRPr lang="en-US" sz="4500" b="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sz="29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sz="2900" b="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sz="2900" b="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Ivan\Desktop\slide 7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1736"/>
            <a:ext cx="5399584" cy="404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570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5976" y="404665"/>
            <a:ext cx="4104456" cy="4752528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sz="2200" b="0" u="sng" dirty="0">
                <a:latin typeface="Arial" pitchFamily="34" charset="0"/>
                <a:cs typeface="Arial" pitchFamily="34" charset="0"/>
              </a:rPr>
              <a:t>Types of </a:t>
            </a:r>
            <a:r>
              <a:rPr lang="en-GB" sz="2200" b="0" u="sng" dirty="0" smtClean="0">
                <a:latin typeface="Arial" pitchFamily="34" charset="0"/>
                <a:cs typeface="Arial" pitchFamily="34" charset="0"/>
              </a:rPr>
              <a:t>Employer-employee Relationships</a:t>
            </a:r>
          </a:p>
          <a:p>
            <a:endParaRPr lang="en-GB" sz="2200" b="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200" b="0" dirty="0" smtClean="0">
                <a:latin typeface="Arial" pitchFamily="34" charset="0"/>
                <a:cs typeface="Arial" pitchFamily="34" charset="0"/>
              </a:rPr>
              <a:t>Transactional</a:t>
            </a:r>
          </a:p>
          <a:p>
            <a:pPr>
              <a:buFont typeface="Arial" pitchFamily="34" charset="0"/>
              <a:buChar char="•"/>
            </a:pPr>
            <a:endParaRPr lang="en-GB" sz="22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200" b="0" dirty="0" smtClean="0">
                <a:latin typeface="Arial" pitchFamily="34" charset="0"/>
                <a:cs typeface="Arial" pitchFamily="34" charset="0"/>
              </a:rPr>
              <a:t>Relational</a:t>
            </a:r>
          </a:p>
          <a:p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109728" indent="0"/>
            <a:r>
              <a:rPr lang="en-GB" sz="1400" b="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1400" b="0" dirty="0">
                <a:latin typeface="Arial" pitchFamily="34" charset="0"/>
                <a:cs typeface="Arial" pitchFamily="34" charset="0"/>
              </a:rPr>
              <a:t>Sanborn, 2020)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1400" dirty="0" smtClean="0">
                <a:latin typeface="Arial" pitchFamily="34" charset="0"/>
                <a:cs typeface="Arial" pitchFamily="34" charset="0"/>
              </a:rPr>
            </a:br>
            <a:endParaRPr lang="bg-BG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Ivan\Desktop\slide 8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30" y="963563"/>
            <a:ext cx="3133725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Ivan\Desktop\slide 8.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057" y="2492896"/>
            <a:ext cx="3052762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3042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9992" y="260648"/>
            <a:ext cx="4464496" cy="4824536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bg-BG" sz="2200" b="0" u="sng" dirty="0">
                <a:latin typeface="Arial" pitchFamily="34" charset="0"/>
                <a:cs typeface="Arial" pitchFamily="34" charset="0"/>
              </a:rPr>
              <a:t>Factors influencing positive </a:t>
            </a:r>
            <a:r>
              <a:rPr lang="bg-BG" sz="2200" b="0" u="sng" dirty="0" smtClean="0">
                <a:latin typeface="Arial" pitchFamily="34" charset="0"/>
                <a:cs typeface="Arial" pitchFamily="34" charset="0"/>
              </a:rPr>
              <a:t>relationships</a:t>
            </a:r>
            <a:endParaRPr lang="en-US" sz="2200" b="0" u="sng" dirty="0" smtClean="0">
              <a:latin typeface="Arial" pitchFamily="34" charset="0"/>
              <a:cs typeface="Arial" pitchFamily="34" charset="0"/>
            </a:endParaRPr>
          </a:p>
          <a:p>
            <a:endParaRPr lang="en-US" sz="2200" b="0" u="sng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bg-BG" sz="2200" b="0" dirty="0" smtClean="0">
                <a:latin typeface="Arial" pitchFamily="34" charset="0"/>
                <a:cs typeface="Arial" pitchFamily="34" charset="0"/>
              </a:rPr>
              <a:t>Communication</a:t>
            </a:r>
            <a:endParaRPr lang="en-US" sz="22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200" b="0" dirty="0" smtClean="0">
                <a:latin typeface="Arial" pitchFamily="34" charset="0"/>
                <a:cs typeface="Arial" pitchFamily="34" charset="0"/>
              </a:rPr>
              <a:t>Trust</a:t>
            </a:r>
          </a:p>
          <a:p>
            <a:pPr>
              <a:buFont typeface="Arial" pitchFamily="34" charset="0"/>
              <a:buChar char="•"/>
            </a:pPr>
            <a:r>
              <a:rPr lang="en-US" sz="2200" b="0" dirty="0" smtClean="0">
                <a:latin typeface="Arial" pitchFamily="34" charset="0"/>
                <a:cs typeface="Arial" pitchFamily="34" charset="0"/>
              </a:rPr>
              <a:t>Mutual Respect</a:t>
            </a:r>
          </a:p>
          <a:p>
            <a:pPr>
              <a:buFont typeface="Arial" pitchFamily="34" charset="0"/>
              <a:buChar char="•"/>
            </a:pPr>
            <a:r>
              <a:rPr lang="bg-BG" sz="2200" b="0" dirty="0" smtClean="0">
                <a:latin typeface="Arial" pitchFamily="34" charset="0"/>
                <a:cs typeface="Arial" pitchFamily="34" charset="0"/>
              </a:rPr>
              <a:t>Fairness</a:t>
            </a:r>
            <a:endParaRPr lang="en-US" sz="22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200" b="0" dirty="0" smtClean="0">
                <a:latin typeface="Arial" pitchFamily="34" charset="0"/>
                <a:cs typeface="Arial" pitchFamily="34" charset="0"/>
              </a:rPr>
              <a:t>Recognition</a:t>
            </a:r>
          </a:p>
          <a:p>
            <a:pPr>
              <a:buFont typeface="Arial" pitchFamily="34" charset="0"/>
              <a:buChar char="•"/>
            </a:pPr>
            <a:r>
              <a:rPr lang="en-US" sz="2200" b="0" dirty="0" smtClean="0">
                <a:latin typeface="Arial" pitchFamily="34" charset="0"/>
                <a:cs typeface="Arial" pitchFamily="34" charset="0"/>
              </a:rPr>
              <a:t>Work –life balance</a:t>
            </a:r>
          </a:p>
          <a:p>
            <a:pPr>
              <a:buFont typeface="Arial" pitchFamily="34" charset="0"/>
              <a:buChar char="•"/>
            </a:pPr>
            <a:endParaRPr lang="en-US" sz="2400" b="0" dirty="0">
              <a:latin typeface="Arial" pitchFamily="34" charset="0"/>
              <a:cs typeface="Arial" pitchFamily="34" charset="0"/>
            </a:endParaRPr>
          </a:p>
          <a:p>
            <a:pPr marL="0" indent="0"/>
            <a:r>
              <a:rPr lang="en-US" b="0" dirty="0">
                <a:latin typeface="Arial" pitchFamily="34" charset="0"/>
                <a:cs typeface="Arial" pitchFamily="34" charset="0"/>
              </a:rPr>
              <a:t>(</a:t>
            </a:r>
            <a:r>
              <a:rPr lang="en-US" b="0" dirty="0" err="1">
                <a:latin typeface="Arial" pitchFamily="34" charset="0"/>
                <a:cs typeface="Arial" pitchFamily="34" charset="0"/>
              </a:rPr>
              <a:t>Picincu</a:t>
            </a:r>
            <a:r>
              <a:rPr lang="en-US" b="0" dirty="0">
                <a:latin typeface="Arial" pitchFamily="34" charset="0"/>
                <a:cs typeface="Arial" pitchFamily="34" charset="0"/>
              </a:rPr>
              <a:t>, 2021)</a:t>
            </a:r>
            <a:endParaRPr lang="en-US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US" sz="1100" b="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Ivan\Desktop\slide 9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3810000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880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6016" y="745386"/>
            <a:ext cx="4427984" cy="4647148"/>
          </a:xfrm>
        </p:spPr>
        <p:txBody>
          <a:bodyPr>
            <a:normAutofit/>
          </a:bodyPr>
          <a:lstStyle/>
          <a:p>
            <a:pPr marL="285750" indent="-285750" algn="just">
              <a:buFont typeface="Arial" pitchFamily="34" charset="0"/>
              <a:buChar char="•"/>
            </a:pPr>
            <a:endParaRPr lang="en-GB" b="0" dirty="0">
              <a:solidFill>
                <a:srgbClr val="374151"/>
              </a:solidFill>
              <a:latin typeface="Söhne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b="0" dirty="0" smtClean="0">
                <a:latin typeface="Arial" pitchFamily="34" charset="0"/>
                <a:cs typeface="Arial" pitchFamily="34" charset="0"/>
              </a:rPr>
              <a:t>HR </a:t>
            </a:r>
            <a:r>
              <a:rPr lang="en-GB" b="0" dirty="0">
                <a:latin typeface="Arial" pitchFamily="34" charset="0"/>
                <a:cs typeface="Arial" pitchFamily="34" charset="0"/>
              </a:rPr>
              <a:t>professionals play </a:t>
            </a:r>
            <a:r>
              <a:rPr lang="en-GB" b="0" dirty="0" smtClean="0">
                <a:latin typeface="Arial" pitchFamily="34" charset="0"/>
                <a:cs typeface="Arial" pitchFamily="34" charset="0"/>
              </a:rPr>
              <a:t>a crucial </a:t>
            </a:r>
            <a:r>
              <a:rPr lang="en-GB" b="0" dirty="0">
                <a:latin typeface="Arial" pitchFamily="34" charset="0"/>
                <a:cs typeface="Arial" pitchFamily="34" charset="0"/>
              </a:rPr>
              <a:t>role in creating positive relationships between employers and employees. </a:t>
            </a:r>
            <a:endParaRPr lang="en-GB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endParaRPr lang="en-GB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b="0" dirty="0">
                <a:latin typeface="Arial" pitchFamily="34" charset="0"/>
                <a:cs typeface="Arial" pitchFamily="34" charset="0"/>
              </a:rPr>
              <a:t>U</a:t>
            </a:r>
            <a:r>
              <a:rPr lang="en-GB" b="0" dirty="0" smtClean="0">
                <a:latin typeface="Arial" pitchFamily="34" charset="0"/>
                <a:cs typeface="Arial" pitchFamily="34" charset="0"/>
              </a:rPr>
              <a:t>nderstanding </a:t>
            </a:r>
            <a:r>
              <a:rPr lang="en-GB" b="0" dirty="0">
                <a:latin typeface="Arial" pitchFamily="34" charset="0"/>
                <a:cs typeface="Arial" pitchFamily="34" charset="0"/>
              </a:rPr>
              <a:t>the values that govern their duties </a:t>
            </a:r>
            <a:endParaRPr lang="en-GB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endParaRPr lang="en-GB" b="0" dirty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b="0" dirty="0">
                <a:latin typeface="Arial" pitchFamily="34" charset="0"/>
                <a:cs typeface="Arial" pitchFamily="34" charset="0"/>
              </a:rPr>
              <a:t>I</a:t>
            </a:r>
            <a:r>
              <a:rPr lang="en-GB" b="0" dirty="0" smtClean="0">
                <a:latin typeface="Arial" pitchFamily="34" charset="0"/>
                <a:cs typeface="Arial" pitchFamily="34" charset="0"/>
              </a:rPr>
              <a:t>mplementing </a:t>
            </a:r>
            <a:r>
              <a:rPr lang="en-GB" b="0" dirty="0">
                <a:latin typeface="Arial" pitchFamily="34" charset="0"/>
                <a:cs typeface="Arial" pitchFamily="34" charset="0"/>
              </a:rPr>
              <a:t>practical measures to develop positive </a:t>
            </a:r>
            <a:r>
              <a:rPr lang="en-GB" b="0" dirty="0" smtClean="0">
                <a:latin typeface="Arial" pitchFamily="34" charset="0"/>
                <a:cs typeface="Arial" pitchFamily="34" charset="0"/>
              </a:rPr>
              <a:t>relationships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b="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b="0" dirty="0" smtClean="0">
                <a:latin typeface="Arial" pitchFamily="34" charset="0"/>
                <a:cs typeface="Arial" pitchFamily="34" charset="0"/>
              </a:rPr>
              <a:t>Success for organization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sz="1400" b="0" dirty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endParaRPr lang="en-GB" sz="1400" b="0" dirty="0" smtClean="0">
              <a:solidFill>
                <a:srgbClr val="374151"/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endParaRPr lang="bg-B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 descr="C:\Users\Ivan\Desktop\slide 1.2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332656"/>
            <a:ext cx="5057215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980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3" grpId="1" build="allAtOnce"/>
      <p:bldP spid="3" grpId="2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>
                <a:latin typeface="Arial" pitchFamily="34" charset="0"/>
                <a:cs typeface="Arial" pitchFamily="34" charset="0"/>
              </a:rPr>
              <a:t>REFERENCE LIST </a:t>
            </a:r>
            <a:endParaRPr lang="bg-BG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280700"/>
          </a:xfrm>
        </p:spPr>
        <p:txBody>
          <a:bodyPr>
            <a:normAutofit/>
          </a:bodyPr>
          <a:lstStyle/>
          <a:p>
            <a:pPr algn="just"/>
            <a:r>
              <a:rPr lang="en-GB" sz="1100" b="0" dirty="0">
                <a:latin typeface="Arial" pitchFamily="34" charset="0"/>
                <a:cs typeface="Arial" pitchFamily="34" charset="0"/>
              </a:rPr>
              <a:t>Borland, J., &amp; </a:t>
            </a:r>
            <a:r>
              <a:rPr lang="en-GB" sz="1100" b="0" dirty="0" err="1">
                <a:latin typeface="Arial" pitchFamily="34" charset="0"/>
                <a:cs typeface="Arial" pitchFamily="34" charset="0"/>
              </a:rPr>
              <a:t>Buultjens</a:t>
            </a:r>
            <a:r>
              <a:rPr lang="en-GB" sz="1100" b="0" dirty="0">
                <a:latin typeface="Arial" pitchFamily="34" charset="0"/>
                <a:cs typeface="Arial" pitchFamily="34" charset="0"/>
              </a:rPr>
              <a:t>, J. (2020). An exploratory study of employee training and development practices in Australian hospitality firms. Journal of Hospitality and Tourism Management,  page 132-143</a:t>
            </a:r>
          </a:p>
          <a:p>
            <a:pPr algn="just"/>
            <a:r>
              <a:rPr lang="en-GB" sz="1100" b="0" dirty="0"/>
              <a:t>CIPD (2021) Profession map terms and conditions: CIPD, CIPD People Profession. Available at: https://peopleprofession.cipd.org/new-profession-map-terms-conditions?_gl=1%2A13fsoo7%2A_ga%2AMTU0NjIzNTI1OC4xNjc4NjY1NTA4%2A_ga_D9HN5GYHYY%2AMTY3ODY2NTUxMy4xLjEuMTY3ODY2NTU0My4zMC4wLjA. (Accessed: March </a:t>
            </a:r>
            <a:r>
              <a:rPr lang="en-GB" sz="1100" b="0" dirty="0" smtClean="0"/>
              <a:t>10, </a:t>
            </a:r>
            <a:r>
              <a:rPr lang="en-GB" sz="1100" b="0" dirty="0"/>
              <a:t>2023</a:t>
            </a:r>
            <a:r>
              <a:rPr lang="en-GB" sz="1100" b="0" dirty="0" smtClean="0"/>
              <a:t>)</a:t>
            </a: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100" b="0" dirty="0">
                <a:latin typeface="Arial" pitchFamily="34" charset="0"/>
                <a:cs typeface="Arial" pitchFamily="34" charset="0"/>
              </a:rPr>
              <a:t>Kenton, W. (2022) Human resources (HR) meaning and responsibilities, </a:t>
            </a:r>
            <a:r>
              <a:rPr lang="en-GB" sz="1100" b="0" dirty="0" err="1">
                <a:latin typeface="Arial" pitchFamily="34" charset="0"/>
                <a:cs typeface="Arial" pitchFamily="34" charset="0"/>
              </a:rPr>
              <a:t>Investopedia</a:t>
            </a:r>
            <a:r>
              <a:rPr lang="en-GB" sz="1100" b="0" dirty="0">
                <a:latin typeface="Arial" pitchFamily="34" charset="0"/>
                <a:cs typeface="Arial" pitchFamily="34" charset="0"/>
              </a:rPr>
              <a:t>. </a:t>
            </a:r>
            <a:r>
              <a:rPr lang="en-GB" sz="1100" b="0" dirty="0" err="1">
                <a:latin typeface="Arial" pitchFamily="34" charset="0"/>
                <a:cs typeface="Arial" pitchFamily="34" charset="0"/>
              </a:rPr>
              <a:t>Investopedia</a:t>
            </a:r>
            <a:r>
              <a:rPr lang="en-GB" sz="1100" b="0" dirty="0">
                <a:latin typeface="Arial" pitchFamily="34" charset="0"/>
                <a:cs typeface="Arial" pitchFamily="34" charset="0"/>
              </a:rPr>
              <a:t>. Available at: https://www.investopedia.com/terms/h/humanresources.asp (Accessed: March 13, 2023). </a:t>
            </a:r>
            <a:endParaRPr lang="en-US" sz="1100" b="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vi-VN" sz="1100" b="0" dirty="0" smtClean="0">
                <a:latin typeface="Arial" pitchFamily="34" charset="0"/>
                <a:cs typeface="Arial" pitchFamily="34" charset="0"/>
              </a:rPr>
              <a:t>Mathis</a:t>
            </a:r>
            <a:r>
              <a:rPr lang="vi-VN" sz="1100" b="0" dirty="0">
                <a:latin typeface="Arial" pitchFamily="34" charset="0"/>
                <a:cs typeface="Arial" pitchFamily="34" charset="0"/>
              </a:rPr>
              <a:t>, Robert L. ; Jackson (2018): „Human Resource Management“. Trung tâm Thư viện và Tri thức số - Library and Digital Knowledge Center. Thomson/South-Western Retrieved </a:t>
            </a:r>
            <a:r>
              <a:rPr lang="vi-VN" sz="1100" b="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1100" b="0" dirty="0" smtClean="0">
                <a:latin typeface="Arial" pitchFamily="34" charset="0"/>
                <a:cs typeface="Arial" pitchFamily="34" charset="0"/>
              </a:rPr>
              <a:t>t</a:t>
            </a:r>
            <a:r>
              <a:rPr lang="vi-VN" sz="1100" b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100" b="0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vi-VN" sz="1100" b="0" dirty="0" smtClean="0">
                <a:latin typeface="Arial" pitchFamily="34" charset="0"/>
                <a:cs typeface="Arial" pitchFamily="34" charset="0"/>
              </a:rPr>
              <a:t>.03.2023 </a:t>
            </a:r>
            <a:r>
              <a:rPr lang="vi-VN" sz="1100" b="0" dirty="0">
                <a:latin typeface="Arial" pitchFamily="34" charset="0"/>
                <a:cs typeface="Arial" pitchFamily="34" charset="0"/>
              </a:rPr>
              <a:t>from </a:t>
            </a:r>
            <a:r>
              <a:rPr lang="vi-VN" sz="1100" b="0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vi-VN" sz="1100" b="0" dirty="0">
                <a:latin typeface="Arial" pitchFamily="34" charset="0"/>
                <a:cs typeface="Arial" pitchFamily="34" charset="0"/>
                <a:hlinkClick r:id="rId2"/>
              </a:rPr>
              <a:t>://</a:t>
            </a:r>
            <a:r>
              <a:rPr lang="vi-VN" sz="1100" b="0" dirty="0" smtClean="0">
                <a:latin typeface="Arial" pitchFamily="34" charset="0"/>
                <a:cs typeface="Arial" pitchFamily="34" charset="0"/>
                <a:hlinkClick r:id="rId2"/>
              </a:rPr>
              <a:t>repository.vnu.edu.vn/handle/VNU_123/82632</a:t>
            </a:r>
            <a:endParaRPr lang="en-US" sz="1100" b="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100" b="0" dirty="0" err="1">
                <a:latin typeface="Arial" pitchFamily="34" charset="0"/>
                <a:cs typeface="Arial" pitchFamily="34" charset="0"/>
              </a:rPr>
              <a:t>Picincu</a:t>
            </a:r>
            <a:r>
              <a:rPr lang="en-GB" sz="1100" b="0" dirty="0">
                <a:latin typeface="Arial" pitchFamily="34" charset="0"/>
                <a:cs typeface="Arial" pitchFamily="34" charset="0"/>
              </a:rPr>
              <a:t>, A. (2021) Factors influencing strategic employee relations, Small Business - Chron.com. Chron.com. Available at: https://smallbusiness.chron.com/factors-influencing-strategic-employee-relations-38045.html (Accessed: March 13, 2023). </a:t>
            </a:r>
            <a:endParaRPr lang="en-GB" sz="1100" b="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100" b="0" dirty="0">
                <a:latin typeface="Arial" pitchFamily="34" charset="0"/>
                <a:cs typeface="Arial" pitchFamily="34" charset="0"/>
              </a:rPr>
              <a:t>Sanborn, M. (2020) 9 differences between a transactional relationship and relational selling, Mark Sanborn Keynote Leadership Speaker. Available at: https://marksanborn.com/blog/2013/02/25/9-differences-between-transactional-and-relational-how-to-tell-the-difference/ (Accessed: March 13, 2023). </a:t>
            </a:r>
            <a:endParaRPr lang="en-US" sz="1100" b="0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en-GB" sz="1100" b="0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en-US" sz="1100" b="0" dirty="0">
              <a:latin typeface="Arial" pitchFamily="34" charset="0"/>
              <a:cs typeface="Arial" pitchFamily="34" charset="0"/>
            </a:endParaRPr>
          </a:p>
          <a:p>
            <a:pPr algn="just"/>
            <a:endParaRPr lang="bg-BG" sz="1100" b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56339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1635</TotalTime>
  <Words>456</Words>
  <Application>Microsoft Office PowerPoint</Application>
  <PresentationFormat>On-screen Show (4:3)</PresentationFormat>
  <Paragraphs>130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Angles</vt:lpstr>
      <vt:lpstr>Role and Values of HR Professionals ( CIPD Map)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and Values of HR Professionals ( CIPD Map)</dc:title>
  <dc:creator>Ivan</dc:creator>
  <cp:lastModifiedBy>Ivan</cp:lastModifiedBy>
  <cp:revision>54</cp:revision>
  <dcterms:created xsi:type="dcterms:W3CDTF">2023-03-05T09:52:00Z</dcterms:created>
  <dcterms:modified xsi:type="dcterms:W3CDTF">2023-03-13T01:29:39Z</dcterms:modified>
</cp:coreProperties>
</file>