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ms-powerpoint.presentation.macroEnabled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22" r:id="rId1"/>
  </p:sldMasterIdLst>
  <p:notesMasterIdLst>
    <p:notesMasterId r:id="rId12"/>
  </p:notesMasterIdLst>
  <p:sldIdLst>
    <p:sldId id="256" r:id="rId2"/>
    <p:sldId id="257" r:id="rId3"/>
    <p:sldId id="258" r:id="rId4"/>
    <p:sldId id="266" r:id="rId5"/>
    <p:sldId id="262" r:id="rId6"/>
    <p:sldId id="259" r:id="rId7"/>
    <p:sldId id="260" r:id="rId8"/>
    <p:sldId id="261" r:id="rId9"/>
    <p:sldId id="264" r:id="rId10"/>
    <p:sldId id="265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9979" autoAdjust="0"/>
    <p:restoredTop sz="74061" autoAdjust="0"/>
  </p:normalViewPr>
  <p:slideViewPr>
    <p:cSldViewPr snapToGrid="0">
      <p:cViewPr varScale="1">
        <p:scale>
          <a:sx n="43" d="100"/>
          <a:sy n="43" d="100"/>
        </p:scale>
        <p:origin x="125" y="3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BA3B84A-5818-4E02-93EB-CC24FDDD7AB2}" type="datetimeFigureOut">
              <a:rPr lang="en-GB" smtClean="0"/>
              <a:t>11/03/2019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E958707-6D3B-4194-A555-C404D1D8F1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21611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E958707-6D3B-4194-A555-C404D1D8F107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163682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E958707-6D3B-4194-A555-C404D1D8F107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136939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E958707-6D3B-4194-A555-C404D1D8F107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9404796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E958707-6D3B-4194-A555-C404D1D8F107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296759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E958707-6D3B-4194-A555-C404D1D8F107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302686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 algn="l">
              <a:buFont typeface="Arial" panose="020B0604020202020204" pitchFamily="34" charset="0"/>
              <a:buChar char="•"/>
            </a:pPr>
            <a:endParaRPr lang="en-GB" i="0" u="none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E958707-6D3B-4194-A555-C404D1D8F107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671918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E958707-6D3B-4194-A555-C404D1D8F107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320630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E958707-6D3B-4194-A555-C404D1D8F107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985419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/>
          <p:cNvGrpSpPr/>
          <p:nvPr/>
        </p:nvGrpSpPr>
        <p:grpSpPr>
          <a:xfrm>
            <a:off x="0" y="0"/>
            <a:ext cx="12188825" cy="6872226"/>
            <a:chOff x="0" y="0"/>
            <a:chExt cx="12188825" cy="6872226"/>
          </a:xfrm>
        </p:grpSpPr>
        <p:pic>
          <p:nvPicPr>
            <p:cNvPr id="9" name="Picture 8" descr="HD-PanelTitle-V.png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26" name="Rectangle 25"/>
            <p:cNvSpPr/>
            <p:nvPr/>
          </p:nvSpPr>
          <p:spPr>
            <a:xfrm>
              <a:off x="2328332" y="1540931"/>
              <a:ext cx="7543802" cy="3835401"/>
            </a:xfrm>
            <a:prstGeom prst="rect">
              <a:avLst/>
            </a:prstGeom>
            <a:noFill/>
            <a:ln w="15875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7" name="Picture 16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" r="47673"/>
            <a:stretch/>
          </p:blipFill>
          <p:spPr>
            <a:xfrm rot="5400000">
              <a:off x="5245268" y="530352"/>
              <a:ext cx="1673352" cy="612648"/>
            </a:xfrm>
            <a:prstGeom prst="rect">
              <a:avLst/>
            </a:prstGeom>
          </p:spPr>
        </p:pic>
        <p:pic>
          <p:nvPicPr>
            <p:cNvPr id="18" name="Picture 17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48819"/>
            <a:stretch/>
          </p:blipFill>
          <p:spPr>
            <a:xfrm rot="5400000">
              <a:off x="5263556" y="5747514"/>
              <a:ext cx="1636776" cy="612648"/>
            </a:xfrm>
            <a:prstGeom prst="rect">
              <a:avLst/>
            </a:prstGeom>
          </p:spPr>
        </p:pic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92398" y="1871131"/>
            <a:ext cx="6815669" cy="1515533"/>
          </a:xfrm>
        </p:spPr>
        <p:txBody>
          <a:bodyPr anchor="b">
            <a:noAutofit/>
          </a:bodyPr>
          <a:lstStyle>
            <a:lvl1pPr algn="ctr">
              <a:defRPr sz="5400">
                <a:effectLst/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2398" y="3657597"/>
            <a:ext cx="6815669" cy="1320802"/>
          </a:xfrm>
        </p:spPr>
        <p:txBody>
          <a:bodyPr anchor="t">
            <a:normAutofit/>
          </a:bodyPr>
          <a:lstStyle>
            <a:lvl1pPr marL="0" indent="0" algn="ct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83232" y="5037663"/>
            <a:ext cx="897467" cy="279400"/>
          </a:xfrm>
        </p:spPr>
        <p:txBody>
          <a:bodyPr/>
          <a:lstStyle/>
          <a:p>
            <a:fld id="{2F6109F0-0642-44F9-AE8F-BDCEC43143E1}" type="datetimeFigureOut">
              <a:rPr lang="en-GB" smtClean="0"/>
              <a:t>11/03/2019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92397" y="5037663"/>
            <a:ext cx="5214635" cy="279400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956900" y="5037663"/>
            <a:ext cx="551167" cy="279400"/>
          </a:xfrm>
        </p:spPr>
        <p:txBody>
          <a:bodyPr/>
          <a:lstStyle/>
          <a:p>
            <a:fld id="{027A0672-0667-45C5-ADDE-F4A63E3572C3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2692399" y="3522131"/>
            <a:ext cx="681566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6021462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6109F0-0642-44F9-AE8F-BDCEC43143E1}" type="datetimeFigureOut">
              <a:rPr lang="en-GB" smtClean="0"/>
              <a:t>11/03/2019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7A0672-0667-45C5-ADDE-F4A63E3572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443286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15069" y="1752606"/>
            <a:ext cx="8158688" cy="1822514"/>
          </a:xfrm>
        </p:spPr>
        <p:txBody>
          <a:bodyPr anchor="b">
            <a:normAutofit/>
          </a:bodyPr>
          <a:lstStyle>
            <a:lvl1pPr algn="ctr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15067" y="3846051"/>
            <a:ext cx="8158690" cy="954547"/>
          </a:xfrm>
        </p:spPr>
        <p:txBody>
          <a:bodyPr anchor="t">
            <a:normAutofit/>
          </a:bodyPr>
          <a:lstStyle>
            <a:lvl1pPr marL="0" indent="0" algn="ctr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6109F0-0642-44F9-AE8F-BDCEC43143E1}" type="datetimeFigureOut">
              <a:rPr lang="en-GB" smtClean="0"/>
              <a:t>11/03/2019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7A0672-0667-45C5-ADDE-F4A63E3572C3}" type="slidenum">
              <a:rPr lang="en-GB" smtClean="0"/>
              <a:t>‹#›</a:t>
            </a:fld>
            <a:endParaRPr lang="en-GB"/>
          </a:p>
        </p:txBody>
      </p:sp>
      <p:cxnSp>
        <p:nvCxnSpPr>
          <p:cNvPr id="16" name="Straight Connector 15"/>
          <p:cNvCxnSpPr/>
          <p:nvPr/>
        </p:nvCxnSpPr>
        <p:spPr>
          <a:xfrm>
            <a:off x="2012723" y="3710585"/>
            <a:ext cx="8163380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8635363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98448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1344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6109F0-0642-44F9-AE8F-BDCEC43143E1}" type="datetimeFigureOut">
              <a:rPr lang="en-GB" smtClean="0"/>
              <a:t>11/03/2019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7A0672-0667-45C5-ADDE-F4A63E3572C3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8214977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9540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80671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80671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6109F0-0642-44F9-AE8F-BDCEC43143E1}" type="datetimeFigureOut">
              <a:rPr lang="en-GB" smtClean="0"/>
              <a:t>11/03/2019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7A0672-0667-45C5-ADDE-F4A63E3572C3}" type="slidenum">
              <a:rPr lang="en-GB" smtClean="0"/>
              <a:t>‹#›</a:t>
            </a:fld>
            <a:endParaRPr lang="en-GB"/>
          </a:p>
        </p:txBody>
      </p:sp>
      <p:cxnSp>
        <p:nvCxnSpPr>
          <p:cNvPr id="18" name="Straight Connector 1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4200899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6109F0-0642-44F9-AE8F-BDCEC43143E1}" type="datetimeFigureOut">
              <a:rPr lang="en-GB" smtClean="0"/>
              <a:t>11/03/2019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7A0672-0667-45C5-ADDE-F4A63E3572C3}" type="slidenum">
              <a:rPr lang="en-GB" smtClean="0"/>
              <a:t>‹#›</a:t>
            </a:fld>
            <a:endParaRPr lang="en-GB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77916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6109F0-0642-44F9-AE8F-BDCEC43143E1}" type="datetimeFigureOut">
              <a:rPr lang="en-GB" smtClean="0"/>
              <a:t>11/03/2019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7A0672-0667-45C5-ADDE-F4A63E3572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198137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3811" y="1388534"/>
            <a:ext cx="3718455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18668" y="982131"/>
            <a:ext cx="5469466" cy="4893735"/>
          </a:xfrm>
        </p:spPr>
        <p:txBody>
          <a:bodyPr anchor="ctr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3811" y="3031065"/>
            <a:ext cx="3718455" cy="2438404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6109F0-0642-44F9-AE8F-BDCEC43143E1}" type="datetimeFigureOut">
              <a:rPr lang="en-GB" smtClean="0"/>
              <a:t>11/03/2019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7A0672-0667-45C5-ADDE-F4A63E3572C3}" type="slidenum">
              <a:rPr lang="en-GB" smtClean="0"/>
              <a:t>‹#›</a:t>
            </a:fld>
            <a:endParaRPr lang="en-GB"/>
          </a:p>
        </p:txBody>
      </p:sp>
      <p:cxnSp>
        <p:nvCxnSpPr>
          <p:cNvPr id="16" name="Straight Connector 15"/>
          <p:cNvCxnSpPr/>
          <p:nvPr/>
        </p:nvCxnSpPr>
        <p:spPr>
          <a:xfrm>
            <a:off x="1396169" y="2912533"/>
            <a:ext cx="35144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3161953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399" y="1883832"/>
            <a:ext cx="6241816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094831" y="1041400"/>
            <a:ext cx="3063347" cy="4775200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399" y="3255432"/>
            <a:ext cx="6241816" cy="1828800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6109F0-0642-44F9-AE8F-BDCEC43143E1}" type="datetimeFigureOut">
              <a:rPr lang="en-GB" smtClean="0"/>
              <a:t>11/03/2019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7A0672-0667-45C5-ADDE-F4A63E3572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2941622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4815415"/>
            <a:ext cx="9609666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041427" y="1041399"/>
            <a:ext cx="10105972" cy="3335869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401" y="5382153"/>
            <a:ext cx="9609666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6109F0-0642-44F9-AE8F-BDCEC43143E1}" type="datetimeFigureOut">
              <a:rPr lang="en-GB" smtClean="0"/>
              <a:t>11/03/2019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7A0672-0667-45C5-ADDE-F4A63E3572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618064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03868" y="982132"/>
            <a:ext cx="9592732" cy="2954868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03868" y="4343399"/>
            <a:ext cx="9592732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6109F0-0642-44F9-AE8F-BDCEC43143E1}" type="datetimeFigureOut">
              <a:rPr lang="en-GB" smtClean="0"/>
              <a:t>11/03/2019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7A0672-0667-45C5-ADDE-F4A63E3572C3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615571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370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74812" y="3352800"/>
            <a:ext cx="8839202" cy="584200"/>
          </a:xfrm>
        </p:spPr>
        <p:txBody>
          <a:bodyPr anchor="ctr">
            <a:normAutofit/>
          </a:bodyPr>
          <a:lstStyle>
            <a:lvl1pPr marL="0" indent="0" algn="r">
              <a:buFontTx/>
              <a:buNone/>
              <a:defRPr sz="20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343399"/>
            <a:ext cx="9609666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6109F0-0642-44F9-AE8F-BDCEC43143E1}" type="datetimeFigureOut">
              <a:rPr lang="en-GB" smtClean="0"/>
              <a:t>11/03/2019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7A0672-0667-45C5-ADDE-F4A63E3572C3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600267" y="282787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5210225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2" y="3308581"/>
            <a:ext cx="9609668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777381"/>
            <a:ext cx="9609668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6109F0-0642-44F9-AE8F-BDCEC43143E1}" type="datetimeFigureOut">
              <a:rPr lang="en-GB" smtClean="0"/>
              <a:t>11/03/2019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7A0672-0667-45C5-ADDE-F4A63E3572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240783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243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6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9312"/>
            <a:ext cx="9609668" cy="88696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529667"/>
            <a:ext cx="9609668" cy="13462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6109F0-0642-44F9-AE8F-BDCEC43143E1}" type="datetimeFigureOut">
              <a:rPr lang="en-GB" smtClean="0"/>
              <a:t>11/03/2019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7A0672-0667-45C5-ADDE-F4A63E3572C3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TextBox 11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600267" y="25992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26" name="Straight Connector 25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8218387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982132"/>
            <a:ext cx="9609666" cy="2243668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4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0168"/>
            <a:ext cx="9609668" cy="84124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4470399"/>
            <a:ext cx="9609670" cy="14054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6109F0-0642-44F9-AE8F-BDCEC43143E1}" type="datetimeFigureOut">
              <a:rPr lang="en-GB" smtClean="0"/>
              <a:t>11/03/2019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7A0672-0667-45C5-ADDE-F4A63E3572C3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3743538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6109F0-0642-44F9-AE8F-BDCEC43143E1}" type="datetimeFigureOut">
              <a:rPr lang="en-GB" smtClean="0"/>
              <a:t>11/03/2019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7A0672-0667-45C5-ADDE-F4A63E3572C3}" type="slidenum">
              <a:rPr lang="en-GB" smtClean="0"/>
              <a:t>‹#›</a:t>
            </a:fld>
            <a:endParaRPr lang="en-GB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2877152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9356" y="982131"/>
            <a:ext cx="1890895" cy="489373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5398" y="982132"/>
            <a:ext cx="7433025" cy="4893734"/>
          </a:xfrm>
        </p:spPr>
        <p:txBody>
          <a:bodyPr vert="eaVert" anchor="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6109F0-0642-44F9-AE8F-BDCEC43143E1}" type="datetimeFigureOut">
              <a:rPr lang="en-GB" smtClean="0"/>
              <a:t>11/03/2019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7A0672-0667-45C5-ADDE-F4A63E3572C3}" type="slidenum">
              <a:rPr lang="en-GB" smtClean="0"/>
              <a:t>‹#›</a:t>
            </a:fld>
            <a:endParaRPr lang="en-GB"/>
          </a:p>
        </p:txBody>
      </p:sp>
      <p:cxnSp>
        <p:nvCxnSpPr>
          <p:cNvPr id="14" name="Straight Connector 13"/>
          <p:cNvCxnSpPr/>
          <p:nvPr/>
        </p:nvCxnSpPr>
        <p:spPr>
          <a:xfrm>
            <a:off x="8863890" y="990600"/>
            <a:ext cx="0" cy="487680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2353348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3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88825" cy="6856215"/>
            <a:chOff x="0" y="0"/>
            <a:chExt cx="12188825" cy="6856215"/>
          </a:xfrm>
        </p:grpSpPr>
        <p:pic>
          <p:nvPicPr>
            <p:cNvPr id="8" name="Picture 7" descr="HD-PanelContent-V.png"/>
            <p:cNvPicPr>
              <a:picLocks noChangeAspect="1"/>
            </p:cNvPicPr>
            <p:nvPr/>
          </p:nvPicPr>
          <p:blipFill>
            <a:blip r:embed="rId1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9" name="Rectangle 8"/>
            <p:cNvSpPr/>
            <p:nvPr/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0" name="Picture 9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5093"/>
            <a:stretch/>
          </p:blipFill>
          <p:spPr>
            <a:xfrm rot="5400000">
              <a:off x="5706471" y="76265"/>
              <a:ext cx="758952" cy="606425"/>
            </a:xfrm>
            <a:prstGeom prst="rect">
              <a:avLst/>
            </a:prstGeom>
          </p:spPr>
        </p:pic>
        <p:pic>
          <p:nvPicPr>
            <p:cNvPr id="11" name="Picture 10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5093"/>
            <a:stretch/>
          </p:blipFill>
          <p:spPr>
            <a:xfrm rot="5400000">
              <a:off x="5706470" y="6173526"/>
              <a:ext cx="758952" cy="606425"/>
            </a:xfrm>
            <a:prstGeom prst="rect">
              <a:avLst/>
            </a:prstGeom>
          </p:spPr>
        </p:pic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2556932"/>
            <a:ext cx="9601196" cy="331893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677501" y="5969000"/>
            <a:ext cx="16002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2F6109F0-0642-44F9-AE8F-BDCEC43143E1}" type="datetimeFigureOut">
              <a:rPr lang="en-GB" smtClean="0"/>
              <a:t>11/03/2019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295401" y="5969000"/>
            <a:ext cx="73059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3901" y="5969000"/>
            <a:ext cx="542697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027A0672-0667-45C5-ADDE-F4A63E3572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15075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23" r:id="rId1"/>
    <p:sldLayoutId id="2147483824" r:id="rId2"/>
    <p:sldLayoutId id="2147483825" r:id="rId3"/>
    <p:sldLayoutId id="2147483826" r:id="rId4"/>
    <p:sldLayoutId id="2147483827" r:id="rId5"/>
    <p:sldLayoutId id="2147483828" r:id="rId6"/>
    <p:sldLayoutId id="2147483829" r:id="rId7"/>
    <p:sldLayoutId id="2147483830" r:id="rId8"/>
    <p:sldLayoutId id="2147483831" r:id="rId9"/>
    <p:sldLayoutId id="2147483832" r:id="rId10"/>
    <p:sldLayoutId id="2147483833" r:id="rId11"/>
    <p:sldLayoutId id="2147483834" r:id="rId12"/>
    <p:sldLayoutId id="2147483835" r:id="rId13"/>
    <p:sldLayoutId id="2147483836" r:id="rId14"/>
    <p:sldLayoutId id="2147483837" r:id="rId15"/>
    <p:sldLayoutId id="2147483838" r:id="rId16"/>
    <p:sldLayoutId id="2147483839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 cap="none">
          <a:ln w="3175" cmpd="sng">
            <a:noFill/>
          </a:ln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0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8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6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sz="3200" dirty="0" smtClean="0"/>
              <a:t>“Comparing Historical and Modern antisemitism within the United Kingdom”</a:t>
            </a:r>
            <a:endParaRPr lang="en-GB" sz="320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GB" sz="1800" dirty="0" smtClean="0"/>
              <a:t>Dissertation Presentation by Morgan Phillips (</a:t>
            </a:r>
            <a:r>
              <a:rPr lang="en-GB" sz="1600" dirty="0" smtClean="0"/>
              <a:t>1600309</a:t>
            </a:r>
            <a:r>
              <a:rPr lang="en-GB" sz="1800" dirty="0" smtClean="0"/>
              <a:t>)</a:t>
            </a:r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6594574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u="sng" dirty="0" smtClean="0"/>
              <a:t>Contents</a:t>
            </a:r>
            <a:endParaRPr lang="en-GB" u="sng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95402" y="2522207"/>
            <a:ext cx="9601196" cy="3380881"/>
          </a:xfrm>
        </p:spPr>
        <p:txBody>
          <a:bodyPr>
            <a:normAutofit/>
          </a:bodyPr>
          <a:lstStyle/>
          <a:p>
            <a:r>
              <a:rPr lang="en-GB" sz="1800" smtClean="0"/>
              <a:t>Purpose </a:t>
            </a:r>
            <a:r>
              <a:rPr lang="en-GB" sz="1800" dirty="0" smtClean="0"/>
              <a:t>for this Study</a:t>
            </a:r>
          </a:p>
          <a:p>
            <a:r>
              <a:rPr lang="en-GB" sz="1800" dirty="0" smtClean="0"/>
              <a:t>Methodology</a:t>
            </a:r>
          </a:p>
          <a:p>
            <a:r>
              <a:rPr lang="en-GB" sz="1800" dirty="0" smtClean="0"/>
              <a:t>Chapter Summaries</a:t>
            </a:r>
          </a:p>
          <a:p>
            <a:pPr lvl="1">
              <a:buFont typeface="Wingdings" panose="05000000000000000000" pitchFamily="2" charset="2"/>
              <a:buChar char="Ø"/>
            </a:pPr>
            <a:r>
              <a:rPr lang="en-GB" sz="1600" dirty="0" smtClean="0"/>
              <a:t>Historical Antisemitism</a:t>
            </a:r>
          </a:p>
          <a:p>
            <a:pPr lvl="1">
              <a:buFont typeface="Wingdings" panose="05000000000000000000" pitchFamily="2" charset="2"/>
              <a:buChar char="Ø"/>
            </a:pPr>
            <a:r>
              <a:rPr lang="en-GB" sz="1600" dirty="0" smtClean="0"/>
              <a:t>Modern Antisemitism</a:t>
            </a:r>
          </a:p>
          <a:p>
            <a:pPr lvl="1">
              <a:buFont typeface="Wingdings" panose="05000000000000000000" pitchFamily="2" charset="2"/>
              <a:buChar char="Ø"/>
            </a:pPr>
            <a:r>
              <a:rPr lang="en-GB" sz="1600" dirty="0" smtClean="0"/>
              <a:t>Comparing the two Periods</a:t>
            </a:r>
          </a:p>
          <a:p>
            <a:r>
              <a:rPr lang="en-GB" sz="1800" dirty="0" smtClean="0"/>
              <a:t>Summary</a:t>
            </a:r>
          </a:p>
        </p:txBody>
      </p:sp>
    </p:spTree>
    <p:extLst>
      <p:ext uri="{BB962C8B-B14F-4D97-AF65-F5344CB8AC3E}">
        <p14:creationId xmlns:p14="http://schemas.microsoft.com/office/powerpoint/2010/main" val="1409657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800" u="sng" dirty="0" smtClean="0"/>
              <a:t>Purpose of Study</a:t>
            </a:r>
            <a:endParaRPr lang="en-GB" sz="2800" u="sng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Purpose of this dissertation is to research and compare the historical and modern antisemitism which has taken place in the United Kingdom. </a:t>
            </a:r>
          </a:p>
          <a:p>
            <a:r>
              <a:rPr lang="en-GB" dirty="0" smtClean="0"/>
              <a:t>Antisemitism has remained a significant topic in both Judaism and the United Kingdom.</a:t>
            </a:r>
          </a:p>
          <a:p>
            <a:r>
              <a:rPr lang="en-GB" dirty="0" smtClean="0"/>
              <a:t>Provide an insight to the antisemitism taking place in the United Kingdom today.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908392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800" u="sng" dirty="0" smtClean="0"/>
              <a:t>Definition of Antisemitism </a:t>
            </a:r>
            <a:endParaRPr lang="en-GB" sz="2800" u="sng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95402" y="2718978"/>
            <a:ext cx="9601196" cy="2478055"/>
          </a:xfrm>
        </p:spPr>
        <p:txBody>
          <a:bodyPr/>
          <a:lstStyle/>
          <a:p>
            <a:r>
              <a:rPr lang="en-GB" dirty="0" smtClean="0"/>
              <a:t>“Antisemitism </a:t>
            </a:r>
            <a:r>
              <a:rPr lang="en-GB" dirty="0"/>
              <a:t>is a certain perception of Jews, which may be expressed as hatred toward Jews. Rhetorical and physical manifestations of antisemitism are directed toward Jewish or non-Jewish individuals and/or their property, toward Jewish community institutions and religious facilities</a:t>
            </a:r>
            <a:r>
              <a:rPr lang="en-GB" dirty="0" smtClean="0"/>
              <a:t>.” – IHRA</a:t>
            </a:r>
            <a:r>
              <a:rPr lang="en-GB" sz="1800" dirty="0" smtClean="0"/>
              <a:t>(1)</a:t>
            </a:r>
            <a:r>
              <a:rPr lang="en-GB" sz="1400" dirty="0" smtClean="0"/>
              <a:t> </a:t>
            </a:r>
            <a:endParaRPr lang="en-GB" dirty="0"/>
          </a:p>
        </p:txBody>
      </p:sp>
      <p:sp>
        <p:nvSpPr>
          <p:cNvPr id="5" name="TextBox 4"/>
          <p:cNvSpPr txBox="1"/>
          <p:nvPr/>
        </p:nvSpPr>
        <p:spPr>
          <a:xfrm>
            <a:off x="660399" y="5451033"/>
            <a:ext cx="6282267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 smtClean="0"/>
              <a:t>(1) Holocaust </a:t>
            </a:r>
            <a:r>
              <a:rPr lang="en-GB" sz="1400" dirty="0"/>
              <a:t>Remembrance. Working Definition of Antisemitism. [ONLINE] Available at: https://www.holocaustremembrance.com/working-definition-antisemitism [Accessed 7 March 2018]</a:t>
            </a:r>
          </a:p>
        </p:txBody>
      </p:sp>
    </p:spTree>
    <p:extLst>
      <p:ext uri="{BB962C8B-B14F-4D97-AF65-F5344CB8AC3E}">
        <p14:creationId xmlns:p14="http://schemas.microsoft.com/office/powerpoint/2010/main" val="27139756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800" u="sng" dirty="0" smtClean="0"/>
              <a:t>Methodology</a:t>
            </a:r>
            <a:endParaRPr lang="en-GB" sz="2800" u="sng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95401" y="2556932"/>
            <a:ext cx="4572964" cy="2998916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1800" u="sng" dirty="0" smtClean="0"/>
              <a:t>Chapter 1</a:t>
            </a:r>
          </a:p>
          <a:p>
            <a:pPr marL="0" indent="0">
              <a:buNone/>
            </a:pPr>
            <a:r>
              <a:rPr lang="en-GB" sz="1600" dirty="0" smtClean="0"/>
              <a:t>Primary research method for this chapter will be textbook scholarly literature. These include;</a:t>
            </a:r>
          </a:p>
          <a:p>
            <a:r>
              <a:rPr lang="en-GB" sz="1600" i="1" dirty="0" smtClean="0"/>
              <a:t>Paradox of anti-Semitism.</a:t>
            </a:r>
            <a:r>
              <a:rPr lang="en-GB" sz="1600" dirty="0" smtClean="0"/>
              <a:t> D. Cohn-</a:t>
            </a:r>
            <a:r>
              <a:rPr lang="en-GB" sz="1600" dirty="0" err="1" smtClean="0"/>
              <a:t>Sherbok</a:t>
            </a:r>
            <a:r>
              <a:rPr lang="en-GB" sz="1600" dirty="0" smtClean="0"/>
              <a:t> (2006).</a:t>
            </a:r>
          </a:p>
          <a:p>
            <a:r>
              <a:rPr lang="en-GB" sz="1600" i="1" dirty="0" smtClean="0"/>
              <a:t>Antisemitism: A History</a:t>
            </a:r>
            <a:r>
              <a:rPr lang="en-GB" sz="1600" dirty="0" smtClean="0"/>
              <a:t>. D. Cohn-</a:t>
            </a:r>
            <a:r>
              <a:rPr lang="en-GB" sz="1600" dirty="0" err="1" smtClean="0"/>
              <a:t>Sherbok</a:t>
            </a:r>
            <a:r>
              <a:rPr lang="en-GB" sz="1600" dirty="0" smtClean="0"/>
              <a:t> (2002).</a:t>
            </a:r>
            <a:endParaRPr lang="en-GB" sz="1600" i="1" dirty="0" smtClean="0"/>
          </a:p>
          <a:p>
            <a:r>
              <a:rPr lang="en-GB" sz="1600" i="1" dirty="0" smtClean="0"/>
              <a:t>The Jews of Britain, 1656 – 2000</a:t>
            </a:r>
            <a:r>
              <a:rPr lang="en-GB" sz="1600" dirty="0" smtClean="0"/>
              <a:t>.</a:t>
            </a:r>
            <a:r>
              <a:rPr lang="en-GB" sz="1600" i="1" dirty="0" smtClean="0"/>
              <a:t> </a:t>
            </a:r>
            <a:r>
              <a:rPr lang="en-GB" sz="1600" dirty="0" smtClean="0"/>
              <a:t>T. Endelman (2002)</a:t>
            </a:r>
          </a:p>
          <a:p>
            <a:r>
              <a:rPr lang="en-GB" sz="1600" i="1" dirty="0" smtClean="0"/>
              <a:t>A history of Jews in England. </a:t>
            </a:r>
            <a:r>
              <a:rPr lang="en-GB" sz="1600" dirty="0" smtClean="0"/>
              <a:t>A. </a:t>
            </a:r>
            <a:r>
              <a:rPr lang="en-GB" sz="1600" dirty="0" err="1" smtClean="0"/>
              <a:t>Hyamson</a:t>
            </a:r>
            <a:r>
              <a:rPr lang="en-GB" sz="1600" dirty="0" smtClean="0"/>
              <a:t> (2012)</a:t>
            </a:r>
          </a:p>
          <a:p>
            <a:endParaRPr lang="en-GB" sz="1600" i="1" dirty="0"/>
          </a:p>
        </p:txBody>
      </p:sp>
      <p:sp>
        <p:nvSpPr>
          <p:cNvPr id="4" name="Content Placeholder 2"/>
          <p:cNvSpPr txBox="1">
            <a:spLocks/>
          </p:cNvSpPr>
          <p:nvPr/>
        </p:nvSpPr>
        <p:spPr>
          <a:xfrm>
            <a:off x="6096000" y="2555859"/>
            <a:ext cx="4572964" cy="2998916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85000" lnSpcReduction="20000"/>
          </a:bodyPr>
          <a:lstStyle>
            <a:lvl1pPr marL="2857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24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20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2pPr>
            <a:lvl3pPr marL="12001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18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3pPr>
            <a:lvl4pPr marL="1543050" indent="-1714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16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4pPr>
            <a:lvl5pPr marL="2000250" indent="-1714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14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14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14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14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14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/>
              <a:buNone/>
            </a:pPr>
            <a:r>
              <a:rPr lang="en-GB" sz="1800" u="sng" dirty="0" smtClean="0"/>
              <a:t>Chapter 2</a:t>
            </a:r>
          </a:p>
          <a:p>
            <a:pPr marL="0" indent="0">
              <a:buNone/>
            </a:pPr>
            <a:r>
              <a:rPr lang="en-GB" sz="1600" dirty="0" smtClean="0"/>
              <a:t>For this chapter I am using both primary and secondary sources to gather information for my research. Primary includes;</a:t>
            </a:r>
          </a:p>
          <a:p>
            <a:r>
              <a:rPr lang="en-GB" sz="1600" dirty="0" smtClean="0"/>
              <a:t>Data collection of report of anti-Semitic incidents from CST Incident Report (2)</a:t>
            </a:r>
          </a:p>
          <a:p>
            <a:r>
              <a:rPr lang="en-GB" sz="1600" dirty="0" smtClean="0"/>
              <a:t>CST website containing information and advice regarding an even of antisemitism. </a:t>
            </a:r>
          </a:p>
          <a:p>
            <a:pPr marL="0" indent="0">
              <a:buNone/>
            </a:pPr>
            <a:r>
              <a:rPr lang="en-GB" sz="1600" dirty="0" smtClean="0"/>
              <a:t>Secondary Sources include; </a:t>
            </a:r>
          </a:p>
          <a:p>
            <a:r>
              <a:rPr lang="en-GB" sz="1600" i="1" dirty="0" smtClean="0"/>
              <a:t>Contemporary Left antisemitism </a:t>
            </a:r>
            <a:r>
              <a:rPr lang="en-GB" sz="1600" dirty="0" smtClean="0"/>
              <a:t>– D. Hirsch (2017).</a:t>
            </a:r>
          </a:p>
          <a:p>
            <a:r>
              <a:rPr lang="en-GB" sz="1600" i="1" dirty="0" smtClean="0"/>
              <a:t>Whitewashed: Antisemitism in the Labour Party</a:t>
            </a:r>
            <a:r>
              <a:rPr lang="en-GB" sz="1600" dirty="0" smtClean="0"/>
              <a:t>. J. Ornstein (2018)</a:t>
            </a:r>
            <a:endParaRPr lang="en-GB" sz="1600" i="1" dirty="0" smtClean="0"/>
          </a:p>
          <a:p>
            <a:endParaRPr lang="en-GB" sz="1600" dirty="0"/>
          </a:p>
        </p:txBody>
      </p:sp>
      <p:sp>
        <p:nvSpPr>
          <p:cNvPr id="5" name="TextBox 4"/>
          <p:cNvSpPr txBox="1"/>
          <p:nvPr/>
        </p:nvSpPr>
        <p:spPr>
          <a:xfrm>
            <a:off x="6772834" y="5563025"/>
            <a:ext cx="412376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 smtClean="0"/>
              <a:t>(3)CST.org.uk</a:t>
            </a:r>
            <a:r>
              <a:rPr lang="en-GB" sz="1400" dirty="0"/>
              <a:t>. About CST. [ONLINE] Available at: https://cst.org.uk/about-cst. [Accessed 8 March 2019] 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1295401" y="5347581"/>
            <a:ext cx="4374777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 smtClean="0"/>
              <a:t>(2)CST.org.uk</a:t>
            </a:r>
            <a:r>
              <a:rPr lang="en-GB" sz="1400" dirty="0"/>
              <a:t>. Incident Report 2018 [Online] Available at: https://cst.org.uk/public/data/file/2/9/Incidents%20Report%202018%20-%20web.pdf [Accessed 8 March 2019]</a:t>
            </a:r>
          </a:p>
        </p:txBody>
      </p:sp>
    </p:spTree>
    <p:extLst>
      <p:ext uri="{BB962C8B-B14F-4D97-AF65-F5344CB8AC3E}">
        <p14:creationId xmlns:p14="http://schemas.microsoft.com/office/powerpoint/2010/main" val="28627926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800" u="sng" dirty="0" smtClean="0"/>
              <a:t>Historical Antisemitism in the United Kingdom</a:t>
            </a:r>
            <a:endParaRPr lang="en-GB" sz="2800" u="sng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000" dirty="0" smtClean="0"/>
              <a:t>Aims to provide research into the antisemitism Jews faced between the Medieval period leading up to the early 20</a:t>
            </a:r>
            <a:r>
              <a:rPr lang="en-GB" sz="2000" baseline="30000" dirty="0" smtClean="0"/>
              <a:t>th</a:t>
            </a:r>
            <a:r>
              <a:rPr lang="en-GB" sz="2000" dirty="0" smtClean="0"/>
              <a:t> Century. </a:t>
            </a:r>
          </a:p>
          <a:p>
            <a:r>
              <a:rPr lang="en-GB" sz="2000" dirty="0" smtClean="0"/>
              <a:t>How lies portrayed the British Jews in a sinister image e.g. The Blood Libels which took place in England during the 12</a:t>
            </a:r>
            <a:r>
              <a:rPr lang="en-GB" sz="2000" baseline="30000" dirty="0" smtClean="0"/>
              <a:t>th</a:t>
            </a:r>
            <a:r>
              <a:rPr lang="en-GB" sz="2000" dirty="0" smtClean="0"/>
              <a:t> Century C.E. </a:t>
            </a:r>
            <a:r>
              <a:rPr lang="en-GB" sz="1400" dirty="0" smtClean="0"/>
              <a:t>(4)</a:t>
            </a:r>
          </a:p>
          <a:p>
            <a:r>
              <a:rPr lang="en-GB" sz="2000" dirty="0" smtClean="0"/>
              <a:t>Research how the Jews were reintroduced back into England in the 17</a:t>
            </a:r>
            <a:r>
              <a:rPr lang="en-GB" sz="2000" baseline="30000" dirty="0" smtClean="0"/>
              <a:t>th</a:t>
            </a:r>
            <a:r>
              <a:rPr lang="en-GB" sz="2000" dirty="0" smtClean="0"/>
              <a:t> century by the English Government.</a:t>
            </a:r>
            <a:r>
              <a:rPr lang="en-GB" sz="1600" dirty="0" smtClean="0"/>
              <a:t>(5)</a:t>
            </a:r>
          </a:p>
          <a:p>
            <a:r>
              <a:rPr lang="en-GB" sz="2000" dirty="0" smtClean="0"/>
              <a:t>Explore how the Jews were treated during the beginning of the 20</a:t>
            </a:r>
            <a:r>
              <a:rPr lang="en-GB" sz="2000" baseline="30000" dirty="0" smtClean="0"/>
              <a:t>th</a:t>
            </a:r>
            <a:r>
              <a:rPr lang="en-GB" sz="2000" dirty="0" smtClean="0"/>
              <a:t> Century. </a:t>
            </a:r>
            <a:r>
              <a:rPr lang="en-GB" sz="1600" dirty="0" smtClean="0"/>
              <a:t>(5)</a:t>
            </a:r>
          </a:p>
          <a:p>
            <a:endParaRPr lang="en-GB" sz="2000" dirty="0"/>
          </a:p>
        </p:txBody>
      </p:sp>
      <p:sp>
        <p:nvSpPr>
          <p:cNvPr id="4" name="TextBox 3"/>
          <p:cNvSpPr txBox="1"/>
          <p:nvPr/>
        </p:nvSpPr>
        <p:spPr>
          <a:xfrm>
            <a:off x="863601" y="5614258"/>
            <a:ext cx="448733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 smtClean="0"/>
              <a:t>(4) Cohn-</a:t>
            </a:r>
            <a:r>
              <a:rPr lang="en-GB" sz="1400" dirty="0" err="1" smtClean="0"/>
              <a:t>Sherbok</a:t>
            </a:r>
            <a:r>
              <a:rPr lang="en-GB" sz="1400" dirty="0" smtClean="0"/>
              <a:t>, D., 2006, </a:t>
            </a:r>
            <a:r>
              <a:rPr lang="en-GB" sz="1400" i="1" dirty="0" smtClean="0"/>
              <a:t>The Paradox of anti-Semitism. </a:t>
            </a:r>
            <a:r>
              <a:rPr lang="en-GB" sz="1400" dirty="0" smtClean="0"/>
              <a:t>London: Continuum. Page 159.</a:t>
            </a:r>
            <a:endParaRPr lang="en-GB" sz="1400" dirty="0"/>
          </a:p>
        </p:txBody>
      </p:sp>
      <p:sp>
        <p:nvSpPr>
          <p:cNvPr id="6" name="TextBox 5"/>
          <p:cNvSpPr txBox="1"/>
          <p:nvPr/>
        </p:nvSpPr>
        <p:spPr>
          <a:xfrm>
            <a:off x="7061200" y="5614258"/>
            <a:ext cx="35560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 smtClean="0"/>
              <a:t>(5) Endelman</a:t>
            </a:r>
            <a:r>
              <a:rPr lang="en-GB" sz="1400" dirty="0"/>
              <a:t>, T. 2002, The Jews of Britain 1656 to 2000. University of California Press.</a:t>
            </a:r>
          </a:p>
        </p:txBody>
      </p:sp>
    </p:spTree>
    <p:extLst>
      <p:ext uri="{BB962C8B-B14F-4D97-AF65-F5344CB8AC3E}">
        <p14:creationId xmlns:p14="http://schemas.microsoft.com/office/powerpoint/2010/main" val="26076480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800" u="sng" dirty="0" smtClean="0"/>
              <a:t>Modern Antisemitism in the United Kingdom</a:t>
            </a:r>
            <a:endParaRPr lang="en-GB" sz="2800" u="sng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000" dirty="0" smtClean="0"/>
              <a:t>How the introduction of the internet has played a factor in modern Antisemitism. </a:t>
            </a:r>
          </a:p>
          <a:p>
            <a:r>
              <a:rPr lang="en-GB" sz="2000" dirty="0" smtClean="0"/>
              <a:t>The British Organization CST (Community Security Trust) and how they help the Jewish communities record anti-Semitic incidents which are taking place today. (6) </a:t>
            </a:r>
          </a:p>
          <a:p>
            <a:r>
              <a:rPr lang="en-GB" sz="2000" dirty="0" smtClean="0"/>
              <a:t>How popular British Political parties such as the Labour party have been linked to Antisemitism and its effect on British Jews. </a:t>
            </a:r>
          </a:p>
          <a:p>
            <a:r>
              <a:rPr lang="en-GB" sz="2000" dirty="0" smtClean="0"/>
              <a:t>The Influence of the British News Media to Antisemitism. </a:t>
            </a:r>
          </a:p>
          <a:p>
            <a:endParaRPr lang="en-GB" sz="2000" dirty="0" smtClean="0"/>
          </a:p>
          <a:p>
            <a:endParaRPr lang="en-GB" sz="2000" dirty="0"/>
          </a:p>
        </p:txBody>
      </p:sp>
      <p:sp>
        <p:nvSpPr>
          <p:cNvPr id="4" name="TextBox 3"/>
          <p:cNvSpPr txBox="1"/>
          <p:nvPr/>
        </p:nvSpPr>
        <p:spPr>
          <a:xfrm>
            <a:off x="728133" y="5672666"/>
            <a:ext cx="575733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 smtClean="0"/>
              <a:t>(6) CST.org.uk. </a:t>
            </a:r>
            <a:r>
              <a:rPr lang="en-GB" sz="1400" i="1" dirty="0" smtClean="0"/>
              <a:t>About CST</a:t>
            </a:r>
            <a:r>
              <a:rPr lang="en-GB" sz="1400" dirty="0" smtClean="0"/>
              <a:t>. </a:t>
            </a:r>
            <a:r>
              <a:rPr lang="en-GB" sz="1400" dirty="0"/>
              <a:t>[ONLINE] Available at: https://</a:t>
            </a:r>
            <a:r>
              <a:rPr lang="en-GB" sz="1400" dirty="0" smtClean="0"/>
              <a:t>cst.org.uk/about-cst. [Accessed 8 March 2019]  </a:t>
            </a: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28737368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800" u="sng" dirty="0" smtClean="0"/>
              <a:t>Comparing the Anti-Semitism in both periods</a:t>
            </a:r>
            <a:endParaRPr lang="en-GB" sz="2800" u="sng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000" dirty="0" smtClean="0"/>
              <a:t>The British Jewish communities are no longer seen as demonic or murderous by the majority of ordinary people. </a:t>
            </a:r>
          </a:p>
          <a:p>
            <a:r>
              <a:rPr lang="en-GB" sz="2000" dirty="0" smtClean="0"/>
              <a:t>Although Antisemitism still remains Jews are still widely accepted throughout the United Kingdom compared to how they were prior to the readmission in the 17</a:t>
            </a:r>
            <a:r>
              <a:rPr lang="en-GB" sz="2000" baseline="30000" dirty="0" smtClean="0"/>
              <a:t>th</a:t>
            </a:r>
            <a:r>
              <a:rPr lang="en-GB" sz="2000" dirty="0" smtClean="0"/>
              <a:t> Century. </a:t>
            </a:r>
          </a:p>
          <a:p>
            <a:r>
              <a:rPr lang="en-GB" sz="2000" dirty="0" smtClean="0"/>
              <a:t>There are now services backed by the British government and Police Services to help prevent anti-Semitic incidents taking place like the CST. </a:t>
            </a:r>
          </a:p>
          <a:p>
            <a:r>
              <a:rPr lang="en-GB" sz="2000" dirty="0" smtClean="0"/>
              <a:t>Although there are new measures to prevent it from occurring, Antisemitism still continues and remain a serious problem for British Jews. </a:t>
            </a:r>
          </a:p>
          <a:p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27602561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800" u="sng" dirty="0" smtClean="0"/>
              <a:t>Summary</a:t>
            </a:r>
            <a:endParaRPr lang="en-GB" sz="2800" u="sng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95400" y="2556931"/>
            <a:ext cx="9601197" cy="3522135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Aim of this dissertation is to research and compare the historical and modern antisemitism within the United Kingdom. </a:t>
            </a:r>
          </a:p>
          <a:p>
            <a:r>
              <a:rPr lang="en-GB" dirty="0" smtClean="0"/>
              <a:t>By using my research method of using both scholarly textbooks regarding the history of Jewish Antisemitism and with the aid of other resources accessed like the CST incident report of 2018 I shall be able to compare both time periods and see if there any similarities or correlations between the two. </a:t>
            </a:r>
          </a:p>
          <a:p>
            <a:r>
              <a:rPr lang="en-GB" dirty="0" smtClean="0"/>
              <a:t>Hopefully this research will give the reader a new understanding to what British Jews have had to face for centuries.</a:t>
            </a:r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41813478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800" u="sng" dirty="0" smtClean="0"/>
              <a:t>Bibliography</a:t>
            </a:r>
            <a:endParaRPr lang="en-GB" sz="2800" u="sng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sz="2000" dirty="0"/>
              <a:t>Holocaust Remembrance. Working Definition of Antisemitism. [ONLINE] Available at: https://www.holocaustremembrance.com/working-definition-antisemitism [Accessed 7 March </a:t>
            </a:r>
            <a:r>
              <a:rPr lang="en-GB" sz="2000" dirty="0" smtClean="0"/>
              <a:t>2019]</a:t>
            </a:r>
          </a:p>
          <a:p>
            <a:r>
              <a:rPr lang="en-GB" sz="2000" dirty="0"/>
              <a:t>Cohn-</a:t>
            </a:r>
            <a:r>
              <a:rPr lang="en-GB" sz="2000" dirty="0" err="1"/>
              <a:t>Sherbok</a:t>
            </a:r>
            <a:r>
              <a:rPr lang="en-GB" sz="2000" dirty="0"/>
              <a:t>, D., 2006, The Paradox of anti-Semitism. London: Continuum. Page 159</a:t>
            </a:r>
            <a:r>
              <a:rPr lang="en-GB" sz="2000" dirty="0" smtClean="0"/>
              <a:t>.</a:t>
            </a:r>
          </a:p>
          <a:p>
            <a:r>
              <a:rPr lang="en-GB" sz="2000" dirty="0"/>
              <a:t>CST.org.uk. About CST. [ONLINE] Available at: https://cst.org.uk/about-cst. [Accessed 8 March 2019] </a:t>
            </a:r>
          </a:p>
          <a:p>
            <a:r>
              <a:rPr lang="en-GB" sz="2000" dirty="0" smtClean="0"/>
              <a:t>CST.org.uk. </a:t>
            </a:r>
            <a:r>
              <a:rPr lang="en-GB" sz="2000" i="1" dirty="0" smtClean="0"/>
              <a:t>Incident Report 2018</a:t>
            </a:r>
            <a:r>
              <a:rPr lang="en-GB" sz="2000" dirty="0" smtClean="0"/>
              <a:t> [Online</a:t>
            </a:r>
            <a:r>
              <a:rPr lang="en-GB" sz="2000" dirty="0"/>
              <a:t>] Available at: https://cst.org.uk/public/data/file/2/9/Incidents%20Report%202018%20-%</a:t>
            </a:r>
            <a:r>
              <a:rPr lang="en-GB" sz="2000" dirty="0" smtClean="0"/>
              <a:t>20web.pdf [Accessed 8 March 2019]</a:t>
            </a:r>
          </a:p>
          <a:p>
            <a:r>
              <a:rPr lang="en-GB" sz="2000" dirty="0" smtClean="0"/>
              <a:t>Endelman, T. 2002, </a:t>
            </a:r>
            <a:r>
              <a:rPr lang="en-GB" sz="2000" i="1" dirty="0" smtClean="0"/>
              <a:t>The Jews of Britain 1656 to 2000</a:t>
            </a:r>
            <a:r>
              <a:rPr lang="en-GB" sz="2000" dirty="0" smtClean="0"/>
              <a:t>. University of California Press.</a:t>
            </a:r>
            <a:endParaRPr lang="en-GB" sz="20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941217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rganic">
  <a:themeElements>
    <a:clrScheme name="Organic">
      <a:dk1>
        <a:sysClr val="windowText" lastClr="000000"/>
      </a:dk1>
      <a:lt1>
        <a:sysClr val="window" lastClr="FFFFFF"/>
      </a:lt1>
      <a:dk2>
        <a:srgbClr val="212121"/>
      </a:dk2>
      <a:lt2>
        <a:srgbClr val="DADADA"/>
      </a:lt2>
      <a:accent1>
        <a:srgbClr val="B15E28"/>
      </a:accent1>
      <a:accent2>
        <a:srgbClr val="B13228"/>
      </a:accent2>
      <a:accent3>
        <a:srgbClr val="8B7B56"/>
      </a:accent3>
      <a:accent4>
        <a:srgbClr val="E09C41"/>
      </a:accent4>
      <a:accent5>
        <a:srgbClr val="9EAE51"/>
      </a:accent5>
      <a:accent6>
        <a:srgbClr val="6E7355"/>
      </a:accent6>
      <a:hlink>
        <a:srgbClr val="D37A21"/>
      </a:hlink>
      <a:folHlink>
        <a:srgbClr val="CA8F55"/>
      </a:folHlink>
    </a:clrScheme>
    <a:fontScheme name="Organic">
      <a:majorFont>
        <a:latin typeface="Garamond" panose="02020404030301010803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aramond" panose="02020404030301010803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Organic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74000"/>
                <a:satMod val="130000"/>
                <a:lumMod val="90000"/>
              </a:schemeClr>
              <a:schemeClr val="phClr"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38100" dist="254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88000"/>
                <a:lumMod val="98000"/>
              </a:schemeClr>
            </a:gs>
          </a:gsLst>
          <a:lin ang="5400000" scaled="0"/>
        </a:gradFill>
        <a:blipFill>
          <a:blip xmlns:r="http://schemas.openxmlformats.org/officeDocument/2006/relationships" r:embed="rId2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rganic" id="{28CDC826-8792-45C0-861B-85EB3ADEDA33}" vid="{7039A4B3-0617-4CFC-B614-27363ECC28AC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Organic</Template>
  <TotalTime>1798</TotalTime>
  <Words>897</Words>
  <Application>Microsoft Office PowerPoint</Application>
  <PresentationFormat>Widescreen</PresentationFormat>
  <Paragraphs>69</Paragraphs>
  <Slides>10</Slides>
  <Notes>8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5" baseType="lpstr">
      <vt:lpstr>Arial</vt:lpstr>
      <vt:lpstr>Calibri</vt:lpstr>
      <vt:lpstr>Garamond</vt:lpstr>
      <vt:lpstr>Wingdings</vt:lpstr>
      <vt:lpstr>Organic</vt:lpstr>
      <vt:lpstr>“Comparing Historical and Modern antisemitism within the United Kingdom”</vt:lpstr>
      <vt:lpstr>Contents</vt:lpstr>
      <vt:lpstr>Purpose of Study</vt:lpstr>
      <vt:lpstr>Definition of Antisemitism </vt:lpstr>
      <vt:lpstr>Methodology</vt:lpstr>
      <vt:lpstr>Historical Antisemitism in the United Kingdom</vt:lpstr>
      <vt:lpstr>Modern Antisemitism in the United Kingdom</vt:lpstr>
      <vt:lpstr>Comparing the Anti-Semitism in both periods</vt:lpstr>
      <vt:lpstr>Summary</vt:lpstr>
      <vt:lpstr>Bibliography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Morgan Llyr Phillips</dc:creator>
  <cp:lastModifiedBy>Morgan Llyr Phillips</cp:lastModifiedBy>
  <cp:revision>64</cp:revision>
  <dcterms:created xsi:type="dcterms:W3CDTF">2019-03-07T12:11:47Z</dcterms:created>
  <dcterms:modified xsi:type="dcterms:W3CDTF">2019-03-11T22:29:45Z</dcterms:modified>
</cp:coreProperties>
</file>