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2.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2.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0BB7A-0409-416B-B102-0419464C295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2FB369A-CE8E-4183-8C1C-C369AE9BEF3E}">
      <dgm:prSet custT="1"/>
      <dgm:spPr/>
      <dgm:t>
        <a:bodyPr/>
        <a:lstStyle/>
        <a:p>
          <a:pPr algn="just">
            <a:lnSpc>
              <a:spcPct val="100000"/>
            </a:lnSpc>
          </a:pPr>
          <a:r>
            <a:rPr lang="en-GB" sz="1600" dirty="0">
              <a:latin typeface="Abadi" panose="020B0604020104020204" pitchFamily="34" charset="0"/>
            </a:rPr>
            <a:t>Literature review indicates that energy costs account for 50%-60% of hotel utility expenses and adopting of renewable energy such as solar cuts energy expenses by 25%-40% thereby improving sustainability as well as company bottom line (</a:t>
          </a:r>
          <a:r>
            <a:rPr lang="en-GB" sz="1600" dirty="0" err="1">
              <a:latin typeface="Abadi" panose="020B0604020104020204" pitchFamily="34" charset="0"/>
            </a:rPr>
            <a:t>Xie</a:t>
          </a:r>
          <a:r>
            <a:rPr lang="en-GB" sz="1600" dirty="0">
              <a:latin typeface="Abadi" panose="020B0604020104020204" pitchFamily="34" charset="0"/>
            </a:rPr>
            <a:t> &amp; Huang, 2020).</a:t>
          </a:r>
          <a:endParaRPr lang="en-US" sz="1600" dirty="0">
            <a:latin typeface="Abadi" panose="020B0604020104020204" pitchFamily="34" charset="0"/>
          </a:endParaRPr>
        </a:p>
      </dgm:t>
    </dgm:pt>
    <dgm:pt modelId="{905E4663-1CDF-402A-9E4D-F7EF7120617A}" type="parTrans" cxnId="{B5A3B84B-DFD7-434E-B651-3BEAC19C78F1}">
      <dgm:prSet/>
      <dgm:spPr/>
      <dgm:t>
        <a:bodyPr/>
        <a:lstStyle/>
        <a:p>
          <a:endParaRPr lang="en-US"/>
        </a:p>
      </dgm:t>
    </dgm:pt>
    <dgm:pt modelId="{8AB6B5AB-0547-4B1B-8E0F-AAD8072E06AA}" type="sibTrans" cxnId="{B5A3B84B-DFD7-434E-B651-3BEAC19C78F1}">
      <dgm:prSet/>
      <dgm:spPr/>
      <dgm:t>
        <a:bodyPr/>
        <a:lstStyle/>
        <a:p>
          <a:pPr>
            <a:lnSpc>
              <a:spcPct val="100000"/>
            </a:lnSpc>
          </a:pPr>
          <a:endParaRPr lang="en-US"/>
        </a:p>
      </dgm:t>
    </dgm:pt>
    <dgm:pt modelId="{31B7F3BE-C87F-4D15-BB4E-711CA0004D6F}">
      <dgm:prSet custT="1"/>
      <dgm:spPr/>
      <dgm:t>
        <a:bodyPr/>
        <a:lstStyle/>
        <a:p>
          <a:pPr algn="just">
            <a:lnSpc>
              <a:spcPct val="100000"/>
            </a:lnSpc>
          </a:pPr>
          <a:r>
            <a:rPr lang="en-GB" sz="1600" dirty="0">
              <a:latin typeface="Abadi" panose="020B0604020104020204" pitchFamily="34" charset="0"/>
            </a:rPr>
            <a:t>Due to high upfront costs, Governmental support and Green Certification such as Leadership in Energy and Environmental Design (LEED) are encouraging hotels adopt renewable energy for visitors’ friendly environment which makes tourism industries popular among the eco-conscious tourists (Randle &amp; Sharpley, 2021).</a:t>
          </a:r>
          <a:endParaRPr lang="en-US" sz="1600" dirty="0">
            <a:latin typeface="Abadi" panose="020B0604020104020204" pitchFamily="34" charset="0"/>
          </a:endParaRPr>
        </a:p>
      </dgm:t>
    </dgm:pt>
    <dgm:pt modelId="{53FDAB8E-D943-467F-A784-57E174F2804D}" type="parTrans" cxnId="{40852984-E5E9-4233-9F21-8D67C1313C78}">
      <dgm:prSet/>
      <dgm:spPr/>
      <dgm:t>
        <a:bodyPr/>
        <a:lstStyle/>
        <a:p>
          <a:endParaRPr lang="en-US"/>
        </a:p>
      </dgm:t>
    </dgm:pt>
    <dgm:pt modelId="{6E96E427-A72C-46DF-BC16-2F6EE823291E}" type="sibTrans" cxnId="{40852984-E5E9-4233-9F21-8D67C1313C78}">
      <dgm:prSet/>
      <dgm:spPr/>
      <dgm:t>
        <a:bodyPr/>
        <a:lstStyle/>
        <a:p>
          <a:pPr>
            <a:lnSpc>
              <a:spcPct val="100000"/>
            </a:lnSpc>
          </a:pPr>
          <a:endParaRPr lang="en-US"/>
        </a:p>
      </dgm:t>
    </dgm:pt>
    <dgm:pt modelId="{9704E17A-4B1F-4170-A4DA-977492295F09}">
      <dgm:prSet custT="1"/>
      <dgm:spPr/>
      <dgm:t>
        <a:bodyPr/>
        <a:lstStyle/>
        <a:p>
          <a:pPr algn="just">
            <a:lnSpc>
              <a:spcPct val="100000"/>
            </a:lnSpc>
          </a:pPr>
          <a:r>
            <a:rPr lang="en-GB" sz="1600" dirty="0">
              <a:latin typeface="Abadi" panose="020B0604020104020204" pitchFamily="34" charset="0"/>
            </a:rPr>
            <a:t>As positive as is the adoption of renewable energy, Martín et al. (2021) indicate that for sustainability in hotels it is even necessary to have optimized designs in energy usage, got rid of waste, and avoided the utilization of bad resources in order to avoid mere green washing.</a:t>
          </a:r>
          <a:endParaRPr lang="en-US" sz="1600" dirty="0">
            <a:latin typeface="Abadi" panose="020B0604020104020204" pitchFamily="34" charset="0"/>
          </a:endParaRPr>
        </a:p>
      </dgm:t>
    </dgm:pt>
    <dgm:pt modelId="{77A61751-DF69-4548-B8D4-D6E0313FF96C}" type="parTrans" cxnId="{7803A6BF-C46F-4470-A85C-169F9B7401DF}">
      <dgm:prSet/>
      <dgm:spPr/>
      <dgm:t>
        <a:bodyPr/>
        <a:lstStyle/>
        <a:p>
          <a:endParaRPr lang="en-US"/>
        </a:p>
      </dgm:t>
    </dgm:pt>
    <dgm:pt modelId="{ADE0848D-28FB-4026-BF88-BF357F2E1A4C}" type="sibTrans" cxnId="{7803A6BF-C46F-4470-A85C-169F9B7401DF}">
      <dgm:prSet/>
      <dgm:spPr/>
      <dgm:t>
        <a:bodyPr/>
        <a:lstStyle/>
        <a:p>
          <a:endParaRPr lang="en-US"/>
        </a:p>
      </dgm:t>
    </dgm:pt>
    <dgm:pt modelId="{432566F6-B120-467A-BBAA-CFD5200F88D9}" type="pres">
      <dgm:prSet presAssocID="{4EE0BB7A-0409-416B-B102-0419464C2953}" presName="root" presStyleCnt="0">
        <dgm:presLayoutVars>
          <dgm:dir/>
          <dgm:resizeHandles val="exact"/>
        </dgm:presLayoutVars>
      </dgm:prSet>
      <dgm:spPr/>
    </dgm:pt>
    <dgm:pt modelId="{006BC0CD-3427-4D3C-A110-1937EFB85F86}" type="pres">
      <dgm:prSet presAssocID="{4EE0BB7A-0409-416B-B102-0419464C2953}" presName="container" presStyleCnt="0">
        <dgm:presLayoutVars>
          <dgm:dir/>
          <dgm:resizeHandles val="exact"/>
        </dgm:presLayoutVars>
      </dgm:prSet>
      <dgm:spPr/>
    </dgm:pt>
    <dgm:pt modelId="{BF005FE9-2C8E-43F5-8633-23752DFD5DB9}" type="pres">
      <dgm:prSet presAssocID="{62FB369A-CE8E-4183-8C1C-C369AE9BEF3E}" presName="compNode" presStyleCnt="0"/>
      <dgm:spPr/>
    </dgm:pt>
    <dgm:pt modelId="{E30F1C7C-C78D-4F0F-8F47-72777AE0A251}" type="pres">
      <dgm:prSet presAssocID="{62FB369A-CE8E-4183-8C1C-C369AE9BEF3E}" presName="iconBgRect" presStyleLbl="bgShp" presStyleIdx="0" presStyleCnt="3"/>
      <dgm:spPr/>
    </dgm:pt>
    <dgm:pt modelId="{C3269E6C-6609-49A9-92F4-37A8339D10C4}" type="pres">
      <dgm:prSet presAssocID="{62FB369A-CE8E-4183-8C1C-C369AE9BEF3E}"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7F940CC2-DF41-4007-8B4C-AC63CD515E0F}" type="pres">
      <dgm:prSet presAssocID="{62FB369A-CE8E-4183-8C1C-C369AE9BEF3E}" presName="spaceRect" presStyleCnt="0"/>
      <dgm:spPr/>
    </dgm:pt>
    <dgm:pt modelId="{930A32CA-D8BA-4EC8-A07A-864B5C2B0BBF}" type="pres">
      <dgm:prSet presAssocID="{62FB369A-CE8E-4183-8C1C-C369AE9BEF3E}" presName="textRect" presStyleLbl="revTx" presStyleIdx="0" presStyleCnt="3">
        <dgm:presLayoutVars>
          <dgm:chMax val="1"/>
          <dgm:chPref val="1"/>
        </dgm:presLayoutVars>
      </dgm:prSet>
      <dgm:spPr/>
    </dgm:pt>
    <dgm:pt modelId="{724000B3-5407-4933-8B65-9D4138C78EE1}" type="pres">
      <dgm:prSet presAssocID="{8AB6B5AB-0547-4B1B-8E0F-AAD8072E06AA}" presName="sibTrans" presStyleLbl="sibTrans2D1" presStyleIdx="0" presStyleCnt="0"/>
      <dgm:spPr/>
    </dgm:pt>
    <dgm:pt modelId="{B1EA6165-2CE3-44ED-89A7-0EA2E25EA31D}" type="pres">
      <dgm:prSet presAssocID="{31B7F3BE-C87F-4D15-BB4E-711CA0004D6F}" presName="compNode" presStyleCnt="0"/>
      <dgm:spPr/>
    </dgm:pt>
    <dgm:pt modelId="{7999C6A2-AB84-495F-8EFF-A5BC37044665}" type="pres">
      <dgm:prSet presAssocID="{31B7F3BE-C87F-4D15-BB4E-711CA0004D6F}" presName="iconBgRect" presStyleLbl="bgShp" presStyleIdx="1" presStyleCnt="3"/>
      <dgm:spPr/>
    </dgm:pt>
    <dgm:pt modelId="{3BBAB0BE-EA5C-4B64-B19A-DD2DC763B888}" type="pres">
      <dgm:prSet presAssocID="{31B7F3BE-C87F-4D15-BB4E-711CA0004D6F}" presName="iconRect" presStyleLbl="node1" presStyleIdx="1" presStyleCnt="3"/>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7FE32401-6E00-4C78-A35C-252C3E17E11F}" type="pres">
      <dgm:prSet presAssocID="{31B7F3BE-C87F-4D15-BB4E-711CA0004D6F}" presName="spaceRect" presStyleCnt="0"/>
      <dgm:spPr/>
    </dgm:pt>
    <dgm:pt modelId="{C220A5D9-3F53-447B-8092-062FEE8933B8}" type="pres">
      <dgm:prSet presAssocID="{31B7F3BE-C87F-4D15-BB4E-711CA0004D6F}" presName="textRect" presStyleLbl="revTx" presStyleIdx="1" presStyleCnt="3">
        <dgm:presLayoutVars>
          <dgm:chMax val="1"/>
          <dgm:chPref val="1"/>
        </dgm:presLayoutVars>
      </dgm:prSet>
      <dgm:spPr/>
    </dgm:pt>
    <dgm:pt modelId="{A2FE49F0-BCDB-42DC-88A2-1A1A2939C775}" type="pres">
      <dgm:prSet presAssocID="{6E96E427-A72C-46DF-BC16-2F6EE823291E}" presName="sibTrans" presStyleLbl="sibTrans2D1" presStyleIdx="0" presStyleCnt="0"/>
      <dgm:spPr/>
    </dgm:pt>
    <dgm:pt modelId="{41B50138-9374-401A-9745-6B0A71EDB099}" type="pres">
      <dgm:prSet presAssocID="{9704E17A-4B1F-4170-A4DA-977492295F09}" presName="compNode" presStyleCnt="0"/>
      <dgm:spPr/>
    </dgm:pt>
    <dgm:pt modelId="{5630659F-D093-4020-8C17-4F60031D344C}" type="pres">
      <dgm:prSet presAssocID="{9704E17A-4B1F-4170-A4DA-977492295F09}" presName="iconBgRect" presStyleLbl="bgShp" presStyleIdx="2" presStyleCnt="3"/>
      <dgm:spPr/>
    </dgm:pt>
    <dgm:pt modelId="{61B5DB4E-F08A-4E73-AC4C-664E5C729C03}" type="pres">
      <dgm:prSet presAssocID="{9704E17A-4B1F-4170-A4DA-977492295F09}" presName="iconRect" presStyleLbl="node1" presStyleIdx="2" presStyleCnt="3"/>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0B2CFA7C-8E06-44CD-A746-85670FE95FFB}" type="pres">
      <dgm:prSet presAssocID="{9704E17A-4B1F-4170-A4DA-977492295F09}" presName="spaceRect" presStyleCnt="0"/>
      <dgm:spPr/>
    </dgm:pt>
    <dgm:pt modelId="{D558279B-9E8C-4ECF-BC75-6C1D929ED112}" type="pres">
      <dgm:prSet presAssocID="{9704E17A-4B1F-4170-A4DA-977492295F09}" presName="textRect" presStyleLbl="revTx" presStyleIdx="2" presStyleCnt="3">
        <dgm:presLayoutVars>
          <dgm:chMax val="1"/>
          <dgm:chPref val="1"/>
        </dgm:presLayoutVars>
      </dgm:prSet>
      <dgm:spPr/>
    </dgm:pt>
  </dgm:ptLst>
  <dgm:cxnLst>
    <dgm:cxn modelId="{3B0D0849-9E53-448D-AAE1-76224337B6C1}" type="presOf" srcId="{8AB6B5AB-0547-4B1B-8E0F-AAD8072E06AA}" destId="{724000B3-5407-4933-8B65-9D4138C78EE1}" srcOrd="0" destOrd="0" presId="urn:microsoft.com/office/officeart/2018/2/layout/IconCircleList"/>
    <dgm:cxn modelId="{B5A3B84B-DFD7-434E-B651-3BEAC19C78F1}" srcId="{4EE0BB7A-0409-416B-B102-0419464C2953}" destId="{62FB369A-CE8E-4183-8C1C-C369AE9BEF3E}" srcOrd="0" destOrd="0" parTransId="{905E4663-1CDF-402A-9E4D-F7EF7120617A}" sibTransId="{8AB6B5AB-0547-4B1B-8E0F-AAD8072E06AA}"/>
    <dgm:cxn modelId="{8C4B9F75-1C4C-47C8-B708-5CBC3DA9D550}" type="presOf" srcId="{9704E17A-4B1F-4170-A4DA-977492295F09}" destId="{D558279B-9E8C-4ECF-BC75-6C1D929ED112}" srcOrd="0" destOrd="0" presId="urn:microsoft.com/office/officeart/2018/2/layout/IconCircleList"/>
    <dgm:cxn modelId="{40852984-E5E9-4233-9F21-8D67C1313C78}" srcId="{4EE0BB7A-0409-416B-B102-0419464C2953}" destId="{31B7F3BE-C87F-4D15-BB4E-711CA0004D6F}" srcOrd="1" destOrd="0" parTransId="{53FDAB8E-D943-467F-A784-57E174F2804D}" sibTransId="{6E96E427-A72C-46DF-BC16-2F6EE823291E}"/>
    <dgm:cxn modelId="{E22B458A-2807-4D42-979B-141BCF8AF535}" type="presOf" srcId="{31B7F3BE-C87F-4D15-BB4E-711CA0004D6F}" destId="{C220A5D9-3F53-447B-8092-062FEE8933B8}" srcOrd="0" destOrd="0" presId="urn:microsoft.com/office/officeart/2018/2/layout/IconCircleList"/>
    <dgm:cxn modelId="{BCF8DBB0-A1A9-4EA6-B8B8-A6B7ADD3517F}" type="presOf" srcId="{4EE0BB7A-0409-416B-B102-0419464C2953}" destId="{432566F6-B120-467A-BBAA-CFD5200F88D9}" srcOrd="0" destOrd="0" presId="urn:microsoft.com/office/officeart/2018/2/layout/IconCircleList"/>
    <dgm:cxn modelId="{7803A6BF-C46F-4470-A85C-169F9B7401DF}" srcId="{4EE0BB7A-0409-416B-B102-0419464C2953}" destId="{9704E17A-4B1F-4170-A4DA-977492295F09}" srcOrd="2" destOrd="0" parTransId="{77A61751-DF69-4548-B8D4-D6E0313FF96C}" sibTransId="{ADE0848D-28FB-4026-BF88-BF357F2E1A4C}"/>
    <dgm:cxn modelId="{9DCB7FC3-1E2E-490B-BCAA-88A6BDF993C1}" type="presOf" srcId="{62FB369A-CE8E-4183-8C1C-C369AE9BEF3E}" destId="{930A32CA-D8BA-4EC8-A07A-864B5C2B0BBF}" srcOrd="0" destOrd="0" presId="urn:microsoft.com/office/officeart/2018/2/layout/IconCircleList"/>
    <dgm:cxn modelId="{19AB82E6-70F6-4C3C-B959-61DB8AB23E3A}" type="presOf" srcId="{6E96E427-A72C-46DF-BC16-2F6EE823291E}" destId="{A2FE49F0-BCDB-42DC-88A2-1A1A2939C775}" srcOrd="0" destOrd="0" presId="urn:microsoft.com/office/officeart/2018/2/layout/IconCircleList"/>
    <dgm:cxn modelId="{A53579F2-EDEC-4AB4-9FC5-A589F6D88D8F}" type="presParOf" srcId="{432566F6-B120-467A-BBAA-CFD5200F88D9}" destId="{006BC0CD-3427-4D3C-A110-1937EFB85F86}" srcOrd="0" destOrd="0" presId="urn:microsoft.com/office/officeart/2018/2/layout/IconCircleList"/>
    <dgm:cxn modelId="{EE612509-22E9-4640-8658-19899A4EE088}" type="presParOf" srcId="{006BC0CD-3427-4D3C-A110-1937EFB85F86}" destId="{BF005FE9-2C8E-43F5-8633-23752DFD5DB9}" srcOrd="0" destOrd="0" presId="urn:microsoft.com/office/officeart/2018/2/layout/IconCircleList"/>
    <dgm:cxn modelId="{2A612585-81FD-4A50-89F7-69B8EF556824}" type="presParOf" srcId="{BF005FE9-2C8E-43F5-8633-23752DFD5DB9}" destId="{E30F1C7C-C78D-4F0F-8F47-72777AE0A251}" srcOrd="0" destOrd="0" presId="urn:microsoft.com/office/officeart/2018/2/layout/IconCircleList"/>
    <dgm:cxn modelId="{3DBA4903-CE4C-4323-8885-A55BEF777522}" type="presParOf" srcId="{BF005FE9-2C8E-43F5-8633-23752DFD5DB9}" destId="{C3269E6C-6609-49A9-92F4-37A8339D10C4}" srcOrd="1" destOrd="0" presId="urn:microsoft.com/office/officeart/2018/2/layout/IconCircleList"/>
    <dgm:cxn modelId="{D92CA485-196E-457B-8478-8A63173B4963}" type="presParOf" srcId="{BF005FE9-2C8E-43F5-8633-23752DFD5DB9}" destId="{7F940CC2-DF41-4007-8B4C-AC63CD515E0F}" srcOrd="2" destOrd="0" presId="urn:microsoft.com/office/officeart/2018/2/layout/IconCircleList"/>
    <dgm:cxn modelId="{8E706D49-74CC-4D8F-A659-3D7E53523919}" type="presParOf" srcId="{BF005FE9-2C8E-43F5-8633-23752DFD5DB9}" destId="{930A32CA-D8BA-4EC8-A07A-864B5C2B0BBF}" srcOrd="3" destOrd="0" presId="urn:microsoft.com/office/officeart/2018/2/layout/IconCircleList"/>
    <dgm:cxn modelId="{3AF8F81B-F01A-4225-9518-15EF10145677}" type="presParOf" srcId="{006BC0CD-3427-4D3C-A110-1937EFB85F86}" destId="{724000B3-5407-4933-8B65-9D4138C78EE1}" srcOrd="1" destOrd="0" presId="urn:microsoft.com/office/officeart/2018/2/layout/IconCircleList"/>
    <dgm:cxn modelId="{BF24A408-D5C0-4128-A04D-90F2B5417CDE}" type="presParOf" srcId="{006BC0CD-3427-4D3C-A110-1937EFB85F86}" destId="{B1EA6165-2CE3-44ED-89A7-0EA2E25EA31D}" srcOrd="2" destOrd="0" presId="urn:microsoft.com/office/officeart/2018/2/layout/IconCircleList"/>
    <dgm:cxn modelId="{AF862E27-35E0-4F5E-B829-59569FB998F3}" type="presParOf" srcId="{B1EA6165-2CE3-44ED-89A7-0EA2E25EA31D}" destId="{7999C6A2-AB84-495F-8EFF-A5BC37044665}" srcOrd="0" destOrd="0" presId="urn:microsoft.com/office/officeart/2018/2/layout/IconCircleList"/>
    <dgm:cxn modelId="{B9E5CCAA-032D-4E96-8568-C13DD3525DAA}" type="presParOf" srcId="{B1EA6165-2CE3-44ED-89A7-0EA2E25EA31D}" destId="{3BBAB0BE-EA5C-4B64-B19A-DD2DC763B888}" srcOrd="1" destOrd="0" presId="urn:microsoft.com/office/officeart/2018/2/layout/IconCircleList"/>
    <dgm:cxn modelId="{C48F22A8-2E7B-4364-8FA5-DDE4F4778A05}" type="presParOf" srcId="{B1EA6165-2CE3-44ED-89A7-0EA2E25EA31D}" destId="{7FE32401-6E00-4C78-A35C-252C3E17E11F}" srcOrd="2" destOrd="0" presId="urn:microsoft.com/office/officeart/2018/2/layout/IconCircleList"/>
    <dgm:cxn modelId="{5CD1747A-45E3-44AA-A537-6739AA71C2D2}" type="presParOf" srcId="{B1EA6165-2CE3-44ED-89A7-0EA2E25EA31D}" destId="{C220A5D9-3F53-447B-8092-062FEE8933B8}" srcOrd="3" destOrd="0" presId="urn:microsoft.com/office/officeart/2018/2/layout/IconCircleList"/>
    <dgm:cxn modelId="{C09BEF7F-2708-4354-9751-CF02DDB0D150}" type="presParOf" srcId="{006BC0CD-3427-4D3C-A110-1937EFB85F86}" destId="{A2FE49F0-BCDB-42DC-88A2-1A1A2939C775}" srcOrd="3" destOrd="0" presId="urn:microsoft.com/office/officeart/2018/2/layout/IconCircleList"/>
    <dgm:cxn modelId="{3D0C097A-77AF-4EA6-84AE-48C259527864}" type="presParOf" srcId="{006BC0CD-3427-4D3C-A110-1937EFB85F86}" destId="{41B50138-9374-401A-9745-6B0A71EDB099}" srcOrd="4" destOrd="0" presId="urn:microsoft.com/office/officeart/2018/2/layout/IconCircleList"/>
    <dgm:cxn modelId="{04D0F2E4-B2A1-4020-9C16-02DBE254E9B8}" type="presParOf" srcId="{41B50138-9374-401A-9745-6B0A71EDB099}" destId="{5630659F-D093-4020-8C17-4F60031D344C}" srcOrd="0" destOrd="0" presId="urn:microsoft.com/office/officeart/2018/2/layout/IconCircleList"/>
    <dgm:cxn modelId="{825C8FEC-E389-46E2-8AED-6134AC727B3B}" type="presParOf" srcId="{41B50138-9374-401A-9745-6B0A71EDB099}" destId="{61B5DB4E-F08A-4E73-AC4C-664E5C729C03}" srcOrd="1" destOrd="0" presId="urn:microsoft.com/office/officeart/2018/2/layout/IconCircleList"/>
    <dgm:cxn modelId="{1BE683E7-4AF5-4933-A55E-271BB331205C}" type="presParOf" srcId="{41B50138-9374-401A-9745-6B0A71EDB099}" destId="{0B2CFA7C-8E06-44CD-A746-85670FE95FFB}" srcOrd="2" destOrd="0" presId="urn:microsoft.com/office/officeart/2018/2/layout/IconCircleList"/>
    <dgm:cxn modelId="{6AD0897D-9C78-46B4-9329-71D4B0C08889}" type="presParOf" srcId="{41B50138-9374-401A-9745-6B0A71EDB099}" destId="{D558279B-9E8C-4ECF-BC75-6C1D929ED11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1524BE-37D0-4915-A819-69409FEECFA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5799E1-8750-4FE7-B6CC-82CAF29CCC0C}">
      <dgm:prSet/>
      <dgm:spPr/>
      <dgm:t>
        <a:bodyPr/>
        <a:lstStyle/>
        <a:p>
          <a:pPr>
            <a:lnSpc>
              <a:spcPct val="100000"/>
            </a:lnSpc>
          </a:pPr>
          <a:r>
            <a:rPr lang="en-GB" b="1" dirty="0">
              <a:latin typeface="Abadi" panose="020B0604020104020204" pitchFamily="34" charset="0"/>
            </a:rPr>
            <a:t>Political: </a:t>
          </a:r>
          <a:r>
            <a:rPr lang="en-GB" dirty="0">
              <a:latin typeface="Abadi" panose="020B0604020104020204" pitchFamily="34" charset="0"/>
            </a:rPr>
            <a:t>Many UK sustainability policies such as the Net Zero Strategy compel hotel to go green and cut on emissions (ECE Architecture, 2024 ).</a:t>
          </a:r>
          <a:endParaRPr lang="en-US" dirty="0">
            <a:latin typeface="Abadi" panose="020B0604020104020204" pitchFamily="34" charset="0"/>
          </a:endParaRPr>
        </a:p>
      </dgm:t>
    </dgm:pt>
    <dgm:pt modelId="{C2A8EDDA-83E2-48D3-8865-3A331EE627BE}" type="parTrans" cxnId="{1981CB94-5052-440F-962B-6E56EC5A751A}">
      <dgm:prSet/>
      <dgm:spPr/>
      <dgm:t>
        <a:bodyPr/>
        <a:lstStyle/>
        <a:p>
          <a:endParaRPr lang="en-US"/>
        </a:p>
      </dgm:t>
    </dgm:pt>
    <dgm:pt modelId="{1AFB91BC-2824-40A8-AC4F-30728E08761C}" type="sibTrans" cxnId="{1981CB94-5052-440F-962B-6E56EC5A751A}">
      <dgm:prSet/>
      <dgm:spPr/>
      <dgm:t>
        <a:bodyPr/>
        <a:lstStyle/>
        <a:p>
          <a:pPr>
            <a:lnSpc>
              <a:spcPct val="100000"/>
            </a:lnSpc>
          </a:pPr>
          <a:endParaRPr lang="en-US"/>
        </a:p>
      </dgm:t>
    </dgm:pt>
    <dgm:pt modelId="{C045D44C-EE3C-430D-873A-D16EA33B9DDD}">
      <dgm:prSet/>
      <dgm:spPr/>
      <dgm:t>
        <a:bodyPr/>
        <a:lstStyle/>
        <a:p>
          <a:pPr>
            <a:lnSpc>
              <a:spcPct val="100000"/>
            </a:lnSpc>
          </a:pPr>
          <a:r>
            <a:rPr lang="en-GB" b="1" dirty="0">
              <a:latin typeface="Abadi" panose="020B0604020104020204" pitchFamily="34" charset="0"/>
            </a:rPr>
            <a:t>Economic: </a:t>
          </a:r>
          <a:r>
            <a:rPr lang="en-GB" dirty="0">
              <a:latin typeface="Abadi" panose="020B0604020104020204" pitchFamily="34" charset="0"/>
            </a:rPr>
            <a:t>Despite the fact that the initial investments into the renewable energy are high; for instance, solar panels ranges £100,000 per property (Oxford Solar PV, 2024), the long-term sustainable cost and high demand for green hotels pay a lot of money in the long run.</a:t>
          </a:r>
          <a:endParaRPr lang="en-US" dirty="0">
            <a:latin typeface="Abadi" panose="020B0604020104020204" pitchFamily="34" charset="0"/>
          </a:endParaRPr>
        </a:p>
      </dgm:t>
    </dgm:pt>
    <dgm:pt modelId="{4C2C4CBF-A38D-4523-967D-C989E1685D69}" type="parTrans" cxnId="{E95C7BBF-DF51-4644-B153-D5805305491C}">
      <dgm:prSet/>
      <dgm:spPr/>
      <dgm:t>
        <a:bodyPr/>
        <a:lstStyle/>
        <a:p>
          <a:endParaRPr lang="en-US"/>
        </a:p>
      </dgm:t>
    </dgm:pt>
    <dgm:pt modelId="{772FE8AF-5626-498A-BAF2-432CCC8FBA0B}" type="sibTrans" cxnId="{E95C7BBF-DF51-4644-B153-D5805305491C}">
      <dgm:prSet/>
      <dgm:spPr/>
      <dgm:t>
        <a:bodyPr/>
        <a:lstStyle/>
        <a:p>
          <a:pPr>
            <a:lnSpc>
              <a:spcPct val="100000"/>
            </a:lnSpc>
          </a:pPr>
          <a:endParaRPr lang="en-US"/>
        </a:p>
      </dgm:t>
    </dgm:pt>
    <dgm:pt modelId="{07B66367-243E-4DDD-8C63-89A2116BFCC0}">
      <dgm:prSet/>
      <dgm:spPr/>
      <dgm:t>
        <a:bodyPr/>
        <a:lstStyle/>
        <a:p>
          <a:pPr>
            <a:lnSpc>
              <a:spcPct val="100000"/>
            </a:lnSpc>
          </a:pPr>
          <a:r>
            <a:rPr lang="en-GB" b="1" dirty="0">
              <a:latin typeface="Abadi" panose="020B0604020104020204" pitchFamily="34" charset="0"/>
            </a:rPr>
            <a:t>Social: </a:t>
          </a:r>
          <a:r>
            <a:rPr lang="en-GB" dirty="0">
              <a:latin typeface="Abadi" panose="020B0604020104020204" pitchFamily="34" charset="0"/>
            </a:rPr>
            <a:t>Increased concern for sustainable tourism puts pressure on hotels to use environmentally friendly practices such as using no single-use plastic by The Savoy by year 2025 (The Savoy, 2024).</a:t>
          </a:r>
          <a:endParaRPr lang="en-US" dirty="0">
            <a:latin typeface="Abadi" panose="020B0604020104020204" pitchFamily="34" charset="0"/>
          </a:endParaRPr>
        </a:p>
      </dgm:t>
    </dgm:pt>
    <dgm:pt modelId="{3AD83D22-5145-4426-BD44-AEDFD17877F8}" type="parTrans" cxnId="{E2558898-B20C-4279-B407-5E4E19255E79}">
      <dgm:prSet/>
      <dgm:spPr/>
      <dgm:t>
        <a:bodyPr/>
        <a:lstStyle/>
        <a:p>
          <a:endParaRPr lang="en-US"/>
        </a:p>
      </dgm:t>
    </dgm:pt>
    <dgm:pt modelId="{037C89C1-238D-4DD6-80A7-7EDDD5C5B1EB}" type="sibTrans" cxnId="{E2558898-B20C-4279-B407-5E4E19255E79}">
      <dgm:prSet/>
      <dgm:spPr/>
      <dgm:t>
        <a:bodyPr/>
        <a:lstStyle/>
        <a:p>
          <a:pPr>
            <a:lnSpc>
              <a:spcPct val="100000"/>
            </a:lnSpc>
          </a:pPr>
          <a:endParaRPr lang="en-US"/>
        </a:p>
      </dgm:t>
    </dgm:pt>
    <dgm:pt modelId="{CCB8966C-B8F6-4651-A48E-A0F221DC55B4}">
      <dgm:prSet/>
      <dgm:spPr/>
      <dgm:t>
        <a:bodyPr/>
        <a:lstStyle/>
        <a:p>
          <a:pPr>
            <a:lnSpc>
              <a:spcPct val="100000"/>
            </a:lnSpc>
          </a:pPr>
          <a:r>
            <a:rPr lang="en-GB" b="1" dirty="0">
              <a:latin typeface="Abadi" panose="020B0604020104020204" pitchFamily="34" charset="0"/>
            </a:rPr>
            <a:t>Technological: W</a:t>
          </a:r>
          <a:r>
            <a:rPr lang="en-GB" dirty="0">
              <a:latin typeface="Abadi" panose="020B0604020104020204" pitchFamily="34" charset="0"/>
            </a:rPr>
            <a:t>hile IHG (Big Hotel Chain) has developed the Green Engage system to monitor and cut energy consumption by up to one quarter by the year 2024, the SME hotels are unable to adopt these innovation due to restricted funding.</a:t>
          </a:r>
          <a:endParaRPr lang="en-US" dirty="0">
            <a:latin typeface="Abadi" panose="020B0604020104020204" pitchFamily="34" charset="0"/>
          </a:endParaRPr>
        </a:p>
      </dgm:t>
    </dgm:pt>
    <dgm:pt modelId="{7431DE01-3F66-48D8-BF33-46B9646B3C77}" type="parTrans" cxnId="{2D1715B9-C011-4C4F-A8BA-BC1A3273946C}">
      <dgm:prSet/>
      <dgm:spPr/>
      <dgm:t>
        <a:bodyPr/>
        <a:lstStyle/>
        <a:p>
          <a:endParaRPr lang="en-US"/>
        </a:p>
      </dgm:t>
    </dgm:pt>
    <dgm:pt modelId="{7CFABDED-22E0-4EF9-8610-5AE1FFA76970}" type="sibTrans" cxnId="{2D1715B9-C011-4C4F-A8BA-BC1A3273946C}">
      <dgm:prSet/>
      <dgm:spPr/>
      <dgm:t>
        <a:bodyPr/>
        <a:lstStyle/>
        <a:p>
          <a:pPr>
            <a:lnSpc>
              <a:spcPct val="100000"/>
            </a:lnSpc>
          </a:pPr>
          <a:endParaRPr lang="en-US"/>
        </a:p>
      </dgm:t>
    </dgm:pt>
    <dgm:pt modelId="{000DCED3-4C67-43FC-BC84-E7192A29980B}">
      <dgm:prSet/>
      <dgm:spPr/>
      <dgm:t>
        <a:bodyPr/>
        <a:lstStyle/>
        <a:p>
          <a:pPr>
            <a:lnSpc>
              <a:spcPct val="100000"/>
            </a:lnSpc>
          </a:pPr>
          <a:r>
            <a:rPr lang="en-GB" b="1" dirty="0">
              <a:latin typeface="Abadi" panose="020B0604020104020204" pitchFamily="34" charset="0"/>
            </a:rPr>
            <a:t>Environmental: </a:t>
          </a:r>
          <a:r>
            <a:rPr lang="en-GB" dirty="0">
              <a:latin typeface="Abadi" panose="020B0604020104020204" pitchFamily="34" charset="0"/>
            </a:rPr>
            <a:t>While conserving water and energy, UK hotels are implementing installation of low shower heads and efficient heating installation, as applied in Z Hotel by trimming water usage by 30% (</a:t>
          </a:r>
          <a:r>
            <a:rPr lang="en-GB" dirty="0" err="1">
              <a:latin typeface="Abadi" panose="020B0604020104020204" pitchFamily="34" charset="0"/>
            </a:rPr>
            <a:t>Kordana</a:t>
          </a:r>
          <a:r>
            <a:rPr lang="en-GB" dirty="0">
              <a:latin typeface="Abadi" panose="020B0604020104020204" pitchFamily="34" charset="0"/>
            </a:rPr>
            <a:t>, </a:t>
          </a:r>
          <a:r>
            <a:rPr lang="en-GB" dirty="0" err="1">
              <a:latin typeface="Abadi" panose="020B0604020104020204" pitchFamily="34" charset="0"/>
            </a:rPr>
            <a:t>Słyś</a:t>
          </a:r>
          <a:r>
            <a:rPr lang="en-GB" dirty="0">
              <a:latin typeface="Abadi" panose="020B0604020104020204" pitchFamily="34" charset="0"/>
            </a:rPr>
            <a:t>, and </a:t>
          </a:r>
          <a:r>
            <a:rPr lang="en-GB" dirty="0" err="1">
              <a:latin typeface="Abadi" panose="020B0604020104020204" pitchFamily="34" charset="0"/>
            </a:rPr>
            <a:t>Dziopak</a:t>
          </a:r>
          <a:r>
            <a:rPr lang="en-GB" dirty="0">
              <a:latin typeface="Abadi" panose="020B0604020104020204" pitchFamily="34" charset="0"/>
            </a:rPr>
            <a:t>, 2014).</a:t>
          </a:r>
          <a:endParaRPr lang="en-US" dirty="0">
            <a:latin typeface="Abadi" panose="020B0604020104020204" pitchFamily="34" charset="0"/>
          </a:endParaRPr>
        </a:p>
      </dgm:t>
    </dgm:pt>
    <dgm:pt modelId="{77CDA5D3-76B6-4437-BC1E-A317C82BD94E}" type="parTrans" cxnId="{3018CE98-6DF5-423B-9E77-A6BEE5570EC7}">
      <dgm:prSet/>
      <dgm:spPr/>
      <dgm:t>
        <a:bodyPr/>
        <a:lstStyle/>
        <a:p>
          <a:endParaRPr lang="en-US"/>
        </a:p>
      </dgm:t>
    </dgm:pt>
    <dgm:pt modelId="{B5663F63-A1C5-4A67-AE64-B060EC1A764D}" type="sibTrans" cxnId="{3018CE98-6DF5-423B-9E77-A6BEE5570EC7}">
      <dgm:prSet/>
      <dgm:spPr/>
      <dgm:t>
        <a:bodyPr/>
        <a:lstStyle/>
        <a:p>
          <a:pPr>
            <a:lnSpc>
              <a:spcPct val="100000"/>
            </a:lnSpc>
          </a:pPr>
          <a:endParaRPr lang="en-US"/>
        </a:p>
      </dgm:t>
    </dgm:pt>
    <dgm:pt modelId="{EED47A44-5349-4D25-AA29-055FE90BB92C}">
      <dgm:prSet/>
      <dgm:spPr/>
      <dgm:t>
        <a:bodyPr/>
        <a:lstStyle/>
        <a:p>
          <a:pPr>
            <a:lnSpc>
              <a:spcPct val="100000"/>
            </a:lnSpc>
          </a:pPr>
          <a:r>
            <a:rPr lang="en-GB" b="1" dirty="0">
              <a:latin typeface="Abadi" panose="020B0604020104020204" pitchFamily="34" charset="0"/>
            </a:rPr>
            <a:t>Legal: </a:t>
          </a:r>
          <a:r>
            <a:rPr lang="en-GB" dirty="0">
              <a:latin typeface="Abadi" panose="020B0604020104020204" pitchFamily="34" charset="0"/>
            </a:rPr>
            <a:t>Hotels are required to meet legal requirements such as the Waste Regulation 2011; some of them, The Ritz London hotel recycles all its waste instead of dumping it into the landfill (Jessi Spray, The Ritz London Hotel, 2024).</a:t>
          </a:r>
          <a:endParaRPr lang="en-US" dirty="0">
            <a:latin typeface="Abadi" panose="020B0604020104020204" pitchFamily="34" charset="0"/>
          </a:endParaRPr>
        </a:p>
      </dgm:t>
    </dgm:pt>
    <dgm:pt modelId="{D4CCAF75-6B40-42DD-AC80-9ADF6F8D53F2}" type="parTrans" cxnId="{1DB24BD9-F197-411B-A60F-BE7CF7366A64}">
      <dgm:prSet/>
      <dgm:spPr/>
      <dgm:t>
        <a:bodyPr/>
        <a:lstStyle/>
        <a:p>
          <a:endParaRPr lang="en-US"/>
        </a:p>
      </dgm:t>
    </dgm:pt>
    <dgm:pt modelId="{F3CFCD54-3224-41EE-823E-3399F410182D}" type="sibTrans" cxnId="{1DB24BD9-F197-411B-A60F-BE7CF7366A64}">
      <dgm:prSet/>
      <dgm:spPr/>
      <dgm:t>
        <a:bodyPr/>
        <a:lstStyle/>
        <a:p>
          <a:endParaRPr lang="en-US"/>
        </a:p>
      </dgm:t>
    </dgm:pt>
    <dgm:pt modelId="{4978B92D-B0C0-4816-81D2-E1482E35EB6B}" type="pres">
      <dgm:prSet presAssocID="{891524BE-37D0-4915-A819-69409FEECFAC}" presName="root" presStyleCnt="0">
        <dgm:presLayoutVars>
          <dgm:dir/>
          <dgm:resizeHandles val="exact"/>
        </dgm:presLayoutVars>
      </dgm:prSet>
      <dgm:spPr/>
    </dgm:pt>
    <dgm:pt modelId="{188404F2-779A-4FAB-977B-FFAC35B0F65E}" type="pres">
      <dgm:prSet presAssocID="{CC5799E1-8750-4FE7-B6CC-82CAF29CCC0C}" presName="compNode" presStyleCnt="0"/>
      <dgm:spPr/>
    </dgm:pt>
    <dgm:pt modelId="{933B701D-1661-4E94-84AF-101E69EA0BD1}" type="pres">
      <dgm:prSet presAssocID="{CC5799E1-8750-4FE7-B6CC-82CAF29CCC0C}" presName="bgRect" presStyleLbl="bgShp" presStyleIdx="0" presStyleCnt="6"/>
      <dgm:spPr/>
    </dgm:pt>
    <dgm:pt modelId="{C4282705-97D8-407C-ACDB-67069374BF25}" type="pres">
      <dgm:prSet presAssocID="{CC5799E1-8750-4FE7-B6CC-82CAF29CCC0C}"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A1546252-5EED-42B1-8FC7-8D4E3B8087BB}" type="pres">
      <dgm:prSet presAssocID="{CC5799E1-8750-4FE7-B6CC-82CAF29CCC0C}" presName="spaceRect" presStyleCnt="0"/>
      <dgm:spPr/>
    </dgm:pt>
    <dgm:pt modelId="{A767F9EE-875B-4057-8D39-27DD40562222}" type="pres">
      <dgm:prSet presAssocID="{CC5799E1-8750-4FE7-B6CC-82CAF29CCC0C}" presName="parTx" presStyleLbl="revTx" presStyleIdx="0" presStyleCnt="6">
        <dgm:presLayoutVars>
          <dgm:chMax val="0"/>
          <dgm:chPref val="0"/>
        </dgm:presLayoutVars>
      </dgm:prSet>
      <dgm:spPr/>
    </dgm:pt>
    <dgm:pt modelId="{2AFB3F81-5EF5-4B35-A911-AE5435C45850}" type="pres">
      <dgm:prSet presAssocID="{1AFB91BC-2824-40A8-AC4F-30728E08761C}" presName="sibTrans" presStyleCnt="0"/>
      <dgm:spPr/>
    </dgm:pt>
    <dgm:pt modelId="{4124D374-2DB0-42F6-AA46-B84C8497570A}" type="pres">
      <dgm:prSet presAssocID="{C045D44C-EE3C-430D-873A-D16EA33B9DDD}" presName="compNode" presStyleCnt="0"/>
      <dgm:spPr/>
    </dgm:pt>
    <dgm:pt modelId="{6D158D5D-9825-4BDE-9CF4-B4DF732270C1}" type="pres">
      <dgm:prSet presAssocID="{C045D44C-EE3C-430D-873A-D16EA33B9DDD}" presName="bgRect" presStyleLbl="bgShp" presStyleIdx="1" presStyleCnt="6"/>
      <dgm:spPr/>
    </dgm:pt>
    <dgm:pt modelId="{B4F4CB97-13EF-4649-95B3-E03953BD8353}" type="pres">
      <dgm:prSet presAssocID="{C045D44C-EE3C-430D-873A-D16EA33B9DDD}"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A75436D3-CA09-4E5C-9778-B6459D707920}" type="pres">
      <dgm:prSet presAssocID="{C045D44C-EE3C-430D-873A-D16EA33B9DDD}" presName="spaceRect" presStyleCnt="0"/>
      <dgm:spPr/>
    </dgm:pt>
    <dgm:pt modelId="{9961369E-955B-4C2E-A35E-A8D7CA2F3434}" type="pres">
      <dgm:prSet presAssocID="{C045D44C-EE3C-430D-873A-D16EA33B9DDD}" presName="parTx" presStyleLbl="revTx" presStyleIdx="1" presStyleCnt="6">
        <dgm:presLayoutVars>
          <dgm:chMax val="0"/>
          <dgm:chPref val="0"/>
        </dgm:presLayoutVars>
      </dgm:prSet>
      <dgm:spPr/>
    </dgm:pt>
    <dgm:pt modelId="{82AEF9AB-3925-4798-8650-FBFAC1E10AF2}" type="pres">
      <dgm:prSet presAssocID="{772FE8AF-5626-498A-BAF2-432CCC8FBA0B}" presName="sibTrans" presStyleCnt="0"/>
      <dgm:spPr/>
    </dgm:pt>
    <dgm:pt modelId="{E479A3BC-4F3D-4F77-9ADC-76A69D4A8F23}" type="pres">
      <dgm:prSet presAssocID="{07B66367-243E-4DDD-8C63-89A2116BFCC0}" presName="compNode" presStyleCnt="0"/>
      <dgm:spPr/>
    </dgm:pt>
    <dgm:pt modelId="{D713F867-9044-4333-B4D4-33F0B1E5C278}" type="pres">
      <dgm:prSet presAssocID="{07B66367-243E-4DDD-8C63-89A2116BFCC0}" presName="bgRect" presStyleLbl="bgShp" presStyleIdx="2" presStyleCnt="6"/>
      <dgm:spPr/>
    </dgm:pt>
    <dgm:pt modelId="{DC0B834B-1646-4537-8ED4-028D4443A033}" type="pres">
      <dgm:prSet presAssocID="{07B66367-243E-4DDD-8C63-89A2116BFCC0}"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DF5F2B52-4C0D-49BF-ABC2-BA40702AACD9}" type="pres">
      <dgm:prSet presAssocID="{07B66367-243E-4DDD-8C63-89A2116BFCC0}" presName="spaceRect" presStyleCnt="0"/>
      <dgm:spPr/>
    </dgm:pt>
    <dgm:pt modelId="{29296033-98A3-46F8-ACDD-C240BB8F0461}" type="pres">
      <dgm:prSet presAssocID="{07B66367-243E-4DDD-8C63-89A2116BFCC0}" presName="parTx" presStyleLbl="revTx" presStyleIdx="2" presStyleCnt="6">
        <dgm:presLayoutVars>
          <dgm:chMax val="0"/>
          <dgm:chPref val="0"/>
        </dgm:presLayoutVars>
      </dgm:prSet>
      <dgm:spPr/>
    </dgm:pt>
    <dgm:pt modelId="{6FEA8761-E8FF-48B5-BCAF-2AA5DC13E1D8}" type="pres">
      <dgm:prSet presAssocID="{037C89C1-238D-4DD6-80A7-7EDDD5C5B1EB}" presName="sibTrans" presStyleCnt="0"/>
      <dgm:spPr/>
    </dgm:pt>
    <dgm:pt modelId="{F790CE21-B5E8-47DD-9BBA-D907F89564FE}" type="pres">
      <dgm:prSet presAssocID="{CCB8966C-B8F6-4651-A48E-A0F221DC55B4}" presName="compNode" presStyleCnt="0"/>
      <dgm:spPr/>
    </dgm:pt>
    <dgm:pt modelId="{C58974AA-93A4-4BBA-873D-B3B3AB4FC905}" type="pres">
      <dgm:prSet presAssocID="{CCB8966C-B8F6-4651-A48E-A0F221DC55B4}" presName="bgRect" presStyleLbl="bgShp" presStyleIdx="3" presStyleCnt="6"/>
      <dgm:spPr/>
    </dgm:pt>
    <dgm:pt modelId="{870F1AD2-CC3D-48D3-8841-F53F0D2326B4}" type="pres">
      <dgm:prSet presAssocID="{CCB8966C-B8F6-4651-A48E-A0F221DC55B4}"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 Car"/>
        </a:ext>
      </dgm:extLst>
    </dgm:pt>
    <dgm:pt modelId="{81BB49C2-24E5-4823-AC5E-7A317BEA883F}" type="pres">
      <dgm:prSet presAssocID="{CCB8966C-B8F6-4651-A48E-A0F221DC55B4}" presName="spaceRect" presStyleCnt="0"/>
      <dgm:spPr/>
    </dgm:pt>
    <dgm:pt modelId="{7A6C7732-73D2-4F62-9943-362F4E873A0A}" type="pres">
      <dgm:prSet presAssocID="{CCB8966C-B8F6-4651-A48E-A0F221DC55B4}" presName="parTx" presStyleLbl="revTx" presStyleIdx="3" presStyleCnt="6">
        <dgm:presLayoutVars>
          <dgm:chMax val="0"/>
          <dgm:chPref val="0"/>
        </dgm:presLayoutVars>
      </dgm:prSet>
      <dgm:spPr/>
    </dgm:pt>
    <dgm:pt modelId="{91499047-32CB-4079-9A12-D505B92CC722}" type="pres">
      <dgm:prSet presAssocID="{7CFABDED-22E0-4EF9-8610-5AE1FFA76970}" presName="sibTrans" presStyleCnt="0"/>
      <dgm:spPr/>
    </dgm:pt>
    <dgm:pt modelId="{566C33FF-367B-41AD-ABD1-D9264EF7A9E9}" type="pres">
      <dgm:prSet presAssocID="{000DCED3-4C67-43FC-BC84-E7192A29980B}" presName="compNode" presStyleCnt="0"/>
      <dgm:spPr/>
    </dgm:pt>
    <dgm:pt modelId="{BE5CA2D1-A94E-4CE9-9FB3-3441D6B52CA9}" type="pres">
      <dgm:prSet presAssocID="{000DCED3-4C67-43FC-BC84-E7192A29980B}" presName="bgRect" presStyleLbl="bgShp" presStyleIdx="4" presStyleCnt="6"/>
      <dgm:spPr/>
    </dgm:pt>
    <dgm:pt modelId="{75469D19-8118-4511-9E46-42C50DE58D5C}" type="pres">
      <dgm:prSet presAssocID="{000DCED3-4C67-43FC-BC84-E7192A29980B}"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ower"/>
        </a:ext>
      </dgm:extLst>
    </dgm:pt>
    <dgm:pt modelId="{4D4C4821-9FA2-42FC-9ACD-A1B6759A7E09}" type="pres">
      <dgm:prSet presAssocID="{000DCED3-4C67-43FC-BC84-E7192A29980B}" presName="spaceRect" presStyleCnt="0"/>
      <dgm:spPr/>
    </dgm:pt>
    <dgm:pt modelId="{58AF8740-9C12-455B-BC49-57DF29FDE9BD}" type="pres">
      <dgm:prSet presAssocID="{000DCED3-4C67-43FC-BC84-E7192A29980B}" presName="parTx" presStyleLbl="revTx" presStyleIdx="4" presStyleCnt="6">
        <dgm:presLayoutVars>
          <dgm:chMax val="0"/>
          <dgm:chPref val="0"/>
        </dgm:presLayoutVars>
      </dgm:prSet>
      <dgm:spPr/>
    </dgm:pt>
    <dgm:pt modelId="{7084C983-112F-400A-A6BA-D9E23C9B578F}" type="pres">
      <dgm:prSet presAssocID="{B5663F63-A1C5-4A67-AE64-B060EC1A764D}" presName="sibTrans" presStyleCnt="0"/>
      <dgm:spPr/>
    </dgm:pt>
    <dgm:pt modelId="{FA5C9321-6FBB-4E4F-938A-E256C7563D49}" type="pres">
      <dgm:prSet presAssocID="{EED47A44-5349-4D25-AA29-055FE90BB92C}" presName="compNode" presStyleCnt="0"/>
      <dgm:spPr/>
    </dgm:pt>
    <dgm:pt modelId="{D8319543-D2E1-49FC-9388-E58FCDBD1E2F}" type="pres">
      <dgm:prSet presAssocID="{EED47A44-5349-4D25-AA29-055FE90BB92C}" presName="bgRect" presStyleLbl="bgShp" presStyleIdx="5" presStyleCnt="6"/>
      <dgm:spPr/>
    </dgm:pt>
    <dgm:pt modelId="{F317AA3B-9313-4691-B173-1174A5A7BD65}" type="pres">
      <dgm:prSet presAssocID="{EED47A44-5349-4D25-AA29-055FE90BB92C}"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peat"/>
        </a:ext>
      </dgm:extLst>
    </dgm:pt>
    <dgm:pt modelId="{AD06BB65-A34B-449B-817A-F69D19224459}" type="pres">
      <dgm:prSet presAssocID="{EED47A44-5349-4D25-AA29-055FE90BB92C}" presName="spaceRect" presStyleCnt="0"/>
      <dgm:spPr/>
    </dgm:pt>
    <dgm:pt modelId="{52FBB8DC-3356-4F64-A0B7-04C0F3C0B232}" type="pres">
      <dgm:prSet presAssocID="{EED47A44-5349-4D25-AA29-055FE90BB92C}" presName="parTx" presStyleLbl="revTx" presStyleIdx="5" presStyleCnt="6">
        <dgm:presLayoutVars>
          <dgm:chMax val="0"/>
          <dgm:chPref val="0"/>
        </dgm:presLayoutVars>
      </dgm:prSet>
      <dgm:spPr/>
    </dgm:pt>
  </dgm:ptLst>
  <dgm:cxnLst>
    <dgm:cxn modelId="{5B130A5C-6A6C-4B52-ABE6-C259F6C23065}" type="presOf" srcId="{07B66367-243E-4DDD-8C63-89A2116BFCC0}" destId="{29296033-98A3-46F8-ACDD-C240BB8F0461}" srcOrd="0" destOrd="0" presId="urn:microsoft.com/office/officeart/2018/2/layout/IconVerticalSolidList"/>
    <dgm:cxn modelId="{C0603046-2D12-41C4-9023-91A8B0C51F01}" type="presOf" srcId="{CCB8966C-B8F6-4651-A48E-A0F221DC55B4}" destId="{7A6C7732-73D2-4F62-9943-362F4E873A0A}" srcOrd="0" destOrd="0" presId="urn:microsoft.com/office/officeart/2018/2/layout/IconVerticalSolidList"/>
    <dgm:cxn modelId="{3200E16C-AEE8-41F2-9380-398263CF2B55}" type="presOf" srcId="{C045D44C-EE3C-430D-873A-D16EA33B9DDD}" destId="{9961369E-955B-4C2E-A35E-A8D7CA2F3434}" srcOrd="0" destOrd="0" presId="urn:microsoft.com/office/officeart/2018/2/layout/IconVerticalSolidList"/>
    <dgm:cxn modelId="{156FF192-4FE9-44CE-ADE4-3B0930C71642}" type="presOf" srcId="{891524BE-37D0-4915-A819-69409FEECFAC}" destId="{4978B92D-B0C0-4816-81D2-E1482E35EB6B}" srcOrd="0" destOrd="0" presId="urn:microsoft.com/office/officeart/2018/2/layout/IconVerticalSolidList"/>
    <dgm:cxn modelId="{1981CB94-5052-440F-962B-6E56EC5A751A}" srcId="{891524BE-37D0-4915-A819-69409FEECFAC}" destId="{CC5799E1-8750-4FE7-B6CC-82CAF29CCC0C}" srcOrd="0" destOrd="0" parTransId="{C2A8EDDA-83E2-48D3-8865-3A331EE627BE}" sibTransId="{1AFB91BC-2824-40A8-AC4F-30728E08761C}"/>
    <dgm:cxn modelId="{E2558898-B20C-4279-B407-5E4E19255E79}" srcId="{891524BE-37D0-4915-A819-69409FEECFAC}" destId="{07B66367-243E-4DDD-8C63-89A2116BFCC0}" srcOrd="2" destOrd="0" parTransId="{3AD83D22-5145-4426-BD44-AEDFD17877F8}" sibTransId="{037C89C1-238D-4DD6-80A7-7EDDD5C5B1EB}"/>
    <dgm:cxn modelId="{3018CE98-6DF5-423B-9E77-A6BEE5570EC7}" srcId="{891524BE-37D0-4915-A819-69409FEECFAC}" destId="{000DCED3-4C67-43FC-BC84-E7192A29980B}" srcOrd="4" destOrd="0" parTransId="{77CDA5D3-76B6-4437-BC1E-A317C82BD94E}" sibTransId="{B5663F63-A1C5-4A67-AE64-B060EC1A764D}"/>
    <dgm:cxn modelId="{2D1715B9-C011-4C4F-A8BA-BC1A3273946C}" srcId="{891524BE-37D0-4915-A819-69409FEECFAC}" destId="{CCB8966C-B8F6-4651-A48E-A0F221DC55B4}" srcOrd="3" destOrd="0" parTransId="{7431DE01-3F66-48D8-BF33-46B9646B3C77}" sibTransId="{7CFABDED-22E0-4EF9-8610-5AE1FFA76970}"/>
    <dgm:cxn modelId="{E95C7BBF-DF51-4644-B153-D5805305491C}" srcId="{891524BE-37D0-4915-A819-69409FEECFAC}" destId="{C045D44C-EE3C-430D-873A-D16EA33B9DDD}" srcOrd="1" destOrd="0" parTransId="{4C2C4CBF-A38D-4523-967D-C989E1685D69}" sibTransId="{772FE8AF-5626-498A-BAF2-432CCC8FBA0B}"/>
    <dgm:cxn modelId="{DF48D6C2-DF08-411A-B141-C9EC4D1F6672}" type="presOf" srcId="{EED47A44-5349-4D25-AA29-055FE90BB92C}" destId="{52FBB8DC-3356-4F64-A0B7-04C0F3C0B232}" srcOrd="0" destOrd="0" presId="urn:microsoft.com/office/officeart/2018/2/layout/IconVerticalSolidList"/>
    <dgm:cxn modelId="{1DB24BD9-F197-411B-A60F-BE7CF7366A64}" srcId="{891524BE-37D0-4915-A819-69409FEECFAC}" destId="{EED47A44-5349-4D25-AA29-055FE90BB92C}" srcOrd="5" destOrd="0" parTransId="{D4CCAF75-6B40-42DD-AC80-9ADF6F8D53F2}" sibTransId="{F3CFCD54-3224-41EE-823E-3399F410182D}"/>
    <dgm:cxn modelId="{3C6B57E0-6898-422F-9447-B809F1EBF2FC}" type="presOf" srcId="{000DCED3-4C67-43FC-BC84-E7192A29980B}" destId="{58AF8740-9C12-455B-BC49-57DF29FDE9BD}" srcOrd="0" destOrd="0" presId="urn:microsoft.com/office/officeart/2018/2/layout/IconVerticalSolidList"/>
    <dgm:cxn modelId="{B9EFF0E2-055D-4B18-811A-10904E05ADCB}" type="presOf" srcId="{CC5799E1-8750-4FE7-B6CC-82CAF29CCC0C}" destId="{A767F9EE-875B-4057-8D39-27DD40562222}" srcOrd="0" destOrd="0" presId="urn:microsoft.com/office/officeart/2018/2/layout/IconVerticalSolidList"/>
    <dgm:cxn modelId="{4CA73378-7929-4976-A866-C7EEE519A8D9}" type="presParOf" srcId="{4978B92D-B0C0-4816-81D2-E1482E35EB6B}" destId="{188404F2-779A-4FAB-977B-FFAC35B0F65E}" srcOrd="0" destOrd="0" presId="urn:microsoft.com/office/officeart/2018/2/layout/IconVerticalSolidList"/>
    <dgm:cxn modelId="{3945881B-C909-4E4A-BF2E-B2BF27B186AE}" type="presParOf" srcId="{188404F2-779A-4FAB-977B-FFAC35B0F65E}" destId="{933B701D-1661-4E94-84AF-101E69EA0BD1}" srcOrd="0" destOrd="0" presId="urn:microsoft.com/office/officeart/2018/2/layout/IconVerticalSolidList"/>
    <dgm:cxn modelId="{B831845C-8D79-460F-8DCB-18AEB6407F4E}" type="presParOf" srcId="{188404F2-779A-4FAB-977B-FFAC35B0F65E}" destId="{C4282705-97D8-407C-ACDB-67069374BF25}" srcOrd="1" destOrd="0" presId="urn:microsoft.com/office/officeart/2018/2/layout/IconVerticalSolidList"/>
    <dgm:cxn modelId="{3842EF38-E534-4B28-8817-F1C241B9AE4F}" type="presParOf" srcId="{188404F2-779A-4FAB-977B-FFAC35B0F65E}" destId="{A1546252-5EED-42B1-8FC7-8D4E3B8087BB}" srcOrd="2" destOrd="0" presId="urn:microsoft.com/office/officeart/2018/2/layout/IconVerticalSolidList"/>
    <dgm:cxn modelId="{9A906880-E53E-4CA8-B28A-12613B7D75C8}" type="presParOf" srcId="{188404F2-779A-4FAB-977B-FFAC35B0F65E}" destId="{A767F9EE-875B-4057-8D39-27DD40562222}" srcOrd="3" destOrd="0" presId="urn:microsoft.com/office/officeart/2018/2/layout/IconVerticalSolidList"/>
    <dgm:cxn modelId="{6257F593-2332-4944-9876-1EDEEAF9398F}" type="presParOf" srcId="{4978B92D-B0C0-4816-81D2-E1482E35EB6B}" destId="{2AFB3F81-5EF5-4B35-A911-AE5435C45850}" srcOrd="1" destOrd="0" presId="urn:microsoft.com/office/officeart/2018/2/layout/IconVerticalSolidList"/>
    <dgm:cxn modelId="{2520F489-2B8D-43B3-93D9-666B1C639C3A}" type="presParOf" srcId="{4978B92D-B0C0-4816-81D2-E1482E35EB6B}" destId="{4124D374-2DB0-42F6-AA46-B84C8497570A}" srcOrd="2" destOrd="0" presId="urn:microsoft.com/office/officeart/2018/2/layout/IconVerticalSolidList"/>
    <dgm:cxn modelId="{00D3B504-30FA-4C0B-A4A7-060E3A7453D3}" type="presParOf" srcId="{4124D374-2DB0-42F6-AA46-B84C8497570A}" destId="{6D158D5D-9825-4BDE-9CF4-B4DF732270C1}" srcOrd="0" destOrd="0" presId="urn:microsoft.com/office/officeart/2018/2/layout/IconVerticalSolidList"/>
    <dgm:cxn modelId="{A2AE748D-0993-4E2D-B4F6-56F62AF77F08}" type="presParOf" srcId="{4124D374-2DB0-42F6-AA46-B84C8497570A}" destId="{B4F4CB97-13EF-4649-95B3-E03953BD8353}" srcOrd="1" destOrd="0" presId="urn:microsoft.com/office/officeart/2018/2/layout/IconVerticalSolidList"/>
    <dgm:cxn modelId="{C191FBD9-07F2-45B6-ACBE-4DD3408D1BE9}" type="presParOf" srcId="{4124D374-2DB0-42F6-AA46-B84C8497570A}" destId="{A75436D3-CA09-4E5C-9778-B6459D707920}" srcOrd="2" destOrd="0" presId="urn:microsoft.com/office/officeart/2018/2/layout/IconVerticalSolidList"/>
    <dgm:cxn modelId="{6BE5A1F5-78E8-45FE-AC9A-BEDBE3027651}" type="presParOf" srcId="{4124D374-2DB0-42F6-AA46-B84C8497570A}" destId="{9961369E-955B-4C2E-A35E-A8D7CA2F3434}" srcOrd="3" destOrd="0" presId="urn:microsoft.com/office/officeart/2018/2/layout/IconVerticalSolidList"/>
    <dgm:cxn modelId="{43E7E8BC-AF69-49DB-B348-32837F5A88F1}" type="presParOf" srcId="{4978B92D-B0C0-4816-81D2-E1482E35EB6B}" destId="{82AEF9AB-3925-4798-8650-FBFAC1E10AF2}" srcOrd="3" destOrd="0" presId="urn:microsoft.com/office/officeart/2018/2/layout/IconVerticalSolidList"/>
    <dgm:cxn modelId="{0D369041-F8D6-46A5-99A0-CF9C057EDD4D}" type="presParOf" srcId="{4978B92D-B0C0-4816-81D2-E1482E35EB6B}" destId="{E479A3BC-4F3D-4F77-9ADC-76A69D4A8F23}" srcOrd="4" destOrd="0" presId="urn:microsoft.com/office/officeart/2018/2/layout/IconVerticalSolidList"/>
    <dgm:cxn modelId="{F84517B9-0939-4127-8DBE-722C97E56D54}" type="presParOf" srcId="{E479A3BC-4F3D-4F77-9ADC-76A69D4A8F23}" destId="{D713F867-9044-4333-B4D4-33F0B1E5C278}" srcOrd="0" destOrd="0" presId="urn:microsoft.com/office/officeart/2018/2/layout/IconVerticalSolidList"/>
    <dgm:cxn modelId="{DFB691C7-F5DB-4E6A-9A48-DB37420D0804}" type="presParOf" srcId="{E479A3BC-4F3D-4F77-9ADC-76A69D4A8F23}" destId="{DC0B834B-1646-4537-8ED4-028D4443A033}" srcOrd="1" destOrd="0" presId="urn:microsoft.com/office/officeart/2018/2/layout/IconVerticalSolidList"/>
    <dgm:cxn modelId="{71DA8822-1C17-41B8-8032-ADF33A5A27C9}" type="presParOf" srcId="{E479A3BC-4F3D-4F77-9ADC-76A69D4A8F23}" destId="{DF5F2B52-4C0D-49BF-ABC2-BA40702AACD9}" srcOrd="2" destOrd="0" presId="urn:microsoft.com/office/officeart/2018/2/layout/IconVerticalSolidList"/>
    <dgm:cxn modelId="{A667F946-4C28-4418-957A-6D3D101E9AFF}" type="presParOf" srcId="{E479A3BC-4F3D-4F77-9ADC-76A69D4A8F23}" destId="{29296033-98A3-46F8-ACDD-C240BB8F0461}" srcOrd="3" destOrd="0" presId="urn:microsoft.com/office/officeart/2018/2/layout/IconVerticalSolidList"/>
    <dgm:cxn modelId="{02DD9C2F-3B06-4BD1-B54F-8067C921516A}" type="presParOf" srcId="{4978B92D-B0C0-4816-81D2-E1482E35EB6B}" destId="{6FEA8761-E8FF-48B5-BCAF-2AA5DC13E1D8}" srcOrd="5" destOrd="0" presId="urn:microsoft.com/office/officeart/2018/2/layout/IconVerticalSolidList"/>
    <dgm:cxn modelId="{5A1FFA79-8D25-4C8E-B473-6F2D1068B68A}" type="presParOf" srcId="{4978B92D-B0C0-4816-81D2-E1482E35EB6B}" destId="{F790CE21-B5E8-47DD-9BBA-D907F89564FE}" srcOrd="6" destOrd="0" presId="urn:microsoft.com/office/officeart/2018/2/layout/IconVerticalSolidList"/>
    <dgm:cxn modelId="{9CC1169D-9AC4-470C-8FC6-2D34174B655E}" type="presParOf" srcId="{F790CE21-B5E8-47DD-9BBA-D907F89564FE}" destId="{C58974AA-93A4-4BBA-873D-B3B3AB4FC905}" srcOrd="0" destOrd="0" presId="urn:microsoft.com/office/officeart/2018/2/layout/IconVerticalSolidList"/>
    <dgm:cxn modelId="{46C2D92A-4153-4E4C-B0E0-07B15114E42D}" type="presParOf" srcId="{F790CE21-B5E8-47DD-9BBA-D907F89564FE}" destId="{870F1AD2-CC3D-48D3-8841-F53F0D2326B4}" srcOrd="1" destOrd="0" presId="urn:microsoft.com/office/officeart/2018/2/layout/IconVerticalSolidList"/>
    <dgm:cxn modelId="{6EC30606-45B8-4F19-BE45-4BDA67597735}" type="presParOf" srcId="{F790CE21-B5E8-47DD-9BBA-D907F89564FE}" destId="{81BB49C2-24E5-4823-AC5E-7A317BEA883F}" srcOrd="2" destOrd="0" presId="urn:microsoft.com/office/officeart/2018/2/layout/IconVerticalSolidList"/>
    <dgm:cxn modelId="{B7F60341-0866-4964-ADDA-6A6D682DF6BA}" type="presParOf" srcId="{F790CE21-B5E8-47DD-9BBA-D907F89564FE}" destId="{7A6C7732-73D2-4F62-9943-362F4E873A0A}" srcOrd="3" destOrd="0" presId="urn:microsoft.com/office/officeart/2018/2/layout/IconVerticalSolidList"/>
    <dgm:cxn modelId="{D0D9B9B3-FE80-4E7E-B72E-17171AACD68A}" type="presParOf" srcId="{4978B92D-B0C0-4816-81D2-E1482E35EB6B}" destId="{91499047-32CB-4079-9A12-D505B92CC722}" srcOrd="7" destOrd="0" presId="urn:microsoft.com/office/officeart/2018/2/layout/IconVerticalSolidList"/>
    <dgm:cxn modelId="{908A4C3D-C809-4193-A6C6-0147048DECE7}" type="presParOf" srcId="{4978B92D-B0C0-4816-81D2-E1482E35EB6B}" destId="{566C33FF-367B-41AD-ABD1-D9264EF7A9E9}" srcOrd="8" destOrd="0" presId="urn:microsoft.com/office/officeart/2018/2/layout/IconVerticalSolidList"/>
    <dgm:cxn modelId="{8E0588D7-F4E5-45CF-8EEC-03A1D6B60E30}" type="presParOf" srcId="{566C33FF-367B-41AD-ABD1-D9264EF7A9E9}" destId="{BE5CA2D1-A94E-4CE9-9FB3-3441D6B52CA9}" srcOrd="0" destOrd="0" presId="urn:microsoft.com/office/officeart/2018/2/layout/IconVerticalSolidList"/>
    <dgm:cxn modelId="{D733178B-EB13-4DC1-97C5-91E602C8CE05}" type="presParOf" srcId="{566C33FF-367B-41AD-ABD1-D9264EF7A9E9}" destId="{75469D19-8118-4511-9E46-42C50DE58D5C}" srcOrd="1" destOrd="0" presId="urn:microsoft.com/office/officeart/2018/2/layout/IconVerticalSolidList"/>
    <dgm:cxn modelId="{BA83C1E4-5C62-4CEC-9B8E-9ABED0B559C8}" type="presParOf" srcId="{566C33FF-367B-41AD-ABD1-D9264EF7A9E9}" destId="{4D4C4821-9FA2-42FC-9ACD-A1B6759A7E09}" srcOrd="2" destOrd="0" presId="urn:microsoft.com/office/officeart/2018/2/layout/IconVerticalSolidList"/>
    <dgm:cxn modelId="{1C0C268A-36D6-4B1A-A1EB-6C181954C041}" type="presParOf" srcId="{566C33FF-367B-41AD-ABD1-D9264EF7A9E9}" destId="{58AF8740-9C12-455B-BC49-57DF29FDE9BD}" srcOrd="3" destOrd="0" presId="urn:microsoft.com/office/officeart/2018/2/layout/IconVerticalSolidList"/>
    <dgm:cxn modelId="{D1E01096-39BD-41DF-90BA-617A3C0F7E0C}" type="presParOf" srcId="{4978B92D-B0C0-4816-81D2-E1482E35EB6B}" destId="{7084C983-112F-400A-A6BA-D9E23C9B578F}" srcOrd="9" destOrd="0" presId="urn:microsoft.com/office/officeart/2018/2/layout/IconVerticalSolidList"/>
    <dgm:cxn modelId="{D23BC346-437D-422D-8C61-B90538FD9B52}" type="presParOf" srcId="{4978B92D-B0C0-4816-81D2-E1482E35EB6B}" destId="{FA5C9321-6FBB-4E4F-938A-E256C7563D49}" srcOrd="10" destOrd="0" presId="urn:microsoft.com/office/officeart/2018/2/layout/IconVerticalSolidList"/>
    <dgm:cxn modelId="{380B800B-8C40-48F8-A84D-B2146E444B74}" type="presParOf" srcId="{FA5C9321-6FBB-4E4F-938A-E256C7563D49}" destId="{D8319543-D2E1-49FC-9388-E58FCDBD1E2F}" srcOrd="0" destOrd="0" presId="urn:microsoft.com/office/officeart/2018/2/layout/IconVerticalSolidList"/>
    <dgm:cxn modelId="{DFC67A18-1D0A-4EE0-9F85-83D0E2EBFD1F}" type="presParOf" srcId="{FA5C9321-6FBB-4E4F-938A-E256C7563D49}" destId="{F317AA3B-9313-4691-B173-1174A5A7BD65}" srcOrd="1" destOrd="0" presId="urn:microsoft.com/office/officeart/2018/2/layout/IconVerticalSolidList"/>
    <dgm:cxn modelId="{08C97A7F-D882-4A34-945E-49E3322B3A04}" type="presParOf" srcId="{FA5C9321-6FBB-4E4F-938A-E256C7563D49}" destId="{AD06BB65-A34B-449B-817A-F69D19224459}" srcOrd="2" destOrd="0" presId="urn:microsoft.com/office/officeart/2018/2/layout/IconVerticalSolidList"/>
    <dgm:cxn modelId="{C2C835D8-2C0A-4153-AA08-72F16424AC0D}" type="presParOf" srcId="{FA5C9321-6FBB-4E4F-938A-E256C7563D49}" destId="{52FBB8DC-3356-4F64-A0B7-04C0F3C0B2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425815-54A2-423F-B1BE-EFD566184C89}"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518DA919-E1DD-494C-99CA-728324F10CE2}">
      <dgm:prSet/>
      <dgm:spPr/>
      <dgm:t>
        <a:bodyPr/>
        <a:lstStyle/>
        <a:p>
          <a:r>
            <a:rPr lang="en-GB" b="1">
              <a:latin typeface="Abadi" panose="020B0604020104020204" pitchFamily="34" charset="0"/>
            </a:rPr>
            <a:t>Future policies</a:t>
          </a:r>
          <a:r>
            <a:rPr lang="en-GB">
              <a:latin typeface="Abadi" panose="020B0604020104020204" pitchFamily="34" charset="0"/>
            </a:rPr>
            <a:t>: Government also needs to provide subsidies and tax exemptions for new hotels using renewable energy and efficient technologies so as to overcome the initial investments hurdles (Klemeš et al., 2019).</a:t>
          </a:r>
          <a:endParaRPr lang="en-US">
            <a:latin typeface="Abadi" panose="020B0604020104020204" pitchFamily="34" charset="0"/>
          </a:endParaRPr>
        </a:p>
      </dgm:t>
    </dgm:pt>
    <dgm:pt modelId="{965317CF-471D-4FDC-85D0-E71AF57E520E}" type="parTrans" cxnId="{B7906E43-4FE0-42B2-917F-2413D07767FC}">
      <dgm:prSet/>
      <dgm:spPr/>
      <dgm:t>
        <a:bodyPr/>
        <a:lstStyle/>
        <a:p>
          <a:endParaRPr lang="en-US"/>
        </a:p>
      </dgm:t>
    </dgm:pt>
    <dgm:pt modelId="{E3A4A486-BDB3-4D56-A04D-7BED3912EF1E}" type="sibTrans" cxnId="{B7906E43-4FE0-42B2-917F-2413D07767FC}">
      <dgm:prSet phldrT="01"/>
      <dgm:spPr/>
      <dgm:t>
        <a:bodyPr/>
        <a:lstStyle/>
        <a:p>
          <a:r>
            <a:rPr lang="en-US">
              <a:latin typeface="Abadi" panose="020B0604020104020204" pitchFamily="34" charset="0"/>
            </a:rPr>
            <a:t>01</a:t>
          </a:r>
        </a:p>
      </dgm:t>
    </dgm:pt>
    <dgm:pt modelId="{AF8933FC-E41D-4F50-AB6F-6DEC40B136AC}">
      <dgm:prSet/>
      <dgm:spPr/>
      <dgm:t>
        <a:bodyPr/>
        <a:lstStyle/>
        <a:p>
          <a:r>
            <a:rPr lang="en-GB" b="1">
              <a:latin typeface="Abadi" panose="020B0604020104020204" pitchFamily="34" charset="0"/>
            </a:rPr>
            <a:t>Management strategies</a:t>
          </a:r>
          <a:r>
            <a:rPr lang="en-GB">
              <a:latin typeface="Abadi" panose="020B0604020104020204" pitchFamily="34" charset="0"/>
            </a:rPr>
            <a:t>: Adopt advanced Environmental Social and Governance (ESG) policies to improve sustainability metrics as well as improve brand reputation (Chung&amp; Thi &amp; Thi, 2023).</a:t>
          </a:r>
          <a:endParaRPr lang="en-US">
            <a:latin typeface="Abadi" panose="020B0604020104020204" pitchFamily="34" charset="0"/>
          </a:endParaRPr>
        </a:p>
      </dgm:t>
    </dgm:pt>
    <dgm:pt modelId="{91C476E2-F83E-4EC6-B5F1-AB1011B3E8CC}" type="parTrans" cxnId="{6BD71E52-DF33-45AE-9BEF-51E41CC2BE23}">
      <dgm:prSet/>
      <dgm:spPr/>
      <dgm:t>
        <a:bodyPr/>
        <a:lstStyle/>
        <a:p>
          <a:endParaRPr lang="en-US"/>
        </a:p>
      </dgm:t>
    </dgm:pt>
    <dgm:pt modelId="{E645FA8C-F6EA-4D63-B640-4BA03C97D7CA}" type="sibTrans" cxnId="{6BD71E52-DF33-45AE-9BEF-51E41CC2BE23}">
      <dgm:prSet phldrT="02"/>
      <dgm:spPr/>
      <dgm:t>
        <a:bodyPr/>
        <a:lstStyle/>
        <a:p>
          <a:r>
            <a:rPr lang="en-US">
              <a:latin typeface="Abadi" panose="020B0604020104020204" pitchFamily="34" charset="0"/>
            </a:rPr>
            <a:t>02</a:t>
          </a:r>
        </a:p>
      </dgm:t>
    </dgm:pt>
    <dgm:pt modelId="{2189C1A1-FCAD-4E73-9679-9673705757B6}">
      <dgm:prSet/>
      <dgm:spPr/>
      <dgm:t>
        <a:bodyPr/>
        <a:lstStyle/>
        <a:p>
          <a:r>
            <a:rPr lang="en-GB" b="1">
              <a:latin typeface="Abadi" panose="020B0604020104020204" pitchFamily="34" charset="0"/>
            </a:rPr>
            <a:t>Carbon offsetting</a:t>
          </a:r>
          <a:r>
            <a:rPr lang="en-GB">
              <a:latin typeface="Abadi" panose="020B0604020104020204" pitchFamily="34" charset="0"/>
            </a:rPr>
            <a:t>: Develop carbon-offset initiatives for the hotel and turn to the guests for proposals on how to decrease emissions and improve the hotel’s environmentally-friendly outlook (Viglia and Dolnicar, 2020).</a:t>
          </a:r>
          <a:endParaRPr lang="en-US">
            <a:latin typeface="Abadi" panose="020B0604020104020204" pitchFamily="34" charset="0"/>
          </a:endParaRPr>
        </a:p>
      </dgm:t>
    </dgm:pt>
    <dgm:pt modelId="{5BE4CC5B-9AB3-4A59-BD13-98886A99DD69}" type="parTrans" cxnId="{03776645-6102-4056-87CC-AFB97A89D014}">
      <dgm:prSet/>
      <dgm:spPr/>
      <dgm:t>
        <a:bodyPr/>
        <a:lstStyle/>
        <a:p>
          <a:endParaRPr lang="en-US"/>
        </a:p>
      </dgm:t>
    </dgm:pt>
    <dgm:pt modelId="{70DC44A7-484C-4C74-8D67-A42E6F4CCE06}" type="sibTrans" cxnId="{03776645-6102-4056-87CC-AFB97A89D014}">
      <dgm:prSet phldrT="03"/>
      <dgm:spPr/>
      <dgm:t>
        <a:bodyPr/>
        <a:lstStyle/>
        <a:p>
          <a:r>
            <a:rPr lang="en-US">
              <a:latin typeface="Abadi" panose="020B0604020104020204" pitchFamily="34" charset="0"/>
            </a:rPr>
            <a:t>03</a:t>
          </a:r>
        </a:p>
      </dgm:t>
    </dgm:pt>
    <dgm:pt modelId="{939EE2D3-E6E9-41C4-A9FB-011FB9AADDCB}" type="pres">
      <dgm:prSet presAssocID="{FE425815-54A2-423F-B1BE-EFD566184C89}" presName="Name0" presStyleCnt="0">
        <dgm:presLayoutVars>
          <dgm:animLvl val="lvl"/>
          <dgm:resizeHandles val="exact"/>
        </dgm:presLayoutVars>
      </dgm:prSet>
      <dgm:spPr/>
    </dgm:pt>
    <dgm:pt modelId="{1FDC0739-35CE-4DA7-B108-1562D7A67B5F}" type="pres">
      <dgm:prSet presAssocID="{518DA919-E1DD-494C-99CA-728324F10CE2}" presName="compositeNode" presStyleCnt="0">
        <dgm:presLayoutVars>
          <dgm:bulletEnabled val="1"/>
        </dgm:presLayoutVars>
      </dgm:prSet>
      <dgm:spPr/>
    </dgm:pt>
    <dgm:pt modelId="{CEA29874-5E76-4EA9-8117-FFFCC03DAFCD}" type="pres">
      <dgm:prSet presAssocID="{518DA919-E1DD-494C-99CA-728324F10CE2}" presName="bgRect" presStyleLbl="alignNode1" presStyleIdx="0" presStyleCnt="3"/>
      <dgm:spPr/>
    </dgm:pt>
    <dgm:pt modelId="{C92C3157-09F9-4578-8A57-D18646BB7FFF}" type="pres">
      <dgm:prSet presAssocID="{E3A4A486-BDB3-4D56-A04D-7BED3912EF1E}" presName="sibTransNodeRect" presStyleLbl="alignNode1" presStyleIdx="0" presStyleCnt="3">
        <dgm:presLayoutVars>
          <dgm:chMax val="0"/>
          <dgm:bulletEnabled val="1"/>
        </dgm:presLayoutVars>
      </dgm:prSet>
      <dgm:spPr/>
    </dgm:pt>
    <dgm:pt modelId="{04CBC9D7-87F6-4D46-8033-BE1C02302BEF}" type="pres">
      <dgm:prSet presAssocID="{518DA919-E1DD-494C-99CA-728324F10CE2}" presName="nodeRect" presStyleLbl="alignNode1" presStyleIdx="0" presStyleCnt="3">
        <dgm:presLayoutVars>
          <dgm:bulletEnabled val="1"/>
        </dgm:presLayoutVars>
      </dgm:prSet>
      <dgm:spPr/>
    </dgm:pt>
    <dgm:pt modelId="{EB0083B8-0B6B-4A01-84D4-0EF0EDC534C2}" type="pres">
      <dgm:prSet presAssocID="{E3A4A486-BDB3-4D56-A04D-7BED3912EF1E}" presName="sibTrans" presStyleCnt="0"/>
      <dgm:spPr/>
    </dgm:pt>
    <dgm:pt modelId="{A5DC17C7-07D3-47E1-B0E0-B71255AC3F24}" type="pres">
      <dgm:prSet presAssocID="{AF8933FC-E41D-4F50-AB6F-6DEC40B136AC}" presName="compositeNode" presStyleCnt="0">
        <dgm:presLayoutVars>
          <dgm:bulletEnabled val="1"/>
        </dgm:presLayoutVars>
      </dgm:prSet>
      <dgm:spPr/>
    </dgm:pt>
    <dgm:pt modelId="{E416C678-ECE5-491E-A240-93F568613953}" type="pres">
      <dgm:prSet presAssocID="{AF8933FC-E41D-4F50-AB6F-6DEC40B136AC}" presName="bgRect" presStyleLbl="alignNode1" presStyleIdx="1" presStyleCnt="3"/>
      <dgm:spPr/>
    </dgm:pt>
    <dgm:pt modelId="{6CAD0BF8-28C1-40FB-9F17-82C33F64E21A}" type="pres">
      <dgm:prSet presAssocID="{E645FA8C-F6EA-4D63-B640-4BA03C97D7CA}" presName="sibTransNodeRect" presStyleLbl="alignNode1" presStyleIdx="1" presStyleCnt="3">
        <dgm:presLayoutVars>
          <dgm:chMax val="0"/>
          <dgm:bulletEnabled val="1"/>
        </dgm:presLayoutVars>
      </dgm:prSet>
      <dgm:spPr/>
    </dgm:pt>
    <dgm:pt modelId="{C9A8CB52-B90F-4AB6-B271-B094B139E17A}" type="pres">
      <dgm:prSet presAssocID="{AF8933FC-E41D-4F50-AB6F-6DEC40B136AC}" presName="nodeRect" presStyleLbl="alignNode1" presStyleIdx="1" presStyleCnt="3">
        <dgm:presLayoutVars>
          <dgm:bulletEnabled val="1"/>
        </dgm:presLayoutVars>
      </dgm:prSet>
      <dgm:spPr/>
    </dgm:pt>
    <dgm:pt modelId="{B855531A-ED89-4FBC-BA03-997D16F9A639}" type="pres">
      <dgm:prSet presAssocID="{E645FA8C-F6EA-4D63-B640-4BA03C97D7CA}" presName="sibTrans" presStyleCnt="0"/>
      <dgm:spPr/>
    </dgm:pt>
    <dgm:pt modelId="{0B5A4D38-63D0-46E5-89E0-D22538ECF60C}" type="pres">
      <dgm:prSet presAssocID="{2189C1A1-FCAD-4E73-9679-9673705757B6}" presName="compositeNode" presStyleCnt="0">
        <dgm:presLayoutVars>
          <dgm:bulletEnabled val="1"/>
        </dgm:presLayoutVars>
      </dgm:prSet>
      <dgm:spPr/>
    </dgm:pt>
    <dgm:pt modelId="{2C8E8943-DFAF-40F1-828C-6AE00AC08D4E}" type="pres">
      <dgm:prSet presAssocID="{2189C1A1-FCAD-4E73-9679-9673705757B6}" presName="bgRect" presStyleLbl="alignNode1" presStyleIdx="2" presStyleCnt="3"/>
      <dgm:spPr/>
    </dgm:pt>
    <dgm:pt modelId="{78E06F6B-0F0E-43B4-A0FD-72EC0658C174}" type="pres">
      <dgm:prSet presAssocID="{70DC44A7-484C-4C74-8D67-A42E6F4CCE06}" presName="sibTransNodeRect" presStyleLbl="alignNode1" presStyleIdx="2" presStyleCnt="3">
        <dgm:presLayoutVars>
          <dgm:chMax val="0"/>
          <dgm:bulletEnabled val="1"/>
        </dgm:presLayoutVars>
      </dgm:prSet>
      <dgm:spPr/>
    </dgm:pt>
    <dgm:pt modelId="{2A40D4AC-8E2F-4231-BE76-D265BDC520B2}" type="pres">
      <dgm:prSet presAssocID="{2189C1A1-FCAD-4E73-9679-9673705757B6}" presName="nodeRect" presStyleLbl="alignNode1" presStyleIdx="2" presStyleCnt="3">
        <dgm:presLayoutVars>
          <dgm:bulletEnabled val="1"/>
        </dgm:presLayoutVars>
      </dgm:prSet>
      <dgm:spPr/>
    </dgm:pt>
  </dgm:ptLst>
  <dgm:cxnLst>
    <dgm:cxn modelId="{35D82307-A6EF-448D-9B92-E4170CE9FFE7}" type="presOf" srcId="{AF8933FC-E41D-4F50-AB6F-6DEC40B136AC}" destId="{E416C678-ECE5-491E-A240-93F568613953}" srcOrd="0" destOrd="0" presId="urn:microsoft.com/office/officeart/2016/7/layout/LinearBlockProcessNumbered"/>
    <dgm:cxn modelId="{96BEFE22-50A7-4F76-A597-BC088248FEC5}" type="presOf" srcId="{518DA919-E1DD-494C-99CA-728324F10CE2}" destId="{04CBC9D7-87F6-4D46-8033-BE1C02302BEF}" srcOrd="1" destOrd="0" presId="urn:microsoft.com/office/officeart/2016/7/layout/LinearBlockProcessNumbered"/>
    <dgm:cxn modelId="{514F2F2F-32C8-45AA-B033-0DE4E33C290E}" type="presOf" srcId="{FE425815-54A2-423F-B1BE-EFD566184C89}" destId="{939EE2D3-E6E9-41C4-A9FB-011FB9AADDCB}" srcOrd="0" destOrd="0" presId="urn:microsoft.com/office/officeart/2016/7/layout/LinearBlockProcessNumbered"/>
    <dgm:cxn modelId="{A904CF60-6A4B-4C7B-9D2F-E516524BFCAD}" type="presOf" srcId="{E3A4A486-BDB3-4D56-A04D-7BED3912EF1E}" destId="{C92C3157-09F9-4578-8A57-D18646BB7FFF}" srcOrd="0" destOrd="0" presId="urn:microsoft.com/office/officeart/2016/7/layout/LinearBlockProcessNumbered"/>
    <dgm:cxn modelId="{B7906E43-4FE0-42B2-917F-2413D07767FC}" srcId="{FE425815-54A2-423F-B1BE-EFD566184C89}" destId="{518DA919-E1DD-494C-99CA-728324F10CE2}" srcOrd="0" destOrd="0" parTransId="{965317CF-471D-4FDC-85D0-E71AF57E520E}" sibTransId="{E3A4A486-BDB3-4D56-A04D-7BED3912EF1E}"/>
    <dgm:cxn modelId="{03776645-6102-4056-87CC-AFB97A89D014}" srcId="{FE425815-54A2-423F-B1BE-EFD566184C89}" destId="{2189C1A1-FCAD-4E73-9679-9673705757B6}" srcOrd="2" destOrd="0" parTransId="{5BE4CC5B-9AB3-4A59-BD13-98886A99DD69}" sibTransId="{70DC44A7-484C-4C74-8D67-A42E6F4CCE06}"/>
    <dgm:cxn modelId="{C969774B-C363-4FDB-818A-31A01ADC984E}" type="presOf" srcId="{AF8933FC-E41D-4F50-AB6F-6DEC40B136AC}" destId="{C9A8CB52-B90F-4AB6-B271-B094B139E17A}" srcOrd="1" destOrd="0" presId="urn:microsoft.com/office/officeart/2016/7/layout/LinearBlockProcessNumbered"/>
    <dgm:cxn modelId="{6BD71E52-DF33-45AE-9BEF-51E41CC2BE23}" srcId="{FE425815-54A2-423F-B1BE-EFD566184C89}" destId="{AF8933FC-E41D-4F50-AB6F-6DEC40B136AC}" srcOrd="1" destOrd="0" parTransId="{91C476E2-F83E-4EC6-B5F1-AB1011B3E8CC}" sibTransId="{E645FA8C-F6EA-4D63-B640-4BA03C97D7CA}"/>
    <dgm:cxn modelId="{9474A781-D0B9-4CA0-B66E-EF0FB89E79D1}" type="presOf" srcId="{518DA919-E1DD-494C-99CA-728324F10CE2}" destId="{CEA29874-5E76-4EA9-8117-FFFCC03DAFCD}" srcOrd="0" destOrd="0" presId="urn:microsoft.com/office/officeart/2016/7/layout/LinearBlockProcessNumbered"/>
    <dgm:cxn modelId="{3D44A588-81B7-49AC-AA33-CC3B0ED2F44C}" type="presOf" srcId="{2189C1A1-FCAD-4E73-9679-9673705757B6}" destId="{2A40D4AC-8E2F-4231-BE76-D265BDC520B2}" srcOrd="1" destOrd="0" presId="urn:microsoft.com/office/officeart/2016/7/layout/LinearBlockProcessNumbered"/>
    <dgm:cxn modelId="{299F9D98-C684-44FC-BE65-CC9CDAD0C271}" type="presOf" srcId="{2189C1A1-FCAD-4E73-9679-9673705757B6}" destId="{2C8E8943-DFAF-40F1-828C-6AE00AC08D4E}" srcOrd="0" destOrd="0" presId="urn:microsoft.com/office/officeart/2016/7/layout/LinearBlockProcessNumbered"/>
    <dgm:cxn modelId="{0F4946C9-E8FB-4227-AD4C-4377BAE0A2E4}" type="presOf" srcId="{E645FA8C-F6EA-4D63-B640-4BA03C97D7CA}" destId="{6CAD0BF8-28C1-40FB-9F17-82C33F64E21A}" srcOrd="0" destOrd="0" presId="urn:microsoft.com/office/officeart/2016/7/layout/LinearBlockProcessNumbered"/>
    <dgm:cxn modelId="{D78AE6E3-F02F-4505-BB7D-E395E87556FD}" type="presOf" srcId="{70DC44A7-484C-4C74-8D67-A42E6F4CCE06}" destId="{78E06F6B-0F0E-43B4-A0FD-72EC0658C174}" srcOrd="0" destOrd="0" presId="urn:microsoft.com/office/officeart/2016/7/layout/LinearBlockProcessNumbered"/>
    <dgm:cxn modelId="{842FBBFF-2957-4961-B7BD-551F65159FE9}" type="presParOf" srcId="{939EE2D3-E6E9-41C4-A9FB-011FB9AADDCB}" destId="{1FDC0739-35CE-4DA7-B108-1562D7A67B5F}" srcOrd="0" destOrd="0" presId="urn:microsoft.com/office/officeart/2016/7/layout/LinearBlockProcessNumbered"/>
    <dgm:cxn modelId="{E2C0EE20-DA72-4004-A0C4-D59A67FBE0A3}" type="presParOf" srcId="{1FDC0739-35CE-4DA7-B108-1562D7A67B5F}" destId="{CEA29874-5E76-4EA9-8117-FFFCC03DAFCD}" srcOrd="0" destOrd="0" presId="urn:microsoft.com/office/officeart/2016/7/layout/LinearBlockProcessNumbered"/>
    <dgm:cxn modelId="{74536095-50D1-4B14-A95F-776C2DE547A4}" type="presParOf" srcId="{1FDC0739-35CE-4DA7-B108-1562D7A67B5F}" destId="{C92C3157-09F9-4578-8A57-D18646BB7FFF}" srcOrd="1" destOrd="0" presId="urn:microsoft.com/office/officeart/2016/7/layout/LinearBlockProcessNumbered"/>
    <dgm:cxn modelId="{9DC04C6B-C135-4F5B-A136-14563C9AE4A5}" type="presParOf" srcId="{1FDC0739-35CE-4DA7-B108-1562D7A67B5F}" destId="{04CBC9D7-87F6-4D46-8033-BE1C02302BEF}" srcOrd="2" destOrd="0" presId="urn:microsoft.com/office/officeart/2016/7/layout/LinearBlockProcessNumbered"/>
    <dgm:cxn modelId="{CBF8C418-2C61-46CE-B168-518BBDA2BC8F}" type="presParOf" srcId="{939EE2D3-E6E9-41C4-A9FB-011FB9AADDCB}" destId="{EB0083B8-0B6B-4A01-84D4-0EF0EDC534C2}" srcOrd="1" destOrd="0" presId="urn:microsoft.com/office/officeart/2016/7/layout/LinearBlockProcessNumbered"/>
    <dgm:cxn modelId="{292F3900-EB28-4593-BFD0-41B9FC982105}" type="presParOf" srcId="{939EE2D3-E6E9-41C4-A9FB-011FB9AADDCB}" destId="{A5DC17C7-07D3-47E1-B0E0-B71255AC3F24}" srcOrd="2" destOrd="0" presId="urn:microsoft.com/office/officeart/2016/7/layout/LinearBlockProcessNumbered"/>
    <dgm:cxn modelId="{81AB3E18-7BAC-43D3-815E-1D433CA41331}" type="presParOf" srcId="{A5DC17C7-07D3-47E1-B0E0-B71255AC3F24}" destId="{E416C678-ECE5-491E-A240-93F568613953}" srcOrd="0" destOrd="0" presId="urn:microsoft.com/office/officeart/2016/7/layout/LinearBlockProcessNumbered"/>
    <dgm:cxn modelId="{567AF772-A2D0-4BD7-BB7E-64A6A5E90291}" type="presParOf" srcId="{A5DC17C7-07D3-47E1-B0E0-B71255AC3F24}" destId="{6CAD0BF8-28C1-40FB-9F17-82C33F64E21A}" srcOrd="1" destOrd="0" presId="urn:microsoft.com/office/officeart/2016/7/layout/LinearBlockProcessNumbered"/>
    <dgm:cxn modelId="{30113F74-1F53-4819-84C0-67CFFB7C44E7}" type="presParOf" srcId="{A5DC17C7-07D3-47E1-B0E0-B71255AC3F24}" destId="{C9A8CB52-B90F-4AB6-B271-B094B139E17A}" srcOrd="2" destOrd="0" presId="urn:microsoft.com/office/officeart/2016/7/layout/LinearBlockProcessNumbered"/>
    <dgm:cxn modelId="{1ADF7EA4-E4E6-4FC3-B0E5-A5E6C38EF61C}" type="presParOf" srcId="{939EE2D3-E6E9-41C4-A9FB-011FB9AADDCB}" destId="{B855531A-ED89-4FBC-BA03-997D16F9A639}" srcOrd="3" destOrd="0" presId="urn:microsoft.com/office/officeart/2016/7/layout/LinearBlockProcessNumbered"/>
    <dgm:cxn modelId="{652ECE35-1281-4349-9FAA-BC8E1945A7FB}" type="presParOf" srcId="{939EE2D3-E6E9-41C4-A9FB-011FB9AADDCB}" destId="{0B5A4D38-63D0-46E5-89E0-D22538ECF60C}" srcOrd="4" destOrd="0" presId="urn:microsoft.com/office/officeart/2016/7/layout/LinearBlockProcessNumbered"/>
    <dgm:cxn modelId="{C9C305A3-CEC3-4CE5-8B24-B3D7FD953B39}" type="presParOf" srcId="{0B5A4D38-63D0-46E5-89E0-D22538ECF60C}" destId="{2C8E8943-DFAF-40F1-828C-6AE00AC08D4E}" srcOrd="0" destOrd="0" presId="urn:microsoft.com/office/officeart/2016/7/layout/LinearBlockProcessNumbered"/>
    <dgm:cxn modelId="{D0816CAF-CAC8-4BBB-87E3-F4B97E1E4C59}" type="presParOf" srcId="{0B5A4D38-63D0-46E5-89E0-D22538ECF60C}" destId="{78E06F6B-0F0E-43B4-A0FD-72EC0658C174}" srcOrd="1" destOrd="0" presId="urn:microsoft.com/office/officeart/2016/7/layout/LinearBlockProcessNumbered"/>
    <dgm:cxn modelId="{25CB537B-87D6-4452-AC2D-1D38D05AC598}" type="presParOf" srcId="{0B5A4D38-63D0-46E5-89E0-D22538ECF60C}" destId="{2A40D4AC-8E2F-4231-BE76-D265BDC520B2}"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F1C7C-C78D-4F0F-8F47-72777AE0A251}">
      <dsp:nvSpPr>
        <dsp:cNvPr id="0" name=""/>
        <dsp:cNvSpPr/>
      </dsp:nvSpPr>
      <dsp:spPr>
        <a:xfrm>
          <a:off x="285769" y="1780637"/>
          <a:ext cx="921096" cy="9210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69E6C-6609-49A9-92F4-37A8339D10C4}">
      <dsp:nvSpPr>
        <dsp:cNvPr id="0" name=""/>
        <dsp:cNvSpPr/>
      </dsp:nvSpPr>
      <dsp:spPr>
        <a:xfrm>
          <a:off x="479199" y="1974067"/>
          <a:ext cx="534236" cy="534236"/>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0A32CA-D8BA-4EC8-A07A-864B5C2B0BBF}">
      <dsp:nvSpPr>
        <dsp:cNvPr id="0" name=""/>
        <dsp:cNvSpPr/>
      </dsp:nvSpPr>
      <dsp:spPr>
        <a:xfrm>
          <a:off x="1404243" y="1780637"/>
          <a:ext cx="2171156" cy="921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GB" sz="1600" kern="1200" dirty="0">
              <a:latin typeface="Abadi" panose="020B0604020104020204" pitchFamily="34" charset="0"/>
            </a:rPr>
            <a:t>Literature review indicates that energy costs account for 50%-60% of hotel utility expenses and adopting of renewable energy such as solar cuts energy expenses by 25%-40% thereby improving sustainability as well as company bottom line (</a:t>
          </a:r>
          <a:r>
            <a:rPr lang="en-GB" sz="1600" kern="1200" dirty="0" err="1">
              <a:latin typeface="Abadi" panose="020B0604020104020204" pitchFamily="34" charset="0"/>
            </a:rPr>
            <a:t>Xie</a:t>
          </a:r>
          <a:r>
            <a:rPr lang="en-GB" sz="1600" kern="1200" dirty="0">
              <a:latin typeface="Abadi" panose="020B0604020104020204" pitchFamily="34" charset="0"/>
            </a:rPr>
            <a:t> &amp; Huang, 2020).</a:t>
          </a:r>
          <a:endParaRPr lang="en-US" sz="1600" kern="1200" dirty="0">
            <a:latin typeface="Abadi" panose="020B0604020104020204" pitchFamily="34" charset="0"/>
          </a:endParaRPr>
        </a:p>
      </dsp:txBody>
      <dsp:txXfrm>
        <a:off x="1404243" y="1780637"/>
        <a:ext cx="2171156" cy="921096"/>
      </dsp:txXfrm>
    </dsp:sp>
    <dsp:sp modelId="{7999C6A2-AB84-495F-8EFF-A5BC37044665}">
      <dsp:nvSpPr>
        <dsp:cNvPr id="0" name=""/>
        <dsp:cNvSpPr/>
      </dsp:nvSpPr>
      <dsp:spPr>
        <a:xfrm>
          <a:off x="3953707" y="1780637"/>
          <a:ext cx="921096" cy="9210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AB0BE-EA5C-4B64-B19A-DD2DC763B888}">
      <dsp:nvSpPr>
        <dsp:cNvPr id="0" name=""/>
        <dsp:cNvSpPr/>
      </dsp:nvSpPr>
      <dsp:spPr>
        <a:xfrm>
          <a:off x="4147137" y="1974067"/>
          <a:ext cx="534236" cy="534236"/>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20A5D9-3F53-447B-8092-062FEE8933B8}">
      <dsp:nvSpPr>
        <dsp:cNvPr id="0" name=""/>
        <dsp:cNvSpPr/>
      </dsp:nvSpPr>
      <dsp:spPr>
        <a:xfrm>
          <a:off x="5072182" y="1780637"/>
          <a:ext cx="2171156" cy="921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GB" sz="1600" kern="1200" dirty="0">
              <a:latin typeface="Abadi" panose="020B0604020104020204" pitchFamily="34" charset="0"/>
            </a:rPr>
            <a:t>Due to high upfront costs, Governmental support and Green Certification such as Leadership in Energy and Environmental Design (LEED) are encouraging hotels adopt renewable energy for visitors’ friendly environment which makes tourism industries popular among the eco-conscious tourists (Randle &amp; Sharpley, 2021).</a:t>
          </a:r>
          <a:endParaRPr lang="en-US" sz="1600" kern="1200" dirty="0">
            <a:latin typeface="Abadi" panose="020B0604020104020204" pitchFamily="34" charset="0"/>
          </a:endParaRPr>
        </a:p>
      </dsp:txBody>
      <dsp:txXfrm>
        <a:off x="5072182" y="1780637"/>
        <a:ext cx="2171156" cy="921096"/>
      </dsp:txXfrm>
    </dsp:sp>
    <dsp:sp modelId="{5630659F-D093-4020-8C17-4F60031D344C}">
      <dsp:nvSpPr>
        <dsp:cNvPr id="0" name=""/>
        <dsp:cNvSpPr/>
      </dsp:nvSpPr>
      <dsp:spPr>
        <a:xfrm>
          <a:off x="7621645" y="1780637"/>
          <a:ext cx="921096" cy="9210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B5DB4E-F08A-4E73-AC4C-664E5C729C03}">
      <dsp:nvSpPr>
        <dsp:cNvPr id="0" name=""/>
        <dsp:cNvSpPr/>
      </dsp:nvSpPr>
      <dsp:spPr>
        <a:xfrm>
          <a:off x="7815076" y="1974067"/>
          <a:ext cx="534236" cy="534236"/>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58279B-9E8C-4ECF-BC75-6C1D929ED112}">
      <dsp:nvSpPr>
        <dsp:cNvPr id="0" name=""/>
        <dsp:cNvSpPr/>
      </dsp:nvSpPr>
      <dsp:spPr>
        <a:xfrm>
          <a:off x="8740120" y="1780637"/>
          <a:ext cx="2171156" cy="921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GB" sz="1600" kern="1200" dirty="0">
              <a:latin typeface="Abadi" panose="020B0604020104020204" pitchFamily="34" charset="0"/>
            </a:rPr>
            <a:t>As positive as is the adoption of renewable energy, Martín et al. (2021) indicate that for sustainability in hotels it is even necessary to have optimized designs in energy usage, got rid of waste, and avoided the utilization of bad resources in order to avoid mere green washing.</a:t>
          </a:r>
          <a:endParaRPr lang="en-US" sz="1600" kern="1200" dirty="0">
            <a:latin typeface="Abadi" panose="020B0604020104020204" pitchFamily="34" charset="0"/>
          </a:endParaRPr>
        </a:p>
      </dsp:txBody>
      <dsp:txXfrm>
        <a:off x="8740120" y="1780637"/>
        <a:ext cx="2171156" cy="921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3B701D-1661-4E94-84AF-101E69EA0BD1}">
      <dsp:nvSpPr>
        <dsp:cNvPr id="0" name=""/>
        <dsp:cNvSpPr/>
      </dsp:nvSpPr>
      <dsp:spPr>
        <a:xfrm>
          <a:off x="0" y="1593"/>
          <a:ext cx="11665130" cy="6791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82705-97D8-407C-ACDB-67069374BF25}">
      <dsp:nvSpPr>
        <dsp:cNvPr id="0" name=""/>
        <dsp:cNvSpPr/>
      </dsp:nvSpPr>
      <dsp:spPr>
        <a:xfrm>
          <a:off x="205455" y="154411"/>
          <a:ext cx="373554" cy="373554"/>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67F9EE-875B-4057-8D39-27DD40562222}">
      <dsp:nvSpPr>
        <dsp:cNvPr id="0" name=""/>
        <dsp:cNvSpPr/>
      </dsp:nvSpPr>
      <dsp:spPr>
        <a:xfrm>
          <a:off x="784465" y="1593"/>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Political: </a:t>
          </a:r>
          <a:r>
            <a:rPr lang="en-GB" sz="1400" kern="1200" dirty="0">
              <a:latin typeface="Abadi" panose="020B0604020104020204" pitchFamily="34" charset="0"/>
            </a:rPr>
            <a:t>Many UK sustainability policies such as the Net Zero Strategy compel hotel to go green and cut on emissions (ECE Architecture, 2024 ).</a:t>
          </a:r>
          <a:endParaRPr lang="en-US" sz="1400" kern="1200" dirty="0">
            <a:latin typeface="Abadi" panose="020B0604020104020204" pitchFamily="34" charset="0"/>
          </a:endParaRPr>
        </a:p>
      </dsp:txBody>
      <dsp:txXfrm>
        <a:off x="784465" y="1593"/>
        <a:ext cx="10880665" cy="679190"/>
      </dsp:txXfrm>
    </dsp:sp>
    <dsp:sp modelId="{6D158D5D-9825-4BDE-9CF4-B4DF732270C1}">
      <dsp:nvSpPr>
        <dsp:cNvPr id="0" name=""/>
        <dsp:cNvSpPr/>
      </dsp:nvSpPr>
      <dsp:spPr>
        <a:xfrm>
          <a:off x="0" y="850582"/>
          <a:ext cx="11665130" cy="6791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4CB97-13EF-4649-95B3-E03953BD8353}">
      <dsp:nvSpPr>
        <dsp:cNvPr id="0" name=""/>
        <dsp:cNvSpPr/>
      </dsp:nvSpPr>
      <dsp:spPr>
        <a:xfrm>
          <a:off x="205455" y="1003400"/>
          <a:ext cx="373554" cy="373554"/>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61369E-955B-4C2E-A35E-A8D7CA2F3434}">
      <dsp:nvSpPr>
        <dsp:cNvPr id="0" name=""/>
        <dsp:cNvSpPr/>
      </dsp:nvSpPr>
      <dsp:spPr>
        <a:xfrm>
          <a:off x="784465" y="850582"/>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Economic: </a:t>
          </a:r>
          <a:r>
            <a:rPr lang="en-GB" sz="1400" kern="1200" dirty="0">
              <a:latin typeface="Abadi" panose="020B0604020104020204" pitchFamily="34" charset="0"/>
            </a:rPr>
            <a:t>Despite the fact that the initial investments into the renewable energy are high; for instance, solar panels ranges £100,000 per property (Oxford Solar PV, 2024), the long-term sustainable cost and high demand for green hotels pay a lot of money in the long run.</a:t>
          </a:r>
          <a:endParaRPr lang="en-US" sz="1400" kern="1200" dirty="0">
            <a:latin typeface="Abadi" panose="020B0604020104020204" pitchFamily="34" charset="0"/>
          </a:endParaRPr>
        </a:p>
      </dsp:txBody>
      <dsp:txXfrm>
        <a:off x="784465" y="850582"/>
        <a:ext cx="10880665" cy="679190"/>
      </dsp:txXfrm>
    </dsp:sp>
    <dsp:sp modelId="{D713F867-9044-4333-B4D4-33F0B1E5C278}">
      <dsp:nvSpPr>
        <dsp:cNvPr id="0" name=""/>
        <dsp:cNvSpPr/>
      </dsp:nvSpPr>
      <dsp:spPr>
        <a:xfrm>
          <a:off x="0" y="1699570"/>
          <a:ext cx="11665130" cy="6791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0B834B-1646-4537-8ED4-028D4443A033}">
      <dsp:nvSpPr>
        <dsp:cNvPr id="0" name=""/>
        <dsp:cNvSpPr/>
      </dsp:nvSpPr>
      <dsp:spPr>
        <a:xfrm>
          <a:off x="205455" y="1852388"/>
          <a:ext cx="373554" cy="373554"/>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296033-98A3-46F8-ACDD-C240BB8F0461}">
      <dsp:nvSpPr>
        <dsp:cNvPr id="0" name=""/>
        <dsp:cNvSpPr/>
      </dsp:nvSpPr>
      <dsp:spPr>
        <a:xfrm>
          <a:off x="784465" y="1699570"/>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Social: </a:t>
          </a:r>
          <a:r>
            <a:rPr lang="en-GB" sz="1400" kern="1200" dirty="0">
              <a:latin typeface="Abadi" panose="020B0604020104020204" pitchFamily="34" charset="0"/>
            </a:rPr>
            <a:t>Increased concern for sustainable tourism puts pressure on hotels to use environmentally friendly practices such as using no single-use plastic by The Savoy by year 2025 (The Savoy, 2024).</a:t>
          </a:r>
          <a:endParaRPr lang="en-US" sz="1400" kern="1200" dirty="0">
            <a:latin typeface="Abadi" panose="020B0604020104020204" pitchFamily="34" charset="0"/>
          </a:endParaRPr>
        </a:p>
      </dsp:txBody>
      <dsp:txXfrm>
        <a:off x="784465" y="1699570"/>
        <a:ext cx="10880665" cy="679190"/>
      </dsp:txXfrm>
    </dsp:sp>
    <dsp:sp modelId="{C58974AA-93A4-4BBA-873D-B3B3AB4FC905}">
      <dsp:nvSpPr>
        <dsp:cNvPr id="0" name=""/>
        <dsp:cNvSpPr/>
      </dsp:nvSpPr>
      <dsp:spPr>
        <a:xfrm>
          <a:off x="0" y="2548558"/>
          <a:ext cx="11665130" cy="67919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0F1AD2-CC3D-48D3-8841-F53F0D2326B4}">
      <dsp:nvSpPr>
        <dsp:cNvPr id="0" name=""/>
        <dsp:cNvSpPr/>
      </dsp:nvSpPr>
      <dsp:spPr>
        <a:xfrm>
          <a:off x="205455" y="2701376"/>
          <a:ext cx="373554" cy="373554"/>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C7732-73D2-4F62-9943-362F4E873A0A}">
      <dsp:nvSpPr>
        <dsp:cNvPr id="0" name=""/>
        <dsp:cNvSpPr/>
      </dsp:nvSpPr>
      <dsp:spPr>
        <a:xfrm>
          <a:off x="784465" y="2548558"/>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Technological: W</a:t>
          </a:r>
          <a:r>
            <a:rPr lang="en-GB" sz="1400" kern="1200" dirty="0">
              <a:latin typeface="Abadi" panose="020B0604020104020204" pitchFamily="34" charset="0"/>
            </a:rPr>
            <a:t>hile IHG (Big Hotel Chain) has developed the Green Engage system to monitor and cut energy consumption by up to one quarter by the year 2024, the SME hotels are unable to adopt these innovation due to restricted funding.</a:t>
          </a:r>
          <a:endParaRPr lang="en-US" sz="1400" kern="1200" dirty="0">
            <a:latin typeface="Abadi" panose="020B0604020104020204" pitchFamily="34" charset="0"/>
          </a:endParaRPr>
        </a:p>
      </dsp:txBody>
      <dsp:txXfrm>
        <a:off x="784465" y="2548558"/>
        <a:ext cx="10880665" cy="679190"/>
      </dsp:txXfrm>
    </dsp:sp>
    <dsp:sp modelId="{BE5CA2D1-A94E-4CE9-9FB3-3441D6B52CA9}">
      <dsp:nvSpPr>
        <dsp:cNvPr id="0" name=""/>
        <dsp:cNvSpPr/>
      </dsp:nvSpPr>
      <dsp:spPr>
        <a:xfrm>
          <a:off x="0" y="3397547"/>
          <a:ext cx="11665130" cy="67919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469D19-8118-4511-9E46-42C50DE58D5C}">
      <dsp:nvSpPr>
        <dsp:cNvPr id="0" name=""/>
        <dsp:cNvSpPr/>
      </dsp:nvSpPr>
      <dsp:spPr>
        <a:xfrm>
          <a:off x="205455" y="3550365"/>
          <a:ext cx="373554" cy="373554"/>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AF8740-9C12-455B-BC49-57DF29FDE9BD}">
      <dsp:nvSpPr>
        <dsp:cNvPr id="0" name=""/>
        <dsp:cNvSpPr/>
      </dsp:nvSpPr>
      <dsp:spPr>
        <a:xfrm>
          <a:off x="784465" y="3397547"/>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Environmental: </a:t>
          </a:r>
          <a:r>
            <a:rPr lang="en-GB" sz="1400" kern="1200" dirty="0">
              <a:latin typeface="Abadi" panose="020B0604020104020204" pitchFamily="34" charset="0"/>
            </a:rPr>
            <a:t>While conserving water and energy, UK hotels are implementing installation of low shower heads and efficient heating installation, as applied in Z Hotel by trimming water usage by 30% (</a:t>
          </a:r>
          <a:r>
            <a:rPr lang="en-GB" sz="1400" kern="1200" dirty="0" err="1">
              <a:latin typeface="Abadi" panose="020B0604020104020204" pitchFamily="34" charset="0"/>
            </a:rPr>
            <a:t>Kordana</a:t>
          </a:r>
          <a:r>
            <a:rPr lang="en-GB" sz="1400" kern="1200" dirty="0">
              <a:latin typeface="Abadi" panose="020B0604020104020204" pitchFamily="34" charset="0"/>
            </a:rPr>
            <a:t>, </a:t>
          </a:r>
          <a:r>
            <a:rPr lang="en-GB" sz="1400" kern="1200" dirty="0" err="1">
              <a:latin typeface="Abadi" panose="020B0604020104020204" pitchFamily="34" charset="0"/>
            </a:rPr>
            <a:t>Słyś</a:t>
          </a:r>
          <a:r>
            <a:rPr lang="en-GB" sz="1400" kern="1200" dirty="0">
              <a:latin typeface="Abadi" panose="020B0604020104020204" pitchFamily="34" charset="0"/>
            </a:rPr>
            <a:t>, and </a:t>
          </a:r>
          <a:r>
            <a:rPr lang="en-GB" sz="1400" kern="1200" dirty="0" err="1">
              <a:latin typeface="Abadi" panose="020B0604020104020204" pitchFamily="34" charset="0"/>
            </a:rPr>
            <a:t>Dziopak</a:t>
          </a:r>
          <a:r>
            <a:rPr lang="en-GB" sz="1400" kern="1200" dirty="0">
              <a:latin typeface="Abadi" panose="020B0604020104020204" pitchFamily="34" charset="0"/>
            </a:rPr>
            <a:t>, 2014).</a:t>
          </a:r>
          <a:endParaRPr lang="en-US" sz="1400" kern="1200" dirty="0">
            <a:latin typeface="Abadi" panose="020B0604020104020204" pitchFamily="34" charset="0"/>
          </a:endParaRPr>
        </a:p>
      </dsp:txBody>
      <dsp:txXfrm>
        <a:off x="784465" y="3397547"/>
        <a:ext cx="10880665" cy="679190"/>
      </dsp:txXfrm>
    </dsp:sp>
    <dsp:sp modelId="{D8319543-D2E1-49FC-9388-E58FCDBD1E2F}">
      <dsp:nvSpPr>
        <dsp:cNvPr id="0" name=""/>
        <dsp:cNvSpPr/>
      </dsp:nvSpPr>
      <dsp:spPr>
        <a:xfrm>
          <a:off x="0" y="4246535"/>
          <a:ext cx="11665130" cy="6791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7AA3B-9313-4691-B173-1174A5A7BD65}">
      <dsp:nvSpPr>
        <dsp:cNvPr id="0" name=""/>
        <dsp:cNvSpPr/>
      </dsp:nvSpPr>
      <dsp:spPr>
        <a:xfrm>
          <a:off x="205455" y="4399353"/>
          <a:ext cx="373554" cy="373554"/>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FBB8DC-3356-4F64-A0B7-04C0F3C0B232}">
      <dsp:nvSpPr>
        <dsp:cNvPr id="0" name=""/>
        <dsp:cNvSpPr/>
      </dsp:nvSpPr>
      <dsp:spPr>
        <a:xfrm>
          <a:off x="784465" y="4246535"/>
          <a:ext cx="10880665" cy="67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881" tIns="71881" rIns="71881" bIns="71881"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badi" panose="020B0604020104020204" pitchFamily="34" charset="0"/>
            </a:rPr>
            <a:t>Legal: </a:t>
          </a:r>
          <a:r>
            <a:rPr lang="en-GB" sz="1400" kern="1200" dirty="0">
              <a:latin typeface="Abadi" panose="020B0604020104020204" pitchFamily="34" charset="0"/>
            </a:rPr>
            <a:t>Hotels are required to meet legal requirements such as the Waste Regulation 2011; some of them, The Ritz London hotel recycles all its waste instead of dumping it into the landfill (Jessi Spray, The Ritz London Hotel, 2024).</a:t>
          </a:r>
          <a:endParaRPr lang="en-US" sz="1400" kern="1200" dirty="0">
            <a:latin typeface="Abadi" panose="020B0604020104020204" pitchFamily="34" charset="0"/>
          </a:endParaRPr>
        </a:p>
      </dsp:txBody>
      <dsp:txXfrm>
        <a:off x="784465" y="4246535"/>
        <a:ext cx="10880665" cy="679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29874-5E76-4EA9-8117-FFFCC03DAFCD}">
      <dsp:nvSpPr>
        <dsp:cNvPr id="0" name=""/>
        <dsp:cNvSpPr/>
      </dsp:nvSpPr>
      <dsp:spPr>
        <a:xfrm>
          <a:off x="821" y="182441"/>
          <a:ext cx="3327201" cy="399264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55650">
            <a:lnSpc>
              <a:spcPct val="90000"/>
            </a:lnSpc>
            <a:spcBef>
              <a:spcPct val="0"/>
            </a:spcBef>
            <a:spcAft>
              <a:spcPct val="35000"/>
            </a:spcAft>
            <a:buNone/>
          </a:pPr>
          <a:r>
            <a:rPr lang="en-GB" sz="1700" b="1" kern="1200">
              <a:latin typeface="Abadi" panose="020B0604020104020204" pitchFamily="34" charset="0"/>
            </a:rPr>
            <a:t>Future policies</a:t>
          </a:r>
          <a:r>
            <a:rPr lang="en-GB" sz="1700" kern="1200">
              <a:latin typeface="Abadi" panose="020B0604020104020204" pitchFamily="34" charset="0"/>
            </a:rPr>
            <a:t>: Government also needs to provide subsidies and tax exemptions for new hotels using renewable energy and efficient technologies so as to overcome the initial investments hurdles (Klemeš et al., 2019).</a:t>
          </a:r>
          <a:endParaRPr lang="en-US" sz="1700" kern="1200">
            <a:latin typeface="Abadi" panose="020B0604020104020204" pitchFamily="34" charset="0"/>
          </a:endParaRPr>
        </a:p>
      </dsp:txBody>
      <dsp:txXfrm>
        <a:off x="821" y="1779497"/>
        <a:ext cx="3327201" cy="2395585"/>
      </dsp:txXfrm>
    </dsp:sp>
    <dsp:sp modelId="{C92C3157-09F9-4578-8A57-D18646BB7FFF}">
      <dsp:nvSpPr>
        <dsp:cNvPr id="0" name=""/>
        <dsp:cNvSpPr/>
      </dsp:nvSpPr>
      <dsp:spPr>
        <a:xfrm>
          <a:off x="821" y="182441"/>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badi" panose="020B0604020104020204" pitchFamily="34" charset="0"/>
            </a:rPr>
            <a:t>01</a:t>
          </a:r>
        </a:p>
      </dsp:txBody>
      <dsp:txXfrm>
        <a:off x="821" y="182441"/>
        <a:ext cx="3327201" cy="1597056"/>
      </dsp:txXfrm>
    </dsp:sp>
    <dsp:sp modelId="{E416C678-ECE5-491E-A240-93F568613953}">
      <dsp:nvSpPr>
        <dsp:cNvPr id="0" name=""/>
        <dsp:cNvSpPr/>
      </dsp:nvSpPr>
      <dsp:spPr>
        <a:xfrm>
          <a:off x="3594199" y="182441"/>
          <a:ext cx="3327201" cy="3992641"/>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55650">
            <a:lnSpc>
              <a:spcPct val="90000"/>
            </a:lnSpc>
            <a:spcBef>
              <a:spcPct val="0"/>
            </a:spcBef>
            <a:spcAft>
              <a:spcPct val="35000"/>
            </a:spcAft>
            <a:buNone/>
          </a:pPr>
          <a:r>
            <a:rPr lang="en-GB" sz="1700" b="1" kern="1200">
              <a:latin typeface="Abadi" panose="020B0604020104020204" pitchFamily="34" charset="0"/>
            </a:rPr>
            <a:t>Management strategies</a:t>
          </a:r>
          <a:r>
            <a:rPr lang="en-GB" sz="1700" kern="1200">
              <a:latin typeface="Abadi" panose="020B0604020104020204" pitchFamily="34" charset="0"/>
            </a:rPr>
            <a:t>: Adopt advanced Environmental Social and Governance (ESG) policies to improve sustainability metrics as well as improve brand reputation (Chung&amp; Thi &amp; Thi, 2023).</a:t>
          </a:r>
          <a:endParaRPr lang="en-US" sz="1700" kern="1200">
            <a:latin typeface="Abadi" panose="020B0604020104020204" pitchFamily="34" charset="0"/>
          </a:endParaRPr>
        </a:p>
      </dsp:txBody>
      <dsp:txXfrm>
        <a:off x="3594199" y="1779497"/>
        <a:ext cx="3327201" cy="2395585"/>
      </dsp:txXfrm>
    </dsp:sp>
    <dsp:sp modelId="{6CAD0BF8-28C1-40FB-9F17-82C33F64E21A}">
      <dsp:nvSpPr>
        <dsp:cNvPr id="0" name=""/>
        <dsp:cNvSpPr/>
      </dsp:nvSpPr>
      <dsp:spPr>
        <a:xfrm>
          <a:off x="3594199" y="182441"/>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badi" panose="020B0604020104020204" pitchFamily="34" charset="0"/>
            </a:rPr>
            <a:t>02</a:t>
          </a:r>
        </a:p>
      </dsp:txBody>
      <dsp:txXfrm>
        <a:off x="3594199" y="182441"/>
        <a:ext cx="3327201" cy="1597056"/>
      </dsp:txXfrm>
    </dsp:sp>
    <dsp:sp modelId="{2C8E8943-DFAF-40F1-828C-6AE00AC08D4E}">
      <dsp:nvSpPr>
        <dsp:cNvPr id="0" name=""/>
        <dsp:cNvSpPr/>
      </dsp:nvSpPr>
      <dsp:spPr>
        <a:xfrm>
          <a:off x="7187576" y="182441"/>
          <a:ext cx="3327201" cy="3992641"/>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55650">
            <a:lnSpc>
              <a:spcPct val="90000"/>
            </a:lnSpc>
            <a:spcBef>
              <a:spcPct val="0"/>
            </a:spcBef>
            <a:spcAft>
              <a:spcPct val="35000"/>
            </a:spcAft>
            <a:buNone/>
          </a:pPr>
          <a:r>
            <a:rPr lang="en-GB" sz="1700" b="1" kern="1200">
              <a:latin typeface="Abadi" panose="020B0604020104020204" pitchFamily="34" charset="0"/>
            </a:rPr>
            <a:t>Carbon offsetting</a:t>
          </a:r>
          <a:r>
            <a:rPr lang="en-GB" sz="1700" kern="1200">
              <a:latin typeface="Abadi" panose="020B0604020104020204" pitchFamily="34" charset="0"/>
            </a:rPr>
            <a:t>: Develop carbon-offset initiatives for the hotel and turn to the guests for proposals on how to decrease emissions and improve the hotel’s environmentally-friendly outlook (Viglia and Dolnicar, 2020).</a:t>
          </a:r>
          <a:endParaRPr lang="en-US" sz="1700" kern="1200">
            <a:latin typeface="Abadi" panose="020B0604020104020204" pitchFamily="34" charset="0"/>
          </a:endParaRPr>
        </a:p>
      </dsp:txBody>
      <dsp:txXfrm>
        <a:off x="7187576" y="1779497"/>
        <a:ext cx="3327201" cy="2395585"/>
      </dsp:txXfrm>
    </dsp:sp>
    <dsp:sp modelId="{78E06F6B-0F0E-43B4-A0FD-72EC0658C174}">
      <dsp:nvSpPr>
        <dsp:cNvPr id="0" name=""/>
        <dsp:cNvSpPr/>
      </dsp:nvSpPr>
      <dsp:spPr>
        <a:xfrm>
          <a:off x="7187576" y="182441"/>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badi" panose="020B0604020104020204" pitchFamily="34" charset="0"/>
            </a:rPr>
            <a:t>03</a:t>
          </a:r>
        </a:p>
      </dsp:txBody>
      <dsp:txXfrm>
        <a:off x="7187576" y="182441"/>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AD57FE-E86C-44C2-B55E-5813484048C2}" type="datetimeFigureOut">
              <a:rPr lang="en-GB" smtClean="0"/>
              <a:t>05/10/2024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CCD42-96F2-4824-A963-182EA3647F11}" type="slidenum">
              <a:rPr lang="en-GB" smtClean="0"/>
              <a:t>‹#›</a:t>
            </a:fld>
            <a:endParaRPr lang="en-GB"/>
          </a:p>
        </p:txBody>
      </p:sp>
    </p:spTree>
    <p:extLst>
      <p:ext uri="{BB962C8B-B14F-4D97-AF65-F5344CB8AC3E}">
        <p14:creationId xmlns:p14="http://schemas.microsoft.com/office/powerpoint/2010/main" val="2677310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identified contemporary theme of sustainability is highly relevant for the hotel and hospitality industry at the present stage due to the continuous development of environmental issues and the introduction of corresponding legislation. Being one of the most material-intensive sectors, hospitality is experiencing growing pressure to decrease its emissions, use water more wisely, and minimize waste. Of all the UK industries, the hospitality sector has not been immune to such government objectives as the net-zero 2050 strategy, it has therefore become pertinent being an important business consideration (European Commission, 2024). The environment-friendly tourists expect better performances so hotels change their policies to adopt more environmental-friendly strategies such as the use of renewable energy, saving water, conserving energy and the disposal of waste.</a:t>
            </a:r>
          </a:p>
        </p:txBody>
      </p:sp>
      <p:sp>
        <p:nvSpPr>
          <p:cNvPr id="4" name="Slide Number Placeholder 3"/>
          <p:cNvSpPr>
            <a:spLocks noGrp="1"/>
          </p:cNvSpPr>
          <p:nvPr>
            <p:ph type="sldNum" sz="quarter" idx="5"/>
          </p:nvPr>
        </p:nvSpPr>
        <p:spPr/>
        <p:txBody>
          <a:bodyPr/>
          <a:lstStyle/>
          <a:p>
            <a:fld id="{111CCD42-96F2-4824-A963-182EA3647F11}" type="slidenum">
              <a:rPr lang="en-GB" smtClean="0"/>
              <a:t>2</a:t>
            </a:fld>
            <a:endParaRPr lang="en-GB"/>
          </a:p>
        </p:txBody>
      </p:sp>
    </p:spTree>
    <p:extLst>
      <p:ext uri="{BB962C8B-B14F-4D97-AF65-F5344CB8AC3E}">
        <p14:creationId xmlns:p14="http://schemas.microsoft.com/office/powerpoint/2010/main" val="125656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important reason why hotels have to welcome sustainable practices is the fact that they have to cut their impact on the environment. Research reveals that energy constitutes a major cost in hotel operations and is said to make up between 50%- 60% of the total utility costs as estimated by </a:t>
            </a:r>
            <a:r>
              <a:rPr lang="en-GB" dirty="0" err="1"/>
              <a:t>Bohdanowicz</a:t>
            </a:r>
            <a:r>
              <a:rPr lang="en-GB" dirty="0"/>
              <a:t> (2019). Energy from sunlight or heat from the earth (geothermal) offers a chance of decreasing on use of energy from coal/tar or any other non-renewable source or resource which puts out maximum carbon component. </a:t>
            </a:r>
            <a:r>
              <a:rPr lang="en-GB" dirty="0" err="1"/>
              <a:t>Xie</a:t>
            </a:r>
            <a:r>
              <a:rPr lang="en-GB" dirty="0"/>
              <a:t> &amp; Huang (2020) suggest that hotels that implemented solar energy solutions realized a reduction in energy costs ranging from 25% to 40% and asserted that the change will enhance the green image while increasing the returns. There is support for this in other studies like that of Jones et al. (2018), in a study conducted by hotels that use renewable energy sources to attract clients who are environmentally conscious to increase their market appeal.</a:t>
            </a:r>
          </a:p>
          <a:p>
            <a:r>
              <a:rPr lang="en-GB" dirty="0"/>
              <a:t>Nonetheless, as has been established there are also drawbacks that are associated with the integration of renewable energy for economic and environmental gains despite the many opportunities. Wang et al., (2021) note that small and medium-sized hotels are discouraged from adopting solar panel and geothermal system innovations due to high initial costs of installation. The authors pointed out that the payback or return of investment (ROI) on renewable energy used in the hotel industry could take two or more years based on the country and regional economic rules and regulations, the cost of energy the hotel has to bear and the financial benefits given to companies that install renewable energy systems. Similarly, Nguyen and Tran (2019) also observed that hotel industries in the developing area continued to have many challenges: limited access to technology, and restricted availability of funds to finance changes in sustainable energy systems.</a:t>
            </a:r>
          </a:p>
          <a:p>
            <a:r>
              <a:rPr lang="en-GB" dirty="0"/>
              <a:t>Nonetheless, various scholars stand a position insisting that cost bottom lines of reformed energy in the hospitality industry are in the long haul compensated by the superior worth of reformed energy. Similarly, for example, a study by </a:t>
            </a:r>
            <a:r>
              <a:rPr lang="en-GB" dirty="0" err="1"/>
              <a:t>Gössling</a:t>
            </a:r>
            <a:r>
              <a:rPr lang="en-GB" dirty="0"/>
              <a:t> et al. (2020) reveals that the growing availability of subsidies and incentives provided by the government for the procurement of renewable energy is gradually relieving the financial burden in areas with enhanced environmental plans. This argument can be strengthened by the work of Randle &amp; Sharpley (2021) covering the increase in the ‘green certification’ programs like LEED to encourage hotel sustainability. Such certifications not only increase a hotel’s credibility but also leverage a gargantuan influencer to draw eco-savvy tourists.</a:t>
            </a:r>
          </a:p>
          <a:p>
            <a:r>
              <a:rPr lang="en-GB" dirty="0"/>
              <a:t>However, other researchers want to know whether renewable energy is enough to foster sustainability in hotels or not. In their work, Martín et al. (2021) state that the utilization of energy-efficient design and management of waste can only go well with the use of renewable energy systems. They argue that the emphasis on achieving 100% dependency on renewable energy might open the greening washing scenario in which hotels adopt green labels while continuing with their unedifying conduct towards the environment. This critique raises the need for integrating sustainability in a more general form that covers energy as well as water management, waste elimination and sustainable resource utilization.</a:t>
            </a:r>
          </a:p>
          <a:p>
            <a:endParaRPr lang="en-GB" dirty="0"/>
          </a:p>
        </p:txBody>
      </p:sp>
      <p:sp>
        <p:nvSpPr>
          <p:cNvPr id="4" name="Slide Number Placeholder 3"/>
          <p:cNvSpPr>
            <a:spLocks noGrp="1"/>
          </p:cNvSpPr>
          <p:nvPr>
            <p:ph type="sldNum" sz="quarter" idx="5"/>
          </p:nvPr>
        </p:nvSpPr>
        <p:spPr/>
        <p:txBody>
          <a:bodyPr/>
          <a:lstStyle/>
          <a:p>
            <a:fld id="{111CCD42-96F2-4824-A963-182EA3647F11}" type="slidenum">
              <a:rPr lang="en-GB" smtClean="0"/>
              <a:t>3</a:t>
            </a:fld>
            <a:endParaRPr lang="en-GB"/>
          </a:p>
        </p:txBody>
      </p:sp>
    </p:spTree>
    <p:extLst>
      <p:ext uri="{BB962C8B-B14F-4D97-AF65-F5344CB8AC3E}">
        <p14:creationId xmlns:p14="http://schemas.microsoft.com/office/powerpoint/2010/main" val="1963610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Factors</a:t>
            </a:r>
          </a:p>
          <a:p>
            <a:r>
              <a:rPr lang="en-GB" dirty="0"/>
              <a:t>The UK government has formulated and enacted a number of sustainability-related initiatives for the country, including the Net Zero Strategy, focused on the removal of carbon from the economy by 2050 (European Commission, 2024). These have important consequences for the hospitality industry mainly because it requires that industries cut down on carbon emissions and embrace ecologically friendly measures. The sector is one of the biggest energy users and needs to achieve greater environmental standards as set out in the Climate Change Act 2008 (UK Government, 2024). For example, to meet government requirements, most hotels across the United Kingdom have incorporated energy-efficient systems and renewable energy sources. One of the areas that has experienced political pressure is the Hilton London Bankside which had to introduce an energy-efficient building system due to the high policies on environmentalism in the UK (ECE Architecture, 2024). Smart energy management technologies are employed in the management of hotel energy needs, which are cut down by 25% per year (ECE Architecture, 2024). This political pressure has forced many hotels to spend a lot of money and come up with sustainable solutions so that they would not attract penalties.</a:t>
            </a:r>
          </a:p>
          <a:p>
            <a:r>
              <a:rPr lang="en-GB" dirty="0"/>
              <a:t>Economic Factors</a:t>
            </a:r>
          </a:p>
          <a:p>
            <a:r>
              <a:rPr lang="en-GB" dirty="0"/>
              <a:t>Various sustainable development programmes have positive as well as negative economic implications on the hotel and hospitality business. Being more resource-efficient in using natural resources, for instance, placing solar panels or bettering a municipal or residential area’s garbage disposal strategy, entails much more capital at the beginning. For instance, the solar panels that were installed in the Premier Inn hotel chain in the UK were estimated to have set the company about £100, 000 per property (Oxford Solar PV, 2024). Though these expenses can be relatively high in the beginning, through proper planning, these are useful investments with benefits involving long-term payback through less energy use and disposal costs. Also, there is an upward trend in travellers’ willingness to pay for sustainable hotel experiences. Booking.com (2024) revealed that 73% of travellers in the UK opted for lodging in an environmentally friendly hotel, which means that green policies can be a factor in helping to generate hotels’ income since many people favour eco-friendly services. However, there still remains a major disadvantage for many small and medium enterprises in the UK hospitality industry, the problem of fund in order to support these rather expensive green initiatives.</a:t>
            </a:r>
          </a:p>
          <a:p>
            <a:r>
              <a:rPr lang="en-GB" dirty="0"/>
              <a:t>Social Factors</a:t>
            </a:r>
          </a:p>
          <a:p>
            <a:r>
              <a:rPr lang="en-GB" dirty="0"/>
              <a:t>A change in consumer preferences for sustainable tourism has been one of the most significant social factors influencing the hospitality industry. The contemporary traveller has concerns about the impact of things like climate change and expects hotels to do something about it. This has resulted in more hotels in the UK adopting a green agenda; guest amenities such as bottled water are eliminated or minimized where possible, energy-saving light bulbs are used, and biodegradable and organic toiletries. For instance, London’s The Savoy has been sure to phase out single-use plastics by 2025 as a sustainability measure (The Savoy, 2024). The hotel also works with an organization such as </a:t>
            </a:r>
            <a:r>
              <a:rPr lang="en-GB" dirty="0" err="1"/>
              <a:t>EarthCheck</a:t>
            </a:r>
            <a:r>
              <a:rPr lang="en-GB" dirty="0"/>
              <a:t> where it keeps on rating its environmental impact which could help meet the growing customer request for proof of the organization’s corporate responsibility in cases of environmental degradation (The Savoy, 2024). However, some critics’ opinions attribute this shift to be a result of mere image makeovers and marketing impressionisms rather than real strategies for sustainability, a factor known as greenwashing (</a:t>
            </a:r>
            <a:r>
              <a:rPr lang="en-GB" dirty="0" err="1"/>
              <a:t>Przychodzeń</a:t>
            </a:r>
            <a:r>
              <a:rPr lang="en-GB" dirty="0"/>
              <a:t>, 2019).</a:t>
            </a:r>
          </a:p>
          <a:p>
            <a:r>
              <a:rPr lang="en-GB" dirty="0"/>
              <a:t>Technological Factors</a:t>
            </a:r>
          </a:p>
          <a:p>
            <a:r>
              <a:rPr lang="en-GB" dirty="0"/>
              <a:t>The sustainability transformation of the UK hospitality industry can be done through the use of the following technologies. This has resulted in the incorporation of technologically advanced frameworks like; automatic energy control, the use of Light Emitting Diode (LED) lights and efficient water systems in most UK hotels. These technologies help reduce the cost of operations while at the same time having a reduced impact on the environment. For instance, IHG uses a Green Engage system that performs real-time data analysis of energy, water and waste usage of its Hotels across the globe including those in the UK (IHG, 2024). Such a system assists hotels in reducing energy consumption significantly; up to 25% on average, therefore lowering the costs significantly while improving sustainability (IHG, 2024). Nevertheless, the ratio of these technologies’ implementation is still rather low throughout the sector because not every hotel can invest both in finances and new technologies for enhancing the tech line (</a:t>
            </a:r>
            <a:r>
              <a:rPr lang="en-GB" dirty="0" err="1"/>
              <a:t>Asadi</a:t>
            </a:r>
            <a:r>
              <a:rPr lang="en-GB" dirty="0"/>
              <a:t> et al., 2020).</a:t>
            </a:r>
          </a:p>
          <a:p>
            <a:r>
              <a:rPr lang="en-GB" dirty="0"/>
              <a:t>Environmental Factors</a:t>
            </a:r>
          </a:p>
          <a:p>
            <a:r>
              <a:rPr lang="en-GB" dirty="0"/>
              <a:t>This research reveals that hotel has a great impact on the environment because they expend high quantities of water, and energy and produce waste. This pressure to embrace sustainability is well intended at aiming at eliminating these impacts and with the UK hotels, the focus is shifting to cutting on the usage of carbon. For example, hotels have switched to renewable energy, using water resources efficiently and engaging in recycling initiatives. For instance, in the UK, Z Hotel where showerheads have been replaced by low-flow models and heating-cooling systems are efficient and these changes have reduced water use by 30% and energy by 20% (</a:t>
            </a:r>
            <a:r>
              <a:rPr lang="en-GB" dirty="0" err="1"/>
              <a:t>Kordana</a:t>
            </a:r>
            <a:r>
              <a:rPr lang="en-GB" dirty="0"/>
              <a:t>, </a:t>
            </a:r>
            <a:r>
              <a:rPr lang="en-GB" dirty="0" err="1"/>
              <a:t>Słyś</a:t>
            </a:r>
            <a:r>
              <a:rPr lang="en-GB" dirty="0"/>
              <a:t> and </a:t>
            </a:r>
            <a:r>
              <a:rPr lang="en-GB" dirty="0" err="1"/>
              <a:t>Dziopak</a:t>
            </a:r>
            <a:r>
              <a:rPr lang="en-GB" dirty="0"/>
              <a:t>, 2014). Despite these efficiency gains and environmental benefits, many of these efforts are constrained by the inherent physical characteristics of existing building structures, which do not allow for easy integration of newer generation technologies in sustainable technologies without significant renovation works.</a:t>
            </a:r>
          </a:p>
          <a:p>
            <a:r>
              <a:rPr lang="en-GB" dirty="0"/>
              <a:t>Legal Factors</a:t>
            </a:r>
          </a:p>
          <a:p>
            <a:r>
              <a:rPr lang="en-GB" dirty="0"/>
              <a:t>Sustainability in the hotel industry is primarily driven in the UK by legislation including Energy Efficiency (Private Rented Property) Regulations 2015 and Waste (England and Wales) Regulations 2011 (Legislation, 2024). The hotels are expected to enhance their ability in the aspects of energy and waste. Little is understood about how these regulations apply to farm work, but it is clear that compliance is not voluntary and that failing a legal standard can have costly consequences. Due to legal considerations, most hotels have incorporated a waste management program in their operations. For instance, The Ritz London does not dispose of any waste in landfills because it all is recycled or converted to energy (The Ritz London Hotel, 2024). It also serves the social need of ensuring legally compliant sustainable structures in the hotel business and management. Nonetheless, some scholars have opined that legislation is insufficient and that more should be done to meet the environmental impacts of agriculture.</a:t>
            </a:r>
          </a:p>
          <a:p>
            <a:r>
              <a:rPr lang="en-GB" dirty="0"/>
              <a:t>The conventional PESTEL analysis clearly shows that sustainability presents a vast and complex influence on the UK hotel and hospitality industry. As it has been noted, the awareness of the economic impact responsible for encouraging sustainability has been fuelled by political and legal factors, but these are countered by real economic challenges and in essence technological barriers for the small hotels. It is evolving within the industry and is gradually changing due to the new social trends in favour of environmentally friendly tourism; however, the problem of falsely painted initiatives simulating an environmentally friendly experience is still relatively urgent.</a:t>
            </a:r>
          </a:p>
        </p:txBody>
      </p:sp>
      <p:sp>
        <p:nvSpPr>
          <p:cNvPr id="4" name="Slide Number Placeholder 3"/>
          <p:cNvSpPr>
            <a:spLocks noGrp="1"/>
          </p:cNvSpPr>
          <p:nvPr>
            <p:ph type="sldNum" sz="quarter" idx="5"/>
          </p:nvPr>
        </p:nvSpPr>
        <p:spPr/>
        <p:txBody>
          <a:bodyPr/>
          <a:lstStyle/>
          <a:p>
            <a:fld id="{111CCD42-96F2-4824-A963-182EA3647F11}" type="slidenum">
              <a:rPr lang="en-GB" smtClean="0"/>
              <a:t>4</a:t>
            </a:fld>
            <a:endParaRPr lang="en-GB"/>
          </a:p>
        </p:txBody>
      </p:sp>
    </p:spTree>
    <p:extLst>
      <p:ext uri="{BB962C8B-B14F-4D97-AF65-F5344CB8AC3E}">
        <p14:creationId xmlns:p14="http://schemas.microsoft.com/office/powerpoint/2010/main" val="166390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Recommendable future policies and management for sustainability in the hotel and hospitality industry should however aim at improving the current legal frameworks and put forward better corporate incentives to fund operational green changes. One of the policies could involve increasing the subsidies from the government as well as tax incentives for the hotels that embrace the policies in the installation of renewable energy resources and energy-efficient technologies. Research by </a:t>
            </a:r>
            <a:r>
              <a:rPr lang="en-GB" dirty="0" err="1"/>
              <a:t>Klemeš</a:t>
            </a:r>
            <a:r>
              <a:rPr lang="en-GB" dirty="0"/>
              <a:t> et al., (2019) reveals that such point-of-use incentives enhance sustainability uptake by easing the upfront capital costs.</a:t>
            </a:r>
          </a:p>
          <a:p>
            <a:r>
              <a:rPr lang="en-GB" dirty="0"/>
              <a:t>Therefore, in the context of the management of hotels, comprehensive Environmental Social and Governance should be implemented. As highlighted by Chung, </a:t>
            </a:r>
            <a:r>
              <a:rPr lang="en-GB" dirty="0" err="1"/>
              <a:t>Thi</a:t>
            </a:r>
            <a:r>
              <a:rPr lang="en-GB" dirty="0"/>
              <a:t> and </a:t>
            </a:r>
            <a:r>
              <a:rPr lang="en-GB" dirty="0" err="1"/>
              <a:t>Thi</a:t>
            </a:r>
            <a:r>
              <a:rPr lang="en-GB" dirty="0"/>
              <a:t> (2023), the implementation of ESG practices creates value as it increases performance on sustainability while increasing engagement and value to a brand. It is suggested that in the future, strategies could focus on the implementation of policies connected with circular economy models, which have been proven to decrease the effects of environmental loads as well as the costs, e.g., waste-to-energy facilities and water recycling systems.</a:t>
            </a:r>
          </a:p>
          <a:p>
            <a:r>
              <a:rPr lang="en-GB" dirty="0"/>
              <a:t>Also, great emphasis should be placed on sustainability training for staff and guests since creating awareness of sustainable practices is a critical area that needs to be addressed (</a:t>
            </a:r>
            <a:r>
              <a:rPr lang="en-GB" dirty="0" err="1"/>
              <a:t>Pamfilie</a:t>
            </a:r>
            <a:r>
              <a:rPr lang="en-GB" dirty="0"/>
              <a:t> et al., 2018). Adopting these measures will result in a progression of the sector from a rule-based approach to include sustainability as a value-addition to business that improves both the environment and the economy (</a:t>
            </a:r>
            <a:r>
              <a:rPr lang="en-GB" dirty="0" err="1"/>
              <a:t>Pamfilie</a:t>
            </a:r>
            <a:r>
              <a:rPr lang="en-GB" dirty="0"/>
              <a:t> et al., 2018).</a:t>
            </a:r>
          </a:p>
          <a:p>
            <a:r>
              <a:rPr lang="en-GB" dirty="0"/>
              <a:t>Besides the specified policies and management strategies, there is one more perspective and highly advisable in concern to the further enhancement of sustainability in the hospitality industry – the implementation of carbon-offset programmes. This policy could make hotels engage themselves in buying environmental credits so that they actually balance their emissions through investing in environmentally sound projects including afforestation, fresh technologies or agriculture. </a:t>
            </a:r>
            <a:r>
              <a:rPr lang="en-GB" dirty="0" err="1"/>
              <a:t>Viglia</a:t>
            </a:r>
            <a:r>
              <a:rPr lang="en-GB" dirty="0"/>
              <a:t> and </a:t>
            </a:r>
            <a:r>
              <a:rPr lang="en-GB" dirty="0" err="1"/>
              <a:t>Dolnicar</a:t>
            </a:r>
            <a:r>
              <a:rPr lang="en-GB" dirty="0"/>
              <a:t>, (2020) have found that carbon offset programs, in fact, play an effective part in the decentralised and globalised carbon management system as these are not only decreasing the total emissions but also building the image of a hotel as sustainable among the environmentally conscious customers who prefer purchasing goods and services from companies that care about the environment and, therefore, climate change. From a management point of view, carbon offsetting could be integrated into a hotel’s sustainability plan in a way that will include the guests. Hotels could propose the willing contribution of guests to carbon offset initiatives during their stay in the hotel and make the guests more aware of the carbon environment (Ritchie, </a:t>
            </a:r>
            <a:r>
              <a:rPr lang="en-GB" dirty="0" err="1"/>
              <a:t>Kemperman</a:t>
            </a:r>
            <a:r>
              <a:rPr lang="en-GB" dirty="0"/>
              <a:t> and </a:t>
            </a:r>
            <a:r>
              <a:rPr lang="en-GB" dirty="0" err="1"/>
              <a:t>Dolnicar</a:t>
            </a:r>
            <a:r>
              <a:rPr lang="en-GB" dirty="0"/>
              <a:t>, 2021). This would assist in ensuring sustainability as a core business principle together with decreasing the ecological footprint of the sector.</a:t>
            </a:r>
          </a:p>
          <a:p>
            <a:endParaRPr lang="en-GB" dirty="0"/>
          </a:p>
          <a:p>
            <a:endParaRPr lang="en-GB" dirty="0"/>
          </a:p>
        </p:txBody>
      </p:sp>
      <p:sp>
        <p:nvSpPr>
          <p:cNvPr id="4" name="Slide Number Placeholder 3"/>
          <p:cNvSpPr>
            <a:spLocks noGrp="1"/>
          </p:cNvSpPr>
          <p:nvPr>
            <p:ph type="sldNum" sz="quarter" idx="5"/>
          </p:nvPr>
        </p:nvSpPr>
        <p:spPr/>
        <p:txBody>
          <a:bodyPr/>
          <a:lstStyle/>
          <a:p>
            <a:fld id="{111CCD42-96F2-4824-A963-182EA3647F11}" type="slidenum">
              <a:rPr lang="en-GB" smtClean="0"/>
              <a:t>5</a:t>
            </a:fld>
            <a:endParaRPr lang="en-GB"/>
          </a:p>
        </p:txBody>
      </p:sp>
    </p:spTree>
    <p:extLst>
      <p:ext uri="{BB962C8B-B14F-4D97-AF65-F5344CB8AC3E}">
        <p14:creationId xmlns:p14="http://schemas.microsoft.com/office/powerpoint/2010/main" val="1360270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Sustainability thus emerges as a critical theme for the hotel and hospitality industry that underlines compliance with rules and policy as well as consumer pleasure. The potential future policies that should be implemented are better governmental stimuli and transitioning to the principles of circular economy for functioning. More extensive ESG directions, reception, and learnings for employees and visitors help enhance environmental management. In conclusion, according to the measures from the strategies above, the industry not only decreases its environmental impact but also improves its economic profitability, thereby achieving the business-sustainability paradigm.</a:t>
            </a:r>
          </a:p>
        </p:txBody>
      </p:sp>
      <p:sp>
        <p:nvSpPr>
          <p:cNvPr id="4" name="Slide Number Placeholder 3"/>
          <p:cNvSpPr>
            <a:spLocks noGrp="1"/>
          </p:cNvSpPr>
          <p:nvPr>
            <p:ph type="sldNum" sz="quarter" idx="5"/>
          </p:nvPr>
        </p:nvSpPr>
        <p:spPr/>
        <p:txBody>
          <a:bodyPr/>
          <a:lstStyle/>
          <a:p>
            <a:fld id="{111CCD42-96F2-4824-A963-182EA3647F11}" type="slidenum">
              <a:rPr lang="en-GB" smtClean="0"/>
              <a:t>6</a:t>
            </a:fld>
            <a:endParaRPr lang="en-GB"/>
          </a:p>
        </p:txBody>
      </p:sp>
    </p:spTree>
    <p:extLst>
      <p:ext uri="{BB962C8B-B14F-4D97-AF65-F5344CB8AC3E}">
        <p14:creationId xmlns:p14="http://schemas.microsoft.com/office/powerpoint/2010/main" val="417072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BDD4D-27A5-A1DE-D27E-FD17856F11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EC3DFB-9C78-D2AD-9014-64EC292EBB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B788B5-94BE-0525-8C61-6A8C7E31E618}"/>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5" name="Footer Placeholder 4">
            <a:extLst>
              <a:ext uri="{FF2B5EF4-FFF2-40B4-BE49-F238E27FC236}">
                <a16:creationId xmlns:a16="http://schemas.microsoft.com/office/drawing/2014/main" id="{0CEBAACE-F84B-9656-4FC6-F1FDF1179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D51347-FA40-6CCC-50E3-BF2D9411DA0B}"/>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1410930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787-0798-7A96-D9B9-B333B6DDA3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02354C-7EB9-9759-662A-6CFF1A9C03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8952E8-3603-55F7-ACEB-67FCC3D23989}"/>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5" name="Footer Placeholder 4">
            <a:extLst>
              <a:ext uri="{FF2B5EF4-FFF2-40B4-BE49-F238E27FC236}">
                <a16:creationId xmlns:a16="http://schemas.microsoft.com/office/drawing/2014/main" id="{87C4DD13-8810-E874-CF17-6A6B0D6885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0AD33-A503-CC8D-3E36-EB970BEF14BE}"/>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308100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6A076-CBCE-A23D-A0A0-FAACAA2E0C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0BDC8E-D367-0700-5260-3216D489CF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1AED0D-FE2A-A1F0-44BA-B2053EA14313}"/>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5" name="Footer Placeholder 4">
            <a:extLst>
              <a:ext uri="{FF2B5EF4-FFF2-40B4-BE49-F238E27FC236}">
                <a16:creationId xmlns:a16="http://schemas.microsoft.com/office/drawing/2014/main" id="{5157057A-4E76-58D5-75D3-B1EB0B9DBA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D589D-D155-1260-C787-09D625401D84}"/>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3754029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314E0-8C54-2ADF-64C9-0435CE2B04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4D565B-B71A-E4EF-FE52-DC01C46D28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B6B5CA-A640-9D0F-BC3A-29DC02C01D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21002C-FB9A-140C-5987-70C94FA0D82F}"/>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6" name="Footer Placeholder 5">
            <a:extLst>
              <a:ext uri="{FF2B5EF4-FFF2-40B4-BE49-F238E27FC236}">
                <a16:creationId xmlns:a16="http://schemas.microsoft.com/office/drawing/2014/main" id="{BA88268D-D1CC-772D-D41E-BF9243696D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29D4D9-28BD-8FC3-FD31-B965B50F0E31}"/>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4100889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2D988-DCBA-51F7-F009-1928B9FC2A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803E21-4F82-3E90-3F1F-1566368C61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B69151-18A8-C108-2872-2528B46682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D63643-9789-EC1E-F58F-88AAD9EE15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D97B5B-FD74-2870-B3B0-65B4625915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100166-6ECF-71A0-F2BB-6FF8F8169C8C}"/>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8" name="Footer Placeholder 7">
            <a:extLst>
              <a:ext uri="{FF2B5EF4-FFF2-40B4-BE49-F238E27FC236}">
                <a16:creationId xmlns:a16="http://schemas.microsoft.com/office/drawing/2014/main" id="{80D32769-38F7-686E-9295-A7CD27EFCD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252C62-5BE7-C03B-70B5-6F0ACF37B78C}"/>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2568433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8A99C-844F-ED27-06E0-7D3CFF976C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202F43-0254-628C-058D-9C200B2A4A50}"/>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4" name="Footer Placeholder 3">
            <a:extLst>
              <a:ext uri="{FF2B5EF4-FFF2-40B4-BE49-F238E27FC236}">
                <a16:creationId xmlns:a16="http://schemas.microsoft.com/office/drawing/2014/main" id="{B43FBD03-7717-B068-E59D-7E1FE19F21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527E28-54F3-D6E3-EA12-CBB96931E14D}"/>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1982296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FEDEC1-4C41-711D-3790-519381E6848E}"/>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3" name="Footer Placeholder 2">
            <a:extLst>
              <a:ext uri="{FF2B5EF4-FFF2-40B4-BE49-F238E27FC236}">
                <a16:creationId xmlns:a16="http://schemas.microsoft.com/office/drawing/2014/main" id="{9066A1A0-F4F5-C6F5-6378-C692A1AA67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DA224D-F6DF-358A-8EB8-F8B958DBECFD}"/>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989750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DD99D-778D-0648-AB72-9E9DE0DF07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E9F0B8-4410-F0F1-2946-288CED82A6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548D41-3D04-A984-5E7C-F7E70443F6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9CE564-CDFF-F9F7-462D-07811D24FC77}"/>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6" name="Footer Placeholder 5">
            <a:extLst>
              <a:ext uri="{FF2B5EF4-FFF2-40B4-BE49-F238E27FC236}">
                <a16:creationId xmlns:a16="http://schemas.microsoft.com/office/drawing/2014/main" id="{F7BB3AC2-EC82-9ACF-A968-D3947A0EA1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9C1F2-D909-DA8F-1471-F39D375A1154}"/>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874236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DFE55-9348-8D86-30DF-3EA8631678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0DCB94-DA6F-7F15-4EDD-DE5FBB4907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57772A-E5A6-1E51-86ED-3E3CF0D712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1AF1DE-BC6F-6996-DA1F-47A590138E19}"/>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6" name="Footer Placeholder 5">
            <a:extLst>
              <a:ext uri="{FF2B5EF4-FFF2-40B4-BE49-F238E27FC236}">
                <a16:creationId xmlns:a16="http://schemas.microsoft.com/office/drawing/2014/main" id="{B88DE11C-39CD-601A-BA85-1C92FE044A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6DB03F-D455-8E63-391B-ED3AB92A0FB6}"/>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309074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E305-ECB9-661E-88FE-D6E0B1EAB7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341DF6-631B-39E7-3253-472A56D100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0631BD-3E54-5FBA-E46D-8D2337DC0701}"/>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5" name="Footer Placeholder 4">
            <a:extLst>
              <a:ext uri="{FF2B5EF4-FFF2-40B4-BE49-F238E27FC236}">
                <a16:creationId xmlns:a16="http://schemas.microsoft.com/office/drawing/2014/main" id="{19C74E73-4B9C-9F32-2283-8D46F91AF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BE23B6-437D-E0FE-8305-25F88E6505D0}"/>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848971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19B645-207F-1A9B-56A7-83225AC334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936B71-3993-4F10-ED0F-B1187F8BA9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31BDD5-3F8E-7378-8982-45A559AB485F}"/>
              </a:ext>
            </a:extLst>
          </p:cNvPr>
          <p:cNvSpPr>
            <a:spLocks noGrp="1"/>
          </p:cNvSpPr>
          <p:nvPr>
            <p:ph type="dt" sz="half" idx="10"/>
          </p:nvPr>
        </p:nvSpPr>
        <p:spPr/>
        <p:txBody>
          <a:bodyPr/>
          <a:lstStyle/>
          <a:p>
            <a:fld id="{EDF3C2EB-403D-42F4-9CE4-593EA05D7C08}" type="datetimeFigureOut">
              <a:rPr lang="en-GB" smtClean="0"/>
              <a:t>05/10/2024</a:t>
            </a:fld>
            <a:endParaRPr lang="en-GB"/>
          </a:p>
        </p:txBody>
      </p:sp>
      <p:sp>
        <p:nvSpPr>
          <p:cNvPr id="5" name="Footer Placeholder 4">
            <a:extLst>
              <a:ext uri="{FF2B5EF4-FFF2-40B4-BE49-F238E27FC236}">
                <a16:creationId xmlns:a16="http://schemas.microsoft.com/office/drawing/2014/main" id="{C651F8B7-2C69-E718-A0E4-A89AB70B9A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39CB8-BF79-0342-D319-EFDA9EBBFA29}"/>
              </a:ext>
            </a:extLst>
          </p:cNvPr>
          <p:cNvSpPr>
            <a:spLocks noGrp="1"/>
          </p:cNvSpPr>
          <p:nvPr>
            <p:ph type="sldNum" sz="quarter" idx="12"/>
          </p:nvPr>
        </p:nvSpPr>
        <p:spPr/>
        <p:txBody>
          <a:bodyPr/>
          <a:lstStyle/>
          <a:p>
            <a:fld id="{AEA74658-E1B3-4191-A934-5458374D6A12}" type="slidenum">
              <a:rPr lang="en-GB" smtClean="0"/>
              <a:t>‹#›</a:t>
            </a:fld>
            <a:endParaRPr lang="en-GB"/>
          </a:p>
        </p:txBody>
      </p:sp>
    </p:spTree>
    <p:extLst>
      <p:ext uri="{BB962C8B-B14F-4D97-AF65-F5344CB8AC3E}">
        <p14:creationId xmlns:p14="http://schemas.microsoft.com/office/powerpoint/2010/main" val="1440377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1035EC-8A60-99BE-175D-EDF6E0920D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013884-85F9-A01D-BAAC-D9D16733BF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EEC2B7-BBF6-42E5-6FCC-597288E339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F3C2EB-403D-42F4-9CE4-593EA05D7C08}" type="datetimeFigureOut">
              <a:rPr lang="en-GB" smtClean="0"/>
              <a:t>05/10/2024</a:t>
            </a:fld>
            <a:endParaRPr lang="en-GB"/>
          </a:p>
        </p:txBody>
      </p:sp>
      <p:sp>
        <p:nvSpPr>
          <p:cNvPr id="5" name="Footer Placeholder 4">
            <a:extLst>
              <a:ext uri="{FF2B5EF4-FFF2-40B4-BE49-F238E27FC236}">
                <a16:creationId xmlns:a16="http://schemas.microsoft.com/office/drawing/2014/main" id="{F9C8560F-0BB9-B31B-670B-D7FB8B4E25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23B60E-7698-ADF8-0DE6-37E5B623E7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A74658-E1B3-4191-A934-5458374D6A12}" type="slidenum">
              <a:rPr lang="en-GB" smtClean="0"/>
              <a:t>‹#›</a:t>
            </a:fld>
            <a:endParaRPr lang="en-GB"/>
          </a:p>
        </p:txBody>
      </p:sp>
    </p:spTree>
    <p:extLst>
      <p:ext uri="{BB962C8B-B14F-4D97-AF65-F5344CB8AC3E}">
        <p14:creationId xmlns:p14="http://schemas.microsoft.com/office/powerpoint/2010/main" val="17397039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84225F-A90D-1973-C2BD-49977BF8BFD3}"/>
              </a:ext>
            </a:extLst>
          </p:cNvPr>
          <p:cNvSpPr>
            <a:spLocks noGrp="1"/>
          </p:cNvSpPr>
          <p:nvPr>
            <p:ph type="ctrTitle"/>
          </p:nvPr>
        </p:nvSpPr>
        <p:spPr>
          <a:xfrm>
            <a:off x="1524003" y="1999615"/>
            <a:ext cx="9144000" cy="2764028"/>
          </a:xfrm>
        </p:spPr>
        <p:txBody>
          <a:bodyPr anchor="ctr">
            <a:normAutofit/>
          </a:bodyPr>
          <a:lstStyle/>
          <a:p>
            <a:r>
              <a:rPr lang="en-GB" sz="3400" dirty="0">
                <a:latin typeface="Abadi" panose="020B0604020104020204" pitchFamily="34" charset="0"/>
              </a:rPr>
              <a:t>Contemporary Themes in the Hotel and Hospitality Sector.</a:t>
            </a:r>
            <a:br>
              <a:rPr lang="en-GB" sz="3400" dirty="0">
                <a:latin typeface="Abadi" panose="020B0604020104020204" pitchFamily="34" charset="0"/>
              </a:rPr>
            </a:br>
            <a:r>
              <a:rPr lang="en-GB" sz="3400" dirty="0">
                <a:latin typeface="Abadi" panose="020B0604020104020204" pitchFamily="34" charset="0"/>
              </a:rPr>
              <a:t>Conference Research Paper.</a:t>
            </a:r>
            <a:br>
              <a:rPr lang="en-GB" sz="3400" dirty="0">
                <a:latin typeface="Abadi" panose="020B0604020104020204" pitchFamily="34" charset="0"/>
              </a:rPr>
            </a:br>
            <a:r>
              <a:rPr lang="en-GB" sz="3400" dirty="0">
                <a:latin typeface="Abadi" panose="020B0604020104020204" pitchFamily="34" charset="0"/>
              </a:rPr>
              <a:t>Option Two: Sustainability</a:t>
            </a:r>
            <a:br>
              <a:rPr lang="en-GB" sz="3400" dirty="0">
                <a:latin typeface="Abadi" panose="020B0604020104020204" pitchFamily="34" charset="0"/>
              </a:rPr>
            </a:br>
            <a:endParaRPr lang="en-GB" sz="3400" dirty="0">
              <a:latin typeface="Abadi" panose="020B0604020104020204" pitchFamily="34" charset="0"/>
            </a:endParaRPr>
          </a:p>
        </p:txBody>
      </p:sp>
      <p:sp>
        <p:nvSpPr>
          <p:cNvPr id="3" name="Subtitle 2">
            <a:extLst>
              <a:ext uri="{FF2B5EF4-FFF2-40B4-BE49-F238E27FC236}">
                <a16:creationId xmlns:a16="http://schemas.microsoft.com/office/drawing/2014/main" id="{E00316FD-FE01-9369-C6E6-2C0862918D7E}"/>
              </a:ext>
            </a:extLst>
          </p:cNvPr>
          <p:cNvSpPr>
            <a:spLocks noGrp="1"/>
          </p:cNvSpPr>
          <p:nvPr>
            <p:ph type="subTitle" idx="1"/>
          </p:nvPr>
        </p:nvSpPr>
        <p:spPr>
          <a:xfrm>
            <a:off x="1876378" y="4219004"/>
            <a:ext cx="8258176" cy="977685"/>
          </a:xfrm>
        </p:spPr>
        <p:txBody>
          <a:bodyPr anchor="ctr">
            <a:normAutofit fontScale="62500" lnSpcReduction="20000"/>
          </a:bodyPr>
          <a:lstStyle/>
          <a:p>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900" dirty="0">
                <a:effectLst/>
                <a:latin typeface="Times New Roman" panose="02020603050405020304" pitchFamily="18" charset="0"/>
                <a:ea typeface="Calibri" panose="020F0502020204030204" pitchFamily="34" charset="0"/>
                <a:cs typeface="Times New Roman" panose="02020603050405020304" pitchFamily="18" charset="0"/>
              </a:rPr>
              <a:t>Lecturer: Natalie Brailsford</a:t>
            </a:r>
            <a:r>
              <a:rPr lang="en-GB" sz="1900"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900" dirty="0"/>
              <a:t>Student Name: Naeem Qureshi.</a:t>
            </a:r>
          </a:p>
          <a:p>
            <a:r>
              <a:rPr lang="en-US" sz="1900" dirty="0"/>
              <a:t> Student ID: </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Student ID: </a:t>
            </a:r>
            <a:r>
              <a:rPr lang="en-GB" sz="1900" dirty="0">
                <a:solidFill>
                  <a:srgbClr val="242130"/>
                </a:solidFill>
                <a:effectLst/>
                <a:latin typeface="Arial" panose="020B0604020202020204" pitchFamily="34" charset="0"/>
                <a:ea typeface="Calibri" panose="020F0502020204030204" pitchFamily="34" charset="0"/>
                <a:cs typeface="Times New Roman" panose="02020603050405020304" pitchFamily="18" charset="0"/>
              </a:rPr>
              <a:t>2027460</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500" dirty="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8385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FBBB0-491E-0517-D93D-133CB3B664BE}"/>
              </a:ext>
            </a:extLst>
          </p:cNvPr>
          <p:cNvSpPr>
            <a:spLocks noGrp="1"/>
          </p:cNvSpPr>
          <p:nvPr>
            <p:ph type="title"/>
          </p:nvPr>
        </p:nvSpPr>
        <p:spPr>
          <a:xfrm>
            <a:off x="572493" y="238539"/>
            <a:ext cx="11018520" cy="1434415"/>
          </a:xfrm>
        </p:spPr>
        <p:txBody>
          <a:bodyPr anchor="b">
            <a:normAutofit/>
          </a:bodyPr>
          <a:lstStyle/>
          <a:p>
            <a:r>
              <a:rPr lang="en-US" sz="5400">
                <a:latin typeface="Abadi" panose="020B0604020104020204" pitchFamily="34" charset="0"/>
              </a:rPr>
              <a:t>Introduction </a:t>
            </a:r>
            <a:endParaRPr lang="en-GB" sz="5400">
              <a:latin typeface="Abadi" panose="020B0604020104020204" pitchFamily="34"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9766DB-1A49-20AD-FC37-3FE647B03D87}"/>
              </a:ext>
            </a:extLst>
          </p:cNvPr>
          <p:cNvSpPr>
            <a:spLocks noGrp="1"/>
          </p:cNvSpPr>
          <p:nvPr>
            <p:ph idx="1"/>
          </p:nvPr>
        </p:nvSpPr>
        <p:spPr>
          <a:xfrm>
            <a:off x="559667" y="2083562"/>
            <a:ext cx="6713552" cy="4119172"/>
          </a:xfrm>
        </p:spPr>
        <p:txBody>
          <a:bodyPr anchor="t">
            <a:normAutofit/>
          </a:bodyPr>
          <a:lstStyle/>
          <a:p>
            <a:pPr algn="just"/>
            <a:r>
              <a:rPr lang="en-GB" sz="2200" dirty="0">
                <a:latin typeface="Abadi" panose="020B0604020104020204" pitchFamily="34" charset="0"/>
              </a:rPr>
              <a:t>Environmentalism and innovative laws are several </a:t>
            </a:r>
            <a:r>
              <a:rPr lang="en-GB" sz="2200">
                <a:latin typeface="Abadi" panose="020B0604020104020204" pitchFamily="34" charset="0"/>
              </a:rPr>
              <a:t>main reasons </a:t>
            </a:r>
            <a:r>
              <a:rPr lang="en-GB" sz="2200" dirty="0">
                <a:latin typeface="Abadi" panose="020B0604020104020204" pitchFamily="34" charset="0"/>
              </a:rPr>
              <a:t>as to why sustainability is a concern for the hotel and hospitality industry.</a:t>
            </a:r>
          </a:p>
          <a:p>
            <a:pPr algn="just"/>
            <a:r>
              <a:rPr lang="en-GB" sz="2200" dirty="0">
                <a:latin typeface="Abadi" panose="020B0604020104020204" pitchFamily="34" charset="0"/>
              </a:rPr>
              <a:t> Due to its nature, hospitality has come under pressure to reduce emissions, save water and minimize waste coming from the sector. </a:t>
            </a:r>
          </a:p>
          <a:p>
            <a:pPr algn="just"/>
            <a:r>
              <a:rPr lang="en-GB" sz="2200" dirty="0">
                <a:latin typeface="Abadi" panose="020B0604020104020204" pitchFamily="34" charset="0"/>
              </a:rPr>
              <a:t>The 2050 net-zero targets in the UK affect this sector because; since the hotel industry needs to be environmentally friendly to accommodate the growing population of tourists who are concerned with their natural surroundings and the environment at large.</a:t>
            </a:r>
          </a:p>
          <a:p>
            <a:pPr marL="0" indent="0" algn="just">
              <a:buNone/>
            </a:pPr>
            <a:endParaRPr lang="en-GB" sz="2200" dirty="0"/>
          </a:p>
        </p:txBody>
      </p:sp>
      <p:pic>
        <p:nvPicPr>
          <p:cNvPr id="5" name="Picture 4">
            <a:extLst>
              <a:ext uri="{FF2B5EF4-FFF2-40B4-BE49-F238E27FC236}">
                <a16:creationId xmlns:a16="http://schemas.microsoft.com/office/drawing/2014/main" id="{7BB1378A-567F-5659-DBDA-D02B644301EB}"/>
              </a:ext>
            </a:extLst>
          </p:cNvPr>
          <p:cNvPicPr>
            <a:picLocks noChangeAspect="1"/>
          </p:cNvPicPr>
          <p:nvPr/>
        </p:nvPicPr>
        <p:blipFill>
          <a:blip r:embed="rId3"/>
          <a:stretch>
            <a:fillRect/>
          </a:stretch>
        </p:blipFill>
        <p:spPr>
          <a:xfrm>
            <a:off x="7504837" y="2569028"/>
            <a:ext cx="4624443" cy="2601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47900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8B5CF-B8B0-C063-4D6B-39F2CDD8B5F9}"/>
              </a:ext>
            </a:extLst>
          </p:cNvPr>
          <p:cNvSpPr>
            <a:spLocks noGrp="1"/>
          </p:cNvSpPr>
          <p:nvPr>
            <p:ph type="title"/>
          </p:nvPr>
        </p:nvSpPr>
        <p:spPr>
          <a:xfrm>
            <a:off x="841248" y="256032"/>
            <a:ext cx="10506456" cy="1014984"/>
          </a:xfrm>
        </p:spPr>
        <p:txBody>
          <a:bodyPr anchor="b">
            <a:normAutofit/>
          </a:bodyPr>
          <a:lstStyle/>
          <a:p>
            <a:r>
              <a:rPr lang="en-US">
                <a:latin typeface="Abadi" panose="020B0604020104020204" pitchFamily="34" charset="0"/>
              </a:rPr>
              <a:t>Literature Review</a:t>
            </a:r>
            <a:endParaRPr lang="en-GB">
              <a:latin typeface="Abadi" panose="020B0604020104020204" pitchFamily="34" charset="0"/>
            </a:endParaRPr>
          </a:p>
        </p:txBody>
      </p:sp>
      <p:sp>
        <p:nvSpPr>
          <p:cNvPr id="25" name="Rectangle 2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8" name="Content Placeholder 2">
            <a:extLst>
              <a:ext uri="{FF2B5EF4-FFF2-40B4-BE49-F238E27FC236}">
                <a16:creationId xmlns:a16="http://schemas.microsoft.com/office/drawing/2014/main" id="{249820DC-FBDB-2077-D422-55203D23932C}"/>
              </a:ext>
            </a:extLst>
          </p:cNvPr>
          <p:cNvGraphicFramePr>
            <a:graphicFrameLocks noGrp="1"/>
          </p:cNvGraphicFramePr>
          <p:nvPr>
            <p:ph idx="1"/>
            <p:extLst>
              <p:ext uri="{D42A27DB-BD31-4B8C-83A1-F6EECF244321}">
                <p14:modId xmlns:p14="http://schemas.microsoft.com/office/powerpoint/2010/main" val="565143590"/>
              </p:ext>
            </p:extLst>
          </p:nvPr>
        </p:nvGraphicFramePr>
        <p:xfrm>
          <a:off x="838200" y="1926266"/>
          <a:ext cx="11197046" cy="4482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2652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18BE8-B1B0-9744-CC0C-A420950C6262}"/>
              </a:ext>
            </a:extLst>
          </p:cNvPr>
          <p:cNvSpPr>
            <a:spLocks noGrp="1"/>
          </p:cNvSpPr>
          <p:nvPr>
            <p:ph type="title"/>
          </p:nvPr>
        </p:nvSpPr>
        <p:spPr>
          <a:xfrm>
            <a:off x="841248" y="256032"/>
            <a:ext cx="10506456" cy="1014984"/>
          </a:xfrm>
        </p:spPr>
        <p:txBody>
          <a:bodyPr anchor="b">
            <a:normAutofit/>
          </a:bodyPr>
          <a:lstStyle/>
          <a:p>
            <a:r>
              <a:rPr lang="en-GB" sz="3100" dirty="0">
                <a:latin typeface="Abadi" panose="020B0604020104020204" pitchFamily="34" charset="0"/>
              </a:rPr>
              <a:t>Application of Sustainability in the Hotel and Hospitality Sector: PESTEL Analysis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66DBD4B-B2B2-4CA4-321F-473D7A63FB99}"/>
              </a:ext>
            </a:extLst>
          </p:cNvPr>
          <p:cNvGraphicFramePr>
            <a:graphicFrameLocks noGrp="1"/>
          </p:cNvGraphicFramePr>
          <p:nvPr>
            <p:ph idx="1"/>
            <p:extLst>
              <p:ext uri="{D42A27DB-BD31-4B8C-83A1-F6EECF244321}">
                <p14:modId xmlns:p14="http://schemas.microsoft.com/office/powerpoint/2010/main" val="3446397148"/>
              </p:ext>
            </p:extLst>
          </p:nvPr>
        </p:nvGraphicFramePr>
        <p:xfrm>
          <a:off x="317863" y="1780892"/>
          <a:ext cx="11665131" cy="4927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1112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F2FF6-62FE-65C5-2F01-B027757B2C6C}"/>
              </a:ext>
            </a:extLst>
          </p:cNvPr>
          <p:cNvSpPr>
            <a:spLocks noGrp="1"/>
          </p:cNvSpPr>
          <p:nvPr>
            <p:ph type="title"/>
          </p:nvPr>
        </p:nvSpPr>
        <p:spPr>
          <a:xfrm>
            <a:off x="841248" y="256032"/>
            <a:ext cx="10506456" cy="1014984"/>
          </a:xfrm>
        </p:spPr>
        <p:txBody>
          <a:bodyPr anchor="b">
            <a:normAutofit/>
          </a:bodyPr>
          <a:lstStyle/>
          <a:p>
            <a:r>
              <a:rPr lang="en-GB" sz="3100" dirty="0">
                <a:latin typeface="Abadi" panose="020B0604020104020204" pitchFamily="34" charset="0"/>
              </a:rPr>
              <a:t>An Evaluation of Future Policy and Management Options for Sustainability in Hospitality</a:t>
            </a:r>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F484669-C113-5A18-C4F2-6480EDB5C445}"/>
              </a:ext>
            </a:extLst>
          </p:cNvPr>
          <p:cNvGraphicFramePr>
            <a:graphicFrameLocks noGrp="1"/>
          </p:cNvGraphicFramePr>
          <p:nvPr>
            <p:ph idx="1"/>
            <p:extLst>
              <p:ext uri="{D42A27DB-BD31-4B8C-83A1-F6EECF244321}">
                <p14:modId xmlns:p14="http://schemas.microsoft.com/office/powerpoint/2010/main" val="385903267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3806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07172-3152-DC1C-CBF7-FDEB524FC736}"/>
              </a:ext>
            </a:extLst>
          </p:cNvPr>
          <p:cNvSpPr>
            <a:spLocks noGrp="1"/>
          </p:cNvSpPr>
          <p:nvPr>
            <p:ph type="title"/>
          </p:nvPr>
        </p:nvSpPr>
        <p:spPr/>
        <p:txBody>
          <a:bodyPr/>
          <a:lstStyle/>
          <a:p>
            <a:r>
              <a:rPr lang="en-US">
                <a:latin typeface="Abadi" panose="020B0604020104020204" pitchFamily="34" charset="0"/>
              </a:rPr>
              <a:t>Conclusion</a:t>
            </a:r>
            <a:endParaRPr lang="en-GB" dirty="0">
              <a:latin typeface="Abadi" panose="020B0604020104020204" pitchFamily="34" charset="0"/>
            </a:endParaRPr>
          </a:p>
        </p:txBody>
      </p:sp>
      <p:sp>
        <p:nvSpPr>
          <p:cNvPr id="3" name="Content Placeholder 2">
            <a:extLst>
              <a:ext uri="{FF2B5EF4-FFF2-40B4-BE49-F238E27FC236}">
                <a16:creationId xmlns:a16="http://schemas.microsoft.com/office/drawing/2014/main" id="{71EEC183-6FD1-E6ED-2B9A-832EB20F1D7F}"/>
              </a:ext>
            </a:extLst>
          </p:cNvPr>
          <p:cNvSpPr>
            <a:spLocks noGrp="1"/>
          </p:cNvSpPr>
          <p:nvPr>
            <p:ph idx="1"/>
          </p:nvPr>
        </p:nvSpPr>
        <p:spPr>
          <a:xfrm>
            <a:off x="838200" y="1825625"/>
            <a:ext cx="6566807" cy="4338411"/>
          </a:xfrm>
        </p:spPr>
        <p:txBody>
          <a:bodyPr>
            <a:normAutofit lnSpcReduction="10000"/>
          </a:bodyPr>
          <a:lstStyle/>
          <a:p>
            <a:pPr algn="just"/>
            <a:r>
              <a:rPr lang="en-GB">
                <a:latin typeface="Abadi" panose="020B0604020104020204" pitchFamily="34" charset="0"/>
              </a:rPr>
              <a:t>Sustainability is the major factor in managing compliance, consumer demand, and price in the hospitality Industry. </a:t>
            </a:r>
          </a:p>
          <a:p>
            <a:pPr algn="just"/>
            <a:r>
              <a:rPr lang="en-GB">
                <a:latin typeface="Abadi" panose="020B0604020104020204" pitchFamily="34" charset="0"/>
              </a:rPr>
              <a:t>This has clearly illustrated that the successful application of various forms of government incentives, circular economy business models, and ESG initiatives will not only limits the environmental negatives but also enhances economic positive outcomes.</a:t>
            </a:r>
          </a:p>
          <a:p>
            <a:pPr algn="just"/>
            <a:endParaRPr lang="en-GB" dirty="0">
              <a:latin typeface="Abadi" panose="020B0604020104020204" pitchFamily="34" charset="0"/>
            </a:endParaRPr>
          </a:p>
        </p:txBody>
      </p:sp>
      <p:pic>
        <p:nvPicPr>
          <p:cNvPr id="4" name="Picture 3">
            <a:extLst>
              <a:ext uri="{FF2B5EF4-FFF2-40B4-BE49-F238E27FC236}">
                <a16:creationId xmlns:a16="http://schemas.microsoft.com/office/drawing/2014/main" id="{592474A0-F906-617D-86B0-353AC0CAA207}"/>
              </a:ext>
            </a:extLst>
          </p:cNvPr>
          <p:cNvPicPr>
            <a:picLocks noChangeAspect="1"/>
          </p:cNvPicPr>
          <p:nvPr/>
        </p:nvPicPr>
        <p:blipFill>
          <a:blip r:embed="rId3"/>
          <a:stretch>
            <a:fillRect/>
          </a:stretch>
        </p:blipFill>
        <p:spPr>
          <a:xfrm>
            <a:off x="7654834" y="2133599"/>
            <a:ext cx="4200422" cy="31263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01201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34B8A-3A5B-20BB-EA5E-57A856ED049A}"/>
              </a:ext>
            </a:extLst>
          </p:cNvPr>
          <p:cNvSpPr>
            <a:spLocks noGrp="1"/>
          </p:cNvSpPr>
          <p:nvPr>
            <p:ph type="title"/>
          </p:nvPr>
        </p:nvSpPr>
        <p:spPr>
          <a:xfrm>
            <a:off x="348343" y="240848"/>
            <a:ext cx="10515600" cy="1325563"/>
          </a:xfrm>
        </p:spPr>
        <p:txBody>
          <a:bodyPr/>
          <a:lstStyle/>
          <a:p>
            <a:r>
              <a:rPr lang="en-US" b="1" dirty="0"/>
              <a:t>References </a:t>
            </a:r>
            <a:endParaRPr lang="en-GB" b="1" dirty="0"/>
          </a:p>
        </p:txBody>
      </p:sp>
      <p:sp>
        <p:nvSpPr>
          <p:cNvPr id="3" name="Content Placeholder 2">
            <a:extLst>
              <a:ext uri="{FF2B5EF4-FFF2-40B4-BE49-F238E27FC236}">
                <a16:creationId xmlns:a16="http://schemas.microsoft.com/office/drawing/2014/main" id="{2B2F7AD1-3D07-E15B-3F4A-0C7B23946CF4}"/>
              </a:ext>
            </a:extLst>
          </p:cNvPr>
          <p:cNvSpPr>
            <a:spLocks noGrp="1"/>
          </p:cNvSpPr>
          <p:nvPr>
            <p:ph idx="1"/>
          </p:nvPr>
        </p:nvSpPr>
        <p:spPr>
          <a:xfrm>
            <a:off x="393926" y="1323521"/>
            <a:ext cx="11404147" cy="5342617"/>
          </a:xfrm>
        </p:spPr>
        <p:txBody>
          <a:bodyPr>
            <a:normAutofit fontScale="55000" lnSpcReduction="20000"/>
          </a:bodyPr>
          <a:lstStyle/>
          <a:p>
            <a:pPr marL="0" indent="0">
              <a:buNone/>
            </a:pPr>
            <a:r>
              <a:rPr lang="en-GB" dirty="0" err="1">
                <a:latin typeface="Abadi" panose="020B0604020104020204" pitchFamily="34" charset="0"/>
              </a:rPr>
              <a:t>Xie</a:t>
            </a:r>
            <a:r>
              <a:rPr lang="en-GB" dirty="0">
                <a:latin typeface="Abadi" panose="020B0604020104020204" pitchFamily="34" charset="0"/>
              </a:rPr>
              <a:t>, Y., &amp; Huang, Y. (2020). Assessing the financial performance of hotels implementing solar energy: Evidence from China. Journal of Cleaner Production, 256, 120327.</a:t>
            </a:r>
          </a:p>
          <a:p>
            <a:pPr marL="0" indent="0">
              <a:buNone/>
            </a:pPr>
            <a:r>
              <a:rPr lang="en-GB" dirty="0">
                <a:latin typeface="Abadi" panose="020B0604020104020204" pitchFamily="34" charset="0"/>
              </a:rPr>
              <a:t>Randle, M., &amp; Sharpley, R. (2021). Green certification and the hospitality industry: An analysis of environmental impact and business performance. Journal of Environmental Management, 278, 111528.</a:t>
            </a:r>
          </a:p>
          <a:p>
            <a:pPr marL="0" indent="0">
              <a:buNone/>
            </a:pPr>
            <a:r>
              <a:rPr lang="en-GB" dirty="0">
                <a:latin typeface="Abadi" panose="020B0604020104020204" pitchFamily="34" charset="0"/>
              </a:rPr>
              <a:t>Martín, M., Herrera, M., &amp; Zamora, C. (2021). Beyond renewable energy: A holistic approach to hotel sustainability. Sustainable Development, 29(6), 1234-1248.</a:t>
            </a:r>
          </a:p>
          <a:p>
            <a:pPr marL="0" indent="0">
              <a:buNone/>
            </a:pPr>
            <a:r>
              <a:rPr lang="en-GB" dirty="0">
                <a:latin typeface="Abadi" panose="020B0604020104020204" pitchFamily="34" charset="0"/>
              </a:rPr>
              <a:t>ECE Architecture, N. (2024). Hilton London Bankside - ECE Architecture. [online] ECE Architecture. Available at: https://www.ecearchitecture.com/project/hilton-london-bankside/ [Accessed 1 Oct. 2024].</a:t>
            </a:r>
          </a:p>
          <a:p>
            <a:pPr marL="0" indent="0">
              <a:buNone/>
            </a:pPr>
            <a:r>
              <a:rPr lang="en-GB" dirty="0">
                <a:latin typeface="Abadi" panose="020B0604020104020204" pitchFamily="34" charset="0"/>
              </a:rPr>
              <a:t>Oxford Solar PV, N. (2024). Solar PV Installation Premier Inn, Wokingham - Oxford Solar PV -. [online] Oxfordsolarpv.co.uk. Available at: https://www.oxfordsolarpv.co.uk/solar-pv-installation-premier-inn-wokingham/ [Accessed 2 Oct. 2024].</a:t>
            </a:r>
          </a:p>
          <a:p>
            <a:pPr marL="0" indent="0">
              <a:buNone/>
            </a:pPr>
            <a:r>
              <a:rPr lang="en-GB" dirty="0" err="1">
                <a:latin typeface="Abadi" panose="020B0604020104020204" pitchFamily="34" charset="0"/>
              </a:rPr>
              <a:t>Kordana</a:t>
            </a:r>
            <a:r>
              <a:rPr lang="en-GB" dirty="0">
                <a:latin typeface="Abadi" panose="020B0604020104020204" pitchFamily="34" charset="0"/>
              </a:rPr>
              <a:t>, S., </a:t>
            </a:r>
            <a:r>
              <a:rPr lang="en-GB" dirty="0" err="1">
                <a:latin typeface="Abadi" panose="020B0604020104020204" pitchFamily="34" charset="0"/>
              </a:rPr>
              <a:t>Słyś</a:t>
            </a:r>
            <a:r>
              <a:rPr lang="en-GB" dirty="0">
                <a:latin typeface="Abadi" panose="020B0604020104020204" pitchFamily="34" charset="0"/>
              </a:rPr>
              <a:t>, D. and </a:t>
            </a:r>
            <a:r>
              <a:rPr lang="en-GB" dirty="0" err="1">
                <a:latin typeface="Abadi" panose="020B0604020104020204" pitchFamily="34" charset="0"/>
              </a:rPr>
              <a:t>Dziopak</a:t>
            </a:r>
            <a:r>
              <a:rPr lang="en-GB" dirty="0">
                <a:latin typeface="Abadi" panose="020B0604020104020204" pitchFamily="34" charset="0"/>
              </a:rPr>
              <a:t>, J. (2014). Rationalization of water and energy consumption in shower systems of single-family dwelling houses. Journal of Cleaner Production, 82(04), pp.58–69. doi:https://doi.org/10.1016/j.jclepro.2014.06.078. 20.	The Ritz London Hotel, N. (2024). Green Policy | The Ritz London Hotel. [online] The Ritz Hotel London. Available at: https://www.theritzlondon.com/about-the-ritz/green-policy/ [Accessed 4 Oct. 2024].</a:t>
            </a:r>
          </a:p>
          <a:p>
            <a:pPr marL="0" indent="0">
              <a:buNone/>
            </a:pPr>
            <a:r>
              <a:rPr lang="en-GB" dirty="0">
                <a:latin typeface="Abadi" panose="020B0604020104020204" pitchFamily="34" charset="0"/>
              </a:rPr>
              <a:t>The Savoy (2024). </a:t>
            </a:r>
            <a:r>
              <a:rPr lang="en-GB" dirty="0" err="1">
                <a:latin typeface="Abadi" panose="020B0604020104020204" pitchFamily="34" charset="0"/>
              </a:rPr>
              <a:t>Iniciativas</a:t>
            </a:r>
            <a:r>
              <a:rPr lang="en-GB" dirty="0">
                <a:latin typeface="Abadi" panose="020B0604020104020204" pitchFamily="34" charset="0"/>
              </a:rPr>
              <a:t> </a:t>
            </a:r>
            <a:r>
              <a:rPr lang="en-GB" dirty="0" err="1">
                <a:latin typeface="Abadi" panose="020B0604020104020204" pitchFamily="34" charset="0"/>
              </a:rPr>
              <a:t>Sostenibles</a:t>
            </a:r>
            <a:r>
              <a:rPr lang="en-GB" dirty="0">
                <a:latin typeface="Abadi" panose="020B0604020104020204" pitchFamily="34" charset="0"/>
              </a:rPr>
              <a:t> Del hotel | The Savoy. [online] The Savoy London. Available at: https://www.thesavoylondon.com/about-us/sustainability-initiatives/ [Accessed 4 Oct. 2024].</a:t>
            </a:r>
          </a:p>
          <a:p>
            <a:pPr marL="0" indent="0">
              <a:buNone/>
            </a:pPr>
            <a:r>
              <a:rPr lang="en-GB" dirty="0">
                <a:latin typeface="Abadi" panose="020B0604020104020204" pitchFamily="34" charset="0"/>
              </a:rPr>
              <a:t>Chung, K., </a:t>
            </a:r>
            <a:r>
              <a:rPr lang="en-GB" dirty="0" err="1">
                <a:latin typeface="Abadi" panose="020B0604020104020204" pitchFamily="34" charset="0"/>
              </a:rPr>
              <a:t>Thi</a:t>
            </a:r>
            <a:r>
              <a:rPr lang="en-GB" dirty="0">
                <a:latin typeface="Abadi" panose="020B0604020104020204" pitchFamily="34" charset="0"/>
              </a:rPr>
              <a:t>, L. and </a:t>
            </a:r>
            <a:r>
              <a:rPr lang="en-GB" dirty="0" err="1">
                <a:latin typeface="Abadi" panose="020B0604020104020204" pitchFamily="34" charset="0"/>
              </a:rPr>
              <a:t>Thi</a:t>
            </a:r>
            <a:r>
              <a:rPr lang="en-GB" dirty="0">
                <a:latin typeface="Abadi" panose="020B0604020104020204" pitchFamily="34" charset="0"/>
              </a:rPr>
              <a:t>, D. (2023). Improving Hotels’ Operational Efficiency through ESG Investment: A Risk Management Perspective. Service Science, 11(12). doi:https://doi.org/10.1287/serv.2023.0080.</a:t>
            </a:r>
          </a:p>
          <a:p>
            <a:pPr marL="0" indent="0">
              <a:buNone/>
            </a:pPr>
            <a:r>
              <a:rPr lang="en-GB" dirty="0" err="1">
                <a:latin typeface="Abadi" panose="020B0604020104020204" pitchFamily="34" charset="0"/>
              </a:rPr>
              <a:t>Viglia</a:t>
            </a:r>
            <a:r>
              <a:rPr lang="en-GB" dirty="0">
                <a:latin typeface="Abadi" panose="020B0604020104020204" pitchFamily="34" charset="0"/>
              </a:rPr>
              <a:t>, G. and </a:t>
            </a:r>
            <a:r>
              <a:rPr lang="en-GB" dirty="0" err="1">
                <a:latin typeface="Abadi" panose="020B0604020104020204" pitchFamily="34" charset="0"/>
              </a:rPr>
              <a:t>Dolnicar</a:t>
            </a:r>
            <a:r>
              <a:rPr lang="en-GB" dirty="0">
                <a:latin typeface="Abadi" panose="020B0604020104020204" pitchFamily="34" charset="0"/>
              </a:rPr>
              <a:t>, S. (2020). A review of experiments in tourism and hospitality. Annals of Tourism Research, 80(02), p.102858. doi:https://doi.org/10.1016/j.annals.2020.102858. </a:t>
            </a:r>
          </a:p>
          <a:p>
            <a:pPr marL="0" indent="0">
              <a:buNone/>
            </a:pPr>
            <a:r>
              <a:rPr lang="en-GB" dirty="0" err="1">
                <a:latin typeface="Abadi" panose="020B0604020104020204" pitchFamily="34" charset="0"/>
              </a:rPr>
              <a:t>Klemeš</a:t>
            </a:r>
            <a:r>
              <a:rPr lang="en-GB" dirty="0">
                <a:latin typeface="Abadi" panose="020B0604020104020204" pitchFamily="34" charset="0"/>
              </a:rPr>
              <a:t>, J.J., </a:t>
            </a:r>
            <a:r>
              <a:rPr lang="en-GB" dirty="0" err="1">
                <a:latin typeface="Abadi" panose="020B0604020104020204" pitchFamily="34" charset="0"/>
              </a:rPr>
              <a:t>Varbanov</a:t>
            </a:r>
            <a:r>
              <a:rPr lang="en-GB" dirty="0">
                <a:latin typeface="Abadi" panose="020B0604020104020204" pitchFamily="34" charset="0"/>
              </a:rPr>
              <a:t>, P.S., </a:t>
            </a:r>
            <a:r>
              <a:rPr lang="en-GB" dirty="0" err="1">
                <a:latin typeface="Abadi" panose="020B0604020104020204" pitchFamily="34" charset="0"/>
              </a:rPr>
              <a:t>Ocłoń</a:t>
            </a:r>
            <a:r>
              <a:rPr lang="en-GB" dirty="0">
                <a:latin typeface="Abadi" panose="020B0604020104020204" pitchFamily="34" charset="0"/>
              </a:rPr>
              <a:t>, P. and Chin, H.H. (2019). Towards Efficient and Clean Process Integration: Utilisation of Renewable Resources and Energy-Saving Technologies. Energies, [online] 12(21), p.4092. doi:https://doi.org/10.3390/en12214092.</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894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TotalTime>
  <Words>3823</Words>
  <Application>Microsoft Office PowerPoint</Application>
  <PresentationFormat>Widescreen</PresentationFormat>
  <Paragraphs>72</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Abadi</vt:lpstr>
      <vt:lpstr>Arial</vt:lpstr>
      <vt:lpstr>Calibri</vt:lpstr>
      <vt:lpstr>Calibri Light</vt:lpstr>
      <vt:lpstr>Times New Roman</vt:lpstr>
      <vt:lpstr>Office Theme</vt:lpstr>
      <vt:lpstr>Contemporary Themes in the Hotel and Hospitality Sector. Conference Research Paper. Option Two: Sustainability </vt:lpstr>
      <vt:lpstr>Introduction </vt:lpstr>
      <vt:lpstr>Literature Review</vt:lpstr>
      <vt:lpstr>Application of Sustainability in the Hotel and Hospitality Sector: PESTEL Analysis</vt:lpstr>
      <vt:lpstr>An Evaluation of Future Policy and Management Options for Sustainability in Hospitality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Naeem Qureshi</cp:lastModifiedBy>
  <cp:revision>2</cp:revision>
  <dcterms:created xsi:type="dcterms:W3CDTF">2024-10-05T05:39:39Z</dcterms:created>
  <dcterms:modified xsi:type="dcterms:W3CDTF">2024-10-05T23:32:35Z</dcterms:modified>
</cp:coreProperties>
</file>