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59" r:id="rId6"/>
    <p:sldId id="263" r:id="rId7"/>
    <p:sldId id="260" r:id="rId8"/>
    <p:sldId id="262"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397191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343001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41905975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0A4712-8A76-4396-AC74-F0966C42F0DC}" type="datetimeFigureOut">
              <a:rPr lang="en-GB" smtClean="0"/>
              <a:t>08/11/2023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3528993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0A4712-8A76-4396-AC74-F0966C42F0DC}" type="datetimeFigureOut">
              <a:rPr lang="en-GB" smtClean="0"/>
              <a:t>08/11/2023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1851117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3622593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1146167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724983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0A4712-8A76-4396-AC74-F0966C42F0DC}" type="datetimeFigureOut">
              <a:rPr lang="en-GB" smtClean="0"/>
              <a:t>08/11/2023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2040364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0A4712-8A76-4396-AC74-F0966C42F0DC}" type="datetimeFigureOut">
              <a:rPr lang="en-GB" smtClean="0"/>
              <a:t>08/11/2023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2801332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23235764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29332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2791320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20016794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4102107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4099720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0A4712-8A76-4396-AC74-F0966C42F0DC}"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0E2993-338A-41B8-806D-A8689ACE81B7}" type="slidenum">
              <a:rPr lang="en-GB" smtClean="0"/>
              <a:t>‹#›</a:t>
            </a:fld>
            <a:endParaRPr lang="en-GB"/>
          </a:p>
        </p:txBody>
      </p:sp>
    </p:spTree>
    <p:extLst>
      <p:ext uri="{BB962C8B-B14F-4D97-AF65-F5344CB8AC3E}">
        <p14:creationId xmlns:p14="http://schemas.microsoft.com/office/powerpoint/2010/main" val="3731615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A0A4712-8A76-4396-AC74-F0966C42F0DC}" type="datetimeFigureOut">
              <a:rPr lang="en-GB" smtClean="0"/>
              <a:t>08/11/2023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40E2993-338A-41B8-806D-A8689ACE81B7}" type="slidenum">
              <a:rPr lang="en-GB" smtClean="0"/>
              <a:t>‹#›</a:t>
            </a:fld>
            <a:endParaRPr lang="en-GB"/>
          </a:p>
        </p:txBody>
      </p:sp>
    </p:spTree>
    <p:extLst>
      <p:ext uri="{BB962C8B-B14F-4D97-AF65-F5344CB8AC3E}">
        <p14:creationId xmlns:p14="http://schemas.microsoft.com/office/powerpoint/2010/main" val="173843548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ollege.police.uk/app/stop-and-search/stop-and-search" TargetMode="External"/><Relationship Id="rId2" Type="http://schemas.openxmlformats.org/officeDocument/2006/relationships/hyperlink" Target="https://www.college.police.uk/app/investigation/investigative-strategies/search-powers-and-obtaining-and-executing-search-warrants" TargetMode="External"/><Relationship Id="rId1" Type="http://schemas.openxmlformats.org/officeDocument/2006/relationships/slideLayout" Target="../slideLayouts/slideLayout2.xml"/><Relationship Id="rId6" Type="http://schemas.openxmlformats.org/officeDocument/2006/relationships/hyperlink" Target="https://assets-hmicfrs.justiceinspectorates.gov.uk/uploads/disproportionate-use-of-police-powers-spotlight-on-stop-search-and-use-of-force.pdf" TargetMode="External"/><Relationship Id="rId5" Type="http://schemas.openxmlformats.org/officeDocument/2006/relationships/hyperlink" Target="https://examinationinchief.wordpress.com/2015/09/25/what-does-gowisely-stand-for/" TargetMode="External"/><Relationship Id="rId4" Type="http://schemas.openxmlformats.org/officeDocument/2006/relationships/hyperlink" Target="https://www.theguardian.com/uk-news/2021/nov/15/black-boy-in-stop-and-search-30-times-accuses-met-police-of-racist-profilin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D97D9-7D84-6518-4CD9-9992C137E6F1}"/>
              </a:ext>
            </a:extLst>
          </p:cNvPr>
          <p:cNvSpPr>
            <a:spLocks noGrp="1"/>
          </p:cNvSpPr>
          <p:nvPr>
            <p:ph type="ctrTitle"/>
          </p:nvPr>
        </p:nvSpPr>
        <p:spPr/>
        <p:txBody>
          <a:bodyPr/>
          <a:lstStyle/>
          <a:p>
            <a:r>
              <a:rPr lang="en-GB" dirty="0">
                <a:solidFill>
                  <a:srgbClr val="FFC000"/>
                </a:solidFill>
              </a:rPr>
              <a:t>Police Stop and Search Powers</a:t>
            </a:r>
          </a:p>
        </p:txBody>
      </p:sp>
      <p:sp>
        <p:nvSpPr>
          <p:cNvPr id="3" name="Subtitle 2">
            <a:extLst>
              <a:ext uri="{FF2B5EF4-FFF2-40B4-BE49-F238E27FC236}">
                <a16:creationId xmlns:a16="http://schemas.microsoft.com/office/drawing/2014/main" id="{191053CF-20DB-53BE-A31A-0B0922E1683F}"/>
              </a:ext>
            </a:extLst>
          </p:cNvPr>
          <p:cNvSpPr>
            <a:spLocks noGrp="1"/>
          </p:cNvSpPr>
          <p:nvPr>
            <p:ph type="subTitle" idx="1"/>
          </p:nvPr>
        </p:nvSpPr>
        <p:spPr>
          <a:xfrm>
            <a:off x="931457" y="5058660"/>
            <a:ext cx="6362478" cy="1095375"/>
          </a:xfrm>
        </p:spPr>
        <p:txBody>
          <a:bodyPr/>
          <a:lstStyle/>
          <a:p>
            <a:r>
              <a:rPr lang="en-GB" dirty="0">
                <a:solidFill>
                  <a:schemeClr val="tx1"/>
                </a:solidFill>
              </a:rPr>
              <a:t>Impact upon modern society if not used correctly</a:t>
            </a:r>
          </a:p>
        </p:txBody>
      </p:sp>
      <p:sp>
        <p:nvSpPr>
          <p:cNvPr id="4" name="TextBox 3">
            <a:extLst>
              <a:ext uri="{FF2B5EF4-FFF2-40B4-BE49-F238E27FC236}">
                <a16:creationId xmlns:a16="http://schemas.microsoft.com/office/drawing/2014/main" id="{DB244512-3768-8CAB-8017-F008D4C5CDE3}"/>
              </a:ext>
            </a:extLst>
          </p:cNvPr>
          <p:cNvSpPr txBox="1"/>
          <p:nvPr/>
        </p:nvSpPr>
        <p:spPr>
          <a:xfrm>
            <a:off x="8920716" y="5263116"/>
            <a:ext cx="3147237" cy="646331"/>
          </a:xfrm>
          <a:prstGeom prst="rect">
            <a:avLst/>
          </a:prstGeom>
          <a:noFill/>
        </p:spPr>
        <p:txBody>
          <a:bodyPr wrap="square" rtlCol="0">
            <a:spAutoFit/>
          </a:bodyPr>
          <a:lstStyle/>
          <a:p>
            <a:r>
              <a:rPr lang="en-GB" dirty="0"/>
              <a:t>Pedro Soares</a:t>
            </a:r>
          </a:p>
          <a:p>
            <a:r>
              <a:rPr lang="en-GB" dirty="0"/>
              <a:t>Student no: 2105050</a:t>
            </a:r>
          </a:p>
        </p:txBody>
      </p:sp>
    </p:spTree>
    <p:extLst>
      <p:ext uri="{BB962C8B-B14F-4D97-AF65-F5344CB8AC3E}">
        <p14:creationId xmlns:p14="http://schemas.microsoft.com/office/powerpoint/2010/main" val="144016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6B553-98B9-1E8C-0BDC-53FF37D2FFEE}"/>
              </a:ext>
            </a:extLst>
          </p:cNvPr>
          <p:cNvSpPr>
            <a:spLocks noGrp="1"/>
          </p:cNvSpPr>
          <p:nvPr>
            <p:ph type="title"/>
          </p:nvPr>
        </p:nvSpPr>
        <p:spPr>
          <a:xfrm>
            <a:off x="371476" y="276225"/>
            <a:ext cx="10039350" cy="1414463"/>
          </a:xfrm>
        </p:spPr>
        <p:txBody>
          <a:bodyPr/>
          <a:lstStyle/>
          <a:p>
            <a:r>
              <a:rPr lang="en-GB" dirty="0">
                <a:solidFill>
                  <a:srgbClr val="FFC000"/>
                </a:solidFill>
              </a:rPr>
              <a:t>Police Stop and search powers what do they mean?</a:t>
            </a:r>
          </a:p>
        </p:txBody>
      </p:sp>
      <p:sp>
        <p:nvSpPr>
          <p:cNvPr id="3" name="Content Placeholder 2">
            <a:extLst>
              <a:ext uri="{FF2B5EF4-FFF2-40B4-BE49-F238E27FC236}">
                <a16:creationId xmlns:a16="http://schemas.microsoft.com/office/drawing/2014/main" id="{16083629-AEB6-D57B-AD16-FC2A260CF1B7}"/>
              </a:ext>
            </a:extLst>
          </p:cNvPr>
          <p:cNvSpPr>
            <a:spLocks noGrp="1"/>
          </p:cNvSpPr>
          <p:nvPr>
            <p:ph idx="1"/>
          </p:nvPr>
        </p:nvSpPr>
        <p:spPr>
          <a:xfrm>
            <a:off x="238125" y="2724150"/>
            <a:ext cx="10715625" cy="3857625"/>
          </a:xfrm>
        </p:spPr>
        <p:txBody>
          <a:bodyPr/>
          <a:lstStyle/>
          <a:p>
            <a:r>
              <a:rPr lang="en-GB" dirty="0"/>
              <a:t>According to the document stated in the College of Policing updated on the 29</a:t>
            </a:r>
            <a:r>
              <a:rPr lang="en-GB" baseline="30000" dirty="0"/>
              <a:t>th</a:t>
            </a:r>
            <a:r>
              <a:rPr lang="en-GB" dirty="0"/>
              <a:t> of September 2017, it states that the Police in UK have powers to stop and search, upon establishing they have grounds of suspicion that the individual in question possesses an unlawful article or that the same individual is acting suspicious, Section 23 (2) of the Misuse of Drugs Act 1971 explains that a person may be detained for the purpose of a search</a:t>
            </a:r>
          </a:p>
        </p:txBody>
      </p:sp>
    </p:spTree>
    <p:extLst>
      <p:ext uri="{BB962C8B-B14F-4D97-AF65-F5344CB8AC3E}">
        <p14:creationId xmlns:p14="http://schemas.microsoft.com/office/powerpoint/2010/main" val="500780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F83A8-62D3-C40F-4D23-D9ED666636EA}"/>
              </a:ext>
            </a:extLst>
          </p:cNvPr>
          <p:cNvSpPr>
            <a:spLocks noGrp="1"/>
          </p:cNvSpPr>
          <p:nvPr>
            <p:ph type="title"/>
          </p:nvPr>
        </p:nvSpPr>
        <p:spPr>
          <a:xfrm>
            <a:off x="1552575" y="252412"/>
            <a:ext cx="6238875" cy="904875"/>
          </a:xfrm>
        </p:spPr>
        <p:txBody>
          <a:bodyPr>
            <a:normAutofit fontScale="90000"/>
          </a:bodyPr>
          <a:lstStyle/>
          <a:p>
            <a:br>
              <a:rPr lang="en-GB" dirty="0"/>
            </a:br>
            <a:br>
              <a:rPr lang="en-GB" dirty="0"/>
            </a:br>
            <a:r>
              <a:rPr lang="en-GB" dirty="0">
                <a:solidFill>
                  <a:srgbClr val="FFC000"/>
                </a:solidFill>
              </a:rPr>
              <a:t>Context of some of these powers:</a:t>
            </a:r>
          </a:p>
        </p:txBody>
      </p:sp>
      <p:sp>
        <p:nvSpPr>
          <p:cNvPr id="3" name="Content Placeholder 2">
            <a:extLst>
              <a:ext uri="{FF2B5EF4-FFF2-40B4-BE49-F238E27FC236}">
                <a16:creationId xmlns:a16="http://schemas.microsoft.com/office/drawing/2014/main" id="{43F099F2-935B-5E97-1A42-8880DF45B1C3}"/>
              </a:ext>
            </a:extLst>
          </p:cNvPr>
          <p:cNvSpPr>
            <a:spLocks noGrp="1"/>
          </p:cNvSpPr>
          <p:nvPr>
            <p:ph idx="1"/>
          </p:nvPr>
        </p:nvSpPr>
        <p:spPr>
          <a:xfrm>
            <a:off x="257175" y="2681288"/>
            <a:ext cx="10972800" cy="4600575"/>
          </a:xfrm>
        </p:spPr>
        <p:txBody>
          <a:bodyPr/>
          <a:lstStyle/>
          <a:p>
            <a:r>
              <a:rPr lang="en-GB" dirty="0"/>
              <a:t>Section 32 of PACE 1984 : Gives the lawful power to an officer permitting to search an arrested person, for this the officer must believe the offender poses a risk to others or to himself</a:t>
            </a:r>
          </a:p>
          <a:p>
            <a:r>
              <a:rPr lang="en-GB" dirty="0"/>
              <a:t>Section 17 of PACE : An officer may enter premises to search the propriety, arrest a person with a warrant for arrest, prevent self harm or damage to the property</a:t>
            </a:r>
          </a:p>
          <a:p>
            <a:r>
              <a:rPr lang="en-GB" dirty="0"/>
              <a:t>Section 18 of PACE: Similar to Section 17 of PACE, an Officer have the power to enter premises occupied by the arrested person, if the officer has reasonable grounds to suspect that there is evidence of illegal substances or forbidden articles</a:t>
            </a:r>
          </a:p>
          <a:p>
            <a:endParaRPr lang="en-GB" dirty="0"/>
          </a:p>
        </p:txBody>
      </p:sp>
    </p:spTree>
    <p:extLst>
      <p:ext uri="{BB962C8B-B14F-4D97-AF65-F5344CB8AC3E}">
        <p14:creationId xmlns:p14="http://schemas.microsoft.com/office/powerpoint/2010/main" val="1673974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09F2-4270-5DA7-3C1B-FDB1B98C12AC}"/>
              </a:ext>
            </a:extLst>
          </p:cNvPr>
          <p:cNvSpPr>
            <a:spLocks noGrp="1"/>
          </p:cNvSpPr>
          <p:nvPr>
            <p:ph type="title"/>
          </p:nvPr>
        </p:nvSpPr>
        <p:spPr>
          <a:xfrm>
            <a:off x="114299" y="365125"/>
            <a:ext cx="11934825" cy="1325563"/>
          </a:xfrm>
        </p:spPr>
        <p:txBody>
          <a:bodyPr/>
          <a:lstStyle/>
          <a:p>
            <a:r>
              <a:rPr lang="en-GB" dirty="0">
                <a:solidFill>
                  <a:srgbClr val="FFC000"/>
                </a:solidFill>
              </a:rPr>
              <a:t>Police And Criminal Evidence Act 1984</a:t>
            </a:r>
          </a:p>
        </p:txBody>
      </p:sp>
      <p:sp>
        <p:nvSpPr>
          <p:cNvPr id="3" name="Content Placeholder 2">
            <a:extLst>
              <a:ext uri="{FF2B5EF4-FFF2-40B4-BE49-F238E27FC236}">
                <a16:creationId xmlns:a16="http://schemas.microsoft.com/office/drawing/2014/main" id="{7DC8334F-282B-664B-2B63-E54759108A6E}"/>
              </a:ext>
            </a:extLst>
          </p:cNvPr>
          <p:cNvSpPr>
            <a:spLocks noGrp="1"/>
          </p:cNvSpPr>
          <p:nvPr>
            <p:ph idx="1"/>
          </p:nvPr>
        </p:nvSpPr>
        <p:spPr>
          <a:xfrm>
            <a:off x="114299" y="3219450"/>
            <a:ext cx="11934825" cy="3486150"/>
          </a:xfrm>
        </p:spPr>
        <p:txBody>
          <a:bodyPr/>
          <a:lstStyle/>
          <a:p>
            <a:pPr marL="514350" indent="-514350">
              <a:buFont typeface="+mj-lt"/>
              <a:buAutoNum type="arabicPeriod"/>
            </a:pPr>
            <a:r>
              <a:rPr lang="en-GB" dirty="0"/>
              <a:t>We can establish that it protects public rights</a:t>
            </a:r>
          </a:p>
          <a:p>
            <a:pPr marL="514350" indent="-514350">
              <a:buFont typeface="+mj-lt"/>
              <a:buAutoNum type="arabicPeriod"/>
            </a:pPr>
            <a:r>
              <a:rPr lang="en-GB" dirty="0"/>
              <a:t>Regulates Police powers</a:t>
            </a:r>
          </a:p>
          <a:p>
            <a:pPr marL="0" indent="0">
              <a:buNone/>
            </a:pPr>
            <a:endParaRPr lang="en-GB" dirty="0"/>
          </a:p>
          <a:p>
            <a:pPr marL="0" indent="0">
              <a:buNone/>
            </a:pPr>
            <a:r>
              <a:rPr lang="en-GB" dirty="0"/>
              <a:t>Going into more context, this means PACE 1984 sets to create stability between the powers officers have, while respecting the rights and freedoms of members of the public according to the Human Rights Act 1998</a:t>
            </a:r>
          </a:p>
        </p:txBody>
      </p:sp>
      <p:sp>
        <p:nvSpPr>
          <p:cNvPr id="4" name="TextBox 3">
            <a:extLst>
              <a:ext uri="{FF2B5EF4-FFF2-40B4-BE49-F238E27FC236}">
                <a16:creationId xmlns:a16="http://schemas.microsoft.com/office/drawing/2014/main" id="{D2FDEA15-277B-5DEC-BBF0-101302CF528F}"/>
              </a:ext>
            </a:extLst>
          </p:cNvPr>
          <p:cNvSpPr txBox="1"/>
          <p:nvPr/>
        </p:nvSpPr>
        <p:spPr>
          <a:xfrm>
            <a:off x="323850" y="1943100"/>
            <a:ext cx="6553200" cy="461665"/>
          </a:xfrm>
          <a:prstGeom prst="rect">
            <a:avLst/>
          </a:prstGeom>
          <a:noFill/>
        </p:spPr>
        <p:txBody>
          <a:bodyPr wrap="square" rtlCol="0">
            <a:spAutoFit/>
          </a:bodyPr>
          <a:lstStyle/>
          <a:p>
            <a:r>
              <a:rPr lang="en-GB" sz="2400" dirty="0">
                <a:solidFill>
                  <a:srgbClr val="FFC000"/>
                </a:solidFill>
              </a:rPr>
              <a:t>What can we learn about it?</a:t>
            </a:r>
          </a:p>
        </p:txBody>
      </p:sp>
    </p:spTree>
    <p:extLst>
      <p:ext uri="{BB962C8B-B14F-4D97-AF65-F5344CB8AC3E}">
        <p14:creationId xmlns:p14="http://schemas.microsoft.com/office/powerpoint/2010/main" val="339563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EF017-EC8B-1CDB-C610-493C44AAAAA2}"/>
              </a:ext>
            </a:extLst>
          </p:cNvPr>
          <p:cNvSpPr>
            <a:spLocks noGrp="1"/>
          </p:cNvSpPr>
          <p:nvPr>
            <p:ph type="title"/>
          </p:nvPr>
        </p:nvSpPr>
        <p:spPr>
          <a:xfrm>
            <a:off x="409576" y="1"/>
            <a:ext cx="9638192" cy="1690688"/>
          </a:xfrm>
        </p:spPr>
        <p:txBody>
          <a:bodyPr/>
          <a:lstStyle/>
          <a:p>
            <a:r>
              <a:rPr lang="en-GB" dirty="0">
                <a:solidFill>
                  <a:srgbClr val="FFC000"/>
                </a:solidFill>
              </a:rPr>
              <a:t>When are these powers used effectively?</a:t>
            </a:r>
          </a:p>
        </p:txBody>
      </p:sp>
      <p:sp>
        <p:nvSpPr>
          <p:cNvPr id="3" name="Content Placeholder 2">
            <a:extLst>
              <a:ext uri="{FF2B5EF4-FFF2-40B4-BE49-F238E27FC236}">
                <a16:creationId xmlns:a16="http://schemas.microsoft.com/office/drawing/2014/main" id="{A362E29B-68C7-0632-C8D5-D47D25BC6257}"/>
              </a:ext>
            </a:extLst>
          </p:cNvPr>
          <p:cNvSpPr>
            <a:spLocks noGrp="1"/>
          </p:cNvSpPr>
          <p:nvPr>
            <p:ph idx="1"/>
          </p:nvPr>
        </p:nvSpPr>
        <p:spPr>
          <a:xfrm>
            <a:off x="0" y="1605516"/>
            <a:ext cx="12053887" cy="4480958"/>
          </a:xfrm>
        </p:spPr>
        <p:txBody>
          <a:bodyPr>
            <a:normAutofit lnSpcReduction="10000"/>
          </a:bodyPr>
          <a:lstStyle/>
          <a:p>
            <a:pPr marL="0" indent="0">
              <a:buNone/>
            </a:pPr>
            <a:r>
              <a:rPr lang="en-GB" dirty="0"/>
              <a:t>On a source from the Police Service of Northern Ireland, it helps us understand the process on how to use stop and search powers effectively, the process was developed by College of Policing, it says:</a:t>
            </a:r>
          </a:p>
          <a:p>
            <a:pPr marL="0" indent="0">
              <a:buNone/>
            </a:pPr>
            <a:endParaRPr lang="en-GB" dirty="0"/>
          </a:p>
          <a:p>
            <a:pPr marL="514350" indent="-514350">
              <a:buFont typeface="+mj-lt"/>
              <a:buAutoNum type="arabicPeriod"/>
            </a:pPr>
            <a:r>
              <a:rPr lang="en-GB" dirty="0"/>
              <a:t> The search is lawful and justified with the right purposes and intelligence received</a:t>
            </a:r>
          </a:p>
          <a:p>
            <a:pPr marL="514350" indent="-514350">
              <a:buFont typeface="+mj-lt"/>
              <a:buAutoNum type="arabicPeriod"/>
            </a:pPr>
            <a:r>
              <a:rPr lang="en-GB" dirty="0"/>
              <a:t>The officer in question has reasonable grounds of suspicion that the he or she will find a prohibited article made to use to commit a crime or that the individual carrying forbidden substances like drugs</a:t>
            </a:r>
          </a:p>
          <a:p>
            <a:pPr marL="514350" indent="-514350">
              <a:buFont typeface="+mj-lt"/>
              <a:buAutoNum type="arabicPeriod"/>
            </a:pPr>
            <a:r>
              <a:rPr lang="en-GB" dirty="0"/>
              <a:t>The search must be legal, also the officer must be professional and discrete while interacting with a member of a public</a:t>
            </a:r>
          </a:p>
          <a:p>
            <a:pPr marL="514350" indent="-514350">
              <a:buFont typeface="+mj-lt"/>
              <a:buAutoNum type="arabicPeriod"/>
            </a:pPr>
            <a:r>
              <a:rPr lang="en-GB" dirty="0"/>
              <a:t>The detained person understands why they have been searched and feels it has been treated correctly and that the search was also required and it was the best way the officer could act</a:t>
            </a:r>
          </a:p>
        </p:txBody>
      </p:sp>
    </p:spTree>
    <p:extLst>
      <p:ext uri="{BB962C8B-B14F-4D97-AF65-F5344CB8AC3E}">
        <p14:creationId xmlns:p14="http://schemas.microsoft.com/office/powerpoint/2010/main" val="290995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B6C8-733F-4941-700F-572D3D7DEA3A}"/>
              </a:ext>
            </a:extLst>
          </p:cNvPr>
          <p:cNvSpPr>
            <a:spLocks noGrp="1"/>
          </p:cNvSpPr>
          <p:nvPr>
            <p:ph type="title"/>
          </p:nvPr>
        </p:nvSpPr>
        <p:spPr/>
        <p:txBody>
          <a:bodyPr/>
          <a:lstStyle/>
          <a:p>
            <a:r>
              <a:rPr lang="en-GB" dirty="0">
                <a:solidFill>
                  <a:srgbClr val="FFC000"/>
                </a:solidFill>
              </a:rPr>
              <a:t>Go WISELY</a:t>
            </a:r>
          </a:p>
        </p:txBody>
      </p:sp>
      <p:sp>
        <p:nvSpPr>
          <p:cNvPr id="3" name="Content Placeholder 2">
            <a:extLst>
              <a:ext uri="{FF2B5EF4-FFF2-40B4-BE49-F238E27FC236}">
                <a16:creationId xmlns:a16="http://schemas.microsoft.com/office/drawing/2014/main" id="{A5513CD7-F5F2-D7C0-8731-43A93B370DEB}"/>
              </a:ext>
            </a:extLst>
          </p:cNvPr>
          <p:cNvSpPr>
            <a:spLocks noGrp="1"/>
          </p:cNvSpPr>
          <p:nvPr>
            <p:ph idx="1"/>
          </p:nvPr>
        </p:nvSpPr>
        <p:spPr>
          <a:xfrm>
            <a:off x="85726" y="1924050"/>
            <a:ext cx="8763000" cy="647700"/>
          </a:xfrm>
        </p:spPr>
        <p:txBody>
          <a:bodyPr/>
          <a:lstStyle/>
          <a:p>
            <a:r>
              <a:rPr lang="en-GB" dirty="0"/>
              <a:t>What does it mean?</a:t>
            </a:r>
          </a:p>
        </p:txBody>
      </p:sp>
      <p:sp>
        <p:nvSpPr>
          <p:cNvPr id="4" name="TextBox 3">
            <a:extLst>
              <a:ext uri="{FF2B5EF4-FFF2-40B4-BE49-F238E27FC236}">
                <a16:creationId xmlns:a16="http://schemas.microsoft.com/office/drawing/2014/main" id="{3CD40874-A819-A165-5F50-B6D5CA7F872C}"/>
              </a:ext>
            </a:extLst>
          </p:cNvPr>
          <p:cNvSpPr txBox="1"/>
          <p:nvPr/>
        </p:nvSpPr>
        <p:spPr>
          <a:xfrm>
            <a:off x="205709" y="2490019"/>
            <a:ext cx="11551982" cy="4247317"/>
          </a:xfrm>
          <a:prstGeom prst="rect">
            <a:avLst/>
          </a:prstGeom>
          <a:noFill/>
        </p:spPr>
        <p:txBody>
          <a:bodyPr wrap="square" rtlCol="0">
            <a:spAutoFit/>
          </a:bodyPr>
          <a:lstStyle/>
          <a:p>
            <a:r>
              <a:rPr lang="en-GB" b="1" dirty="0">
                <a:solidFill>
                  <a:srgbClr val="FFC000"/>
                </a:solidFill>
              </a:rPr>
              <a:t>G</a:t>
            </a:r>
            <a:r>
              <a:rPr lang="en-GB" dirty="0"/>
              <a:t>rounds of suspicion</a:t>
            </a:r>
          </a:p>
          <a:p>
            <a:endParaRPr lang="en-GB" dirty="0"/>
          </a:p>
          <a:p>
            <a:r>
              <a:rPr lang="en-GB" b="1" dirty="0">
                <a:solidFill>
                  <a:srgbClr val="FFC000"/>
                </a:solidFill>
              </a:rPr>
              <a:t>O</a:t>
            </a:r>
            <a:r>
              <a:rPr lang="en-GB" dirty="0"/>
              <a:t>bjects (objects that the officer may be searching for)</a:t>
            </a:r>
          </a:p>
          <a:p>
            <a:endParaRPr lang="en-GB" dirty="0"/>
          </a:p>
          <a:p>
            <a:r>
              <a:rPr lang="en-GB" b="1" dirty="0">
                <a:solidFill>
                  <a:srgbClr val="FFC000"/>
                </a:solidFill>
              </a:rPr>
              <a:t>W</a:t>
            </a:r>
            <a:r>
              <a:rPr lang="en-GB" dirty="0"/>
              <a:t>arrant card if the officer is in plain clothes</a:t>
            </a:r>
          </a:p>
          <a:p>
            <a:endParaRPr lang="en-GB" dirty="0"/>
          </a:p>
          <a:p>
            <a:r>
              <a:rPr lang="en-GB" b="1" dirty="0">
                <a:solidFill>
                  <a:srgbClr val="FFC000"/>
                </a:solidFill>
              </a:rPr>
              <a:t>I</a:t>
            </a:r>
            <a:r>
              <a:rPr lang="en-GB" dirty="0"/>
              <a:t>dentity of the officer</a:t>
            </a:r>
          </a:p>
          <a:p>
            <a:endParaRPr lang="en-GB" dirty="0"/>
          </a:p>
          <a:p>
            <a:r>
              <a:rPr lang="en-GB" b="1" dirty="0">
                <a:solidFill>
                  <a:srgbClr val="FFC000"/>
                </a:solidFill>
              </a:rPr>
              <a:t>S</a:t>
            </a:r>
            <a:r>
              <a:rPr lang="en-GB" dirty="0"/>
              <a:t>tation where the officers Is from</a:t>
            </a:r>
          </a:p>
          <a:p>
            <a:endParaRPr lang="en-GB" dirty="0"/>
          </a:p>
          <a:p>
            <a:r>
              <a:rPr lang="en-GB" b="1" dirty="0">
                <a:solidFill>
                  <a:srgbClr val="FFC000"/>
                </a:solidFill>
              </a:rPr>
              <a:t>E</a:t>
            </a:r>
            <a:r>
              <a:rPr lang="en-GB" dirty="0"/>
              <a:t>ntitled to a copy (the detained person is has a right to get a copy of the search)</a:t>
            </a:r>
          </a:p>
          <a:p>
            <a:endParaRPr lang="en-GB" dirty="0"/>
          </a:p>
          <a:p>
            <a:r>
              <a:rPr lang="en-GB" b="1" dirty="0">
                <a:solidFill>
                  <a:srgbClr val="FFC000"/>
                </a:solidFill>
              </a:rPr>
              <a:t>L</a:t>
            </a:r>
            <a:r>
              <a:rPr lang="en-GB" dirty="0"/>
              <a:t>egal Basis and under what law the person is being searched</a:t>
            </a:r>
          </a:p>
          <a:p>
            <a:endParaRPr lang="en-GB" dirty="0"/>
          </a:p>
          <a:p>
            <a:r>
              <a:rPr lang="en-GB" b="1" dirty="0">
                <a:solidFill>
                  <a:srgbClr val="FFC000"/>
                </a:solidFill>
              </a:rPr>
              <a:t>Y</a:t>
            </a:r>
            <a:r>
              <a:rPr lang="en-GB" dirty="0"/>
              <a:t>ou are detained for the purpose of search</a:t>
            </a:r>
          </a:p>
        </p:txBody>
      </p:sp>
    </p:spTree>
    <p:extLst>
      <p:ext uri="{BB962C8B-B14F-4D97-AF65-F5344CB8AC3E}">
        <p14:creationId xmlns:p14="http://schemas.microsoft.com/office/powerpoint/2010/main" val="303410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3F45-7162-1556-A4AD-960FDA303F07}"/>
              </a:ext>
            </a:extLst>
          </p:cNvPr>
          <p:cNvSpPr>
            <a:spLocks noGrp="1"/>
          </p:cNvSpPr>
          <p:nvPr>
            <p:ph type="title"/>
          </p:nvPr>
        </p:nvSpPr>
        <p:spPr>
          <a:xfrm>
            <a:off x="152400" y="365125"/>
            <a:ext cx="11734800" cy="1325563"/>
          </a:xfrm>
        </p:spPr>
        <p:txBody>
          <a:bodyPr>
            <a:normAutofit fontScale="90000"/>
          </a:bodyPr>
          <a:lstStyle/>
          <a:p>
            <a:r>
              <a:rPr lang="en-GB" dirty="0">
                <a:solidFill>
                  <a:srgbClr val="FFC000"/>
                </a:solidFill>
              </a:rPr>
              <a:t>Issues of the misuse of stop and search on different communities</a:t>
            </a:r>
          </a:p>
        </p:txBody>
      </p:sp>
      <p:sp>
        <p:nvSpPr>
          <p:cNvPr id="3" name="Content Placeholder 2">
            <a:extLst>
              <a:ext uri="{FF2B5EF4-FFF2-40B4-BE49-F238E27FC236}">
                <a16:creationId xmlns:a16="http://schemas.microsoft.com/office/drawing/2014/main" id="{AA4AAB9F-9151-ED2F-16DA-AA6ECA6415C1}"/>
              </a:ext>
            </a:extLst>
          </p:cNvPr>
          <p:cNvSpPr>
            <a:spLocks noGrp="1"/>
          </p:cNvSpPr>
          <p:nvPr>
            <p:ph idx="1"/>
          </p:nvPr>
        </p:nvSpPr>
        <p:spPr>
          <a:xfrm>
            <a:off x="152400" y="1825624"/>
            <a:ext cx="11925300" cy="4937125"/>
          </a:xfrm>
        </p:spPr>
        <p:txBody>
          <a:bodyPr/>
          <a:lstStyle/>
          <a:p>
            <a:pPr marL="0" indent="0">
              <a:buNone/>
            </a:pPr>
            <a:r>
              <a:rPr lang="en-GB" dirty="0"/>
              <a:t>The image of Policing in UK has been damaged several times by the misuse of stop and search powers on different communities, by not using the powers of stop and search the correctly.</a:t>
            </a:r>
          </a:p>
          <a:p>
            <a:pPr marL="0" indent="0">
              <a:buNone/>
            </a:pPr>
            <a:endParaRPr lang="en-GB" dirty="0"/>
          </a:p>
          <a:p>
            <a:pPr marL="0" indent="0">
              <a:buNone/>
            </a:pPr>
            <a:r>
              <a:rPr lang="en-GB" dirty="0"/>
              <a:t>The HMICFRS (His Majesty’s Inspectorate of Constabulary and Fire &amp; Rescue Services stated that, “the negative effect of disproportionate use of powers can damage relations with different ethnic members of the public, the misuse of powers can lead more people to lose trust in the Police and lead black people being drawn into crime”.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8988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824B8-FE68-FAB4-4F70-874C81494E08}"/>
              </a:ext>
            </a:extLst>
          </p:cNvPr>
          <p:cNvSpPr>
            <a:spLocks noGrp="1"/>
          </p:cNvSpPr>
          <p:nvPr>
            <p:ph type="title"/>
          </p:nvPr>
        </p:nvSpPr>
        <p:spPr>
          <a:xfrm>
            <a:off x="2724149" y="365125"/>
            <a:ext cx="9248775" cy="1325563"/>
          </a:xfrm>
        </p:spPr>
        <p:txBody>
          <a:bodyPr/>
          <a:lstStyle/>
          <a:p>
            <a:r>
              <a:rPr lang="en-GB" dirty="0">
                <a:solidFill>
                  <a:srgbClr val="FFC000"/>
                </a:solidFill>
              </a:rPr>
              <a:t>Positives and Negatives</a:t>
            </a:r>
          </a:p>
        </p:txBody>
      </p:sp>
      <p:sp>
        <p:nvSpPr>
          <p:cNvPr id="3" name="Content Placeholder 2">
            <a:extLst>
              <a:ext uri="{FF2B5EF4-FFF2-40B4-BE49-F238E27FC236}">
                <a16:creationId xmlns:a16="http://schemas.microsoft.com/office/drawing/2014/main" id="{577C1FAB-8C7A-BBD4-DD9A-0130B463A18A}"/>
              </a:ext>
            </a:extLst>
          </p:cNvPr>
          <p:cNvSpPr>
            <a:spLocks noGrp="1"/>
          </p:cNvSpPr>
          <p:nvPr>
            <p:ph idx="1"/>
          </p:nvPr>
        </p:nvSpPr>
        <p:spPr>
          <a:xfrm>
            <a:off x="323850" y="1690688"/>
            <a:ext cx="7162800" cy="1466849"/>
          </a:xfrm>
        </p:spPr>
        <p:txBody>
          <a:bodyPr>
            <a:noAutofit/>
          </a:bodyPr>
          <a:lstStyle/>
          <a:p>
            <a:pPr marL="0" indent="0">
              <a:buNone/>
            </a:pPr>
            <a:r>
              <a:rPr lang="en-GB" sz="2400" dirty="0"/>
              <a:t>Positives: Prevention of crime by catching criminals, disrupting crime ( example: find information about the source of the article or the supplied Class A or Class B drug)</a:t>
            </a:r>
          </a:p>
        </p:txBody>
      </p:sp>
      <p:sp>
        <p:nvSpPr>
          <p:cNvPr id="5" name="TextBox 4">
            <a:extLst>
              <a:ext uri="{FF2B5EF4-FFF2-40B4-BE49-F238E27FC236}">
                <a16:creationId xmlns:a16="http://schemas.microsoft.com/office/drawing/2014/main" id="{2F724E8B-981B-B911-DBC2-2A18E903E7D9}"/>
              </a:ext>
            </a:extLst>
          </p:cNvPr>
          <p:cNvSpPr txBox="1"/>
          <p:nvPr/>
        </p:nvSpPr>
        <p:spPr>
          <a:xfrm>
            <a:off x="323850" y="3700464"/>
            <a:ext cx="7162800" cy="2000548"/>
          </a:xfrm>
          <a:prstGeom prst="rect">
            <a:avLst/>
          </a:prstGeom>
          <a:noFill/>
        </p:spPr>
        <p:txBody>
          <a:bodyPr wrap="square" rtlCol="0">
            <a:spAutoFit/>
          </a:bodyPr>
          <a:lstStyle/>
          <a:p>
            <a:r>
              <a:rPr lang="en-GB" sz="2400" dirty="0">
                <a:cs typeface="Arial" panose="020B0604020202020204" pitchFamily="34" charset="0"/>
              </a:rPr>
              <a:t>Negatives : The public loose trust in the Police, perception of the Police as a racist institution if focused on targeting people of colour, hostility towards the Police</a:t>
            </a:r>
          </a:p>
          <a:p>
            <a:endParaRPr lang="en-GB" sz="2800" dirty="0">
              <a:cs typeface="Arial" panose="020B0604020202020204" pitchFamily="34" charset="0"/>
            </a:endParaRPr>
          </a:p>
        </p:txBody>
      </p:sp>
    </p:spTree>
    <p:extLst>
      <p:ext uri="{BB962C8B-B14F-4D97-AF65-F5344CB8AC3E}">
        <p14:creationId xmlns:p14="http://schemas.microsoft.com/office/powerpoint/2010/main" val="427141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5F4E6-2198-E7E4-9315-58C67ED139CA}"/>
              </a:ext>
            </a:extLst>
          </p:cNvPr>
          <p:cNvSpPr>
            <a:spLocks noGrp="1"/>
          </p:cNvSpPr>
          <p:nvPr>
            <p:ph type="title"/>
          </p:nvPr>
        </p:nvSpPr>
        <p:spPr>
          <a:xfrm>
            <a:off x="447675" y="250825"/>
            <a:ext cx="10515600" cy="1325563"/>
          </a:xfrm>
        </p:spPr>
        <p:txBody>
          <a:bodyPr/>
          <a:lstStyle/>
          <a:p>
            <a:r>
              <a:rPr lang="en-GB" dirty="0">
                <a:solidFill>
                  <a:srgbClr val="FFC000"/>
                </a:solidFill>
              </a:rPr>
              <a:t>Cases in the media where Stop and Search has had a negative impact</a:t>
            </a:r>
          </a:p>
        </p:txBody>
      </p:sp>
      <p:sp>
        <p:nvSpPr>
          <p:cNvPr id="3" name="Content Placeholder 2">
            <a:extLst>
              <a:ext uri="{FF2B5EF4-FFF2-40B4-BE49-F238E27FC236}">
                <a16:creationId xmlns:a16="http://schemas.microsoft.com/office/drawing/2014/main" id="{3D07A780-E7F5-D287-1EB7-0B82F440F337}"/>
              </a:ext>
            </a:extLst>
          </p:cNvPr>
          <p:cNvSpPr>
            <a:spLocks noGrp="1"/>
          </p:cNvSpPr>
          <p:nvPr>
            <p:ph idx="1"/>
          </p:nvPr>
        </p:nvSpPr>
        <p:spPr>
          <a:xfrm>
            <a:off x="0" y="1752600"/>
            <a:ext cx="12192000" cy="5105400"/>
          </a:xfrm>
        </p:spPr>
        <p:txBody>
          <a:bodyPr/>
          <a:lstStyle/>
          <a:p>
            <a:pPr marL="0" indent="0">
              <a:buNone/>
            </a:pPr>
            <a:endParaRPr lang="en-GB" dirty="0"/>
          </a:p>
          <a:p>
            <a:pPr marL="0" indent="0">
              <a:buNone/>
            </a:pPr>
            <a:r>
              <a:rPr lang="en-GB" b="1" dirty="0"/>
              <a:t>There are cases in the media where it is reported of people being stopped and searched multiple times, in this cases , a past event that happened in 2021.</a:t>
            </a:r>
          </a:p>
          <a:p>
            <a:pPr marL="0" indent="0">
              <a:buNone/>
            </a:pPr>
            <a:r>
              <a:rPr lang="en-GB" dirty="0"/>
              <a:t>A 14 year old schoolboy of black ethnicity, accused the Metropolitan Police of London of racism, for being target of stop and search , multiple times, explaining that “When the Police stops me in the street to search me, they handcuff me and ask if I am carrying any weapons”, also stating that he has been stopped and searched while taking the bins out. </a:t>
            </a:r>
            <a:r>
              <a:rPr lang="en-GB" i="1" dirty="0"/>
              <a:t>Diane Taylor, The Guardian 2021</a:t>
            </a:r>
          </a:p>
        </p:txBody>
      </p:sp>
    </p:spTree>
    <p:extLst>
      <p:ext uri="{BB962C8B-B14F-4D97-AF65-F5344CB8AC3E}">
        <p14:creationId xmlns:p14="http://schemas.microsoft.com/office/powerpoint/2010/main" val="308237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F42B1-582A-71EA-74E7-7E85040FEF24}"/>
              </a:ext>
            </a:extLst>
          </p:cNvPr>
          <p:cNvSpPr>
            <a:spLocks noGrp="1"/>
          </p:cNvSpPr>
          <p:nvPr>
            <p:ph type="title"/>
          </p:nvPr>
        </p:nvSpPr>
        <p:spPr/>
        <p:txBody>
          <a:bodyPr/>
          <a:lstStyle/>
          <a:p>
            <a:pPr algn="ctr"/>
            <a:r>
              <a:rPr lang="en-GB" dirty="0">
                <a:solidFill>
                  <a:srgbClr val="FFC000"/>
                </a:solidFill>
              </a:rPr>
              <a:t>Conclusion</a:t>
            </a:r>
          </a:p>
        </p:txBody>
      </p:sp>
      <p:sp>
        <p:nvSpPr>
          <p:cNvPr id="3" name="Content Placeholder 2">
            <a:extLst>
              <a:ext uri="{FF2B5EF4-FFF2-40B4-BE49-F238E27FC236}">
                <a16:creationId xmlns:a16="http://schemas.microsoft.com/office/drawing/2014/main" id="{3DF0754A-78E0-D0D9-9F2E-FF7BAFCE091D}"/>
              </a:ext>
            </a:extLst>
          </p:cNvPr>
          <p:cNvSpPr>
            <a:spLocks noGrp="1"/>
          </p:cNvSpPr>
          <p:nvPr>
            <p:ph idx="1"/>
          </p:nvPr>
        </p:nvSpPr>
        <p:spPr>
          <a:xfrm>
            <a:off x="0" y="1460500"/>
            <a:ext cx="12192000" cy="5397500"/>
          </a:xfrm>
        </p:spPr>
        <p:txBody>
          <a:bodyPr/>
          <a:lstStyle/>
          <a:p>
            <a:r>
              <a:rPr lang="en-GB" dirty="0"/>
              <a:t>With this presentation we can establish that Stop and Search powers are effective, but for it to be effective Officers must use the powers accordingly while GO WISELY and respecting human dignity according to the Human Rights Act 1998 of individuals, officers must have intelligence of a person or persons matching the description, and also officers must also act with discretion.</a:t>
            </a:r>
          </a:p>
          <a:p>
            <a:pPr marL="0" indent="0">
              <a:buNone/>
            </a:pPr>
            <a:endParaRPr lang="en-GB" dirty="0"/>
          </a:p>
          <a:p>
            <a:r>
              <a:rPr lang="en-GB" dirty="0"/>
              <a:t>We can also understand, that if Stop and Search powers aren’t used correctly, the public may lose trust in the Police, ethnic minorities in UK feeling targeted if they are constantly being stopped and searched with cases in the media making scandals about the behaviour of the Police, with that said, the police may be perceived by the public as a racist institution.   </a:t>
            </a:r>
          </a:p>
        </p:txBody>
      </p:sp>
    </p:spTree>
    <p:extLst>
      <p:ext uri="{BB962C8B-B14F-4D97-AF65-F5344CB8AC3E}">
        <p14:creationId xmlns:p14="http://schemas.microsoft.com/office/powerpoint/2010/main" val="3020696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362751-E214-EFDC-7F46-859F5887E25C}"/>
              </a:ext>
            </a:extLst>
          </p:cNvPr>
          <p:cNvSpPr>
            <a:spLocks noGrp="1"/>
          </p:cNvSpPr>
          <p:nvPr>
            <p:ph idx="1"/>
          </p:nvPr>
        </p:nvSpPr>
        <p:spPr>
          <a:xfrm>
            <a:off x="0" y="0"/>
            <a:ext cx="12192000" cy="540774"/>
          </a:xfrm>
        </p:spPr>
        <p:txBody>
          <a:bodyPr>
            <a:normAutofit lnSpcReduction="10000"/>
          </a:bodyPr>
          <a:lstStyle/>
          <a:p>
            <a:pPr marL="0" indent="0" algn="ctr">
              <a:buNone/>
            </a:pPr>
            <a:r>
              <a:rPr lang="en-GB" sz="3200" dirty="0">
                <a:solidFill>
                  <a:srgbClr val="FFC000"/>
                </a:solidFill>
              </a:rPr>
              <a:t>Reference list</a:t>
            </a:r>
          </a:p>
          <a:p>
            <a:pPr marL="0" indent="0">
              <a:buNone/>
            </a:pPr>
            <a:endParaRPr lang="en-GB" sz="1800" dirty="0"/>
          </a:p>
          <a:p>
            <a:pPr marL="0" indent="0">
              <a:buNone/>
            </a:pPr>
            <a:endParaRPr lang="en-GB" sz="1800" dirty="0"/>
          </a:p>
          <a:p>
            <a:pPr marL="0" indent="0">
              <a:buNone/>
            </a:pPr>
            <a:endParaRPr lang="en-GB" sz="1800" dirty="0"/>
          </a:p>
        </p:txBody>
      </p:sp>
      <p:sp>
        <p:nvSpPr>
          <p:cNvPr id="6" name="TextBox 5">
            <a:extLst>
              <a:ext uri="{FF2B5EF4-FFF2-40B4-BE49-F238E27FC236}">
                <a16:creationId xmlns:a16="http://schemas.microsoft.com/office/drawing/2014/main" id="{C3C3BCC6-CC10-2872-32B8-C2A5BB9316B1}"/>
              </a:ext>
            </a:extLst>
          </p:cNvPr>
          <p:cNvSpPr txBox="1"/>
          <p:nvPr/>
        </p:nvSpPr>
        <p:spPr>
          <a:xfrm>
            <a:off x="366865" y="1140483"/>
            <a:ext cx="10860958" cy="5206618"/>
          </a:xfrm>
          <a:prstGeom prst="rect">
            <a:avLst/>
          </a:prstGeom>
          <a:noFill/>
        </p:spPr>
        <p:txBody>
          <a:bodyPr wrap="square" rtlCol="0">
            <a:spAutoFit/>
          </a:bodyPr>
          <a:lstStyle/>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College of Policing. (23 October 2013). Search Powers, and obtaining and executing search warrants. (Online). College of Policing. Last Updated: 28 April 2020. Available at: </a:t>
            </a:r>
            <a:r>
              <a:rPr lang="en-GB" sz="16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Search powers, and obtaining and executing search warrants | College of Policing</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 (Accessed 31/10/2023)</a:t>
            </a: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College of Policing. (29 September 2016). Stop and Search (Online). College of Policing. Last Updated: 29 September 2017. Available at: </a:t>
            </a:r>
            <a:r>
              <a:rPr lang="en-GB" sz="16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Stop and search | College of Policing</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 (Accessed 30/10/2023)</a:t>
            </a: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Diane Taylor. (2021). Black boy in stop and search ’30 times’ accuses Met police of racist profiling. (online). The Guardian. Last Updated: Monday the 15 of November. Available at : </a:t>
            </a:r>
            <a:r>
              <a:rPr lang="en-GB" sz="16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Black boy in stop and search ‘30 times’ accuses Met police of racist profiling | Metropolitan police | The Guardian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 (Accessed 02/11/2023)</a:t>
            </a: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Examination in Chief. (25 September 2015). What does Go WISELY stand for. (Online).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Wordpress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Last Updated: Unknown. Available at: </a:t>
            </a:r>
            <a:r>
              <a:rPr lang="en-GB" sz="16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What does GOWISELY stand for? – Examination In Chief (wordpress.com)</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 (Accessed 02/10/2023)</a:t>
            </a:r>
          </a:p>
          <a:p>
            <a:pPr>
              <a:lnSpc>
                <a:spcPct val="107000"/>
              </a:lnSpc>
              <a:spcAft>
                <a:spcPts val="800"/>
              </a:spcAft>
            </a:pPr>
            <a:r>
              <a:rPr lang="en-GB" sz="1600" kern="100" dirty="0">
                <a:latin typeface="Calibri" panose="020F0502020204030204" pitchFamily="34" charset="0"/>
                <a:ea typeface="Calibri" panose="020F0502020204030204" pitchFamily="34" charset="0"/>
                <a:cs typeface="Times New Roman" panose="02020603050405020304" pitchFamily="18" charset="0"/>
              </a:rPr>
              <a:t>Home Office. (26 March 2013). Police and Criminal Evidence Act 1984 (PACE) codes of practice. (Online). GOV.UK. Last Updated: 22 February 2023. Available at: Police and Criminal Evidence Act 1984 (PACE) codes of practice - GOV.UK (www.gov.uk) – (Accessed 31/10/2023)</a:t>
            </a:r>
          </a:p>
          <a:p>
            <a:pPr>
              <a:lnSpc>
                <a:spcPct val="107000"/>
              </a:lnSpc>
              <a:spcAft>
                <a:spcPts val="800"/>
              </a:spcAf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HMICFRS. (2021). Disproportionate use of police powers. (Online). HMICFRS justice inspectorates. Last updated: February 2021. Available at: </a:t>
            </a:r>
            <a:r>
              <a:rPr lang="en-GB" sz="16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Disproportionate use of police powers: A spotlight on stop and search and the use of force (justiceinspectorates.gov.uk)</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 (Accessed 30/10/2023)</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77008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1E4945-9B9F-1818-D9A7-A1077E47BB2C}"/>
              </a:ext>
            </a:extLst>
          </p:cNvPr>
          <p:cNvSpPr>
            <a:spLocks noGrp="1"/>
          </p:cNvSpPr>
          <p:nvPr>
            <p:ph idx="1"/>
          </p:nvPr>
        </p:nvSpPr>
        <p:spPr>
          <a:xfrm>
            <a:off x="1047750" y="2857500"/>
            <a:ext cx="9402153" cy="1685925"/>
          </a:xfrm>
        </p:spPr>
        <p:txBody>
          <a:bodyPr>
            <a:normAutofit/>
          </a:bodyPr>
          <a:lstStyle/>
          <a:p>
            <a:pPr algn="ctr"/>
            <a:r>
              <a:rPr lang="en-GB" sz="4000" dirty="0">
                <a:solidFill>
                  <a:srgbClr val="FFC000"/>
                </a:solidFill>
              </a:rPr>
              <a:t>END OF PRESENTATION</a:t>
            </a:r>
          </a:p>
        </p:txBody>
      </p:sp>
    </p:spTree>
    <p:extLst>
      <p:ext uri="{BB962C8B-B14F-4D97-AF65-F5344CB8AC3E}">
        <p14:creationId xmlns:p14="http://schemas.microsoft.com/office/powerpoint/2010/main" val="19696259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11852</TotalTime>
  <Words>1287</Words>
  <Application>Microsoft Office PowerPoint</Application>
  <PresentationFormat>Widescreen</PresentationFormat>
  <Paragraphs>64</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Police Stop and Search Powers</vt:lpstr>
      <vt:lpstr>Police Stop and search powers what do they mean?</vt:lpstr>
      <vt:lpstr>  Context of some of these powers:</vt:lpstr>
      <vt:lpstr>Police And Criminal Evidence Act 1984</vt:lpstr>
      <vt:lpstr>When are these powers used effectively?</vt:lpstr>
      <vt:lpstr>Go WISELY</vt:lpstr>
      <vt:lpstr>Issues of the misuse of stop and search on different communities</vt:lpstr>
      <vt:lpstr>Positives and Negatives</vt:lpstr>
      <vt:lpstr>Cases in the media where Stop and Search has had a negative impact</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Stop and Search Powers</dc:title>
  <dc:creator>Pedro S</dc:creator>
  <cp:lastModifiedBy>Sez Pez</cp:lastModifiedBy>
  <cp:revision>15</cp:revision>
  <dcterms:created xsi:type="dcterms:W3CDTF">2023-10-25T17:32:07Z</dcterms:created>
  <dcterms:modified xsi:type="dcterms:W3CDTF">2023-11-08T14:54:54Z</dcterms:modified>
</cp:coreProperties>
</file>