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3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4.xml" ContentType="application/vnd.openxmlformats-officedocument.theme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5.xml" ContentType="application/vnd.openxmlformats-officedocument.theme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6.xml" ContentType="application/vnd.openxmlformats-officedocument.theme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theme/theme7.xml" ContentType="application/vnd.openxmlformats-officedocument.theme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theme/theme8.xml" ContentType="application/vnd.openxmlformats-officedocument.theme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theme/theme9.xml" ContentType="application/vnd.openxmlformats-officedocument.theme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theme/theme10.xml" ContentType="application/vnd.openxmlformats-officedocument.theme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theme/theme11.xml" ContentType="application/vnd.openxmlformats-officedocument.theme+xml"/>
  <Override PartName="/ppt/theme/theme12.xml" ContentType="application/vnd.openxmlformats-officedocument.theme+xml"/>
  <Override PartName="/ppt/theme/theme1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7" r:id="rId1"/>
    <p:sldMasterId id="2147484538" r:id="rId2"/>
    <p:sldMasterId id="2147483724" r:id="rId3"/>
    <p:sldMasterId id="2147483748" r:id="rId4"/>
    <p:sldMasterId id="2147483736" r:id="rId5"/>
    <p:sldMasterId id="2147483868" r:id="rId6"/>
    <p:sldMasterId id="2147483878" r:id="rId7"/>
    <p:sldMasterId id="2147483888" r:id="rId8"/>
    <p:sldMasterId id="2147483898" r:id="rId9"/>
    <p:sldMasterId id="2147484689" r:id="rId10"/>
    <p:sldMasterId id="2147484702" r:id="rId11"/>
  </p:sldMasterIdLst>
  <p:notesMasterIdLst>
    <p:notesMasterId r:id="rId57"/>
  </p:notesMasterIdLst>
  <p:handoutMasterIdLst>
    <p:handoutMasterId r:id="rId58"/>
  </p:handoutMasterIdLst>
  <p:sldIdLst>
    <p:sldId id="376" r:id="rId12"/>
    <p:sldId id="350" r:id="rId13"/>
    <p:sldId id="341" r:id="rId14"/>
    <p:sldId id="405" r:id="rId15"/>
    <p:sldId id="406" r:id="rId16"/>
    <p:sldId id="378" r:id="rId17"/>
    <p:sldId id="380" r:id="rId18"/>
    <p:sldId id="377" r:id="rId19"/>
    <p:sldId id="379" r:id="rId20"/>
    <p:sldId id="382" r:id="rId21"/>
    <p:sldId id="384" r:id="rId22"/>
    <p:sldId id="383" r:id="rId23"/>
    <p:sldId id="394" r:id="rId24"/>
    <p:sldId id="385" r:id="rId25"/>
    <p:sldId id="393" r:id="rId26"/>
    <p:sldId id="392" r:id="rId27"/>
    <p:sldId id="396" r:id="rId28"/>
    <p:sldId id="395" r:id="rId29"/>
    <p:sldId id="400" r:id="rId30"/>
    <p:sldId id="410" r:id="rId31"/>
    <p:sldId id="397" r:id="rId32"/>
    <p:sldId id="398" r:id="rId33"/>
    <p:sldId id="413" r:id="rId34"/>
    <p:sldId id="412" r:id="rId35"/>
    <p:sldId id="411" r:id="rId36"/>
    <p:sldId id="407" r:id="rId37"/>
    <p:sldId id="408" r:id="rId38"/>
    <p:sldId id="399" r:id="rId39"/>
    <p:sldId id="368" r:id="rId40"/>
    <p:sldId id="386" r:id="rId41"/>
    <p:sldId id="387" r:id="rId42"/>
    <p:sldId id="388" r:id="rId43"/>
    <p:sldId id="381" r:id="rId44"/>
    <p:sldId id="391" r:id="rId45"/>
    <p:sldId id="401" r:id="rId46"/>
    <p:sldId id="389" r:id="rId47"/>
    <p:sldId id="390" r:id="rId48"/>
    <p:sldId id="403" r:id="rId49"/>
    <p:sldId id="415" r:id="rId50"/>
    <p:sldId id="404" r:id="rId51"/>
    <p:sldId id="414" r:id="rId52"/>
    <p:sldId id="362" r:id="rId53"/>
    <p:sldId id="374" r:id="rId54"/>
    <p:sldId id="375" r:id="rId55"/>
    <p:sldId id="409" r:id="rId56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5pPr>
    <a:lvl6pPr marL="2286000" algn="l" defTabSz="457200" rtl="0" eaLnBrk="1" latinLnBrk="0" hangingPunct="1"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6pPr>
    <a:lvl7pPr marL="2743200" algn="l" defTabSz="457200" rtl="0" eaLnBrk="1" latinLnBrk="0" hangingPunct="1"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7pPr>
    <a:lvl8pPr marL="3200400" algn="l" defTabSz="457200" rtl="0" eaLnBrk="1" latinLnBrk="0" hangingPunct="1"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8pPr>
    <a:lvl9pPr marL="3657600" algn="l" defTabSz="457200" rtl="0" eaLnBrk="1" latinLnBrk="0" hangingPunct="1"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99FF"/>
    <a:srgbClr val="66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320" autoAdjust="0"/>
  </p:normalViewPr>
  <p:slideViewPr>
    <p:cSldViewPr>
      <p:cViewPr>
        <p:scale>
          <a:sx n="90" d="100"/>
          <a:sy n="90" d="100"/>
        </p:scale>
        <p:origin x="-594" y="-4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>
        <p:scale>
          <a:sx n="130" d="100"/>
          <a:sy n="130" d="100"/>
        </p:scale>
        <p:origin x="-210" y="419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2.xml"/><Relationship Id="rId18" Type="http://schemas.openxmlformats.org/officeDocument/2006/relationships/slide" Target="slides/slide7.xml"/><Relationship Id="rId26" Type="http://schemas.openxmlformats.org/officeDocument/2006/relationships/slide" Target="slides/slide15.xml"/><Relationship Id="rId39" Type="http://schemas.openxmlformats.org/officeDocument/2006/relationships/slide" Target="slides/slide28.xml"/><Relationship Id="rId21" Type="http://schemas.openxmlformats.org/officeDocument/2006/relationships/slide" Target="slides/slide10.xml"/><Relationship Id="rId34" Type="http://schemas.openxmlformats.org/officeDocument/2006/relationships/slide" Target="slides/slide23.xml"/><Relationship Id="rId42" Type="http://schemas.openxmlformats.org/officeDocument/2006/relationships/slide" Target="slides/slide31.xml"/><Relationship Id="rId47" Type="http://schemas.openxmlformats.org/officeDocument/2006/relationships/slide" Target="slides/slide36.xml"/><Relationship Id="rId50" Type="http://schemas.openxmlformats.org/officeDocument/2006/relationships/slide" Target="slides/slide39.xml"/><Relationship Id="rId55" Type="http://schemas.openxmlformats.org/officeDocument/2006/relationships/slide" Target="slides/slide44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5.xml"/><Relationship Id="rId20" Type="http://schemas.openxmlformats.org/officeDocument/2006/relationships/slide" Target="slides/slide9.xml"/><Relationship Id="rId29" Type="http://schemas.openxmlformats.org/officeDocument/2006/relationships/slide" Target="slides/slide18.xml"/><Relationship Id="rId41" Type="http://schemas.openxmlformats.org/officeDocument/2006/relationships/slide" Target="slides/slide30.xml"/><Relationship Id="rId54" Type="http://schemas.openxmlformats.org/officeDocument/2006/relationships/slide" Target="slides/slide43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13.xml"/><Relationship Id="rId32" Type="http://schemas.openxmlformats.org/officeDocument/2006/relationships/slide" Target="slides/slide21.xml"/><Relationship Id="rId37" Type="http://schemas.openxmlformats.org/officeDocument/2006/relationships/slide" Target="slides/slide26.xml"/><Relationship Id="rId40" Type="http://schemas.openxmlformats.org/officeDocument/2006/relationships/slide" Target="slides/slide29.xml"/><Relationship Id="rId45" Type="http://schemas.openxmlformats.org/officeDocument/2006/relationships/slide" Target="slides/slide34.xml"/><Relationship Id="rId53" Type="http://schemas.openxmlformats.org/officeDocument/2006/relationships/slide" Target="slides/slide42.xml"/><Relationship Id="rId58" Type="http://schemas.openxmlformats.org/officeDocument/2006/relationships/handoutMaster" Target="handoutMasters/handoutMaster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4.xml"/><Relationship Id="rId23" Type="http://schemas.openxmlformats.org/officeDocument/2006/relationships/slide" Target="slides/slide12.xml"/><Relationship Id="rId28" Type="http://schemas.openxmlformats.org/officeDocument/2006/relationships/slide" Target="slides/slide17.xml"/><Relationship Id="rId36" Type="http://schemas.openxmlformats.org/officeDocument/2006/relationships/slide" Target="slides/slide25.xml"/><Relationship Id="rId49" Type="http://schemas.openxmlformats.org/officeDocument/2006/relationships/slide" Target="slides/slide38.xml"/><Relationship Id="rId57" Type="http://schemas.openxmlformats.org/officeDocument/2006/relationships/notesMaster" Target="notesMasters/notesMaster1.xml"/><Relationship Id="rId61" Type="http://schemas.openxmlformats.org/officeDocument/2006/relationships/theme" Target="theme/theme1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8.xml"/><Relationship Id="rId31" Type="http://schemas.openxmlformats.org/officeDocument/2006/relationships/slide" Target="slides/slide20.xml"/><Relationship Id="rId44" Type="http://schemas.openxmlformats.org/officeDocument/2006/relationships/slide" Target="slides/slide33.xml"/><Relationship Id="rId52" Type="http://schemas.openxmlformats.org/officeDocument/2006/relationships/slide" Target="slides/slide41.xml"/><Relationship Id="rId60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3.xml"/><Relationship Id="rId22" Type="http://schemas.openxmlformats.org/officeDocument/2006/relationships/slide" Target="slides/slide11.xml"/><Relationship Id="rId27" Type="http://schemas.openxmlformats.org/officeDocument/2006/relationships/slide" Target="slides/slide16.xml"/><Relationship Id="rId30" Type="http://schemas.openxmlformats.org/officeDocument/2006/relationships/slide" Target="slides/slide19.xml"/><Relationship Id="rId35" Type="http://schemas.openxmlformats.org/officeDocument/2006/relationships/slide" Target="slides/slide24.xml"/><Relationship Id="rId43" Type="http://schemas.openxmlformats.org/officeDocument/2006/relationships/slide" Target="slides/slide32.xml"/><Relationship Id="rId48" Type="http://schemas.openxmlformats.org/officeDocument/2006/relationships/slide" Target="slides/slide37.xml"/><Relationship Id="rId56" Type="http://schemas.openxmlformats.org/officeDocument/2006/relationships/slide" Target="slides/slide45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40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1.xml"/><Relationship Id="rId17" Type="http://schemas.openxmlformats.org/officeDocument/2006/relationships/slide" Target="slides/slide6.xml"/><Relationship Id="rId25" Type="http://schemas.openxmlformats.org/officeDocument/2006/relationships/slide" Target="slides/slide14.xml"/><Relationship Id="rId33" Type="http://schemas.openxmlformats.org/officeDocument/2006/relationships/slide" Target="slides/slide22.xml"/><Relationship Id="rId38" Type="http://schemas.openxmlformats.org/officeDocument/2006/relationships/slide" Target="slides/slide27.xml"/><Relationship Id="rId46" Type="http://schemas.openxmlformats.org/officeDocument/2006/relationships/slide" Target="slides/slide35.xml"/><Relationship Id="rId5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765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765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charset="0"/>
                <a:cs typeface="Arial" charset="0"/>
              </a:defRPr>
            </a:lvl1pPr>
          </a:lstStyle>
          <a:p>
            <a:pPr>
              <a:defRPr/>
            </a:pPr>
            <a:fld id="{F708A0CC-6E9E-D14A-BC26-D835FBF7461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348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2186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253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2253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253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charset="0"/>
                <a:cs typeface="Arial" charset="0"/>
              </a:defRPr>
            </a:lvl1pPr>
          </a:lstStyle>
          <a:p>
            <a:pPr>
              <a:defRPr/>
            </a:pPr>
            <a:fld id="{6844579F-C20D-1D41-BB43-43AF548731B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08699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2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493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5325" y="4300538"/>
            <a:ext cx="5476875" cy="415766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>
              <a:latin typeface="Times New Roman" charset="0"/>
              <a:ea typeface="SimSun" charset="0"/>
              <a:cs typeface="SimSun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7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6978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>
              <a:latin typeface="Times New Roman" charset="0"/>
              <a:ea typeface="MS PGothic" charset="0"/>
            </a:endParaRPr>
          </a:p>
        </p:txBody>
      </p:sp>
      <p:sp>
        <p:nvSpPr>
          <p:cNvPr id="12697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5164EAD2-7FE5-B142-A1E1-03B6A76D5C08}" type="slidenum">
              <a:rPr lang="en-GB" sz="1200">
                <a:latin typeface="Times New Roman" charset="0"/>
                <a:cs typeface="Arial" charset="0"/>
              </a:rPr>
              <a:pPr/>
              <a:t>3</a:t>
            </a:fld>
            <a:endParaRPr lang="en-GB" sz="1200">
              <a:latin typeface="Times New Roman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7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2098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>
              <a:latin typeface="Times New Roman" charset="0"/>
              <a:ea typeface="MS PGothic" charset="0"/>
            </a:endParaRPr>
          </a:p>
        </p:txBody>
      </p:sp>
      <p:sp>
        <p:nvSpPr>
          <p:cNvPr id="13209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511A2498-785E-3C43-8A97-91698577CAEC}" type="slidenum">
              <a:rPr lang="en-GB" sz="1200">
                <a:latin typeface="Times New Roman" charset="0"/>
                <a:cs typeface="Arial" charset="0"/>
              </a:rPr>
              <a:pPr/>
              <a:t>4</a:t>
            </a:fld>
            <a:endParaRPr lang="en-GB" sz="1200">
              <a:latin typeface="Times New Roman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49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>
                <a:latin typeface="+mn-lt"/>
                <a:ea typeface="+mn-ea"/>
                <a:cs typeface="ＭＳ Ｐゴシック" charset="0"/>
              </a:rPr>
              <a:t>Project management in the modern sense began in the early 1950s, driven by businesses that </a:t>
            </a:r>
            <a:r>
              <a:rPr lang="en-US" dirty="0" err="1" smtClean="0">
                <a:latin typeface="+mn-lt"/>
                <a:ea typeface="+mn-ea"/>
                <a:cs typeface="ＭＳ Ｐゴシック" charset="0"/>
              </a:rPr>
              <a:t>realised</a:t>
            </a:r>
            <a:r>
              <a:rPr lang="en-US" dirty="0" smtClean="0">
                <a:latin typeface="+mn-lt"/>
                <a:ea typeface="+mn-ea"/>
                <a:cs typeface="ＭＳ Ｐゴシック" charset="0"/>
              </a:rPr>
              <a:t> the benefits of </a:t>
            </a:r>
            <a:r>
              <a:rPr lang="en-US" dirty="0" err="1" smtClean="0">
                <a:latin typeface="+mn-lt"/>
                <a:ea typeface="+mn-ea"/>
                <a:cs typeface="ＭＳ Ｐゴシック" charset="0"/>
              </a:rPr>
              <a:t>organising</a:t>
            </a:r>
            <a:r>
              <a:rPr lang="en-US" dirty="0" smtClean="0">
                <a:latin typeface="+mn-lt"/>
                <a:ea typeface="+mn-ea"/>
                <a:cs typeface="ＭＳ Ｐゴシック" charset="0"/>
              </a:rPr>
              <a:t> work around projects, and the critical need to communicate and co-ordinate work across departments and professions.</a:t>
            </a:r>
          </a:p>
          <a:p>
            <a:pPr>
              <a:defRPr/>
            </a:pPr>
            <a:endParaRPr lang="en-US" dirty="0" smtClean="0">
              <a:latin typeface="+mn-lt"/>
              <a:ea typeface="+mn-ea"/>
              <a:cs typeface="ＭＳ Ｐゴシック" charset="0"/>
            </a:endParaRPr>
          </a:p>
          <a:p>
            <a:pPr marL="171450" indent="-171450">
              <a:buFont typeface="Arial" pitchFamily="34" charset="0"/>
              <a:buChar char="•"/>
              <a:defRPr/>
            </a:pPr>
            <a:r>
              <a:rPr lang="en-US" dirty="0" smtClean="0">
                <a:latin typeface="+mn-lt"/>
                <a:ea typeface="+mn-ea"/>
                <a:cs typeface="ＭＳ Ｐゴシック" charset="0"/>
              </a:rPr>
              <a:t>As mentioned a Project has a definite beginning and end, and is not a continuous process. </a:t>
            </a:r>
          </a:p>
          <a:p>
            <a:pPr marL="171450" indent="-171450">
              <a:buFont typeface="Arial" pitchFamily="34" charset="0"/>
              <a:buChar char="•"/>
              <a:defRPr/>
            </a:pPr>
            <a:r>
              <a:rPr lang="en-US" dirty="0" smtClean="0">
                <a:latin typeface="+mn-lt"/>
                <a:ea typeface="+mn-ea"/>
                <a:cs typeface="ＭＳ Ｐゴシック" charset="0"/>
              </a:rPr>
              <a:t>Project management uses various tools to measure progress and track project tasks. </a:t>
            </a:r>
          </a:p>
          <a:p>
            <a:pPr marL="171450" indent="-171450">
              <a:buFont typeface="Arial" pitchFamily="34" charset="0"/>
              <a:buChar char="•"/>
              <a:defRPr/>
            </a:pPr>
            <a:r>
              <a:rPr lang="en-US" dirty="0" smtClean="0">
                <a:latin typeface="+mn-lt"/>
                <a:ea typeface="+mn-ea"/>
                <a:cs typeface="ＭＳ Ｐゴシック" charset="0"/>
              </a:rPr>
              <a:t>Projects need ad-hoc resources, as opposed to businesses that have dedicated full-time positions.</a:t>
            </a:r>
          </a:p>
          <a:p>
            <a:pPr>
              <a:defRPr/>
            </a:pPr>
            <a:endParaRPr lang="en-US" dirty="0" smtClean="0">
              <a:latin typeface="+mn-lt"/>
              <a:ea typeface="+mn-ea"/>
              <a:cs typeface="ＭＳ Ｐゴシック" charset="0"/>
            </a:endParaRPr>
          </a:p>
          <a:p>
            <a:pPr>
              <a:defRPr/>
            </a:pPr>
            <a:r>
              <a:rPr lang="en-US" dirty="0" smtClean="0">
                <a:latin typeface="+mn-lt"/>
                <a:ea typeface="+mn-ea"/>
                <a:cs typeface="ＭＳ Ｐゴシック" charset="0"/>
              </a:rPr>
              <a:t>Project management methodologies consist of four to five process groups, and a control system. Regardless of the methodology or terminology used, project management uses the same basic processes.</a:t>
            </a:r>
          </a:p>
          <a:p>
            <a:pPr>
              <a:defRPr/>
            </a:pPr>
            <a:endParaRPr lang="en-US" dirty="0" smtClean="0">
              <a:latin typeface="+mn-lt"/>
              <a:ea typeface="+mn-ea"/>
              <a:cs typeface="ＭＳ Ｐゴシック" charset="0"/>
            </a:endParaRPr>
          </a:p>
          <a:p>
            <a:pPr>
              <a:defRPr/>
            </a:pPr>
            <a:r>
              <a:rPr lang="en-US" dirty="0" smtClean="0">
                <a:latin typeface="+mn-lt"/>
                <a:ea typeface="+mn-ea"/>
                <a:cs typeface="ＭＳ Ｐゴシック" charset="0"/>
              </a:rPr>
              <a:t>The next couple of slides will provide us with some more detail around what each of these stages contain. </a:t>
            </a:r>
          </a:p>
          <a:p>
            <a:pPr>
              <a:defRPr/>
            </a:pPr>
            <a:endParaRPr lang="en-GB" dirty="0" smtClean="0">
              <a:ea typeface="+mn-ea"/>
              <a:cs typeface="ＭＳ Ｐゴシック" charset="0"/>
            </a:endParaRPr>
          </a:p>
          <a:p>
            <a:pPr>
              <a:defRPr/>
            </a:pPr>
            <a:endParaRPr lang="en-GB" dirty="0">
              <a:ea typeface="+mn-ea"/>
              <a:cs typeface="ＭＳ Ｐゴシック" charset="0"/>
            </a:endParaRPr>
          </a:p>
        </p:txBody>
      </p:sp>
      <p:sp>
        <p:nvSpPr>
          <p:cNvPr id="13005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33B01C3F-AA6E-564F-A7DD-6B0AC05FD7A8}" type="slidenum">
              <a:rPr lang="en-GB" sz="1200">
                <a:latin typeface="Times New Roman" charset="0"/>
                <a:cs typeface="Arial" charset="0"/>
              </a:rPr>
              <a:pPr/>
              <a:t>7</a:t>
            </a:fld>
            <a:endParaRPr lang="en-GB" sz="1200">
              <a:latin typeface="Times New Roman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7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2098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>
              <a:latin typeface="Times New Roman" charset="0"/>
              <a:ea typeface="MS PGothic" charset="0"/>
            </a:endParaRPr>
          </a:p>
        </p:txBody>
      </p:sp>
      <p:sp>
        <p:nvSpPr>
          <p:cNvPr id="13209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3FA055A5-FD05-334F-8E28-4A417ED718FD}" type="slidenum">
              <a:rPr lang="en-GB" sz="1200">
                <a:latin typeface="Times New Roman" charset="0"/>
                <a:cs typeface="Arial" charset="0"/>
              </a:rPr>
              <a:pPr/>
              <a:t>8</a:t>
            </a:fld>
            <a:endParaRPr lang="en-GB" sz="1200">
              <a:latin typeface="Times New Roman" charset="0"/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0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1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7667625" y="64008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y-GB"/>
              <a:t>August 2016</a:t>
            </a:r>
          </a:p>
        </p:txBody>
      </p:sp>
    </p:spTree>
    <p:extLst>
      <p:ext uri="{BB962C8B-B14F-4D97-AF65-F5344CB8AC3E}">
        <p14:creationId xmlns:p14="http://schemas.microsoft.com/office/powerpoint/2010/main" val="7414417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65023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4CA702-9E4E-744F-9601-BC3DF381D90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05229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36694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GB" dirty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F6A058-AFF0-034B-A9F9-B87D8F632CA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1543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585151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9B42F6-4C74-894D-8039-62D44DF24C95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44B007-51A0-EE4E-8E3F-B026CF85CE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5480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61F8C3-DB19-734E-81E4-57F94075F121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483-F04E-9944-920D-5C9BF343D70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8568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2B8BFC-7DC9-2E43-8106-59A743D344A6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955F46-C262-AD4B-A788-B0A5A9099F5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3486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82556D-2400-314E-8E80-A93C7B31D3B9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8DA3D0-ECA8-224E-B9CC-73CA688871D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0576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23ABE0-F37B-0C47-8193-F756ADDD4B98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51378A-BB71-AD4C-BF5D-D895F88AFCC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6672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E6C4C4-3257-6C4D-8522-C543440E687D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47A5E0-6B42-2343-B67C-BC31EF1B0F4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021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11FD65-4479-F542-9CD8-5378C782A166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DD688E-CD59-1746-ABF2-60355024383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65405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D9D9AA-3551-2146-94E6-592FA7A05CE4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4C66FB-CE3F-9442-A0A0-A29F907475F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76913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949A59-1F5A-2644-9FE4-A49A780D0414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C87F7C-B461-9648-8EE3-CC1230AC59C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441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4AF0B-AD55-3449-84CC-A6C307C996D6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BBDFB7-5AA1-0A48-82E2-982BE6172CE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2693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4B936B-406C-064F-941E-8052889734CD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5B0D00-3169-1E46-9EFC-4865C74047D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88684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2F206-8DF8-2D4A-8F98-A5AA810A34B6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D94153-9314-604F-B309-29134221D06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5767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3B133BB2-6133-A240-9623-5CAC7852E29B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84A33B68-7CA0-5F40-940A-F5AAABE8B12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8247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47E9C998-E44B-8B4E-9D60-F70E5AF1EC11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18A764B3-A5D0-0E40-8FEC-7AB225B1025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2394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8A02EA11-EE13-C643-BA53-4A7A93B6122A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3D3E7863-E6A7-1545-B009-AB8B728B2B9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3423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829A6E05-74A6-A143-9FC1-29E1EBF81179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FAE6D79B-6564-0647-B0CB-DE524E2B2E4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00142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4AECA4CC-7767-804F-812D-41A6B2CAE4EB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F4F383B6-A500-4C44-BF10-F00AE199A47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42765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D5F6F050-C454-3A41-9C28-6563E3B9C560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D7EA53AF-A8B3-F74C-B42B-4051928CE0A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69832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A777503C-C597-EA46-9E12-2C12C89436C8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2B9E951D-6B72-F04F-8422-DF4E4296AD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20697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503BB92D-27AD-D947-AA2E-89BBDC0C148E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8232BC70-A645-5245-AFED-96E1856DC38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43269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0F59279C-1002-9146-990F-D45EBE663318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F8BDD195-308C-014D-BB07-53D97453392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85059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FDB3A926-CF41-F145-9342-1D185FB1E067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B4F63D2A-FB15-7E4F-AC83-CA95B68B7C2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79253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D54DB7C5-32A5-1241-BA1B-21FBF86A014C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9E39510E-429A-AC41-83AD-C25AA693CD8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07814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850C64-EAE3-944D-AB42-78823AD85577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05063A-6913-5C46-A07D-66CB51A5D1B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30198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3B95EE-155D-F745-9F82-65B88E65C0FF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746318-802C-294F-A224-97070797202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78560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8EDE84-3D15-3B46-8801-D39BC974436C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585BD9-725F-3843-9C3D-F5683DCBAA9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15161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68A4D4-18F7-B24B-833A-0D1FFCED3737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20C372-5C7C-2A48-94A3-21E2CBDFB69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29366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DD4108-FAA6-4044-AAA5-439EB97142C2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733047-0800-5F4E-B4F5-B50DBF77C95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95903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418434-DE40-3344-8AF2-ABAF9FFE4B9F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7C4CBB-2D25-F445-8976-D39AB573922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06680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5C03E3-6BC6-7B43-993E-0FA258F50BF9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462107-1DCC-D446-A883-599D4472B22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19027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8D1CC-F7E1-034C-9AE0-5173FFA51614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2A75C2-C2B2-B647-82D5-CD74C3AAFDA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91206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49FB4E-3037-6C4C-929D-AB10A2CBFC5E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73F352-4ADF-E346-BFE2-8003403332E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8882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7A8AD6-E3B8-B645-9E19-F6AD78EA8166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4A8947-A567-2143-81EA-2A10D236028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509774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3586D6-8262-874E-BD0D-9D733E4C00D5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4127B2-B130-7C47-9AD5-840BF75DD6C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77506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99188B-FB64-B04F-AEBC-63B10406E7C7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3F8130-7F0C-504C-92FD-CADF75E00DC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70941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EB3E88-E56F-994F-981B-59432E9881D8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8CA86D-4374-3C4D-BCD7-A73770D6E17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47610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C44B99-E321-9C4C-B360-9716957EEB27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D32659-80AE-5F46-AB8E-F67B84E74D2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72855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7193EB-AEA9-1C49-95E2-791645A48182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B5B5CB-2CE2-A04D-BF1C-B7A64958CE9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31189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C862C-DFCF-B340-A9CA-744C9B0C1329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162C90-1B13-9247-AEB5-F848C9338A4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63575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788C5-089F-DC48-B6DF-E8A8DDE26E2A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A1187D-6E56-7A4C-9D06-AF088AD61BF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50773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778C83-9213-5D4C-BC28-CE110A42B091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DF95B2-5C7B-CC4E-AC4D-B2A47568E0E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77277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C65EBD-046E-7646-B34F-7466AF8FCE62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EE9A58-93DF-114F-838C-8779241A1CA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52074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E6705A-CEFD-0F43-9323-442CC787946D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B2999F-83FA-214D-8EF2-4D02B5E1580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18940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6A1882-2187-C642-B67B-35BD316CC5B0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07A508-D25E-CE4C-9B93-80C5795A900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0698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298B4-671F-EF40-88E1-38F8D9151EA9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7159B6-163D-9347-AE18-84B5DBF5DBF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36475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3D7DC763-BC2E-0F4A-A61D-C45FE2DC1A97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2C42F62-DA6F-7A4C-A47B-C85F8C104CA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635944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53D5ED5-4811-BB47-A2EE-3C87C6EFF2B0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2B531EB3-FD31-B649-BD74-8C49385E4AB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79847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801EB8EF-F5E6-AD41-96D3-8346265D63E6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ADCE161-8871-2D48-8742-2BDFD7576F8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61731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685D4203-1B76-1B48-B062-1540F1F39FB4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3C18A7E-DD66-5448-A0A6-BE9ABFD5062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76882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47DDDA8D-3A1D-814B-B264-785F3BBED0CF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BAE3187-000B-4A4B-86BE-E6486FA1D13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30631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D3FED4FE-D143-3C40-9FB2-9A7805B70BC3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623E486-0653-7D4C-9B53-1AF4ED75493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430101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54905BAD-B121-1045-8CED-BF8C7EAABB50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4C2BBE2D-AF2E-F944-98C6-F5811C603DA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02630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870F151A-DF72-AE45-AC2D-B4BEE7826655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D925F4CF-84A4-8D4E-AF8B-7614364DE5D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401297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4A13B75-5583-A54C-9934-34CEBF6FB1FF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C9A8D71-82CE-7440-ABAF-CAFA668C463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368722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1EF82C87-7092-874E-ADAB-C434E421C09C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7461861E-E0FA-9C41-AB3F-5DA65F19F7D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7281841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2A45E9D0-3B69-1243-8467-06A31A6D4901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E999D30-7759-D345-A657-35881BFE25A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04508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7463322-96D7-0D4E-8D42-FE21D130490B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5DA6289-4C6F-CC43-8BF4-7FF8432B218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758105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86F14807-E3DE-9143-B0D6-92F3CE87F383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86C3980B-8459-1A4B-B416-195887D995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34728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17960D8-696E-DE4E-B115-E1D18C97A311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4A59BA52-F000-4143-9805-56404A7FF50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210745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3824DDD2-982C-8846-A0C5-B816E4E4BC7A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0141A11-7CD0-2B40-86F9-4DB0089B6E1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27532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850C1909-6FA2-B64B-A9C1-53E198BD2360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230B875-8374-6E41-8F14-7F956AA1A59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245926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90235D54-6CF2-154B-BD24-A9EA07F5CC8E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94F44A9-A8BE-6246-BB37-2FC904A92D9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26591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279E8476-4923-5B4D-BBEB-FF0B6C9AA9EB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A092316C-A3B9-CB46-BD39-AEE01165CD4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030310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71AB6963-6FB2-C04F-BCEF-CE5FDB14088C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9323A882-E04D-9E45-9F4A-C14284333A4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165011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540CE6FC-3267-E947-AC31-D196C7BE4873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FFE1157F-446A-AE48-88EF-5F20688522C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6635037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6DC4D8D4-C33D-754A-BABB-18CD2D946928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D378C6B7-5F26-2E48-927F-8035B35FC9A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0922967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7F0839F0-2ECC-154E-85FB-93A4ECAE5516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6D3663C2-9E3A-B642-ADC2-D760C238864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64449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DEFF9EF-B7E4-8249-B898-26FA58F26E9F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F60054DD-31A2-114D-8F54-A0E5952F74F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352617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59C24CAB-F3C0-4345-9D38-1ECA8B2D7E51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911E0C48-138B-8641-A76F-A736527B4B7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305225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490679E7-2EDB-5549-ACCD-512D0DA9F135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BF44EB8-9DC1-454E-B32D-6698F952600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11707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E7D2DD5C-A827-494B-A1F0-DACF9F70D195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EFE8AC57-B40B-594B-8B3C-65E60095C17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188171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39891D81-5CFD-1A46-AB7F-7A4916D56DD2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18BFFF28-4786-F240-9FBB-64EE35C2E60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990177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4BE77420-DEF4-5149-8FDA-BD950ABAA5FF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E3955B8E-70A2-464F-8B89-5400487FDE8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344286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DD290C1-86BD-C746-B203-A35CB5305042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291B3EEF-B80D-4A45-91C5-32C5A133C86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596098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3E94D41F-7907-294B-A6BE-961C18AB056D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C2007E6-C93A-DB43-9957-F22AD02DC0E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00098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940A6E1-6315-CF48-8FB5-184085298560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39C0A0F5-0341-5A4F-855B-FF480969293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4125388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EFFDE8AC-9203-874B-8CCE-59E05F9BFC9B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3F52999-840F-6A44-8899-536EB13AE98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849805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A74D16F9-CE79-3345-989F-452F29BEED95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5DF0C5B-4F45-604A-BB3D-112624765E8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286885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63D3B23A-8D12-BB4C-B64A-A1CA499F1AD2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8443BCD-7B50-6140-A803-BCB96B7F2FA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840968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419EC71-EE27-A147-AE24-658F2F09E19C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FE88B5B3-565F-2E41-BAE0-6730E2B8246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645410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3EE2AA2C-760A-D444-8808-37CAD67504F5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D614198-E743-6441-95D2-D229416FFAF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483824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24AC6-37A9-734D-BDD8-5762879858A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3603050"/>
      </p:ext>
    </p:extLst>
  </p:cSld>
  <p:clrMapOvr>
    <a:masterClrMapping/>
  </p:clrMapOvr>
  <p:hf hdr="0" dt="0"/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F92FC3-7AE2-7B4F-A788-0BC08D74181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9566991"/>
      </p:ext>
    </p:extLst>
  </p:cSld>
  <p:clrMapOvr>
    <a:masterClrMapping/>
  </p:clrMapOvr>
  <p:hf hdr="0" dt="0"/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E1B0D-AD92-294A-A11E-2AA2DE4841F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1311544"/>
      </p:ext>
    </p:extLst>
  </p:cSld>
  <p:clrMapOvr>
    <a:masterClrMapping/>
  </p:clrMapOvr>
  <p:hf hdr="0" dt="0"/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C126FF-E130-0742-B625-1DD126D9E32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620671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52D764-C08E-4047-A7B5-73B11968D6D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4427354"/>
      </p:ext>
    </p:extLst>
  </p:cSld>
  <p:clrMapOvr>
    <a:masterClrMapping/>
  </p:clrMapOvr>
  <p:hf hdr="0" dt="0"/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D8230-3D89-D24F-BCF5-98DE889CC47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621906"/>
      </p:ext>
    </p:extLst>
  </p:cSld>
  <p:clrMapOvr>
    <a:masterClrMapping/>
  </p:clrMapOvr>
  <p:hf hdr="0" dt="0"/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y-GB"/>
              <a:t>August 2016</a:t>
            </a:r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F9AED-BB09-E84A-B5A0-232C399BA58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822438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C167C2-EDE4-374E-9DC9-A0F6EAB709D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0504479"/>
      </p:ext>
    </p:extLst>
  </p:cSld>
  <p:clrMapOvr>
    <a:masterClrMapping/>
  </p:clrMapOvr>
  <p:hf hdr="0" dt="0"/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135BF5-EF5A-574D-BB30-26746F23011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7292299"/>
      </p:ext>
    </p:extLst>
  </p:cSld>
  <p:clrMapOvr>
    <a:masterClrMapping/>
  </p:clrMapOvr>
  <p:hf hdr="0" dt="0"/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43B0B-6B2F-9D4B-A5CA-0EB368EFE9A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242173"/>
      </p:ext>
    </p:extLst>
  </p:cSld>
  <p:clrMapOvr>
    <a:masterClrMapping/>
  </p:clrMapOvr>
  <p:hf hdr="0" dt="0"/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EF4218-859F-E940-B5CE-9A3398D15D3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1969499"/>
      </p:ext>
    </p:extLst>
  </p:cSld>
  <p:clrMapOvr>
    <a:masterClrMapping/>
  </p:clrMapOvr>
  <p:hf hdr="0" dt="0"/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36159045-770E-3B40-87DA-DA6D2F6E45AE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962580-1C92-614B-912E-2D9C89FAA1A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832145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95F61074-D32E-944E-83A3-8C19A4B0A04E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E1F813-727A-E541-A356-B83EFC3EE9E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289438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EE1F3F17-F10E-2047-8BEF-8C03E17D1541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D81D34-01FB-0641-8598-AB823B9B88A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377041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0A760E19-C9E2-7446-A01E-6E0935E4ECAC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3689DC-FCA2-0D46-9FCC-2EAB6DD9715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1070199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C2850FA7-2E03-1149-94E7-0F1BDD97C751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D7056C-28F7-0544-B978-62191D558C1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802514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7F89CA49-997A-2946-8EAB-1027B5782C4E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90B59-728B-3540-A159-794CE1C51EF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701866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A6EF767F-8E28-8B4F-8F10-542A1019F141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AC92D6-B207-EC49-9B2F-D8DE195EBCB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659725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E29BAD90-190D-E042-947C-57452FC9F505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0662C0-E9DB-5447-8C9A-D7EB0CF4FB2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625773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4067A3BE-AC70-5F4B-99C3-84EA47DEDDA2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AC1159-0A06-A54F-92A1-F41A915893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629312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3D8B04F3-039C-ED4D-80EB-9EDF191AC1C3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79F0A4-E160-BE42-960E-2DBA4965937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207478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4636B938-A623-4145-B251-0A42101835DD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27A02B-992B-4746-8694-39B3C0A61FB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8119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8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11" Type="http://schemas.openxmlformats.org/officeDocument/2006/relationships/slideLayout" Target="../slideLayouts/slideLayout29.xml"/><Relationship Id="rId5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28.xml"/><Relationship Id="rId4" Type="http://schemas.openxmlformats.org/officeDocument/2006/relationships/slideLayout" Target="../slideLayouts/slideLayout22.xml"/><Relationship Id="rId9" Type="http://schemas.openxmlformats.org/officeDocument/2006/relationships/slideLayout" Target="../slideLayouts/slideLayout27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.xml"/><Relationship Id="rId3" Type="http://schemas.openxmlformats.org/officeDocument/2006/relationships/slideLayout" Target="../slideLayouts/slideLayout32.xml"/><Relationship Id="rId7" Type="http://schemas.openxmlformats.org/officeDocument/2006/relationships/slideLayout" Target="../slideLayouts/slideLayout36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slideLayout" Target="../slideLayouts/slideLayout35.xml"/><Relationship Id="rId11" Type="http://schemas.openxmlformats.org/officeDocument/2006/relationships/slideLayout" Target="../slideLayouts/slideLayout40.xml"/><Relationship Id="rId5" Type="http://schemas.openxmlformats.org/officeDocument/2006/relationships/slideLayout" Target="../slideLayouts/slideLayout34.xml"/><Relationship Id="rId10" Type="http://schemas.openxmlformats.org/officeDocument/2006/relationships/slideLayout" Target="../slideLayouts/slideLayout39.xml"/><Relationship Id="rId4" Type="http://schemas.openxmlformats.org/officeDocument/2006/relationships/slideLayout" Target="../slideLayouts/slideLayout33.xml"/><Relationship Id="rId9" Type="http://schemas.openxmlformats.org/officeDocument/2006/relationships/slideLayout" Target="../slideLayouts/slideLayout38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8.xml"/><Relationship Id="rId3" Type="http://schemas.openxmlformats.org/officeDocument/2006/relationships/slideLayout" Target="../slideLayouts/slideLayout43.xml"/><Relationship Id="rId7" Type="http://schemas.openxmlformats.org/officeDocument/2006/relationships/slideLayout" Target="../slideLayouts/slideLayout47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2.xml"/><Relationship Id="rId1" Type="http://schemas.openxmlformats.org/officeDocument/2006/relationships/slideLayout" Target="../slideLayouts/slideLayout41.xml"/><Relationship Id="rId6" Type="http://schemas.openxmlformats.org/officeDocument/2006/relationships/slideLayout" Target="../slideLayouts/slideLayout46.xml"/><Relationship Id="rId11" Type="http://schemas.openxmlformats.org/officeDocument/2006/relationships/slideLayout" Target="../slideLayouts/slideLayout51.xml"/><Relationship Id="rId5" Type="http://schemas.openxmlformats.org/officeDocument/2006/relationships/slideLayout" Target="../slideLayouts/slideLayout45.xml"/><Relationship Id="rId10" Type="http://schemas.openxmlformats.org/officeDocument/2006/relationships/slideLayout" Target="../slideLayouts/slideLayout50.xml"/><Relationship Id="rId4" Type="http://schemas.openxmlformats.org/officeDocument/2006/relationships/slideLayout" Target="../slideLayouts/slideLayout44.xml"/><Relationship Id="rId9" Type="http://schemas.openxmlformats.org/officeDocument/2006/relationships/slideLayout" Target="../slideLayouts/slideLayout49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9.xml"/><Relationship Id="rId3" Type="http://schemas.openxmlformats.org/officeDocument/2006/relationships/slideLayout" Target="../slideLayouts/slideLayout54.xml"/><Relationship Id="rId7" Type="http://schemas.openxmlformats.org/officeDocument/2006/relationships/slideLayout" Target="../slideLayouts/slideLayout58.xml"/><Relationship Id="rId2" Type="http://schemas.openxmlformats.org/officeDocument/2006/relationships/slideLayout" Target="../slideLayouts/slideLayout53.xml"/><Relationship Id="rId1" Type="http://schemas.openxmlformats.org/officeDocument/2006/relationships/slideLayout" Target="../slideLayouts/slideLayout52.xml"/><Relationship Id="rId6" Type="http://schemas.openxmlformats.org/officeDocument/2006/relationships/slideLayout" Target="../slideLayouts/slideLayout57.xml"/><Relationship Id="rId5" Type="http://schemas.openxmlformats.org/officeDocument/2006/relationships/slideLayout" Target="../slideLayouts/slideLayout56.xml"/><Relationship Id="rId10" Type="http://schemas.openxmlformats.org/officeDocument/2006/relationships/theme" Target="../theme/theme6.xml"/><Relationship Id="rId4" Type="http://schemas.openxmlformats.org/officeDocument/2006/relationships/slideLayout" Target="../slideLayouts/slideLayout55.xml"/><Relationship Id="rId9" Type="http://schemas.openxmlformats.org/officeDocument/2006/relationships/slideLayout" Target="../slideLayouts/slideLayout60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8.xml"/><Relationship Id="rId3" Type="http://schemas.openxmlformats.org/officeDocument/2006/relationships/slideLayout" Target="../slideLayouts/slideLayout63.xml"/><Relationship Id="rId7" Type="http://schemas.openxmlformats.org/officeDocument/2006/relationships/slideLayout" Target="../slideLayouts/slideLayout67.xml"/><Relationship Id="rId2" Type="http://schemas.openxmlformats.org/officeDocument/2006/relationships/slideLayout" Target="../slideLayouts/slideLayout62.xml"/><Relationship Id="rId1" Type="http://schemas.openxmlformats.org/officeDocument/2006/relationships/slideLayout" Target="../slideLayouts/slideLayout61.xml"/><Relationship Id="rId6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5.xml"/><Relationship Id="rId10" Type="http://schemas.openxmlformats.org/officeDocument/2006/relationships/theme" Target="../theme/theme7.xml"/><Relationship Id="rId4" Type="http://schemas.openxmlformats.org/officeDocument/2006/relationships/slideLayout" Target="../slideLayouts/slideLayout64.xml"/><Relationship Id="rId9" Type="http://schemas.openxmlformats.org/officeDocument/2006/relationships/slideLayout" Target="../slideLayouts/slideLayout69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7.xml"/><Relationship Id="rId3" Type="http://schemas.openxmlformats.org/officeDocument/2006/relationships/slideLayout" Target="../slideLayouts/slideLayout72.xml"/><Relationship Id="rId7" Type="http://schemas.openxmlformats.org/officeDocument/2006/relationships/slideLayout" Target="../slideLayouts/slideLayout76.xml"/><Relationship Id="rId2" Type="http://schemas.openxmlformats.org/officeDocument/2006/relationships/slideLayout" Target="../slideLayouts/slideLayout71.xml"/><Relationship Id="rId1" Type="http://schemas.openxmlformats.org/officeDocument/2006/relationships/slideLayout" Target="../slideLayouts/slideLayout70.xml"/><Relationship Id="rId6" Type="http://schemas.openxmlformats.org/officeDocument/2006/relationships/slideLayout" Target="../slideLayouts/slideLayout75.xml"/><Relationship Id="rId5" Type="http://schemas.openxmlformats.org/officeDocument/2006/relationships/slideLayout" Target="../slideLayouts/slideLayout74.xml"/><Relationship Id="rId10" Type="http://schemas.openxmlformats.org/officeDocument/2006/relationships/theme" Target="../theme/theme8.xml"/><Relationship Id="rId4" Type="http://schemas.openxmlformats.org/officeDocument/2006/relationships/slideLayout" Target="../slideLayouts/slideLayout73.xml"/><Relationship Id="rId9" Type="http://schemas.openxmlformats.org/officeDocument/2006/relationships/slideLayout" Target="../slideLayouts/slideLayout78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6.xml"/><Relationship Id="rId3" Type="http://schemas.openxmlformats.org/officeDocument/2006/relationships/slideLayout" Target="../slideLayouts/slideLayout81.xml"/><Relationship Id="rId7" Type="http://schemas.openxmlformats.org/officeDocument/2006/relationships/slideLayout" Target="../slideLayouts/slideLayout85.xml"/><Relationship Id="rId2" Type="http://schemas.openxmlformats.org/officeDocument/2006/relationships/slideLayout" Target="../slideLayouts/slideLayout80.xml"/><Relationship Id="rId1" Type="http://schemas.openxmlformats.org/officeDocument/2006/relationships/slideLayout" Target="../slideLayouts/slideLayout79.xml"/><Relationship Id="rId6" Type="http://schemas.openxmlformats.org/officeDocument/2006/relationships/slideLayout" Target="../slideLayouts/slideLayout84.xml"/><Relationship Id="rId5" Type="http://schemas.openxmlformats.org/officeDocument/2006/relationships/slideLayout" Target="../slideLayouts/slideLayout83.xml"/><Relationship Id="rId10" Type="http://schemas.openxmlformats.org/officeDocument/2006/relationships/theme" Target="../theme/theme9.xml"/><Relationship Id="rId4" Type="http://schemas.openxmlformats.org/officeDocument/2006/relationships/slideLayout" Target="../slideLayouts/slideLayout82.xml"/><Relationship Id="rId9" Type="http://schemas.openxmlformats.org/officeDocument/2006/relationships/slideLayout" Target="../slideLayouts/slideLayout87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5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90.xml"/><Relationship Id="rId7" Type="http://schemas.openxmlformats.org/officeDocument/2006/relationships/slideLayout" Target="../slideLayouts/slideLayout94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89.xml"/><Relationship Id="rId1" Type="http://schemas.openxmlformats.org/officeDocument/2006/relationships/slideLayout" Target="../slideLayouts/slideLayout88.xml"/><Relationship Id="rId6" Type="http://schemas.openxmlformats.org/officeDocument/2006/relationships/slideLayout" Target="../slideLayouts/slideLayout93.xml"/><Relationship Id="rId11" Type="http://schemas.openxmlformats.org/officeDocument/2006/relationships/slideLayout" Target="../slideLayouts/slideLayout98.xml"/><Relationship Id="rId5" Type="http://schemas.openxmlformats.org/officeDocument/2006/relationships/slideLayout" Target="../slideLayouts/slideLayout92.xml"/><Relationship Id="rId10" Type="http://schemas.openxmlformats.org/officeDocument/2006/relationships/slideLayout" Target="../slideLayouts/slideLayout97.xml"/><Relationship Id="rId4" Type="http://schemas.openxmlformats.org/officeDocument/2006/relationships/slideLayout" Target="../slideLayouts/slideLayout91.xml"/><Relationship Id="rId9" Type="http://schemas.openxmlformats.org/officeDocument/2006/relationships/slideLayout" Target="../slideLayouts/slideLayout96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6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01.xml"/><Relationship Id="rId7" Type="http://schemas.openxmlformats.org/officeDocument/2006/relationships/slideLayout" Target="../slideLayouts/slideLayout105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100.xml"/><Relationship Id="rId1" Type="http://schemas.openxmlformats.org/officeDocument/2006/relationships/slideLayout" Target="../slideLayouts/slideLayout99.xml"/><Relationship Id="rId6" Type="http://schemas.openxmlformats.org/officeDocument/2006/relationships/slideLayout" Target="../slideLayouts/slideLayout104.xml"/><Relationship Id="rId11" Type="http://schemas.openxmlformats.org/officeDocument/2006/relationships/slideLayout" Target="../slideLayouts/slideLayout109.xml"/><Relationship Id="rId5" Type="http://schemas.openxmlformats.org/officeDocument/2006/relationships/slideLayout" Target="../slideLayouts/slideLayout103.xml"/><Relationship Id="rId10" Type="http://schemas.openxmlformats.org/officeDocument/2006/relationships/slideLayout" Target="../slideLayouts/slideLayout108.xml"/><Relationship Id="rId4" Type="http://schemas.openxmlformats.org/officeDocument/2006/relationships/slideLayout" Target="../slideLayouts/slideLayout102.xml"/><Relationship Id="rId9" Type="http://schemas.openxmlformats.org/officeDocument/2006/relationships/slideLayout" Target="../slideLayouts/slideLayout10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+mn-lt"/>
                <a:ea typeface="ＭＳ Ｐゴシック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+mn-lt"/>
                <a:ea typeface="ＭＳ Ｐゴシック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>
                <a:latin typeface="Times New Roman" charset="0"/>
              </a:defRPr>
            </a:lvl1pPr>
          </a:lstStyle>
          <a:p>
            <a:pPr>
              <a:defRPr/>
            </a:pPr>
            <a:fld id="{66D206FD-346D-8D43-9B2E-90939C15318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pic>
        <p:nvPicPr>
          <p:cNvPr id="1031" name="Picture 8" descr="PP_TSD_white.jpg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5175" r:id="rId1"/>
    <p:sldLayoutId id="2147485176" r:id="rId2"/>
    <p:sldLayoutId id="2147485131" r:id="rId3"/>
    <p:sldLayoutId id="2147485177" r:id="rId4"/>
    <p:sldLayoutId id="2147485132" r:id="rId5"/>
    <p:sldLayoutId id="2147485178" r:id="rId6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  <a:cs typeface="MS PGothic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512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896BC1B3-8F88-7244-8F96-A36B1932351E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CF69ED40-7ACC-734E-91F0-D548C32254B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133" r:id="rId1"/>
    <p:sldLayoutId id="2147485134" r:id="rId2"/>
    <p:sldLayoutId id="2147485135" r:id="rId3"/>
    <p:sldLayoutId id="2147485136" r:id="rId4"/>
    <p:sldLayoutId id="2147485137" r:id="rId5"/>
    <p:sldLayoutId id="2147485138" r:id="rId6"/>
    <p:sldLayoutId id="2147485139" r:id="rId7"/>
    <p:sldLayoutId id="2147485140" r:id="rId8"/>
    <p:sldLayoutId id="2147485141" r:id="rId9"/>
    <p:sldLayoutId id="2147485142" r:id="rId10"/>
    <p:sldLayoutId id="2147485143" r:id="rId11"/>
    <p:sldLayoutId id="2147485144" r:id="rId12"/>
  </p:sldLayoutIdLst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  <a:cs typeface="MS PGothic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  <a:cs typeface="MS PGothic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  <a:cs typeface="MS PGothic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  <a:cs typeface="MS PGothic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5179" r:id="rId1"/>
    <p:sldLayoutId id="2147485180" r:id="rId2"/>
    <p:sldLayoutId id="2147485181" r:id="rId3"/>
    <p:sldLayoutId id="2147485182" r:id="rId4"/>
    <p:sldLayoutId id="2147485183" r:id="rId5"/>
    <p:sldLayoutId id="2147485184" r:id="rId6"/>
    <p:sldLayoutId id="2147485185" r:id="rId7"/>
    <p:sldLayoutId id="2147485186" r:id="rId8"/>
    <p:sldLayoutId id="2147485187" r:id="rId9"/>
    <p:sldLayoutId id="2147485188" r:id="rId10"/>
    <p:sldLayoutId id="214748518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072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898989"/>
                </a:solidFill>
                <a:cs typeface="Arial" charset="0"/>
              </a:defRPr>
            </a:lvl1pPr>
          </a:lstStyle>
          <a:p>
            <a:pPr>
              <a:defRPr/>
            </a:pPr>
            <a:fld id="{745654D4-A218-2341-9924-EE9247DD9103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cs typeface="Arial" charset="0"/>
              </a:defRPr>
            </a:lvl1pPr>
          </a:lstStyle>
          <a:p>
            <a:pPr>
              <a:defRPr/>
            </a:pPr>
            <a:fld id="{DDAC6A0C-D9D2-8E4B-BF3B-B56F1071DAB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145" r:id="rId1"/>
    <p:sldLayoutId id="2147485146" r:id="rId2"/>
    <p:sldLayoutId id="2147485147" r:id="rId3"/>
    <p:sldLayoutId id="2147485148" r:id="rId4"/>
    <p:sldLayoutId id="2147485149" r:id="rId5"/>
    <p:sldLayoutId id="2147485150" r:id="rId6"/>
    <p:sldLayoutId id="2147485151" r:id="rId7"/>
    <p:sldLayoutId id="2147485152" r:id="rId8"/>
    <p:sldLayoutId id="2147485153" r:id="rId9"/>
    <p:sldLayoutId id="2147485154" r:id="rId10"/>
    <p:sldLayoutId id="214748515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301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898989"/>
                </a:solidFill>
                <a:cs typeface="Arial" charset="0"/>
              </a:defRPr>
            </a:lvl1pPr>
          </a:lstStyle>
          <a:p>
            <a:pPr>
              <a:defRPr/>
            </a:pPr>
            <a:fld id="{C5FD9EE3-44E8-8643-B5B1-831040B8F0DB}" type="datetimeFigureOut">
              <a:rPr lang="en-US"/>
              <a:pPr>
                <a:defRPr/>
              </a:pPr>
              <a:t>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cs typeface="Arial" charset="0"/>
              </a:defRPr>
            </a:lvl1pPr>
          </a:lstStyle>
          <a:p>
            <a:pPr>
              <a:defRPr/>
            </a:pPr>
            <a:fld id="{ED5EB4A0-F4AB-8248-81CC-655AD9A7D5D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156" r:id="rId1"/>
    <p:sldLayoutId id="2147485157" r:id="rId2"/>
    <p:sldLayoutId id="2147485158" r:id="rId3"/>
    <p:sldLayoutId id="2147485159" r:id="rId4"/>
    <p:sldLayoutId id="2147485160" r:id="rId5"/>
    <p:sldLayoutId id="2147485161" r:id="rId6"/>
    <p:sldLayoutId id="2147485162" r:id="rId7"/>
    <p:sldLayoutId id="2147485163" r:id="rId8"/>
    <p:sldLayoutId id="2147485164" r:id="rId9"/>
    <p:sldLayoutId id="2147485165" r:id="rId10"/>
    <p:sldLayoutId id="214748516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5190" r:id="rId1"/>
    <p:sldLayoutId id="2147485191" r:id="rId2"/>
    <p:sldLayoutId id="2147485192" r:id="rId3"/>
    <p:sldLayoutId id="2147485193" r:id="rId4"/>
    <p:sldLayoutId id="2147485194" r:id="rId5"/>
    <p:sldLayoutId id="2147485195" r:id="rId6"/>
    <p:sldLayoutId id="2147485196" r:id="rId7"/>
    <p:sldLayoutId id="2147485197" r:id="rId8"/>
    <p:sldLayoutId id="2147485198" r:id="rId9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5199" r:id="rId1"/>
    <p:sldLayoutId id="2147485200" r:id="rId2"/>
    <p:sldLayoutId id="2147485201" r:id="rId3"/>
    <p:sldLayoutId id="2147485202" r:id="rId4"/>
    <p:sldLayoutId id="2147485203" r:id="rId5"/>
    <p:sldLayoutId id="2147485204" r:id="rId6"/>
    <p:sldLayoutId id="2147485205" r:id="rId7"/>
    <p:sldLayoutId id="2147485206" r:id="rId8"/>
    <p:sldLayoutId id="2147485207" r:id="rId9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5208" r:id="rId1"/>
    <p:sldLayoutId id="2147485209" r:id="rId2"/>
    <p:sldLayoutId id="2147485210" r:id="rId3"/>
    <p:sldLayoutId id="2147485211" r:id="rId4"/>
    <p:sldLayoutId id="2147485212" r:id="rId5"/>
    <p:sldLayoutId id="2147485213" r:id="rId6"/>
    <p:sldLayoutId id="2147485214" r:id="rId7"/>
    <p:sldLayoutId id="2147485215" r:id="rId8"/>
    <p:sldLayoutId id="2147485216" r:id="rId9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5217" r:id="rId1"/>
    <p:sldLayoutId id="2147485218" r:id="rId2"/>
    <p:sldLayoutId id="2147485219" r:id="rId3"/>
    <p:sldLayoutId id="2147485220" r:id="rId4"/>
    <p:sldLayoutId id="2147485221" r:id="rId5"/>
    <p:sldLayoutId id="2147485222" r:id="rId6"/>
    <p:sldLayoutId id="2147485223" r:id="rId7"/>
    <p:sldLayoutId id="2147485224" r:id="rId8"/>
    <p:sldLayoutId id="2147485225" r:id="rId9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625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5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1AB11DAD-6CB1-0040-9826-8186EDF2484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226" r:id="rId1"/>
    <p:sldLayoutId id="2147485227" r:id="rId2"/>
    <p:sldLayoutId id="2147485167" r:id="rId3"/>
    <p:sldLayoutId id="2147485168" r:id="rId4"/>
    <p:sldLayoutId id="2147485169" r:id="rId5"/>
    <p:sldLayoutId id="2147485170" r:id="rId6"/>
    <p:sldLayoutId id="2147485228" r:id="rId7"/>
    <p:sldLayoutId id="2147485171" r:id="rId8"/>
    <p:sldLayoutId id="2147485172" r:id="rId9"/>
    <p:sldLayoutId id="2147485173" r:id="rId10"/>
    <p:sldLayoutId id="2147485174" r:id="rId11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85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5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B605EDDA-E6AC-0345-9882-0C1076432E4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229" r:id="rId1"/>
    <p:sldLayoutId id="2147485230" r:id="rId2"/>
    <p:sldLayoutId id="2147485231" r:id="rId3"/>
    <p:sldLayoutId id="2147485232" r:id="rId4"/>
    <p:sldLayoutId id="2147485233" r:id="rId5"/>
    <p:sldLayoutId id="2147485234" r:id="rId6"/>
    <p:sldLayoutId id="2147485235" r:id="rId7"/>
    <p:sldLayoutId id="2147485236" r:id="rId8"/>
    <p:sldLayoutId id="2147485237" r:id="rId9"/>
    <p:sldLayoutId id="2147485238" r:id="rId10"/>
    <p:sldLayoutId id="2147485239" r:id="rId11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0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10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0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0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05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00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0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0675" y="2349500"/>
            <a:ext cx="8497888" cy="893763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 smtClean="0">
                <a:latin typeface="Calibri" panose="020F0502020204030204" pitchFamily="34" charset="0"/>
                <a:ea typeface="+mj-ea"/>
                <a:cs typeface="+mj-cs"/>
              </a:rPr>
              <a:t/>
            </a:r>
            <a:br>
              <a:rPr lang="en-GB" altLang="en-US" sz="3600" dirty="0" smtClean="0">
                <a:latin typeface="Calibri" panose="020F0502020204030204" pitchFamily="34" charset="0"/>
                <a:ea typeface="+mj-ea"/>
                <a:cs typeface="+mj-cs"/>
              </a:rPr>
            </a:br>
            <a:r>
              <a:rPr lang="en-GB" altLang="en-US" sz="3600" dirty="0" smtClean="0">
                <a:latin typeface="Calibri" panose="020F0502020204030204" pitchFamily="34" charset="0"/>
                <a:ea typeface="+mj-ea"/>
                <a:cs typeface="+mj-cs"/>
              </a:rPr>
              <a:t>DSAW7043C</a:t>
            </a:r>
            <a:r>
              <a:rPr lang="en-GB" altLang="en-US" sz="3600" dirty="0">
                <a:latin typeface="Calibri" panose="020F0502020204030204" pitchFamily="34" charset="0"/>
                <a:ea typeface="+mj-ea"/>
                <a:cs typeface="+mj-cs"/>
              </a:rPr>
              <a:t>: </a:t>
            </a:r>
            <a:r>
              <a:rPr lang="cy-GB" altLang="en-US" sz="3600" dirty="0" smtClean="0">
                <a:latin typeface="Calibri" panose="020F0502020204030204" pitchFamily="34" charset="0"/>
                <a:ea typeface="+mj-ea"/>
                <a:cs typeface="+mj-cs"/>
              </a:rPr>
              <a:t>Rheoli Prosiectau Seiliedig ar Waith</a:t>
            </a:r>
            <a:r>
              <a:rPr lang="en-GB" altLang="en-US" sz="3600" dirty="0" smtClean="0">
                <a:latin typeface="Calibri" panose="020F0502020204030204" pitchFamily="34" charset="0"/>
                <a:ea typeface="+mj-ea"/>
                <a:cs typeface="+mj-cs"/>
              </a:rPr>
              <a:t>: Proses</a:t>
            </a:r>
            <a:r>
              <a:rPr lang="en-GB" altLang="en-US" sz="3600" dirty="0">
                <a:latin typeface="Calibri" panose="020F0502020204030204" pitchFamily="34" charset="0"/>
                <a:ea typeface="+mj-ea"/>
                <a:cs typeface="+mj-cs"/>
              </a:rPr>
              <a:t/>
            </a:r>
            <a:br>
              <a:rPr lang="en-GB" altLang="en-US" sz="3600" dirty="0">
                <a:latin typeface="Calibri" panose="020F0502020204030204" pitchFamily="34" charset="0"/>
                <a:ea typeface="+mj-ea"/>
                <a:cs typeface="+mj-cs"/>
              </a:rPr>
            </a:br>
            <a:r>
              <a:rPr lang="en-GB" altLang="en-US" b="1" i="1" dirty="0">
                <a:solidFill>
                  <a:srgbClr val="000000"/>
                </a:solidFill>
                <a:latin typeface="Calibri" panose="020F0502020204030204" pitchFamily="34" charset="0"/>
                <a:ea typeface="+mj-ea"/>
                <a:cs typeface="+mj-cs"/>
              </a:rPr>
              <a:t/>
            </a:r>
            <a:br>
              <a:rPr lang="en-GB" altLang="en-US" b="1" i="1" dirty="0">
                <a:solidFill>
                  <a:srgbClr val="000000"/>
                </a:solidFill>
                <a:latin typeface="Calibri" panose="020F0502020204030204" pitchFamily="34" charset="0"/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  <p:sp>
        <p:nvSpPr>
          <p:cNvPr id="122882" name="Subtitle 2"/>
          <p:cNvSpPr>
            <a:spLocks noGrp="1"/>
          </p:cNvSpPr>
          <p:nvPr>
            <p:ph type="subTitle" idx="1"/>
          </p:nvPr>
        </p:nvSpPr>
        <p:spPr>
          <a:xfrm>
            <a:off x="1370013" y="4365625"/>
            <a:ext cx="6400800" cy="12954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1500" dirty="0">
                <a:solidFill>
                  <a:schemeClr val="bg1"/>
                </a:solidFill>
                <a:latin typeface="Calibri" charset="0"/>
              </a:rPr>
              <a:t>Anthony Gwyther</a:t>
            </a:r>
          </a:p>
          <a:p>
            <a:pPr eaLnBrk="1" hangingPunct="1">
              <a:lnSpc>
                <a:spcPct val="80000"/>
              </a:lnSpc>
            </a:pPr>
            <a:r>
              <a:rPr lang="cy-GB" altLang="en-US" sz="1500" i="1" dirty="0">
                <a:solidFill>
                  <a:schemeClr val="bg1"/>
                </a:solidFill>
                <a:latin typeface="Calibri" pitchFamily="34" charset="0"/>
              </a:rPr>
              <a:t>Cymrawd Dysgu Seiliedig ar </a:t>
            </a:r>
            <a:r>
              <a:rPr lang="cy-GB" altLang="en-US" sz="1500" i="1" dirty="0" smtClean="0">
                <a:solidFill>
                  <a:schemeClr val="bg1"/>
                </a:solidFill>
                <a:latin typeface="Calibri" pitchFamily="34" charset="0"/>
              </a:rPr>
              <a:t>Waith </a:t>
            </a:r>
            <a:r>
              <a:rPr lang="en-GB" sz="1500" i="1" dirty="0" smtClean="0">
                <a:solidFill>
                  <a:schemeClr val="bg1"/>
                </a:solidFill>
                <a:latin typeface="Calibri" charset="0"/>
              </a:rPr>
              <a:t>– Anthony.Gwyther@uwtsd.ac.uk</a:t>
            </a:r>
            <a:endParaRPr lang="en-GB" sz="1500" i="1" dirty="0">
              <a:solidFill>
                <a:schemeClr val="bg1"/>
              </a:solidFill>
              <a:latin typeface="Calibri" charset="0"/>
            </a:endParaRPr>
          </a:p>
          <a:p>
            <a:pPr eaLnBrk="1" hangingPunct="1">
              <a:lnSpc>
                <a:spcPct val="80000"/>
              </a:lnSpc>
            </a:pPr>
            <a:endParaRPr lang="en-GB" sz="1500" i="1" dirty="0">
              <a:solidFill>
                <a:schemeClr val="bg1"/>
              </a:solidFill>
              <a:latin typeface="Calibri" charset="0"/>
            </a:endParaRPr>
          </a:p>
          <a:p>
            <a:pPr eaLnBrk="1" hangingPunct="1">
              <a:lnSpc>
                <a:spcPct val="80000"/>
              </a:lnSpc>
            </a:pPr>
            <a:endParaRPr lang="en-GB" sz="1500" dirty="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122883" name="Slide Number Placeholder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D47030C2-D2B3-1042-AD0C-6B14B0051DBA}" type="slidenum">
              <a:rPr lang="en-US" sz="1200">
                <a:solidFill>
                  <a:srgbClr val="898989"/>
                </a:solidFill>
              </a:rPr>
              <a:pPr/>
              <a:t>1</a:t>
            </a:fld>
            <a:endParaRPr 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extBox 1"/>
          <p:cNvSpPr txBox="1">
            <a:spLocks noChangeArrowheads="1"/>
          </p:cNvSpPr>
          <p:nvPr/>
        </p:nvSpPr>
        <p:spPr bwMode="auto">
          <a:xfrm>
            <a:off x="468313" y="1412875"/>
            <a:ext cx="8207375" cy="2062103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GB" sz="3200" b="1" dirty="0" smtClean="0">
              <a:latin typeface="Calibri" pitchFamily="34" charset="0"/>
              <a:ea typeface="+mn-ea"/>
            </a:endParaRPr>
          </a:p>
          <a:p>
            <a:pPr algn="ctr" eaLnBrk="1" hangingPunct="1">
              <a:defRPr/>
            </a:pPr>
            <a:r>
              <a:rPr lang="cy-GB" sz="3200" b="1" i="1" dirty="0" smtClean="0">
                <a:latin typeface="Calibri" pitchFamily="34" charset="0"/>
                <a:ea typeface="+mn-ea"/>
              </a:rPr>
              <a:t>Cyflwyniad i Reoli Prosiectau yn y Gweithle</a:t>
            </a:r>
          </a:p>
          <a:p>
            <a:pPr algn="ctr" eaLnBrk="1" hangingPunct="1">
              <a:defRPr/>
            </a:pPr>
            <a:r>
              <a:rPr lang="cy-GB" sz="3200" b="1" i="1" dirty="0" smtClean="0">
                <a:latin typeface="Calibri" pitchFamily="34" charset="0"/>
                <a:ea typeface="+mn-ea"/>
              </a:rPr>
              <a:t>Diwrnod 1 - parhad</a:t>
            </a:r>
          </a:p>
          <a:p>
            <a:pPr algn="ctr" eaLnBrk="1" hangingPunct="1">
              <a:defRPr/>
            </a:pPr>
            <a:endParaRPr lang="en-GB" sz="3200" b="1" i="1" dirty="0" smtClean="0">
              <a:latin typeface="Calibri" pitchFamily="34" charset="0"/>
              <a:ea typeface="+mn-ea"/>
            </a:endParaRPr>
          </a:p>
        </p:txBody>
      </p:sp>
      <p:pic>
        <p:nvPicPr>
          <p:cNvPr id="123906" name="Picture 4" descr="http://www.gla.ac.uk/media/media_166929_en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3789363"/>
            <a:ext cx="1487487" cy="148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3" name="Text Box 3"/>
          <p:cNvSpPr txBox="1">
            <a:spLocks noChangeArrowheads="1"/>
          </p:cNvSpPr>
          <p:nvPr/>
        </p:nvSpPr>
        <p:spPr bwMode="auto">
          <a:xfrm>
            <a:off x="1371600" y="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pPr>
              <a:spcBef>
                <a:spcPct val="50000"/>
              </a:spcBef>
            </a:pPr>
            <a:endParaRPr lang="cy-GB">
              <a:solidFill>
                <a:srgbClr val="000000"/>
              </a:solidFill>
              <a:latin typeface="Times New Roman" charset="0"/>
            </a:endParaRPr>
          </a:p>
        </p:txBody>
      </p:sp>
      <p:sp>
        <p:nvSpPr>
          <p:cNvPr id="57348" name="Text Box 5"/>
          <p:cNvSpPr txBox="1">
            <a:spLocks noChangeArrowheads="1"/>
          </p:cNvSpPr>
          <p:nvPr/>
        </p:nvSpPr>
        <p:spPr bwMode="auto">
          <a:xfrm>
            <a:off x="358775" y="908050"/>
            <a:ext cx="8426450" cy="4493538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cy-GB" sz="2400" b="1" dirty="0" smtClean="0">
                <a:solidFill>
                  <a:srgbClr val="000000"/>
                </a:solidFill>
                <a:latin typeface="+mn-lt"/>
                <a:ea typeface="+mn-ea"/>
              </a:rPr>
              <a:t>Atgoffa am y tro diwethaf</a:t>
            </a:r>
          </a:p>
          <a:p>
            <a:pPr>
              <a:defRPr/>
            </a:pPr>
            <a:r>
              <a:rPr lang="cy-GB" sz="2400" b="1" dirty="0" smtClean="0">
                <a:solidFill>
                  <a:srgbClr val="000000"/>
                </a:solidFill>
                <a:latin typeface="+mn-lt"/>
                <a:ea typeface="+mn-ea"/>
              </a:rPr>
              <a:t>Roeddem wedi trafod:-</a:t>
            </a:r>
          </a:p>
          <a:p>
            <a:pPr marL="342900" indent="-342900"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cy-GB" sz="2400" dirty="0" smtClean="0"/>
              <a:t>Beth yw prosiect?</a:t>
            </a:r>
          </a:p>
          <a:p>
            <a:pPr marL="342900" indent="-342900"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cy-GB" sz="2400" dirty="0" smtClean="0"/>
              <a:t>Beth mae rheoli prosiect yn ei olygu?</a:t>
            </a:r>
          </a:p>
          <a:p>
            <a:pPr marL="342900" indent="-342900"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cy-GB" sz="2400" dirty="0" smtClean="0"/>
              <a:t>Amlinelliad o gamau’r broses.</a:t>
            </a:r>
          </a:p>
          <a:p>
            <a:pPr marL="342900" indent="-342900"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cy-GB" sz="2400" dirty="0" smtClean="0"/>
              <a:t>Sut i osod y cwmpas a llunio’r Ddogfen Cychwyn Prosiect.</a:t>
            </a:r>
          </a:p>
          <a:p>
            <a:pPr marL="342900" indent="-342900">
              <a:buFont typeface="Arial"/>
              <a:buChar char="•"/>
              <a:defRPr/>
            </a:pPr>
            <a:endParaRPr lang="en-GB" sz="2400" b="1" dirty="0" smtClean="0">
              <a:solidFill>
                <a:srgbClr val="000000"/>
              </a:solidFill>
              <a:latin typeface="+mn-lt"/>
              <a:ea typeface="+mn-ea"/>
            </a:endParaRPr>
          </a:p>
          <a:p>
            <a:pPr>
              <a:defRPr/>
            </a:pPr>
            <a:endParaRPr lang="en-GB" sz="2400" dirty="0" smtClean="0">
              <a:solidFill>
                <a:srgbClr val="000000"/>
              </a:solidFill>
              <a:latin typeface="+mn-lt"/>
              <a:ea typeface="+mn-ea"/>
            </a:endParaRPr>
          </a:p>
          <a:p>
            <a:pPr>
              <a:defRPr/>
            </a:pPr>
            <a:endParaRPr lang="en-GB" sz="2400" b="1" dirty="0" smtClean="0">
              <a:solidFill>
                <a:srgbClr val="000000"/>
              </a:solidFill>
              <a:latin typeface="+mn-lt"/>
              <a:ea typeface="+mn-ea"/>
            </a:endParaRP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endParaRPr lang="en-GB" sz="2400" dirty="0" smtClean="0">
              <a:solidFill>
                <a:srgbClr val="000000"/>
              </a:solidFill>
              <a:latin typeface="+mn-lt"/>
              <a:ea typeface="+mn-ea"/>
            </a:endParaRPr>
          </a:p>
          <a:p>
            <a:pPr eaLnBrk="1" hangingPunct="1">
              <a:defRPr/>
            </a:pPr>
            <a:endParaRPr lang="en-GB" sz="2400" dirty="0" smtClean="0">
              <a:solidFill>
                <a:srgbClr val="000000"/>
              </a:solidFill>
              <a:latin typeface="+mn-lt"/>
              <a:ea typeface="+mn-ea"/>
            </a:endParaRPr>
          </a:p>
          <a:p>
            <a:pPr lvl="1">
              <a:defRPr/>
            </a:pPr>
            <a:endParaRPr lang="en-GB" sz="2200" dirty="0" smtClean="0">
              <a:solidFill>
                <a:srgbClr val="000000"/>
              </a:solidFill>
              <a:latin typeface="+mn-lt"/>
              <a:ea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3" name="Text Box 3"/>
          <p:cNvSpPr txBox="1">
            <a:spLocks noChangeArrowheads="1"/>
          </p:cNvSpPr>
          <p:nvPr/>
        </p:nvSpPr>
        <p:spPr bwMode="auto">
          <a:xfrm>
            <a:off x="1371600" y="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pPr>
              <a:spcBef>
                <a:spcPct val="50000"/>
              </a:spcBef>
            </a:pPr>
            <a:endParaRPr lang="cy-GB">
              <a:latin typeface="Times New Roman" charset="0"/>
            </a:endParaRPr>
          </a:p>
        </p:txBody>
      </p:sp>
      <p:sp>
        <p:nvSpPr>
          <p:cNvPr id="131074" name="Text Box 5"/>
          <p:cNvSpPr txBox="1">
            <a:spLocks noChangeArrowheads="1"/>
          </p:cNvSpPr>
          <p:nvPr/>
        </p:nvSpPr>
        <p:spPr bwMode="auto">
          <a:xfrm>
            <a:off x="539750" y="893763"/>
            <a:ext cx="8280400" cy="35394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r>
              <a:rPr lang="cy-GB" sz="2800" b="1" dirty="0" smtClean="0">
                <a:latin typeface="Calibri" charset="0"/>
              </a:rPr>
              <a:t>Beth yw prosiect</a:t>
            </a:r>
            <a:r>
              <a:rPr lang="en-GB" sz="2800" b="1" dirty="0" smtClean="0">
                <a:latin typeface="Calibri" charset="0"/>
              </a:rPr>
              <a:t>?</a:t>
            </a:r>
            <a:endParaRPr lang="en-GB" sz="2800" b="1" dirty="0">
              <a:latin typeface="Calibri" charset="0"/>
            </a:endParaRPr>
          </a:p>
          <a:p>
            <a:endParaRPr lang="en-GB" sz="2800" b="1" dirty="0">
              <a:latin typeface="Calibri" charset="0"/>
            </a:endParaRPr>
          </a:p>
          <a:p>
            <a:r>
              <a:rPr lang="en-GB" sz="2800" dirty="0">
                <a:latin typeface="Calibri" charset="0"/>
              </a:rPr>
              <a:t> </a:t>
            </a:r>
            <a:r>
              <a:rPr lang="ja-JP" altLang="en-GB" sz="2800" dirty="0" smtClean="0">
                <a:latin typeface="Calibri" charset="0"/>
              </a:rPr>
              <a:t>‘</a:t>
            </a:r>
            <a:r>
              <a:rPr lang="cy-GB" altLang="ja-JP" sz="2800" dirty="0">
                <a:latin typeface="Calibri" pitchFamily="34" charset="0"/>
              </a:rPr>
              <a:t>Set unigryw o weithgareddau cyd-gysylltiedig, gyda phwyntiau cychwyn a gorffen pendant, y mae unigolyn neu dîm yn ymgymryd â nhw er mwyn cyflawni amcanion penodol o fewn paramedrau diffiniedig o ran  amser, cost a pherfformiad’ </a:t>
            </a:r>
          </a:p>
          <a:p>
            <a:r>
              <a:rPr lang="cy-GB" altLang="en-US" sz="2800" dirty="0">
                <a:latin typeface="Calibri" pitchFamily="34" charset="0"/>
              </a:rPr>
              <a:t>(Swyddfa Masnach y Llywodraeth).</a:t>
            </a:r>
            <a:endParaRPr lang="cy-GB" altLang="en-US" sz="2800" i="1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8561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395536" y="260648"/>
            <a:ext cx="8352928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3000" b="1" dirty="0" smtClean="0"/>
              <a:t>Pam rydym yn defnyddio rheoli prosiectau?</a:t>
            </a:r>
          </a:p>
          <a:p>
            <a:endParaRPr lang="cy-GB" b="1" dirty="0" smtClean="0"/>
          </a:p>
          <a:p>
            <a:r>
              <a:rPr lang="cy-GB" dirty="0" smtClean="0"/>
              <a:t>Nod rheoli prosiectau yw cael y llwybr mwyaf effeithlon ac effeithiol i’r canlyniad dymunol er budd y sefydliad a gychwynnodd y prosiect.</a:t>
            </a:r>
          </a:p>
          <a:p>
            <a:r>
              <a:rPr lang="cy-GB" dirty="0" smtClean="0"/>
              <a:t>Mae’n cynnwys cychwyn, cynllunio a rheoli tasgau sydd eu hangen i gyflawni’r canlyniad terfynol hwn.</a:t>
            </a:r>
          </a:p>
          <a:p>
            <a:r>
              <a:rPr lang="cy-GB" dirty="0" smtClean="0"/>
              <a:t> </a:t>
            </a:r>
          </a:p>
          <a:p>
            <a:r>
              <a:rPr lang="cy-GB" dirty="0" smtClean="0"/>
              <a:t>Mae prosiectau lle mae rheoli ffurfiol yn ofynnol yn brosiectau sydd:-</a:t>
            </a:r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Yn creu rhywbeth newydd neu rywbeth sydd wedi newid.</a:t>
            </a:r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Â dyddiad cychwyn pendant a dyddiad gorffen gofynnol.</a:t>
            </a:r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Yn debygol o fod yn gymhleth o ran y gwaith neu’r grwpiau sy’n gysylltiedig.</a:t>
            </a:r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Angen rheoli newid.</a:t>
            </a:r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Angen rheoli risgiau.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r>
              <a:rPr lang="cy-GB" dirty="0" smtClean="0"/>
              <a:t>Bydd rheoli prosiectau’n effeithiol yn cyflawni’r canlynol:-</a:t>
            </a:r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Y posibilrwydd mwyaf o lwyddiant.</a:t>
            </a:r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Y defnydd gorau o adnoddau.</a:t>
            </a:r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Boddhad i </a:t>
            </a:r>
            <a:r>
              <a:rPr lang="cy-GB" noProof="1" smtClean="0"/>
              <a:t>randdeiliaid </a:t>
            </a:r>
            <a:r>
              <a:rPr lang="cy-GB" dirty="0" smtClean="0"/>
              <a:t>y prosiect.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275902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850" y="981075"/>
            <a:ext cx="8229600" cy="4525963"/>
          </a:xfrm>
        </p:spPr>
        <p:txBody>
          <a:bodyPr rtlCol="0">
            <a:normAutofit/>
          </a:bodyPr>
          <a:lstStyle/>
          <a:p>
            <a:pPr marL="0" indent="0" algn="ctr" eaLnBrk="1" fontAlgn="auto" hangingPunct="1">
              <a:spcAft>
                <a:spcPts val="0"/>
              </a:spcAft>
              <a:buNone/>
              <a:defRPr/>
            </a:pPr>
            <a:r>
              <a:rPr lang="cy-GB" sz="2800" u="sng" dirty="0" smtClean="0">
                <a:cs typeface="+mn-cs"/>
              </a:rPr>
              <a:t>Ymarfer i’w wneud gartref:-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sz="1800" dirty="0" smtClean="0">
              <a:cs typeface="+mn-cs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1800" dirty="0"/>
              <a:t>Cymerwch enghraifft o brosiect seiliedig ar waith</a:t>
            </a:r>
            <a:r>
              <a:rPr lang="en-GB" sz="1800" dirty="0" smtClean="0">
                <a:cs typeface="+mn-cs"/>
              </a:rPr>
              <a:t>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1800" dirty="0"/>
              <a:t>Diffiniwch y cwmpas a’r amcanion</a:t>
            </a:r>
            <a:r>
              <a:rPr lang="en-GB" sz="1800" dirty="0" smtClean="0">
                <a:cs typeface="+mn-cs"/>
              </a:rPr>
              <a:t>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1800" dirty="0"/>
              <a:t>Archwiliwch amgylchedd y </a:t>
            </a:r>
            <a:r>
              <a:rPr lang="cy-GB" sz="1800" dirty="0" smtClean="0"/>
              <a:t>prosiect.</a:t>
            </a:r>
            <a:endParaRPr lang="cy-GB" sz="1800" dirty="0"/>
          </a:p>
          <a:p>
            <a:pPr lvl="0" eaLnBrk="1" fontAlgn="auto" hangingPunct="1">
              <a:spcAft>
                <a:spcPts val="0"/>
              </a:spcAft>
              <a:defRPr/>
            </a:pPr>
            <a:r>
              <a:rPr lang="cy-GB" sz="1800" dirty="0">
                <a:solidFill>
                  <a:prstClr val="black"/>
                </a:solidFill>
                <a:cs typeface="+mn-cs"/>
              </a:rPr>
              <a:t>Pwy sydd angen bod yn rhan ohono?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1800" dirty="0"/>
              <a:t>Sut </a:t>
            </a:r>
            <a:r>
              <a:rPr lang="cy-GB" sz="1800" dirty="0" smtClean="0"/>
              <a:t>gallwch chi </a:t>
            </a:r>
            <a:r>
              <a:rPr lang="cy-GB" sz="1800" dirty="0"/>
              <a:t>ddiffinio’r canlyniad </a:t>
            </a:r>
            <a:r>
              <a:rPr lang="cy-GB" sz="1800" dirty="0" smtClean="0"/>
              <a:t>dymunol </a:t>
            </a:r>
            <a:r>
              <a:rPr lang="cy-GB" sz="1800" dirty="0"/>
              <a:t>a’r effeithiau ar y bobl </a:t>
            </a:r>
            <a:r>
              <a:rPr lang="cy-GB" sz="1800" dirty="0" smtClean="0"/>
              <a:t>sy’n gysylltiedig?</a:t>
            </a:r>
            <a:endParaRPr lang="cy-GB" sz="1800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1800" dirty="0"/>
              <a:t>Pa beryglon rydych </a:t>
            </a:r>
            <a:r>
              <a:rPr lang="cy-GB" sz="1800" noProof="1"/>
              <a:t>chi’n</a:t>
            </a:r>
            <a:r>
              <a:rPr lang="cy-GB" sz="1800" dirty="0"/>
              <a:t> eu gweld?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1800" dirty="0"/>
              <a:t>Beth dylech chi ei gofnodi yn y Ddogfen Cychwyn Prosiect?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1800" dirty="0"/>
              <a:t>Byddwch yn barod i roi adborth </a:t>
            </a:r>
            <a:r>
              <a:rPr lang="cy-GB" sz="1800" dirty="0" smtClean="0"/>
              <a:t>10 </a:t>
            </a:r>
            <a:r>
              <a:rPr lang="cy-GB" sz="1800" dirty="0"/>
              <a:t>munud i’r grŵp yn y sesiwn nesaf. (D.S. dylech barchu unrhyw faterion ynghylch cyfrinachedd busnes, gan adael unrhyw fanylion allan fel y bo’n briodol)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sz="1800" dirty="0"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5" name="Title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pPr eaLnBrk="1" hangingPunct="1"/>
            <a:r>
              <a:rPr lang="cy-GB" dirty="0" smtClean="0">
                <a:latin typeface="Myriad Pro" charset="0"/>
              </a:rPr>
              <a:t>Rheoli Prosiectau </a:t>
            </a:r>
            <a:endParaRPr lang="cy-GB" dirty="0">
              <a:latin typeface="Myriad Pro" charset="0"/>
            </a:endParaRPr>
          </a:p>
        </p:txBody>
      </p:sp>
      <p:sp>
        <p:nvSpPr>
          <p:cNvPr id="129026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lvl="0" indent="0" eaLnBrk="1" hangingPunct="1">
              <a:buNone/>
            </a:pPr>
            <a:r>
              <a:rPr lang="cy-GB" altLang="en-US" dirty="0">
                <a:solidFill>
                  <a:prstClr val="black"/>
                </a:solidFill>
                <a:ea typeface="MS PGothic" pitchFamily="34" charset="-128"/>
              </a:rPr>
              <a:t>Camau nodweddiadol prosiect:-</a:t>
            </a:r>
          </a:p>
          <a:p>
            <a:pPr marL="971550" lvl="1" indent="-514350" eaLnBrk="1" hangingPunct="1">
              <a:buFont typeface="Myriad Pro" charset="0"/>
              <a:buAutoNum type="arabicPeriod"/>
            </a:pPr>
            <a:r>
              <a:rPr lang="cy-GB" altLang="en-US" dirty="0">
                <a:solidFill>
                  <a:prstClr val="black"/>
                </a:solidFill>
                <a:ea typeface="MS PGothic" pitchFamily="34" charset="-128"/>
              </a:rPr>
              <a:t>Cychwyn</a:t>
            </a:r>
          </a:p>
          <a:p>
            <a:pPr marL="971550" lvl="1" indent="-514350" eaLnBrk="1" hangingPunct="1">
              <a:buFont typeface="Myriad Pro" charset="0"/>
              <a:buAutoNum type="arabicPeriod"/>
            </a:pPr>
            <a:r>
              <a:rPr lang="cy-GB" altLang="en-US" sz="3600" b="1" dirty="0">
                <a:solidFill>
                  <a:srgbClr val="0070C0"/>
                </a:solidFill>
                <a:ea typeface="MS PGothic" pitchFamily="34" charset="-128"/>
              </a:rPr>
              <a:t>Cynllunio a Dylunio</a:t>
            </a:r>
          </a:p>
          <a:p>
            <a:pPr marL="971550" lvl="1" indent="-514350" eaLnBrk="1" hangingPunct="1">
              <a:buFont typeface="Myriad Pro" charset="0"/>
              <a:buAutoNum type="arabicPeriod"/>
            </a:pPr>
            <a:r>
              <a:rPr lang="cy-GB" altLang="en-US" dirty="0">
                <a:solidFill>
                  <a:prstClr val="black"/>
                </a:solidFill>
                <a:ea typeface="MS PGothic" pitchFamily="34" charset="-128"/>
              </a:rPr>
              <a:t>Gweithredu</a:t>
            </a:r>
          </a:p>
          <a:p>
            <a:pPr marL="971550" lvl="1" indent="-514350" eaLnBrk="1" hangingPunct="1">
              <a:buFont typeface="Myriad Pro" charset="0"/>
              <a:buAutoNum type="arabicPeriod"/>
            </a:pPr>
            <a:r>
              <a:rPr lang="cy-GB" altLang="en-US" dirty="0">
                <a:solidFill>
                  <a:prstClr val="black"/>
                </a:solidFill>
                <a:ea typeface="MS PGothic" pitchFamily="34" charset="-128"/>
              </a:rPr>
              <a:t>Monitro a Rheoli</a:t>
            </a:r>
          </a:p>
          <a:p>
            <a:pPr marL="971550" lvl="1" indent="-514350" eaLnBrk="1" hangingPunct="1">
              <a:buFont typeface="Myriad Pro" charset="0"/>
              <a:buAutoNum type="arabicPeriod"/>
            </a:pPr>
            <a:r>
              <a:rPr lang="cy-GB" altLang="en-US" dirty="0">
                <a:solidFill>
                  <a:prstClr val="black"/>
                </a:solidFill>
                <a:ea typeface="MS PGothic" pitchFamily="34" charset="-128"/>
              </a:rPr>
              <a:t>Cyflawni, Cau a system Reoli </a:t>
            </a:r>
          </a:p>
        </p:txBody>
      </p:sp>
      <p:pic>
        <p:nvPicPr>
          <p:cNvPr id="129027" name="Picture 2" descr="http://myprojectexperienceblog.files.wordpress.com/2011/10/projectmanagement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5963" y="4700588"/>
            <a:ext cx="2078037" cy="2157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3" name="Text Box 3"/>
          <p:cNvSpPr txBox="1">
            <a:spLocks noChangeArrowheads="1"/>
          </p:cNvSpPr>
          <p:nvPr/>
        </p:nvSpPr>
        <p:spPr bwMode="auto">
          <a:xfrm>
            <a:off x="1371600" y="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pPr>
              <a:spcBef>
                <a:spcPct val="50000"/>
              </a:spcBef>
            </a:pPr>
            <a:endParaRPr lang="cy-GB">
              <a:solidFill>
                <a:srgbClr val="000000"/>
              </a:solidFill>
              <a:latin typeface="Times New Roman" charset="0"/>
            </a:endParaRPr>
          </a:p>
        </p:txBody>
      </p:sp>
      <p:sp>
        <p:nvSpPr>
          <p:cNvPr id="57348" name="Text Box 5"/>
          <p:cNvSpPr txBox="1">
            <a:spLocks noChangeArrowheads="1"/>
          </p:cNvSpPr>
          <p:nvPr/>
        </p:nvSpPr>
        <p:spPr bwMode="auto">
          <a:xfrm>
            <a:off x="358775" y="908050"/>
            <a:ext cx="8426450" cy="3754874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cy-GB" sz="2400" b="1" dirty="0" smtClean="0">
                <a:solidFill>
                  <a:srgbClr val="000000"/>
                </a:solidFill>
                <a:latin typeface="+mn-lt"/>
                <a:ea typeface="+mn-ea"/>
              </a:rPr>
              <a:t>Nod y diwrnod</a:t>
            </a:r>
          </a:p>
          <a:p>
            <a:pPr>
              <a:defRPr/>
            </a:pPr>
            <a:r>
              <a:rPr lang="cy-GB" sz="2400" dirty="0" smtClean="0">
                <a:solidFill>
                  <a:srgbClr val="000000"/>
                </a:solidFill>
                <a:latin typeface="+mn-lt"/>
                <a:ea typeface="+mn-ea"/>
              </a:rPr>
              <a:t>Atgyfnerthu’r dysgu o Ddiwrnod 1 a symud i Gynllunio’r Prosiect.</a:t>
            </a:r>
          </a:p>
          <a:p>
            <a:pPr>
              <a:defRPr/>
            </a:pPr>
            <a:endParaRPr lang="cy-GB" sz="2400" dirty="0" smtClean="0">
              <a:solidFill>
                <a:srgbClr val="000000"/>
              </a:solidFill>
              <a:latin typeface="+mn-lt"/>
              <a:ea typeface="+mn-ea"/>
            </a:endParaRPr>
          </a:p>
          <a:p>
            <a:pPr>
              <a:defRPr/>
            </a:pPr>
            <a:r>
              <a:rPr lang="cy-GB" sz="2400" b="1" dirty="0" smtClean="0">
                <a:solidFill>
                  <a:srgbClr val="000000"/>
                </a:solidFill>
                <a:latin typeface="+mn-lt"/>
                <a:ea typeface="+mn-ea"/>
              </a:rPr>
              <a:t>Amcanion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cy-GB" sz="2400" dirty="0" smtClean="0">
                <a:solidFill>
                  <a:srgbClr val="000000"/>
                </a:solidFill>
                <a:latin typeface="+mn-lt"/>
                <a:ea typeface="+mn-ea"/>
              </a:rPr>
              <a:t>Diffinio anghenion a chanlyniadau’r cam Cynllunio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cy-GB" sz="2400" dirty="0" smtClean="0">
                <a:solidFill>
                  <a:srgbClr val="000000"/>
                </a:solidFill>
                <a:latin typeface="+mn-lt"/>
                <a:ea typeface="+mn-ea"/>
              </a:rPr>
              <a:t>Cyflwyno offer sy’n berthnasol ar gyfer y cam hwn o reoli prosiectau.</a:t>
            </a:r>
          </a:p>
          <a:p>
            <a:pPr eaLnBrk="1" hangingPunct="1">
              <a:defRPr/>
            </a:pPr>
            <a:endParaRPr lang="en-GB" sz="2400" dirty="0" smtClean="0">
              <a:solidFill>
                <a:srgbClr val="000000"/>
              </a:solidFill>
              <a:latin typeface="+mn-lt"/>
              <a:ea typeface="+mn-ea"/>
            </a:endParaRPr>
          </a:p>
          <a:p>
            <a:pPr lvl="1">
              <a:defRPr/>
            </a:pPr>
            <a:endParaRPr lang="en-GB" sz="2200" dirty="0" smtClean="0">
              <a:solidFill>
                <a:srgbClr val="000000"/>
              </a:solidFill>
              <a:latin typeface="+mn-lt"/>
              <a:ea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777" name="Slide Number Placeholder 1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FE948B4D-4870-614B-BE70-0A58BDFB9A82}" type="slidenum">
              <a:rPr lang="en-GB" sz="1200">
                <a:solidFill>
                  <a:srgbClr val="898989"/>
                </a:solidFill>
              </a:rPr>
              <a:pPr/>
              <a:t>9</a:t>
            </a:fld>
            <a:endParaRPr lang="en-GB" sz="1200">
              <a:solidFill>
                <a:srgbClr val="898989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779837" y="1052513"/>
            <a:ext cx="2160587" cy="64633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y-GB" sz="3600" dirty="0" smtClean="0"/>
              <a:t>Ansawdd</a:t>
            </a:r>
            <a:endParaRPr lang="cy-GB" sz="3600" dirty="0"/>
          </a:p>
        </p:txBody>
      </p:sp>
      <p:sp>
        <p:nvSpPr>
          <p:cNvPr id="4" name="TextBox 3"/>
          <p:cNvSpPr txBox="1"/>
          <p:nvPr/>
        </p:nvSpPr>
        <p:spPr>
          <a:xfrm>
            <a:off x="5292725" y="2997200"/>
            <a:ext cx="1295400" cy="646113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en-GB" sz="3600" dirty="0"/>
              <a:t>Cost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484438" y="2997200"/>
            <a:ext cx="1511498" cy="646331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y-GB" sz="3600" dirty="0" smtClean="0"/>
              <a:t>Amser</a:t>
            </a:r>
            <a:endParaRPr lang="cy-GB" sz="3600" dirty="0"/>
          </a:p>
        </p:txBody>
      </p:sp>
      <p:sp>
        <p:nvSpPr>
          <p:cNvPr id="6" name="Oval 5"/>
          <p:cNvSpPr/>
          <p:nvPr/>
        </p:nvSpPr>
        <p:spPr>
          <a:xfrm>
            <a:off x="1907704" y="188640"/>
            <a:ext cx="5544616" cy="4752528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5400" dirty="0" smtClean="0">
                <a:solidFill>
                  <a:srgbClr val="0000FF"/>
                </a:solidFill>
                <a:effectLst>
                  <a:glow rad="1905000">
                    <a:schemeClr val="tx2">
                      <a:lumMod val="75000"/>
                      <a:alpha val="29000"/>
                    </a:schemeClr>
                  </a:glow>
                </a:effectLst>
              </a:rPr>
              <a:t>CWMPAS</a:t>
            </a:r>
            <a:endParaRPr lang="en-GB" sz="5400" dirty="0">
              <a:solidFill>
                <a:srgbClr val="0000FF"/>
              </a:solidFill>
              <a:effectLst>
                <a:glow rad="1905000">
                  <a:schemeClr val="tx2">
                    <a:lumMod val="75000"/>
                    <a:alpha val="29000"/>
                  </a:schemeClr>
                </a:glow>
              </a:effectLst>
            </a:endParaRPr>
          </a:p>
        </p:txBody>
      </p:sp>
      <p:sp>
        <p:nvSpPr>
          <p:cNvPr id="203782" name="TextBox 6"/>
          <p:cNvSpPr txBox="1">
            <a:spLocks noChangeArrowheads="1"/>
          </p:cNvSpPr>
          <p:nvPr/>
        </p:nvSpPr>
        <p:spPr bwMode="auto">
          <a:xfrm>
            <a:off x="250825" y="333375"/>
            <a:ext cx="2017713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r>
              <a:rPr lang="cy-GB" sz="1800" dirty="0" smtClean="0"/>
              <a:t>Pethau i’w cyflawni </a:t>
            </a:r>
            <a:r>
              <a:rPr lang="cy-GB" sz="1800" noProof="1" smtClean="0"/>
              <a:t>drwy’r </a:t>
            </a:r>
            <a:r>
              <a:rPr lang="cy-GB" sz="1800" dirty="0" smtClean="0"/>
              <a:t>prosiect </a:t>
            </a:r>
            <a:endParaRPr lang="cy-GB" sz="1800" dirty="0"/>
          </a:p>
        </p:txBody>
      </p:sp>
      <p:sp>
        <p:nvSpPr>
          <p:cNvPr id="8" name="Notched Right Arrow 7"/>
          <p:cNvSpPr/>
          <p:nvPr/>
        </p:nvSpPr>
        <p:spPr>
          <a:xfrm rot="20139567">
            <a:off x="-53975" y="3663950"/>
            <a:ext cx="2592388" cy="1871663"/>
          </a:xfrm>
          <a:prstGeom prst="notched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 smtClean="0"/>
              <a:t>RISG!!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25" name="Slide Number Placeholder 1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0A6669A6-D8D8-614A-88BB-240E3CA0A70A}" type="slidenum">
              <a:rPr lang="en-GB" sz="1200">
                <a:solidFill>
                  <a:srgbClr val="898989"/>
                </a:solidFill>
              </a:rPr>
              <a:pPr/>
              <a:t>10</a:t>
            </a:fld>
            <a:endParaRPr lang="en-GB" sz="1200">
              <a:solidFill>
                <a:srgbClr val="898989"/>
              </a:solidFill>
            </a:endParaRPr>
          </a:p>
        </p:txBody>
      </p:sp>
      <p:sp>
        <p:nvSpPr>
          <p:cNvPr id="205826" name="TextBox 2"/>
          <p:cNvSpPr txBox="1">
            <a:spLocks noChangeArrowheads="1"/>
          </p:cNvSpPr>
          <p:nvPr/>
        </p:nvSpPr>
        <p:spPr bwMode="auto">
          <a:xfrm>
            <a:off x="467544" y="765175"/>
            <a:ext cx="583264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GB"/>
            </a:defPPr>
            <a:lvl1pPr>
              <a:defRPr sz="2400" b="1">
                <a:solidFill>
                  <a:srgbClr val="000000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lvl="1">
              <a:defRPr sz="2200">
                <a:solidFill>
                  <a:srgbClr val="000000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1143000" indent="-228600">
              <a:defRPr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cy-GB" dirty="0" smtClean="0"/>
              <a:t>Rheolwr y Prosiect</a:t>
            </a:r>
            <a:endParaRPr lang="cy-GB" dirty="0"/>
          </a:p>
        </p:txBody>
      </p:sp>
      <p:sp>
        <p:nvSpPr>
          <p:cNvPr id="2" name="TextBox 1"/>
          <p:cNvSpPr txBox="1"/>
          <p:nvPr/>
        </p:nvSpPr>
        <p:spPr>
          <a:xfrm>
            <a:off x="755576" y="1628800"/>
            <a:ext cx="8280920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 smtClean="0"/>
              <a:t>Pwy yw ef/hi?</a:t>
            </a:r>
          </a:p>
          <a:p>
            <a:r>
              <a:rPr lang="cy-GB" sz="2800" dirty="0" smtClean="0"/>
              <a:t>Beth dylai’i wneud?</a:t>
            </a:r>
          </a:p>
          <a:p>
            <a:r>
              <a:rPr lang="cy-GB" sz="2800" dirty="0" smtClean="0"/>
              <a:t>Beth dylai’i gyflawni?</a:t>
            </a:r>
          </a:p>
          <a:p>
            <a:r>
              <a:rPr lang="cy-GB" sz="2800" dirty="0" smtClean="0"/>
              <a:t>Pa sgiliau sydd eu hangen arno/arni?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25" name="Slide Number Placeholder 1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0A6669A6-D8D8-614A-88BB-240E3CA0A70A}" type="slidenum">
              <a:rPr lang="en-GB" sz="1200">
                <a:solidFill>
                  <a:srgbClr val="898989"/>
                </a:solidFill>
              </a:rPr>
              <a:pPr/>
              <a:t>11</a:t>
            </a:fld>
            <a:endParaRPr lang="en-GB" sz="1200">
              <a:solidFill>
                <a:srgbClr val="898989"/>
              </a:solidFill>
            </a:endParaRPr>
          </a:p>
        </p:txBody>
      </p:sp>
      <p:sp>
        <p:nvSpPr>
          <p:cNvPr id="205826" name="TextBox 2"/>
          <p:cNvSpPr txBox="1">
            <a:spLocks noChangeArrowheads="1"/>
          </p:cNvSpPr>
          <p:nvPr/>
        </p:nvSpPr>
        <p:spPr bwMode="auto">
          <a:xfrm>
            <a:off x="2411760" y="332656"/>
            <a:ext cx="583264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GB"/>
            </a:defPPr>
            <a:lvl1pPr>
              <a:defRPr sz="2400" b="1">
                <a:solidFill>
                  <a:srgbClr val="000000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lvl="1">
              <a:defRPr sz="2200">
                <a:solidFill>
                  <a:srgbClr val="000000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1143000" indent="-228600">
              <a:defRPr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cy-GB" dirty="0"/>
              <a:t>Rheolwr y Prosiect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79512" y="836712"/>
            <a:ext cx="8280920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 smtClean="0"/>
              <a:t>Y sawl sy’n gyfrifol ac yn atebol am gyflawni canlyniad y prosiect.</a:t>
            </a:r>
          </a:p>
          <a:p>
            <a:r>
              <a:rPr lang="cy-GB" sz="2800" dirty="0" smtClean="0"/>
              <a:t>Mae’n rheoli’r tîm Craidd.</a:t>
            </a:r>
          </a:p>
          <a:p>
            <a:r>
              <a:rPr lang="cy-GB" sz="2800" dirty="0" smtClean="0"/>
              <a:t>Mae’n cynrychioli barn y ‘Cleient’</a:t>
            </a:r>
            <a:r>
              <a:rPr lang="en-GB" sz="2800" dirty="0" smtClean="0"/>
              <a:t>.</a:t>
            </a: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79512" y="2780928"/>
            <a:ext cx="828092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700" dirty="0" smtClean="0"/>
              <a:t>Rhaid meddu ar yr ystod o sgiliau sydd eu hangen ....yn amrywio’n ôl y prosiect, e.e. manylion, yn erbyn trosolwg, cyfathrebu, dirprwyo, datrys anghydfod.</a:t>
            </a:r>
          </a:p>
          <a:p>
            <a:r>
              <a:rPr lang="cy-GB" sz="2700" dirty="0" smtClean="0"/>
              <a:t>Nid </a:t>
            </a:r>
            <a:r>
              <a:rPr lang="cy-GB" sz="2700" dirty="0" smtClean="0"/>
              <a:t>o reidrwydd yr ‘arbenigwr’.</a:t>
            </a:r>
          </a:p>
          <a:p>
            <a:r>
              <a:rPr lang="cy-GB" sz="2700" dirty="0" smtClean="0"/>
              <a:t>Nid oes rhaid </a:t>
            </a:r>
            <a:r>
              <a:rPr lang="cy-GB" sz="2700" dirty="0" smtClean="0"/>
              <a:t>iddo/iddi ‘wneud’ popeth, ond angen sicrhau </a:t>
            </a:r>
            <a:r>
              <a:rPr lang="cy-GB" sz="2700" dirty="0" smtClean="0"/>
              <a:t>bod popeth yn </a:t>
            </a:r>
            <a:r>
              <a:rPr lang="cy-GB" sz="2700" dirty="0" smtClean="0"/>
              <a:t>cael ei wneud.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7547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849" name="Slide Number Placeholder 1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F6BCB191-DF85-9C4D-A3BD-E3733C653FAB}" type="slidenum">
              <a:rPr lang="en-GB" sz="1200">
                <a:solidFill>
                  <a:srgbClr val="898989"/>
                </a:solidFill>
              </a:rPr>
              <a:pPr/>
              <a:t>12</a:t>
            </a:fld>
            <a:endParaRPr lang="en-GB" sz="1200">
              <a:solidFill>
                <a:srgbClr val="898989"/>
              </a:solidFill>
            </a:endParaRPr>
          </a:p>
        </p:txBody>
      </p:sp>
      <p:sp>
        <p:nvSpPr>
          <p:cNvPr id="206850" name="TextBox 2"/>
          <p:cNvSpPr txBox="1">
            <a:spLocks noChangeArrowheads="1"/>
          </p:cNvSpPr>
          <p:nvPr/>
        </p:nvSpPr>
        <p:spPr bwMode="auto">
          <a:xfrm>
            <a:off x="1187624" y="548680"/>
            <a:ext cx="6264994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r>
              <a:rPr lang="cy-GB" sz="3200" dirty="0" smtClean="0"/>
              <a:t>Pynciau yn y cam Cynllunio. </a:t>
            </a:r>
            <a:endParaRPr lang="cy-GB" sz="3200" dirty="0"/>
          </a:p>
        </p:txBody>
      </p:sp>
      <p:sp>
        <p:nvSpPr>
          <p:cNvPr id="2" name="TextBox 1"/>
          <p:cNvSpPr txBox="1"/>
          <p:nvPr/>
        </p:nvSpPr>
        <p:spPr>
          <a:xfrm>
            <a:off x="1187624" y="1556792"/>
            <a:ext cx="568863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 smtClean="0"/>
              <a:t>Dewis neu gadarnhau’r tîm/timau.</a:t>
            </a:r>
          </a:p>
          <a:p>
            <a:r>
              <a:rPr lang="cy-GB" dirty="0" smtClean="0"/>
              <a:t>Cyfarfod cychwynnol.</a:t>
            </a:r>
          </a:p>
          <a:p>
            <a:r>
              <a:rPr lang="cy-GB" dirty="0" smtClean="0"/>
              <a:t>Cadarnhau’r cwmpas.</a:t>
            </a:r>
          </a:p>
          <a:p>
            <a:r>
              <a:rPr lang="cy-GB" dirty="0" smtClean="0"/>
              <a:t>Penderfynu ar lefel y manylder cynllunio sydd ei hangen.</a:t>
            </a:r>
          </a:p>
          <a:p>
            <a:r>
              <a:rPr lang="cy-GB" dirty="0" smtClean="0"/>
              <a:t>Dynodi’r gweithgareddau sydd eu hangen a’u hyd.</a:t>
            </a:r>
          </a:p>
          <a:p>
            <a:r>
              <a:rPr lang="cy-GB" dirty="0" smtClean="0"/>
              <a:t>Dadansoddi </a:t>
            </a:r>
            <a:r>
              <a:rPr lang="cy-GB" noProof="1" smtClean="0"/>
              <a:t>rhanddeiliaid</a:t>
            </a:r>
            <a:r>
              <a:rPr lang="cy-GB" dirty="0" smtClean="0"/>
              <a:t>.</a:t>
            </a:r>
          </a:p>
          <a:p>
            <a:r>
              <a:rPr lang="cy-GB" dirty="0" smtClean="0"/>
              <a:t>Amcangyfrif cynllunio adnoddau.</a:t>
            </a:r>
          </a:p>
          <a:p>
            <a:r>
              <a:rPr lang="cy-GB" dirty="0" smtClean="0"/>
              <a:t>Asesu Risg.</a:t>
            </a:r>
          </a:p>
          <a:p>
            <a:r>
              <a:rPr lang="cy-GB" dirty="0" smtClean="0"/>
              <a:t>Cynllun Amserlen.</a:t>
            </a:r>
          </a:p>
          <a:p>
            <a:r>
              <a:rPr lang="cy-GB" dirty="0" smtClean="0"/>
              <a:t>Datblygu a dadelfennu costau.</a:t>
            </a:r>
          </a:p>
          <a:p>
            <a:r>
              <a:rPr lang="cy-GB" dirty="0" smtClean="0"/>
              <a:t>Cynllun cyfathrebu.</a:t>
            </a:r>
          </a:p>
          <a:p>
            <a:r>
              <a:rPr lang="cy-GB" dirty="0" smtClean="0"/>
              <a:t>Cadarnhau pethau i’w cyflawni.</a:t>
            </a:r>
          </a:p>
          <a:p>
            <a:r>
              <a:rPr lang="cy-GB" dirty="0" smtClean="0"/>
              <a:t>Cymeradwyo’r cam.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971600" y="548680"/>
            <a:ext cx="6264696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 smtClean="0"/>
              <a:t>Math o brosiect</a:t>
            </a:r>
            <a:endParaRPr lang="cy-GB" sz="3200" dirty="0"/>
          </a:p>
        </p:txBody>
      </p:sp>
      <p:sp>
        <p:nvSpPr>
          <p:cNvPr id="4" name="TextBox 3"/>
          <p:cNvSpPr txBox="1"/>
          <p:nvPr/>
        </p:nvSpPr>
        <p:spPr>
          <a:xfrm>
            <a:off x="467544" y="1412776"/>
            <a:ext cx="842493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 smtClean="0"/>
              <a:t>Gwnewch yn siŵr eich bod yn deall pa fath o brosiect rydych yn ei wneud.</a:t>
            </a:r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Datblygu Cynnyrch	- Gwneud cynnyrch newydd nad yw’n bodoli heddiw.</a:t>
            </a:r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Addasu Cynnyrch 	- Cymryd cynnyrch cyfredol a’i newid i rywbeth tebyg 				   ond gwahanol.</a:t>
            </a:r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Adeiladu		-  Adeiladu rhywbeth.</a:t>
            </a:r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TG			- Gweithredu system hysbys</a:t>
            </a:r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Digidol		- Creu cynnwys i’r we.</a:t>
            </a:r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Rheoli Newid sefydliadol	- Newid sefydliad a rolau oddi mewn iddo.</a:t>
            </a:r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Prosiect gweithgynhyrchu darbodus.</a:t>
            </a:r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ac ati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r>
              <a:rPr lang="cy-GB" dirty="0" smtClean="0"/>
              <a:t>Yn amlwg mae angen </a:t>
            </a:r>
            <a:r>
              <a:rPr lang="cy-GB" noProof="1" smtClean="0"/>
              <a:t>methodolegau </a:t>
            </a:r>
            <a:r>
              <a:rPr lang="cy-GB" dirty="0" smtClean="0"/>
              <a:t>a sgiliau gwahanol.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629377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1763688" y="476672"/>
            <a:ext cx="24999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3200" dirty="0" smtClean="0"/>
              <a:t>Dethol y Tîm</a:t>
            </a:r>
            <a:endParaRPr lang="cy-GB" sz="3200" dirty="0"/>
          </a:p>
        </p:txBody>
      </p:sp>
      <p:sp>
        <p:nvSpPr>
          <p:cNvPr id="4" name="TextBox 3"/>
          <p:cNvSpPr txBox="1"/>
          <p:nvPr/>
        </p:nvSpPr>
        <p:spPr>
          <a:xfrm>
            <a:off x="323528" y="1340768"/>
            <a:ext cx="858921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000" dirty="0" smtClean="0"/>
              <a:t>Ydy’r prosiect wedi’i gytuno’n derfynol?</a:t>
            </a:r>
          </a:p>
          <a:p>
            <a:r>
              <a:rPr lang="cy-GB" sz="2000" dirty="0" smtClean="0"/>
              <a:t>Ydy’r bobl iawn yn cymryd rhan?</a:t>
            </a:r>
          </a:p>
          <a:p>
            <a:r>
              <a:rPr lang="cy-GB" sz="2000" dirty="0" smtClean="0"/>
              <a:t>Oes angen pobl wahanol ar gyfer camau gwahanol?</a:t>
            </a:r>
          </a:p>
          <a:p>
            <a:r>
              <a:rPr lang="cy-GB" sz="2000" dirty="0" smtClean="0"/>
              <a:t>Ydy’r holl sgiliau ganddynt?</a:t>
            </a:r>
          </a:p>
          <a:p>
            <a:r>
              <a:rPr lang="cy-GB" sz="2000" dirty="0" smtClean="0"/>
              <a:t>Pwy/beth arall g</a:t>
            </a:r>
            <a:r>
              <a:rPr lang="cy-GB" sz="2000" noProof="1" smtClean="0"/>
              <a:t>allai</a:t>
            </a:r>
            <a:r>
              <a:rPr lang="cy-GB" sz="2000" dirty="0" smtClean="0"/>
              <a:t> fod ei angen arnoch?</a:t>
            </a:r>
          </a:p>
          <a:p>
            <a:r>
              <a:rPr lang="cy-GB" sz="2000" dirty="0" smtClean="0"/>
              <a:t>Lluniwch gynllun i gael y bobl sydd eu hangen.</a:t>
            </a:r>
          </a:p>
          <a:p>
            <a:r>
              <a:rPr lang="cy-GB" sz="2000" dirty="0" smtClean="0"/>
              <a:t>Gwnewch yn siŵr eu bod yn sylweddoli eu bod ar y tîm a beth a ddisgwylir.</a:t>
            </a:r>
          </a:p>
          <a:p>
            <a:endParaRPr lang="cy-GB" sz="2000" dirty="0" smtClean="0"/>
          </a:p>
          <a:p>
            <a:r>
              <a:rPr lang="cy-GB" sz="2000" dirty="0" smtClean="0"/>
              <a:t>Eu gwahodd i’r Cyfarfod Cychwynnol.</a:t>
            </a:r>
            <a:endParaRPr lang="cy-GB" sz="2000" dirty="0"/>
          </a:p>
        </p:txBody>
      </p:sp>
    </p:spTree>
    <p:extLst>
      <p:ext uri="{BB962C8B-B14F-4D97-AF65-F5344CB8AC3E}">
        <p14:creationId xmlns:p14="http://schemas.microsoft.com/office/powerpoint/2010/main" val="3362282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1475656" y="1124744"/>
            <a:ext cx="5756704" cy="30777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3200" dirty="0" smtClean="0"/>
              <a:t>Cyfarfod Cychwynnol</a:t>
            </a:r>
          </a:p>
          <a:p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Sicrhau bod yr holl bobl gywir yn bresennol.</a:t>
            </a:r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Atgoffa am y cwmpas.</a:t>
            </a:r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Ateb cwestiynau.</a:t>
            </a:r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Rhestru cwestiynau heb eu hateb.(Parcio syniadau)</a:t>
            </a:r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Cael cefnogaeth (gobeithio).</a:t>
            </a:r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Amlinellu’r nodau, a chynllunio i’w cyflawni.</a:t>
            </a:r>
          </a:p>
          <a:p>
            <a:endParaRPr lang="en-GB" dirty="0" smtClean="0"/>
          </a:p>
          <a:p>
            <a:pPr marL="285750" indent="-285750">
              <a:buFont typeface="Arial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5229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1475656" y="836712"/>
            <a:ext cx="2858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800" dirty="0" smtClean="0"/>
              <a:t>Dynodi’r Tasgau</a:t>
            </a:r>
            <a:endParaRPr lang="cy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1331640" y="1772816"/>
            <a:ext cx="684076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cy-GB" dirty="0" smtClean="0"/>
              <a:t>Yn amlwg yn dibynnu ar y prosiect.</a:t>
            </a:r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Gall fod yn amlwg ac yn syml.</a:t>
            </a:r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Gall fod yn gymhleth gyda llawer o bethau anhysbys.</a:t>
            </a:r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Er enghraifft fel arfer mae gan brosiectau Datblygu Cynnyrch strwythur gosod o fewn cwmnïau.</a:t>
            </a:r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Mae gan y diwydiant adeiladu fethodoleg hysbys.</a:t>
            </a:r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Protocolau Sector-benodol, Awyrennau, </a:t>
            </a:r>
            <a:r>
              <a:rPr lang="cy-GB" noProof="1" smtClean="0"/>
              <a:t>Modurol, Fferyllol, </a:t>
            </a:r>
            <a:r>
              <a:rPr lang="cy-GB" dirty="0" smtClean="0"/>
              <a:t>TG, Digidol ac ati.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 smtClean="0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6031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22" name="Freeform 1026"/>
          <p:cNvSpPr>
            <a:spLocks/>
          </p:cNvSpPr>
          <p:nvPr/>
        </p:nvSpPr>
        <p:spPr bwMode="auto">
          <a:xfrm>
            <a:off x="6040438" y="1924050"/>
            <a:ext cx="1290637" cy="703263"/>
          </a:xfrm>
          <a:custGeom>
            <a:avLst/>
            <a:gdLst>
              <a:gd name="T0" fmla="*/ 62 w 813"/>
              <a:gd name="T1" fmla="*/ 74 h 443"/>
              <a:gd name="T2" fmla="*/ 812 w 813"/>
              <a:gd name="T3" fmla="*/ 0 h 443"/>
              <a:gd name="T4" fmla="*/ 788 w 813"/>
              <a:gd name="T5" fmla="*/ 98 h 443"/>
              <a:gd name="T6" fmla="*/ 316 w 813"/>
              <a:gd name="T7" fmla="*/ 176 h 443"/>
              <a:gd name="T8" fmla="*/ 0 w 813"/>
              <a:gd name="T9" fmla="*/ 442 h 443"/>
              <a:gd name="T10" fmla="*/ 62 w 813"/>
              <a:gd name="T11" fmla="*/ 74 h 4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13" h="443">
                <a:moveTo>
                  <a:pt x="62" y="74"/>
                </a:moveTo>
                <a:lnTo>
                  <a:pt x="812" y="0"/>
                </a:lnTo>
                <a:lnTo>
                  <a:pt x="788" y="98"/>
                </a:lnTo>
                <a:lnTo>
                  <a:pt x="316" y="176"/>
                </a:lnTo>
                <a:lnTo>
                  <a:pt x="0" y="442"/>
                </a:lnTo>
                <a:lnTo>
                  <a:pt x="62" y="74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23" name="Freeform 1027"/>
          <p:cNvSpPr>
            <a:spLocks/>
          </p:cNvSpPr>
          <p:nvPr/>
        </p:nvSpPr>
        <p:spPr bwMode="auto">
          <a:xfrm>
            <a:off x="0" y="1556792"/>
            <a:ext cx="9144000" cy="5489575"/>
          </a:xfrm>
          <a:custGeom>
            <a:avLst/>
            <a:gdLst>
              <a:gd name="T0" fmla="*/ 0 w 5760"/>
              <a:gd name="T1" fmla="*/ 3457 h 3458"/>
              <a:gd name="T2" fmla="*/ 0 w 5760"/>
              <a:gd name="T3" fmla="*/ 0 h 3458"/>
              <a:gd name="T4" fmla="*/ 5759 w 5760"/>
              <a:gd name="T5" fmla="*/ 0 h 3458"/>
              <a:gd name="T6" fmla="*/ 5759 w 5760"/>
              <a:gd name="T7" fmla="*/ 3457 h 3458"/>
              <a:gd name="T8" fmla="*/ 0 w 5760"/>
              <a:gd name="T9" fmla="*/ 3457 h 34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60" h="3458">
                <a:moveTo>
                  <a:pt x="0" y="3457"/>
                </a:moveTo>
                <a:lnTo>
                  <a:pt x="0" y="0"/>
                </a:lnTo>
                <a:lnTo>
                  <a:pt x="5759" y="0"/>
                </a:lnTo>
                <a:lnTo>
                  <a:pt x="5759" y="3457"/>
                </a:lnTo>
                <a:lnTo>
                  <a:pt x="0" y="3457"/>
                </a:lnTo>
              </a:path>
            </a:pathLst>
          </a:custGeom>
          <a:solidFill>
            <a:srgbClr val="00235B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24" name="Freeform 1028"/>
          <p:cNvSpPr>
            <a:spLocks/>
          </p:cNvSpPr>
          <p:nvPr/>
        </p:nvSpPr>
        <p:spPr bwMode="auto">
          <a:xfrm>
            <a:off x="0" y="1368425"/>
            <a:ext cx="2166938" cy="1363663"/>
          </a:xfrm>
          <a:custGeom>
            <a:avLst/>
            <a:gdLst>
              <a:gd name="T0" fmla="*/ 0 w 1365"/>
              <a:gd name="T1" fmla="*/ 0 h 859"/>
              <a:gd name="T2" fmla="*/ 575 w 1365"/>
              <a:gd name="T3" fmla="*/ 10 h 859"/>
              <a:gd name="T4" fmla="*/ 297 w 1365"/>
              <a:gd name="T5" fmla="*/ 29 h 859"/>
              <a:gd name="T6" fmla="*/ 680 w 1365"/>
              <a:gd name="T7" fmla="*/ 68 h 859"/>
              <a:gd name="T8" fmla="*/ 457 w 1365"/>
              <a:gd name="T9" fmla="*/ 77 h 859"/>
              <a:gd name="T10" fmla="*/ 369 w 1365"/>
              <a:gd name="T11" fmla="*/ 104 h 859"/>
              <a:gd name="T12" fmla="*/ 452 w 1365"/>
              <a:gd name="T13" fmla="*/ 104 h 859"/>
              <a:gd name="T14" fmla="*/ 565 w 1365"/>
              <a:gd name="T15" fmla="*/ 150 h 859"/>
              <a:gd name="T16" fmla="*/ 379 w 1365"/>
              <a:gd name="T17" fmla="*/ 169 h 859"/>
              <a:gd name="T18" fmla="*/ 160 w 1365"/>
              <a:gd name="T19" fmla="*/ 179 h 859"/>
              <a:gd name="T20" fmla="*/ 215 w 1365"/>
              <a:gd name="T21" fmla="*/ 216 h 859"/>
              <a:gd name="T22" fmla="*/ 838 w 1365"/>
              <a:gd name="T23" fmla="*/ 299 h 859"/>
              <a:gd name="T24" fmla="*/ 860 w 1365"/>
              <a:gd name="T25" fmla="*/ 336 h 859"/>
              <a:gd name="T26" fmla="*/ 1124 w 1365"/>
              <a:gd name="T27" fmla="*/ 383 h 859"/>
              <a:gd name="T28" fmla="*/ 1343 w 1365"/>
              <a:gd name="T29" fmla="*/ 447 h 859"/>
              <a:gd name="T30" fmla="*/ 1364 w 1365"/>
              <a:gd name="T31" fmla="*/ 494 h 859"/>
              <a:gd name="T32" fmla="*/ 1360 w 1365"/>
              <a:gd name="T33" fmla="*/ 541 h 859"/>
              <a:gd name="T34" fmla="*/ 883 w 1365"/>
              <a:gd name="T35" fmla="*/ 569 h 859"/>
              <a:gd name="T36" fmla="*/ 860 w 1365"/>
              <a:gd name="T37" fmla="*/ 625 h 859"/>
              <a:gd name="T38" fmla="*/ 543 w 1365"/>
              <a:gd name="T39" fmla="*/ 680 h 859"/>
              <a:gd name="T40" fmla="*/ 512 w 1365"/>
              <a:gd name="T41" fmla="*/ 737 h 859"/>
              <a:gd name="T42" fmla="*/ 0 w 1365"/>
              <a:gd name="T43" fmla="*/ 858 h 859"/>
              <a:gd name="T44" fmla="*/ 0 w 1365"/>
              <a:gd name="T45" fmla="*/ 0 h 8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</a:cxnLst>
            <a:rect l="0" t="0" r="r" b="b"/>
            <a:pathLst>
              <a:path w="1365" h="859">
                <a:moveTo>
                  <a:pt x="0" y="0"/>
                </a:moveTo>
                <a:lnTo>
                  <a:pt x="575" y="10"/>
                </a:lnTo>
                <a:lnTo>
                  <a:pt x="297" y="29"/>
                </a:lnTo>
                <a:lnTo>
                  <a:pt x="680" y="68"/>
                </a:lnTo>
                <a:lnTo>
                  <a:pt x="457" y="77"/>
                </a:lnTo>
                <a:lnTo>
                  <a:pt x="369" y="104"/>
                </a:lnTo>
                <a:lnTo>
                  <a:pt x="452" y="104"/>
                </a:lnTo>
                <a:lnTo>
                  <a:pt x="565" y="150"/>
                </a:lnTo>
                <a:lnTo>
                  <a:pt x="379" y="169"/>
                </a:lnTo>
                <a:lnTo>
                  <a:pt x="160" y="179"/>
                </a:lnTo>
                <a:lnTo>
                  <a:pt x="215" y="216"/>
                </a:lnTo>
                <a:lnTo>
                  <a:pt x="838" y="299"/>
                </a:lnTo>
                <a:lnTo>
                  <a:pt x="860" y="336"/>
                </a:lnTo>
                <a:lnTo>
                  <a:pt x="1124" y="383"/>
                </a:lnTo>
                <a:lnTo>
                  <a:pt x="1343" y="447"/>
                </a:lnTo>
                <a:lnTo>
                  <a:pt x="1364" y="494"/>
                </a:lnTo>
                <a:lnTo>
                  <a:pt x="1360" y="541"/>
                </a:lnTo>
                <a:lnTo>
                  <a:pt x="883" y="569"/>
                </a:lnTo>
                <a:lnTo>
                  <a:pt x="860" y="625"/>
                </a:lnTo>
                <a:lnTo>
                  <a:pt x="543" y="680"/>
                </a:lnTo>
                <a:lnTo>
                  <a:pt x="512" y="737"/>
                </a:lnTo>
                <a:lnTo>
                  <a:pt x="0" y="858"/>
                </a:lnTo>
                <a:lnTo>
                  <a:pt x="0" y="0"/>
                </a:lnTo>
              </a:path>
            </a:pathLst>
          </a:cu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25" name="Freeform 1029"/>
          <p:cNvSpPr>
            <a:spLocks/>
          </p:cNvSpPr>
          <p:nvPr/>
        </p:nvSpPr>
        <p:spPr bwMode="auto">
          <a:xfrm>
            <a:off x="7754938" y="822325"/>
            <a:ext cx="325437" cy="327025"/>
          </a:xfrm>
          <a:custGeom>
            <a:avLst/>
            <a:gdLst>
              <a:gd name="T0" fmla="*/ 28 w 205"/>
              <a:gd name="T1" fmla="*/ 0 h 206"/>
              <a:gd name="T2" fmla="*/ 204 w 205"/>
              <a:gd name="T3" fmla="*/ 84 h 206"/>
              <a:gd name="T4" fmla="*/ 0 w 205"/>
              <a:gd name="T5" fmla="*/ 205 h 206"/>
              <a:gd name="T6" fmla="*/ 100 w 205"/>
              <a:gd name="T7" fmla="*/ 84 h 206"/>
              <a:gd name="T8" fmla="*/ 28 w 205"/>
              <a:gd name="T9" fmla="*/ 0 h 2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5" h="206">
                <a:moveTo>
                  <a:pt x="28" y="0"/>
                </a:moveTo>
                <a:lnTo>
                  <a:pt x="204" y="84"/>
                </a:lnTo>
                <a:lnTo>
                  <a:pt x="0" y="205"/>
                </a:lnTo>
                <a:lnTo>
                  <a:pt x="100" y="84"/>
                </a:lnTo>
                <a:lnTo>
                  <a:pt x="28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26" name="Freeform 1030"/>
          <p:cNvSpPr>
            <a:spLocks/>
          </p:cNvSpPr>
          <p:nvPr/>
        </p:nvSpPr>
        <p:spPr bwMode="auto">
          <a:xfrm>
            <a:off x="7339013" y="971550"/>
            <a:ext cx="1157287" cy="387350"/>
          </a:xfrm>
          <a:custGeom>
            <a:avLst/>
            <a:gdLst>
              <a:gd name="T0" fmla="*/ 519 w 729"/>
              <a:gd name="T1" fmla="*/ 0 h 244"/>
              <a:gd name="T2" fmla="*/ 728 w 729"/>
              <a:gd name="T3" fmla="*/ 121 h 244"/>
              <a:gd name="T4" fmla="*/ 553 w 729"/>
              <a:gd name="T5" fmla="*/ 140 h 244"/>
              <a:gd name="T6" fmla="*/ 0 w 729"/>
              <a:gd name="T7" fmla="*/ 243 h 244"/>
              <a:gd name="T8" fmla="*/ 479 w 729"/>
              <a:gd name="T9" fmla="*/ 121 h 244"/>
              <a:gd name="T10" fmla="*/ 527 w 729"/>
              <a:gd name="T11" fmla="*/ 85 h 244"/>
              <a:gd name="T12" fmla="*/ 536 w 729"/>
              <a:gd name="T13" fmla="*/ 57 h 244"/>
              <a:gd name="T14" fmla="*/ 519 w 729"/>
              <a:gd name="T15" fmla="*/ 0 h 24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729" h="244">
                <a:moveTo>
                  <a:pt x="519" y="0"/>
                </a:moveTo>
                <a:lnTo>
                  <a:pt x="728" y="121"/>
                </a:lnTo>
                <a:lnTo>
                  <a:pt x="553" y="140"/>
                </a:lnTo>
                <a:lnTo>
                  <a:pt x="0" y="243"/>
                </a:lnTo>
                <a:lnTo>
                  <a:pt x="479" y="121"/>
                </a:lnTo>
                <a:lnTo>
                  <a:pt x="527" y="85"/>
                </a:lnTo>
                <a:lnTo>
                  <a:pt x="536" y="57"/>
                </a:lnTo>
                <a:lnTo>
                  <a:pt x="519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27" name="Freeform 1031"/>
          <p:cNvSpPr>
            <a:spLocks/>
          </p:cNvSpPr>
          <p:nvPr/>
        </p:nvSpPr>
        <p:spPr bwMode="auto">
          <a:xfrm>
            <a:off x="6940550" y="1082675"/>
            <a:ext cx="544513" cy="255588"/>
          </a:xfrm>
          <a:custGeom>
            <a:avLst/>
            <a:gdLst>
              <a:gd name="T0" fmla="*/ 285 w 343"/>
              <a:gd name="T1" fmla="*/ 0 h 161"/>
              <a:gd name="T2" fmla="*/ 342 w 343"/>
              <a:gd name="T3" fmla="*/ 20 h 161"/>
              <a:gd name="T4" fmla="*/ 239 w 343"/>
              <a:gd name="T5" fmla="*/ 75 h 161"/>
              <a:gd name="T6" fmla="*/ 0 w 343"/>
              <a:gd name="T7" fmla="*/ 160 h 161"/>
              <a:gd name="T8" fmla="*/ 285 w 343"/>
              <a:gd name="T9" fmla="*/ 0 h 1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3" h="161">
                <a:moveTo>
                  <a:pt x="285" y="0"/>
                </a:moveTo>
                <a:lnTo>
                  <a:pt x="342" y="20"/>
                </a:lnTo>
                <a:lnTo>
                  <a:pt x="239" y="75"/>
                </a:lnTo>
                <a:lnTo>
                  <a:pt x="0" y="160"/>
                </a:lnTo>
                <a:lnTo>
                  <a:pt x="285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28" name="Freeform 1032"/>
          <p:cNvSpPr>
            <a:spLocks/>
          </p:cNvSpPr>
          <p:nvPr/>
        </p:nvSpPr>
        <p:spPr bwMode="auto">
          <a:xfrm>
            <a:off x="1236663" y="1371600"/>
            <a:ext cx="7450137" cy="4484688"/>
          </a:xfrm>
          <a:custGeom>
            <a:avLst/>
            <a:gdLst>
              <a:gd name="T0" fmla="*/ 1738 w 4693"/>
              <a:gd name="T1" fmla="*/ 0 h 2825"/>
              <a:gd name="T2" fmla="*/ 1607 w 4693"/>
              <a:gd name="T3" fmla="*/ 109 h 2825"/>
              <a:gd name="T4" fmla="*/ 1258 w 4693"/>
              <a:gd name="T5" fmla="*/ 146 h 2825"/>
              <a:gd name="T6" fmla="*/ 1085 w 4693"/>
              <a:gd name="T7" fmla="*/ 380 h 2825"/>
              <a:gd name="T8" fmla="*/ 383 w 4693"/>
              <a:gd name="T9" fmla="*/ 513 h 2825"/>
              <a:gd name="T10" fmla="*/ 301 w 4693"/>
              <a:gd name="T11" fmla="*/ 684 h 2825"/>
              <a:gd name="T12" fmla="*/ 317 w 4693"/>
              <a:gd name="T13" fmla="*/ 735 h 2825"/>
              <a:gd name="T14" fmla="*/ 125 w 4693"/>
              <a:gd name="T15" fmla="*/ 930 h 2825"/>
              <a:gd name="T16" fmla="*/ 174 w 4693"/>
              <a:gd name="T17" fmla="*/ 1000 h 2825"/>
              <a:gd name="T18" fmla="*/ 0 w 4693"/>
              <a:gd name="T19" fmla="*/ 1136 h 2825"/>
              <a:gd name="T20" fmla="*/ 206 w 4693"/>
              <a:gd name="T21" fmla="*/ 1380 h 2825"/>
              <a:gd name="T22" fmla="*/ 32 w 4693"/>
              <a:gd name="T23" fmla="*/ 1661 h 2825"/>
              <a:gd name="T24" fmla="*/ 731 w 4693"/>
              <a:gd name="T25" fmla="*/ 1980 h 2825"/>
              <a:gd name="T26" fmla="*/ 697 w 4693"/>
              <a:gd name="T27" fmla="*/ 2054 h 2825"/>
              <a:gd name="T28" fmla="*/ 1194 w 4693"/>
              <a:gd name="T29" fmla="*/ 2164 h 2825"/>
              <a:gd name="T30" fmla="*/ 1194 w 4693"/>
              <a:gd name="T31" fmla="*/ 2286 h 2825"/>
              <a:gd name="T32" fmla="*/ 1900 w 4693"/>
              <a:gd name="T33" fmla="*/ 2570 h 2825"/>
              <a:gd name="T34" fmla="*/ 2216 w 4693"/>
              <a:gd name="T35" fmla="*/ 2591 h 2825"/>
              <a:gd name="T36" fmla="*/ 2487 w 4693"/>
              <a:gd name="T37" fmla="*/ 2824 h 2825"/>
              <a:gd name="T38" fmla="*/ 2635 w 4693"/>
              <a:gd name="T39" fmla="*/ 2813 h 2825"/>
              <a:gd name="T40" fmla="*/ 3070 w 4693"/>
              <a:gd name="T41" fmla="*/ 2371 h 2825"/>
              <a:gd name="T42" fmla="*/ 3046 w 4693"/>
              <a:gd name="T43" fmla="*/ 2225 h 2825"/>
              <a:gd name="T44" fmla="*/ 3685 w 4693"/>
              <a:gd name="T45" fmla="*/ 2054 h 2825"/>
              <a:gd name="T46" fmla="*/ 4017 w 4693"/>
              <a:gd name="T47" fmla="*/ 1759 h 2825"/>
              <a:gd name="T48" fmla="*/ 3827 w 4693"/>
              <a:gd name="T49" fmla="*/ 1613 h 2825"/>
              <a:gd name="T50" fmla="*/ 4302 w 4693"/>
              <a:gd name="T51" fmla="*/ 1469 h 2825"/>
              <a:gd name="T52" fmla="*/ 4692 w 4693"/>
              <a:gd name="T53" fmla="*/ 1155 h 2825"/>
              <a:gd name="T54" fmla="*/ 4458 w 4693"/>
              <a:gd name="T55" fmla="*/ 906 h 2825"/>
              <a:gd name="T56" fmla="*/ 4557 w 4693"/>
              <a:gd name="T57" fmla="*/ 673 h 2825"/>
              <a:gd name="T58" fmla="*/ 3906 w 4693"/>
              <a:gd name="T59" fmla="*/ 282 h 2825"/>
              <a:gd name="T60" fmla="*/ 3494 w 4693"/>
              <a:gd name="T61" fmla="*/ 262 h 2825"/>
              <a:gd name="T62" fmla="*/ 3078 w 4693"/>
              <a:gd name="T63" fmla="*/ 86 h 2825"/>
              <a:gd name="T64" fmla="*/ 3013 w 4693"/>
              <a:gd name="T65" fmla="*/ 24 h 2825"/>
              <a:gd name="T66" fmla="*/ 1738 w 4693"/>
              <a:gd name="T67" fmla="*/ 0 h 28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</a:cxnLst>
            <a:rect l="0" t="0" r="r" b="b"/>
            <a:pathLst>
              <a:path w="4693" h="2825">
                <a:moveTo>
                  <a:pt x="1738" y="0"/>
                </a:moveTo>
                <a:lnTo>
                  <a:pt x="1607" y="109"/>
                </a:lnTo>
                <a:lnTo>
                  <a:pt x="1258" y="146"/>
                </a:lnTo>
                <a:lnTo>
                  <a:pt x="1085" y="380"/>
                </a:lnTo>
                <a:lnTo>
                  <a:pt x="383" y="513"/>
                </a:lnTo>
                <a:lnTo>
                  <a:pt x="301" y="684"/>
                </a:lnTo>
                <a:lnTo>
                  <a:pt x="317" y="735"/>
                </a:lnTo>
                <a:lnTo>
                  <a:pt x="125" y="930"/>
                </a:lnTo>
                <a:lnTo>
                  <a:pt x="174" y="1000"/>
                </a:lnTo>
                <a:lnTo>
                  <a:pt x="0" y="1136"/>
                </a:lnTo>
                <a:lnTo>
                  <a:pt x="206" y="1380"/>
                </a:lnTo>
                <a:lnTo>
                  <a:pt x="32" y="1661"/>
                </a:lnTo>
                <a:lnTo>
                  <a:pt x="731" y="1980"/>
                </a:lnTo>
                <a:lnTo>
                  <a:pt x="697" y="2054"/>
                </a:lnTo>
                <a:lnTo>
                  <a:pt x="1194" y="2164"/>
                </a:lnTo>
                <a:lnTo>
                  <a:pt x="1194" y="2286"/>
                </a:lnTo>
                <a:lnTo>
                  <a:pt x="1900" y="2570"/>
                </a:lnTo>
                <a:lnTo>
                  <a:pt x="2216" y="2591"/>
                </a:lnTo>
                <a:lnTo>
                  <a:pt x="2487" y="2824"/>
                </a:lnTo>
                <a:lnTo>
                  <a:pt x="2635" y="2813"/>
                </a:lnTo>
                <a:lnTo>
                  <a:pt x="3070" y="2371"/>
                </a:lnTo>
                <a:lnTo>
                  <a:pt x="3046" y="2225"/>
                </a:lnTo>
                <a:lnTo>
                  <a:pt x="3685" y="2054"/>
                </a:lnTo>
                <a:lnTo>
                  <a:pt x="4017" y="1759"/>
                </a:lnTo>
                <a:lnTo>
                  <a:pt x="3827" y="1613"/>
                </a:lnTo>
                <a:lnTo>
                  <a:pt x="4302" y="1469"/>
                </a:lnTo>
                <a:lnTo>
                  <a:pt x="4692" y="1155"/>
                </a:lnTo>
                <a:lnTo>
                  <a:pt x="4458" y="906"/>
                </a:lnTo>
                <a:lnTo>
                  <a:pt x="4557" y="673"/>
                </a:lnTo>
                <a:lnTo>
                  <a:pt x="3906" y="282"/>
                </a:lnTo>
                <a:lnTo>
                  <a:pt x="3494" y="262"/>
                </a:lnTo>
                <a:lnTo>
                  <a:pt x="3078" y="86"/>
                </a:lnTo>
                <a:lnTo>
                  <a:pt x="3013" y="24"/>
                </a:lnTo>
                <a:lnTo>
                  <a:pt x="1738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29" name="Freeform 1033"/>
          <p:cNvSpPr>
            <a:spLocks/>
          </p:cNvSpPr>
          <p:nvPr/>
        </p:nvSpPr>
        <p:spPr bwMode="auto">
          <a:xfrm>
            <a:off x="1905000" y="1516063"/>
            <a:ext cx="3352800" cy="3952875"/>
          </a:xfrm>
          <a:custGeom>
            <a:avLst/>
            <a:gdLst>
              <a:gd name="T0" fmla="*/ 1094 w 2112"/>
              <a:gd name="T1" fmla="*/ 0 h 2490"/>
              <a:gd name="T2" fmla="*/ 1265 w 2112"/>
              <a:gd name="T3" fmla="*/ 13 h 2490"/>
              <a:gd name="T4" fmla="*/ 1320 w 2112"/>
              <a:gd name="T5" fmla="*/ 72 h 2490"/>
              <a:gd name="T6" fmla="*/ 1610 w 2112"/>
              <a:gd name="T7" fmla="*/ 83 h 2490"/>
              <a:gd name="T8" fmla="*/ 1689 w 2112"/>
              <a:gd name="T9" fmla="*/ 179 h 2490"/>
              <a:gd name="T10" fmla="*/ 1569 w 2112"/>
              <a:gd name="T11" fmla="*/ 249 h 2490"/>
              <a:gd name="T12" fmla="*/ 1662 w 2112"/>
              <a:gd name="T13" fmla="*/ 416 h 2490"/>
              <a:gd name="T14" fmla="*/ 2008 w 2112"/>
              <a:gd name="T15" fmla="*/ 416 h 2490"/>
              <a:gd name="T16" fmla="*/ 2111 w 2112"/>
              <a:gd name="T17" fmla="*/ 534 h 2490"/>
              <a:gd name="T18" fmla="*/ 1393 w 2112"/>
              <a:gd name="T19" fmla="*/ 466 h 2490"/>
              <a:gd name="T20" fmla="*/ 1153 w 2112"/>
              <a:gd name="T21" fmla="*/ 620 h 2490"/>
              <a:gd name="T22" fmla="*/ 1822 w 2112"/>
              <a:gd name="T23" fmla="*/ 736 h 2490"/>
              <a:gd name="T24" fmla="*/ 1109 w 2112"/>
              <a:gd name="T25" fmla="*/ 854 h 2490"/>
              <a:gd name="T26" fmla="*/ 1056 w 2112"/>
              <a:gd name="T27" fmla="*/ 994 h 2490"/>
              <a:gd name="T28" fmla="*/ 1134 w 2112"/>
              <a:gd name="T29" fmla="*/ 1067 h 2490"/>
              <a:gd name="T30" fmla="*/ 1083 w 2112"/>
              <a:gd name="T31" fmla="*/ 1114 h 2490"/>
              <a:gd name="T32" fmla="*/ 1253 w 2112"/>
              <a:gd name="T33" fmla="*/ 1161 h 2490"/>
              <a:gd name="T34" fmla="*/ 1134 w 2112"/>
              <a:gd name="T35" fmla="*/ 1305 h 2490"/>
              <a:gd name="T36" fmla="*/ 833 w 2112"/>
              <a:gd name="T37" fmla="*/ 1245 h 2490"/>
              <a:gd name="T38" fmla="*/ 766 w 2112"/>
              <a:gd name="T39" fmla="*/ 1305 h 2490"/>
              <a:gd name="T40" fmla="*/ 406 w 2112"/>
              <a:gd name="T41" fmla="*/ 1327 h 2490"/>
              <a:gd name="T42" fmla="*/ 778 w 2112"/>
              <a:gd name="T43" fmla="*/ 1460 h 2490"/>
              <a:gd name="T44" fmla="*/ 833 w 2112"/>
              <a:gd name="T45" fmla="*/ 1542 h 2490"/>
              <a:gd name="T46" fmla="*/ 1320 w 2112"/>
              <a:gd name="T47" fmla="*/ 1576 h 2490"/>
              <a:gd name="T48" fmla="*/ 1344 w 2112"/>
              <a:gd name="T49" fmla="*/ 1447 h 2490"/>
              <a:gd name="T50" fmla="*/ 1769 w 2112"/>
              <a:gd name="T51" fmla="*/ 937 h 2490"/>
              <a:gd name="T52" fmla="*/ 1955 w 2112"/>
              <a:gd name="T53" fmla="*/ 902 h 2490"/>
              <a:gd name="T54" fmla="*/ 1459 w 2112"/>
              <a:gd name="T55" fmla="*/ 1483 h 2490"/>
              <a:gd name="T56" fmla="*/ 2072 w 2112"/>
              <a:gd name="T57" fmla="*/ 1353 h 2490"/>
              <a:gd name="T58" fmla="*/ 981 w 2112"/>
              <a:gd name="T59" fmla="*/ 1870 h 2490"/>
              <a:gd name="T60" fmla="*/ 1511 w 2112"/>
              <a:gd name="T61" fmla="*/ 1744 h 2490"/>
              <a:gd name="T62" fmla="*/ 1410 w 2112"/>
              <a:gd name="T63" fmla="*/ 1981 h 2490"/>
              <a:gd name="T64" fmla="*/ 1836 w 2112"/>
              <a:gd name="T65" fmla="*/ 2087 h 2490"/>
              <a:gd name="T66" fmla="*/ 991 w 2112"/>
              <a:gd name="T67" fmla="*/ 2218 h 2490"/>
              <a:gd name="T68" fmla="*/ 1320 w 2112"/>
              <a:gd name="T69" fmla="*/ 2336 h 2490"/>
              <a:gd name="T70" fmla="*/ 1464 w 2112"/>
              <a:gd name="T71" fmla="*/ 2489 h 2490"/>
              <a:gd name="T72" fmla="*/ 737 w 2112"/>
              <a:gd name="T73" fmla="*/ 2204 h 2490"/>
              <a:gd name="T74" fmla="*/ 714 w 2112"/>
              <a:gd name="T75" fmla="*/ 2076 h 2490"/>
              <a:gd name="T76" fmla="*/ 1109 w 2112"/>
              <a:gd name="T77" fmla="*/ 2110 h 2490"/>
              <a:gd name="T78" fmla="*/ 250 w 2112"/>
              <a:gd name="T79" fmla="*/ 1954 h 2490"/>
              <a:gd name="T80" fmla="*/ 289 w 2112"/>
              <a:gd name="T81" fmla="*/ 1896 h 2490"/>
              <a:gd name="T82" fmla="*/ 661 w 2112"/>
              <a:gd name="T83" fmla="*/ 1874 h 2490"/>
              <a:gd name="T84" fmla="*/ 144 w 2112"/>
              <a:gd name="T85" fmla="*/ 1611 h 2490"/>
              <a:gd name="T86" fmla="*/ 250 w 2112"/>
              <a:gd name="T87" fmla="*/ 1481 h 2490"/>
              <a:gd name="T88" fmla="*/ 553 w 2112"/>
              <a:gd name="T89" fmla="*/ 1588 h 2490"/>
              <a:gd name="T90" fmla="*/ 395 w 2112"/>
              <a:gd name="T91" fmla="*/ 1353 h 2490"/>
              <a:gd name="T92" fmla="*/ 0 w 2112"/>
              <a:gd name="T93" fmla="*/ 1114 h 2490"/>
              <a:gd name="T94" fmla="*/ 289 w 2112"/>
              <a:gd name="T95" fmla="*/ 1005 h 2490"/>
              <a:gd name="T96" fmla="*/ 226 w 2112"/>
              <a:gd name="T97" fmla="*/ 891 h 2490"/>
              <a:gd name="T98" fmla="*/ 714 w 2112"/>
              <a:gd name="T99" fmla="*/ 796 h 2490"/>
              <a:gd name="T100" fmla="*/ 515 w 2112"/>
              <a:gd name="T101" fmla="*/ 594 h 2490"/>
              <a:gd name="T102" fmla="*/ 833 w 2112"/>
              <a:gd name="T103" fmla="*/ 652 h 2490"/>
              <a:gd name="T104" fmla="*/ 1187 w 2112"/>
              <a:gd name="T105" fmla="*/ 462 h 2490"/>
              <a:gd name="T106" fmla="*/ 923 w 2112"/>
              <a:gd name="T107" fmla="*/ 237 h 2490"/>
              <a:gd name="T108" fmla="*/ 1294 w 2112"/>
              <a:gd name="T109" fmla="*/ 130 h 2490"/>
              <a:gd name="T110" fmla="*/ 1094 w 2112"/>
              <a:gd name="T111" fmla="*/ 0 h 249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</a:cxnLst>
            <a:rect l="0" t="0" r="r" b="b"/>
            <a:pathLst>
              <a:path w="2112" h="2490">
                <a:moveTo>
                  <a:pt x="1094" y="0"/>
                </a:moveTo>
                <a:lnTo>
                  <a:pt x="1265" y="13"/>
                </a:lnTo>
                <a:lnTo>
                  <a:pt x="1320" y="72"/>
                </a:lnTo>
                <a:lnTo>
                  <a:pt x="1610" y="83"/>
                </a:lnTo>
                <a:lnTo>
                  <a:pt x="1689" y="179"/>
                </a:lnTo>
                <a:lnTo>
                  <a:pt x="1569" y="249"/>
                </a:lnTo>
                <a:lnTo>
                  <a:pt x="1662" y="416"/>
                </a:lnTo>
                <a:lnTo>
                  <a:pt x="2008" y="416"/>
                </a:lnTo>
                <a:lnTo>
                  <a:pt x="2111" y="534"/>
                </a:lnTo>
                <a:lnTo>
                  <a:pt x="1393" y="466"/>
                </a:lnTo>
                <a:lnTo>
                  <a:pt x="1153" y="620"/>
                </a:lnTo>
                <a:lnTo>
                  <a:pt x="1822" y="736"/>
                </a:lnTo>
                <a:lnTo>
                  <a:pt x="1109" y="854"/>
                </a:lnTo>
                <a:lnTo>
                  <a:pt x="1056" y="994"/>
                </a:lnTo>
                <a:lnTo>
                  <a:pt x="1134" y="1067"/>
                </a:lnTo>
                <a:lnTo>
                  <a:pt x="1083" y="1114"/>
                </a:lnTo>
                <a:lnTo>
                  <a:pt x="1253" y="1161"/>
                </a:lnTo>
                <a:lnTo>
                  <a:pt x="1134" y="1305"/>
                </a:lnTo>
                <a:lnTo>
                  <a:pt x="833" y="1245"/>
                </a:lnTo>
                <a:lnTo>
                  <a:pt x="766" y="1305"/>
                </a:lnTo>
                <a:lnTo>
                  <a:pt x="406" y="1327"/>
                </a:lnTo>
                <a:lnTo>
                  <a:pt x="778" y="1460"/>
                </a:lnTo>
                <a:lnTo>
                  <a:pt x="833" y="1542"/>
                </a:lnTo>
                <a:lnTo>
                  <a:pt x="1320" y="1576"/>
                </a:lnTo>
                <a:lnTo>
                  <a:pt x="1344" y="1447"/>
                </a:lnTo>
                <a:lnTo>
                  <a:pt x="1769" y="937"/>
                </a:lnTo>
                <a:lnTo>
                  <a:pt x="1955" y="902"/>
                </a:lnTo>
                <a:lnTo>
                  <a:pt x="1459" y="1483"/>
                </a:lnTo>
                <a:lnTo>
                  <a:pt x="2072" y="1353"/>
                </a:lnTo>
                <a:lnTo>
                  <a:pt x="981" y="1870"/>
                </a:lnTo>
                <a:lnTo>
                  <a:pt x="1511" y="1744"/>
                </a:lnTo>
                <a:lnTo>
                  <a:pt x="1410" y="1981"/>
                </a:lnTo>
                <a:lnTo>
                  <a:pt x="1836" y="2087"/>
                </a:lnTo>
                <a:lnTo>
                  <a:pt x="991" y="2218"/>
                </a:lnTo>
                <a:lnTo>
                  <a:pt x="1320" y="2336"/>
                </a:lnTo>
                <a:lnTo>
                  <a:pt x="1464" y="2489"/>
                </a:lnTo>
                <a:lnTo>
                  <a:pt x="737" y="2204"/>
                </a:lnTo>
                <a:lnTo>
                  <a:pt x="714" y="2076"/>
                </a:lnTo>
                <a:lnTo>
                  <a:pt x="1109" y="2110"/>
                </a:lnTo>
                <a:lnTo>
                  <a:pt x="250" y="1954"/>
                </a:lnTo>
                <a:lnTo>
                  <a:pt x="289" y="1896"/>
                </a:lnTo>
                <a:lnTo>
                  <a:pt x="661" y="1874"/>
                </a:lnTo>
                <a:lnTo>
                  <a:pt x="144" y="1611"/>
                </a:lnTo>
                <a:lnTo>
                  <a:pt x="250" y="1481"/>
                </a:lnTo>
                <a:lnTo>
                  <a:pt x="553" y="1588"/>
                </a:lnTo>
                <a:lnTo>
                  <a:pt x="395" y="1353"/>
                </a:lnTo>
                <a:lnTo>
                  <a:pt x="0" y="1114"/>
                </a:lnTo>
                <a:lnTo>
                  <a:pt x="289" y="1005"/>
                </a:lnTo>
                <a:lnTo>
                  <a:pt x="226" y="891"/>
                </a:lnTo>
                <a:lnTo>
                  <a:pt x="714" y="796"/>
                </a:lnTo>
                <a:lnTo>
                  <a:pt x="515" y="594"/>
                </a:lnTo>
                <a:lnTo>
                  <a:pt x="833" y="652"/>
                </a:lnTo>
                <a:lnTo>
                  <a:pt x="1187" y="462"/>
                </a:lnTo>
                <a:lnTo>
                  <a:pt x="923" y="237"/>
                </a:lnTo>
                <a:lnTo>
                  <a:pt x="1294" y="130"/>
                </a:lnTo>
                <a:lnTo>
                  <a:pt x="1094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0" name="Freeform 1034"/>
          <p:cNvSpPr>
            <a:spLocks/>
          </p:cNvSpPr>
          <p:nvPr/>
        </p:nvSpPr>
        <p:spPr bwMode="auto">
          <a:xfrm>
            <a:off x="2052638" y="3217863"/>
            <a:ext cx="854075" cy="509587"/>
          </a:xfrm>
          <a:custGeom>
            <a:avLst/>
            <a:gdLst>
              <a:gd name="T0" fmla="*/ 0 w 538"/>
              <a:gd name="T1" fmla="*/ 0 h 321"/>
              <a:gd name="T2" fmla="*/ 537 w 538"/>
              <a:gd name="T3" fmla="*/ 320 h 321"/>
              <a:gd name="T4" fmla="*/ 76 w 538"/>
              <a:gd name="T5" fmla="*/ 236 h 321"/>
              <a:gd name="T6" fmla="*/ 0 w 538"/>
              <a:gd name="T7" fmla="*/ 0 h 3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38" h="321">
                <a:moveTo>
                  <a:pt x="0" y="0"/>
                </a:moveTo>
                <a:lnTo>
                  <a:pt x="537" y="320"/>
                </a:lnTo>
                <a:lnTo>
                  <a:pt x="76" y="236"/>
                </a:lnTo>
                <a:lnTo>
                  <a:pt x="0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1" name="Freeform 1035"/>
          <p:cNvSpPr>
            <a:spLocks/>
          </p:cNvSpPr>
          <p:nvPr/>
        </p:nvSpPr>
        <p:spPr bwMode="auto">
          <a:xfrm>
            <a:off x="2087563" y="2624138"/>
            <a:ext cx="977900" cy="595312"/>
          </a:xfrm>
          <a:custGeom>
            <a:avLst/>
            <a:gdLst>
              <a:gd name="T0" fmla="*/ 33 w 616"/>
              <a:gd name="T1" fmla="*/ 165 h 375"/>
              <a:gd name="T2" fmla="*/ 110 w 616"/>
              <a:gd name="T3" fmla="*/ 268 h 375"/>
              <a:gd name="T4" fmla="*/ 0 w 616"/>
              <a:gd name="T5" fmla="*/ 353 h 375"/>
              <a:gd name="T6" fmla="*/ 110 w 616"/>
              <a:gd name="T7" fmla="*/ 374 h 375"/>
              <a:gd name="T8" fmla="*/ 339 w 616"/>
              <a:gd name="T9" fmla="*/ 256 h 375"/>
              <a:gd name="T10" fmla="*/ 209 w 616"/>
              <a:gd name="T11" fmla="*/ 140 h 375"/>
              <a:gd name="T12" fmla="*/ 615 w 616"/>
              <a:gd name="T13" fmla="*/ 0 h 375"/>
              <a:gd name="T14" fmla="*/ 230 w 616"/>
              <a:gd name="T15" fmla="*/ 0 h 375"/>
              <a:gd name="T16" fmla="*/ 33 w 616"/>
              <a:gd name="T17" fmla="*/ 165 h 3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6" h="375">
                <a:moveTo>
                  <a:pt x="33" y="165"/>
                </a:moveTo>
                <a:lnTo>
                  <a:pt x="110" y="268"/>
                </a:lnTo>
                <a:lnTo>
                  <a:pt x="0" y="353"/>
                </a:lnTo>
                <a:lnTo>
                  <a:pt x="110" y="374"/>
                </a:lnTo>
                <a:lnTo>
                  <a:pt x="339" y="256"/>
                </a:lnTo>
                <a:lnTo>
                  <a:pt x="209" y="140"/>
                </a:lnTo>
                <a:lnTo>
                  <a:pt x="615" y="0"/>
                </a:lnTo>
                <a:lnTo>
                  <a:pt x="230" y="0"/>
                </a:lnTo>
                <a:lnTo>
                  <a:pt x="33" y="165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2" name="Freeform 1036"/>
          <p:cNvSpPr>
            <a:spLocks/>
          </p:cNvSpPr>
          <p:nvPr/>
        </p:nvSpPr>
        <p:spPr bwMode="auto">
          <a:xfrm>
            <a:off x="3324225" y="1689100"/>
            <a:ext cx="590550" cy="133350"/>
          </a:xfrm>
          <a:custGeom>
            <a:avLst/>
            <a:gdLst>
              <a:gd name="T0" fmla="*/ 0 w 372"/>
              <a:gd name="T1" fmla="*/ 45 h 84"/>
              <a:gd name="T2" fmla="*/ 174 w 372"/>
              <a:gd name="T3" fmla="*/ 83 h 84"/>
              <a:gd name="T4" fmla="*/ 371 w 372"/>
              <a:gd name="T5" fmla="*/ 11 h 84"/>
              <a:gd name="T6" fmla="*/ 205 w 372"/>
              <a:gd name="T7" fmla="*/ 0 h 84"/>
              <a:gd name="T8" fmla="*/ 0 w 372"/>
              <a:gd name="T9" fmla="*/ 45 h 8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2" h="84">
                <a:moveTo>
                  <a:pt x="0" y="45"/>
                </a:moveTo>
                <a:lnTo>
                  <a:pt x="174" y="83"/>
                </a:lnTo>
                <a:lnTo>
                  <a:pt x="371" y="11"/>
                </a:lnTo>
                <a:lnTo>
                  <a:pt x="205" y="0"/>
                </a:lnTo>
                <a:lnTo>
                  <a:pt x="0" y="45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3" name="Freeform 1037"/>
          <p:cNvSpPr>
            <a:spLocks/>
          </p:cNvSpPr>
          <p:nvPr/>
        </p:nvSpPr>
        <p:spPr bwMode="auto">
          <a:xfrm>
            <a:off x="4833938" y="1930400"/>
            <a:ext cx="1322387" cy="169863"/>
          </a:xfrm>
          <a:custGeom>
            <a:avLst/>
            <a:gdLst>
              <a:gd name="T0" fmla="*/ 579 w 833"/>
              <a:gd name="T1" fmla="*/ 0 h 107"/>
              <a:gd name="T2" fmla="*/ 0 w 833"/>
              <a:gd name="T3" fmla="*/ 69 h 107"/>
              <a:gd name="T4" fmla="*/ 110 w 833"/>
              <a:gd name="T5" fmla="*/ 106 h 107"/>
              <a:gd name="T6" fmla="*/ 482 w 833"/>
              <a:gd name="T7" fmla="*/ 106 h 107"/>
              <a:gd name="T8" fmla="*/ 832 w 833"/>
              <a:gd name="T9" fmla="*/ 34 h 107"/>
              <a:gd name="T10" fmla="*/ 579 w 833"/>
              <a:gd name="T11" fmla="*/ 0 h 10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33" h="107">
                <a:moveTo>
                  <a:pt x="579" y="0"/>
                </a:moveTo>
                <a:lnTo>
                  <a:pt x="0" y="69"/>
                </a:lnTo>
                <a:lnTo>
                  <a:pt x="110" y="106"/>
                </a:lnTo>
                <a:lnTo>
                  <a:pt x="482" y="106"/>
                </a:lnTo>
                <a:lnTo>
                  <a:pt x="832" y="34"/>
                </a:lnTo>
                <a:lnTo>
                  <a:pt x="579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4" name="Freeform 1038"/>
          <p:cNvSpPr>
            <a:spLocks/>
          </p:cNvSpPr>
          <p:nvPr/>
        </p:nvSpPr>
        <p:spPr bwMode="auto">
          <a:xfrm>
            <a:off x="4206875" y="4945063"/>
            <a:ext cx="522288" cy="841375"/>
          </a:xfrm>
          <a:custGeom>
            <a:avLst/>
            <a:gdLst>
              <a:gd name="T0" fmla="*/ 0 w 329"/>
              <a:gd name="T1" fmla="*/ 67 h 530"/>
              <a:gd name="T2" fmla="*/ 328 w 329"/>
              <a:gd name="T3" fmla="*/ 529 h 530"/>
              <a:gd name="T4" fmla="*/ 164 w 329"/>
              <a:gd name="T5" fmla="*/ 0 h 530"/>
              <a:gd name="T6" fmla="*/ 0 w 329"/>
              <a:gd name="T7" fmla="*/ 67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9" h="530">
                <a:moveTo>
                  <a:pt x="0" y="67"/>
                </a:moveTo>
                <a:lnTo>
                  <a:pt x="328" y="529"/>
                </a:lnTo>
                <a:lnTo>
                  <a:pt x="164" y="0"/>
                </a:lnTo>
                <a:lnTo>
                  <a:pt x="0" y="67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5" name="Freeform 1039"/>
          <p:cNvSpPr>
            <a:spLocks/>
          </p:cNvSpPr>
          <p:nvPr/>
        </p:nvSpPr>
        <p:spPr bwMode="auto">
          <a:xfrm>
            <a:off x="2035175" y="3690938"/>
            <a:ext cx="717550" cy="430212"/>
          </a:xfrm>
          <a:custGeom>
            <a:avLst/>
            <a:gdLst>
              <a:gd name="T0" fmla="*/ 122 w 452"/>
              <a:gd name="T1" fmla="*/ 0 h 271"/>
              <a:gd name="T2" fmla="*/ 451 w 452"/>
              <a:gd name="T3" fmla="*/ 69 h 271"/>
              <a:gd name="T4" fmla="*/ 296 w 452"/>
              <a:gd name="T5" fmla="*/ 270 h 271"/>
              <a:gd name="T6" fmla="*/ 0 w 452"/>
              <a:gd name="T7" fmla="*/ 221 h 271"/>
              <a:gd name="T8" fmla="*/ 122 w 452"/>
              <a:gd name="T9" fmla="*/ 0 h 27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52" h="271">
                <a:moveTo>
                  <a:pt x="122" y="0"/>
                </a:moveTo>
                <a:lnTo>
                  <a:pt x="451" y="69"/>
                </a:lnTo>
                <a:lnTo>
                  <a:pt x="296" y="270"/>
                </a:lnTo>
                <a:lnTo>
                  <a:pt x="0" y="221"/>
                </a:lnTo>
                <a:lnTo>
                  <a:pt x="122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6" name="Freeform 1040"/>
          <p:cNvSpPr>
            <a:spLocks/>
          </p:cNvSpPr>
          <p:nvPr/>
        </p:nvSpPr>
        <p:spPr bwMode="auto">
          <a:xfrm>
            <a:off x="4852988" y="1614488"/>
            <a:ext cx="695325" cy="277812"/>
          </a:xfrm>
          <a:custGeom>
            <a:avLst/>
            <a:gdLst>
              <a:gd name="T0" fmla="*/ 207 w 438"/>
              <a:gd name="T1" fmla="*/ 0 h 175"/>
              <a:gd name="T2" fmla="*/ 437 w 438"/>
              <a:gd name="T3" fmla="*/ 152 h 175"/>
              <a:gd name="T4" fmla="*/ 262 w 438"/>
              <a:gd name="T5" fmla="*/ 174 h 175"/>
              <a:gd name="T6" fmla="*/ 0 w 438"/>
              <a:gd name="T7" fmla="*/ 0 h 175"/>
              <a:gd name="T8" fmla="*/ 207 w 438"/>
              <a:gd name="T9" fmla="*/ 0 h 1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38" h="175">
                <a:moveTo>
                  <a:pt x="207" y="0"/>
                </a:moveTo>
                <a:lnTo>
                  <a:pt x="437" y="152"/>
                </a:lnTo>
                <a:lnTo>
                  <a:pt x="262" y="174"/>
                </a:lnTo>
                <a:lnTo>
                  <a:pt x="0" y="0"/>
                </a:lnTo>
                <a:lnTo>
                  <a:pt x="207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7" name="Freeform 1041"/>
          <p:cNvSpPr>
            <a:spLocks/>
          </p:cNvSpPr>
          <p:nvPr/>
        </p:nvSpPr>
        <p:spPr bwMode="auto">
          <a:xfrm>
            <a:off x="5370513" y="2020888"/>
            <a:ext cx="1538287" cy="1157287"/>
          </a:xfrm>
          <a:custGeom>
            <a:avLst/>
            <a:gdLst>
              <a:gd name="T0" fmla="*/ 526 w 969"/>
              <a:gd name="T1" fmla="*/ 0 h 729"/>
              <a:gd name="T2" fmla="*/ 855 w 969"/>
              <a:gd name="T3" fmla="*/ 296 h 729"/>
              <a:gd name="T4" fmla="*/ 810 w 969"/>
              <a:gd name="T5" fmla="*/ 568 h 729"/>
              <a:gd name="T6" fmla="*/ 943 w 969"/>
              <a:gd name="T7" fmla="*/ 720 h 729"/>
              <a:gd name="T8" fmla="*/ 968 w 969"/>
              <a:gd name="T9" fmla="*/ 728 h 729"/>
              <a:gd name="T10" fmla="*/ 275 w 969"/>
              <a:gd name="T11" fmla="*/ 698 h 729"/>
              <a:gd name="T12" fmla="*/ 0 w 969"/>
              <a:gd name="T13" fmla="*/ 437 h 729"/>
              <a:gd name="T14" fmla="*/ 711 w 969"/>
              <a:gd name="T15" fmla="*/ 307 h 729"/>
              <a:gd name="T16" fmla="*/ 0 w 969"/>
              <a:gd name="T17" fmla="*/ 146 h 729"/>
              <a:gd name="T18" fmla="*/ 526 w 969"/>
              <a:gd name="T19" fmla="*/ 0 h 7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969" h="729">
                <a:moveTo>
                  <a:pt x="526" y="0"/>
                </a:moveTo>
                <a:lnTo>
                  <a:pt x="855" y="296"/>
                </a:lnTo>
                <a:lnTo>
                  <a:pt x="810" y="568"/>
                </a:lnTo>
                <a:lnTo>
                  <a:pt x="943" y="720"/>
                </a:lnTo>
                <a:lnTo>
                  <a:pt x="968" y="728"/>
                </a:lnTo>
                <a:lnTo>
                  <a:pt x="275" y="698"/>
                </a:lnTo>
                <a:lnTo>
                  <a:pt x="0" y="437"/>
                </a:lnTo>
                <a:lnTo>
                  <a:pt x="711" y="307"/>
                </a:lnTo>
                <a:lnTo>
                  <a:pt x="0" y="146"/>
                </a:lnTo>
                <a:lnTo>
                  <a:pt x="526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8" name="Freeform 1042"/>
          <p:cNvSpPr>
            <a:spLocks/>
          </p:cNvSpPr>
          <p:nvPr/>
        </p:nvSpPr>
        <p:spPr bwMode="auto">
          <a:xfrm>
            <a:off x="4827588" y="3951288"/>
            <a:ext cx="1447800" cy="615950"/>
          </a:xfrm>
          <a:custGeom>
            <a:avLst/>
            <a:gdLst>
              <a:gd name="T0" fmla="*/ 791 w 912"/>
              <a:gd name="T1" fmla="*/ 0 h 388"/>
              <a:gd name="T2" fmla="*/ 99 w 912"/>
              <a:gd name="T3" fmla="*/ 109 h 388"/>
              <a:gd name="T4" fmla="*/ 0 w 912"/>
              <a:gd name="T5" fmla="*/ 387 h 388"/>
              <a:gd name="T6" fmla="*/ 911 w 912"/>
              <a:gd name="T7" fmla="*/ 164 h 388"/>
              <a:gd name="T8" fmla="*/ 791 w 912"/>
              <a:gd name="T9" fmla="*/ 0 h 38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2" h="388">
                <a:moveTo>
                  <a:pt x="791" y="0"/>
                </a:moveTo>
                <a:lnTo>
                  <a:pt x="99" y="109"/>
                </a:lnTo>
                <a:lnTo>
                  <a:pt x="0" y="387"/>
                </a:lnTo>
                <a:lnTo>
                  <a:pt x="911" y="164"/>
                </a:lnTo>
                <a:lnTo>
                  <a:pt x="791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9" name="Freeform 1043"/>
          <p:cNvSpPr>
            <a:spLocks/>
          </p:cNvSpPr>
          <p:nvPr/>
        </p:nvSpPr>
        <p:spPr bwMode="auto">
          <a:xfrm>
            <a:off x="3740150" y="1743075"/>
            <a:ext cx="835025" cy="168275"/>
          </a:xfrm>
          <a:custGeom>
            <a:avLst/>
            <a:gdLst>
              <a:gd name="T0" fmla="*/ 239 w 526"/>
              <a:gd name="T1" fmla="*/ 0 h 106"/>
              <a:gd name="T2" fmla="*/ 525 w 526"/>
              <a:gd name="T3" fmla="*/ 35 h 106"/>
              <a:gd name="T4" fmla="*/ 413 w 526"/>
              <a:gd name="T5" fmla="*/ 105 h 106"/>
              <a:gd name="T6" fmla="*/ 0 w 526"/>
              <a:gd name="T7" fmla="*/ 82 h 106"/>
              <a:gd name="T8" fmla="*/ 239 w 526"/>
              <a:gd name="T9" fmla="*/ 0 h 1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" h="106">
                <a:moveTo>
                  <a:pt x="239" y="0"/>
                </a:moveTo>
                <a:lnTo>
                  <a:pt x="525" y="35"/>
                </a:lnTo>
                <a:lnTo>
                  <a:pt x="413" y="105"/>
                </a:lnTo>
                <a:lnTo>
                  <a:pt x="0" y="82"/>
                </a:lnTo>
                <a:lnTo>
                  <a:pt x="239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0" name="Freeform 1044"/>
          <p:cNvSpPr>
            <a:spLocks/>
          </p:cNvSpPr>
          <p:nvPr/>
        </p:nvSpPr>
        <p:spPr bwMode="auto">
          <a:xfrm>
            <a:off x="3111500" y="2379663"/>
            <a:ext cx="1673225" cy="263525"/>
          </a:xfrm>
          <a:custGeom>
            <a:avLst/>
            <a:gdLst>
              <a:gd name="T0" fmla="*/ 448 w 1054"/>
              <a:gd name="T1" fmla="*/ 0 h 166"/>
              <a:gd name="T2" fmla="*/ 997 w 1054"/>
              <a:gd name="T3" fmla="*/ 105 h 166"/>
              <a:gd name="T4" fmla="*/ 1053 w 1054"/>
              <a:gd name="T5" fmla="*/ 165 h 166"/>
              <a:gd name="T6" fmla="*/ 0 w 1054"/>
              <a:gd name="T7" fmla="*/ 47 h 166"/>
              <a:gd name="T8" fmla="*/ 448 w 1054"/>
              <a:gd name="T9" fmla="*/ 0 h 1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54" h="166">
                <a:moveTo>
                  <a:pt x="448" y="0"/>
                </a:moveTo>
                <a:lnTo>
                  <a:pt x="997" y="105"/>
                </a:lnTo>
                <a:lnTo>
                  <a:pt x="1053" y="165"/>
                </a:lnTo>
                <a:lnTo>
                  <a:pt x="0" y="47"/>
                </a:lnTo>
                <a:lnTo>
                  <a:pt x="448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1" name="Freeform 1045"/>
          <p:cNvSpPr>
            <a:spLocks/>
          </p:cNvSpPr>
          <p:nvPr/>
        </p:nvSpPr>
        <p:spPr bwMode="auto">
          <a:xfrm>
            <a:off x="2157413" y="2565400"/>
            <a:ext cx="955675" cy="339725"/>
          </a:xfrm>
          <a:custGeom>
            <a:avLst/>
            <a:gdLst>
              <a:gd name="T0" fmla="*/ 197 w 602"/>
              <a:gd name="T1" fmla="*/ 0 h 214"/>
              <a:gd name="T2" fmla="*/ 601 w 602"/>
              <a:gd name="T3" fmla="*/ 25 h 214"/>
              <a:gd name="T4" fmla="*/ 231 w 602"/>
              <a:gd name="T5" fmla="*/ 177 h 214"/>
              <a:gd name="T6" fmla="*/ 0 w 602"/>
              <a:gd name="T7" fmla="*/ 213 h 214"/>
              <a:gd name="T8" fmla="*/ 197 w 602"/>
              <a:gd name="T9" fmla="*/ 0 h 2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2" h="214">
                <a:moveTo>
                  <a:pt x="197" y="0"/>
                </a:moveTo>
                <a:lnTo>
                  <a:pt x="601" y="25"/>
                </a:lnTo>
                <a:lnTo>
                  <a:pt x="231" y="177"/>
                </a:lnTo>
                <a:lnTo>
                  <a:pt x="0" y="213"/>
                </a:lnTo>
                <a:lnTo>
                  <a:pt x="197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2" name="Freeform 1046"/>
          <p:cNvSpPr>
            <a:spLocks/>
          </p:cNvSpPr>
          <p:nvPr/>
        </p:nvSpPr>
        <p:spPr bwMode="auto">
          <a:xfrm>
            <a:off x="2833688" y="2790825"/>
            <a:ext cx="1098550" cy="466725"/>
          </a:xfrm>
          <a:custGeom>
            <a:avLst/>
            <a:gdLst>
              <a:gd name="T0" fmla="*/ 0 w 692"/>
              <a:gd name="T1" fmla="*/ 71 h 294"/>
              <a:gd name="T2" fmla="*/ 691 w 692"/>
              <a:gd name="T3" fmla="*/ 293 h 294"/>
              <a:gd name="T4" fmla="*/ 647 w 692"/>
              <a:gd name="T5" fmla="*/ 60 h 294"/>
              <a:gd name="T6" fmla="*/ 274 w 692"/>
              <a:gd name="T7" fmla="*/ 0 h 294"/>
              <a:gd name="T8" fmla="*/ 0 w 692"/>
              <a:gd name="T9" fmla="*/ 71 h 29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92" h="294">
                <a:moveTo>
                  <a:pt x="0" y="71"/>
                </a:moveTo>
                <a:lnTo>
                  <a:pt x="691" y="293"/>
                </a:lnTo>
                <a:lnTo>
                  <a:pt x="647" y="60"/>
                </a:lnTo>
                <a:lnTo>
                  <a:pt x="274" y="0"/>
                </a:lnTo>
                <a:lnTo>
                  <a:pt x="0" y="71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3" name="Freeform 1047"/>
          <p:cNvSpPr>
            <a:spLocks/>
          </p:cNvSpPr>
          <p:nvPr/>
        </p:nvSpPr>
        <p:spPr bwMode="auto">
          <a:xfrm>
            <a:off x="2524125" y="3200400"/>
            <a:ext cx="969963" cy="320675"/>
          </a:xfrm>
          <a:custGeom>
            <a:avLst/>
            <a:gdLst>
              <a:gd name="T0" fmla="*/ 0 w 611"/>
              <a:gd name="T1" fmla="*/ 47 h 202"/>
              <a:gd name="T2" fmla="*/ 610 w 611"/>
              <a:gd name="T3" fmla="*/ 201 h 202"/>
              <a:gd name="T4" fmla="*/ 75 w 611"/>
              <a:gd name="T5" fmla="*/ 0 h 202"/>
              <a:gd name="T6" fmla="*/ 0 w 611"/>
              <a:gd name="T7" fmla="*/ 47 h 2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11" h="202">
                <a:moveTo>
                  <a:pt x="0" y="47"/>
                </a:moveTo>
                <a:lnTo>
                  <a:pt x="610" y="201"/>
                </a:lnTo>
                <a:lnTo>
                  <a:pt x="75" y="0"/>
                </a:lnTo>
                <a:lnTo>
                  <a:pt x="0" y="47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4" name="Freeform 1048"/>
          <p:cNvSpPr>
            <a:spLocks/>
          </p:cNvSpPr>
          <p:nvPr/>
        </p:nvSpPr>
        <p:spPr bwMode="auto">
          <a:xfrm>
            <a:off x="3394075" y="3556000"/>
            <a:ext cx="1736725" cy="769938"/>
          </a:xfrm>
          <a:custGeom>
            <a:avLst/>
            <a:gdLst>
              <a:gd name="T0" fmla="*/ 53 w 1094"/>
              <a:gd name="T1" fmla="*/ 306 h 485"/>
              <a:gd name="T2" fmla="*/ 982 w 1094"/>
              <a:gd name="T3" fmla="*/ 0 h 485"/>
              <a:gd name="T4" fmla="*/ 1093 w 1094"/>
              <a:gd name="T5" fmla="*/ 61 h 485"/>
              <a:gd name="T6" fmla="*/ 0 w 1094"/>
              <a:gd name="T7" fmla="*/ 484 h 485"/>
              <a:gd name="T8" fmla="*/ 53 w 1094"/>
              <a:gd name="T9" fmla="*/ 306 h 4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94" h="485">
                <a:moveTo>
                  <a:pt x="53" y="306"/>
                </a:moveTo>
                <a:lnTo>
                  <a:pt x="982" y="0"/>
                </a:lnTo>
                <a:lnTo>
                  <a:pt x="1093" y="61"/>
                </a:lnTo>
                <a:lnTo>
                  <a:pt x="0" y="484"/>
                </a:lnTo>
                <a:lnTo>
                  <a:pt x="53" y="306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5" name="Freeform 1049"/>
          <p:cNvSpPr>
            <a:spLocks/>
          </p:cNvSpPr>
          <p:nvPr/>
        </p:nvSpPr>
        <p:spPr bwMode="auto">
          <a:xfrm>
            <a:off x="2103438" y="3670300"/>
            <a:ext cx="541337" cy="282575"/>
          </a:xfrm>
          <a:custGeom>
            <a:avLst/>
            <a:gdLst>
              <a:gd name="T0" fmla="*/ 67 w 341"/>
              <a:gd name="T1" fmla="*/ 0 h 178"/>
              <a:gd name="T2" fmla="*/ 340 w 341"/>
              <a:gd name="T3" fmla="*/ 177 h 178"/>
              <a:gd name="T4" fmla="*/ 0 w 341"/>
              <a:gd name="T5" fmla="*/ 142 h 178"/>
              <a:gd name="T6" fmla="*/ 67 w 341"/>
              <a:gd name="T7" fmla="*/ 0 h 17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41" h="178">
                <a:moveTo>
                  <a:pt x="67" y="0"/>
                </a:moveTo>
                <a:lnTo>
                  <a:pt x="340" y="177"/>
                </a:lnTo>
                <a:lnTo>
                  <a:pt x="0" y="142"/>
                </a:lnTo>
                <a:lnTo>
                  <a:pt x="67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6" name="Freeform 1050"/>
          <p:cNvSpPr>
            <a:spLocks/>
          </p:cNvSpPr>
          <p:nvPr/>
        </p:nvSpPr>
        <p:spPr bwMode="auto">
          <a:xfrm>
            <a:off x="2797175" y="4530725"/>
            <a:ext cx="1706563" cy="225425"/>
          </a:xfrm>
          <a:custGeom>
            <a:avLst/>
            <a:gdLst>
              <a:gd name="T0" fmla="*/ 308 w 1075"/>
              <a:gd name="T1" fmla="*/ 0 h 142"/>
              <a:gd name="T2" fmla="*/ 1074 w 1075"/>
              <a:gd name="T3" fmla="*/ 141 h 142"/>
              <a:gd name="T4" fmla="*/ 0 w 1075"/>
              <a:gd name="T5" fmla="*/ 45 h 142"/>
              <a:gd name="T6" fmla="*/ 308 w 1075"/>
              <a:gd name="T7" fmla="*/ 0 h 14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5" h="142">
                <a:moveTo>
                  <a:pt x="308" y="0"/>
                </a:moveTo>
                <a:lnTo>
                  <a:pt x="1074" y="141"/>
                </a:lnTo>
                <a:lnTo>
                  <a:pt x="0" y="45"/>
                </a:lnTo>
                <a:lnTo>
                  <a:pt x="308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7" name="Freeform 1051"/>
          <p:cNvSpPr>
            <a:spLocks/>
          </p:cNvSpPr>
          <p:nvPr/>
        </p:nvSpPr>
        <p:spPr bwMode="auto">
          <a:xfrm>
            <a:off x="4364038" y="2940050"/>
            <a:ext cx="665162" cy="654050"/>
          </a:xfrm>
          <a:custGeom>
            <a:avLst/>
            <a:gdLst>
              <a:gd name="T0" fmla="*/ 32 w 419"/>
              <a:gd name="T1" fmla="*/ 69 h 412"/>
              <a:gd name="T2" fmla="*/ 418 w 419"/>
              <a:gd name="T3" fmla="*/ 0 h 412"/>
              <a:gd name="T4" fmla="*/ 406 w 419"/>
              <a:gd name="T5" fmla="*/ 92 h 412"/>
              <a:gd name="T6" fmla="*/ 163 w 419"/>
              <a:gd name="T7" fmla="*/ 164 h 412"/>
              <a:gd name="T8" fmla="*/ 0 w 419"/>
              <a:gd name="T9" fmla="*/ 411 h 412"/>
              <a:gd name="T10" fmla="*/ 32 w 419"/>
              <a:gd name="T11" fmla="*/ 69 h 4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19" h="412">
                <a:moveTo>
                  <a:pt x="32" y="69"/>
                </a:moveTo>
                <a:lnTo>
                  <a:pt x="418" y="0"/>
                </a:lnTo>
                <a:lnTo>
                  <a:pt x="406" y="92"/>
                </a:lnTo>
                <a:lnTo>
                  <a:pt x="163" y="164"/>
                </a:lnTo>
                <a:lnTo>
                  <a:pt x="0" y="411"/>
                </a:lnTo>
                <a:lnTo>
                  <a:pt x="32" y="69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8" name="Freeform 1052"/>
          <p:cNvSpPr>
            <a:spLocks/>
          </p:cNvSpPr>
          <p:nvPr/>
        </p:nvSpPr>
        <p:spPr bwMode="auto">
          <a:xfrm>
            <a:off x="4327525" y="2020888"/>
            <a:ext cx="960438" cy="396875"/>
          </a:xfrm>
          <a:custGeom>
            <a:avLst/>
            <a:gdLst>
              <a:gd name="T0" fmla="*/ 319 w 605"/>
              <a:gd name="T1" fmla="*/ 0 h 250"/>
              <a:gd name="T2" fmla="*/ 0 w 605"/>
              <a:gd name="T3" fmla="*/ 249 h 250"/>
              <a:gd name="T4" fmla="*/ 604 w 605"/>
              <a:gd name="T5" fmla="*/ 61 h 250"/>
              <a:gd name="T6" fmla="*/ 319 w 605"/>
              <a:gd name="T7" fmla="*/ 0 h 2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05" h="250">
                <a:moveTo>
                  <a:pt x="319" y="0"/>
                </a:moveTo>
                <a:lnTo>
                  <a:pt x="0" y="249"/>
                </a:lnTo>
                <a:lnTo>
                  <a:pt x="604" y="61"/>
                </a:lnTo>
                <a:lnTo>
                  <a:pt x="319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9" name="Freeform 1053"/>
          <p:cNvSpPr>
            <a:spLocks/>
          </p:cNvSpPr>
          <p:nvPr/>
        </p:nvSpPr>
        <p:spPr bwMode="auto">
          <a:xfrm>
            <a:off x="3879850" y="603250"/>
            <a:ext cx="1374775" cy="992188"/>
          </a:xfrm>
          <a:custGeom>
            <a:avLst/>
            <a:gdLst>
              <a:gd name="T0" fmla="*/ 0 w 866"/>
              <a:gd name="T1" fmla="*/ 552 h 625"/>
              <a:gd name="T2" fmla="*/ 206 w 866"/>
              <a:gd name="T3" fmla="*/ 282 h 625"/>
              <a:gd name="T4" fmla="*/ 282 w 866"/>
              <a:gd name="T5" fmla="*/ 257 h 625"/>
              <a:gd name="T6" fmla="*/ 447 w 866"/>
              <a:gd name="T7" fmla="*/ 0 h 625"/>
              <a:gd name="T8" fmla="*/ 589 w 866"/>
              <a:gd name="T9" fmla="*/ 257 h 625"/>
              <a:gd name="T10" fmla="*/ 676 w 866"/>
              <a:gd name="T11" fmla="*/ 269 h 625"/>
              <a:gd name="T12" fmla="*/ 817 w 866"/>
              <a:gd name="T13" fmla="*/ 499 h 625"/>
              <a:gd name="T14" fmla="*/ 835 w 866"/>
              <a:gd name="T15" fmla="*/ 541 h 625"/>
              <a:gd name="T16" fmla="*/ 865 w 866"/>
              <a:gd name="T17" fmla="*/ 571 h 625"/>
              <a:gd name="T18" fmla="*/ 666 w 866"/>
              <a:gd name="T19" fmla="*/ 575 h 625"/>
              <a:gd name="T20" fmla="*/ 613 w 866"/>
              <a:gd name="T21" fmla="*/ 624 h 625"/>
              <a:gd name="T22" fmla="*/ 199 w 866"/>
              <a:gd name="T23" fmla="*/ 598 h 625"/>
              <a:gd name="T24" fmla="*/ 175 w 866"/>
              <a:gd name="T25" fmla="*/ 575 h 625"/>
              <a:gd name="T26" fmla="*/ 0 w 866"/>
              <a:gd name="T27" fmla="*/ 552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866" h="625">
                <a:moveTo>
                  <a:pt x="0" y="552"/>
                </a:moveTo>
                <a:lnTo>
                  <a:pt x="206" y="282"/>
                </a:lnTo>
                <a:lnTo>
                  <a:pt x="282" y="257"/>
                </a:lnTo>
                <a:lnTo>
                  <a:pt x="447" y="0"/>
                </a:lnTo>
                <a:lnTo>
                  <a:pt x="589" y="257"/>
                </a:lnTo>
                <a:lnTo>
                  <a:pt x="676" y="269"/>
                </a:lnTo>
                <a:lnTo>
                  <a:pt x="817" y="499"/>
                </a:lnTo>
                <a:lnTo>
                  <a:pt x="835" y="541"/>
                </a:lnTo>
                <a:lnTo>
                  <a:pt x="865" y="571"/>
                </a:lnTo>
                <a:lnTo>
                  <a:pt x="666" y="575"/>
                </a:lnTo>
                <a:lnTo>
                  <a:pt x="613" y="624"/>
                </a:lnTo>
                <a:lnTo>
                  <a:pt x="199" y="598"/>
                </a:lnTo>
                <a:lnTo>
                  <a:pt x="175" y="575"/>
                </a:lnTo>
                <a:lnTo>
                  <a:pt x="0" y="552"/>
                </a:lnTo>
              </a:path>
            </a:pathLst>
          </a:cu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0" name="Freeform 1054"/>
          <p:cNvSpPr>
            <a:spLocks/>
          </p:cNvSpPr>
          <p:nvPr/>
        </p:nvSpPr>
        <p:spPr bwMode="auto">
          <a:xfrm>
            <a:off x="4295775" y="658813"/>
            <a:ext cx="765175" cy="804862"/>
          </a:xfrm>
          <a:custGeom>
            <a:avLst/>
            <a:gdLst>
              <a:gd name="T0" fmla="*/ 175 w 482"/>
              <a:gd name="T1" fmla="*/ 0 h 507"/>
              <a:gd name="T2" fmla="*/ 307 w 482"/>
              <a:gd name="T3" fmla="*/ 234 h 507"/>
              <a:gd name="T4" fmla="*/ 383 w 482"/>
              <a:gd name="T5" fmla="*/ 234 h 507"/>
              <a:gd name="T6" fmla="*/ 481 w 482"/>
              <a:gd name="T7" fmla="*/ 471 h 507"/>
              <a:gd name="T8" fmla="*/ 20 w 482"/>
              <a:gd name="T9" fmla="*/ 506 h 507"/>
              <a:gd name="T10" fmla="*/ 263 w 482"/>
              <a:gd name="T11" fmla="*/ 447 h 507"/>
              <a:gd name="T12" fmla="*/ 263 w 482"/>
              <a:gd name="T13" fmla="*/ 352 h 507"/>
              <a:gd name="T14" fmla="*/ 163 w 482"/>
              <a:gd name="T15" fmla="*/ 341 h 507"/>
              <a:gd name="T16" fmla="*/ 0 w 482"/>
              <a:gd name="T17" fmla="*/ 471 h 507"/>
              <a:gd name="T18" fmla="*/ 119 w 482"/>
              <a:gd name="T19" fmla="*/ 210 h 507"/>
              <a:gd name="T20" fmla="*/ 229 w 482"/>
              <a:gd name="T21" fmla="*/ 294 h 507"/>
              <a:gd name="T22" fmla="*/ 175 w 482"/>
              <a:gd name="T23" fmla="*/ 0 h 50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482" h="507">
                <a:moveTo>
                  <a:pt x="175" y="0"/>
                </a:moveTo>
                <a:lnTo>
                  <a:pt x="307" y="234"/>
                </a:lnTo>
                <a:lnTo>
                  <a:pt x="383" y="234"/>
                </a:lnTo>
                <a:lnTo>
                  <a:pt x="481" y="471"/>
                </a:lnTo>
                <a:lnTo>
                  <a:pt x="20" y="506"/>
                </a:lnTo>
                <a:lnTo>
                  <a:pt x="263" y="447"/>
                </a:lnTo>
                <a:lnTo>
                  <a:pt x="263" y="352"/>
                </a:lnTo>
                <a:lnTo>
                  <a:pt x="163" y="341"/>
                </a:lnTo>
                <a:lnTo>
                  <a:pt x="0" y="471"/>
                </a:lnTo>
                <a:lnTo>
                  <a:pt x="119" y="210"/>
                </a:lnTo>
                <a:lnTo>
                  <a:pt x="229" y="294"/>
                </a:lnTo>
                <a:lnTo>
                  <a:pt x="175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1" name="Freeform 1055"/>
          <p:cNvSpPr>
            <a:spLocks/>
          </p:cNvSpPr>
          <p:nvPr/>
        </p:nvSpPr>
        <p:spPr bwMode="auto">
          <a:xfrm>
            <a:off x="1736725" y="1212850"/>
            <a:ext cx="1630363" cy="192088"/>
          </a:xfrm>
          <a:custGeom>
            <a:avLst/>
            <a:gdLst>
              <a:gd name="T0" fmla="*/ 326 w 1027"/>
              <a:gd name="T1" fmla="*/ 83 h 121"/>
              <a:gd name="T2" fmla="*/ 473 w 1027"/>
              <a:gd name="T3" fmla="*/ 0 h 121"/>
              <a:gd name="T4" fmla="*/ 555 w 1027"/>
              <a:gd name="T5" fmla="*/ 55 h 121"/>
              <a:gd name="T6" fmla="*/ 609 w 1027"/>
              <a:gd name="T7" fmla="*/ 47 h 121"/>
              <a:gd name="T8" fmla="*/ 830 w 1027"/>
              <a:gd name="T9" fmla="*/ 84 h 121"/>
              <a:gd name="T10" fmla="*/ 1026 w 1027"/>
              <a:gd name="T11" fmla="*/ 101 h 121"/>
              <a:gd name="T12" fmla="*/ 473 w 1027"/>
              <a:gd name="T13" fmla="*/ 120 h 121"/>
              <a:gd name="T14" fmla="*/ 0 w 1027"/>
              <a:gd name="T15" fmla="*/ 101 h 121"/>
              <a:gd name="T16" fmla="*/ 326 w 1027"/>
              <a:gd name="T17" fmla="*/ 83 h 1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027" h="121">
                <a:moveTo>
                  <a:pt x="326" y="83"/>
                </a:moveTo>
                <a:lnTo>
                  <a:pt x="473" y="0"/>
                </a:lnTo>
                <a:lnTo>
                  <a:pt x="555" y="55"/>
                </a:lnTo>
                <a:lnTo>
                  <a:pt x="609" y="47"/>
                </a:lnTo>
                <a:lnTo>
                  <a:pt x="830" y="84"/>
                </a:lnTo>
                <a:lnTo>
                  <a:pt x="1026" y="101"/>
                </a:lnTo>
                <a:lnTo>
                  <a:pt x="473" y="120"/>
                </a:lnTo>
                <a:lnTo>
                  <a:pt x="0" y="101"/>
                </a:lnTo>
                <a:lnTo>
                  <a:pt x="326" y="83"/>
                </a:lnTo>
              </a:path>
            </a:pathLst>
          </a:cu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2" name="Freeform 1056"/>
          <p:cNvSpPr>
            <a:spLocks/>
          </p:cNvSpPr>
          <p:nvPr/>
        </p:nvSpPr>
        <p:spPr bwMode="auto">
          <a:xfrm>
            <a:off x="2324100" y="1241425"/>
            <a:ext cx="250825" cy="133350"/>
          </a:xfrm>
          <a:custGeom>
            <a:avLst/>
            <a:gdLst>
              <a:gd name="T0" fmla="*/ 103 w 158"/>
              <a:gd name="T1" fmla="*/ 0 h 84"/>
              <a:gd name="T2" fmla="*/ 157 w 158"/>
              <a:gd name="T3" fmla="*/ 48 h 84"/>
              <a:gd name="T4" fmla="*/ 0 w 158"/>
              <a:gd name="T5" fmla="*/ 83 h 84"/>
              <a:gd name="T6" fmla="*/ 103 w 158"/>
              <a:gd name="T7" fmla="*/ 0 h 8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8" h="84">
                <a:moveTo>
                  <a:pt x="103" y="0"/>
                </a:moveTo>
                <a:lnTo>
                  <a:pt x="157" y="48"/>
                </a:lnTo>
                <a:lnTo>
                  <a:pt x="0" y="83"/>
                </a:lnTo>
                <a:lnTo>
                  <a:pt x="103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3" name="Freeform 1057"/>
          <p:cNvSpPr>
            <a:spLocks/>
          </p:cNvSpPr>
          <p:nvPr/>
        </p:nvSpPr>
        <p:spPr bwMode="auto">
          <a:xfrm>
            <a:off x="2674938" y="1287463"/>
            <a:ext cx="250825" cy="87312"/>
          </a:xfrm>
          <a:custGeom>
            <a:avLst/>
            <a:gdLst>
              <a:gd name="T0" fmla="*/ 9 w 158"/>
              <a:gd name="T1" fmla="*/ 0 h 55"/>
              <a:gd name="T2" fmla="*/ 157 w 158"/>
              <a:gd name="T3" fmla="*/ 36 h 55"/>
              <a:gd name="T4" fmla="*/ 0 w 158"/>
              <a:gd name="T5" fmla="*/ 54 h 55"/>
              <a:gd name="T6" fmla="*/ 9 w 158"/>
              <a:gd name="T7" fmla="*/ 0 h 5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8" h="55">
                <a:moveTo>
                  <a:pt x="9" y="0"/>
                </a:moveTo>
                <a:lnTo>
                  <a:pt x="157" y="36"/>
                </a:lnTo>
                <a:lnTo>
                  <a:pt x="0" y="54"/>
                </a:lnTo>
                <a:lnTo>
                  <a:pt x="9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4" name="Freeform 1058"/>
          <p:cNvSpPr>
            <a:spLocks/>
          </p:cNvSpPr>
          <p:nvPr/>
        </p:nvSpPr>
        <p:spPr bwMode="auto">
          <a:xfrm>
            <a:off x="2546350" y="1468438"/>
            <a:ext cx="2744788" cy="255587"/>
          </a:xfrm>
          <a:custGeom>
            <a:avLst/>
            <a:gdLst>
              <a:gd name="T0" fmla="*/ 283 w 1729"/>
              <a:gd name="T1" fmla="*/ 45 h 161"/>
              <a:gd name="T2" fmla="*/ 471 w 1729"/>
              <a:gd name="T3" fmla="*/ 77 h 161"/>
              <a:gd name="T4" fmla="*/ 972 w 1729"/>
              <a:gd name="T5" fmla="*/ 122 h 161"/>
              <a:gd name="T6" fmla="*/ 1728 w 1729"/>
              <a:gd name="T7" fmla="*/ 160 h 161"/>
              <a:gd name="T8" fmla="*/ 1215 w 1729"/>
              <a:gd name="T9" fmla="*/ 160 h 161"/>
              <a:gd name="T10" fmla="*/ 129 w 1729"/>
              <a:gd name="T11" fmla="*/ 90 h 161"/>
              <a:gd name="T12" fmla="*/ 0 w 1729"/>
              <a:gd name="T13" fmla="*/ 45 h 161"/>
              <a:gd name="T14" fmla="*/ 300 w 1729"/>
              <a:gd name="T15" fmla="*/ 13 h 161"/>
              <a:gd name="T16" fmla="*/ 764 w 1729"/>
              <a:gd name="T17" fmla="*/ 0 h 161"/>
              <a:gd name="T18" fmla="*/ 283 w 1729"/>
              <a:gd name="T19" fmla="*/ 45 h 1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729" h="161">
                <a:moveTo>
                  <a:pt x="283" y="45"/>
                </a:moveTo>
                <a:lnTo>
                  <a:pt x="471" y="77"/>
                </a:lnTo>
                <a:lnTo>
                  <a:pt x="972" y="122"/>
                </a:lnTo>
                <a:lnTo>
                  <a:pt x="1728" y="160"/>
                </a:lnTo>
                <a:lnTo>
                  <a:pt x="1215" y="160"/>
                </a:lnTo>
                <a:lnTo>
                  <a:pt x="129" y="90"/>
                </a:lnTo>
                <a:lnTo>
                  <a:pt x="0" y="45"/>
                </a:lnTo>
                <a:lnTo>
                  <a:pt x="300" y="13"/>
                </a:lnTo>
                <a:lnTo>
                  <a:pt x="764" y="0"/>
                </a:lnTo>
                <a:lnTo>
                  <a:pt x="283" y="45"/>
                </a:lnTo>
              </a:path>
            </a:pathLst>
          </a:custGeom>
          <a:solidFill>
            <a:srgbClr val="00EA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5" name="Freeform 1059"/>
          <p:cNvSpPr>
            <a:spLocks/>
          </p:cNvSpPr>
          <p:nvPr/>
        </p:nvSpPr>
        <p:spPr bwMode="auto">
          <a:xfrm>
            <a:off x="4314825" y="1436688"/>
            <a:ext cx="2455863" cy="227012"/>
          </a:xfrm>
          <a:custGeom>
            <a:avLst/>
            <a:gdLst>
              <a:gd name="T0" fmla="*/ 550 w 1547"/>
              <a:gd name="T1" fmla="*/ 0 h 143"/>
              <a:gd name="T2" fmla="*/ 1098 w 1547"/>
              <a:gd name="T3" fmla="*/ 12 h 143"/>
              <a:gd name="T4" fmla="*/ 1364 w 1547"/>
              <a:gd name="T5" fmla="*/ 35 h 143"/>
              <a:gd name="T6" fmla="*/ 1463 w 1547"/>
              <a:gd name="T7" fmla="*/ 52 h 143"/>
              <a:gd name="T8" fmla="*/ 1546 w 1547"/>
              <a:gd name="T9" fmla="*/ 79 h 143"/>
              <a:gd name="T10" fmla="*/ 1493 w 1547"/>
              <a:gd name="T11" fmla="*/ 104 h 143"/>
              <a:gd name="T12" fmla="*/ 879 w 1547"/>
              <a:gd name="T13" fmla="*/ 142 h 143"/>
              <a:gd name="T14" fmla="*/ 0 w 1547"/>
              <a:gd name="T15" fmla="*/ 117 h 143"/>
              <a:gd name="T16" fmla="*/ 1010 w 1547"/>
              <a:gd name="T17" fmla="*/ 86 h 143"/>
              <a:gd name="T18" fmla="*/ 1225 w 1547"/>
              <a:gd name="T19" fmla="*/ 58 h 143"/>
              <a:gd name="T20" fmla="*/ 945 w 1547"/>
              <a:gd name="T21" fmla="*/ 33 h 143"/>
              <a:gd name="T22" fmla="*/ 561 w 1547"/>
              <a:gd name="T23" fmla="*/ 7 h 143"/>
              <a:gd name="T24" fmla="*/ 550 w 1547"/>
              <a:gd name="T25" fmla="*/ 0 h 1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547" h="143">
                <a:moveTo>
                  <a:pt x="550" y="0"/>
                </a:moveTo>
                <a:lnTo>
                  <a:pt x="1098" y="12"/>
                </a:lnTo>
                <a:lnTo>
                  <a:pt x="1364" y="35"/>
                </a:lnTo>
                <a:lnTo>
                  <a:pt x="1463" y="52"/>
                </a:lnTo>
                <a:lnTo>
                  <a:pt x="1546" y="79"/>
                </a:lnTo>
                <a:lnTo>
                  <a:pt x="1493" y="104"/>
                </a:lnTo>
                <a:lnTo>
                  <a:pt x="879" y="142"/>
                </a:lnTo>
                <a:lnTo>
                  <a:pt x="0" y="117"/>
                </a:lnTo>
                <a:lnTo>
                  <a:pt x="1010" y="86"/>
                </a:lnTo>
                <a:lnTo>
                  <a:pt x="1225" y="58"/>
                </a:lnTo>
                <a:lnTo>
                  <a:pt x="945" y="33"/>
                </a:lnTo>
                <a:lnTo>
                  <a:pt x="561" y="7"/>
                </a:lnTo>
                <a:lnTo>
                  <a:pt x="550" y="0"/>
                </a:lnTo>
              </a:path>
            </a:pathLst>
          </a:custGeom>
          <a:solidFill>
            <a:srgbClr val="00EA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6" name="Freeform 1060"/>
          <p:cNvSpPr>
            <a:spLocks/>
          </p:cNvSpPr>
          <p:nvPr/>
        </p:nvSpPr>
        <p:spPr bwMode="auto">
          <a:xfrm>
            <a:off x="1919288" y="1565275"/>
            <a:ext cx="1108075" cy="130175"/>
          </a:xfrm>
          <a:custGeom>
            <a:avLst/>
            <a:gdLst>
              <a:gd name="T0" fmla="*/ 697 w 698"/>
              <a:gd name="T1" fmla="*/ 81 h 82"/>
              <a:gd name="T2" fmla="*/ 170 w 698"/>
              <a:gd name="T3" fmla="*/ 0 h 82"/>
              <a:gd name="T4" fmla="*/ 0 w 698"/>
              <a:gd name="T5" fmla="*/ 11 h 82"/>
              <a:gd name="T6" fmla="*/ 697 w 698"/>
              <a:gd name="T7" fmla="*/ 81 h 8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98" h="82">
                <a:moveTo>
                  <a:pt x="697" y="81"/>
                </a:moveTo>
                <a:lnTo>
                  <a:pt x="170" y="0"/>
                </a:lnTo>
                <a:lnTo>
                  <a:pt x="0" y="11"/>
                </a:lnTo>
                <a:lnTo>
                  <a:pt x="697" y="81"/>
                </a:lnTo>
              </a:path>
            </a:pathLst>
          </a:custGeom>
          <a:solidFill>
            <a:srgbClr val="00EA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7" name="Freeform 1061"/>
          <p:cNvSpPr>
            <a:spLocks/>
          </p:cNvSpPr>
          <p:nvPr/>
        </p:nvSpPr>
        <p:spPr bwMode="auto">
          <a:xfrm>
            <a:off x="3228975" y="1674813"/>
            <a:ext cx="3333750" cy="244475"/>
          </a:xfrm>
          <a:custGeom>
            <a:avLst/>
            <a:gdLst>
              <a:gd name="T0" fmla="*/ 1933 w 2100"/>
              <a:gd name="T1" fmla="*/ 45 h 154"/>
              <a:gd name="T2" fmla="*/ 1487 w 2100"/>
              <a:gd name="T3" fmla="*/ 95 h 154"/>
              <a:gd name="T4" fmla="*/ 1023 w 2100"/>
              <a:gd name="T5" fmla="*/ 95 h 154"/>
              <a:gd name="T6" fmla="*/ 0 w 2100"/>
              <a:gd name="T7" fmla="*/ 56 h 154"/>
              <a:gd name="T8" fmla="*/ 392 w 2100"/>
              <a:gd name="T9" fmla="*/ 95 h 154"/>
              <a:gd name="T10" fmla="*/ 684 w 2100"/>
              <a:gd name="T11" fmla="*/ 133 h 154"/>
              <a:gd name="T12" fmla="*/ 1230 w 2100"/>
              <a:gd name="T13" fmla="*/ 153 h 154"/>
              <a:gd name="T14" fmla="*/ 1504 w 2100"/>
              <a:gd name="T15" fmla="*/ 146 h 154"/>
              <a:gd name="T16" fmla="*/ 1848 w 2100"/>
              <a:gd name="T17" fmla="*/ 107 h 154"/>
              <a:gd name="T18" fmla="*/ 2038 w 2100"/>
              <a:gd name="T19" fmla="*/ 56 h 154"/>
              <a:gd name="T20" fmla="*/ 2099 w 2100"/>
              <a:gd name="T21" fmla="*/ 0 h 154"/>
              <a:gd name="T22" fmla="*/ 1933 w 2100"/>
              <a:gd name="T23" fmla="*/ 45 h 1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2100" h="154">
                <a:moveTo>
                  <a:pt x="1933" y="45"/>
                </a:moveTo>
                <a:lnTo>
                  <a:pt x="1487" y="95"/>
                </a:lnTo>
                <a:lnTo>
                  <a:pt x="1023" y="95"/>
                </a:lnTo>
                <a:lnTo>
                  <a:pt x="0" y="56"/>
                </a:lnTo>
                <a:lnTo>
                  <a:pt x="392" y="95"/>
                </a:lnTo>
                <a:lnTo>
                  <a:pt x="684" y="133"/>
                </a:lnTo>
                <a:lnTo>
                  <a:pt x="1230" y="153"/>
                </a:lnTo>
                <a:lnTo>
                  <a:pt x="1504" y="146"/>
                </a:lnTo>
                <a:lnTo>
                  <a:pt x="1848" y="107"/>
                </a:lnTo>
                <a:lnTo>
                  <a:pt x="2038" y="56"/>
                </a:lnTo>
                <a:lnTo>
                  <a:pt x="2099" y="0"/>
                </a:lnTo>
                <a:lnTo>
                  <a:pt x="1933" y="45"/>
                </a:lnTo>
              </a:path>
            </a:pathLst>
          </a:custGeom>
          <a:solidFill>
            <a:srgbClr val="00EA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8" name="Freeform 1062"/>
          <p:cNvSpPr>
            <a:spLocks/>
          </p:cNvSpPr>
          <p:nvPr/>
        </p:nvSpPr>
        <p:spPr bwMode="auto">
          <a:xfrm>
            <a:off x="0" y="1347788"/>
            <a:ext cx="2325688" cy="1397000"/>
          </a:xfrm>
          <a:custGeom>
            <a:avLst/>
            <a:gdLst>
              <a:gd name="T0" fmla="*/ 0 w 1465"/>
              <a:gd name="T1" fmla="*/ 0 h 880"/>
              <a:gd name="T2" fmla="*/ 749 w 1465"/>
              <a:gd name="T3" fmla="*/ 12 h 880"/>
              <a:gd name="T4" fmla="*/ 718 w 1465"/>
              <a:gd name="T5" fmla="*/ 41 h 880"/>
              <a:gd name="T6" fmla="*/ 878 w 1465"/>
              <a:gd name="T7" fmla="*/ 81 h 880"/>
              <a:gd name="T8" fmla="*/ 654 w 1465"/>
              <a:gd name="T9" fmla="*/ 106 h 880"/>
              <a:gd name="T10" fmla="*/ 759 w 1465"/>
              <a:gd name="T11" fmla="*/ 154 h 880"/>
              <a:gd name="T12" fmla="*/ 494 w 1465"/>
              <a:gd name="T13" fmla="*/ 219 h 880"/>
              <a:gd name="T14" fmla="*/ 953 w 1465"/>
              <a:gd name="T15" fmla="*/ 293 h 880"/>
              <a:gd name="T16" fmla="*/ 1038 w 1465"/>
              <a:gd name="T17" fmla="*/ 356 h 880"/>
              <a:gd name="T18" fmla="*/ 1240 w 1465"/>
              <a:gd name="T19" fmla="*/ 389 h 880"/>
              <a:gd name="T20" fmla="*/ 1453 w 1465"/>
              <a:gd name="T21" fmla="*/ 478 h 880"/>
              <a:gd name="T22" fmla="*/ 1464 w 1465"/>
              <a:gd name="T23" fmla="*/ 527 h 880"/>
              <a:gd name="T24" fmla="*/ 1431 w 1465"/>
              <a:gd name="T25" fmla="*/ 575 h 880"/>
              <a:gd name="T26" fmla="*/ 944 w 1465"/>
              <a:gd name="T27" fmla="*/ 587 h 880"/>
              <a:gd name="T28" fmla="*/ 920 w 1465"/>
              <a:gd name="T29" fmla="*/ 632 h 880"/>
              <a:gd name="T30" fmla="*/ 730 w 1465"/>
              <a:gd name="T31" fmla="*/ 710 h 880"/>
              <a:gd name="T32" fmla="*/ 528 w 1465"/>
              <a:gd name="T33" fmla="*/ 752 h 880"/>
              <a:gd name="T34" fmla="*/ 226 w 1465"/>
              <a:gd name="T35" fmla="*/ 845 h 880"/>
              <a:gd name="T36" fmla="*/ 0 w 1465"/>
              <a:gd name="T37" fmla="*/ 879 h 880"/>
              <a:gd name="T38" fmla="*/ 587 w 1465"/>
              <a:gd name="T39" fmla="*/ 671 h 880"/>
              <a:gd name="T40" fmla="*/ 658 w 1465"/>
              <a:gd name="T41" fmla="*/ 683 h 880"/>
              <a:gd name="T42" fmla="*/ 397 w 1465"/>
              <a:gd name="T43" fmla="*/ 596 h 880"/>
              <a:gd name="T44" fmla="*/ 759 w 1465"/>
              <a:gd name="T45" fmla="*/ 648 h 880"/>
              <a:gd name="T46" fmla="*/ 879 w 1465"/>
              <a:gd name="T47" fmla="*/ 623 h 880"/>
              <a:gd name="T48" fmla="*/ 798 w 1465"/>
              <a:gd name="T49" fmla="*/ 559 h 880"/>
              <a:gd name="T50" fmla="*/ 1357 w 1465"/>
              <a:gd name="T51" fmla="*/ 543 h 880"/>
              <a:gd name="T52" fmla="*/ 1367 w 1465"/>
              <a:gd name="T53" fmla="*/ 494 h 880"/>
              <a:gd name="T54" fmla="*/ 1261 w 1465"/>
              <a:gd name="T55" fmla="*/ 437 h 880"/>
              <a:gd name="T56" fmla="*/ 1038 w 1465"/>
              <a:gd name="T57" fmla="*/ 389 h 880"/>
              <a:gd name="T58" fmla="*/ 920 w 1465"/>
              <a:gd name="T59" fmla="*/ 365 h 880"/>
              <a:gd name="T60" fmla="*/ 823 w 1465"/>
              <a:gd name="T61" fmla="*/ 315 h 880"/>
              <a:gd name="T62" fmla="*/ 581 w 1465"/>
              <a:gd name="T63" fmla="*/ 295 h 880"/>
              <a:gd name="T64" fmla="*/ 105 w 1465"/>
              <a:gd name="T65" fmla="*/ 201 h 880"/>
              <a:gd name="T66" fmla="*/ 590 w 1465"/>
              <a:gd name="T67" fmla="*/ 153 h 880"/>
              <a:gd name="T68" fmla="*/ 531 w 1465"/>
              <a:gd name="T69" fmla="*/ 147 h 880"/>
              <a:gd name="T70" fmla="*/ 310 w 1465"/>
              <a:gd name="T71" fmla="*/ 96 h 880"/>
              <a:gd name="T72" fmla="*/ 644 w 1465"/>
              <a:gd name="T73" fmla="*/ 73 h 880"/>
              <a:gd name="T74" fmla="*/ 289 w 1465"/>
              <a:gd name="T75" fmla="*/ 45 h 880"/>
              <a:gd name="T76" fmla="*/ 494 w 1465"/>
              <a:gd name="T77" fmla="*/ 24 h 880"/>
              <a:gd name="T78" fmla="*/ 0 w 1465"/>
              <a:gd name="T79" fmla="*/ 24 h 880"/>
              <a:gd name="T80" fmla="*/ 0 w 1465"/>
              <a:gd name="T81" fmla="*/ 0 h 88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</a:cxnLst>
            <a:rect l="0" t="0" r="r" b="b"/>
            <a:pathLst>
              <a:path w="1465" h="880">
                <a:moveTo>
                  <a:pt x="0" y="0"/>
                </a:moveTo>
                <a:lnTo>
                  <a:pt x="749" y="12"/>
                </a:lnTo>
                <a:lnTo>
                  <a:pt x="718" y="41"/>
                </a:lnTo>
                <a:lnTo>
                  <a:pt x="878" y="81"/>
                </a:lnTo>
                <a:lnTo>
                  <a:pt x="654" y="106"/>
                </a:lnTo>
                <a:lnTo>
                  <a:pt x="759" y="154"/>
                </a:lnTo>
                <a:lnTo>
                  <a:pt x="494" y="219"/>
                </a:lnTo>
                <a:lnTo>
                  <a:pt x="953" y="293"/>
                </a:lnTo>
                <a:lnTo>
                  <a:pt x="1038" y="356"/>
                </a:lnTo>
                <a:lnTo>
                  <a:pt x="1240" y="389"/>
                </a:lnTo>
                <a:lnTo>
                  <a:pt x="1453" y="478"/>
                </a:lnTo>
                <a:lnTo>
                  <a:pt x="1464" y="527"/>
                </a:lnTo>
                <a:lnTo>
                  <a:pt x="1431" y="575"/>
                </a:lnTo>
                <a:lnTo>
                  <a:pt x="944" y="587"/>
                </a:lnTo>
                <a:lnTo>
                  <a:pt x="920" y="632"/>
                </a:lnTo>
                <a:lnTo>
                  <a:pt x="730" y="710"/>
                </a:lnTo>
                <a:lnTo>
                  <a:pt x="528" y="752"/>
                </a:lnTo>
                <a:lnTo>
                  <a:pt x="226" y="845"/>
                </a:lnTo>
                <a:lnTo>
                  <a:pt x="0" y="879"/>
                </a:lnTo>
                <a:lnTo>
                  <a:pt x="587" y="671"/>
                </a:lnTo>
                <a:lnTo>
                  <a:pt x="658" y="683"/>
                </a:lnTo>
                <a:lnTo>
                  <a:pt x="397" y="596"/>
                </a:lnTo>
                <a:lnTo>
                  <a:pt x="759" y="648"/>
                </a:lnTo>
                <a:lnTo>
                  <a:pt x="879" y="623"/>
                </a:lnTo>
                <a:lnTo>
                  <a:pt x="798" y="559"/>
                </a:lnTo>
                <a:lnTo>
                  <a:pt x="1357" y="543"/>
                </a:lnTo>
                <a:lnTo>
                  <a:pt x="1367" y="494"/>
                </a:lnTo>
                <a:lnTo>
                  <a:pt x="1261" y="437"/>
                </a:lnTo>
                <a:lnTo>
                  <a:pt x="1038" y="389"/>
                </a:lnTo>
                <a:lnTo>
                  <a:pt x="920" y="365"/>
                </a:lnTo>
                <a:lnTo>
                  <a:pt x="823" y="315"/>
                </a:lnTo>
                <a:lnTo>
                  <a:pt x="581" y="295"/>
                </a:lnTo>
                <a:lnTo>
                  <a:pt x="105" y="201"/>
                </a:lnTo>
                <a:lnTo>
                  <a:pt x="590" y="153"/>
                </a:lnTo>
                <a:lnTo>
                  <a:pt x="531" y="147"/>
                </a:lnTo>
                <a:lnTo>
                  <a:pt x="310" y="96"/>
                </a:lnTo>
                <a:lnTo>
                  <a:pt x="644" y="73"/>
                </a:lnTo>
                <a:lnTo>
                  <a:pt x="289" y="45"/>
                </a:lnTo>
                <a:lnTo>
                  <a:pt x="494" y="24"/>
                </a:lnTo>
                <a:lnTo>
                  <a:pt x="0" y="24"/>
                </a:lnTo>
                <a:lnTo>
                  <a:pt x="0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9" name="Freeform 1063"/>
          <p:cNvSpPr>
            <a:spLocks/>
          </p:cNvSpPr>
          <p:nvPr/>
        </p:nvSpPr>
        <p:spPr bwMode="auto">
          <a:xfrm>
            <a:off x="2995613" y="581025"/>
            <a:ext cx="1577975" cy="1063625"/>
          </a:xfrm>
          <a:custGeom>
            <a:avLst/>
            <a:gdLst>
              <a:gd name="T0" fmla="*/ 993 w 994"/>
              <a:gd name="T1" fmla="*/ 15 h 670"/>
              <a:gd name="T2" fmla="*/ 993 w 994"/>
              <a:gd name="T3" fmla="*/ 9 h 670"/>
              <a:gd name="T4" fmla="*/ 853 w 994"/>
              <a:gd name="T5" fmla="*/ 305 h 670"/>
              <a:gd name="T6" fmla="*/ 760 w 994"/>
              <a:gd name="T7" fmla="*/ 329 h 670"/>
              <a:gd name="T8" fmla="*/ 575 w 994"/>
              <a:gd name="T9" fmla="*/ 597 h 670"/>
              <a:gd name="T10" fmla="*/ 636 w 994"/>
              <a:gd name="T11" fmla="*/ 669 h 670"/>
              <a:gd name="T12" fmla="*/ 472 w 994"/>
              <a:gd name="T13" fmla="*/ 661 h 670"/>
              <a:gd name="T14" fmla="*/ 194 w 994"/>
              <a:gd name="T15" fmla="*/ 645 h 670"/>
              <a:gd name="T16" fmla="*/ 0 w 994"/>
              <a:gd name="T17" fmla="*/ 612 h 670"/>
              <a:gd name="T18" fmla="*/ 133 w 994"/>
              <a:gd name="T19" fmla="*/ 580 h 670"/>
              <a:gd name="T20" fmla="*/ 483 w 994"/>
              <a:gd name="T21" fmla="*/ 548 h 670"/>
              <a:gd name="T22" fmla="*/ 113 w 994"/>
              <a:gd name="T23" fmla="*/ 597 h 670"/>
              <a:gd name="T24" fmla="*/ 154 w 994"/>
              <a:gd name="T25" fmla="*/ 612 h 670"/>
              <a:gd name="T26" fmla="*/ 483 w 994"/>
              <a:gd name="T27" fmla="*/ 637 h 670"/>
              <a:gd name="T28" fmla="*/ 739 w 994"/>
              <a:gd name="T29" fmla="*/ 297 h 670"/>
              <a:gd name="T30" fmla="*/ 842 w 994"/>
              <a:gd name="T31" fmla="*/ 240 h 670"/>
              <a:gd name="T32" fmla="*/ 993 w 994"/>
              <a:gd name="T33" fmla="*/ 0 h 670"/>
              <a:gd name="T34" fmla="*/ 993 w 994"/>
              <a:gd name="T35" fmla="*/ 15 h 67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994" h="670">
                <a:moveTo>
                  <a:pt x="993" y="15"/>
                </a:moveTo>
                <a:lnTo>
                  <a:pt x="993" y="9"/>
                </a:lnTo>
                <a:lnTo>
                  <a:pt x="853" y="305"/>
                </a:lnTo>
                <a:lnTo>
                  <a:pt x="760" y="329"/>
                </a:lnTo>
                <a:lnTo>
                  <a:pt x="575" y="597"/>
                </a:lnTo>
                <a:lnTo>
                  <a:pt x="636" y="669"/>
                </a:lnTo>
                <a:lnTo>
                  <a:pt x="472" y="661"/>
                </a:lnTo>
                <a:lnTo>
                  <a:pt x="194" y="645"/>
                </a:lnTo>
                <a:lnTo>
                  <a:pt x="0" y="612"/>
                </a:lnTo>
                <a:lnTo>
                  <a:pt x="133" y="580"/>
                </a:lnTo>
                <a:lnTo>
                  <a:pt x="483" y="548"/>
                </a:lnTo>
                <a:lnTo>
                  <a:pt x="113" y="597"/>
                </a:lnTo>
                <a:lnTo>
                  <a:pt x="154" y="612"/>
                </a:lnTo>
                <a:lnTo>
                  <a:pt x="483" y="637"/>
                </a:lnTo>
                <a:lnTo>
                  <a:pt x="739" y="297"/>
                </a:lnTo>
                <a:lnTo>
                  <a:pt x="842" y="240"/>
                </a:lnTo>
                <a:lnTo>
                  <a:pt x="993" y="0"/>
                </a:lnTo>
                <a:lnTo>
                  <a:pt x="993" y="15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0" name="Freeform 1064"/>
          <p:cNvSpPr>
            <a:spLocks/>
          </p:cNvSpPr>
          <p:nvPr/>
        </p:nvSpPr>
        <p:spPr bwMode="auto">
          <a:xfrm>
            <a:off x="1884363" y="1463675"/>
            <a:ext cx="3349625" cy="284163"/>
          </a:xfrm>
          <a:custGeom>
            <a:avLst/>
            <a:gdLst>
              <a:gd name="T0" fmla="*/ 729 w 2110"/>
              <a:gd name="T1" fmla="*/ 0 h 179"/>
              <a:gd name="T2" fmla="*/ 431 w 2110"/>
              <a:gd name="T3" fmla="*/ 33 h 179"/>
              <a:gd name="T4" fmla="*/ 410 w 2110"/>
              <a:gd name="T5" fmla="*/ 56 h 179"/>
              <a:gd name="T6" fmla="*/ 462 w 2110"/>
              <a:gd name="T7" fmla="*/ 81 h 179"/>
              <a:gd name="T8" fmla="*/ 278 w 2110"/>
              <a:gd name="T9" fmla="*/ 56 h 179"/>
              <a:gd name="T10" fmla="*/ 329 w 2110"/>
              <a:gd name="T11" fmla="*/ 41 h 179"/>
              <a:gd name="T12" fmla="*/ 144 w 2110"/>
              <a:gd name="T13" fmla="*/ 33 h 179"/>
              <a:gd name="T14" fmla="*/ 0 w 2110"/>
              <a:gd name="T15" fmla="*/ 73 h 179"/>
              <a:gd name="T16" fmla="*/ 175 w 2110"/>
              <a:gd name="T17" fmla="*/ 65 h 179"/>
              <a:gd name="T18" fmla="*/ 257 w 2110"/>
              <a:gd name="T19" fmla="*/ 81 h 179"/>
              <a:gd name="T20" fmla="*/ 472 w 2110"/>
              <a:gd name="T21" fmla="*/ 105 h 179"/>
              <a:gd name="T22" fmla="*/ 720 w 2110"/>
              <a:gd name="T23" fmla="*/ 138 h 179"/>
              <a:gd name="T24" fmla="*/ 1213 w 2110"/>
              <a:gd name="T25" fmla="*/ 162 h 179"/>
              <a:gd name="T26" fmla="*/ 1677 w 2110"/>
              <a:gd name="T27" fmla="*/ 178 h 179"/>
              <a:gd name="T28" fmla="*/ 2109 w 2110"/>
              <a:gd name="T29" fmla="*/ 162 h 179"/>
              <a:gd name="T30" fmla="*/ 1522 w 2110"/>
              <a:gd name="T31" fmla="*/ 162 h 179"/>
              <a:gd name="T32" fmla="*/ 1070 w 2110"/>
              <a:gd name="T33" fmla="*/ 130 h 179"/>
              <a:gd name="T34" fmla="*/ 729 w 2110"/>
              <a:gd name="T35" fmla="*/ 113 h 179"/>
              <a:gd name="T36" fmla="*/ 545 w 2110"/>
              <a:gd name="T37" fmla="*/ 81 h 179"/>
              <a:gd name="T38" fmla="*/ 483 w 2110"/>
              <a:gd name="T39" fmla="*/ 65 h 179"/>
              <a:gd name="T40" fmla="*/ 483 w 2110"/>
              <a:gd name="T41" fmla="*/ 49 h 179"/>
              <a:gd name="T42" fmla="*/ 729 w 2110"/>
              <a:gd name="T43" fmla="*/ 0 h 17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</a:cxnLst>
            <a:rect l="0" t="0" r="r" b="b"/>
            <a:pathLst>
              <a:path w="2110" h="179">
                <a:moveTo>
                  <a:pt x="729" y="0"/>
                </a:moveTo>
                <a:lnTo>
                  <a:pt x="431" y="33"/>
                </a:lnTo>
                <a:lnTo>
                  <a:pt x="410" y="56"/>
                </a:lnTo>
                <a:lnTo>
                  <a:pt x="462" y="81"/>
                </a:lnTo>
                <a:lnTo>
                  <a:pt x="278" y="56"/>
                </a:lnTo>
                <a:lnTo>
                  <a:pt x="329" y="41"/>
                </a:lnTo>
                <a:lnTo>
                  <a:pt x="144" y="33"/>
                </a:lnTo>
                <a:lnTo>
                  <a:pt x="0" y="73"/>
                </a:lnTo>
                <a:lnTo>
                  <a:pt x="175" y="65"/>
                </a:lnTo>
                <a:lnTo>
                  <a:pt x="257" y="81"/>
                </a:lnTo>
                <a:lnTo>
                  <a:pt x="472" y="105"/>
                </a:lnTo>
                <a:lnTo>
                  <a:pt x="720" y="138"/>
                </a:lnTo>
                <a:lnTo>
                  <a:pt x="1213" y="162"/>
                </a:lnTo>
                <a:lnTo>
                  <a:pt x="1677" y="178"/>
                </a:lnTo>
                <a:lnTo>
                  <a:pt x="2109" y="162"/>
                </a:lnTo>
                <a:lnTo>
                  <a:pt x="1522" y="162"/>
                </a:lnTo>
                <a:lnTo>
                  <a:pt x="1070" y="130"/>
                </a:lnTo>
                <a:lnTo>
                  <a:pt x="729" y="113"/>
                </a:lnTo>
                <a:lnTo>
                  <a:pt x="545" y="81"/>
                </a:lnTo>
                <a:lnTo>
                  <a:pt x="483" y="65"/>
                </a:lnTo>
                <a:lnTo>
                  <a:pt x="483" y="49"/>
                </a:lnTo>
                <a:lnTo>
                  <a:pt x="729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1" name="Freeform 1065"/>
          <p:cNvSpPr>
            <a:spLocks/>
          </p:cNvSpPr>
          <p:nvPr/>
        </p:nvSpPr>
        <p:spPr bwMode="auto">
          <a:xfrm>
            <a:off x="2030413" y="1579563"/>
            <a:ext cx="4557712" cy="358775"/>
          </a:xfrm>
          <a:custGeom>
            <a:avLst/>
            <a:gdLst>
              <a:gd name="T0" fmla="*/ 0 w 2871"/>
              <a:gd name="T1" fmla="*/ 0 h 226"/>
              <a:gd name="T2" fmla="*/ 206 w 2871"/>
              <a:gd name="T3" fmla="*/ 40 h 226"/>
              <a:gd name="T4" fmla="*/ 669 w 2871"/>
              <a:gd name="T5" fmla="*/ 113 h 226"/>
              <a:gd name="T6" fmla="*/ 1153 w 2871"/>
              <a:gd name="T7" fmla="*/ 153 h 226"/>
              <a:gd name="T8" fmla="*/ 1769 w 2871"/>
              <a:gd name="T9" fmla="*/ 194 h 226"/>
              <a:gd name="T10" fmla="*/ 2088 w 2871"/>
              <a:gd name="T11" fmla="*/ 185 h 226"/>
              <a:gd name="T12" fmla="*/ 2500 w 2871"/>
              <a:gd name="T13" fmla="*/ 153 h 226"/>
              <a:gd name="T14" fmla="*/ 2706 w 2871"/>
              <a:gd name="T15" fmla="*/ 121 h 226"/>
              <a:gd name="T16" fmla="*/ 2798 w 2871"/>
              <a:gd name="T17" fmla="*/ 97 h 226"/>
              <a:gd name="T18" fmla="*/ 2870 w 2871"/>
              <a:gd name="T19" fmla="*/ 57 h 226"/>
              <a:gd name="T20" fmla="*/ 2777 w 2871"/>
              <a:gd name="T21" fmla="*/ 121 h 226"/>
              <a:gd name="T22" fmla="*/ 2592 w 2871"/>
              <a:gd name="T23" fmla="*/ 161 h 226"/>
              <a:gd name="T24" fmla="*/ 2303 w 2871"/>
              <a:gd name="T25" fmla="*/ 201 h 226"/>
              <a:gd name="T26" fmla="*/ 1934 w 2871"/>
              <a:gd name="T27" fmla="*/ 225 h 226"/>
              <a:gd name="T28" fmla="*/ 1697 w 2871"/>
              <a:gd name="T29" fmla="*/ 225 h 226"/>
              <a:gd name="T30" fmla="*/ 1255 w 2871"/>
              <a:gd name="T31" fmla="*/ 194 h 226"/>
              <a:gd name="T32" fmla="*/ 617 w 2871"/>
              <a:gd name="T33" fmla="*/ 113 h 226"/>
              <a:gd name="T34" fmla="*/ 289 w 2871"/>
              <a:gd name="T35" fmla="*/ 65 h 226"/>
              <a:gd name="T36" fmla="*/ 0 w 2871"/>
              <a:gd name="T37" fmla="*/ 0 h 2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2871" h="226">
                <a:moveTo>
                  <a:pt x="0" y="0"/>
                </a:moveTo>
                <a:lnTo>
                  <a:pt x="206" y="40"/>
                </a:lnTo>
                <a:lnTo>
                  <a:pt x="669" y="113"/>
                </a:lnTo>
                <a:lnTo>
                  <a:pt x="1153" y="153"/>
                </a:lnTo>
                <a:lnTo>
                  <a:pt x="1769" y="194"/>
                </a:lnTo>
                <a:lnTo>
                  <a:pt x="2088" y="185"/>
                </a:lnTo>
                <a:lnTo>
                  <a:pt x="2500" y="153"/>
                </a:lnTo>
                <a:lnTo>
                  <a:pt x="2706" y="121"/>
                </a:lnTo>
                <a:lnTo>
                  <a:pt x="2798" y="97"/>
                </a:lnTo>
                <a:lnTo>
                  <a:pt x="2870" y="57"/>
                </a:lnTo>
                <a:lnTo>
                  <a:pt x="2777" y="121"/>
                </a:lnTo>
                <a:lnTo>
                  <a:pt x="2592" y="161"/>
                </a:lnTo>
                <a:lnTo>
                  <a:pt x="2303" y="201"/>
                </a:lnTo>
                <a:lnTo>
                  <a:pt x="1934" y="225"/>
                </a:lnTo>
                <a:lnTo>
                  <a:pt x="1697" y="225"/>
                </a:lnTo>
                <a:lnTo>
                  <a:pt x="1255" y="194"/>
                </a:lnTo>
                <a:lnTo>
                  <a:pt x="617" y="113"/>
                </a:lnTo>
                <a:lnTo>
                  <a:pt x="289" y="65"/>
                </a:lnTo>
                <a:lnTo>
                  <a:pt x="0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2" name="Freeform 1066"/>
          <p:cNvSpPr>
            <a:spLocks/>
          </p:cNvSpPr>
          <p:nvPr/>
        </p:nvSpPr>
        <p:spPr bwMode="auto">
          <a:xfrm>
            <a:off x="4592638" y="1438275"/>
            <a:ext cx="2317750" cy="233363"/>
          </a:xfrm>
          <a:custGeom>
            <a:avLst/>
            <a:gdLst>
              <a:gd name="T0" fmla="*/ 0 w 1460"/>
              <a:gd name="T1" fmla="*/ 137 h 147"/>
              <a:gd name="T2" fmla="*/ 535 w 1460"/>
              <a:gd name="T3" fmla="*/ 137 h 147"/>
              <a:gd name="T4" fmla="*/ 948 w 1460"/>
              <a:gd name="T5" fmla="*/ 121 h 147"/>
              <a:gd name="T6" fmla="*/ 1204 w 1460"/>
              <a:gd name="T7" fmla="*/ 105 h 147"/>
              <a:gd name="T8" fmla="*/ 1308 w 1460"/>
              <a:gd name="T9" fmla="*/ 81 h 147"/>
              <a:gd name="T10" fmla="*/ 1286 w 1460"/>
              <a:gd name="T11" fmla="*/ 57 h 147"/>
              <a:gd name="T12" fmla="*/ 1174 w 1460"/>
              <a:gd name="T13" fmla="*/ 32 h 147"/>
              <a:gd name="T14" fmla="*/ 957 w 1460"/>
              <a:gd name="T15" fmla="*/ 16 h 147"/>
              <a:gd name="T16" fmla="*/ 495 w 1460"/>
              <a:gd name="T17" fmla="*/ 0 h 147"/>
              <a:gd name="T18" fmla="*/ 1080 w 1460"/>
              <a:gd name="T19" fmla="*/ 16 h 147"/>
              <a:gd name="T20" fmla="*/ 1318 w 1460"/>
              <a:gd name="T21" fmla="*/ 40 h 147"/>
              <a:gd name="T22" fmla="*/ 1359 w 1460"/>
              <a:gd name="T23" fmla="*/ 72 h 147"/>
              <a:gd name="T24" fmla="*/ 1459 w 1460"/>
              <a:gd name="T25" fmla="*/ 82 h 147"/>
              <a:gd name="T26" fmla="*/ 1256 w 1460"/>
              <a:gd name="T27" fmla="*/ 121 h 147"/>
              <a:gd name="T28" fmla="*/ 886 w 1460"/>
              <a:gd name="T29" fmla="*/ 137 h 147"/>
              <a:gd name="T30" fmla="*/ 556 w 1460"/>
              <a:gd name="T31" fmla="*/ 146 h 147"/>
              <a:gd name="T32" fmla="*/ 0 w 1460"/>
              <a:gd name="T33" fmla="*/ 137 h 1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1460" h="147">
                <a:moveTo>
                  <a:pt x="0" y="137"/>
                </a:moveTo>
                <a:lnTo>
                  <a:pt x="535" y="137"/>
                </a:lnTo>
                <a:lnTo>
                  <a:pt x="948" y="121"/>
                </a:lnTo>
                <a:lnTo>
                  <a:pt x="1204" y="105"/>
                </a:lnTo>
                <a:lnTo>
                  <a:pt x="1308" y="81"/>
                </a:lnTo>
                <a:lnTo>
                  <a:pt x="1286" y="57"/>
                </a:lnTo>
                <a:lnTo>
                  <a:pt x="1174" y="32"/>
                </a:lnTo>
                <a:lnTo>
                  <a:pt x="957" y="16"/>
                </a:lnTo>
                <a:lnTo>
                  <a:pt x="495" y="0"/>
                </a:lnTo>
                <a:lnTo>
                  <a:pt x="1080" y="16"/>
                </a:lnTo>
                <a:lnTo>
                  <a:pt x="1318" y="40"/>
                </a:lnTo>
                <a:lnTo>
                  <a:pt x="1359" y="72"/>
                </a:lnTo>
                <a:lnTo>
                  <a:pt x="1459" y="82"/>
                </a:lnTo>
                <a:lnTo>
                  <a:pt x="1256" y="121"/>
                </a:lnTo>
                <a:lnTo>
                  <a:pt x="886" y="137"/>
                </a:lnTo>
                <a:lnTo>
                  <a:pt x="556" y="146"/>
                </a:lnTo>
                <a:lnTo>
                  <a:pt x="0" y="137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3" name="Freeform 1067"/>
          <p:cNvSpPr>
            <a:spLocks/>
          </p:cNvSpPr>
          <p:nvPr/>
        </p:nvSpPr>
        <p:spPr bwMode="auto">
          <a:xfrm>
            <a:off x="4757738" y="1501775"/>
            <a:ext cx="1422400" cy="119063"/>
          </a:xfrm>
          <a:custGeom>
            <a:avLst/>
            <a:gdLst>
              <a:gd name="T0" fmla="*/ 0 w 896"/>
              <a:gd name="T1" fmla="*/ 57 h 75"/>
              <a:gd name="T2" fmla="*/ 431 w 896"/>
              <a:gd name="T3" fmla="*/ 74 h 75"/>
              <a:gd name="T4" fmla="*/ 729 w 896"/>
              <a:gd name="T5" fmla="*/ 49 h 75"/>
              <a:gd name="T6" fmla="*/ 895 w 896"/>
              <a:gd name="T7" fmla="*/ 32 h 75"/>
              <a:gd name="T8" fmla="*/ 895 w 896"/>
              <a:gd name="T9" fmla="*/ 17 h 75"/>
              <a:gd name="T10" fmla="*/ 658 w 896"/>
              <a:gd name="T11" fmla="*/ 0 h 75"/>
              <a:gd name="T12" fmla="*/ 729 w 896"/>
              <a:gd name="T13" fmla="*/ 32 h 75"/>
              <a:gd name="T14" fmla="*/ 513 w 896"/>
              <a:gd name="T15" fmla="*/ 57 h 75"/>
              <a:gd name="T16" fmla="*/ 0 w 896"/>
              <a:gd name="T17" fmla="*/ 57 h 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896" h="75">
                <a:moveTo>
                  <a:pt x="0" y="57"/>
                </a:moveTo>
                <a:lnTo>
                  <a:pt x="431" y="74"/>
                </a:lnTo>
                <a:lnTo>
                  <a:pt x="729" y="49"/>
                </a:lnTo>
                <a:lnTo>
                  <a:pt x="895" y="32"/>
                </a:lnTo>
                <a:lnTo>
                  <a:pt x="895" y="17"/>
                </a:lnTo>
                <a:lnTo>
                  <a:pt x="658" y="0"/>
                </a:lnTo>
                <a:lnTo>
                  <a:pt x="729" y="32"/>
                </a:lnTo>
                <a:lnTo>
                  <a:pt x="513" y="57"/>
                </a:lnTo>
                <a:lnTo>
                  <a:pt x="0" y="57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4" name="Freeform 1068"/>
          <p:cNvSpPr>
            <a:spLocks/>
          </p:cNvSpPr>
          <p:nvPr/>
        </p:nvSpPr>
        <p:spPr bwMode="auto">
          <a:xfrm>
            <a:off x="3354388" y="1695450"/>
            <a:ext cx="246062" cy="65088"/>
          </a:xfrm>
          <a:custGeom>
            <a:avLst/>
            <a:gdLst>
              <a:gd name="T0" fmla="*/ 154 w 155"/>
              <a:gd name="T1" fmla="*/ 8 h 41"/>
              <a:gd name="T2" fmla="*/ 144 w 155"/>
              <a:gd name="T3" fmla="*/ 40 h 41"/>
              <a:gd name="T4" fmla="*/ 0 w 155"/>
              <a:gd name="T5" fmla="*/ 0 h 41"/>
              <a:gd name="T6" fmla="*/ 154 w 155"/>
              <a:gd name="T7" fmla="*/ 8 h 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5" h="41">
                <a:moveTo>
                  <a:pt x="154" y="8"/>
                </a:moveTo>
                <a:lnTo>
                  <a:pt x="144" y="40"/>
                </a:lnTo>
                <a:lnTo>
                  <a:pt x="0" y="0"/>
                </a:lnTo>
                <a:lnTo>
                  <a:pt x="154" y="8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5" name="Freeform 1069"/>
          <p:cNvSpPr>
            <a:spLocks/>
          </p:cNvSpPr>
          <p:nvPr/>
        </p:nvSpPr>
        <p:spPr bwMode="auto">
          <a:xfrm>
            <a:off x="1143000" y="1771650"/>
            <a:ext cx="3602038" cy="4116388"/>
          </a:xfrm>
          <a:custGeom>
            <a:avLst/>
            <a:gdLst>
              <a:gd name="T0" fmla="*/ 1388 w 2269"/>
              <a:gd name="T1" fmla="*/ 17 h 2593"/>
              <a:gd name="T2" fmla="*/ 1494 w 2269"/>
              <a:gd name="T3" fmla="*/ 312 h 2593"/>
              <a:gd name="T4" fmla="*/ 1080 w 2269"/>
              <a:gd name="T5" fmla="*/ 255 h 2593"/>
              <a:gd name="T6" fmla="*/ 665 w 2269"/>
              <a:gd name="T7" fmla="*/ 395 h 2593"/>
              <a:gd name="T8" fmla="*/ 774 w 2269"/>
              <a:gd name="T9" fmla="*/ 510 h 2593"/>
              <a:gd name="T10" fmla="*/ 454 w 2269"/>
              <a:gd name="T11" fmla="*/ 517 h 2593"/>
              <a:gd name="T12" fmla="*/ 240 w 2269"/>
              <a:gd name="T13" fmla="*/ 716 h 2593"/>
              <a:gd name="T14" fmla="*/ 307 w 2269"/>
              <a:gd name="T15" fmla="*/ 813 h 2593"/>
              <a:gd name="T16" fmla="*/ 146 w 2269"/>
              <a:gd name="T17" fmla="*/ 920 h 2593"/>
              <a:gd name="T18" fmla="*/ 294 w 2269"/>
              <a:gd name="T19" fmla="*/ 1175 h 2593"/>
              <a:gd name="T20" fmla="*/ 665 w 2269"/>
              <a:gd name="T21" fmla="*/ 1291 h 2593"/>
              <a:gd name="T22" fmla="*/ 253 w 2269"/>
              <a:gd name="T23" fmla="*/ 1266 h 2593"/>
              <a:gd name="T24" fmla="*/ 159 w 2269"/>
              <a:gd name="T25" fmla="*/ 1454 h 2593"/>
              <a:gd name="T26" fmla="*/ 465 w 2269"/>
              <a:gd name="T27" fmla="*/ 1520 h 2593"/>
              <a:gd name="T28" fmla="*/ 573 w 2269"/>
              <a:gd name="T29" fmla="*/ 1488 h 2593"/>
              <a:gd name="T30" fmla="*/ 626 w 2269"/>
              <a:gd name="T31" fmla="*/ 1628 h 2593"/>
              <a:gd name="T32" fmla="*/ 1067 w 2269"/>
              <a:gd name="T33" fmla="*/ 1719 h 2593"/>
              <a:gd name="T34" fmla="*/ 774 w 2269"/>
              <a:gd name="T35" fmla="*/ 1769 h 2593"/>
              <a:gd name="T36" fmla="*/ 746 w 2269"/>
              <a:gd name="T37" fmla="*/ 1825 h 2593"/>
              <a:gd name="T38" fmla="*/ 1428 w 2269"/>
              <a:gd name="T39" fmla="*/ 1966 h 2593"/>
              <a:gd name="T40" fmla="*/ 1188 w 2269"/>
              <a:gd name="T41" fmla="*/ 1957 h 2593"/>
              <a:gd name="T42" fmla="*/ 1226 w 2269"/>
              <a:gd name="T43" fmla="*/ 2073 h 2593"/>
              <a:gd name="T44" fmla="*/ 1826 w 2269"/>
              <a:gd name="T45" fmla="*/ 2294 h 2593"/>
              <a:gd name="T46" fmla="*/ 1947 w 2269"/>
              <a:gd name="T47" fmla="*/ 2320 h 2593"/>
              <a:gd name="T48" fmla="*/ 1841 w 2269"/>
              <a:gd name="T49" fmla="*/ 2162 h 2593"/>
              <a:gd name="T50" fmla="*/ 1590 w 2269"/>
              <a:gd name="T51" fmla="*/ 2055 h 2593"/>
              <a:gd name="T52" fmla="*/ 2053 w 2269"/>
              <a:gd name="T53" fmla="*/ 2015 h 2593"/>
              <a:gd name="T54" fmla="*/ 1881 w 2269"/>
              <a:gd name="T55" fmla="*/ 2088 h 2593"/>
              <a:gd name="T56" fmla="*/ 2268 w 2269"/>
              <a:gd name="T57" fmla="*/ 2592 h 2593"/>
              <a:gd name="T58" fmla="*/ 2027 w 2269"/>
              <a:gd name="T59" fmla="*/ 2409 h 2593"/>
              <a:gd name="T60" fmla="*/ 1729 w 2269"/>
              <a:gd name="T61" fmla="*/ 2346 h 2593"/>
              <a:gd name="T62" fmla="*/ 1095 w 2269"/>
              <a:gd name="T63" fmla="*/ 2088 h 2593"/>
              <a:gd name="T64" fmla="*/ 1067 w 2269"/>
              <a:gd name="T65" fmla="*/ 1957 h 2593"/>
              <a:gd name="T66" fmla="*/ 652 w 2269"/>
              <a:gd name="T67" fmla="*/ 1859 h 2593"/>
              <a:gd name="T68" fmla="*/ 652 w 2269"/>
              <a:gd name="T69" fmla="*/ 1769 h 2593"/>
              <a:gd name="T70" fmla="*/ 29 w 2269"/>
              <a:gd name="T71" fmla="*/ 1462 h 2593"/>
              <a:gd name="T72" fmla="*/ 188 w 2269"/>
              <a:gd name="T73" fmla="*/ 1175 h 2593"/>
              <a:gd name="T74" fmla="*/ 0 w 2269"/>
              <a:gd name="T75" fmla="*/ 929 h 2593"/>
              <a:gd name="T76" fmla="*/ 159 w 2269"/>
              <a:gd name="T77" fmla="*/ 805 h 2593"/>
              <a:gd name="T78" fmla="*/ 121 w 2269"/>
              <a:gd name="T79" fmla="*/ 716 h 2593"/>
              <a:gd name="T80" fmla="*/ 294 w 2269"/>
              <a:gd name="T81" fmla="*/ 551 h 2593"/>
              <a:gd name="T82" fmla="*/ 373 w 2269"/>
              <a:gd name="T83" fmla="*/ 321 h 2593"/>
              <a:gd name="T84" fmla="*/ 1001 w 2269"/>
              <a:gd name="T85" fmla="*/ 181 h 2593"/>
              <a:gd name="T86" fmla="*/ 1134 w 2269"/>
              <a:gd name="T87" fmla="*/ 0 h 2593"/>
              <a:gd name="T88" fmla="*/ 1388 w 2269"/>
              <a:gd name="T89" fmla="*/ 17 h 25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</a:cxnLst>
            <a:rect l="0" t="0" r="r" b="b"/>
            <a:pathLst>
              <a:path w="2269" h="2593">
                <a:moveTo>
                  <a:pt x="1388" y="17"/>
                </a:moveTo>
                <a:lnTo>
                  <a:pt x="1494" y="312"/>
                </a:lnTo>
                <a:lnTo>
                  <a:pt x="1080" y="255"/>
                </a:lnTo>
                <a:lnTo>
                  <a:pt x="665" y="395"/>
                </a:lnTo>
                <a:lnTo>
                  <a:pt x="774" y="510"/>
                </a:lnTo>
                <a:lnTo>
                  <a:pt x="454" y="517"/>
                </a:lnTo>
                <a:lnTo>
                  <a:pt x="240" y="716"/>
                </a:lnTo>
                <a:lnTo>
                  <a:pt x="307" y="813"/>
                </a:lnTo>
                <a:lnTo>
                  <a:pt x="146" y="920"/>
                </a:lnTo>
                <a:lnTo>
                  <a:pt x="294" y="1175"/>
                </a:lnTo>
                <a:lnTo>
                  <a:pt x="665" y="1291"/>
                </a:lnTo>
                <a:lnTo>
                  <a:pt x="253" y="1266"/>
                </a:lnTo>
                <a:lnTo>
                  <a:pt x="159" y="1454"/>
                </a:lnTo>
                <a:lnTo>
                  <a:pt x="465" y="1520"/>
                </a:lnTo>
                <a:lnTo>
                  <a:pt x="573" y="1488"/>
                </a:lnTo>
                <a:lnTo>
                  <a:pt x="626" y="1628"/>
                </a:lnTo>
                <a:lnTo>
                  <a:pt x="1067" y="1719"/>
                </a:lnTo>
                <a:lnTo>
                  <a:pt x="774" y="1769"/>
                </a:lnTo>
                <a:lnTo>
                  <a:pt x="746" y="1825"/>
                </a:lnTo>
                <a:lnTo>
                  <a:pt x="1428" y="1966"/>
                </a:lnTo>
                <a:lnTo>
                  <a:pt x="1188" y="1957"/>
                </a:lnTo>
                <a:lnTo>
                  <a:pt x="1226" y="2073"/>
                </a:lnTo>
                <a:lnTo>
                  <a:pt x="1826" y="2294"/>
                </a:lnTo>
                <a:lnTo>
                  <a:pt x="1947" y="2320"/>
                </a:lnTo>
                <a:lnTo>
                  <a:pt x="1841" y="2162"/>
                </a:lnTo>
                <a:lnTo>
                  <a:pt x="1590" y="2055"/>
                </a:lnTo>
                <a:lnTo>
                  <a:pt x="2053" y="2015"/>
                </a:lnTo>
                <a:lnTo>
                  <a:pt x="1881" y="2088"/>
                </a:lnTo>
                <a:lnTo>
                  <a:pt x="2268" y="2592"/>
                </a:lnTo>
                <a:lnTo>
                  <a:pt x="2027" y="2409"/>
                </a:lnTo>
                <a:lnTo>
                  <a:pt x="1729" y="2346"/>
                </a:lnTo>
                <a:lnTo>
                  <a:pt x="1095" y="2088"/>
                </a:lnTo>
                <a:lnTo>
                  <a:pt x="1067" y="1957"/>
                </a:lnTo>
                <a:lnTo>
                  <a:pt x="652" y="1859"/>
                </a:lnTo>
                <a:lnTo>
                  <a:pt x="652" y="1769"/>
                </a:lnTo>
                <a:lnTo>
                  <a:pt x="29" y="1462"/>
                </a:lnTo>
                <a:lnTo>
                  <a:pt x="188" y="1175"/>
                </a:lnTo>
                <a:lnTo>
                  <a:pt x="0" y="929"/>
                </a:lnTo>
                <a:lnTo>
                  <a:pt x="159" y="805"/>
                </a:lnTo>
                <a:lnTo>
                  <a:pt x="121" y="716"/>
                </a:lnTo>
                <a:lnTo>
                  <a:pt x="294" y="551"/>
                </a:lnTo>
                <a:lnTo>
                  <a:pt x="373" y="321"/>
                </a:lnTo>
                <a:lnTo>
                  <a:pt x="1001" y="181"/>
                </a:lnTo>
                <a:lnTo>
                  <a:pt x="1134" y="0"/>
                </a:lnTo>
                <a:lnTo>
                  <a:pt x="1388" y="17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6" name="Freeform 1070"/>
          <p:cNvSpPr>
            <a:spLocks/>
          </p:cNvSpPr>
          <p:nvPr/>
        </p:nvSpPr>
        <p:spPr bwMode="auto">
          <a:xfrm>
            <a:off x="2555875" y="2425700"/>
            <a:ext cx="720725" cy="655638"/>
          </a:xfrm>
          <a:custGeom>
            <a:avLst/>
            <a:gdLst>
              <a:gd name="T0" fmla="*/ 268 w 454"/>
              <a:gd name="T1" fmla="*/ 0 h 413"/>
              <a:gd name="T2" fmla="*/ 319 w 454"/>
              <a:gd name="T3" fmla="*/ 178 h 413"/>
              <a:gd name="T4" fmla="*/ 0 w 454"/>
              <a:gd name="T5" fmla="*/ 307 h 413"/>
              <a:gd name="T6" fmla="*/ 92 w 454"/>
              <a:gd name="T7" fmla="*/ 412 h 413"/>
              <a:gd name="T8" fmla="*/ 62 w 454"/>
              <a:gd name="T9" fmla="*/ 315 h 413"/>
              <a:gd name="T10" fmla="*/ 453 w 454"/>
              <a:gd name="T11" fmla="*/ 203 h 413"/>
              <a:gd name="T12" fmla="*/ 268 w 454"/>
              <a:gd name="T13" fmla="*/ 0 h 4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54" h="413">
                <a:moveTo>
                  <a:pt x="268" y="0"/>
                </a:moveTo>
                <a:lnTo>
                  <a:pt x="319" y="178"/>
                </a:lnTo>
                <a:lnTo>
                  <a:pt x="0" y="307"/>
                </a:lnTo>
                <a:lnTo>
                  <a:pt x="92" y="412"/>
                </a:lnTo>
                <a:lnTo>
                  <a:pt x="62" y="315"/>
                </a:lnTo>
                <a:lnTo>
                  <a:pt x="453" y="203"/>
                </a:lnTo>
                <a:lnTo>
                  <a:pt x="268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7" name="Freeform 1071"/>
          <p:cNvSpPr>
            <a:spLocks/>
          </p:cNvSpPr>
          <p:nvPr/>
        </p:nvSpPr>
        <p:spPr bwMode="auto">
          <a:xfrm>
            <a:off x="2668588" y="4049713"/>
            <a:ext cx="685800" cy="315912"/>
          </a:xfrm>
          <a:custGeom>
            <a:avLst/>
            <a:gdLst>
              <a:gd name="T0" fmla="*/ 170 w 432"/>
              <a:gd name="T1" fmla="*/ 0 h 199"/>
              <a:gd name="T2" fmla="*/ 217 w 432"/>
              <a:gd name="T3" fmla="*/ 120 h 199"/>
              <a:gd name="T4" fmla="*/ 431 w 432"/>
              <a:gd name="T5" fmla="*/ 4 h 199"/>
              <a:gd name="T6" fmla="*/ 186 w 432"/>
              <a:gd name="T7" fmla="*/ 198 h 199"/>
              <a:gd name="T8" fmla="*/ 0 w 432"/>
              <a:gd name="T9" fmla="*/ 195 h 199"/>
              <a:gd name="T10" fmla="*/ 170 w 432"/>
              <a:gd name="T11" fmla="*/ 0 h 1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32" h="199">
                <a:moveTo>
                  <a:pt x="170" y="0"/>
                </a:moveTo>
                <a:lnTo>
                  <a:pt x="217" y="120"/>
                </a:lnTo>
                <a:lnTo>
                  <a:pt x="431" y="4"/>
                </a:lnTo>
                <a:lnTo>
                  <a:pt x="186" y="198"/>
                </a:lnTo>
                <a:lnTo>
                  <a:pt x="0" y="195"/>
                </a:lnTo>
                <a:lnTo>
                  <a:pt x="170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8" name="Freeform 1072"/>
          <p:cNvSpPr>
            <a:spLocks/>
          </p:cNvSpPr>
          <p:nvPr/>
        </p:nvSpPr>
        <p:spPr bwMode="auto">
          <a:xfrm>
            <a:off x="3370263" y="2336800"/>
            <a:ext cx="3055937" cy="1606550"/>
          </a:xfrm>
          <a:custGeom>
            <a:avLst/>
            <a:gdLst>
              <a:gd name="T0" fmla="*/ 360 w 1925"/>
              <a:gd name="T1" fmla="*/ 371 h 1012"/>
              <a:gd name="T2" fmla="*/ 391 w 1925"/>
              <a:gd name="T3" fmla="*/ 590 h 1012"/>
              <a:gd name="T4" fmla="*/ 544 w 1925"/>
              <a:gd name="T5" fmla="*/ 679 h 1012"/>
              <a:gd name="T6" fmla="*/ 462 w 1925"/>
              <a:gd name="T7" fmla="*/ 825 h 1012"/>
              <a:gd name="T8" fmla="*/ 164 w 1925"/>
              <a:gd name="T9" fmla="*/ 800 h 1012"/>
              <a:gd name="T10" fmla="*/ 184 w 1925"/>
              <a:gd name="T11" fmla="*/ 922 h 1012"/>
              <a:gd name="T12" fmla="*/ 0 w 1925"/>
              <a:gd name="T13" fmla="*/ 962 h 1012"/>
              <a:gd name="T14" fmla="*/ 226 w 1925"/>
              <a:gd name="T15" fmla="*/ 1011 h 1012"/>
              <a:gd name="T16" fmla="*/ 544 w 1925"/>
              <a:gd name="T17" fmla="*/ 906 h 1012"/>
              <a:gd name="T18" fmla="*/ 606 w 1925"/>
              <a:gd name="T19" fmla="*/ 679 h 1012"/>
              <a:gd name="T20" fmla="*/ 595 w 1925"/>
              <a:gd name="T21" fmla="*/ 436 h 1012"/>
              <a:gd name="T22" fmla="*/ 1100 w 1925"/>
              <a:gd name="T23" fmla="*/ 202 h 1012"/>
              <a:gd name="T24" fmla="*/ 1017 w 1925"/>
              <a:gd name="T25" fmla="*/ 501 h 1012"/>
              <a:gd name="T26" fmla="*/ 1151 w 1925"/>
              <a:gd name="T27" fmla="*/ 211 h 1012"/>
              <a:gd name="T28" fmla="*/ 1532 w 1925"/>
              <a:gd name="T29" fmla="*/ 492 h 1012"/>
              <a:gd name="T30" fmla="*/ 1244 w 1925"/>
              <a:gd name="T31" fmla="*/ 226 h 1012"/>
              <a:gd name="T32" fmla="*/ 1924 w 1925"/>
              <a:gd name="T33" fmla="*/ 105 h 1012"/>
              <a:gd name="T34" fmla="*/ 1193 w 1925"/>
              <a:gd name="T35" fmla="*/ 169 h 1012"/>
              <a:gd name="T36" fmla="*/ 812 w 1925"/>
              <a:gd name="T37" fmla="*/ 0 h 1012"/>
              <a:gd name="T38" fmla="*/ 586 w 1925"/>
              <a:gd name="T39" fmla="*/ 56 h 1012"/>
              <a:gd name="T40" fmla="*/ 524 w 1925"/>
              <a:gd name="T41" fmla="*/ 8 h 1012"/>
              <a:gd name="T42" fmla="*/ 441 w 1925"/>
              <a:gd name="T43" fmla="*/ 56 h 1012"/>
              <a:gd name="T44" fmla="*/ 833 w 1925"/>
              <a:gd name="T45" fmla="*/ 138 h 1012"/>
              <a:gd name="T46" fmla="*/ 915 w 1925"/>
              <a:gd name="T47" fmla="*/ 234 h 1012"/>
              <a:gd name="T48" fmla="*/ 360 w 1925"/>
              <a:gd name="T49" fmla="*/ 371 h 10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1925" h="1012">
                <a:moveTo>
                  <a:pt x="360" y="371"/>
                </a:moveTo>
                <a:lnTo>
                  <a:pt x="391" y="590"/>
                </a:lnTo>
                <a:lnTo>
                  <a:pt x="544" y="679"/>
                </a:lnTo>
                <a:lnTo>
                  <a:pt x="462" y="825"/>
                </a:lnTo>
                <a:lnTo>
                  <a:pt x="164" y="800"/>
                </a:lnTo>
                <a:lnTo>
                  <a:pt x="184" y="922"/>
                </a:lnTo>
                <a:lnTo>
                  <a:pt x="0" y="962"/>
                </a:lnTo>
                <a:lnTo>
                  <a:pt x="226" y="1011"/>
                </a:lnTo>
                <a:lnTo>
                  <a:pt x="544" y="906"/>
                </a:lnTo>
                <a:lnTo>
                  <a:pt x="606" y="679"/>
                </a:lnTo>
                <a:lnTo>
                  <a:pt x="595" y="436"/>
                </a:lnTo>
                <a:lnTo>
                  <a:pt x="1100" y="202"/>
                </a:lnTo>
                <a:lnTo>
                  <a:pt x="1017" y="501"/>
                </a:lnTo>
                <a:lnTo>
                  <a:pt x="1151" y="211"/>
                </a:lnTo>
                <a:lnTo>
                  <a:pt x="1532" y="492"/>
                </a:lnTo>
                <a:lnTo>
                  <a:pt x="1244" y="226"/>
                </a:lnTo>
                <a:lnTo>
                  <a:pt x="1924" y="105"/>
                </a:lnTo>
                <a:lnTo>
                  <a:pt x="1193" y="169"/>
                </a:lnTo>
                <a:lnTo>
                  <a:pt x="812" y="0"/>
                </a:lnTo>
                <a:lnTo>
                  <a:pt x="586" y="56"/>
                </a:lnTo>
                <a:lnTo>
                  <a:pt x="524" y="8"/>
                </a:lnTo>
                <a:lnTo>
                  <a:pt x="441" y="56"/>
                </a:lnTo>
                <a:lnTo>
                  <a:pt x="833" y="138"/>
                </a:lnTo>
                <a:lnTo>
                  <a:pt x="915" y="234"/>
                </a:lnTo>
                <a:lnTo>
                  <a:pt x="360" y="371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9" name="Freeform 1073"/>
          <p:cNvSpPr>
            <a:spLocks/>
          </p:cNvSpPr>
          <p:nvPr/>
        </p:nvSpPr>
        <p:spPr bwMode="auto">
          <a:xfrm>
            <a:off x="4038600" y="1828800"/>
            <a:ext cx="4935538" cy="4402138"/>
          </a:xfrm>
          <a:custGeom>
            <a:avLst/>
            <a:gdLst>
              <a:gd name="T0" fmla="*/ 1066 w 3109"/>
              <a:gd name="T1" fmla="*/ 969 h 2773"/>
              <a:gd name="T2" fmla="*/ 1231 w 3109"/>
              <a:gd name="T3" fmla="*/ 1263 h 2773"/>
              <a:gd name="T4" fmla="*/ 0 w 3109"/>
              <a:gd name="T5" fmla="*/ 1752 h 2773"/>
              <a:gd name="T6" fmla="*/ 615 w 3109"/>
              <a:gd name="T7" fmla="*/ 1609 h 2773"/>
              <a:gd name="T8" fmla="*/ 433 w 3109"/>
              <a:gd name="T9" fmla="*/ 1911 h 2773"/>
              <a:gd name="T10" fmla="*/ 699 w 3109"/>
              <a:gd name="T11" fmla="*/ 1921 h 2773"/>
              <a:gd name="T12" fmla="*/ 932 w 3109"/>
              <a:gd name="T13" fmla="*/ 1547 h 2773"/>
              <a:gd name="T14" fmla="*/ 2162 w 3109"/>
              <a:gd name="T15" fmla="*/ 1424 h 2773"/>
              <a:gd name="T16" fmla="*/ 2228 w 3109"/>
              <a:gd name="T17" fmla="*/ 1644 h 2773"/>
              <a:gd name="T18" fmla="*/ 1994 w 3109"/>
              <a:gd name="T19" fmla="*/ 1816 h 2773"/>
              <a:gd name="T20" fmla="*/ 1281 w 3109"/>
              <a:gd name="T21" fmla="*/ 2030 h 2773"/>
              <a:gd name="T22" fmla="*/ 598 w 3109"/>
              <a:gd name="T23" fmla="*/ 2116 h 2773"/>
              <a:gd name="T24" fmla="*/ 1213 w 3109"/>
              <a:gd name="T25" fmla="*/ 2153 h 2773"/>
              <a:gd name="T26" fmla="*/ 1249 w 3109"/>
              <a:gd name="T27" fmla="*/ 2285 h 2773"/>
              <a:gd name="T28" fmla="*/ 665 w 3109"/>
              <a:gd name="T29" fmla="*/ 2293 h 2773"/>
              <a:gd name="T30" fmla="*/ 336 w 3109"/>
              <a:gd name="T31" fmla="*/ 2204 h 2773"/>
              <a:gd name="T32" fmla="*/ 528 w 3109"/>
              <a:gd name="T33" fmla="*/ 2772 h 2773"/>
              <a:gd name="T34" fmla="*/ 832 w 3109"/>
              <a:gd name="T35" fmla="*/ 2729 h 2773"/>
              <a:gd name="T36" fmla="*/ 1330 w 3109"/>
              <a:gd name="T37" fmla="*/ 2293 h 2773"/>
              <a:gd name="T38" fmla="*/ 1364 w 3109"/>
              <a:gd name="T39" fmla="*/ 2125 h 2773"/>
              <a:gd name="T40" fmla="*/ 2029 w 3109"/>
              <a:gd name="T41" fmla="*/ 1930 h 2773"/>
              <a:gd name="T42" fmla="*/ 2411 w 3109"/>
              <a:gd name="T43" fmla="*/ 1636 h 2773"/>
              <a:gd name="T44" fmla="*/ 2244 w 3109"/>
              <a:gd name="T45" fmla="*/ 1450 h 2773"/>
              <a:gd name="T46" fmla="*/ 2660 w 3109"/>
              <a:gd name="T47" fmla="*/ 1316 h 2773"/>
              <a:gd name="T48" fmla="*/ 3108 w 3109"/>
              <a:gd name="T49" fmla="*/ 935 h 2773"/>
              <a:gd name="T50" fmla="*/ 2878 w 3109"/>
              <a:gd name="T51" fmla="*/ 712 h 2773"/>
              <a:gd name="T52" fmla="*/ 2926 w 3109"/>
              <a:gd name="T53" fmla="*/ 437 h 2773"/>
              <a:gd name="T54" fmla="*/ 2311 w 3109"/>
              <a:gd name="T55" fmla="*/ 62 h 2773"/>
              <a:gd name="T56" fmla="*/ 1829 w 3109"/>
              <a:gd name="T57" fmla="*/ 0 h 2773"/>
              <a:gd name="T58" fmla="*/ 2262 w 3109"/>
              <a:gd name="T59" fmla="*/ 81 h 2773"/>
              <a:gd name="T60" fmla="*/ 2844 w 3109"/>
              <a:gd name="T61" fmla="*/ 437 h 2773"/>
              <a:gd name="T62" fmla="*/ 2760 w 3109"/>
              <a:gd name="T63" fmla="*/ 695 h 2773"/>
              <a:gd name="T64" fmla="*/ 2543 w 3109"/>
              <a:gd name="T65" fmla="*/ 747 h 2773"/>
              <a:gd name="T66" fmla="*/ 2810 w 3109"/>
              <a:gd name="T67" fmla="*/ 729 h 2773"/>
              <a:gd name="T68" fmla="*/ 2977 w 3109"/>
              <a:gd name="T69" fmla="*/ 943 h 2773"/>
              <a:gd name="T70" fmla="*/ 1861 w 3109"/>
              <a:gd name="T71" fmla="*/ 880 h 2773"/>
              <a:gd name="T72" fmla="*/ 1663 w 3109"/>
              <a:gd name="T73" fmla="*/ 978 h 2773"/>
              <a:gd name="T74" fmla="*/ 2543 w 3109"/>
              <a:gd name="T75" fmla="*/ 1255 h 2773"/>
              <a:gd name="T76" fmla="*/ 2178 w 3109"/>
              <a:gd name="T77" fmla="*/ 1379 h 2773"/>
              <a:gd name="T78" fmla="*/ 966 w 3109"/>
              <a:gd name="T79" fmla="*/ 1520 h 2773"/>
              <a:gd name="T80" fmla="*/ 1299 w 3109"/>
              <a:gd name="T81" fmla="*/ 1281 h 2773"/>
              <a:gd name="T82" fmla="*/ 1646 w 3109"/>
              <a:gd name="T83" fmla="*/ 1201 h 2773"/>
              <a:gd name="T84" fmla="*/ 1066 w 3109"/>
              <a:gd name="T85" fmla="*/ 969 h 27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3109" h="2773">
                <a:moveTo>
                  <a:pt x="1066" y="969"/>
                </a:moveTo>
                <a:lnTo>
                  <a:pt x="1231" y="1263"/>
                </a:lnTo>
                <a:lnTo>
                  <a:pt x="0" y="1752"/>
                </a:lnTo>
                <a:lnTo>
                  <a:pt x="615" y="1609"/>
                </a:lnTo>
                <a:lnTo>
                  <a:pt x="433" y="1911"/>
                </a:lnTo>
                <a:lnTo>
                  <a:pt x="699" y="1921"/>
                </a:lnTo>
                <a:lnTo>
                  <a:pt x="932" y="1547"/>
                </a:lnTo>
                <a:lnTo>
                  <a:pt x="2162" y="1424"/>
                </a:lnTo>
                <a:lnTo>
                  <a:pt x="2228" y="1644"/>
                </a:lnTo>
                <a:lnTo>
                  <a:pt x="1994" y="1816"/>
                </a:lnTo>
                <a:lnTo>
                  <a:pt x="1281" y="2030"/>
                </a:lnTo>
                <a:lnTo>
                  <a:pt x="598" y="2116"/>
                </a:lnTo>
                <a:lnTo>
                  <a:pt x="1213" y="2153"/>
                </a:lnTo>
                <a:lnTo>
                  <a:pt x="1249" y="2285"/>
                </a:lnTo>
                <a:lnTo>
                  <a:pt x="665" y="2293"/>
                </a:lnTo>
                <a:lnTo>
                  <a:pt x="336" y="2204"/>
                </a:lnTo>
                <a:lnTo>
                  <a:pt x="528" y="2772"/>
                </a:lnTo>
                <a:lnTo>
                  <a:pt x="832" y="2729"/>
                </a:lnTo>
                <a:lnTo>
                  <a:pt x="1330" y="2293"/>
                </a:lnTo>
                <a:lnTo>
                  <a:pt x="1364" y="2125"/>
                </a:lnTo>
                <a:lnTo>
                  <a:pt x="2029" y="1930"/>
                </a:lnTo>
                <a:lnTo>
                  <a:pt x="2411" y="1636"/>
                </a:lnTo>
                <a:lnTo>
                  <a:pt x="2244" y="1450"/>
                </a:lnTo>
                <a:lnTo>
                  <a:pt x="2660" y="1316"/>
                </a:lnTo>
                <a:lnTo>
                  <a:pt x="3108" y="935"/>
                </a:lnTo>
                <a:lnTo>
                  <a:pt x="2878" y="712"/>
                </a:lnTo>
                <a:lnTo>
                  <a:pt x="2926" y="437"/>
                </a:lnTo>
                <a:lnTo>
                  <a:pt x="2311" y="62"/>
                </a:lnTo>
                <a:lnTo>
                  <a:pt x="1829" y="0"/>
                </a:lnTo>
                <a:lnTo>
                  <a:pt x="2262" y="81"/>
                </a:lnTo>
                <a:lnTo>
                  <a:pt x="2844" y="437"/>
                </a:lnTo>
                <a:lnTo>
                  <a:pt x="2760" y="695"/>
                </a:lnTo>
                <a:lnTo>
                  <a:pt x="2543" y="747"/>
                </a:lnTo>
                <a:lnTo>
                  <a:pt x="2810" y="729"/>
                </a:lnTo>
                <a:lnTo>
                  <a:pt x="2977" y="943"/>
                </a:lnTo>
                <a:lnTo>
                  <a:pt x="1861" y="880"/>
                </a:lnTo>
                <a:lnTo>
                  <a:pt x="1663" y="978"/>
                </a:lnTo>
                <a:lnTo>
                  <a:pt x="2543" y="1255"/>
                </a:lnTo>
                <a:lnTo>
                  <a:pt x="2178" y="1379"/>
                </a:lnTo>
                <a:lnTo>
                  <a:pt x="966" y="1520"/>
                </a:lnTo>
                <a:lnTo>
                  <a:pt x="1299" y="1281"/>
                </a:lnTo>
                <a:lnTo>
                  <a:pt x="1646" y="1201"/>
                </a:lnTo>
                <a:lnTo>
                  <a:pt x="1066" y="969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0" name="Freeform 1074"/>
          <p:cNvSpPr>
            <a:spLocks/>
          </p:cNvSpPr>
          <p:nvPr/>
        </p:nvSpPr>
        <p:spPr bwMode="auto">
          <a:xfrm>
            <a:off x="5167313" y="2003425"/>
            <a:ext cx="914400" cy="371475"/>
          </a:xfrm>
          <a:custGeom>
            <a:avLst/>
            <a:gdLst>
              <a:gd name="T0" fmla="*/ 575 w 576"/>
              <a:gd name="T1" fmla="*/ 0 h 234"/>
              <a:gd name="T2" fmla="*/ 287 w 576"/>
              <a:gd name="T3" fmla="*/ 80 h 234"/>
              <a:gd name="T4" fmla="*/ 0 w 576"/>
              <a:gd name="T5" fmla="*/ 72 h 234"/>
              <a:gd name="T6" fmla="*/ 30 w 576"/>
              <a:gd name="T7" fmla="*/ 233 h 234"/>
              <a:gd name="T8" fmla="*/ 431 w 576"/>
              <a:gd name="T9" fmla="*/ 233 h 234"/>
              <a:gd name="T10" fmla="*/ 123 w 576"/>
              <a:gd name="T11" fmla="*/ 185 h 234"/>
              <a:gd name="T12" fmla="*/ 575 w 576"/>
              <a:gd name="T13" fmla="*/ 0 h 2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76" h="234">
                <a:moveTo>
                  <a:pt x="575" y="0"/>
                </a:moveTo>
                <a:lnTo>
                  <a:pt x="287" y="80"/>
                </a:lnTo>
                <a:lnTo>
                  <a:pt x="0" y="72"/>
                </a:lnTo>
                <a:lnTo>
                  <a:pt x="30" y="233"/>
                </a:lnTo>
                <a:lnTo>
                  <a:pt x="431" y="233"/>
                </a:lnTo>
                <a:lnTo>
                  <a:pt x="123" y="185"/>
                </a:lnTo>
                <a:lnTo>
                  <a:pt x="575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1" name="Freeform 1075"/>
          <p:cNvSpPr>
            <a:spLocks/>
          </p:cNvSpPr>
          <p:nvPr/>
        </p:nvSpPr>
        <p:spPr bwMode="auto">
          <a:xfrm>
            <a:off x="4448175" y="1911350"/>
            <a:ext cx="1239838" cy="273050"/>
          </a:xfrm>
          <a:custGeom>
            <a:avLst/>
            <a:gdLst>
              <a:gd name="T0" fmla="*/ 0 w 781"/>
              <a:gd name="T1" fmla="*/ 0 h 172"/>
              <a:gd name="T2" fmla="*/ 154 w 781"/>
              <a:gd name="T3" fmla="*/ 171 h 172"/>
              <a:gd name="T4" fmla="*/ 216 w 781"/>
              <a:gd name="T5" fmla="*/ 81 h 172"/>
              <a:gd name="T6" fmla="*/ 780 w 781"/>
              <a:gd name="T7" fmla="*/ 25 h 172"/>
              <a:gd name="T8" fmla="*/ 236 w 781"/>
              <a:gd name="T9" fmla="*/ 16 h 172"/>
              <a:gd name="T10" fmla="*/ 0 w 781"/>
              <a:gd name="T11" fmla="*/ 0 h 17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781" h="172">
                <a:moveTo>
                  <a:pt x="0" y="0"/>
                </a:moveTo>
                <a:lnTo>
                  <a:pt x="154" y="171"/>
                </a:lnTo>
                <a:lnTo>
                  <a:pt x="216" y="81"/>
                </a:lnTo>
                <a:lnTo>
                  <a:pt x="780" y="25"/>
                </a:lnTo>
                <a:lnTo>
                  <a:pt x="236" y="16"/>
                </a:lnTo>
                <a:lnTo>
                  <a:pt x="0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2" name="Freeform 1076"/>
          <p:cNvSpPr>
            <a:spLocks/>
          </p:cNvSpPr>
          <p:nvPr/>
        </p:nvSpPr>
        <p:spPr bwMode="auto">
          <a:xfrm>
            <a:off x="4511675" y="1720850"/>
            <a:ext cx="687388" cy="127000"/>
          </a:xfrm>
          <a:custGeom>
            <a:avLst/>
            <a:gdLst>
              <a:gd name="T0" fmla="*/ 22 w 433"/>
              <a:gd name="T1" fmla="*/ 24 h 80"/>
              <a:gd name="T2" fmla="*/ 0 w 433"/>
              <a:gd name="T3" fmla="*/ 49 h 80"/>
              <a:gd name="T4" fmla="*/ 144 w 433"/>
              <a:gd name="T5" fmla="*/ 79 h 80"/>
              <a:gd name="T6" fmla="*/ 432 w 433"/>
              <a:gd name="T7" fmla="*/ 64 h 80"/>
              <a:gd name="T8" fmla="*/ 289 w 433"/>
              <a:gd name="T9" fmla="*/ 0 h 80"/>
              <a:gd name="T10" fmla="*/ 22 w 433"/>
              <a:gd name="T11" fmla="*/ 24 h 8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33" h="80">
                <a:moveTo>
                  <a:pt x="22" y="24"/>
                </a:moveTo>
                <a:lnTo>
                  <a:pt x="0" y="49"/>
                </a:lnTo>
                <a:lnTo>
                  <a:pt x="144" y="79"/>
                </a:lnTo>
                <a:lnTo>
                  <a:pt x="432" y="64"/>
                </a:lnTo>
                <a:lnTo>
                  <a:pt x="289" y="0"/>
                </a:lnTo>
                <a:lnTo>
                  <a:pt x="22" y="24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3" name="Freeform 1077"/>
          <p:cNvSpPr>
            <a:spLocks/>
          </p:cNvSpPr>
          <p:nvPr/>
        </p:nvSpPr>
        <p:spPr bwMode="auto">
          <a:xfrm>
            <a:off x="4572000" y="528638"/>
            <a:ext cx="711200" cy="1025525"/>
          </a:xfrm>
          <a:custGeom>
            <a:avLst/>
            <a:gdLst>
              <a:gd name="T0" fmla="*/ 0 w 448"/>
              <a:gd name="T1" fmla="*/ 0 h 646"/>
              <a:gd name="T2" fmla="*/ 144 w 448"/>
              <a:gd name="T3" fmla="*/ 270 h 646"/>
              <a:gd name="T4" fmla="*/ 260 w 448"/>
              <a:gd name="T5" fmla="*/ 330 h 646"/>
              <a:gd name="T6" fmla="*/ 447 w 448"/>
              <a:gd name="T7" fmla="*/ 645 h 646"/>
              <a:gd name="T8" fmla="*/ 241 w 448"/>
              <a:gd name="T9" fmla="*/ 362 h 646"/>
              <a:gd name="T10" fmla="*/ 128 w 448"/>
              <a:gd name="T11" fmla="*/ 330 h 646"/>
              <a:gd name="T12" fmla="*/ 128 w 448"/>
              <a:gd name="T13" fmla="*/ 484 h 646"/>
              <a:gd name="T14" fmla="*/ 0 w 448"/>
              <a:gd name="T15" fmla="*/ 0 h 6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48" h="646">
                <a:moveTo>
                  <a:pt x="0" y="0"/>
                </a:moveTo>
                <a:lnTo>
                  <a:pt x="144" y="270"/>
                </a:lnTo>
                <a:lnTo>
                  <a:pt x="260" y="330"/>
                </a:lnTo>
                <a:lnTo>
                  <a:pt x="447" y="645"/>
                </a:lnTo>
                <a:lnTo>
                  <a:pt x="241" y="362"/>
                </a:lnTo>
                <a:lnTo>
                  <a:pt x="128" y="330"/>
                </a:lnTo>
                <a:lnTo>
                  <a:pt x="128" y="484"/>
                </a:lnTo>
                <a:lnTo>
                  <a:pt x="0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4" name="Freeform 1078"/>
          <p:cNvSpPr>
            <a:spLocks/>
          </p:cNvSpPr>
          <p:nvPr/>
        </p:nvSpPr>
        <p:spPr bwMode="auto">
          <a:xfrm>
            <a:off x="3860800" y="1501775"/>
            <a:ext cx="947738" cy="79375"/>
          </a:xfrm>
          <a:custGeom>
            <a:avLst/>
            <a:gdLst>
              <a:gd name="T0" fmla="*/ 40 w 597"/>
              <a:gd name="T1" fmla="*/ 0 h 50"/>
              <a:gd name="T2" fmla="*/ 235 w 597"/>
              <a:gd name="T3" fmla="*/ 32 h 50"/>
              <a:gd name="T4" fmla="*/ 596 w 597"/>
              <a:gd name="T5" fmla="*/ 49 h 50"/>
              <a:gd name="T6" fmla="*/ 173 w 597"/>
              <a:gd name="T7" fmla="*/ 41 h 50"/>
              <a:gd name="T8" fmla="*/ 0 w 597"/>
              <a:gd name="T9" fmla="*/ 32 h 50"/>
              <a:gd name="T10" fmla="*/ 40 w 597"/>
              <a:gd name="T11" fmla="*/ 0 h 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97" h="50">
                <a:moveTo>
                  <a:pt x="40" y="0"/>
                </a:moveTo>
                <a:lnTo>
                  <a:pt x="235" y="32"/>
                </a:lnTo>
                <a:lnTo>
                  <a:pt x="596" y="49"/>
                </a:lnTo>
                <a:lnTo>
                  <a:pt x="173" y="41"/>
                </a:lnTo>
                <a:lnTo>
                  <a:pt x="0" y="32"/>
                </a:lnTo>
                <a:lnTo>
                  <a:pt x="40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5" name="Freeform 1079"/>
          <p:cNvSpPr>
            <a:spLocks/>
          </p:cNvSpPr>
          <p:nvPr/>
        </p:nvSpPr>
        <p:spPr bwMode="auto">
          <a:xfrm>
            <a:off x="1020763" y="1181100"/>
            <a:ext cx="2922587" cy="233363"/>
          </a:xfrm>
          <a:custGeom>
            <a:avLst/>
            <a:gdLst>
              <a:gd name="T0" fmla="*/ 0 w 1841"/>
              <a:gd name="T1" fmla="*/ 121 h 147"/>
              <a:gd name="T2" fmla="*/ 411 w 1841"/>
              <a:gd name="T3" fmla="*/ 121 h 147"/>
              <a:gd name="T4" fmla="*/ 781 w 1841"/>
              <a:gd name="T5" fmla="*/ 81 h 147"/>
              <a:gd name="T6" fmla="*/ 946 w 1841"/>
              <a:gd name="T7" fmla="*/ 0 h 147"/>
              <a:gd name="T8" fmla="*/ 1057 w 1841"/>
              <a:gd name="T9" fmla="*/ 48 h 147"/>
              <a:gd name="T10" fmla="*/ 1315 w 1841"/>
              <a:gd name="T11" fmla="*/ 98 h 147"/>
              <a:gd name="T12" fmla="*/ 1552 w 1841"/>
              <a:gd name="T13" fmla="*/ 121 h 147"/>
              <a:gd name="T14" fmla="*/ 1840 w 1841"/>
              <a:gd name="T15" fmla="*/ 121 h 147"/>
              <a:gd name="T16" fmla="*/ 1819 w 1841"/>
              <a:gd name="T17" fmla="*/ 146 h 147"/>
              <a:gd name="T18" fmla="*/ 1037 w 1841"/>
              <a:gd name="T19" fmla="*/ 146 h 147"/>
              <a:gd name="T20" fmla="*/ 1357 w 1841"/>
              <a:gd name="T21" fmla="*/ 113 h 147"/>
              <a:gd name="T22" fmla="*/ 1079 w 1841"/>
              <a:gd name="T23" fmla="*/ 89 h 147"/>
              <a:gd name="T24" fmla="*/ 946 w 1841"/>
              <a:gd name="T25" fmla="*/ 48 h 147"/>
              <a:gd name="T26" fmla="*/ 791 w 1841"/>
              <a:gd name="T27" fmla="*/ 105 h 147"/>
              <a:gd name="T28" fmla="*/ 471 w 1841"/>
              <a:gd name="T29" fmla="*/ 146 h 147"/>
              <a:gd name="T30" fmla="*/ 9 w 1841"/>
              <a:gd name="T31" fmla="*/ 146 h 147"/>
              <a:gd name="T32" fmla="*/ 0 w 1841"/>
              <a:gd name="T33" fmla="*/ 121 h 1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1841" h="147">
                <a:moveTo>
                  <a:pt x="0" y="121"/>
                </a:moveTo>
                <a:lnTo>
                  <a:pt x="411" y="121"/>
                </a:lnTo>
                <a:lnTo>
                  <a:pt x="781" y="81"/>
                </a:lnTo>
                <a:lnTo>
                  <a:pt x="946" y="0"/>
                </a:lnTo>
                <a:lnTo>
                  <a:pt x="1057" y="48"/>
                </a:lnTo>
                <a:lnTo>
                  <a:pt x="1315" y="98"/>
                </a:lnTo>
                <a:lnTo>
                  <a:pt x="1552" y="121"/>
                </a:lnTo>
                <a:lnTo>
                  <a:pt x="1840" y="121"/>
                </a:lnTo>
                <a:lnTo>
                  <a:pt x="1819" y="146"/>
                </a:lnTo>
                <a:lnTo>
                  <a:pt x="1037" y="146"/>
                </a:lnTo>
                <a:lnTo>
                  <a:pt x="1357" y="113"/>
                </a:lnTo>
                <a:lnTo>
                  <a:pt x="1079" y="89"/>
                </a:lnTo>
                <a:lnTo>
                  <a:pt x="946" y="48"/>
                </a:lnTo>
                <a:lnTo>
                  <a:pt x="791" y="105"/>
                </a:lnTo>
                <a:lnTo>
                  <a:pt x="471" y="146"/>
                </a:lnTo>
                <a:lnTo>
                  <a:pt x="9" y="146"/>
                </a:lnTo>
                <a:lnTo>
                  <a:pt x="0" y="121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6" name="Freeform 1080"/>
          <p:cNvSpPr>
            <a:spLocks/>
          </p:cNvSpPr>
          <p:nvPr/>
        </p:nvSpPr>
        <p:spPr bwMode="auto">
          <a:xfrm>
            <a:off x="5148263" y="758825"/>
            <a:ext cx="3692525" cy="693738"/>
          </a:xfrm>
          <a:custGeom>
            <a:avLst/>
            <a:gdLst>
              <a:gd name="T0" fmla="*/ 0 w 2326"/>
              <a:gd name="T1" fmla="*/ 380 h 437"/>
              <a:gd name="T2" fmla="*/ 238 w 2326"/>
              <a:gd name="T3" fmla="*/ 387 h 437"/>
              <a:gd name="T4" fmla="*/ 473 w 2326"/>
              <a:gd name="T5" fmla="*/ 339 h 437"/>
              <a:gd name="T6" fmla="*/ 1060 w 2326"/>
              <a:gd name="T7" fmla="*/ 339 h 437"/>
              <a:gd name="T8" fmla="*/ 1399 w 2326"/>
              <a:gd name="T9" fmla="*/ 128 h 437"/>
              <a:gd name="T10" fmla="*/ 1492 w 2326"/>
              <a:gd name="T11" fmla="*/ 160 h 437"/>
              <a:gd name="T12" fmla="*/ 1677 w 2326"/>
              <a:gd name="T13" fmla="*/ 0 h 437"/>
              <a:gd name="T14" fmla="*/ 1866 w 2326"/>
              <a:gd name="T15" fmla="*/ 68 h 437"/>
              <a:gd name="T16" fmla="*/ 1924 w 2326"/>
              <a:gd name="T17" fmla="*/ 79 h 437"/>
              <a:gd name="T18" fmla="*/ 2150 w 2326"/>
              <a:gd name="T19" fmla="*/ 234 h 437"/>
              <a:gd name="T20" fmla="*/ 2325 w 2326"/>
              <a:gd name="T21" fmla="*/ 274 h 437"/>
              <a:gd name="T22" fmla="*/ 2325 w 2326"/>
              <a:gd name="T23" fmla="*/ 291 h 437"/>
              <a:gd name="T24" fmla="*/ 2038 w 2326"/>
              <a:gd name="T25" fmla="*/ 291 h 437"/>
              <a:gd name="T26" fmla="*/ 2150 w 2326"/>
              <a:gd name="T27" fmla="*/ 258 h 437"/>
              <a:gd name="T28" fmla="*/ 1904 w 2326"/>
              <a:gd name="T29" fmla="*/ 105 h 437"/>
              <a:gd name="T30" fmla="*/ 1718 w 2326"/>
              <a:gd name="T31" fmla="*/ 193 h 437"/>
              <a:gd name="T32" fmla="*/ 1780 w 2326"/>
              <a:gd name="T33" fmla="*/ 105 h 437"/>
              <a:gd name="T34" fmla="*/ 1687 w 2326"/>
              <a:gd name="T35" fmla="*/ 22 h 437"/>
              <a:gd name="T36" fmla="*/ 1501 w 2326"/>
              <a:gd name="T37" fmla="*/ 193 h 437"/>
              <a:gd name="T38" fmla="*/ 1368 w 2326"/>
              <a:gd name="T39" fmla="*/ 185 h 437"/>
              <a:gd name="T40" fmla="*/ 957 w 2326"/>
              <a:gd name="T41" fmla="*/ 436 h 437"/>
              <a:gd name="T42" fmla="*/ 1008 w 2326"/>
              <a:gd name="T43" fmla="*/ 355 h 437"/>
              <a:gd name="T44" fmla="*/ 485 w 2326"/>
              <a:gd name="T45" fmla="*/ 374 h 437"/>
              <a:gd name="T46" fmla="*/ 103 w 2326"/>
              <a:gd name="T47" fmla="*/ 412 h 437"/>
              <a:gd name="T48" fmla="*/ 0 w 2326"/>
              <a:gd name="T49" fmla="*/ 380 h 4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2326" h="437">
                <a:moveTo>
                  <a:pt x="0" y="380"/>
                </a:moveTo>
                <a:lnTo>
                  <a:pt x="238" y="387"/>
                </a:lnTo>
                <a:lnTo>
                  <a:pt x="473" y="339"/>
                </a:lnTo>
                <a:lnTo>
                  <a:pt x="1060" y="339"/>
                </a:lnTo>
                <a:lnTo>
                  <a:pt x="1399" y="128"/>
                </a:lnTo>
                <a:lnTo>
                  <a:pt x="1492" y="160"/>
                </a:lnTo>
                <a:lnTo>
                  <a:pt x="1677" y="0"/>
                </a:lnTo>
                <a:lnTo>
                  <a:pt x="1866" y="68"/>
                </a:lnTo>
                <a:lnTo>
                  <a:pt x="1924" y="79"/>
                </a:lnTo>
                <a:lnTo>
                  <a:pt x="2150" y="234"/>
                </a:lnTo>
                <a:lnTo>
                  <a:pt x="2325" y="274"/>
                </a:lnTo>
                <a:lnTo>
                  <a:pt x="2325" y="291"/>
                </a:lnTo>
                <a:lnTo>
                  <a:pt x="2038" y="291"/>
                </a:lnTo>
                <a:lnTo>
                  <a:pt x="2150" y="258"/>
                </a:lnTo>
                <a:lnTo>
                  <a:pt x="1904" y="105"/>
                </a:lnTo>
                <a:lnTo>
                  <a:pt x="1718" y="193"/>
                </a:lnTo>
                <a:lnTo>
                  <a:pt x="1780" y="105"/>
                </a:lnTo>
                <a:lnTo>
                  <a:pt x="1687" y="22"/>
                </a:lnTo>
                <a:lnTo>
                  <a:pt x="1501" y="193"/>
                </a:lnTo>
                <a:lnTo>
                  <a:pt x="1368" y="185"/>
                </a:lnTo>
                <a:lnTo>
                  <a:pt x="957" y="436"/>
                </a:lnTo>
                <a:lnTo>
                  <a:pt x="1008" y="355"/>
                </a:lnTo>
                <a:lnTo>
                  <a:pt x="485" y="374"/>
                </a:lnTo>
                <a:lnTo>
                  <a:pt x="103" y="412"/>
                </a:lnTo>
                <a:lnTo>
                  <a:pt x="0" y="38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7" name="Freeform 1081"/>
          <p:cNvSpPr>
            <a:spLocks/>
          </p:cNvSpPr>
          <p:nvPr/>
        </p:nvSpPr>
        <p:spPr bwMode="auto">
          <a:xfrm>
            <a:off x="6577013" y="1330325"/>
            <a:ext cx="2566987" cy="117475"/>
          </a:xfrm>
          <a:custGeom>
            <a:avLst/>
            <a:gdLst>
              <a:gd name="T0" fmla="*/ 0 w 1617"/>
              <a:gd name="T1" fmla="*/ 41 h 74"/>
              <a:gd name="T2" fmla="*/ 638 w 1617"/>
              <a:gd name="T3" fmla="*/ 41 h 74"/>
              <a:gd name="T4" fmla="*/ 666 w 1617"/>
              <a:gd name="T5" fmla="*/ 0 h 74"/>
              <a:gd name="T6" fmla="*/ 1616 w 1617"/>
              <a:gd name="T7" fmla="*/ 0 h 74"/>
              <a:gd name="T8" fmla="*/ 1616 w 1617"/>
              <a:gd name="T9" fmla="*/ 33 h 74"/>
              <a:gd name="T10" fmla="*/ 768 w 1617"/>
              <a:gd name="T11" fmla="*/ 33 h 74"/>
              <a:gd name="T12" fmla="*/ 794 w 1617"/>
              <a:gd name="T13" fmla="*/ 73 h 74"/>
              <a:gd name="T14" fmla="*/ 0 w 1617"/>
              <a:gd name="T15" fmla="*/ 41 h 7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617" h="74">
                <a:moveTo>
                  <a:pt x="0" y="41"/>
                </a:moveTo>
                <a:lnTo>
                  <a:pt x="638" y="41"/>
                </a:lnTo>
                <a:lnTo>
                  <a:pt x="666" y="0"/>
                </a:lnTo>
                <a:lnTo>
                  <a:pt x="1616" y="0"/>
                </a:lnTo>
                <a:lnTo>
                  <a:pt x="1616" y="33"/>
                </a:lnTo>
                <a:lnTo>
                  <a:pt x="768" y="33"/>
                </a:lnTo>
                <a:lnTo>
                  <a:pt x="794" y="73"/>
                </a:lnTo>
                <a:lnTo>
                  <a:pt x="0" y="41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8" name="Freeform 1082"/>
          <p:cNvSpPr>
            <a:spLocks/>
          </p:cNvSpPr>
          <p:nvPr/>
        </p:nvSpPr>
        <p:spPr bwMode="auto">
          <a:xfrm>
            <a:off x="7296150" y="3981450"/>
            <a:ext cx="325438" cy="363538"/>
          </a:xfrm>
          <a:custGeom>
            <a:avLst/>
            <a:gdLst>
              <a:gd name="T0" fmla="*/ 0 w 205"/>
              <a:gd name="T1" fmla="*/ 0 h 229"/>
              <a:gd name="T2" fmla="*/ 48 w 205"/>
              <a:gd name="T3" fmla="*/ 12 h 229"/>
              <a:gd name="T4" fmla="*/ 84 w 205"/>
              <a:gd name="T5" fmla="*/ 24 h 229"/>
              <a:gd name="T6" fmla="*/ 108 w 205"/>
              <a:gd name="T7" fmla="*/ 60 h 229"/>
              <a:gd name="T8" fmla="*/ 120 w 205"/>
              <a:gd name="T9" fmla="*/ 96 h 229"/>
              <a:gd name="T10" fmla="*/ 156 w 205"/>
              <a:gd name="T11" fmla="*/ 120 h 229"/>
              <a:gd name="T12" fmla="*/ 192 w 205"/>
              <a:gd name="T13" fmla="*/ 132 h 229"/>
              <a:gd name="T14" fmla="*/ 204 w 205"/>
              <a:gd name="T15" fmla="*/ 168 h 229"/>
              <a:gd name="T16" fmla="*/ 204 w 205"/>
              <a:gd name="T17" fmla="*/ 204 h 229"/>
              <a:gd name="T18" fmla="*/ 168 w 205"/>
              <a:gd name="T19" fmla="*/ 228 h 229"/>
              <a:gd name="T20" fmla="*/ 132 w 205"/>
              <a:gd name="T21" fmla="*/ 228 h 229"/>
              <a:gd name="T22" fmla="*/ 96 w 205"/>
              <a:gd name="T23" fmla="*/ 228 h 229"/>
              <a:gd name="T24" fmla="*/ 0 w 205"/>
              <a:gd name="T25" fmla="*/ 0 h 2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05" h="229">
                <a:moveTo>
                  <a:pt x="0" y="0"/>
                </a:moveTo>
                <a:lnTo>
                  <a:pt x="48" y="12"/>
                </a:lnTo>
                <a:lnTo>
                  <a:pt x="84" y="24"/>
                </a:lnTo>
                <a:lnTo>
                  <a:pt x="108" y="60"/>
                </a:lnTo>
                <a:lnTo>
                  <a:pt x="120" y="96"/>
                </a:lnTo>
                <a:lnTo>
                  <a:pt x="156" y="120"/>
                </a:lnTo>
                <a:lnTo>
                  <a:pt x="192" y="132"/>
                </a:lnTo>
                <a:lnTo>
                  <a:pt x="204" y="168"/>
                </a:lnTo>
                <a:lnTo>
                  <a:pt x="204" y="204"/>
                </a:lnTo>
                <a:lnTo>
                  <a:pt x="168" y="228"/>
                </a:lnTo>
                <a:lnTo>
                  <a:pt x="132" y="228"/>
                </a:lnTo>
                <a:lnTo>
                  <a:pt x="96" y="228"/>
                </a:lnTo>
                <a:lnTo>
                  <a:pt x="0" y="0"/>
                </a:lnTo>
              </a:path>
            </a:pathLst>
          </a:custGeom>
          <a:solidFill>
            <a:schemeClr val="bg2"/>
          </a:solidFill>
          <a:ln w="12700" cap="rnd" cmpd="sng">
            <a:solidFill>
              <a:schemeClr val="bg2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9" name="Freeform 1083"/>
          <p:cNvSpPr>
            <a:spLocks/>
          </p:cNvSpPr>
          <p:nvPr/>
        </p:nvSpPr>
        <p:spPr bwMode="auto">
          <a:xfrm>
            <a:off x="6038850" y="5048250"/>
            <a:ext cx="287338" cy="287338"/>
          </a:xfrm>
          <a:custGeom>
            <a:avLst/>
            <a:gdLst>
              <a:gd name="T0" fmla="*/ 48 w 181"/>
              <a:gd name="T1" fmla="*/ 24 h 181"/>
              <a:gd name="T2" fmla="*/ 96 w 181"/>
              <a:gd name="T3" fmla="*/ 12 h 181"/>
              <a:gd name="T4" fmla="*/ 132 w 181"/>
              <a:gd name="T5" fmla="*/ 0 h 181"/>
              <a:gd name="T6" fmla="*/ 168 w 181"/>
              <a:gd name="T7" fmla="*/ 0 h 181"/>
              <a:gd name="T8" fmla="*/ 180 w 181"/>
              <a:gd name="T9" fmla="*/ 36 h 181"/>
              <a:gd name="T10" fmla="*/ 180 w 181"/>
              <a:gd name="T11" fmla="*/ 72 h 181"/>
              <a:gd name="T12" fmla="*/ 156 w 181"/>
              <a:gd name="T13" fmla="*/ 108 h 181"/>
              <a:gd name="T14" fmla="*/ 120 w 181"/>
              <a:gd name="T15" fmla="*/ 120 h 181"/>
              <a:gd name="T16" fmla="*/ 84 w 181"/>
              <a:gd name="T17" fmla="*/ 132 h 181"/>
              <a:gd name="T18" fmla="*/ 48 w 181"/>
              <a:gd name="T19" fmla="*/ 156 h 181"/>
              <a:gd name="T20" fmla="*/ 12 w 181"/>
              <a:gd name="T21" fmla="*/ 180 h 181"/>
              <a:gd name="T22" fmla="*/ 0 w 181"/>
              <a:gd name="T23" fmla="*/ 144 h 181"/>
              <a:gd name="T24" fmla="*/ 24 w 181"/>
              <a:gd name="T25" fmla="*/ 108 h 181"/>
              <a:gd name="T26" fmla="*/ 36 w 181"/>
              <a:gd name="T27" fmla="*/ 72 h 181"/>
              <a:gd name="T28" fmla="*/ 48 w 181"/>
              <a:gd name="T29" fmla="*/ 24 h 181"/>
              <a:gd name="T30" fmla="*/ 48 w 181"/>
              <a:gd name="T31" fmla="*/ 24 h 1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181" h="181">
                <a:moveTo>
                  <a:pt x="48" y="24"/>
                </a:moveTo>
                <a:lnTo>
                  <a:pt x="96" y="12"/>
                </a:lnTo>
                <a:lnTo>
                  <a:pt x="132" y="0"/>
                </a:lnTo>
                <a:lnTo>
                  <a:pt x="168" y="0"/>
                </a:lnTo>
                <a:lnTo>
                  <a:pt x="180" y="36"/>
                </a:lnTo>
                <a:lnTo>
                  <a:pt x="180" y="72"/>
                </a:lnTo>
                <a:lnTo>
                  <a:pt x="156" y="108"/>
                </a:lnTo>
                <a:lnTo>
                  <a:pt x="120" y="120"/>
                </a:lnTo>
                <a:lnTo>
                  <a:pt x="84" y="132"/>
                </a:lnTo>
                <a:lnTo>
                  <a:pt x="48" y="156"/>
                </a:lnTo>
                <a:lnTo>
                  <a:pt x="12" y="180"/>
                </a:lnTo>
                <a:lnTo>
                  <a:pt x="0" y="144"/>
                </a:lnTo>
                <a:lnTo>
                  <a:pt x="24" y="108"/>
                </a:lnTo>
                <a:lnTo>
                  <a:pt x="36" y="72"/>
                </a:lnTo>
                <a:lnTo>
                  <a:pt x="48" y="24"/>
                </a:lnTo>
                <a:lnTo>
                  <a:pt x="48" y="24"/>
                </a:lnTo>
              </a:path>
            </a:pathLst>
          </a:custGeom>
          <a:solidFill>
            <a:schemeClr val="bg2"/>
          </a:solidFill>
          <a:ln w="12700" cap="rnd" cmpd="sng">
            <a:solidFill>
              <a:schemeClr val="bg2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80" name="Freeform 1084"/>
          <p:cNvSpPr>
            <a:spLocks/>
          </p:cNvSpPr>
          <p:nvPr/>
        </p:nvSpPr>
        <p:spPr bwMode="auto">
          <a:xfrm>
            <a:off x="6421438" y="1892300"/>
            <a:ext cx="665162" cy="654050"/>
          </a:xfrm>
          <a:custGeom>
            <a:avLst/>
            <a:gdLst>
              <a:gd name="T0" fmla="*/ 32 w 419"/>
              <a:gd name="T1" fmla="*/ 69 h 412"/>
              <a:gd name="T2" fmla="*/ 418 w 419"/>
              <a:gd name="T3" fmla="*/ 0 h 412"/>
              <a:gd name="T4" fmla="*/ 406 w 419"/>
              <a:gd name="T5" fmla="*/ 92 h 412"/>
              <a:gd name="T6" fmla="*/ 163 w 419"/>
              <a:gd name="T7" fmla="*/ 164 h 412"/>
              <a:gd name="T8" fmla="*/ 0 w 419"/>
              <a:gd name="T9" fmla="*/ 411 h 412"/>
              <a:gd name="T10" fmla="*/ 32 w 419"/>
              <a:gd name="T11" fmla="*/ 69 h 4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19" h="412">
                <a:moveTo>
                  <a:pt x="32" y="69"/>
                </a:moveTo>
                <a:lnTo>
                  <a:pt x="418" y="0"/>
                </a:lnTo>
                <a:lnTo>
                  <a:pt x="406" y="92"/>
                </a:lnTo>
                <a:lnTo>
                  <a:pt x="163" y="164"/>
                </a:lnTo>
                <a:lnTo>
                  <a:pt x="0" y="411"/>
                </a:lnTo>
                <a:lnTo>
                  <a:pt x="32" y="69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81" name="Text Box 1085"/>
          <p:cNvSpPr txBox="1">
            <a:spLocks noChangeArrowheads="1"/>
          </p:cNvSpPr>
          <p:nvPr/>
        </p:nvSpPr>
        <p:spPr bwMode="auto">
          <a:xfrm>
            <a:off x="412978" y="381000"/>
            <a:ext cx="5009705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cy-GB" sz="3200" b="1" i="1" dirty="0" smtClean="0">
                <a:solidFill>
                  <a:srgbClr val="FA0E08"/>
                </a:solidFill>
              </a:rPr>
              <a:t>Beth rydych y</a:t>
            </a:r>
            <a:r>
              <a:rPr lang="cy-GB" sz="3200" b="1" i="1" noProof="1" smtClean="0">
                <a:solidFill>
                  <a:srgbClr val="FA0E08"/>
                </a:solidFill>
              </a:rPr>
              <a:t>n </a:t>
            </a:r>
            <a:r>
              <a:rPr lang="cy-GB" sz="3200" b="1" i="1" dirty="0" smtClean="0">
                <a:solidFill>
                  <a:srgbClr val="FA0E08"/>
                </a:solidFill>
              </a:rPr>
              <a:t>ei wybod</a:t>
            </a:r>
            <a:endParaRPr lang="cy-GB" sz="3200" b="1" i="1" dirty="0">
              <a:solidFill>
                <a:srgbClr val="FA0E08"/>
              </a:solidFill>
            </a:endParaRPr>
          </a:p>
        </p:txBody>
      </p:sp>
      <p:sp>
        <p:nvSpPr>
          <p:cNvPr id="235582" name="Text Box 1086"/>
          <p:cNvSpPr txBox="1">
            <a:spLocks noChangeArrowheads="1"/>
          </p:cNvSpPr>
          <p:nvPr/>
        </p:nvSpPr>
        <p:spPr bwMode="auto">
          <a:xfrm>
            <a:off x="5720721" y="5172079"/>
            <a:ext cx="3329880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cy-GB" sz="3000" b="1" i="1" dirty="0" smtClean="0">
                <a:solidFill>
                  <a:srgbClr val="FA0E08"/>
                </a:solidFill>
              </a:rPr>
              <a:t>Beth nad ydych yn ei wybod, ond efallai bod pobl eraill </a:t>
            </a:r>
            <a:endParaRPr lang="cy-GB" sz="3000" b="1" i="1" dirty="0">
              <a:solidFill>
                <a:srgbClr val="FA0E0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9074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611560" y="764704"/>
            <a:ext cx="7704856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 smtClean="0"/>
              <a:t>Offer ar gyfer Cynllunio Prosiectau</a:t>
            </a:r>
          </a:p>
          <a:p>
            <a:endParaRPr lang="cy-GB" dirty="0" smtClean="0"/>
          </a:p>
          <a:p>
            <a:r>
              <a:rPr lang="cy-GB" dirty="0" smtClean="0"/>
              <a:t>Dewis offer priodol ar sail y prosiect.</a:t>
            </a:r>
          </a:p>
          <a:p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Meddalwedd.</a:t>
            </a:r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Offer llaw mwy syml.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r>
              <a:rPr lang="cy-GB" dirty="0" smtClean="0"/>
              <a:t>Cofiwch beth bynnag y defnyddiwch ni fydd ond cystal </a:t>
            </a:r>
            <a:r>
              <a:rPr lang="cy-GB" noProof="1" smtClean="0"/>
              <a:t>â’r</a:t>
            </a:r>
            <a:r>
              <a:rPr lang="cy-GB" dirty="0" smtClean="0"/>
              <a:t> wybodaeth rydych yn ei bwydo iddo.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606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395536" y="260648"/>
            <a:ext cx="7632848" cy="40010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3200" dirty="0" smtClean="0"/>
              <a:t>Dadelfennu Strwythur y Gwaith </a:t>
            </a:r>
            <a:r>
              <a:rPr lang="en-GB" sz="3200" dirty="0" smtClean="0"/>
              <a:t>(</a:t>
            </a:r>
            <a:r>
              <a:rPr lang="en-GB" sz="3200" dirty="0"/>
              <a:t>WBS</a:t>
            </a:r>
            <a:r>
              <a:rPr lang="en-GB" sz="3200" dirty="0" smtClean="0"/>
              <a:t>)</a:t>
            </a:r>
          </a:p>
          <a:p>
            <a:endParaRPr lang="en-GB" sz="2000" dirty="0" smtClean="0"/>
          </a:p>
          <a:p>
            <a:r>
              <a:rPr lang="cy-GB" sz="2000" dirty="0" smtClean="0"/>
              <a:t>Ffordd gymhleth o ddweud dynodi’r holl dasgau sydd eu hangen!</a:t>
            </a:r>
          </a:p>
          <a:p>
            <a:endParaRPr lang="cy-GB" sz="2000" dirty="0" smtClean="0"/>
          </a:p>
          <a:p>
            <a:r>
              <a:rPr lang="cy-GB" dirty="0" smtClean="0"/>
              <a:t>Pwrpas Dadelfennu Strwythur y Gwaith yw sicrhau rhannu’r prosiect yn weithgareddau sy’n unedau gwaith llai o faint a haws eu rheoli.</a:t>
            </a:r>
          </a:p>
          <a:p>
            <a:endParaRPr lang="cy-GB" dirty="0" smtClean="0"/>
          </a:p>
          <a:p>
            <a:r>
              <a:rPr lang="cy-GB" dirty="0" smtClean="0"/>
              <a:t>Gall fod yn rhagflaenydd defnyddiol i siartiau </a:t>
            </a:r>
            <a:r>
              <a:rPr lang="cy-GB" noProof="1" smtClean="0"/>
              <a:t>Gantt </a:t>
            </a:r>
            <a:r>
              <a:rPr lang="cy-GB" dirty="0" smtClean="0"/>
              <a:t>ac ati.</a:t>
            </a:r>
          </a:p>
          <a:p>
            <a:endParaRPr lang="cy-GB" dirty="0" smtClean="0"/>
          </a:p>
          <a:p>
            <a:r>
              <a:rPr lang="cy-GB" dirty="0" smtClean="0"/>
              <a:t>Mae’n helpu i lunio amcangyfrifon o gostau.</a:t>
            </a:r>
          </a:p>
          <a:p>
            <a:endParaRPr lang="cy-GB" dirty="0" smtClean="0"/>
          </a:p>
          <a:p>
            <a:r>
              <a:rPr lang="cy-GB" dirty="0" smtClean="0"/>
              <a:t>Rhaid ei wneud er mwyn bwydo offer meddalwedd beth bynnag.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1383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20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539552" y="197346"/>
            <a:ext cx="7344816" cy="57861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/>
          </a:p>
          <a:p>
            <a:r>
              <a:rPr lang="cy-GB" sz="3200" dirty="0" smtClean="0"/>
              <a:t>Beth mae </a:t>
            </a:r>
            <a:r>
              <a:rPr lang="cy-GB" sz="3200" dirty="0"/>
              <a:t>Dadelfennu Strwythur y Gwaith </a:t>
            </a:r>
            <a:r>
              <a:rPr lang="cy-GB" sz="3200" dirty="0" smtClean="0"/>
              <a:t>yn ei gyflawni?</a:t>
            </a:r>
          </a:p>
          <a:p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Mae’n dadelfennu tasgau a </a:t>
            </a:r>
            <a:r>
              <a:rPr lang="cy-GB" noProof="1" smtClean="0"/>
              <a:t>gellir</a:t>
            </a:r>
            <a:r>
              <a:rPr lang="cy-GB" dirty="0" smtClean="0"/>
              <a:t> ei ddefnyddio i grwpio tasgau mewn clystyrau.</a:t>
            </a:r>
          </a:p>
          <a:p>
            <a:pPr marL="285750" indent="-285750">
              <a:buFont typeface="Arial"/>
              <a:buChar char="•"/>
            </a:pPr>
            <a:r>
              <a:rPr lang="cy-GB" noProof="1" smtClean="0"/>
              <a:t>Gellir</a:t>
            </a:r>
            <a:r>
              <a:rPr lang="cy-GB" dirty="0" smtClean="0"/>
              <a:t> ei ddefnyddio i bennu cyfrifoldebau  e.e. rheoli drwy atebolrwydd. (gweler matrics atebolrwydd nes ymlaen).</a:t>
            </a:r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Mae’n helpu i osod trefn ar dasgau a nodi’u hamseriad er mwyn gwella effeithiolrwydd e.e. y dilyniant mwyaf effeithlon ar gyfer cyflawni gweithgareddau.</a:t>
            </a:r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Mae’n gwella cynllunio adnoddau er mwyn arbed costau.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Mewnbwn i adroddiadau eithriadau ariannol  e.e. costau gwirioneddol yn erbyn costau cyllidebol.</a:t>
            </a:r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Mewnbwn ar gyfer rheoli risgiau e.e. er mwyn dynodi risgiau, ac </a:t>
            </a:r>
            <a:r>
              <a:rPr lang="cy-GB" noProof="1" smtClean="0"/>
              <a:t>fe’i</a:t>
            </a:r>
            <a:r>
              <a:rPr lang="cy-GB" dirty="0" smtClean="0"/>
              <a:t> defnyddir fel proses barhaus ar gyfer monitro risgiau i brosiect. (gweler FMEA nes ymlaen).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18348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21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07504" y="260648"/>
            <a:ext cx="8280920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 smtClean="0"/>
              <a:t>Siartiau </a:t>
            </a:r>
            <a:r>
              <a:rPr lang="cy-GB" sz="3200" noProof="1" smtClean="0"/>
              <a:t>Gantt</a:t>
            </a:r>
          </a:p>
          <a:p>
            <a:r>
              <a:rPr lang="cy-GB" noProof="1" smtClean="0"/>
              <a:t>(Nid Gannt, Can’t, Gant, Gaant </a:t>
            </a:r>
            <a:r>
              <a:rPr lang="cy-GB" dirty="0" smtClean="0"/>
              <a:t>neu unrhyw beth arall!)</a:t>
            </a:r>
          </a:p>
          <a:p>
            <a:endParaRPr lang="en-GB" dirty="0"/>
          </a:p>
          <a:p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Wedi’u datblygu ar ddiwedd yr 1800au gan Henry </a:t>
            </a:r>
            <a:r>
              <a:rPr lang="cy-GB" noProof="1" smtClean="0"/>
              <a:t>Gantt</a:t>
            </a:r>
            <a:r>
              <a:rPr lang="cy-GB" dirty="0" smtClean="0"/>
              <a:t>, peiriannydd Americanaidd. </a:t>
            </a:r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Mae siart </a:t>
            </a:r>
            <a:r>
              <a:rPr lang="cy-GB" noProof="1" smtClean="0"/>
              <a:t>Gantt </a:t>
            </a:r>
            <a:r>
              <a:rPr lang="cy-GB" dirty="0" smtClean="0"/>
              <a:t>yn siart far lorweddol a ddefnyddir i amserlennu prosiectau. Cynrychiolir pob gweithgaredd neu dasg gan floc.</a:t>
            </a:r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Mae modd cofnodi’r perfformiad gwirioneddol a’i gymharu </a:t>
            </a:r>
            <a:r>
              <a:rPr lang="cy-GB" noProof="1" smtClean="0"/>
              <a:t>â’r</a:t>
            </a:r>
            <a:r>
              <a:rPr lang="cy-GB" dirty="0" smtClean="0"/>
              <a:t> cerrig milltir a gynlluniwyd.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7504" y="3212976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cy-GB" noProof="1" smtClean="0"/>
              <a:t>Fe’i</a:t>
            </a:r>
            <a:r>
              <a:rPr lang="cy-GB" dirty="0" smtClean="0"/>
              <a:t> defnyddir i gynllunio graddfa amser prosiect.</a:t>
            </a:r>
          </a:p>
          <a:p>
            <a:pPr marL="285750" indent="-285750">
              <a:buFont typeface="Arial"/>
              <a:buChar char="•"/>
            </a:pPr>
            <a:r>
              <a:rPr lang="cy-GB" noProof="1" smtClean="0"/>
              <a:t>Gall </a:t>
            </a:r>
            <a:r>
              <a:rPr lang="cy-GB" dirty="0" smtClean="0"/>
              <a:t>helpu i amcangyfrif yr adnoddau sydd eu hangen.</a:t>
            </a:r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Mae’n rhoi darluniad </a:t>
            </a:r>
            <a:r>
              <a:rPr lang="cy-GB" noProof="1" smtClean="0"/>
              <a:t>graffigol </a:t>
            </a:r>
            <a:r>
              <a:rPr lang="cy-GB" dirty="0" smtClean="0"/>
              <a:t>o’r tasgau i’w cyflawni. Rheoli gweledol da a </a:t>
            </a:r>
            <a:r>
              <a:rPr lang="cy-GB" noProof="1" smtClean="0"/>
              <a:t>gall</a:t>
            </a:r>
            <a:r>
              <a:rPr lang="cy-GB" dirty="0" smtClean="0"/>
              <a:t> roi eglurder mewn cyfarfodydd </a:t>
            </a:r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Mae’n helpu i gynllunio, cydgysylltu a thracio tasgau penodol ar gyfer prosiect</a:t>
            </a:r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Mae ar ei orau ar gyfer prosiectau bach pryd nad yw nifer y tasgau neu weithgareddau’n rhy gymhleth.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699486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22</a:t>
            </a:fld>
            <a:endParaRPr lang="en-GB"/>
          </a:p>
        </p:txBody>
      </p:sp>
      <p:pic>
        <p:nvPicPr>
          <p:cNvPr id="3" name="Picture 2" descr="Screen Shot 2016-12-12 at 19.59.35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124744"/>
            <a:ext cx="7308304" cy="3981503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483768" y="620688"/>
            <a:ext cx="31300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dirty="0" smtClean="0"/>
              <a:t>Siart </a:t>
            </a:r>
            <a:r>
              <a:rPr lang="cy-GB" noProof="1" smtClean="0"/>
              <a:t>Gantt </a:t>
            </a:r>
            <a:r>
              <a:rPr lang="cy-GB" dirty="0" smtClean="0"/>
              <a:t>syml enghreifftiol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332997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23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979712" y="548680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 smtClean="0"/>
              <a:t>Siart Brosiect mewn Prosiect MS</a:t>
            </a:r>
            <a:endParaRPr lang="cy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24744"/>
            <a:ext cx="9020054" cy="3744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089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24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179512" y="260648"/>
            <a:ext cx="885698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3200" dirty="0" smtClean="0"/>
              <a:t>Dadansoddiad Llwybr Critigol (CPA) neu ddadansoddiad rhwydwaith</a:t>
            </a:r>
            <a:endParaRPr lang="cy-GB" sz="3200" dirty="0"/>
          </a:p>
        </p:txBody>
      </p:sp>
      <p:sp>
        <p:nvSpPr>
          <p:cNvPr id="4" name="TextBox 3"/>
          <p:cNvSpPr txBox="1"/>
          <p:nvPr/>
        </p:nvSpPr>
        <p:spPr>
          <a:xfrm>
            <a:off x="539553" y="1268760"/>
            <a:ext cx="792088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cy-GB" dirty="0" smtClean="0"/>
              <a:t>Datblygwyd dadansoddiad llwybr critigol gan </a:t>
            </a:r>
            <a:r>
              <a:rPr lang="cy-GB" noProof="1" smtClean="0"/>
              <a:t>DuPont a Remington </a:t>
            </a:r>
            <a:r>
              <a:rPr lang="cy-GB" dirty="0" smtClean="0"/>
              <a:t>USA yn y 1950au.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Rhwydwaith PERT gan Lynges UDA a </a:t>
            </a:r>
            <a:r>
              <a:rPr lang="cy-GB" noProof="1" smtClean="0"/>
              <a:t>Lockheed</a:t>
            </a:r>
            <a:r>
              <a:rPr lang="cy-GB" dirty="0" smtClean="0"/>
              <a:t> ar gyfer </a:t>
            </a:r>
            <a:r>
              <a:rPr lang="cy-GB" noProof="1" smtClean="0"/>
              <a:t>Polaris</a:t>
            </a:r>
            <a:r>
              <a:rPr lang="cy-GB" dirty="0" smtClean="0"/>
              <a:t>.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Dull tebyg ond mae </a:t>
            </a:r>
            <a:r>
              <a:rPr lang="cy-GB" dirty="0"/>
              <a:t>dadansoddiad llwybr critigol </a:t>
            </a:r>
            <a:r>
              <a:rPr lang="cy-GB" dirty="0" smtClean="0"/>
              <a:t>yn rhagdybio hyd gosod ar gyfer tasgau lle mae PERT yn caniatáu </a:t>
            </a:r>
            <a:r>
              <a:rPr lang="cy-GB" dirty="0" smtClean="0"/>
              <a:t>hyd</a:t>
            </a:r>
            <a:r>
              <a:rPr lang="cy-GB" dirty="0" smtClean="0"/>
              <a:t> </a:t>
            </a:r>
            <a:r>
              <a:rPr lang="cy-GB" dirty="0" smtClean="0"/>
              <a:t>mwy amrywiol (stocastig).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Ar gyfer y ddau mae angen dealltwriaeth eglur o hyd y dasg, y dasg flaenorol a’r dasg ddilynol.</a:t>
            </a:r>
          </a:p>
          <a:p>
            <a:pPr marL="285750" indent="-285750">
              <a:buFont typeface="Arial"/>
              <a:buChar char="•"/>
            </a:pPr>
            <a:endParaRPr lang="cy-GB" dirty="0" smtClean="0"/>
          </a:p>
          <a:p>
            <a:pPr marL="285750" indent="-285750">
              <a:buFont typeface="Arial"/>
              <a:buChar char="•"/>
            </a:pPr>
            <a:r>
              <a:rPr lang="cy-GB" dirty="0" smtClean="0"/>
              <a:t>Dealltwriaeth o dasgau Llinol (h.y. angen cael un ar ôl y llall) neu dasgau cyfochrog.</a:t>
            </a:r>
          </a:p>
          <a:p>
            <a:endParaRPr lang="en-GB" dirty="0" smtClean="0"/>
          </a:p>
          <a:p>
            <a:pPr marL="285750" indent="-285750">
              <a:buFont typeface="Arial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3234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25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79512" y="188640"/>
            <a:ext cx="43527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Diagram </a:t>
            </a:r>
            <a:r>
              <a:rPr lang="cy-GB" dirty="0" smtClean="0"/>
              <a:t>Rhwydwaith</a:t>
            </a:r>
            <a:r>
              <a:rPr lang="en-GB" dirty="0" smtClean="0"/>
              <a:t> PERT </a:t>
            </a:r>
            <a:r>
              <a:rPr lang="cy-GB" dirty="0" smtClean="0"/>
              <a:t>enghreifftiol</a:t>
            </a:r>
            <a:r>
              <a:rPr lang="en-GB" dirty="0" smtClean="0"/>
              <a:t>.</a:t>
            </a:r>
            <a:endParaRPr lang="en-GB" dirty="0"/>
          </a:p>
        </p:txBody>
      </p:sp>
      <p:pic>
        <p:nvPicPr>
          <p:cNvPr id="5" name="Picture 4" descr="Screen Shot 2016-12-13 at 20.54.44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188640"/>
            <a:ext cx="3332414" cy="516251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51520" y="1700808"/>
            <a:ext cx="235192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dirty="0" smtClean="0"/>
              <a:t>Faint o Lwybrau?</a:t>
            </a:r>
          </a:p>
          <a:p>
            <a:r>
              <a:rPr lang="cy-GB" dirty="0" smtClean="0"/>
              <a:t>Llwybr Critigol?</a:t>
            </a:r>
          </a:p>
          <a:p>
            <a:r>
              <a:rPr lang="cy-GB" dirty="0" smtClean="0"/>
              <a:t>Hyd Lleiaf Prosiect?</a:t>
            </a:r>
          </a:p>
          <a:p>
            <a:r>
              <a:rPr lang="cy-GB" dirty="0" smtClean="0"/>
              <a:t>Hyd mwyaf Prosiect</a:t>
            </a:r>
            <a:r>
              <a:rPr lang="en-GB" dirty="0" smtClean="0"/>
              <a:t>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059832" y="1700808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6</a:t>
            </a:r>
          </a:p>
          <a:p>
            <a:r>
              <a:rPr lang="en-GB" dirty="0" smtClean="0"/>
              <a:t>CEFJLN</a:t>
            </a:r>
          </a:p>
          <a:p>
            <a:r>
              <a:rPr lang="en-GB" dirty="0" smtClean="0"/>
              <a:t>44 </a:t>
            </a:r>
            <a:r>
              <a:rPr lang="cy-GB" dirty="0" smtClean="0"/>
              <a:t>wythnos</a:t>
            </a:r>
          </a:p>
          <a:p>
            <a:r>
              <a:rPr lang="cy-GB" dirty="0" smtClean="0"/>
              <a:t>161 wythnos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99553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26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899592" y="692696"/>
            <a:ext cx="6552728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3200" dirty="0" smtClean="0"/>
              <a:t>Dadelfennu Costau’r Gwaith </a:t>
            </a:r>
            <a:r>
              <a:rPr lang="en-GB" sz="3200" dirty="0" smtClean="0"/>
              <a:t>(CBS)</a:t>
            </a:r>
          </a:p>
          <a:p>
            <a:endParaRPr lang="en-GB" sz="3200" dirty="0"/>
          </a:p>
          <a:p>
            <a:r>
              <a:rPr lang="cy-GB" dirty="0" smtClean="0"/>
              <a:t>Mae’n rhestru pob eitem yn ôl ei dosbarth a’i gwariant ar gyfer y prosiect, er mwyn cael amcangyfrif mwy manwl.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491584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27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1331640" y="1196752"/>
            <a:ext cx="18133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dirty="0" smtClean="0"/>
              <a:t>Cost a chyllideb</a:t>
            </a:r>
            <a:endParaRPr lang="cy-GB" dirty="0"/>
          </a:p>
        </p:txBody>
      </p:sp>
      <p:sp>
        <p:nvSpPr>
          <p:cNvPr id="4" name="Rectangle 3"/>
          <p:cNvSpPr/>
          <p:nvPr/>
        </p:nvSpPr>
        <p:spPr>
          <a:xfrm>
            <a:off x="1115616" y="2060848"/>
            <a:ext cx="727280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dirty="0" smtClean="0"/>
              <a:t>Yn ystod prosiect, cyflawnir rheolaeth ariannol drwy dracio gwariant gwirioneddol yn erbyn pob cyllideb a bennir.</a:t>
            </a:r>
          </a:p>
          <a:p>
            <a:r>
              <a:rPr lang="cy-GB" dirty="0" smtClean="0"/>
              <a:t>Rhaid monitro cynnydd gan ddefnyddio cyllideb neu daflenni amser.</a:t>
            </a:r>
          </a:p>
          <a:p>
            <a:r>
              <a:rPr lang="cy-GB" dirty="0" smtClean="0"/>
              <a:t>Cymerir camau rheoli os ydy’n briodol.</a:t>
            </a:r>
          </a:p>
          <a:p>
            <a:r>
              <a:rPr lang="cy-GB" dirty="0" smtClean="0"/>
              <a:t>Defnyddio adrodd ar eithriadau i gyflymu’r adolygiadau.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925212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28</a:t>
            </a:fld>
            <a:endParaRPr lang="en-GB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0393942"/>
              </p:ext>
            </p:extLst>
          </p:nvPr>
        </p:nvGraphicFramePr>
        <p:xfrm>
          <a:off x="1403648" y="620688"/>
          <a:ext cx="6408712" cy="4680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04356"/>
                <a:gridCol w="3204356"/>
              </a:tblGrid>
              <a:tr h="234026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FF6600"/>
                    </a:solidFill>
                  </a:tcPr>
                </a:tc>
              </a:tr>
              <a:tr h="234026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008000"/>
                    </a:solidFill>
                  </a:tcPr>
                </a:tc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3419872" y="44624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 smtClean="0"/>
              <a:t>Offeryn Effaith Anodd / Hawdd</a:t>
            </a:r>
            <a:endParaRPr lang="cy-GB" dirty="0"/>
          </a:p>
        </p:txBody>
      </p:sp>
      <p:sp>
        <p:nvSpPr>
          <p:cNvPr id="5" name="TextBox 4"/>
          <p:cNvSpPr txBox="1"/>
          <p:nvPr/>
        </p:nvSpPr>
        <p:spPr>
          <a:xfrm rot="16200000">
            <a:off x="-972615" y="2164214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 smtClean="0"/>
              <a:t>Hawdd</a:t>
            </a:r>
            <a:r>
              <a:rPr lang="en-GB" dirty="0" smtClean="0"/>
              <a:t>                          </a:t>
            </a:r>
            <a:r>
              <a:rPr lang="cy-GB" dirty="0" smtClean="0"/>
              <a:t>Anodd</a:t>
            </a:r>
            <a:endParaRPr lang="cy-GB" dirty="0"/>
          </a:p>
        </p:txBody>
      </p:sp>
      <p:sp>
        <p:nvSpPr>
          <p:cNvPr id="6" name="TextBox 5"/>
          <p:cNvSpPr txBox="1"/>
          <p:nvPr/>
        </p:nvSpPr>
        <p:spPr>
          <a:xfrm>
            <a:off x="2843808" y="5301208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 smtClean="0"/>
              <a:t>Effaith Fach                Effaith Fawr                </a:t>
            </a:r>
            <a:endParaRPr lang="cy-GB" dirty="0"/>
          </a:p>
        </p:txBody>
      </p:sp>
      <p:sp>
        <p:nvSpPr>
          <p:cNvPr id="7" name="Right Arrow 6"/>
          <p:cNvSpPr/>
          <p:nvPr/>
        </p:nvSpPr>
        <p:spPr>
          <a:xfrm rot="10800000">
            <a:off x="1835694" y="5373216"/>
            <a:ext cx="648073" cy="288032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ight Arrow 8"/>
          <p:cNvSpPr/>
          <p:nvPr/>
        </p:nvSpPr>
        <p:spPr>
          <a:xfrm rot="5400000">
            <a:off x="626412" y="4638284"/>
            <a:ext cx="906400" cy="216024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ight Arrow 9"/>
          <p:cNvSpPr/>
          <p:nvPr/>
        </p:nvSpPr>
        <p:spPr>
          <a:xfrm>
            <a:off x="6516216" y="5373216"/>
            <a:ext cx="864096" cy="288032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ight Arrow 10"/>
          <p:cNvSpPr/>
          <p:nvPr/>
        </p:nvSpPr>
        <p:spPr>
          <a:xfrm rot="16200000">
            <a:off x="842436" y="1253908"/>
            <a:ext cx="690376" cy="288032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1691680" y="3284984"/>
            <a:ext cx="1152128" cy="73866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y-GB" sz="1400" dirty="0" smtClean="0"/>
              <a:t>Symud swyddfa </a:t>
            </a:r>
            <a:r>
              <a:rPr lang="en-GB" sz="1400" dirty="0" smtClean="0"/>
              <a:t>Tom</a:t>
            </a:r>
            <a:endParaRPr lang="en-GB" sz="1400" dirty="0"/>
          </a:p>
        </p:txBody>
      </p:sp>
      <p:sp>
        <p:nvSpPr>
          <p:cNvPr id="13" name="TextBox 12"/>
          <p:cNvSpPr txBox="1"/>
          <p:nvPr/>
        </p:nvSpPr>
        <p:spPr>
          <a:xfrm>
            <a:off x="5436096" y="692696"/>
            <a:ext cx="1152128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y-GB" sz="1400" dirty="0" smtClean="0"/>
              <a:t>Cyfuno  3 Safle ar un</a:t>
            </a:r>
            <a:endParaRPr lang="cy-GB" sz="1400" dirty="0"/>
          </a:p>
        </p:txBody>
      </p:sp>
      <p:sp>
        <p:nvSpPr>
          <p:cNvPr id="14" name="TextBox 13"/>
          <p:cNvSpPr txBox="1"/>
          <p:nvPr/>
        </p:nvSpPr>
        <p:spPr>
          <a:xfrm>
            <a:off x="6300192" y="3861048"/>
            <a:ext cx="1152128" cy="138499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y-GB" sz="1400" dirty="0" smtClean="0"/>
              <a:t>Contractio allan storio eitemau stocrestr  sy’n symud yn araf </a:t>
            </a:r>
            <a:endParaRPr lang="cy-GB" sz="1400" dirty="0"/>
          </a:p>
        </p:txBody>
      </p:sp>
      <p:sp>
        <p:nvSpPr>
          <p:cNvPr id="15" name="TextBox 14"/>
          <p:cNvSpPr txBox="1"/>
          <p:nvPr/>
        </p:nvSpPr>
        <p:spPr>
          <a:xfrm>
            <a:off x="1475656" y="1196752"/>
            <a:ext cx="1152128" cy="95410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y-GB" sz="1400" dirty="0" smtClean="0"/>
              <a:t>Cael gwared â ffreutur y staff </a:t>
            </a:r>
            <a:endParaRPr lang="cy-GB" sz="1400" dirty="0"/>
          </a:p>
        </p:txBody>
      </p:sp>
      <p:sp>
        <p:nvSpPr>
          <p:cNvPr id="16" name="TextBox 15"/>
          <p:cNvSpPr txBox="1"/>
          <p:nvPr/>
        </p:nvSpPr>
        <p:spPr>
          <a:xfrm>
            <a:off x="4067944" y="2132856"/>
            <a:ext cx="1152128" cy="30777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en-GB" sz="1400" dirty="0"/>
          </a:p>
        </p:txBody>
      </p:sp>
      <p:sp>
        <p:nvSpPr>
          <p:cNvPr id="17" name="TextBox 16"/>
          <p:cNvSpPr txBox="1"/>
          <p:nvPr/>
        </p:nvSpPr>
        <p:spPr>
          <a:xfrm>
            <a:off x="3131840" y="3212976"/>
            <a:ext cx="1152128" cy="30777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en-GB" sz="1400" dirty="0"/>
          </a:p>
        </p:txBody>
      </p:sp>
      <p:sp>
        <p:nvSpPr>
          <p:cNvPr id="18" name="TextBox 17"/>
          <p:cNvSpPr txBox="1"/>
          <p:nvPr/>
        </p:nvSpPr>
        <p:spPr>
          <a:xfrm>
            <a:off x="6084168" y="2348880"/>
            <a:ext cx="1152128" cy="30777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en-GB" sz="1400" dirty="0"/>
          </a:p>
        </p:txBody>
      </p:sp>
      <p:sp>
        <p:nvSpPr>
          <p:cNvPr id="19" name="TextBox 18"/>
          <p:cNvSpPr txBox="1"/>
          <p:nvPr/>
        </p:nvSpPr>
        <p:spPr>
          <a:xfrm>
            <a:off x="4788024" y="3140968"/>
            <a:ext cx="1152128" cy="30777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en-GB" sz="1400" dirty="0"/>
          </a:p>
        </p:txBody>
      </p:sp>
      <p:sp>
        <p:nvSpPr>
          <p:cNvPr id="20" name="TextBox 19"/>
          <p:cNvSpPr txBox="1"/>
          <p:nvPr/>
        </p:nvSpPr>
        <p:spPr>
          <a:xfrm>
            <a:off x="2267744" y="260648"/>
            <a:ext cx="5075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dirty="0" smtClean="0"/>
              <a:t>Prosiect enghreifftiol i greu mwy o le mewn ffatri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416968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449 0.10944 C -0.0898 0.11568 -0.08511 0.12193 -0.07782 0.1254 C -0.07052 0.12887 0.07035 0.12679 -0.05054 0.13003 C -0.17144 0.13327 -0.83515 0.16867 -0.80354 0.14437 C -0.77193 0.12008 -0.02171 0.01226 0.13948 -0.01551 C 0.30068 -0.04327 0.21921 -0.02083 0.16328 -0.02175 " pathEditMode="relative" rAng="0" ptsTypes="aaaaaA">
                                      <p:cBhvr>
                                        <p:cTn id="2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266" y="-46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5" grpId="1" animBg="1"/>
      <p:bldP spid="16" grpId="0" animBg="1"/>
      <p:bldP spid="17" grpId="0" animBg="1"/>
      <p:bldP spid="18" grpId="0" animBg="1"/>
      <p:bldP spid="19" grpId="0" animBg="1"/>
      <p:bldP spid="20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1" name="Title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pPr eaLnBrk="1" hangingPunct="1"/>
            <a:r>
              <a:rPr lang="cy-GB" dirty="0" smtClean="0">
                <a:latin typeface="Myriad Pro" charset="0"/>
              </a:rPr>
              <a:t>Egwyl.</a:t>
            </a:r>
            <a:endParaRPr lang="cy-GB" dirty="0">
              <a:latin typeface="Myriad Pro" charset="0"/>
            </a:endParaRPr>
          </a:p>
        </p:txBody>
      </p:sp>
      <p:sp>
        <p:nvSpPr>
          <p:cNvPr id="133122" name="Content Placeholder 2"/>
          <p:cNvSpPr>
            <a:spLocks noGrp="1"/>
          </p:cNvSpPr>
          <p:nvPr>
            <p:ph idx="1"/>
          </p:nvPr>
        </p:nvSpPr>
        <p:spPr>
          <a:xfrm>
            <a:off x="1331640" y="2332038"/>
            <a:ext cx="6480175" cy="4525962"/>
          </a:xfrm>
        </p:spPr>
        <p:txBody>
          <a:bodyPr/>
          <a:lstStyle/>
          <a:p>
            <a:pPr marL="0" indent="0" algn="ctr" eaLnBrk="1" hangingPunct="1">
              <a:buFont typeface="Arial" charset="0"/>
              <a:buNone/>
            </a:pPr>
            <a:r>
              <a:rPr lang="cy-GB" dirty="0" smtClean="0">
                <a:latin typeface="Myriad Pro" charset="0"/>
              </a:rPr>
              <a:t>Wedi’r egwyl byddwn yn edrych ar reoli newid.</a:t>
            </a:r>
            <a:endParaRPr lang="cy-GB" dirty="0">
              <a:latin typeface="Myriad Pro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30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1763688" y="476672"/>
            <a:ext cx="57422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 </a:t>
            </a:r>
            <a:r>
              <a:rPr lang="cy-GB" sz="3200" dirty="0" smtClean="0"/>
              <a:t>Dadansoddiad </a:t>
            </a:r>
            <a:r>
              <a:rPr lang="cy-GB" sz="3200" noProof="1" smtClean="0"/>
              <a:t>Rhanddeiliaid</a:t>
            </a:r>
            <a:endParaRPr lang="cy-GB" sz="3200" noProof="1"/>
          </a:p>
        </p:txBody>
      </p:sp>
      <p:sp>
        <p:nvSpPr>
          <p:cNvPr id="4" name="TextBox 3"/>
          <p:cNvSpPr txBox="1"/>
          <p:nvPr/>
        </p:nvSpPr>
        <p:spPr>
          <a:xfrm>
            <a:off x="314347" y="1304143"/>
            <a:ext cx="8640959" cy="39434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11150" indent="-285750">
              <a:lnSpc>
                <a:spcPct val="92000"/>
              </a:lnSpc>
              <a:buFont typeface="Arial"/>
              <a:buChar char="•"/>
              <a:tabLst>
                <a:tab pos="914400" algn="l"/>
              </a:tabLst>
            </a:pPr>
            <a:r>
              <a:rPr lang="cy-GB" sz="1600" dirty="0" smtClean="0"/>
              <a:t>Mae’n bwysig gwybod pwy yw’r </a:t>
            </a:r>
            <a:r>
              <a:rPr lang="cy-GB" sz="1600" noProof="1" smtClean="0"/>
              <a:t>rhanddeiliaid</a:t>
            </a:r>
            <a:r>
              <a:rPr lang="cy-GB" sz="1600" dirty="0" smtClean="0"/>
              <a:t> allweddol a sut mae’u meddwl yn gweithio.	</a:t>
            </a:r>
          </a:p>
          <a:p>
            <a:pPr marL="901700" indent="-876300">
              <a:lnSpc>
                <a:spcPct val="92000"/>
              </a:lnSpc>
              <a:buFont typeface="Arial"/>
              <a:buChar char="•"/>
              <a:tabLst>
                <a:tab pos="914400" algn="l"/>
              </a:tabLst>
            </a:pPr>
            <a:endParaRPr lang="cy-GB" sz="1600" dirty="0" smtClean="0"/>
          </a:p>
          <a:p>
            <a:pPr marL="311150" indent="-285750">
              <a:lnSpc>
                <a:spcPct val="92000"/>
              </a:lnSpc>
              <a:buFont typeface="Arial"/>
              <a:buChar char="•"/>
              <a:tabLst>
                <a:tab pos="914400" algn="l"/>
              </a:tabLst>
            </a:pPr>
            <a:r>
              <a:rPr lang="cy-GB" sz="1600" dirty="0" smtClean="0"/>
              <a:t>Mae rhan gyntaf yr offeryn hwn yn helpu i ddatblygu synnwyr manwl o bwy yw’r </a:t>
            </a:r>
            <a:r>
              <a:rPr lang="cy-GB" sz="1600" noProof="1" smtClean="0"/>
              <a:t>rhanddeiliaid </a:t>
            </a:r>
            <a:r>
              <a:rPr lang="cy-GB" sz="1600" dirty="0" smtClean="0"/>
              <a:t>allweddol, sut maent yn teimlo ar hyn o bryd am y prosiect, a lefel y </a:t>
            </a:r>
            <a:r>
              <a:rPr lang="cy-GB" sz="1600" dirty="0"/>
              <a:t>g</a:t>
            </a:r>
            <a:r>
              <a:rPr lang="cy-GB" sz="1600" dirty="0" smtClean="0"/>
              <a:t>efnogaeth y mae angen iddynt ei dangos ar gyfer y prosiect er mwyn cael cyfle da i lwyddo. </a:t>
            </a:r>
          </a:p>
          <a:p>
            <a:pPr marL="311150" indent="-285750">
              <a:lnSpc>
                <a:spcPct val="92000"/>
              </a:lnSpc>
              <a:buFont typeface="Arial"/>
              <a:buChar char="•"/>
              <a:tabLst>
                <a:tab pos="914400" algn="l"/>
              </a:tabLst>
            </a:pPr>
            <a:r>
              <a:rPr lang="cy-GB" sz="1600" dirty="0" smtClean="0"/>
              <a:t>Hefyd mae’n helpu i ddarganfod perthnasau a llunio strategaethau a fydd yn effeithiol i’r </a:t>
            </a:r>
            <a:r>
              <a:rPr lang="cy-GB" sz="1600" noProof="1" smtClean="0"/>
              <a:t>rhanddeiliaid</a:t>
            </a:r>
            <a:r>
              <a:rPr lang="cy-GB" sz="1600" dirty="0" smtClean="0"/>
              <a:t> allweddol.</a:t>
            </a:r>
          </a:p>
          <a:p>
            <a:pPr marL="901700" indent="-876300">
              <a:lnSpc>
                <a:spcPct val="92000"/>
              </a:lnSpc>
              <a:buFont typeface="Arial"/>
              <a:buChar char="•"/>
              <a:tabLst>
                <a:tab pos="914400" algn="l"/>
              </a:tabLst>
            </a:pPr>
            <a:endParaRPr lang="cy-GB" sz="1600" dirty="0" smtClean="0"/>
          </a:p>
          <a:p>
            <a:pPr marL="311150" indent="-285750">
              <a:lnSpc>
                <a:spcPct val="92000"/>
              </a:lnSpc>
              <a:buFont typeface="Arial"/>
              <a:buChar char="•"/>
              <a:tabLst>
                <a:tab pos="914400" algn="l"/>
              </a:tabLst>
            </a:pPr>
            <a:r>
              <a:rPr lang="cy-GB" sz="1600" dirty="0" smtClean="0"/>
              <a:t>Unwaith y bydd y tîm yn gwybod pwy </a:t>
            </a:r>
            <a:r>
              <a:rPr lang="cy-GB" sz="1600" noProof="1" smtClean="0"/>
              <a:t>yw’u</a:t>
            </a:r>
            <a:r>
              <a:rPr lang="cy-GB" sz="1600" dirty="0" smtClean="0"/>
              <a:t> </a:t>
            </a:r>
            <a:r>
              <a:rPr lang="cy-GB" sz="1600" noProof="1" smtClean="0"/>
              <a:t>rhanddeiliaid</a:t>
            </a:r>
            <a:r>
              <a:rPr lang="cy-GB" sz="1600" dirty="0" smtClean="0"/>
              <a:t> allweddol, wedyn bydd y dasg fwy anodd o weithio allan strategaeth i ennill eu cefnogaeth yn cychwyn.</a:t>
            </a:r>
          </a:p>
          <a:p>
            <a:pPr marL="311150" indent="-285750">
              <a:lnSpc>
                <a:spcPct val="92000"/>
              </a:lnSpc>
              <a:buFont typeface="Arial"/>
              <a:buChar char="•"/>
              <a:tabLst>
                <a:tab pos="914400" algn="l"/>
              </a:tabLst>
            </a:pPr>
            <a:r>
              <a:rPr lang="cy-GB" sz="1600" dirty="0" smtClean="0"/>
              <a:t>Gall y darn Dylanwadu ar Strategaeth a Thactegau o’r offeryn hwn helpu i asesu anawsterau a phryderon pob </a:t>
            </a:r>
            <a:r>
              <a:rPr lang="cy-GB" sz="1600" noProof="1" smtClean="0"/>
              <a:t>rhanddeiliad</a:t>
            </a:r>
            <a:r>
              <a:rPr lang="cy-GB" sz="1600" dirty="0" smtClean="0"/>
              <a:t> y mae’n rhaid ei “symud” i lefel uwch o gefnogaeth i’r prosiect, a dynodi modd o wneud hynny.  </a:t>
            </a:r>
          </a:p>
          <a:p>
            <a:pPr marL="311150" indent="-285750">
              <a:lnSpc>
                <a:spcPct val="92000"/>
              </a:lnSpc>
              <a:buFont typeface="Arial"/>
              <a:buChar char="•"/>
              <a:tabLst>
                <a:tab pos="914400" algn="l"/>
              </a:tabLst>
            </a:pPr>
            <a:r>
              <a:rPr lang="cy-GB" sz="1600" dirty="0" smtClean="0"/>
              <a:t>Mae cymryd amser i drafod yr anawsterau a dilysu pryderon gyda’r </a:t>
            </a:r>
            <a:r>
              <a:rPr lang="cy-GB" sz="1600" noProof="1" smtClean="0"/>
              <a:t>rhanddeiliad </a:t>
            </a:r>
            <a:r>
              <a:rPr lang="cy-GB" sz="1600" dirty="0" smtClean="0"/>
              <a:t>yn bwysig; mae’n cymryd cryn amser ond mae’n hollbwysig er mwyn llunio strategaeth ar gyfer dylanwadu.</a:t>
            </a:r>
            <a:endParaRPr lang="cy-GB" sz="1600" dirty="0"/>
          </a:p>
        </p:txBody>
      </p:sp>
    </p:spTree>
    <p:extLst>
      <p:ext uri="{BB962C8B-B14F-4D97-AF65-F5344CB8AC3E}">
        <p14:creationId xmlns:p14="http://schemas.microsoft.com/office/powerpoint/2010/main" val="3131943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31</a:t>
            </a:fld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980728"/>
            <a:ext cx="8495928" cy="3942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031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32</a:t>
            </a:fld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764704"/>
            <a:ext cx="8676456" cy="4713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1552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01" name="Slide Number Placeholder 1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E14AD184-1F03-764C-914F-9042F73C0F58}" type="slidenum">
              <a:rPr lang="en-GB" sz="1200">
                <a:solidFill>
                  <a:srgbClr val="898989"/>
                </a:solidFill>
              </a:rPr>
              <a:pPr/>
              <a:t>33</a:t>
            </a:fld>
            <a:endParaRPr lang="en-GB" sz="1200">
              <a:solidFill>
                <a:srgbClr val="898989"/>
              </a:solidFill>
            </a:endParaRPr>
          </a:p>
        </p:txBody>
      </p:sp>
      <p:sp>
        <p:nvSpPr>
          <p:cNvPr id="204802" name="TextBox 2"/>
          <p:cNvSpPr txBox="1">
            <a:spLocks noChangeArrowheads="1"/>
          </p:cNvSpPr>
          <p:nvPr/>
        </p:nvSpPr>
        <p:spPr bwMode="auto">
          <a:xfrm>
            <a:off x="1259632" y="980728"/>
            <a:ext cx="5832475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r>
              <a:rPr lang="cy-GB" sz="1800" dirty="0" smtClean="0"/>
              <a:t>Offer Eraill</a:t>
            </a:r>
          </a:p>
          <a:p>
            <a:r>
              <a:rPr lang="cy-GB" sz="1800" dirty="0" smtClean="0"/>
              <a:t>Matrics Cyfrifoldebau </a:t>
            </a:r>
          </a:p>
          <a:p>
            <a:r>
              <a:rPr lang="cy-GB" sz="1800" dirty="0" smtClean="0"/>
              <a:t>Siart </a:t>
            </a:r>
            <a:r>
              <a:rPr lang="cy-GB" sz="1800" dirty="0"/>
              <a:t>d</a:t>
            </a:r>
            <a:r>
              <a:rPr lang="cy-GB" sz="1800" dirty="0" smtClean="0"/>
              <a:t>ensiwn</a:t>
            </a:r>
          </a:p>
          <a:p>
            <a:r>
              <a:rPr lang="cy-GB" sz="1800" dirty="0" smtClean="0"/>
              <a:t>Coeden nodau </a:t>
            </a:r>
            <a:endParaRPr lang="cy-GB" sz="18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3200" b="1" dirty="0" smtClean="0"/>
              <a:t>Rheoli Newid a Strategaeth Dderbyn</a:t>
            </a:r>
            <a:endParaRPr lang="cy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 smtClean="0"/>
              <a:t>Yn ddibynnol ar y prosiect, gall rheoli newid fod yn fater hollbwysig i lwyddiant y prosiect.</a:t>
            </a:r>
          </a:p>
          <a:p>
            <a:r>
              <a:rPr lang="cy-GB" dirty="0" smtClean="0"/>
              <a:t>Dylech ei gydnabod a pharatoi i ddelio ag ef.</a:t>
            </a:r>
            <a:endParaRPr lang="cy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831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35</a:t>
            </a:fld>
            <a:endParaRPr lang="en-GB"/>
          </a:p>
        </p:txBody>
      </p:sp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685800" y="304800"/>
            <a:ext cx="7721600" cy="9906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ＭＳ Ｐゴシック" charset="0"/>
                <a:cs typeface="ＭＳ Ｐゴシック" charset="0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9pPr>
          </a:lstStyle>
          <a:p>
            <a:r>
              <a:rPr lang="cy-GB" sz="3200" dirty="0" smtClean="0"/>
              <a:t>Sut mae Cwmnïau Llwyddiannus yn Rheoli Pontio a Newid</a:t>
            </a:r>
            <a:endParaRPr lang="cy-GB" sz="3200" dirty="0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762000" y="1600200"/>
            <a:ext cx="7721600" cy="49530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2000" dirty="0" smtClean="0"/>
              <a:t>Cyfathrebu’r rheswm yn eglur (achos busnes)</a:t>
            </a:r>
          </a:p>
          <a:p>
            <a:r>
              <a:rPr lang="cy-GB" sz="2000" dirty="0" smtClean="0"/>
              <a:t>Gweledigaeth eglur i’r dyfodol</a:t>
            </a:r>
          </a:p>
          <a:p>
            <a:r>
              <a:rPr lang="cy-GB" sz="2000" dirty="0" smtClean="0"/>
              <a:t>Cynnwys gweithwyr yn y broses </a:t>
            </a:r>
          </a:p>
          <a:p>
            <a:r>
              <a:rPr lang="cy-GB" sz="2000" dirty="0" smtClean="0"/>
              <a:t>Darparu hyfforddiant ac adnoddau ar gyfer newid </a:t>
            </a:r>
          </a:p>
          <a:p>
            <a:r>
              <a:rPr lang="cy-GB" sz="2000" dirty="0" smtClean="0"/>
              <a:t>Cyfathrebu eang ynghylch newid </a:t>
            </a:r>
          </a:p>
          <a:p>
            <a:r>
              <a:rPr lang="cy-GB" sz="2000" dirty="0" smtClean="0"/>
              <a:t>Nodau eglur, mesuradwy</a:t>
            </a:r>
          </a:p>
          <a:p>
            <a:r>
              <a:rPr lang="cy-GB" sz="2000" dirty="0" smtClean="0"/>
              <a:t>Canolbwyntio ar foddhad cwsmeriaid a gweithwyr</a:t>
            </a:r>
            <a:endParaRPr lang="cy-GB" sz="2000" dirty="0"/>
          </a:p>
        </p:txBody>
      </p:sp>
    </p:spTree>
    <p:extLst>
      <p:ext uri="{BB962C8B-B14F-4D97-AF65-F5344CB8AC3E}">
        <p14:creationId xmlns:p14="http://schemas.microsoft.com/office/powerpoint/2010/main" val="507502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3568" y="188640"/>
            <a:ext cx="7721600" cy="457200"/>
          </a:xfrm>
        </p:spPr>
        <p:txBody>
          <a:bodyPr/>
          <a:lstStyle/>
          <a:p>
            <a:r>
              <a:rPr lang="cy-GB" sz="3600" dirty="0" smtClean="0"/>
              <a:t>Pwyntiau Allweddol Ynghylch Newid</a:t>
            </a:r>
            <a:endParaRPr lang="cy-GB" sz="3600" dirty="0"/>
          </a:p>
        </p:txBody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914400"/>
            <a:ext cx="7721600" cy="4572000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y-GB" sz="2800" dirty="0" smtClean="0">
                <a:solidFill>
                  <a:srgbClr val="0033CC"/>
                </a:solidFill>
              </a:rPr>
              <a:t>Newid…</a:t>
            </a:r>
          </a:p>
          <a:p>
            <a:pPr>
              <a:lnSpc>
                <a:spcPct val="90000"/>
              </a:lnSpc>
            </a:pPr>
            <a:r>
              <a:rPr lang="cy-GB" sz="2800" dirty="0" smtClean="0"/>
              <a:t>Mae ei angen ar gyfer twf ac adnewyddu mewn sefydliad.</a:t>
            </a:r>
          </a:p>
          <a:p>
            <a:pPr>
              <a:lnSpc>
                <a:spcPct val="90000"/>
              </a:lnSpc>
            </a:pPr>
            <a:r>
              <a:rPr lang="cy-GB" sz="2800" dirty="0" smtClean="0"/>
              <a:t>Mae bron iawn yn gyson.</a:t>
            </a:r>
          </a:p>
          <a:p>
            <a:pPr>
              <a:lnSpc>
                <a:spcPct val="90000"/>
              </a:lnSpc>
            </a:pPr>
            <a:r>
              <a:rPr lang="cy-GB" sz="2800" dirty="0" smtClean="0"/>
              <a:t>Gall gymryd mwy o amser nag sydd ar gael i’w wneud yn berffaith.</a:t>
            </a:r>
          </a:p>
          <a:p>
            <a:pPr>
              <a:lnSpc>
                <a:spcPct val="90000"/>
              </a:lnSpc>
            </a:pPr>
            <a:r>
              <a:rPr lang="cy-GB" sz="2800" dirty="0" smtClean="0"/>
              <a:t>Mae’n gofyn am reoli newid o fewn sefydliad.</a:t>
            </a:r>
          </a:p>
          <a:p>
            <a:pPr>
              <a:lnSpc>
                <a:spcPct val="90000"/>
              </a:lnSpc>
            </a:pPr>
            <a:r>
              <a:rPr lang="cy-GB" sz="2800" dirty="0" smtClean="0"/>
              <a:t>Gall </a:t>
            </a:r>
            <a:r>
              <a:rPr lang="cy-GB" sz="2800" noProof="1" smtClean="0"/>
              <a:t>frifo</a:t>
            </a:r>
            <a:r>
              <a:rPr lang="cy-GB" sz="2800" dirty="0" smtClean="0"/>
              <a:t> os caiff ei reoli’n wael.</a:t>
            </a:r>
          </a:p>
          <a:p>
            <a:pPr>
              <a:lnSpc>
                <a:spcPct val="90000"/>
              </a:lnSpc>
            </a:pPr>
            <a:r>
              <a:rPr lang="cy-GB" sz="2800" dirty="0" smtClean="0"/>
              <a:t>Mae’n ei gwneud yn ofynnol i bobl ac arweinwyr newid.</a:t>
            </a:r>
            <a:endParaRPr lang="cy-GB" sz="2800" dirty="0"/>
          </a:p>
        </p:txBody>
      </p:sp>
    </p:spTree>
    <p:extLst>
      <p:ext uri="{BB962C8B-B14F-4D97-AF65-F5344CB8AC3E}">
        <p14:creationId xmlns:p14="http://schemas.microsoft.com/office/powerpoint/2010/main" val="3197313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04800"/>
            <a:ext cx="7772400" cy="533400"/>
          </a:xfrm>
        </p:spPr>
        <p:txBody>
          <a:bodyPr/>
          <a:lstStyle/>
          <a:p>
            <a:r>
              <a:rPr lang="cy-GB" sz="3400" dirty="0" smtClean="0"/>
              <a:t>Anawsterau o ran Pobl yn ystod Newid</a:t>
            </a:r>
            <a:endParaRPr lang="cy-GB" sz="3400" dirty="0"/>
          </a:p>
        </p:txBody>
      </p:sp>
      <p:sp>
        <p:nvSpPr>
          <p:cNvPr id="972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295400"/>
            <a:ext cx="7772400" cy="5334000"/>
          </a:xfrm>
        </p:spPr>
        <p:txBody>
          <a:bodyPr/>
          <a:lstStyle/>
          <a:p>
            <a:r>
              <a:rPr lang="cy-GB" sz="2400" dirty="0" smtClean="0"/>
              <a:t>Anrhefn ac amwysedd</a:t>
            </a:r>
          </a:p>
          <a:p>
            <a:r>
              <a:rPr lang="cy-GB" sz="2400" dirty="0" smtClean="0"/>
              <a:t>Sïon a diffyg gwybodaeth</a:t>
            </a:r>
          </a:p>
          <a:p>
            <a:r>
              <a:rPr lang="cy-GB" sz="2400" dirty="0" smtClean="0"/>
              <a:t>Disgwyliadau uchel o’r Arweinwyr</a:t>
            </a:r>
          </a:p>
          <a:p>
            <a:r>
              <a:rPr lang="cy-GB" sz="2400" dirty="0" smtClean="0"/>
              <a:t>Ni = da     </a:t>
            </a:r>
          </a:p>
          <a:p>
            <a:r>
              <a:rPr lang="cy-GB" sz="2400" dirty="0" smtClean="0"/>
              <a:t>Nhw = drwg</a:t>
            </a:r>
          </a:p>
          <a:p>
            <a:r>
              <a:rPr lang="cy-GB" sz="2400" dirty="0" smtClean="0"/>
              <a:t>Hunan-les uwch yn creu mwy o wrthdaro </a:t>
            </a:r>
          </a:p>
          <a:p>
            <a:r>
              <a:rPr lang="cy-GB" sz="2400" dirty="0" smtClean="0"/>
              <a:t>Mae mwy o waith yn arwain at fwy o straen</a:t>
            </a:r>
          </a:p>
          <a:p>
            <a:r>
              <a:rPr lang="cy-GB" sz="2400" dirty="0" smtClean="0"/>
              <a:t>Mae anawsterau’n gronnus</a:t>
            </a:r>
          </a:p>
          <a:p>
            <a:r>
              <a:rPr lang="cy-GB" sz="2400" dirty="0" smtClean="0"/>
              <a:t>Mae nifer y penderfyniadau sydd eu hangen yn cynyddu’n raddol</a:t>
            </a: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1737486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38</a:t>
            </a:fld>
            <a:endParaRPr lang="en-GB"/>
          </a:p>
        </p:txBody>
      </p:sp>
      <p:sp>
        <p:nvSpPr>
          <p:cNvPr id="7" name="Text Box 3"/>
          <p:cNvSpPr txBox="1">
            <a:spLocks noChangeArrowheads="1"/>
          </p:cNvSpPr>
          <p:nvPr/>
        </p:nvSpPr>
        <p:spPr bwMode="auto">
          <a:xfrm>
            <a:off x="206281" y="219075"/>
            <a:ext cx="8686993" cy="11418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sz="2800" b="1" dirty="0"/>
              <a:t>WIIFM – </a:t>
            </a:r>
            <a:r>
              <a:rPr lang="cy-GB" sz="2800" b="1" dirty="0" smtClean="0"/>
              <a:t>Taflen Waith Dadansoddi Buddion</a:t>
            </a:r>
          </a:p>
          <a:p>
            <a:pPr algn="ctr">
              <a:lnSpc>
                <a:spcPct val="110000"/>
              </a:lnSpc>
            </a:pPr>
            <a:endParaRPr lang="en-US" sz="1600" b="1" dirty="0"/>
          </a:p>
          <a:p>
            <a:pPr algn="ctr">
              <a:lnSpc>
                <a:spcPct val="110000"/>
              </a:lnSpc>
            </a:pPr>
            <a:r>
              <a:rPr lang="cy-GB" sz="1800" b="1" dirty="0" smtClean="0"/>
              <a:t>Anhawster</a:t>
            </a:r>
            <a:r>
              <a:rPr lang="en-US" sz="1800" b="1" dirty="0" smtClean="0"/>
              <a:t>: _______________________________________________________</a:t>
            </a:r>
            <a:endParaRPr lang="en-US" sz="1800" b="1" dirty="0"/>
          </a:p>
        </p:txBody>
      </p:sp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228600" y="1466056"/>
            <a:ext cx="8686800" cy="42672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" name="Line 5"/>
          <p:cNvSpPr>
            <a:spLocks noChangeShapeType="1"/>
          </p:cNvSpPr>
          <p:nvPr/>
        </p:nvSpPr>
        <p:spPr bwMode="auto">
          <a:xfrm>
            <a:off x="1752600" y="1484784"/>
            <a:ext cx="0" cy="4267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" name="Line 6"/>
          <p:cNvSpPr>
            <a:spLocks noChangeShapeType="1"/>
          </p:cNvSpPr>
          <p:nvPr/>
        </p:nvSpPr>
        <p:spPr bwMode="auto">
          <a:xfrm>
            <a:off x="206474" y="3599656"/>
            <a:ext cx="86868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" name="Line 7"/>
          <p:cNvSpPr>
            <a:spLocks noChangeShapeType="1"/>
          </p:cNvSpPr>
          <p:nvPr/>
        </p:nvSpPr>
        <p:spPr bwMode="auto">
          <a:xfrm>
            <a:off x="251520" y="4437112"/>
            <a:ext cx="86868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" name="Line 8"/>
          <p:cNvSpPr>
            <a:spLocks noChangeShapeType="1"/>
          </p:cNvSpPr>
          <p:nvPr/>
        </p:nvSpPr>
        <p:spPr bwMode="auto">
          <a:xfrm>
            <a:off x="228600" y="2819400"/>
            <a:ext cx="86868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" name="Text Box 9"/>
          <p:cNvSpPr txBox="1">
            <a:spLocks noChangeArrowheads="1"/>
          </p:cNvSpPr>
          <p:nvPr/>
        </p:nvSpPr>
        <p:spPr bwMode="auto">
          <a:xfrm>
            <a:off x="182087" y="2564904"/>
            <a:ext cx="1707519" cy="25268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endParaRPr lang="en-US" sz="1400" dirty="0"/>
          </a:p>
          <a:p>
            <a:pPr algn="ctr"/>
            <a:r>
              <a:rPr lang="cy-GB" sz="1400" dirty="0" smtClean="0"/>
              <a:t>Cynulleidfa Darged</a:t>
            </a:r>
          </a:p>
          <a:p>
            <a:pPr algn="ctr"/>
            <a:r>
              <a:rPr lang="cy-GB" sz="1400" dirty="0" smtClean="0"/>
              <a:t>h.y. yn rhan o’r </a:t>
            </a:r>
          </a:p>
          <a:p>
            <a:pPr algn="ctr"/>
            <a:r>
              <a:rPr lang="cy-GB" sz="1400" dirty="0" smtClean="0"/>
              <a:t>prosiect</a:t>
            </a:r>
          </a:p>
          <a:p>
            <a:pPr algn="ctr"/>
            <a:endParaRPr lang="cy-GB" sz="1400" dirty="0" smtClean="0"/>
          </a:p>
          <a:p>
            <a:pPr algn="ctr"/>
            <a:endParaRPr lang="cy-GB" sz="1400" dirty="0" smtClean="0"/>
          </a:p>
          <a:p>
            <a:pPr algn="ctr"/>
            <a:endParaRPr lang="cy-GB" sz="1400" dirty="0" smtClean="0"/>
          </a:p>
          <a:p>
            <a:pPr algn="ctr"/>
            <a:endParaRPr lang="cy-GB" sz="1400" dirty="0" smtClean="0"/>
          </a:p>
          <a:p>
            <a:pPr algn="ctr">
              <a:lnSpc>
                <a:spcPct val="85000"/>
              </a:lnSpc>
            </a:pPr>
            <a:endParaRPr lang="cy-GB" sz="1400" dirty="0" smtClean="0"/>
          </a:p>
          <a:p>
            <a:pPr algn="ctr">
              <a:lnSpc>
                <a:spcPct val="85000"/>
              </a:lnSpc>
            </a:pPr>
            <a:r>
              <a:rPr lang="cy-GB" sz="1400" dirty="0" smtClean="0"/>
              <a:t>Eraill a gaiff eu </a:t>
            </a:r>
          </a:p>
          <a:p>
            <a:pPr algn="ctr">
              <a:lnSpc>
                <a:spcPct val="80000"/>
              </a:lnSpc>
            </a:pPr>
            <a:r>
              <a:rPr lang="cy-GB" sz="1400" dirty="0" smtClean="0"/>
              <a:t>heffeithio gan </a:t>
            </a:r>
          </a:p>
          <a:p>
            <a:pPr algn="ctr">
              <a:lnSpc>
                <a:spcPct val="80000"/>
              </a:lnSpc>
            </a:pPr>
            <a:r>
              <a:rPr lang="cy-GB" sz="1400" dirty="0" smtClean="0"/>
              <a:t>brosiect(</a:t>
            </a:r>
            <a:r>
              <a:rPr lang="cy-GB" sz="1400" noProof="1" smtClean="0"/>
              <a:t>au</a:t>
            </a:r>
            <a:r>
              <a:rPr lang="cy-GB" sz="1400" dirty="0" smtClean="0"/>
              <a:t>)</a:t>
            </a:r>
            <a:endParaRPr lang="cy-GB" sz="1400" dirty="0"/>
          </a:p>
        </p:txBody>
      </p:sp>
      <p:sp>
        <p:nvSpPr>
          <p:cNvPr id="14" name="Text Box 10"/>
          <p:cNvSpPr txBox="1">
            <a:spLocks noChangeArrowheads="1"/>
          </p:cNvSpPr>
          <p:nvPr/>
        </p:nvSpPr>
        <p:spPr bwMode="auto">
          <a:xfrm>
            <a:off x="2825409" y="1865313"/>
            <a:ext cx="4305987" cy="615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cy-GB" sz="1800" dirty="0" smtClean="0"/>
              <a:t>Buddion Posibl</a:t>
            </a:r>
          </a:p>
          <a:p>
            <a:pPr algn="ctr"/>
            <a:r>
              <a:rPr lang="cy-GB" sz="1600" dirty="0" smtClean="0"/>
              <a:t>(</a:t>
            </a:r>
            <a:r>
              <a:rPr lang="cy-GB" altLang="ja-JP" sz="1600" dirty="0" smtClean="0">
                <a:latin typeface="Arial"/>
              </a:rPr>
              <a:t>“Beth yw’r budd i mi</a:t>
            </a:r>
            <a:r>
              <a:rPr lang="cy-GB" sz="1600" dirty="0" smtClean="0"/>
              <a:t>, fy nhîm, fy sefydliad?</a:t>
            </a:r>
            <a:r>
              <a:rPr lang="ja-JP" altLang="en-US" sz="1600" dirty="0" smtClean="0">
                <a:latin typeface="Arial"/>
              </a:rPr>
              <a:t>”</a:t>
            </a:r>
            <a:r>
              <a:rPr lang="en-US" sz="16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278441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39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939792"/>
            <a:ext cx="8640960" cy="350543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547664" y="188640"/>
            <a:ext cx="2351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dirty="0" smtClean="0"/>
              <a:t>Matrics Cyfrifoldebau</a:t>
            </a:r>
            <a:endParaRPr lang="cy-GB" dirty="0"/>
          </a:p>
        </p:txBody>
      </p:sp>
      <p:sp>
        <p:nvSpPr>
          <p:cNvPr id="8" name="TextBox 7"/>
          <p:cNvSpPr txBox="1"/>
          <p:nvPr/>
        </p:nvSpPr>
        <p:spPr>
          <a:xfrm>
            <a:off x="179512" y="764704"/>
            <a:ext cx="85689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cy-GB" dirty="0" smtClean="0"/>
              <a:t>Offeryn gwych i sefydlu pwy sy’n gwneud beth</a:t>
            </a:r>
          </a:p>
          <a:p>
            <a:pPr marL="285750" indent="-285750">
              <a:buFont typeface="Arial"/>
              <a:buChar char="•"/>
            </a:pPr>
            <a:r>
              <a:rPr lang="cy-GB" noProof="1" smtClean="0"/>
              <a:t>Gellir </a:t>
            </a:r>
            <a:r>
              <a:rPr lang="cy-GB" dirty="0" smtClean="0"/>
              <a:t>ei ddefnyddio ar gyfer y sefyllfa ‘fel y mae’ heddiw a’r sefyllfa ‘yn y dyfodol’ ar ôl cwblhau’r prosiect.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91651165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40</a:t>
            </a:fld>
            <a:endParaRPr lang="en-GB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683568" y="404663"/>
            <a:ext cx="7721600" cy="680753"/>
          </a:xfrm>
        </p:spPr>
        <p:txBody>
          <a:bodyPr/>
          <a:lstStyle/>
          <a:p>
            <a:r>
              <a:rPr lang="cy-GB" sz="2800" dirty="0" smtClean="0"/>
              <a:t>Crynodeb o’r Strategaeth Dderbyn</a:t>
            </a:r>
            <a:endParaRPr lang="cy-GB" sz="2800" dirty="0"/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467544" y="1196752"/>
            <a:ext cx="7721600" cy="385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Clr>
                <a:schemeClr val="hlink"/>
              </a:buClr>
              <a:buNone/>
            </a:pPr>
            <a:r>
              <a:rPr lang="cy-GB" sz="1800" dirty="0" smtClean="0"/>
              <a:t>Datblygu ymwybyddiaeth o’r effeithiau y gall newid a gwrthwynebiad i newid eu cael ar eich prosiect.</a:t>
            </a:r>
          </a:p>
          <a:p>
            <a:pPr marL="0" indent="0">
              <a:lnSpc>
                <a:spcPct val="90000"/>
              </a:lnSpc>
              <a:spcBef>
                <a:spcPct val="50000"/>
              </a:spcBef>
              <a:buClr>
                <a:schemeClr val="hlink"/>
              </a:buClr>
              <a:buNone/>
            </a:pPr>
            <a:r>
              <a:rPr lang="cy-GB" sz="1800" dirty="0" smtClean="0"/>
              <a:t>Deall y cysyniad o reoli pontio mewn cysylltiad </a:t>
            </a:r>
            <a:r>
              <a:rPr lang="cy-GB" sz="1800" noProof="1" smtClean="0"/>
              <a:t>â’ch</a:t>
            </a:r>
            <a:r>
              <a:rPr lang="cy-GB" sz="1800" dirty="0" smtClean="0"/>
              <a:t> prosiect.</a:t>
            </a:r>
          </a:p>
          <a:p>
            <a:pPr marL="0" indent="0">
              <a:lnSpc>
                <a:spcPct val="90000"/>
              </a:lnSpc>
              <a:spcBef>
                <a:spcPct val="50000"/>
              </a:spcBef>
              <a:buClr>
                <a:schemeClr val="hlink"/>
              </a:buClr>
              <a:buNone/>
            </a:pPr>
            <a:r>
              <a:rPr lang="cy-GB" sz="1800" dirty="0" smtClean="0"/>
              <a:t>Dysgu </a:t>
            </a:r>
            <a:r>
              <a:rPr lang="cy-GB" sz="1800" dirty="0" smtClean="0"/>
              <a:t>am nifer </a:t>
            </a:r>
            <a:r>
              <a:rPr lang="cy-GB" sz="1800" dirty="0" smtClean="0"/>
              <a:t>o offer yn gysylltiedig â gwrthwynebiad a rheoli pontio.</a:t>
            </a:r>
          </a:p>
          <a:p>
            <a:pPr marL="0" indent="0">
              <a:lnSpc>
                <a:spcPct val="90000"/>
              </a:lnSpc>
              <a:spcBef>
                <a:spcPct val="50000"/>
              </a:spcBef>
              <a:buClr>
                <a:schemeClr val="hlink"/>
              </a:buClr>
              <a:buNone/>
            </a:pPr>
            <a:r>
              <a:rPr lang="cy-GB" sz="1800" dirty="0" smtClean="0"/>
              <a:t>Dechrau datblygu strategaeth dderbyn ar gyfer eich prosiect.</a:t>
            </a:r>
            <a:endParaRPr lang="cy-GB" sz="1800" dirty="0"/>
          </a:p>
        </p:txBody>
      </p:sp>
    </p:spTree>
    <p:extLst>
      <p:ext uri="{BB962C8B-B14F-4D97-AF65-F5344CB8AC3E}">
        <p14:creationId xmlns:p14="http://schemas.microsoft.com/office/powerpoint/2010/main" val="600180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41</a:t>
            </a:fld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331640" y="1412776"/>
            <a:ext cx="6192688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3200" dirty="0" smtClean="0"/>
              <a:t>Cofiwch!</a:t>
            </a:r>
          </a:p>
          <a:p>
            <a:r>
              <a:rPr lang="cy-GB" sz="3200" dirty="0" smtClean="0"/>
              <a:t>Mae cynllunio’n bwysig ond y nod yw </a:t>
            </a:r>
            <a:r>
              <a:rPr lang="cy-GB" sz="3200" b="1" i="1" dirty="0" smtClean="0"/>
              <a:t>cyflawni</a:t>
            </a:r>
            <a:r>
              <a:rPr lang="cy-GB" sz="3200" dirty="0" smtClean="0"/>
              <a:t>’r prosiect nid creu’r cynllun prosiect mwyaf prydferth a chymhleth!</a:t>
            </a:r>
            <a:endParaRPr lang="cy-GB" sz="3200" dirty="0"/>
          </a:p>
        </p:txBody>
      </p:sp>
    </p:spTree>
    <p:extLst>
      <p:ext uri="{BB962C8B-B14F-4D97-AF65-F5344CB8AC3E}">
        <p14:creationId xmlns:p14="http://schemas.microsoft.com/office/powerpoint/2010/main" val="2950415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5" name="Title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706437"/>
          </a:xfrm>
        </p:spPr>
        <p:txBody>
          <a:bodyPr anchor="t"/>
          <a:lstStyle/>
          <a:p>
            <a:pPr eaLnBrk="1" hangingPunct="1"/>
            <a:r>
              <a:rPr lang="cy-GB" sz="2800" dirty="0" smtClean="0">
                <a:latin typeface="Myriad Pro" charset="0"/>
              </a:rPr>
              <a:t>Crynodeb o Ddiwrnod 1 </a:t>
            </a:r>
            <a:endParaRPr lang="cy-GB" sz="2800" dirty="0">
              <a:latin typeface="Myriad Pro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550" y="1628775"/>
            <a:ext cx="8229600" cy="5688013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y-GB" sz="1800" u="sng" dirty="0" smtClean="0">
                <a:cs typeface="+mn-cs"/>
              </a:rPr>
              <a:t>Rydym wedi trafod:-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1800" dirty="0" smtClean="0"/>
              <a:t>Beth yw prosiect.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1800" dirty="0" smtClean="0"/>
              <a:t>Beth mae rheoli prosiect yn ei olygu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1800" dirty="0" smtClean="0"/>
              <a:t>Amlinelliad o gamau’r broses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1800" dirty="0" smtClean="0"/>
              <a:t>Sut i osod y cwmpas a llunio’r Ddogfen Cychwyn Prosiect.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1800" dirty="0" smtClean="0"/>
              <a:t>Rheolwr </a:t>
            </a:r>
            <a:r>
              <a:rPr lang="cy-GB" sz="1800" dirty="0" smtClean="0"/>
              <a:t>y Prosiect</a:t>
            </a:r>
            <a:r>
              <a:rPr lang="cy-GB" sz="1800" dirty="0" smtClean="0"/>
              <a:t>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1800" dirty="0" smtClean="0"/>
              <a:t>Cynllunio, tasg, amserlen, cyllideb.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1800" noProof="1" smtClean="0"/>
              <a:t>Rhanddeiliaid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1800" dirty="0" smtClean="0"/>
              <a:t>Rheoli newid.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sz="1800" dirty="0"/>
          </a:p>
          <a:p>
            <a:pPr eaLnBrk="1" fontAlgn="auto" hangingPunct="1">
              <a:spcAft>
                <a:spcPts val="0"/>
              </a:spcAft>
              <a:defRPr/>
            </a:pPr>
            <a:endParaRPr lang="en-GB" sz="1800" dirty="0">
              <a:cs typeface="+mn-cs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GB" sz="1800" dirty="0"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850" y="981075"/>
            <a:ext cx="8229600" cy="4525963"/>
          </a:xfrm>
        </p:spPr>
        <p:txBody>
          <a:bodyPr rtlCol="0">
            <a:normAutofit/>
          </a:bodyPr>
          <a:lstStyle/>
          <a:p>
            <a:pPr marL="0" indent="0" algn="ctr" eaLnBrk="1" fontAlgn="auto" hangingPunct="1">
              <a:spcAft>
                <a:spcPts val="0"/>
              </a:spcAft>
              <a:buNone/>
              <a:defRPr/>
            </a:pPr>
            <a:r>
              <a:rPr lang="cy-GB" sz="2800" u="sng" dirty="0">
                <a:solidFill>
                  <a:prstClr val="black"/>
                </a:solidFill>
                <a:cs typeface="+mn-cs"/>
              </a:rPr>
              <a:t>Ymarfer i’w wneud gartref </a:t>
            </a:r>
            <a:r>
              <a:rPr lang="en-GB" sz="2800" u="sng" dirty="0" smtClean="0">
                <a:cs typeface="+mn-cs"/>
              </a:rPr>
              <a:t>:-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1800" dirty="0" smtClean="0">
                <a:cs typeface="+mn-cs"/>
              </a:rPr>
              <a:t>Dewis prosiect, go iawn neu ddychmygol.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1800" dirty="0" smtClean="0">
                <a:cs typeface="+mn-cs"/>
              </a:rPr>
              <a:t>Cynnal dadansoddiad </a:t>
            </a:r>
            <a:r>
              <a:rPr lang="cy-GB" sz="1800" noProof="1" smtClean="0">
                <a:cs typeface="+mn-cs"/>
              </a:rPr>
              <a:t>rhanddeiliaid</a:t>
            </a:r>
            <a:r>
              <a:rPr lang="cy-GB" sz="1800" dirty="0" smtClean="0">
                <a:cs typeface="+mn-cs"/>
              </a:rPr>
              <a:t>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1800" dirty="0" smtClean="0">
                <a:cs typeface="+mn-cs"/>
              </a:rPr>
              <a:t>Ystyried yr anawsterau yn gysylltiedig â newid a’u rhestru.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1800" dirty="0" smtClean="0">
                <a:cs typeface="+mn-cs"/>
              </a:rPr>
              <a:t>Pa fath o strategaeth dderbyn a fydd gennych.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1800" dirty="0" smtClean="0">
                <a:cs typeface="+mn-cs"/>
              </a:rPr>
              <a:t>Beth yw matrics </a:t>
            </a:r>
            <a:r>
              <a:rPr lang="cy-GB" sz="1800" noProof="1" smtClean="0">
                <a:cs typeface="+mn-cs"/>
              </a:rPr>
              <a:t>Mendelow</a:t>
            </a:r>
            <a:r>
              <a:rPr lang="cy-GB" sz="1800" dirty="0" smtClean="0">
                <a:cs typeface="+mn-cs"/>
              </a:rPr>
              <a:t> a pham mae’n berthnasol?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y-GB" sz="1800" dirty="0" smtClean="0">
              <a:cs typeface="+mn-cs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y-GB" sz="1800" dirty="0" smtClean="0">
              <a:cs typeface="+mn-cs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y-GB" sz="1800" dirty="0" smtClean="0">
                <a:cs typeface="+mn-cs"/>
              </a:rPr>
              <a:t>15 munud o adborth yn y dosbarth y tro nesaf.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sz="1800" dirty="0"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3" name="Title 1"/>
          <p:cNvSpPr>
            <a:spLocks noGrp="1"/>
          </p:cNvSpPr>
          <p:nvPr>
            <p:ph type="title"/>
          </p:nvPr>
        </p:nvSpPr>
        <p:spPr>
          <a:xfrm>
            <a:off x="468313" y="1341438"/>
            <a:ext cx="8229600" cy="1143000"/>
          </a:xfrm>
        </p:spPr>
        <p:txBody>
          <a:bodyPr anchor="t"/>
          <a:lstStyle/>
          <a:p>
            <a:pPr eaLnBrk="1" hangingPunct="1"/>
            <a:r>
              <a:rPr lang="cy-GB" dirty="0" smtClean="0">
                <a:latin typeface="Myriad Pro" charset="0"/>
              </a:rPr>
              <a:t>Diwedd Diwrnod </a:t>
            </a:r>
            <a:r>
              <a:rPr lang="en-GB" dirty="0" smtClean="0">
                <a:latin typeface="Myriad Pro" charset="0"/>
              </a:rPr>
              <a:t>1</a:t>
            </a:r>
            <a:r>
              <a:rPr lang="en-GB" dirty="0">
                <a:latin typeface="Myriad Pro" charset="0"/>
              </a:rPr>
              <a:t/>
            </a:r>
            <a:br>
              <a:rPr lang="en-GB" dirty="0">
                <a:latin typeface="Myriad Pro" charset="0"/>
              </a:rPr>
            </a:br>
            <a:endParaRPr lang="en-GB" dirty="0">
              <a:latin typeface="Myriad Pro" charset="0"/>
            </a:endParaRPr>
          </a:p>
        </p:txBody>
      </p:sp>
      <p:sp>
        <p:nvSpPr>
          <p:cNvPr id="136194" name="Content Placeholder 2"/>
          <p:cNvSpPr>
            <a:spLocks noGrp="1"/>
          </p:cNvSpPr>
          <p:nvPr>
            <p:ph idx="1"/>
          </p:nvPr>
        </p:nvSpPr>
        <p:spPr>
          <a:xfrm>
            <a:off x="468313" y="2636838"/>
            <a:ext cx="8229600" cy="1468437"/>
          </a:xfrm>
        </p:spPr>
        <p:txBody>
          <a:bodyPr/>
          <a:lstStyle/>
          <a:p>
            <a:pPr marL="0" indent="0" algn="ctr" eaLnBrk="1" hangingPunct="1">
              <a:buFont typeface="Arial" charset="0"/>
              <a:buNone/>
            </a:pPr>
            <a:r>
              <a:rPr lang="cy-GB" dirty="0" smtClean="0">
                <a:latin typeface="Myriad Pro" charset="0"/>
              </a:rPr>
              <a:t>Unrhyw Gwestiynau</a:t>
            </a:r>
            <a:r>
              <a:rPr lang="en-GB" dirty="0" smtClean="0">
                <a:latin typeface="Myriad Pro" charset="0"/>
              </a:rPr>
              <a:t>?</a:t>
            </a:r>
            <a:endParaRPr lang="en-GB" dirty="0">
              <a:latin typeface="Myriad Pro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45</a:t>
            </a:fld>
            <a:endParaRPr lang="en-GB"/>
          </a:p>
        </p:txBody>
      </p:sp>
      <p:pic>
        <p:nvPicPr>
          <p:cNvPr id="8" name="Content Placeholder 7" descr="Screen Shot 2016-12-13 at 19.57.01.png"/>
          <p:cNvPicPr>
            <a:picLocks noGrp="1" noChangeAspect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270" b="11270"/>
          <a:stretch>
            <a:fillRect/>
          </a:stretch>
        </p:blipFill>
        <p:spPr>
          <a:xfrm>
            <a:off x="323528" y="1196752"/>
            <a:ext cx="8229600" cy="3917032"/>
          </a:xfrm>
        </p:spPr>
      </p:pic>
      <p:sp>
        <p:nvSpPr>
          <p:cNvPr id="9" name="TextBox 8"/>
          <p:cNvSpPr txBox="1"/>
          <p:nvPr/>
        </p:nvSpPr>
        <p:spPr>
          <a:xfrm>
            <a:off x="2411760" y="404664"/>
            <a:ext cx="2095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dirty="0" smtClean="0"/>
              <a:t>Matrics </a:t>
            </a:r>
            <a:r>
              <a:rPr lang="en-GB" noProof="1" smtClean="0"/>
              <a:t>Mendelow</a:t>
            </a:r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4017359690"/>
      </p:ext>
    </p:extLst>
  </p:cSld>
  <p:clrMapOvr>
    <a:masterClrMapping/>
  </p:clrMapOvr>
</p:sld>
</file>

<file path=ppt/theme/theme1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Classic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 charset="0"/>
            <a:ea typeface="ＭＳ Ｐゴシック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 charset="0"/>
            <a:ea typeface="ＭＳ Ｐゴシック" charset="-128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7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1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3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4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5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6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UWTSD PowerPoint Presentation Template" id="{0D1ACAAF-D24C-4680-B8CC-11ED3888D29C}" vid="{3C49ADF3-94F9-4D40-97E1-94FEF14D3CA4}"/>
    </a:ext>
  </a:extLst>
</a:theme>
</file>

<file path=ppt/theme/theme11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UWTSD PowerPoint Presentation Template" id="{0D1ACAAF-D24C-4680-B8CC-11ED3888D29C}" vid="{3C49ADF3-94F9-4D40-97E1-94FEF14D3CA4}"/>
    </a:ext>
  </a:extLst>
</a:theme>
</file>

<file path=ppt/theme/theme1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22900</TotalTime>
  <Words>1943</Words>
  <Application>Microsoft Office PowerPoint</Application>
  <PresentationFormat>Sioe Ar-sgrin (4:3)</PresentationFormat>
  <Paragraphs>354</Paragraphs>
  <Slides>45</Slides>
  <Notes>5</Notes>
  <HiddenSlides>0</HiddenSlides>
  <MMClips>0</MMClips>
  <ScaleCrop>false</ScaleCrop>
  <HeadingPairs>
    <vt:vector size="4" baseType="variant">
      <vt:variant>
        <vt:lpstr>Thema</vt:lpstr>
      </vt:variant>
      <vt:variant>
        <vt:i4>11</vt:i4>
      </vt:variant>
      <vt:variant>
        <vt:lpstr>Teitlau Sleidiau</vt:lpstr>
      </vt:variant>
      <vt:variant>
        <vt:i4>45</vt:i4>
      </vt:variant>
    </vt:vector>
  </HeadingPairs>
  <TitlesOfParts>
    <vt:vector size="56" baseType="lpstr">
      <vt:lpstr>Blank Presentation</vt:lpstr>
      <vt:lpstr>7_Custom Design</vt:lpstr>
      <vt:lpstr>Custom Design</vt:lpstr>
      <vt:lpstr>2_Custom Design</vt:lpstr>
      <vt:lpstr>1_Custom Design</vt:lpstr>
      <vt:lpstr>3_Custom Design</vt:lpstr>
      <vt:lpstr>4_Custom Design</vt:lpstr>
      <vt:lpstr>5_Custom Design</vt:lpstr>
      <vt:lpstr>6_Custom Design</vt:lpstr>
      <vt:lpstr>20140311PresentationUWTSDTemplate</vt:lpstr>
      <vt:lpstr>1_20140311PresentationUWTSDTemplate</vt:lpstr>
      <vt:lpstr> DSAW7043C: Rheoli Prosiectau Seiliedig ar Waith: Proses  </vt:lpstr>
      <vt:lpstr>Cyflwyniad PowerPoint</vt:lpstr>
      <vt:lpstr>Cyflwyniad PowerPoint</vt:lpstr>
      <vt:lpstr>Cyflwyniad PowerPoint</vt:lpstr>
      <vt:lpstr>Cyflwyniad PowerPoint</vt:lpstr>
      <vt:lpstr>Cyflwyniad PowerPoint</vt:lpstr>
      <vt:lpstr>Rheoli Prosiectau 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Egwyl.</vt:lpstr>
      <vt:lpstr>Cyflwyniad PowerPoint</vt:lpstr>
      <vt:lpstr>Cyflwyniad PowerPoint</vt:lpstr>
      <vt:lpstr>Cyflwyniad PowerPoint</vt:lpstr>
      <vt:lpstr>Cyflwyniad PowerPoint</vt:lpstr>
      <vt:lpstr>Rheoli Newid a Strategaeth Dderbyn</vt:lpstr>
      <vt:lpstr>Cyflwyniad PowerPoint</vt:lpstr>
      <vt:lpstr>Pwyntiau Allweddol Ynghylch Newid</vt:lpstr>
      <vt:lpstr>Anawsterau o ran Pobl yn ystod Newid</vt:lpstr>
      <vt:lpstr>Cyflwyniad PowerPoint</vt:lpstr>
      <vt:lpstr>Cyflwyniad PowerPoint</vt:lpstr>
      <vt:lpstr>Crynodeb o’r Strategaeth Dderbyn</vt:lpstr>
      <vt:lpstr>Cyflwyniad PowerPoint</vt:lpstr>
      <vt:lpstr>Crynodeb o Ddiwrnod 1 </vt:lpstr>
      <vt:lpstr>Cyflwyniad PowerPoint</vt:lpstr>
      <vt:lpstr>Diwedd Diwrnod 1 </vt:lpstr>
      <vt:lpstr>Cyflwyniad PowerPoint</vt:lpstr>
    </vt:vector>
  </TitlesOfParts>
  <Company>CYD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ECR</dc:creator>
  <cp:lastModifiedBy>Administrator</cp:lastModifiedBy>
  <cp:revision>303</cp:revision>
  <cp:lastPrinted>2003-08-28T14:33:56Z</cp:lastPrinted>
  <dcterms:created xsi:type="dcterms:W3CDTF">2003-07-31T08:54:53Z</dcterms:created>
  <dcterms:modified xsi:type="dcterms:W3CDTF">2017-08-11T10:50:36Z</dcterms:modified>
</cp:coreProperties>
</file>