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61E144B-B7FD-E740-92D3-EF3236897A1E}">
          <p14:sldIdLst>
            <p14:sldId id="256"/>
            <p14:sldId id="257"/>
            <p14:sldId id="258"/>
          </p14:sldIdLst>
        </p14:section>
        <p14:section name="Personal SWOT" id="{B935F32C-1FB9-1356-15B0-A068EBBBD3E5}">
          <p14:sldIdLst>
            <p14:sldId id="259"/>
          </p14:sldIdLst>
        </p14:section>
        <p14:section name="Applying the SWOT" id="{87CA1749-96E4-F65C-E693-2A9FBABE6CD8}">
          <p14:sldIdLst>
            <p14:sldId id="260"/>
            <p14:sldId id="261"/>
            <p14:sldId id="262"/>
          </p14:sldIdLst>
        </p14:section>
        <p14:section name="Conclusion" id="{D61A3BDE-036C-3667-C4FE-9A7344E42E01}">
          <p14:sldIdLst>
            <p14:sldId id="263"/>
            <p14:sldId id="264"/>
          </p14:sldIdLst>
        </p14:section>
        <p14:section name="References" id="{8E4474F7-1A83-8610-AD64-B46CFADD69F9}">
          <p14:sldIdLst>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1" d="100"/>
          <a:sy n="91" d="100"/>
        </p:scale>
        <p:origin x="34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0053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[name]. This self-awareness presentation is about my chosen future career, a registered Social Worker in adult services in England. I will present my career choice and a live job advert, explain SWOT analysis, and then set out my personal strengths, weaknesses, opportunities and threats, and how I will act on them.</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to become a Social Worker. Social workers assess needs, safeguard adults at risk and promote independence. It is a protected title, so I need an approved degree and registration with Social Work England. The live advert is from Derbyshire County Council for a Social Worker in the Hospital Discharge Team at Royal Derby Hospital, closing on 18 October 2026. It asks for person-centred work, Care Act knowledge and partnership with health colleagues. The link is shown on the slide.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SWOT analysis looks at internal strengths and weaknesses and external opportunities and threats. Benzaghta and colleagues describe it as a tool that improves decision-making by giving a clear picture of both. It matters for my career because it makes me judge myself honestly against a real job, shows me what to develop first, and links reflection to my personal development plan. It also mirrors the reflection and CPD that Social Work England expects of registered social workers.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strengths are frontline care experience, empathetic communication, safeguarding awareness and teamwork. My weaknesses are that I do not yet have a social work degree or registration, I have limited knowledge of the Care Act and Mental Capacity Act in practice, my report writing is still developing, and I need a driving licence. Opportunities include the degree apprenticeship, strong workforce demand and the Care Workforce Pathway. Threats include stress, compassion fatigue, competition for places and balancing work, study and family.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 use my strengths to close my weaknesses. My care experience and commitment to learning will support an apprenticeship application, using real examples like helping a resident return from hospital. My communication skills let me join care reviews and learn the Care Act and Mental Capacity Act from social workers. My accurate record-keeping helps my report writing, and my resilience and organisation help me set boundaries and plan driving lessons.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minimise threats, I will use reflection and teamwork through supervision and peer support, which Ravalier and colleagues recommend to protect wellbeing. My empathy and self-awareness help me practise self-compassion, which Kinman and Grant found protects against compassion fatigue. My frontline experience will strengthen applications in a competitive field, and my organisation from shift work helps me balance study, work and family.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strong demand for social workers: a 14% vacancy rate in children's services and 111,000 vacancies across adult social care. I will combine my care experience with the degree apprenticeship, which lets me earn while I learn. I will use my teamwork to progress on the Care Workforce Pathway. The advert values person-centred hospital discharges, which I already support when residents return to the care home.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my SMART action plan. By December I will complete this module, shadow a social worker and finish Care Act and Mental Capacity Act training. By June 2027 I will work towards senior carer, apply for an apprenticeship or degree and start driving lessons. From 2027 to 2030 I will complete my degree, and by 2031 I aim to be registered, complete my ASYE and apply for roles like this one.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my values and care experience already fit the person-centred, partnership-based work in the advert. My main gap is qualification, which I can close through a degree apprenticeship. Reflection, supervision and self-compassion will protect my wellbeing. Overall, SWOT has turned self-awareness into a realistic plan. Thank you for listening; I am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my references in UWTSD Harvard style, all published within the last seven years.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DARK">
    <p:bg>
      <p:bgPr>
        <a:solidFill>
          <a:srgbClr val="0E4D57"/>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417320"/>
            <a:ext cx="7680960" cy="1737360"/>
          </a:xfrm>
          <a:prstGeom prst="rect">
            <a:avLst/>
          </a:prstGeom>
          <a:noFill/>
          <a:ln/>
        </p:spPr>
        <p:txBody>
          <a:bodyPr wrap="square" rtlCol="0"/>
          <a:lstStyle>
            <a:lvl1pPr marL="0" indent="0" algn="l">
              <a:buNone/>
              <a:defRPr lang="en-US" sz="4000" b="1" dirty="0">
                <a:solidFill>
                  <a:schemeClr val="bg1"/>
                </a:solidFill>
                <a:latin typeface="Cambria" pitchFamily="34" charset="0"/>
                <a:ea typeface="Cambria" pitchFamily="34" charset="-122"/>
                <a:cs typeface="Cambria" pitchFamily="34" charset="-120"/>
              </a:defRPr>
            </a:lvl1pPr>
          </a:lstStyle>
          <a:p>
            <a:pPr marL="0" indent="0" algn="l">
              <a:buNone/>
            </a:pPr>
            <a:endParaRPr lang="en-US" sz="4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lgn="l">
              <a:buNone/>
              <a:defRPr lang="en-US" sz="3200" b="1" dirty="0">
                <a:solidFill>
                  <a:schemeClr val="tx2"/>
                </a:solidFill>
                <a:latin typeface="Cambria" pitchFamily="34" charset="0"/>
                <a:ea typeface="Cambria" pitchFamily="34" charset="-122"/>
                <a:cs typeface="Cambria" pitchFamily="34" charset="-120"/>
              </a:defRPr>
            </a:lvl1pPr>
          </a:lstStyle>
          <a:p>
            <a:pPr marL="0" indent="0" algn="l">
              <a:buNone/>
            </a:pPr>
            <a:endParaRPr lang="en-US" sz="3200" dirty="0"/>
          </a:p>
        </p:txBody>
      </p:sp>
      <p:sp>
        <p:nvSpPr>
          <p:cNvPr id="3" name="Text 0"/>
          <p:cNvSpPr/>
          <p:nvPr/>
        </p:nvSpPr>
        <p:spPr>
          <a:xfrm>
            <a:off x="548640" y="6400800"/>
            <a:ext cx="7315200" cy="274320"/>
          </a:xfrm>
          <a:prstGeom prst="rect">
            <a:avLst/>
          </a:prstGeom>
          <a:noFill/>
          <a:ln/>
        </p:spPr>
        <p:txBody>
          <a:bodyPr wrap="square" lIns="0" tIns="0" rIns="0" bIns="0" rtlCol="0" anchor="ctr"/>
          <a:lstStyle/>
          <a:p>
            <a:pPr marL="0" indent="0">
              <a:buNone/>
            </a:pPr>
            <a:r>
              <a:rPr lang="en-US" sz="1000" dirty="0">
                <a:solidFill>
                  <a:srgbClr val="6B7B80"/>
                </a:solidFill>
              </a:rPr>
              <a:t>LCHS4009  |  Self-Awareness Presentation: Social Worker</a:t>
            </a:r>
            <a:endParaRPr lang="en-US" sz="10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jobs.derbyshire.gov.uk/caresocial-work-adult-social-care-and-health-social-worker/52263.job"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2.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417320"/>
            <a:ext cx="7680960" cy="1737360"/>
          </a:xfrm>
          <a:prstGeom prst="rect">
            <a:avLst/>
          </a:prstGeom>
          <a:noFill/>
          <a:ln/>
        </p:spPr>
        <p:txBody>
          <a:bodyPr wrap="square" lIns="0" tIns="0" rIns="0" bIns="0" rtlCol="0" anchor="b"/>
          <a:lstStyle/>
          <a:p>
            <a:pPr marL="0" indent="0" algn="l">
              <a:buNone/>
            </a:pPr>
            <a:r>
              <a:rPr lang="en-US" sz="4000" b="1" dirty="0">
                <a:solidFill>
                  <a:schemeClr val="bg1"/>
                </a:solidFill>
                <a:latin typeface="Cambria" pitchFamily="34" charset="0"/>
                <a:ea typeface="Cambria" pitchFamily="34" charset="-122"/>
                <a:cs typeface="Cambria" pitchFamily="34" charset="-120"/>
              </a:rPr>
              <a:t>Self-Awareness Presentation</a:t>
            </a:r>
            <a:endParaRPr lang="en-US" sz="4000" dirty="0"/>
          </a:p>
        </p:txBody>
      </p:sp>
      <p:sp>
        <p:nvSpPr>
          <p:cNvPr id="3" name="Subtitle"/>
          <p:cNvSpPr txBox="1"/>
          <p:nvPr/>
        </p:nvSpPr>
        <p:spPr>
          <a:xfrm>
            <a:off x="731520" y="3291840"/>
            <a:ext cx="7498080" cy="822960"/>
          </a:xfrm>
          <a:prstGeom prst="rect">
            <a:avLst/>
          </a:prstGeom>
          <a:noFill/>
          <a:ln/>
        </p:spPr>
        <p:txBody>
          <a:bodyPr wrap="square" lIns="0" tIns="0" rIns="0" bIns="0" rtlCol="0" anchor="ctr"/>
          <a:lstStyle/>
          <a:p>
            <a:pPr marL="0" indent="0">
              <a:buNone/>
            </a:pPr>
            <a:r>
              <a:rPr lang="en-US" sz="2000" i="1" dirty="0">
                <a:solidFill>
                  <a:srgbClr val="CFE3E0"/>
                </a:solidFill>
              </a:rPr>
              <a:t>A personal SWOT analysis for a future career as a Social Worker in UK Health and Social Care</a:t>
            </a:r>
            <a:endParaRPr lang="en-US" sz="2000" dirty="0"/>
          </a:p>
        </p:txBody>
      </p:sp>
      <p:sp>
        <p:nvSpPr>
          <p:cNvPr id="4" name="Student details"/>
          <p:cNvSpPr txBox="1"/>
          <p:nvPr/>
        </p:nvSpPr>
        <p:spPr>
          <a:xfrm>
            <a:off x="731520" y="4343400"/>
            <a:ext cx="7680960" cy="1737360"/>
          </a:xfrm>
          <a:prstGeom prst="rect">
            <a:avLst/>
          </a:prstGeom>
          <a:noFill/>
          <a:ln/>
        </p:spPr>
        <p:txBody>
          <a:bodyPr wrap="square" lIns="0" tIns="0" rIns="0" bIns="0" rtlCol="0" anchor="t"/>
          <a:lstStyle/>
          <a:p>
            <a:pPr marL="0" indent="0">
              <a:spcAft>
                <a:spcPts val="300"/>
              </a:spcAft>
              <a:buNone/>
            </a:pPr>
            <a:r>
              <a:rPr lang="en-US" sz="1400" b="1" dirty="0">
                <a:solidFill>
                  <a:schemeClr val="bg1"/>
                </a:solidFill>
              </a:rPr>
              <a:t>Student name: Edosa Godday Omorodion </a:t>
            </a:r>
            <a:r>
              <a:rPr lang="en-US" sz="1400" b="1" dirty="0" err="1">
                <a:solidFill>
                  <a:schemeClr val="bg1"/>
                </a:solidFill>
              </a:rPr>
              <a:t>Omorodion</a:t>
            </a:r>
            <a:endParaRPr lang="en-US" sz="1400" dirty="0"/>
          </a:p>
          <a:p>
            <a:pPr marL="0" indent="0">
              <a:spcAft>
                <a:spcPts val="300"/>
              </a:spcAft>
              <a:buNone/>
            </a:pPr>
            <a:r>
              <a:rPr lang="en-US" sz="1400" b="1" dirty="0">
                <a:solidFill>
                  <a:schemeClr val="bg1"/>
                </a:solidFill>
              </a:rPr>
              <a:t>Student number: 2513334</a:t>
            </a:r>
            <a:endParaRPr lang="en-US" sz="1400" dirty="0"/>
          </a:p>
          <a:p>
            <a:pPr marL="0" indent="0">
              <a:spcAft>
                <a:spcPts val="300"/>
              </a:spcAft>
              <a:buNone/>
            </a:pPr>
            <a:r>
              <a:rPr lang="en-US" sz="1400" b="1" dirty="0">
                <a:solidFill>
                  <a:schemeClr val="bg1"/>
                </a:solidFill>
              </a:rPr>
              <a:t>Module: </a:t>
            </a:r>
            <a:r>
              <a:rPr lang="en-US" sz="1400" dirty="0">
                <a:solidFill>
                  <a:schemeClr val="bg1"/>
                </a:solidFill>
              </a:rPr>
              <a:t>LCHS4009 Professional Development within Health and Social Care</a:t>
            </a:r>
            <a:endParaRPr lang="en-US" sz="1400" dirty="0"/>
          </a:p>
          <a:p>
            <a:pPr marL="0" indent="0">
              <a:spcAft>
                <a:spcPts val="300"/>
              </a:spcAft>
              <a:buNone/>
            </a:pPr>
            <a:r>
              <a:rPr lang="en-US" sz="1400" b="1" dirty="0">
                <a:solidFill>
                  <a:schemeClr val="bg1"/>
                </a:solidFill>
              </a:rPr>
              <a:t>Programme: </a:t>
            </a:r>
            <a:r>
              <a:rPr lang="en-US" sz="1400" dirty="0">
                <a:solidFill>
                  <a:schemeClr val="bg1"/>
                </a:solidFill>
              </a:rPr>
              <a:t>CertHE Skills for the Workplace (Health and Social Care)</a:t>
            </a:r>
            <a:endParaRPr lang="en-US" sz="1400" dirty="0"/>
          </a:p>
          <a:p>
            <a:pPr marL="0" indent="0">
              <a:spcAft>
                <a:spcPts val="300"/>
              </a:spcAft>
              <a:buNone/>
            </a:pPr>
            <a:r>
              <a:rPr lang="en-US" sz="1400" b="1" dirty="0">
                <a:solidFill>
                  <a:schemeClr val="bg1"/>
                </a:solidFill>
              </a:rPr>
              <a:t>Lecturer: Besty Jose</a:t>
            </a:r>
            <a:endParaRPr lang="en-US" sz="1400" dirty="0"/>
          </a:p>
        </p:txBody>
      </p:sp>
      <p:sp>
        <p:nvSpPr>
          <p:cNvPr id="5" name="Strengths tile"/>
          <p:cNvSpPr/>
          <p:nvPr/>
        </p:nvSpPr>
        <p:spPr>
          <a:xfrm>
            <a:off x="8732520" y="1828800"/>
            <a:ext cx="1325880" cy="1325880"/>
          </a:xfrm>
          <a:prstGeom prst="roundRect">
            <a:avLst>
              <a:gd name="adj" fmla="val 8276"/>
            </a:avLst>
          </a:prstGeom>
          <a:solidFill>
            <a:srgbClr val="2A9D8F"/>
          </a:solidFill>
          <a:ln w="12700">
            <a:solidFill>
              <a:srgbClr val="2A9D8F"/>
            </a:solidFill>
            <a:prstDash val="solid"/>
          </a:ln>
        </p:spPr>
        <p:txBody>
          <a:bodyPr/>
          <a:lstStyle/>
          <a:p>
            <a:endParaRPr lang="en-GB"/>
          </a:p>
        </p:txBody>
      </p:sp>
      <p:sp>
        <p:nvSpPr>
          <p:cNvPr id="6" name="Strengths label"/>
          <p:cNvSpPr txBox="1"/>
          <p:nvPr/>
        </p:nvSpPr>
        <p:spPr>
          <a:xfrm>
            <a:off x="8732520" y="1828800"/>
            <a:ext cx="1325880" cy="1325880"/>
          </a:xfrm>
          <a:prstGeom prst="rect">
            <a:avLst/>
          </a:prstGeom>
          <a:noFill/>
          <a:ln/>
        </p:spPr>
        <p:txBody>
          <a:bodyPr wrap="square" lIns="0" tIns="0" rIns="0" bIns="0" rtlCol="0" anchor="ctr"/>
          <a:lstStyle/>
          <a:p>
            <a:pPr marL="0" indent="0" algn="ctr">
              <a:buNone/>
            </a:pPr>
            <a:r>
              <a:rPr lang="en-US" sz="4000" b="1" dirty="0">
                <a:solidFill>
                  <a:schemeClr val="bg1"/>
                </a:solidFill>
                <a:latin typeface="Cambria" pitchFamily="34" charset="0"/>
                <a:ea typeface="Cambria" pitchFamily="34" charset="-122"/>
                <a:cs typeface="Cambria" pitchFamily="34" charset="-120"/>
              </a:rPr>
              <a:t>S</a:t>
            </a:r>
            <a:endParaRPr lang="en-US" sz="4000" dirty="0"/>
          </a:p>
          <a:p>
            <a:pPr marL="0" indent="0" algn="ctr">
              <a:buNone/>
            </a:pPr>
            <a:r>
              <a:rPr lang="en-US" sz="1100" dirty="0">
                <a:solidFill>
                  <a:schemeClr val="bg1"/>
                </a:solidFill>
              </a:rPr>
              <a:t>Strengths</a:t>
            </a:r>
            <a:endParaRPr lang="en-US" sz="4000" dirty="0"/>
          </a:p>
        </p:txBody>
      </p:sp>
      <p:sp>
        <p:nvSpPr>
          <p:cNvPr id="7" name="Weaknesses tile"/>
          <p:cNvSpPr/>
          <p:nvPr/>
        </p:nvSpPr>
        <p:spPr>
          <a:xfrm>
            <a:off x="10195560" y="1828800"/>
            <a:ext cx="1325880" cy="1325880"/>
          </a:xfrm>
          <a:prstGeom prst="roundRect">
            <a:avLst>
              <a:gd name="adj" fmla="val 8276"/>
            </a:avLst>
          </a:prstGeom>
          <a:solidFill>
            <a:srgbClr val="D98E1F"/>
          </a:solidFill>
          <a:ln w="12700">
            <a:solidFill>
              <a:srgbClr val="D98E1F"/>
            </a:solidFill>
            <a:prstDash val="solid"/>
          </a:ln>
        </p:spPr>
        <p:txBody>
          <a:bodyPr/>
          <a:lstStyle/>
          <a:p>
            <a:endParaRPr lang="en-GB"/>
          </a:p>
        </p:txBody>
      </p:sp>
      <p:sp>
        <p:nvSpPr>
          <p:cNvPr id="8" name="Weaknesses label"/>
          <p:cNvSpPr txBox="1"/>
          <p:nvPr/>
        </p:nvSpPr>
        <p:spPr>
          <a:xfrm>
            <a:off x="10195560" y="1828800"/>
            <a:ext cx="1325880" cy="1325880"/>
          </a:xfrm>
          <a:prstGeom prst="rect">
            <a:avLst/>
          </a:prstGeom>
          <a:noFill/>
          <a:ln/>
        </p:spPr>
        <p:txBody>
          <a:bodyPr wrap="square" lIns="0" tIns="0" rIns="0" bIns="0" rtlCol="0" anchor="ctr"/>
          <a:lstStyle/>
          <a:p>
            <a:pPr marL="0" indent="0" algn="ctr">
              <a:buNone/>
            </a:pPr>
            <a:r>
              <a:rPr lang="en-US" sz="4000" b="1" dirty="0">
                <a:solidFill>
                  <a:schemeClr val="bg1"/>
                </a:solidFill>
                <a:latin typeface="Cambria" pitchFamily="34" charset="0"/>
                <a:ea typeface="Cambria" pitchFamily="34" charset="-122"/>
                <a:cs typeface="Cambria" pitchFamily="34" charset="-120"/>
              </a:rPr>
              <a:t>W</a:t>
            </a:r>
            <a:endParaRPr lang="en-US" sz="4000" dirty="0"/>
          </a:p>
          <a:p>
            <a:pPr marL="0" indent="0" algn="ctr">
              <a:buNone/>
            </a:pPr>
            <a:r>
              <a:rPr lang="en-US" sz="1100" dirty="0">
                <a:solidFill>
                  <a:schemeClr val="bg1"/>
                </a:solidFill>
              </a:rPr>
              <a:t>Weaknesses</a:t>
            </a:r>
            <a:endParaRPr lang="en-US" sz="4000" dirty="0"/>
          </a:p>
        </p:txBody>
      </p:sp>
      <p:sp>
        <p:nvSpPr>
          <p:cNvPr id="9" name="Opportunities tile"/>
          <p:cNvSpPr/>
          <p:nvPr/>
        </p:nvSpPr>
        <p:spPr>
          <a:xfrm>
            <a:off x="8732520" y="3291840"/>
            <a:ext cx="1325880" cy="1325880"/>
          </a:xfrm>
          <a:prstGeom prst="roundRect">
            <a:avLst>
              <a:gd name="adj" fmla="val 8276"/>
            </a:avLst>
          </a:prstGeom>
          <a:solidFill>
            <a:srgbClr val="3D6FB6"/>
          </a:solidFill>
          <a:ln w="12700">
            <a:solidFill>
              <a:srgbClr val="3D6FB6"/>
            </a:solidFill>
            <a:prstDash val="solid"/>
          </a:ln>
        </p:spPr>
        <p:txBody>
          <a:bodyPr/>
          <a:lstStyle/>
          <a:p>
            <a:endParaRPr lang="en-GB"/>
          </a:p>
        </p:txBody>
      </p:sp>
      <p:sp>
        <p:nvSpPr>
          <p:cNvPr id="10" name="Opportunities label"/>
          <p:cNvSpPr txBox="1"/>
          <p:nvPr/>
        </p:nvSpPr>
        <p:spPr>
          <a:xfrm>
            <a:off x="8732520" y="3291840"/>
            <a:ext cx="1325880" cy="1325880"/>
          </a:xfrm>
          <a:prstGeom prst="rect">
            <a:avLst/>
          </a:prstGeom>
          <a:noFill/>
          <a:ln/>
        </p:spPr>
        <p:txBody>
          <a:bodyPr wrap="square" lIns="0" tIns="0" rIns="0" bIns="0" rtlCol="0" anchor="ctr"/>
          <a:lstStyle/>
          <a:p>
            <a:pPr marL="0" indent="0" algn="ctr">
              <a:buNone/>
            </a:pPr>
            <a:r>
              <a:rPr lang="en-US" sz="4000" b="1" dirty="0">
                <a:solidFill>
                  <a:schemeClr val="bg1"/>
                </a:solidFill>
                <a:latin typeface="Cambria" pitchFamily="34" charset="0"/>
                <a:ea typeface="Cambria" pitchFamily="34" charset="-122"/>
                <a:cs typeface="Cambria" pitchFamily="34" charset="-120"/>
              </a:rPr>
              <a:t>O</a:t>
            </a:r>
            <a:endParaRPr lang="en-US" sz="4000" dirty="0"/>
          </a:p>
          <a:p>
            <a:pPr marL="0" indent="0" algn="ctr">
              <a:buNone/>
            </a:pPr>
            <a:r>
              <a:rPr lang="en-US" sz="1100" dirty="0">
                <a:solidFill>
                  <a:schemeClr val="bg1"/>
                </a:solidFill>
              </a:rPr>
              <a:t>Opportunities</a:t>
            </a:r>
            <a:endParaRPr lang="en-US" sz="4000" dirty="0"/>
          </a:p>
        </p:txBody>
      </p:sp>
      <p:sp>
        <p:nvSpPr>
          <p:cNvPr id="11" name="Threats tile"/>
          <p:cNvSpPr/>
          <p:nvPr/>
        </p:nvSpPr>
        <p:spPr>
          <a:xfrm>
            <a:off x="10195560" y="3291840"/>
            <a:ext cx="1325880" cy="1325880"/>
          </a:xfrm>
          <a:prstGeom prst="roundRect">
            <a:avLst>
              <a:gd name="adj" fmla="val 8276"/>
            </a:avLst>
          </a:prstGeom>
          <a:solidFill>
            <a:srgbClr val="C8414F"/>
          </a:solidFill>
          <a:ln w="12700">
            <a:solidFill>
              <a:srgbClr val="C8414F"/>
            </a:solidFill>
            <a:prstDash val="solid"/>
          </a:ln>
        </p:spPr>
        <p:txBody>
          <a:bodyPr/>
          <a:lstStyle/>
          <a:p>
            <a:endParaRPr lang="en-GB"/>
          </a:p>
        </p:txBody>
      </p:sp>
      <p:sp>
        <p:nvSpPr>
          <p:cNvPr id="12" name="Threats label"/>
          <p:cNvSpPr txBox="1"/>
          <p:nvPr/>
        </p:nvSpPr>
        <p:spPr>
          <a:xfrm>
            <a:off x="10195560" y="3291840"/>
            <a:ext cx="1325880" cy="1325880"/>
          </a:xfrm>
          <a:prstGeom prst="rect">
            <a:avLst/>
          </a:prstGeom>
          <a:noFill/>
          <a:ln/>
        </p:spPr>
        <p:txBody>
          <a:bodyPr wrap="square" lIns="0" tIns="0" rIns="0" bIns="0" rtlCol="0" anchor="ctr"/>
          <a:lstStyle/>
          <a:p>
            <a:pPr marL="0" indent="0" algn="ctr">
              <a:buNone/>
            </a:pPr>
            <a:r>
              <a:rPr lang="en-US" sz="4000" b="1" dirty="0">
                <a:solidFill>
                  <a:schemeClr val="bg1"/>
                </a:solidFill>
                <a:latin typeface="Cambria" pitchFamily="34" charset="0"/>
                <a:ea typeface="Cambria" pitchFamily="34" charset="-122"/>
                <a:cs typeface="Cambria" pitchFamily="34" charset="-120"/>
              </a:rPr>
              <a:t>T</a:t>
            </a:r>
            <a:endParaRPr lang="en-US" sz="4000" dirty="0"/>
          </a:p>
          <a:p>
            <a:pPr marL="0" indent="0" algn="ctr">
              <a:buNone/>
            </a:pPr>
            <a:r>
              <a:rPr lang="en-US" sz="1100" dirty="0">
                <a:solidFill>
                  <a:schemeClr val="bg1"/>
                </a:solidFill>
              </a:rPr>
              <a:t>Threats</a:t>
            </a:r>
            <a:endParaRPr lang="en-US"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My career choice: Social Worker</a:t>
            </a:r>
            <a:endParaRPr lang="en-US" sz="3200" dirty="0"/>
          </a:p>
        </p:txBody>
      </p:sp>
      <p:sp>
        <p:nvSpPr>
          <p:cNvPr id="3" name="Career card"/>
          <p:cNvSpPr/>
          <p:nvPr/>
        </p:nvSpPr>
        <p:spPr>
          <a:xfrm>
            <a:off x="548640" y="1325880"/>
            <a:ext cx="5120640" cy="4846320"/>
          </a:xfrm>
          <a:prstGeom prst="roundRect">
            <a:avLst>
              <a:gd name="adj" fmla="val 1887"/>
            </a:avLst>
          </a:prstGeom>
          <a:solidFill>
            <a:schemeClr val="bg2"/>
          </a:solidFill>
          <a:ln w="12700">
            <a:solidFill>
              <a:srgbClr val="EEF4F3"/>
            </a:solidFill>
            <a:prstDash val="solid"/>
          </a:ln>
        </p:spPr>
        <p:txBody>
          <a:bodyPr/>
          <a:lstStyle/>
          <a:p>
            <a:endParaRPr lang="en-GB"/>
          </a:p>
        </p:txBody>
      </p:sp>
      <p:sp>
        <p:nvSpPr>
          <p:cNvPr id="4" name="Career circle"/>
          <p:cNvSpPr/>
          <p:nvPr/>
        </p:nvSpPr>
        <p:spPr>
          <a:xfrm>
            <a:off x="822960" y="1554480"/>
            <a:ext cx="685800" cy="685800"/>
          </a:xfrm>
          <a:prstGeom prst="ellipse">
            <a:avLst/>
          </a:prstGeom>
          <a:solidFill>
            <a:srgbClr val="0E4D57"/>
          </a:solidFill>
          <a:ln w="12700">
            <a:solidFill>
              <a:srgbClr val="0E4D57"/>
            </a:solidFill>
            <a:prstDash val="solid"/>
          </a:ln>
        </p:spPr>
        <p:txBody>
          <a:bodyPr/>
          <a:lstStyle/>
          <a:p>
            <a:endParaRPr lang="en-GB"/>
          </a:p>
        </p:txBody>
      </p:sp>
      <p:pic>
        <p:nvPicPr>
          <p:cNvPr id="5" name="Career icon" descr="preencoded.png"/>
          <p:cNvPicPr>
            <a:picLocks noChangeAspect="1"/>
          </p:cNvPicPr>
          <p:nvPr/>
        </p:nvPicPr>
        <p:blipFill>
          <a:blip r:embed="rId3"/>
          <a:stretch>
            <a:fillRect/>
          </a:stretch>
        </p:blipFill>
        <p:spPr>
          <a:xfrm>
            <a:off x="994410" y="1725930"/>
            <a:ext cx="342900" cy="342900"/>
          </a:xfrm>
          <a:prstGeom prst="rect">
            <a:avLst/>
          </a:prstGeom>
        </p:spPr>
      </p:pic>
      <p:sp>
        <p:nvSpPr>
          <p:cNvPr id="6" name="Career heading"/>
          <p:cNvSpPr txBox="1"/>
          <p:nvPr/>
        </p:nvSpPr>
        <p:spPr>
          <a:xfrm>
            <a:off x="1645920" y="1554480"/>
            <a:ext cx="3840480" cy="685800"/>
          </a:xfrm>
          <a:prstGeom prst="rect">
            <a:avLst/>
          </a:prstGeom>
          <a:noFill/>
          <a:ln/>
        </p:spPr>
        <p:txBody>
          <a:bodyPr wrap="square" lIns="0" tIns="0" rIns="0" bIns="0" rtlCol="0" anchor="ctr"/>
          <a:lstStyle/>
          <a:p>
            <a:pPr marL="0" indent="0">
              <a:buNone/>
            </a:pPr>
            <a:r>
              <a:rPr lang="en-US" sz="1900" b="1" dirty="0">
                <a:solidFill>
                  <a:schemeClr val="tx2"/>
                </a:solidFill>
              </a:rPr>
              <a:t>Why social work?</a:t>
            </a:r>
            <a:endParaRPr lang="en-US" sz="1900" dirty="0"/>
          </a:p>
        </p:txBody>
      </p:sp>
      <p:sp>
        <p:nvSpPr>
          <p:cNvPr id="7" name="Career bullets"/>
          <p:cNvSpPr txBox="1"/>
          <p:nvPr/>
        </p:nvSpPr>
        <p:spPr>
          <a:xfrm>
            <a:off x="822960" y="2423160"/>
            <a:ext cx="4617720" cy="3611880"/>
          </a:xfrm>
          <a:prstGeom prst="rect">
            <a:avLst/>
          </a:prstGeom>
          <a:noFill/>
          <a:ln/>
        </p:spPr>
        <p:txBody>
          <a:bodyPr wrap="square" lIns="0" tIns="0" rIns="0" bIns="0" rtlCol="0" anchor="t"/>
          <a:lstStyle/>
          <a:p>
            <a:pPr marL="203200" indent="-203200">
              <a:spcAft>
                <a:spcPts val="800"/>
              </a:spcAft>
              <a:buSzPct val="100000"/>
              <a:buChar char="•"/>
            </a:pPr>
            <a:r>
              <a:rPr lang="en-US" sz="1500" dirty="0">
                <a:solidFill>
                  <a:schemeClr val="tx1"/>
                </a:solidFill>
              </a:rPr>
              <a:t>Social workers assess needs, safeguard adults at risk and promote independence through person-centred, strengths-based practice</a:t>
            </a:r>
            <a:endParaRPr lang="en-US" sz="1500" dirty="0"/>
          </a:p>
          <a:p>
            <a:pPr marL="203200" indent="-203200">
              <a:spcAft>
                <a:spcPts val="800"/>
              </a:spcAft>
              <a:buSzPct val="100000"/>
              <a:buChar char="•"/>
            </a:pPr>
            <a:r>
              <a:rPr lang="en-US" sz="1500" dirty="0">
                <a:solidFill>
                  <a:schemeClr val="tx1"/>
                </a:solidFill>
              </a:rPr>
              <a:t>A protected title: an approved social work degree and Social Work England registration are required (Social Work England, 2019)</a:t>
            </a:r>
            <a:endParaRPr lang="en-US" sz="1500" dirty="0"/>
          </a:p>
          <a:p>
            <a:pPr marL="203200" indent="-203200">
              <a:spcAft>
                <a:spcPts val="800"/>
              </a:spcAft>
              <a:buSzPct val="100000"/>
              <a:buChar char="•"/>
            </a:pPr>
            <a:r>
              <a:rPr lang="en-US" sz="1500" dirty="0">
                <a:solidFill>
                  <a:schemeClr val="tx1"/>
                </a:solidFill>
              </a:rPr>
              <a:t>Practice rests on human rights, social justice and professional integrity (BASW, 2021)</a:t>
            </a:r>
            <a:endParaRPr lang="en-US" sz="1500" dirty="0"/>
          </a:p>
          <a:p>
            <a:pPr marL="203200" indent="-203200">
              <a:spcAft>
                <a:spcPts val="800"/>
              </a:spcAft>
              <a:buSzPct val="100000"/>
              <a:buChar char="•"/>
            </a:pPr>
            <a:r>
              <a:rPr lang="en-US" sz="1500" dirty="0">
                <a:solidFill>
                  <a:schemeClr val="tx1"/>
                </a:solidFill>
              </a:rPr>
              <a:t>My care work shows me how good assessment and advocacy change people’s lives</a:t>
            </a:r>
            <a:endParaRPr lang="en-US" sz="1500" dirty="0"/>
          </a:p>
        </p:txBody>
      </p:sp>
      <p:sp>
        <p:nvSpPr>
          <p:cNvPr id="8" name="Advert card"/>
          <p:cNvSpPr/>
          <p:nvPr/>
        </p:nvSpPr>
        <p:spPr>
          <a:xfrm>
            <a:off x="5943600" y="1325880"/>
            <a:ext cx="5669280" cy="4846320"/>
          </a:xfrm>
          <a:prstGeom prst="roundRect">
            <a:avLst>
              <a:gd name="adj" fmla="val 1887"/>
            </a:avLst>
          </a:prstGeom>
          <a:solidFill>
            <a:schemeClr val="tx2"/>
          </a:solidFill>
          <a:ln w="12700">
            <a:solidFill>
              <a:srgbClr val="0E4D57"/>
            </a:solidFill>
            <a:prstDash val="solid"/>
          </a:ln>
          <a:effectLst>
            <a:outerShdw blurRad="76200" dist="25400" dir="5400000" algn="bl" rotWithShape="0">
              <a:srgbClr val="000000">
                <a:alpha val="12000"/>
              </a:srgbClr>
            </a:outerShdw>
          </a:effectLst>
        </p:spPr>
        <p:txBody>
          <a:bodyPr/>
          <a:lstStyle/>
          <a:p>
            <a:endParaRPr lang="en-GB"/>
          </a:p>
        </p:txBody>
      </p:sp>
      <p:sp>
        <p:nvSpPr>
          <p:cNvPr id="9" name="Advert circle"/>
          <p:cNvSpPr/>
          <p:nvPr/>
        </p:nvSpPr>
        <p:spPr>
          <a:xfrm>
            <a:off x="6217920" y="1554480"/>
            <a:ext cx="685800" cy="685800"/>
          </a:xfrm>
          <a:prstGeom prst="ellipse">
            <a:avLst/>
          </a:prstGeom>
          <a:solidFill>
            <a:srgbClr val="2A9D8F"/>
          </a:solidFill>
          <a:ln w="12700">
            <a:solidFill>
              <a:srgbClr val="2A9D8F"/>
            </a:solidFill>
            <a:prstDash val="solid"/>
          </a:ln>
        </p:spPr>
        <p:txBody>
          <a:bodyPr/>
          <a:lstStyle/>
          <a:p>
            <a:endParaRPr lang="en-GB"/>
          </a:p>
        </p:txBody>
      </p:sp>
      <p:pic>
        <p:nvPicPr>
          <p:cNvPr id="10" name="Advert icon" descr="preencoded.png"/>
          <p:cNvPicPr>
            <a:picLocks noChangeAspect="1"/>
          </p:cNvPicPr>
          <p:nvPr/>
        </p:nvPicPr>
        <p:blipFill>
          <a:blip r:embed="rId4"/>
          <a:stretch>
            <a:fillRect/>
          </a:stretch>
        </p:blipFill>
        <p:spPr>
          <a:xfrm>
            <a:off x="6389370" y="1725930"/>
            <a:ext cx="342900" cy="342900"/>
          </a:xfrm>
          <a:prstGeom prst="rect">
            <a:avLst/>
          </a:prstGeom>
        </p:spPr>
      </p:pic>
      <p:sp>
        <p:nvSpPr>
          <p:cNvPr id="11" name="Advert title"/>
          <p:cNvSpPr txBox="1"/>
          <p:nvPr/>
        </p:nvSpPr>
        <p:spPr>
          <a:xfrm>
            <a:off x="7040880" y="1508760"/>
            <a:ext cx="4389120" cy="777240"/>
          </a:xfrm>
          <a:prstGeom prst="rect">
            <a:avLst/>
          </a:prstGeom>
          <a:noFill/>
          <a:ln/>
        </p:spPr>
        <p:txBody>
          <a:bodyPr wrap="square" lIns="0" tIns="0" rIns="0" bIns="0" rtlCol="0" anchor="ctr"/>
          <a:lstStyle/>
          <a:p>
            <a:pPr marL="0" indent="0">
              <a:buNone/>
            </a:pPr>
            <a:r>
              <a:rPr lang="en-US" sz="1300" dirty="0">
                <a:solidFill>
                  <a:srgbClr val="9FD8CF"/>
                </a:solidFill>
              </a:rPr>
              <a:t>Live job advert</a:t>
            </a:r>
            <a:endParaRPr lang="en-US" sz="1300" dirty="0"/>
          </a:p>
          <a:p>
            <a:pPr marL="0" indent="0">
              <a:buNone/>
            </a:pPr>
            <a:r>
              <a:rPr lang="en-US" sz="1800" b="1" dirty="0">
                <a:solidFill>
                  <a:schemeClr val="bg1"/>
                </a:solidFill>
              </a:rPr>
              <a:t>Social Worker, Hospital Discharge Team</a:t>
            </a:r>
            <a:endParaRPr lang="en-US" sz="1300" dirty="0"/>
          </a:p>
        </p:txBody>
      </p:sp>
      <p:sp>
        <p:nvSpPr>
          <p:cNvPr id="12" name="Advert facts"/>
          <p:cNvSpPr txBox="1"/>
          <p:nvPr/>
        </p:nvSpPr>
        <p:spPr>
          <a:xfrm>
            <a:off x="6217920" y="2514600"/>
            <a:ext cx="5212080" cy="2103120"/>
          </a:xfrm>
          <a:prstGeom prst="rect">
            <a:avLst/>
          </a:prstGeom>
          <a:noFill/>
          <a:ln/>
        </p:spPr>
        <p:txBody>
          <a:bodyPr wrap="square" lIns="0" tIns="0" rIns="0" bIns="0" rtlCol="0" anchor="t"/>
          <a:lstStyle/>
          <a:p>
            <a:pPr marL="0" indent="0">
              <a:spcAft>
                <a:spcPts val="500"/>
              </a:spcAft>
              <a:buNone/>
            </a:pPr>
            <a:r>
              <a:rPr lang="en-US" sz="1500" b="1" dirty="0">
                <a:solidFill>
                  <a:srgbClr val="9FD8CF"/>
                </a:solidFill>
              </a:rPr>
              <a:t>Employer:  </a:t>
            </a:r>
            <a:r>
              <a:rPr lang="en-US" sz="1500" dirty="0">
                <a:solidFill>
                  <a:schemeClr val="bg1"/>
                </a:solidFill>
              </a:rPr>
              <a:t>Derbyshire County Council</a:t>
            </a:r>
            <a:endParaRPr lang="en-US" sz="1500" dirty="0"/>
          </a:p>
          <a:p>
            <a:pPr marL="0" indent="0">
              <a:spcAft>
                <a:spcPts val="500"/>
              </a:spcAft>
              <a:buNone/>
            </a:pPr>
            <a:r>
              <a:rPr lang="en-US" sz="1500" b="1" dirty="0">
                <a:solidFill>
                  <a:srgbClr val="9FD8CF"/>
                </a:solidFill>
              </a:rPr>
              <a:t>Reference:  </a:t>
            </a:r>
            <a:r>
              <a:rPr lang="en-US" sz="1500" dirty="0">
                <a:solidFill>
                  <a:schemeClr val="bg1"/>
                </a:solidFill>
              </a:rPr>
              <a:t>JOB/26/02998</a:t>
            </a:r>
            <a:endParaRPr lang="en-US" sz="1500" dirty="0"/>
          </a:p>
          <a:p>
            <a:pPr marL="0" indent="0">
              <a:spcAft>
                <a:spcPts val="500"/>
              </a:spcAft>
              <a:buNone/>
            </a:pPr>
            <a:r>
              <a:rPr lang="en-US" sz="1500" b="1" dirty="0">
                <a:solidFill>
                  <a:srgbClr val="9FD8CF"/>
                </a:solidFill>
              </a:rPr>
              <a:t>Salary:  </a:t>
            </a:r>
            <a:r>
              <a:rPr lang="en-US" sz="1500" dirty="0">
                <a:solidFill>
                  <a:schemeClr val="bg1"/>
                </a:solidFill>
              </a:rPr>
              <a:t>Grade 9–11, £33,414–£44,698</a:t>
            </a:r>
            <a:endParaRPr lang="en-US" sz="1500" dirty="0"/>
          </a:p>
          <a:p>
            <a:pPr marL="0" indent="0">
              <a:spcAft>
                <a:spcPts val="500"/>
              </a:spcAft>
              <a:buNone/>
            </a:pPr>
            <a:r>
              <a:rPr lang="en-US" sz="1500" b="1" dirty="0">
                <a:solidFill>
                  <a:srgbClr val="9FD8CF"/>
                </a:solidFill>
              </a:rPr>
              <a:t>Hours:  </a:t>
            </a:r>
            <a:r>
              <a:rPr lang="en-US" sz="1500" dirty="0">
                <a:solidFill>
                  <a:schemeClr val="bg1"/>
                </a:solidFill>
              </a:rPr>
              <a:t>37 hrs/week, full time, permanent</a:t>
            </a:r>
            <a:endParaRPr lang="en-US" sz="1500" dirty="0"/>
          </a:p>
          <a:p>
            <a:pPr marL="0" indent="0">
              <a:spcAft>
                <a:spcPts val="500"/>
              </a:spcAft>
              <a:buNone/>
            </a:pPr>
            <a:r>
              <a:rPr lang="en-US" sz="1500" b="1" dirty="0">
                <a:solidFill>
                  <a:srgbClr val="9FD8CF"/>
                </a:solidFill>
              </a:rPr>
              <a:t>Base:  </a:t>
            </a:r>
            <a:r>
              <a:rPr lang="en-US" sz="1500" dirty="0">
                <a:solidFill>
                  <a:schemeClr val="bg1"/>
                </a:solidFill>
              </a:rPr>
              <a:t>Royal Derby Hospital</a:t>
            </a:r>
            <a:endParaRPr lang="en-US" sz="1500" dirty="0"/>
          </a:p>
          <a:p>
            <a:pPr marL="0" indent="0">
              <a:spcAft>
                <a:spcPts val="500"/>
              </a:spcAft>
              <a:buNone/>
            </a:pPr>
            <a:r>
              <a:rPr lang="en-US" sz="1500" b="1" dirty="0">
                <a:solidFill>
                  <a:srgbClr val="9FD8CF"/>
                </a:solidFill>
              </a:rPr>
              <a:t>Closes:  </a:t>
            </a:r>
            <a:r>
              <a:rPr lang="en-US" sz="1500" dirty="0">
                <a:solidFill>
                  <a:schemeClr val="bg1"/>
                </a:solidFill>
              </a:rPr>
              <a:t>18 October 2026</a:t>
            </a:r>
            <a:endParaRPr lang="en-US" sz="1500" dirty="0"/>
          </a:p>
        </p:txBody>
      </p:sp>
      <p:sp>
        <p:nvSpPr>
          <p:cNvPr id="13" name="Advert requirements"/>
          <p:cNvSpPr txBox="1"/>
          <p:nvPr/>
        </p:nvSpPr>
        <p:spPr>
          <a:xfrm>
            <a:off x="6217920" y="4617720"/>
            <a:ext cx="5212080" cy="777240"/>
          </a:xfrm>
          <a:prstGeom prst="rect">
            <a:avLst/>
          </a:prstGeom>
          <a:noFill/>
          <a:ln/>
        </p:spPr>
        <p:txBody>
          <a:bodyPr wrap="square" lIns="0" tIns="0" rIns="0" bIns="0" rtlCol="0" anchor="t"/>
          <a:lstStyle/>
          <a:p>
            <a:pPr marL="0" indent="0">
              <a:buNone/>
            </a:pPr>
            <a:r>
              <a:rPr lang="en-US" sz="1300" dirty="0">
                <a:solidFill>
                  <a:srgbClr val="E3F1EF"/>
                </a:solidFill>
              </a:rPr>
              <a:t>Key requirements: experienced, registered social worker; Care Act timescales; person-centred work with families; partnership with health in a multidisciplinary team; resilience and willingness to learn.</a:t>
            </a:r>
            <a:endParaRPr lang="en-US" sz="1300" dirty="0"/>
          </a:p>
        </p:txBody>
      </p:sp>
      <p:pic>
        <p:nvPicPr>
          <p:cNvPr id="14" name="Link icon" descr="preencoded.png"/>
          <p:cNvPicPr>
            <a:picLocks noChangeAspect="1"/>
          </p:cNvPicPr>
          <p:nvPr/>
        </p:nvPicPr>
        <p:blipFill>
          <a:blip r:embed="rId5"/>
          <a:stretch>
            <a:fillRect/>
          </a:stretch>
        </p:blipFill>
        <p:spPr>
          <a:xfrm>
            <a:off x="6217920" y="5559552"/>
            <a:ext cx="237744" cy="237744"/>
          </a:xfrm>
          <a:prstGeom prst="rect">
            <a:avLst/>
          </a:prstGeom>
        </p:spPr>
      </p:pic>
      <p:sp>
        <p:nvSpPr>
          <p:cNvPr id="15" name="Job link"/>
          <p:cNvSpPr txBox="1"/>
          <p:nvPr/>
        </p:nvSpPr>
        <p:spPr>
          <a:xfrm>
            <a:off x="6537960" y="5468112"/>
            <a:ext cx="4937760" cy="594360"/>
          </a:xfrm>
          <a:prstGeom prst="rect">
            <a:avLst/>
          </a:prstGeom>
          <a:noFill/>
          <a:ln/>
        </p:spPr>
        <p:txBody>
          <a:bodyPr wrap="square" lIns="0" tIns="0" rIns="0" bIns="0" rtlCol="0" anchor="t"/>
          <a:lstStyle/>
          <a:p>
            <a:pPr marL="0" indent="0">
              <a:buNone/>
            </a:pPr>
            <a:r>
              <a:rPr lang="en-US" sz="1100" b="1" dirty="0">
                <a:solidFill>
                  <a:schemeClr val="bg1"/>
                </a:solidFill>
              </a:rPr>
              <a:t>Job link: </a:t>
            </a:r>
            <a:r>
              <a:rPr lang="en-US" sz="1100" u="sng" dirty="0">
                <a:solidFill>
                  <a:srgbClr val="9FD8CF"/>
                </a:solidFill>
                <a:hlinkClick r:id="rId6">
                  <a:extLst>
                    <a:ext uri="{A12FA001-AC4F-418D-AE19-62706E023703}">
                      <ahyp:hlinkClr xmlns:ahyp="http://schemas.microsoft.com/office/drawing/2018/hyperlinkcolor" val="tx"/>
                    </a:ext>
                  </a:extLst>
                </a:hlinkClick>
              </a:rPr>
              <a:t>https://jobs.derbyshire.gov.uk/caresocial-work-adult-social-care-and-health-social-worker/52263.job</a:t>
            </a:r>
            <a:endParaRPr lang="en-US" sz="11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Introduction: what SWOT analysis is and why it matters</a:t>
            </a:r>
            <a:endParaRPr lang="en-US" sz="3200" dirty="0"/>
          </a:p>
        </p:txBody>
      </p:sp>
      <p:sp>
        <p:nvSpPr>
          <p:cNvPr id="3" name="Intro"/>
          <p:cNvSpPr txBox="1"/>
          <p:nvPr/>
        </p:nvSpPr>
        <p:spPr>
          <a:xfrm>
            <a:off x="548640" y="1325880"/>
            <a:ext cx="5394960" cy="1417320"/>
          </a:xfrm>
          <a:prstGeom prst="rect">
            <a:avLst/>
          </a:prstGeom>
          <a:noFill/>
          <a:ln/>
        </p:spPr>
        <p:txBody>
          <a:bodyPr wrap="square" lIns="0" tIns="0" rIns="0" bIns="0" rtlCol="0" anchor="t"/>
          <a:lstStyle/>
          <a:p>
            <a:pPr marL="0" indent="0">
              <a:spcAft>
                <a:spcPts val="600"/>
              </a:spcAft>
              <a:buNone/>
            </a:pPr>
            <a:r>
              <a:rPr lang="en-US" sz="1800" b="1" dirty="0">
                <a:solidFill>
                  <a:srgbClr val="0E4D57"/>
                </a:solidFill>
              </a:rPr>
              <a:t>Introduction</a:t>
            </a:r>
            <a:endParaRPr lang="en-US" sz="1800" dirty="0"/>
          </a:p>
          <a:p>
            <a:pPr marL="0" indent="0">
              <a:spcAft>
                <a:spcPts val="600"/>
              </a:spcAft>
              <a:buNone/>
            </a:pPr>
            <a:r>
              <a:rPr lang="en-US" sz="1500" dirty="0">
                <a:solidFill>
                  <a:srgbClr val="1F2A30"/>
                </a:solidFill>
              </a:rPr>
              <a:t>This presentation uses a personal SWOT analysis to evaluate how my attributes, skills and experience match the requirements of the social worker advert, and how I will close the gaps.</a:t>
            </a:r>
            <a:endParaRPr lang="en-US" sz="1800" dirty="0"/>
          </a:p>
        </p:txBody>
      </p:sp>
      <p:sp>
        <p:nvSpPr>
          <p:cNvPr id="4" name="Definition"/>
          <p:cNvSpPr txBox="1"/>
          <p:nvPr/>
        </p:nvSpPr>
        <p:spPr>
          <a:xfrm>
            <a:off x="548640" y="2880360"/>
            <a:ext cx="5394960" cy="1645920"/>
          </a:xfrm>
          <a:prstGeom prst="rect">
            <a:avLst/>
          </a:prstGeom>
          <a:noFill/>
          <a:ln/>
        </p:spPr>
        <p:txBody>
          <a:bodyPr wrap="square" lIns="0" tIns="0" rIns="0" bIns="0" rtlCol="0" anchor="t"/>
          <a:lstStyle/>
          <a:p>
            <a:pPr marL="0" indent="0">
              <a:spcAft>
                <a:spcPts val="600"/>
              </a:spcAft>
              <a:buNone/>
            </a:pPr>
            <a:r>
              <a:rPr lang="en-US" sz="1800" b="1" dirty="0">
                <a:solidFill>
                  <a:srgbClr val="0E4D57"/>
                </a:solidFill>
              </a:rPr>
              <a:t>Definition</a:t>
            </a:r>
            <a:endParaRPr lang="en-US" sz="1800" dirty="0"/>
          </a:p>
          <a:p>
            <a:pPr marL="0" indent="0">
              <a:spcAft>
                <a:spcPts val="600"/>
              </a:spcAft>
              <a:buNone/>
            </a:pPr>
            <a:r>
              <a:rPr lang="en-US" sz="1500" dirty="0">
                <a:solidFill>
                  <a:srgbClr val="1F2A30"/>
                </a:solidFill>
              </a:rPr>
              <a:t>SWOT is a planning tool that examines internal Strengths and Weaknesses alongside external Opportunities and Threats, so that decisions are based on a clear picture of both the person and their environment (Benzaghta et al., 2021).</a:t>
            </a:r>
            <a:endParaRPr lang="en-US" sz="1800" dirty="0"/>
          </a:p>
        </p:txBody>
      </p:sp>
      <p:sp>
        <p:nvSpPr>
          <p:cNvPr id="5" name="Strengths mini"/>
          <p:cNvSpPr/>
          <p:nvPr/>
        </p:nvSpPr>
        <p:spPr>
          <a:xfrm>
            <a:off x="548640" y="4617720"/>
            <a:ext cx="2633472" cy="694944"/>
          </a:xfrm>
          <a:prstGeom prst="roundRect">
            <a:avLst>
              <a:gd name="adj" fmla="val 10526"/>
            </a:avLst>
          </a:prstGeom>
          <a:solidFill>
            <a:srgbClr val="2A9D8F"/>
          </a:solidFill>
          <a:ln w="12700">
            <a:solidFill>
              <a:srgbClr val="2A9D8F"/>
            </a:solidFill>
            <a:prstDash val="solid"/>
          </a:ln>
        </p:spPr>
        <p:txBody>
          <a:bodyPr/>
          <a:lstStyle/>
          <a:p>
            <a:endParaRPr lang="en-GB"/>
          </a:p>
        </p:txBody>
      </p:sp>
      <p:sp>
        <p:nvSpPr>
          <p:cNvPr id="6" name="Strengths mini text"/>
          <p:cNvSpPr txBox="1"/>
          <p:nvPr/>
        </p:nvSpPr>
        <p:spPr>
          <a:xfrm>
            <a:off x="685800" y="4617720"/>
            <a:ext cx="2377440" cy="694944"/>
          </a:xfrm>
          <a:prstGeom prst="rect">
            <a:avLst/>
          </a:prstGeom>
          <a:noFill/>
          <a:ln/>
        </p:spPr>
        <p:txBody>
          <a:bodyPr wrap="square" lIns="0" tIns="0" rIns="0" bIns="0" rtlCol="0" anchor="ctr"/>
          <a:lstStyle/>
          <a:p>
            <a:pPr marL="0" indent="0">
              <a:buNone/>
            </a:pPr>
            <a:r>
              <a:rPr lang="en-US" sz="1400" b="1" dirty="0">
                <a:solidFill>
                  <a:srgbClr val="FFFFFF"/>
                </a:solidFill>
              </a:rPr>
              <a:t>Strengths</a:t>
            </a:r>
            <a:endParaRPr lang="en-US" sz="1400" dirty="0"/>
          </a:p>
          <a:p>
            <a:pPr marL="0" indent="0">
              <a:buNone/>
            </a:pPr>
            <a:r>
              <a:rPr lang="en-US" sz="1100" dirty="0">
                <a:solidFill>
                  <a:srgbClr val="FFFFFF"/>
                </a:solidFill>
              </a:rPr>
              <a:t>Internal · helpful</a:t>
            </a:r>
            <a:endParaRPr lang="en-US" sz="1400" dirty="0"/>
          </a:p>
        </p:txBody>
      </p:sp>
      <p:sp>
        <p:nvSpPr>
          <p:cNvPr id="7" name="Weaknesses mini"/>
          <p:cNvSpPr/>
          <p:nvPr/>
        </p:nvSpPr>
        <p:spPr>
          <a:xfrm>
            <a:off x="3273552" y="4617720"/>
            <a:ext cx="2633472" cy="694944"/>
          </a:xfrm>
          <a:prstGeom prst="roundRect">
            <a:avLst>
              <a:gd name="adj" fmla="val 10526"/>
            </a:avLst>
          </a:prstGeom>
          <a:solidFill>
            <a:srgbClr val="D98E1F"/>
          </a:solidFill>
          <a:ln w="12700">
            <a:solidFill>
              <a:srgbClr val="D98E1F"/>
            </a:solidFill>
            <a:prstDash val="solid"/>
          </a:ln>
        </p:spPr>
        <p:txBody>
          <a:bodyPr/>
          <a:lstStyle/>
          <a:p>
            <a:endParaRPr lang="en-GB"/>
          </a:p>
        </p:txBody>
      </p:sp>
      <p:sp>
        <p:nvSpPr>
          <p:cNvPr id="8" name="Weaknesses mini text"/>
          <p:cNvSpPr txBox="1"/>
          <p:nvPr/>
        </p:nvSpPr>
        <p:spPr>
          <a:xfrm>
            <a:off x="3410712" y="4617720"/>
            <a:ext cx="2377440" cy="694944"/>
          </a:xfrm>
          <a:prstGeom prst="rect">
            <a:avLst/>
          </a:prstGeom>
          <a:noFill/>
          <a:ln/>
        </p:spPr>
        <p:txBody>
          <a:bodyPr wrap="square" lIns="0" tIns="0" rIns="0" bIns="0" rtlCol="0" anchor="ctr"/>
          <a:lstStyle/>
          <a:p>
            <a:pPr marL="0" indent="0">
              <a:buNone/>
            </a:pPr>
            <a:r>
              <a:rPr lang="en-US" sz="1400" b="1" dirty="0">
                <a:solidFill>
                  <a:srgbClr val="FFFFFF"/>
                </a:solidFill>
              </a:rPr>
              <a:t>Weaknesses</a:t>
            </a:r>
            <a:endParaRPr lang="en-US" sz="1400" dirty="0"/>
          </a:p>
          <a:p>
            <a:pPr marL="0" indent="0">
              <a:buNone/>
            </a:pPr>
            <a:r>
              <a:rPr lang="en-US" sz="1100" dirty="0">
                <a:solidFill>
                  <a:srgbClr val="FFFFFF"/>
                </a:solidFill>
              </a:rPr>
              <a:t>Internal · harmful</a:t>
            </a:r>
            <a:endParaRPr lang="en-US" sz="1400" dirty="0"/>
          </a:p>
        </p:txBody>
      </p:sp>
      <p:sp>
        <p:nvSpPr>
          <p:cNvPr id="9" name="Opportunities mini"/>
          <p:cNvSpPr/>
          <p:nvPr/>
        </p:nvSpPr>
        <p:spPr>
          <a:xfrm>
            <a:off x="548640" y="5404104"/>
            <a:ext cx="2633472" cy="694944"/>
          </a:xfrm>
          <a:prstGeom prst="roundRect">
            <a:avLst>
              <a:gd name="adj" fmla="val 10526"/>
            </a:avLst>
          </a:prstGeom>
          <a:solidFill>
            <a:srgbClr val="3D6FB6"/>
          </a:solidFill>
          <a:ln w="12700">
            <a:solidFill>
              <a:srgbClr val="3D6FB6"/>
            </a:solidFill>
            <a:prstDash val="solid"/>
          </a:ln>
        </p:spPr>
        <p:txBody>
          <a:bodyPr/>
          <a:lstStyle/>
          <a:p>
            <a:endParaRPr lang="en-GB"/>
          </a:p>
        </p:txBody>
      </p:sp>
      <p:sp>
        <p:nvSpPr>
          <p:cNvPr id="10" name="Opportunities mini text"/>
          <p:cNvSpPr txBox="1"/>
          <p:nvPr/>
        </p:nvSpPr>
        <p:spPr>
          <a:xfrm>
            <a:off x="685800" y="5404104"/>
            <a:ext cx="2377440" cy="694944"/>
          </a:xfrm>
          <a:prstGeom prst="rect">
            <a:avLst/>
          </a:prstGeom>
          <a:noFill/>
          <a:ln/>
        </p:spPr>
        <p:txBody>
          <a:bodyPr wrap="square" lIns="0" tIns="0" rIns="0" bIns="0" rtlCol="0" anchor="ctr"/>
          <a:lstStyle/>
          <a:p>
            <a:pPr marL="0" indent="0">
              <a:buNone/>
            </a:pPr>
            <a:r>
              <a:rPr lang="en-US" sz="1400" b="1" dirty="0">
                <a:solidFill>
                  <a:srgbClr val="FFFFFF"/>
                </a:solidFill>
              </a:rPr>
              <a:t>Opportunities</a:t>
            </a:r>
            <a:endParaRPr lang="en-US" sz="1400" dirty="0"/>
          </a:p>
          <a:p>
            <a:pPr marL="0" indent="0">
              <a:buNone/>
            </a:pPr>
            <a:r>
              <a:rPr lang="en-US" sz="1100" dirty="0">
                <a:solidFill>
                  <a:srgbClr val="FFFFFF"/>
                </a:solidFill>
              </a:rPr>
              <a:t>External · helpful</a:t>
            </a:r>
            <a:endParaRPr lang="en-US" sz="1400" dirty="0"/>
          </a:p>
        </p:txBody>
      </p:sp>
      <p:sp>
        <p:nvSpPr>
          <p:cNvPr id="11" name="Threats mini"/>
          <p:cNvSpPr/>
          <p:nvPr/>
        </p:nvSpPr>
        <p:spPr>
          <a:xfrm>
            <a:off x="3273552" y="5404104"/>
            <a:ext cx="2633472" cy="694944"/>
          </a:xfrm>
          <a:prstGeom prst="roundRect">
            <a:avLst>
              <a:gd name="adj" fmla="val 10526"/>
            </a:avLst>
          </a:prstGeom>
          <a:solidFill>
            <a:srgbClr val="C8414F"/>
          </a:solidFill>
          <a:ln w="12700">
            <a:solidFill>
              <a:srgbClr val="C8414F"/>
            </a:solidFill>
            <a:prstDash val="solid"/>
          </a:ln>
        </p:spPr>
        <p:txBody>
          <a:bodyPr/>
          <a:lstStyle/>
          <a:p>
            <a:endParaRPr lang="en-GB"/>
          </a:p>
        </p:txBody>
      </p:sp>
      <p:sp>
        <p:nvSpPr>
          <p:cNvPr id="12" name="Threats mini text"/>
          <p:cNvSpPr txBox="1"/>
          <p:nvPr/>
        </p:nvSpPr>
        <p:spPr>
          <a:xfrm>
            <a:off x="3410712" y="5404104"/>
            <a:ext cx="2377440" cy="694944"/>
          </a:xfrm>
          <a:prstGeom prst="rect">
            <a:avLst/>
          </a:prstGeom>
          <a:noFill/>
          <a:ln/>
        </p:spPr>
        <p:txBody>
          <a:bodyPr wrap="square" lIns="0" tIns="0" rIns="0" bIns="0" rtlCol="0" anchor="ctr"/>
          <a:lstStyle/>
          <a:p>
            <a:pPr marL="0" indent="0">
              <a:buNone/>
            </a:pPr>
            <a:r>
              <a:rPr lang="en-US" sz="1400" b="1" dirty="0">
                <a:solidFill>
                  <a:srgbClr val="FFFFFF"/>
                </a:solidFill>
              </a:rPr>
              <a:t>Threats</a:t>
            </a:r>
            <a:endParaRPr lang="en-US" sz="1400" dirty="0"/>
          </a:p>
          <a:p>
            <a:pPr marL="0" indent="0">
              <a:buNone/>
            </a:pPr>
            <a:r>
              <a:rPr lang="en-US" sz="1100" dirty="0">
                <a:solidFill>
                  <a:srgbClr val="FFFFFF"/>
                </a:solidFill>
              </a:rPr>
              <a:t>External · harmful</a:t>
            </a:r>
            <a:endParaRPr lang="en-US" sz="1400" dirty="0"/>
          </a:p>
        </p:txBody>
      </p:sp>
      <p:sp>
        <p:nvSpPr>
          <p:cNvPr id="13" name="Importance card"/>
          <p:cNvSpPr/>
          <p:nvPr/>
        </p:nvSpPr>
        <p:spPr>
          <a:xfrm>
            <a:off x="6263640" y="1325880"/>
            <a:ext cx="5349240" cy="4846320"/>
          </a:xfrm>
          <a:prstGeom prst="roundRect">
            <a:avLst>
              <a:gd name="adj" fmla="val 1887"/>
            </a:avLst>
          </a:prstGeom>
          <a:solidFill>
            <a:schemeClr val="bg2"/>
          </a:solidFill>
          <a:ln w="12700">
            <a:solidFill>
              <a:srgbClr val="EEF4F3"/>
            </a:solidFill>
            <a:prstDash val="solid"/>
          </a:ln>
        </p:spPr>
        <p:txBody>
          <a:bodyPr/>
          <a:lstStyle/>
          <a:p>
            <a:endParaRPr lang="en-GB"/>
          </a:p>
        </p:txBody>
      </p:sp>
      <p:sp>
        <p:nvSpPr>
          <p:cNvPr id="14" name="Importance circle"/>
          <p:cNvSpPr/>
          <p:nvPr/>
        </p:nvSpPr>
        <p:spPr>
          <a:xfrm>
            <a:off x="6537960" y="1554480"/>
            <a:ext cx="685800" cy="685800"/>
          </a:xfrm>
          <a:prstGeom prst="ellipse">
            <a:avLst/>
          </a:prstGeom>
          <a:solidFill>
            <a:srgbClr val="0E4D57"/>
          </a:solidFill>
          <a:ln w="12700">
            <a:solidFill>
              <a:srgbClr val="0E4D57"/>
            </a:solidFill>
            <a:prstDash val="solid"/>
          </a:ln>
        </p:spPr>
        <p:txBody>
          <a:bodyPr/>
          <a:lstStyle/>
          <a:p>
            <a:endParaRPr lang="en-GB"/>
          </a:p>
        </p:txBody>
      </p:sp>
      <p:pic>
        <p:nvPicPr>
          <p:cNvPr id="15" name="Importance icon" descr="preencoded.png"/>
          <p:cNvPicPr>
            <a:picLocks noChangeAspect="1"/>
          </p:cNvPicPr>
          <p:nvPr/>
        </p:nvPicPr>
        <p:blipFill>
          <a:blip r:embed="rId3"/>
          <a:stretch>
            <a:fillRect/>
          </a:stretch>
        </p:blipFill>
        <p:spPr>
          <a:xfrm>
            <a:off x="6709410" y="1725930"/>
            <a:ext cx="342900" cy="342900"/>
          </a:xfrm>
          <a:prstGeom prst="rect">
            <a:avLst/>
          </a:prstGeom>
        </p:spPr>
      </p:pic>
      <p:sp>
        <p:nvSpPr>
          <p:cNvPr id="16" name="Importance heading"/>
          <p:cNvSpPr txBox="1"/>
          <p:nvPr/>
        </p:nvSpPr>
        <p:spPr>
          <a:xfrm>
            <a:off x="7360920" y="1554480"/>
            <a:ext cx="4023360" cy="685800"/>
          </a:xfrm>
          <a:prstGeom prst="rect">
            <a:avLst/>
          </a:prstGeom>
          <a:noFill/>
          <a:ln/>
        </p:spPr>
        <p:txBody>
          <a:bodyPr wrap="square" lIns="0" tIns="0" rIns="0" bIns="0" rtlCol="0" anchor="ctr"/>
          <a:lstStyle/>
          <a:p>
            <a:pPr marL="0" indent="0">
              <a:buNone/>
            </a:pPr>
            <a:r>
              <a:rPr lang="en-US" sz="1900" b="1" dirty="0">
                <a:solidFill>
                  <a:schemeClr val="tx2"/>
                </a:solidFill>
              </a:rPr>
              <a:t>Why SWOT is important</a:t>
            </a:r>
            <a:endParaRPr lang="en-US" sz="1900" dirty="0"/>
          </a:p>
        </p:txBody>
      </p:sp>
      <p:sp>
        <p:nvSpPr>
          <p:cNvPr id="17" name="Importance bullets"/>
          <p:cNvSpPr txBox="1"/>
          <p:nvPr/>
        </p:nvSpPr>
        <p:spPr>
          <a:xfrm>
            <a:off x="6537960" y="2423160"/>
            <a:ext cx="4846320" cy="3611880"/>
          </a:xfrm>
          <a:prstGeom prst="rect">
            <a:avLst/>
          </a:prstGeom>
          <a:noFill/>
          <a:ln/>
        </p:spPr>
        <p:txBody>
          <a:bodyPr wrap="square" lIns="0" tIns="0" rIns="0" bIns="0" rtlCol="0" anchor="t"/>
          <a:lstStyle/>
          <a:p>
            <a:pPr marL="203200" indent="-203200">
              <a:spcAft>
                <a:spcPts val="800"/>
              </a:spcAft>
              <a:buSzPct val="100000"/>
              <a:buChar char="•"/>
            </a:pPr>
            <a:r>
              <a:rPr lang="en-US" sz="1500" dirty="0">
                <a:solidFill>
                  <a:schemeClr val="tx1"/>
                </a:solidFill>
              </a:rPr>
              <a:t>Builds self-awareness by making me judge myself honestly against a real job</a:t>
            </a:r>
            <a:endParaRPr lang="en-US" sz="1500" dirty="0"/>
          </a:p>
          <a:p>
            <a:pPr marL="203200" indent="-203200">
              <a:spcAft>
                <a:spcPts val="800"/>
              </a:spcAft>
              <a:buSzPct val="100000"/>
              <a:buChar char="•"/>
            </a:pPr>
            <a:r>
              <a:rPr lang="en-US" sz="1500" dirty="0">
                <a:solidFill>
                  <a:schemeClr val="tx1"/>
                </a:solidFill>
              </a:rPr>
              <a:t>Shows which skills to promote and which gaps to close first</a:t>
            </a:r>
            <a:endParaRPr lang="en-US" sz="1500" dirty="0"/>
          </a:p>
          <a:p>
            <a:pPr marL="203200" indent="-203200">
              <a:spcAft>
                <a:spcPts val="800"/>
              </a:spcAft>
              <a:buSzPct val="100000"/>
              <a:buChar char="•"/>
            </a:pPr>
            <a:r>
              <a:rPr lang="en-US" sz="1500" dirty="0">
                <a:solidFill>
                  <a:schemeClr val="tx1"/>
                </a:solidFill>
              </a:rPr>
              <a:t>Turns reflection into strategy by matching strengths to opportunities (Benzaghta et al., 2021)</a:t>
            </a:r>
            <a:endParaRPr lang="en-US" sz="1500" dirty="0"/>
          </a:p>
          <a:p>
            <a:pPr marL="203200" indent="-203200">
              <a:spcAft>
                <a:spcPts val="800"/>
              </a:spcAft>
              <a:buSzPct val="100000"/>
              <a:buChar char="•"/>
            </a:pPr>
            <a:r>
              <a:rPr lang="en-US" sz="1500" dirty="0">
                <a:solidFill>
                  <a:schemeClr val="tx1"/>
                </a:solidFill>
              </a:rPr>
              <a:t>Supports personal development planning and employability (Cottrell, 2021)</a:t>
            </a:r>
            <a:endParaRPr lang="en-US" sz="1500" dirty="0"/>
          </a:p>
          <a:p>
            <a:pPr marL="203200" indent="-203200">
              <a:spcAft>
                <a:spcPts val="800"/>
              </a:spcAft>
              <a:buSzPct val="100000"/>
              <a:buChar char="•"/>
            </a:pPr>
            <a:r>
              <a:rPr lang="en-US" sz="1500" dirty="0">
                <a:solidFill>
                  <a:schemeClr val="tx1"/>
                </a:solidFill>
              </a:rPr>
              <a:t>Mirrors the reflection and CPD expected of registered social workers (Social Work England, 2025).</a:t>
            </a:r>
          </a:p>
          <a:p>
            <a:pPr marL="203200" indent="-203200">
              <a:spcAft>
                <a:spcPts val="800"/>
              </a:spcAft>
              <a:buSzPct val="100000"/>
              <a:buChar char="•"/>
            </a:pPr>
            <a:r>
              <a:rPr lang="en-US" sz="1500" dirty="0"/>
              <a:t>It uncovers internal shortfalls enabling individual or organization to fix operational gaps before affecting performance negatively.</a:t>
            </a:r>
          </a:p>
          <a:p>
            <a:pPr marL="203200" indent="-203200">
              <a:spcAft>
                <a:spcPts val="800"/>
              </a:spcAft>
              <a:buSzPct val="100000"/>
              <a:buChar char="•"/>
            </a:pPr>
            <a:r>
              <a:rPr lang="en-US" sz="1500" dirty="0"/>
              <a:t>It helps an individual to easily identify strength and weakness along side with opportunities and threats.</a:t>
            </a:r>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My personal SWOT analysis</a:t>
            </a:r>
            <a:endParaRPr lang="en-US" sz="3200" dirty="0"/>
          </a:p>
        </p:txBody>
      </p:sp>
      <p:sp>
        <p:nvSpPr>
          <p:cNvPr id="3" name="Strengths quadrant"/>
          <p:cNvSpPr/>
          <p:nvPr/>
        </p:nvSpPr>
        <p:spPr>
          <a:xfrm>
            <a:off x="548640" y="1280160"/>
            <a:ext cx="5440680" cy="2377440"/>
          </a:xfrm>
          <a:prstGeom prst="roundRect">
            <a:avLst>
              <a:gd name="adj" fmla="val 3077"/>
            </a:avLst>
          </a:prstGeom>
          <a:solidFill>
            <a:schemeClr val="bg2"/>
          </a:solidFill>
          <a:ln w="12700">
            <a:solidFill>
              <a:srgbClr val="EEF4F3"/>
            </a:solidFill>
            <a:prstDash val="solid"/>
          </a:ln>
        </p:spPr>
        <p:txBody>
          <a:bodyPr/>
          <a:lstStyle/>
          <a:p>
            <a:endParaRPr lang="en-GB"/>
          </a:p>
        </p:txBody>
      </p:sp>
      <p:sp>
        <p:nvSpPr>
          <p:cNvPr id="4" name="Strengths header"/>
          <p:cNvSpPr/>
          <p:nvPr/>
        </p:nvSpPr>
        <p:spPr>
          <a:xfrm>
            <a:off x="548640" y="1280160"/>
            <a:ext cx="5440680" cy="502920"/>
          </a:xfrm>
          <a:prstGeom prst="roundRect">
            <a:avLst>
              <a:gd name="adj" fmla="val 14545"/>
            </a:avLst>
          </a:prstGeom>
          <a:solidFill>
            <a:srgbClr val="2A9D8F"/>
          </a:solidFill>
          <a:ln w="12700">
            <a:solidFill>
              <a:srgbClr val="2A9D8F"/>
            </a:solidFill>
            <a:prstDash val="solid"/>
          </a:ln>
        </p:spPr>
        <p:txBody>
          <a:bodyPr/>
          <a:lstStyle/>
          <a:p>
            <a:endParaRPr lang="en-GB"/>
          </a:p>
        </p:txBody>
      </p:sp>
      <p:pic>
        <p:nvPicPr>
          <p:cNvPr id="5" name="Strengths icon" descr="preencoded.png"/>
          <p:cNvPicPr>
            <a:picLocks noChangeAspect="1"/>
          </p:cNvPicPr>
          <p:nvPr/>
        </p:nvPicPr>
        <p:blipFill>
          <a:blip r:embed="rId3"/>
          <a:stretch>
            <a:fillRect/>
          </a:stretch>
        </p:blipFill>
        <p:spPr>
          <a:xfrm>
            <a:off x="731520" y="1389888"/>
            <a:ext cx="283464" cy="283464"/>
          </a:xfrm>
          <a:prstGeom prst="rect">
            <a:avLst/>
          </a:prstGeom>
        </p:spPr>
      </p:pic>
      <p:sp>
        <p:nvSpPr>
          <p:cNvPr id="6" name="Strengths title"/>
          <p:cNvSpPr txBox="1"/>
          <p:nvPr/>
        </p:nvSpPr>
        <p:spPr>
          <a:xfrm>
            <a:off x="1143000" y="1280160"/>
            <a:ext cx="4114800" cy="502920"/>
          </a:xfrm>
          <a:prstGeom prst="rect">
            <a:avLst/>
          </a:prstGeom>
          <a:noFill/>
          <a:ln/>
        </p:spPr>
        <p:txBody>
          <a:bodyPr wrap="square" lIns="0" tIns="0" rIns="0" bIns="0" rtlCol="0" anchor="ctr"/>
          <a:lstStyle/>
          <a:p>
            <a:pPr marL="0" indent="0">
              <a:buNone/>
            </a:pPr>
            <a:r>
              <a:rPr lang="en-US" sz="1700" b="1" dirty="0">
                <a:solidFill>
                  <a:srgbClr val="FFFFFF"/>
                </a:solidFill>
              </a:rPr>
              <a:t>Strengths</a:t>
            </a:r>
            <a:endParaRPr lang="en-US" sz="1700" dirty="0"/>
          </a:p>
        </p:txBody>
      </p:sp>
      <p:sp>
        <p:nvSpPr>
          <p:cNvPr id="7" name="Strengths items"/>
          <p:cNvSpPr txBox="1"/>
          <p:nvPr/>
        </p:nvSpPr>
        <p:spPr>
          <a:xfrm>
            <a:off x="777240" y="1920240"/>
            <a:ext cx="5029200" cy="1645920"/>
          </a:xfrm>
          <a:prstGeom prst="rect">
            <a:avLst/>
          </a:prstGeom>
          <a:noFill/>
          <a:ln/>
        </p:spPr>
        <p:txBody>
          <a:bodyPr wrap="square" lIns="0" tIns="0" rIns="0" bIns="0" rtlCol="0" anchor="t"/>
          <a:lstStyle/>
          <a:p>
            <a:pPr marL="203200" indent="-203200">
              <a:spcAft>
                <a:spcPts val="400"/>
              </a:spcAft>
              <a:buSzPct val="100000"/>
              <a:buChar char="•"/>
            </a:pPr>
            <a:r>
              <a:rPr lang="en-US" sz="1400" dirty="0">
                <a:solidFill>
                  <a:srgbClr val="1F2A30"/>
                </a:solidFill>
              </a:rPr>
              <a:t>Frontline care experience: person-centred, dignified support</a:t>
            </a:r>
            <a:endParaRPr lang="en-US" sz="1400" dirty="0"/>
          </a:p>
          <a:p>
            <a:pPr marL="203200" indent="-203200">
              <a:spcAft>
                <a:spcPts val="400"/>
              </a:spcAft>
              <a:buSzPct val="100000"/>
              <a:buChar char="•"/>
            </a:pPr>
            <a:r>
              <a:rPr lang="en-US" sz="1400" dirty="0">
                <a:solidFill>
                  <a:srgbClr val="1F2A30"/>
                </a:solidFill>
              </a:rPr>
              <a:t>Empathetic communication with residents and families</a:t>
            </a:r>
            <a:endParaRPr lang="en-US" sz="1400" dirty="0"/>
          </a:p>
          <a:p>
            <a:pPr marL="203200" indent="-203200">
              <a:spcAft>
                <a:spcPts val="400"/>
              </a:spcAft>
              <a:buSzPct val="100000"/>
              <a:buChar char="•"/>
            </a:pPr>
            <a:r>
              <a:rPr lang="en-US" sz="1400" dirty="0">
                <a:solidFill>
                  <a:srgbClr val="1F2A30"/>
                </a:solidFill>
              </a:rPr>
              <a:t>Safeguarding awareness and prompt reporting of concerns</a:t>
            </a:r>
            <a:endParaRPr lang="en-US" sz="1400" dirty="0"/>
          </a:p>
          <a:p>
            <a:pPr marL="203200" indent="-203200">
              <a:spcAft>
                <a:spcPts val="400"/>
              </a:spcAft>
              <a:buSzPct val="100000"/>
              <a:buChar char="•"/>
            </a:pPr>
            <a:r>
              <a:rPr lang="en-US" sz="1400" dirty="0">
                <a:solidFill>
                  <a:srgbClr val="1F2A30"/>
                </a:solidFill>
              </a:rPr>
              <a:t>Teamwork and values aligned with British Association of Social Workers. (BASW 2021).</a:t>
            </a:r>
          </a:p>
          <a:p>
            <a:pPr marL="203200" indent="-203200">
              <a:spcAft>
                <a:spcPts val="400"/>
              </a:spcAft>
              <a:buSzPct val="100000"/>
              <a:buChar char="•"/>
            </a:pPr>
            <a:r>
              <a:rPr lang="en-US" sz="1400" dirty="0">
                <a:solidFill>
                  <a:srgbClr val="1F2A30"/>
                </a:solidFill>
              </a:rPr>
              <a:t>Commitment to learning.</a:t>
            </a:r>
          </a:p>
          <a:p>
            <a:pPr marL="203200" indent="-203200">
              <a:spcAft>
                <a:spcPts val="400"/>
              </a:spcAft>
              <a:buSzPct val="100000"/>
              <a:buChar char="•"/>
            </a:pPr>
            <a:r>
              <a:rPr lang="en-US" sz="1400" dirty="0">
                <a:solidFill>
                  <a:srgbClr val="1F2A30"/>
                </a:solidFill>
              </a:rPr>
              <a:t>Values and cultural awareness.</a:t>
            </a:r>
            <a:endParaRPr lang="en-US" sz="1400" dirty="0"/>
          </a:p>
        </p:txBody>
      </p:sp>
      <p:sp>
        <p:nvSpPr>
          <p:cNvPr id="8" name="Weaknesses quadrant"/>
          <p:cNvSpPr/>
          <p:nvPr/>
        </p:nvSpPr>
        <p:spPr>
          <a:xfrm>
            <a:off x="6172200" y="1280160"/>
            <a:ext cx="5440680" cy="2377440"/>
          </a:xfrm>
          <a:prstGeom prst="roundRect">
            <a:avLst>
              <a:gd name="adj" fmla="val 3077"/>
            </a:avLst>
          </a:prstGeom>
          <a:solidFill>
            <a:schemeClr val="bg2"/>
          </a:solidFill>
          <a:ln w="12700">
            <a:solidFill>
              <a:srgbClr val="EEF4F3"/>
            </a:solidFill>
            <a:prstDash val="solid"/>
          </a:ln>
        </p:spPr>
        <p:txBody>
          <a:bodyPr/>
          <a:lstStyle/>
          <a:p>
            <a:endParaRPr lang="en-GB"/>
          </a:p>
        </p:txBody>
      </p:sp>
      <p:sp>
        <p:nvSpPr>
          <p:cNvPr id="9" name="Weaknesses header"/>
          <p:cNvSpPr/>
          <p:nvPr/>
        </p:nvSpPr>
        <p:spPr>
          <a:xfrm>
            <a:off x="6172200" y="1280160"/>
            <a:ext cx="5440680" cy="502920"/>
          </a:xfrm>
          <a:prstGeom prst="roundRect">
            <a:avLst>
              <a:gd name="adj" fmla="val 14545"/>
            </a:avLst>
          </a:prstGeom>
          <a:solidFill>
            <a:srgbClr val="D98E1F"/>
          </a:solidFill>
          <a:ln w="12700">
            <a:solidFill>
              <a:srgbClr val="D98E1F"/>
            </a:solidFill>
            <a:prstDash val="solid"/>
          </a:ln>
        </p:spPr>
        <p:txBody>
          <a:bodyPr/>
          <a:lstStyle/>
          <a:p>
            <a:endParaRPr lang="en-GB"/>
          </a:p>
        </p:txBody>
      </p:sp>
      <p:pic>
        <p:nvPicPr>
          <p:cNvPr id="10" name="Weaknesses icon" descr="preencoded.png"/>
          <p:cNvPicPr>
            <a:picLocks noChangeAspect="1"/>
          </p:cNvPicPr>
          <p:nvPr/>
        </p:nvPicPr>
        <p:blipFill>
          <a:blip r:embed="rId4"/>
          <a:stretch>
            <a:fillRect/>
          </a:stretch>
        </p:blipFill>
        <p:spPr>
          <a:xfrm>
            <a:off x="6355080" y="1389888"/>
            <a:ext cx="283464" cy="283464"/>
          </a:xfrm>
          <a:prstGeom prst="rect">
            <a:avLst/>
          </a:prstGeom>
        </p:spPr>
      </p:pic>
      <p:sp>
        <p:nvSpPr>
          <p:cNvPr id="11" name="Weaknesses title"/>
          <p:cNvSpPr txBox="1"/>
          <p:nvPr/>
        </p:nvSpPr>
        <p:spPr>
          <a:xfrm>
            <a:off x="6766560" y="1280160"/>
            <a:ext cx="4114800" cy="502920"/>
          </a:xfrm>
          <a:prstGeom prst="rect">
            <a:avLst/>
          </a:prstGeom>
          <a:noFill/>
          <a:ln/>
        </p:spPr>
        <p:txBody>
          <a:bodyPr wrap="square" lIns="0" tIns="0" rIns="0" bIns="0" rtlCol="0" anchor="ctr"/>
          <a:lstStyle/>
          <a:p>
            <a:pPr marL="0" indent="0">
              <a:buNone/>
            </a:pPr>
            <a:r>
              <a:rPr lang="en-US" sz="1700" b="1" dirty="0">
                <a:solidFill>
                  <a:srgbClr val="FFFFFF"/>
                </a:solidFill>
              </a:rPr>
              <a:t>Weaknesses</a:t>
            </a:r>
            <a:endParaRPr lang="en-US" sz="1700" dirty="0"/>
          </a:p>
        </p:txBody>
      </p:sp>
      <p:sp>
        <p:nvSpPr>
          <p:cNvPr id="12" name="Weaknesses items"/>
          <p:cNvSpPr txBox="1"/>
          <p:nvPr/>
        </p:nvSpPr>
        <p:spPr>
          <a:xfrm>
            <a:off x="6400800" y="1920240"/>
            <a:ext cx="5029200" cy="1645920"/>
          </a:xfrm>
          <a:prstGeom prst="rect">
            <a:avLst/>
          </a:prstGeom>
          <a:noFill/>
          <a:ln/>
        </p:spPr>
        <p:txBody>
          <a:bodyPr wrap="square" lIns="0" tIns="0" rIns="0" bIns="0" rtlCol="0" anchor="t"/>
          <a:lstStyle/>
          <a:p>
            <a:pPr marL="203200" indent="-203200">
              <a:spcAft>
                <a:spcPts val="400"/>
              </a:spcAft>
              <a:buSzPct val="100000"/>
              <a:buChar char="•"/>
            </a:pPr>
            <a:r>
              <a:rPr lang="en-US" sz="1400" dirty="0">
                <a:solidFill>
                  <a:srgbClr val="1F2A30"/>
                </a:solidFill>
              </a:rPr>
              <a:t>No social work degree or registration yet (Social Work England, 2019)</a:t>
            </a:r>
            <a:endParaRPr lang="en-US" sz="1400" dirty="0"/>
          </a:p>
          <a:p>
            <a:pPr marL="203200" indent="-203200">
              <a:spcAft>
                <a:spcPts val="400"/>
              </a:spcAft>
              <a:buSzPct val="100000"/>
              <a:buChar char="•"/>
            </a:pPr>
            <a:r>
              <a:rPr lang="en-US" sz="1400" dirty="0">
                <a:solidFill>
                  <a:srgbClr val="1F2A30"/>
                </a:solidFill>
              </a:rPr>
              <a:t>Limited practical knowledge of Care Act and Mental Capacity Act</a:t>
            </a:r>
            <a:endParaRPr lang="en-US" sz="1400" dirty="0"/>
          </a:p>
          <a:p>
            <a:pPr marL="203200" indent="-203200">
              <a:spcAft>
                <a:spcPts val="400"/>
              </a:spcAft>
              <a:buSzPct val="100000"/>
              <a:buChar char="•"/>
            </a:pPr>
            <a:r>
              <a:rPr lang="en-US" sz="1400" dirty="0">
                <a:solidFill>
                  <a:srgbClr val="1F2A30"/>
                </a:solidFill>
              </a:rPr>
              <a:t>Developing academic and professional report writing</a:t>
            </a:r>
            <a:endParaRPr lang="en-US" sz="1400" dirty="0"/>
          </a:p>
          <a:p>
            <a:pPr marL="203200" indent="-203200">
              <a:spcAft>
                <a:spcPts val="400"/>
              </a:spcAft>
              <a:buSzPct val="100000"/>
              <a:buChar char="•"/>
            </a:pPr>
            <a:r>
              <a:rPr lang="en-US" sz="1400" dirty="0">
                <a:solidFill>
                  <a:srgbClr val="1F2A30"/>
                </a:solidFill>
              </a:rPr>
              <a:t>Emotional boundaries; no full UK driving </a:t>
            </a:r>
            <a:r>
              <a:rPr lang="en-US" sz="1400" dirty="0" err="1">
                <a:solidFill>
                  <a:srgbClr val="1F2A30"/>
                </a:solidFill>
              </a:rPr>
              <a:t>licence</a:t>
            </a:r>
            <a:r>
              <a:rPr lang="en-US" sz="1400" dirty="0">
                <a:solidFill>
                  <a:srgbClr val="1F2A30"/>
                </a:solidFill>
              </a:rPr>
              <a:t> yet</a:t>
            </a:r>
          </a:p>
          <a:p>
            <a:pPr marL="203200" indent="-203200">
              <a:spcAft>
                <a:spcPts val="400"/>
              </a:spcAft>
              <a:buSzPct val="100000"/>
              <a:buChar char="•"/>
            </a:pPr>
            <a:r>
              <a:rPr lang="en-US" sz="1400" dirty="0">
                <a:solidFill>
                  <a:srgbClr val="1F2A30"/>
                </a:solidFill>
              </a:rPr>
              <a:t>No caseload experience.</a:t>
            </a:r>
          </a:p>
          <a:p>
            <a:pPr marL="203200" indent="-203200">
              <a:spcAft>
                <a:spcPts val="400"/>
              </a:spcAft>
              <a:buSzPct val="100000"/>
              <a:buChar char="•"/>
            </a:pPr>
            <a:r>
              <a:rPr lang="en-US" sz="1400" dirty="0">
                <a:solidFill>
                  <a:srgbClr val="1F2A30"/>
                </a:solidFill>
              </a:rPr>
              <a:t>Still struggling to get acquainted with modern technology.</a:t>
            </a:r>
          </a:p>
          <a:p>
            <a:pPr marL="203200" indent="-203200">
              <a:spcAft>
                <a:spcPts val="400"/>
              </a:spcAft>
              <a:buSzPct val="100000"/>
              <a:buChar char="•"/>
            </a:pPr>
            <a:r>
              <a:rPr lang="en-US" sz="1400" dirty="0" err="1">
                <a:solidFill>
                  <a:srgbClr val="1F2A30"/>
                </a:solidFill>
              </a:rPr>
              <a:t>Findind</a:t>
            </a:r>
            <a:endParaRPr lang="en-US" sz="1400" dirty="0">
              <a:solidFill>
                <a:srgbClr val="1F2A30"/>
              </a:solidFill>
            </a:endParaRPr>
          </a:p>
          <a:p>
            <a:pPr marL="203200" indent="-203200">
              <a:spcAft>
                <a:spcPts val="400"/>
              </a:spcAft>
              <a:buSzPct val="100000"/>
              <a:buChar char="•"/>
            </a:pPr>
            <a:endParaRPr lang="en-US" sz="1400" dirty="0"/>
          </a:p>
        </p:txBody>
      </p:sp>
      <p:sp>
        <p:nvSpPr>
          <p:cNvPr id="13" name="Opportunities quadrant"/>
          <p:cNvSpPr/>
          <p:nvPr/>
        </p:nvSpPr>
        <p:spPr>
          <a:xfrm>
            <a:off x="548640" y="3794760"/>
            <a:ext cx="5440680" cy="2377440"/>
          </a:xfrm>
          <a:prstGeom prst="roundRect">
            <a:avLst>
              <a:gd name="adj" fmla="val 3077"/>
            </a:avLst>
          </a:prstGeom>
          <a:solidFill>
            <a:schemeClr val="bg2"/>
          </a:solidFill>
          <a:ln w="12700">
            <a:solidFill>
              <a:srgbClr val="EEF4F3"/>
            </a:solidFill>
            <a:prstDash val="solid"/>
          </a:ln>
        </p:spPr>
        <p:txBody>
          <a:bodyPr/>
          <a:lstStyle/>
          <a:p>
            <a:endParaRPr lang="en-GB"/>
          </a:p>
        </p:txBody>
      </p:sp>
      <p:sp>
        <p:nvSpPr>
          <p:cNvPr id="14" name="Opportunities header"/>
          <p:cNvSpPr/>
          <p:nvPr/>
        </p:nvSpPr>
        <p:spPr>
          <a:xfrm>
            <a:off x="548640" y="3794760"/>
            <a:ext cx="5440680" cy="502920"/>
          </a:xfrm>
          <a:prstGeom prst="roundRect">
            <a:avLst>
              <a:gd name="adj" fmla="val 14545"/>
            </a:avLst>
          </a:prstGeom>
          <a:solidFill>
            <a:srgbClr val="3D6FB6"/>
          </a:solidFill>
          <a:ln w="12700">
            <a:solidFill>
              <a:srgbClr val="3D6FB6"/>
            </a:solidFill>
            <a:prstDash val="solid"/>
          </a:ln>
        </p:spPr>
        <p:txBody>
          <a:bodyPr/>
          <a:lstStyle/>
          <a:p>
            <a:endParaRPr lang="en-GB"/>
          </a:p>
        </p:txBody>
      </p:sp>
      <p:pic>
        <p:nvPicPr>
          <p:cNvPr id="15" name="Opportunities icon" descr="preencoded.png"/>
          <p:cNvPicPr>
            <a:picLocks noChangeAspect="1"/>
          </p:cNvPicPr>
          <p:nvPr/>
        </p:nvPicPr>
        <p:blipFill>
          <a:blip r:embed="rId5"/>
          <a:stretch>
            <a:fillRect/>
          </a:stretch>
        </p:blipFill>
        <p:spPr>
          <a:xfrm>
            <a:off x="731520" y="3904488"/>
            <a:ext cx="283464" cy="283464"/>
          </a:xfrm>
          <a:prstGeom prst="rect">
            <a:avLst/>
          </a:prstGeom>
        </p:spPr>
      </p:pic>
      <p:sp>
        <p:nvSpPr>
          <p:cNvPr id="16" name="Opportunities title"/>
          <p:cNvSpPr txBox="1"/>
          <p:nvPr/>
        </p:nvSpPr>
        <p:spPr>
          <a:xfrm>
            <a:off x="1143000" y="3794760"/>
            <a:ext cx="4114800" cy="502920"/>
          </a:xfrm>
          <a:prstGeom prst="rect">
            <a:avLst/>
          </a:prstGeom>
          <a:noFill/>
          <a:ln/>
        </p:spPr>
        <p:txBody>
          <a:bodyPr wrap="square" lIns="0" tIns="0" rIns="0" bIns="0" rtlCol="0" anchor="ctr"/>
          <a:lstStyle/>
          <a:p>
            <a:pPr marL="0" indent="0">
              <a:buNone/>
            </a:pPr>
            <a:r>
              <a:rPr lang="en-US" sz="1700" b="1" dirty="0">
                <a:solidFill>
                  <a:srgbClr val="FFFFFF"/>
                </a:solidFill>
              </a:rPr>
              <a:t>Opportunities</a:t>
            </a:r>
            <a:endParaRPr lang="en-US" sz="1700" dirty="0"/>
          </a:p>
        </p:txBody>
      </p:sp>
      <p:sp>
        <p:nvSpPr>
          <p:cNvPr id="17" name="Opportunities items"/>
          <p:cNvSpPr txBox="1"/>
          <p:nvPr/>
        </p:nvSpPr>
        <p:spPr>
          <a:xfrm>
            <a:off x="777240" y="4434840"/>
            <a:ext cx="5029200" cy="1645920"/>
          </a:xfrm>
          <a:prstGeom prst="rect">
            <a:avLst/>
          </a:prstGeom>
          <a:noFill/>
          <a:ln/>
        </p:spPr>
        <p:txBody>
          <a:bodyPr wrap="square" lIns="0" tIns="0" rIns="0" bIns="0" rtlCol="0" anchor="t"/>
          <a:lstStyle/>
          <a:p>
            <a:pPr marL="203200" indent="-203200">
              <a:spcAft>
                <a:spcPts val="400"/>
              </a:spcAft>
              <a:buSzPct val="100000"/>
              <a:buChar char="•"/>
            </a:pPr>
            <a:r>
              <a:rPr lang="en-US" sz="1400" dirty="0">
                <a:solidFill>
                  <a:srgbClr val="1F2A30"/>
                </a:solidFill>
              </a:rPr>
              <a:t>Level 6 social worker degree apprenticeship (Skills England, 2026)</a:t>
            </a:r>
            <a:endParaRPr lang="en-US" sz="1400" dirty="0"/>
          </a:p>
          <a:p>
            <a:pPr marL="203200" indent="-203200">
              <a:spcAft>
                <a:spcPts val="400"/>
              </a:spcAft>
              <a:buSzPct val="100000"/>
              <a:buChar char="•"/>
            </a:pPr>
            <a:r>
              <a:rPr lang="en-US" sz="1400" dirty="0">
                <a:solidFill>
                  <a:srgbClr val="1F2A30"/>
                </a:solidFill>
              </a:rPr>
              <a:t>Strong demand: 6,000 social work vacancies (DfE, 2026)</a:t>
            </a:r>
            <a:endParaRPr lang="en-US" sz="1400" dirty="0"/>
          </a:p>
          <a:p>
            <a:pPr marL="203200" indent="-203200">
              <a:spcAft>
                <a:spcPts val="400"/>
              </a:spcAft>
              <a:buSzPct val="100000"/>
              <a:buChar char="•"/>
            </a:pPr>
            <a:r>
              <a:rPr lang="en-US" sz="1400" dirty="0">
                <a:solidFill>
                  <a:srgbClr val="1F2A30"/>
                </a:solidFill>
              </a:rPr>
              <a:t>Care Workforce Pathway progression (DHSC, 2025)</a:t>
            </a:r>
            <a:endParaRPr lang="en-US" sz="1400" dirty="0"/>
          </a:p>
          <a:p>
            <a:pPr marL="203200" indent="-203200">
              <a:spcAft>
                <a:spcPts val="400"/>
              </a:spcAft>
              <a:buSzPct val="100000"/>
              <a:buChar char="•"/>
            </a:pPr>
            <a:r>
              <a:rPr lang="en-US" sz="1400" dirty="0">
                <a:solidFill>
                  <a:srgbClr val="1F2A30"/>
                </a:solidFill>
              </a:rPr>
              <a:t>Shadowing social workers at care reviews and discharges</a:t>
            </a:r>
            <a:endParaRPr lang="en-US" sz="1400" dirty="0"/>
          </a:p>
        </p:txBody>
      </p:sp>
      <p:sp>
        <p:nvSpPr>
          <p:cNvPr id="18" name="Threats quadrant"/>
          <p:cNvSpPr/>
          <p:nvPr/>
        </p:nvSpPr>
        <p:spPr>
          <a:xfrm>
            <a:off x="6172200" y="3794760"/>
            <a:ext cx="5440680" cy="2377440"/>
          </a:xfrm>
          <a:prstGeom prst="roundRect">
            <a:avLst>
              <a:gd name="adj" fmla="val 3077"/>
            </a:avLst>
          </a:prstGeom>
          <a:solidFill>
            <a:schemeClr val="bg2"/>
          </a:solidFill>
          <a:ln w="12700">
            <a:solidFill>
              <a:srgbClr val="EEF4F3"/>
            </a:solidFill>
            <a:prstDash val="solid"/>
          </a:ln>
        </p:spPr>
        <p:txBody>
          <a:bodyPr/>
          <a:lstStyle/>
          <a:p>
            <a:endParaRPr lang="en-GB"/>
          </a:p>
        </p:txBody>
      </p:sp>
      <p:sp>
        <p:nvSpPr>
          <p:cNvPr id="19" name="Threats header"/>
          <p:cNvSpPr/>
          <p:nvPr/>
        </p:nvSpPr>
        <p:spPr>
          <a:xfrm>
            <a:off x="6172200" y="3794760"/>
            <a:ext cx="5440680" cy="502920"/>
          </a:xfrm>
          <a:prstGeom prst="roundRect">
            <a:avLst>
              <a:gd name="adj" fmla="val 14545"/>
            </a:avLst>
          </a:prstGeom>
          <a:solidFill>
            <a:srgbClr val="C8414F"/>
          </a:solidFill>
          <a:ln w="12700">
            <a:solidFill>
              <a:srgbClr val="C8414F"/>
            </a:solidFill>
            <a:prstDash val="solid"/>
          </a:ln>
        </p:spPr>
        <p:txBody>
          <a:bodyPr/>
          <a:lstStyle/>
          <a:p>
            <a:endParaRPr lang="en-GB"/>
          </a:p>
        </p:txBody>
      </p:sp>
      <p:pic>
        <p:nvPicPr>
          <p:cNvPr id="20" name="Threats icon" descr="preencoded.png"/>
          <p:cNvPicPr>
            <a:picLocks noChangeAspect="1"/>
          </p:cNvPicPr>
          <p:nvPr/>
        </p:nvPicPr>
        <p:blipFill>
          <a:blip r:embed="rId6"/>
          <a:stretch>
            <a:fillRect/>
          </a:stretch>
        </p:blipFill>
        <p:spPr>
          <a:xfrm>
            <a:off x="6355080" y="3904488"/>
            <a:ext cx="283464" cy="283464"/>
          </a:xfrm>
          <a:prstGeom prst="rect">
            <a:avLst/>
          </a:prstGeom>
        </p:spPr>
      </p:pic>
      <p:sp>
        <p:nvSpPr>
          <p:cNvPr id="21" name="Threats title"/>
          <p:cNvSpPr txBox="1"/>
          <p:nvPr/>
        </p:nvSpPr>
        <p:spPr>
          <a:xfrm>
            <a:off x="6766560" y="3794760"/>
            <a:ext cx="4114800" cy="502920"/>
          </a:xfrm>
          <a:prstGeom prst="rect">
            <a:avLst/>
          </a:prstGeom>
          <a:noFill/>
          <a:ln/>
        </p:spPr>
        <p:txBody>
          <a:bodyPr wrap="square" lIns="0" tIns="0" rIns="0" bIns="0" rtlCol="0" anchor="ctr"/>
          <a:lstStyle/>
          <a:p>
            <a:pPr marL="0" indent="0">
              <a:buNone/>
            </a:pPr>
            <a:r>
              <a:rPr lang="en-US" sz="1700" b="1" dirty="0">
                <a:solidFill>
                  <a:srgbClr val="FFFFFF"/>
                </a:solidFill>
              </a:rPr>
              <a:t>Threats</a:t>
            </a:r>
            <a:endParaRPr lang="en-US" sz="1700" dirty="0"/>
          </a:p>
        </p:txBody>
      </p:sp>
      <p:sp>
        <p:nvSpPr>
          <p:cNvPr id="22" name="Threats items"/>
          <p:cNvSpPr txBox="1"/>
          <p:nvPr/>
        </p:nvSpPr>
        <p:spPr>
          <a:xfrm>
            <a:off x="6400800" y="4434840"/>
            <a:ext cx="5029200" cy="1645920"/>
          </a:xfrm>
          <a:prstGeom prst="rect">
            <a:avLst/>
          </a:prstGeom>
          <a:noFill/>
          <a:ln/>
        </p:spPr>
        <p:txBody>
          <a:bodyPr wrap="square" lIns="0" tIns="0" rIns="0" bIns="0" rtlCol="0" anchor="t"/>
          <a:lstStyle/>
          <a:p>
            <a:pPr marL="203200" indent="-203200">
              <a:spcAft>
                <a:spcPts val="400"/>
              </a:spcAft>
              <a:buSzPct val="100000"/>
              <a:buChar char="•"/>
            </a:pPr>
            <a:r>
              <a:rPr lang="en-US" sz="1400" dirty="0">
                <a:solidFill>
                  <a:srgbClr val="1F2A30"/>
                </a:solidFill>
              </a:rPr>
              <a:t>Stress and high workload in social work (Ravalier et al., 2021)</a:t>
            </a:r>
            <a:endParaRPr lang="en-US" sz="1400" dirty="0"/>
          </a:p>
          <a:p>
            <a:pPr marL="203200" indent="-203200">
              <a:spcAft>
                <a:spcPts val="400"/>
              </a:spcAft>
              <a:buSzPct val="100000"/>
              <a:buChar char="•"/>
            </a:pPr>
            <a:r>
              <a:rPr lang="en-US" sz="1400" dirty="0">
                <a:solidFill>
                  <a:srgbClr val="1F2A30"/>
                </a:solidFill>
              </a:rPr>
              <a:t>Compassion fatigue (Kinman and Grant, 2020)</a:t>
            </a:r>
            <a:endParaRPr lang="en-US" sz="1400" dirty="0"/>
          </a:p>
          <a:p>
            <a:pPr marL="203200" indent="-203200">
              <a:spcAft>
                <a:spcPts val="400"/>
              </a:spcAft>
              <a:buSzPct val="100000"/>
              <a:buChar char="•"/>
            </a:pPr>
            <a:r>
              <a:rPr lang="en-US" sz="1400" dirty="0">
                <a:solidFill>
                  <a:srgbClr val="1F2A30"/>
                </a:solidFill>
              </a:rPr>
              <a:t>Competition for limited funded places</a:t>
            </a:r>
            <a:endParaRPr lang="en-US" sz="1400" dirty="0"/>
          </a:p>
          <a:p>
            <a:pPr marL="203200" indent="-203200">
              <a:spcAft>
                <a:spcPts val="400"/>
              </a:spcAft>
              <a:buSzPct val="100000"/>
              <a:buChar char="•"/>
            </a:pPr>
            <a:r>
              <a:rPr lang="en-US" sz="1400" dirty="0">
                <a:solidFill>
                  <a:srgbClr val="1F2A30"/>
                </a:solidFill>
              </a:rPr>
              <a:t>Balancing shift work, study and family commitments</a:t>
            </a:r>
            <a:endParaRPr lang="en-US" sz="14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Using my strengths to overcome my weaknesses</a:t>
            </a:r>
            <a:endParaRPr lang="en-US" sz="3200" dirty="0"/>
          </a:p>
        </p:txBody>
      </p:sp>
      <p:sp>
        <p:nvSpPr>
          <p:cNvPr id="3" name="Head 0"/>
          <p:cNvSpPr/>
          <p:nvPr/>
        </p:nvSpPr>
        <p:spPr>
          <a:xfrm>
            <a:off x="548640" y="1280160"/>
            <a:ext cx="2606040" cy="457200"/>
          </a:xfrm>
          <a:prstGeom prst="roundRect">
            <a:avLst>
              <a:gd name="adj" fmla="val 12000"/>
            </a:avLst>
          </a:prstGeom>
          <a:solidFill>
            <a:srgbClr val="D98E1F"/>
          </a:solidFill>
          <a:ln w="12700">
            <a:solidFill>
              <a:srgbClr val="D98E1F"/>
            </a:solidFill>
            <a:prstDash val="solid"/>
          </a:ln>
        </p:spPr>
        <p:txBody>
          <a:bodyPr/>
          <a:lstStyle/>
          <a:p>
            <a:endParaRPr lang="en-GB"/>
          </a:p>
        </p:txBody>
      </p:sp>
      <p:sp>
        <p:nvSpPr>
          <p:cNvPr id="4" name="Head text 0"/>
          <p:cNvSpPr txBox="1"/>
          <p:nvPr/>
        </p:nvSpPr>
        <p:spPr>
          <a:xfrm>
            <a:off x="685800" y="1280160"/>
            <a:ext cx="2331720" cy="457200"/>
          </a:xfrm>
          <a:prstGeom prst="rect">
            <a:avLst/>
          </a:prstGeom>
          <a:noFill/>
          <a:ln/>
        </p:spPr>
        <p:txBody>
          <a:bodyPr wrap="square" lIns="0" tIns="0" rIns="0" bIns="0" rtlCol="0" anchor="ctr"/>
          <a:lstStyle/>
          <a:p>
            <a:pPr marL="0" indent="0">
              <a:buNone/>
            </a:pPr>
            <a:r>
              <a:rPr lang="en-US" sz="1500" b="1" dirty="0">
                <a:solidFill>
                  <a:srgbClr val="FFFFFF"/>
                </a:solidFill>
              </a:rPr>
              <a:t>Weakness</a:t>
            </a:r>
            <a:endParaRPr lang="en-US" sz="1500" dirty="0"/>
          </a:p>
        </p:txBody>
      </p:sp>
      <p:sp>
        <p:nvSpPr>
          <p:cNvPr id="5" name="Head 1"/>
          <p:cNvSpPr/>
          <p:nvPr/>
        </p:nvSpPr>
        <p:spPr>
          <a:xfrm>
            <a:off x="3429000" y="1280160"/>
            <a:ext cx="2606040" cy="457200"/>
          </a:xfrm>
          <a:prstGeom prst="roundRect">
            <a:avLst>
              <a:gd name="adj" fmla="val 12000"/>
            </a:avLst>
          </a:prstGeom>
          <a:solidFill>
            <a:srgbClr val="2A9D8F"/>
          </a:solidFill>
          <a:ln w="12700">
            <a:solidFill>
              <a:srgbClr val="2A9D8F"/>
            </a:solidFill>
            <a:prstDash val="solid"/>
          </a:ln>
        </p:spPr>
        <p:txBody>
          <a:bodyPr/>
          <a:lstStyle/>
          <a:p>
            <a:endParaRPr lang="en-GB"/>
          </a:p>
        </p:txBody>
      </p:sp>
      <p:sp>
        <p:nvSpPr>
          <p:cNvPr id="6" name="Head text 1"/>
          <p:cNvSpPr txBox="1"/>
          <p:nvPr/>
        </p:nvSpPr>
        <p:spPr>
          <a:xfrm>
            <a:off x="3566160" y="1280160"/>
            <a:ext cx="2331720" cy="457200"/>
          </a:xfrm>
          <a:prstGeom prst="rect">
            <a:avLst/>
          </a:prstGeom>
          <a:noFill/>
          <a:ln/>
        </p:spPr>
        <p:txBody>
          <a:bodyPr wrap="square" lIns="0" tIns="0" rIns="0" bIns="0" rtlCol="0" anchor="ctr"/>
          <a:lstStyle/>
          <a:p>
            <a:pPr marL="0" indent="0">
              <a:buNone/>
            </a:pPr>
            <a:r>
              <a:rPr lang="en-US" sz="1500" b="1" dirty="0">
                <a:solidFill>
                  <a:srgbClr val="FFFFFF"/>
                </a:solidFill>
              </a:rPr>
              <a:t>Strength I use</a:t>
            </a:r>
            <a:endParaRPr lang="en-US" sz="1500" dirty="0"/>
          </a:p>
        </p:txBody>
      </p:sp>
      <p:sp>
        <p:nvSpPr>
          <p:cNvPr id="7" name="Head 2"/>
          <p:cNvSpPr/>
          <p:nvPr/>
        </p:nvSpPr>
        <p:spPr>
          <a:xfrm>
            <a:off x="6309360" y="1280160"/>
            <a:ext cx="5303520" cy="457200"/>
          </a:xfrm>
          <a:prstGeom prst="roundRect">
            <a:avLst>
              <a:gd name="adj" fmla="val 12000"/>
            </a:avLst>
          </a:prstGeom>
          <a:solidFill>
            <a:srgbClr val="0E4D57"/>
          </a:solidFill>
          <a:ln w="12700">
            <a:solidFill>
              <a:srgbClr val="0E4D57"/>
            </a:solidFill>
            <a:prstDash val="solid"/>
          </a:ln>
        </p:spPr>
        <p:txBody>
          <a:bodyPr/>
          <a:lstStyle/>
          <a:p>
            <a:endParaRPr lang="en-GB"/>
          </a:p>
        </p:txBody>
      </p:sp>
      <p:sp>
        <p:nvSpPr>
          <p:cNvPr id="8" name="Head text 2"/>
          <p:cNvSpPr txBox="1"/>
          <p:nvPr/>
        </p:nvSpPr>
        <p:spPr>
          <a:xfrm>
            <a:off x="6446520" y="1280160"/>
            <a:ext cx="5029200" cy="457200"/>
          </a:xfrm>
          <a:prstGeom prst="rect">
            <a:avLst/>
          </a:prstGeom>
          <a:noFill/>
          <a:ln/>
        </p:spPr>
        <p:txBody>
          <a:bodyPr wrap="square" lIns="0" tIns="0" rIns="0" bIns="0" rtlCol="0" anchor="ctr"/>
          <a:lstStyle/>
          <a:p>
            <a:pPr marL="0" indent="0">
              <a:buNone/>
            </a:pPr>
            <a:r>
              <a:rPr lang="en-US" sz="1500" b="1" dirty="0">
                <a:solidFill>
                  <a:srgbClr val="FFFFFF"/>
                </a:solidFill>
              </a:rPr>
              <a:t>Practical example</a:t>
            </a:r>
            <a:endParaRPr lang="en-US" sz="1500" dirty="0"/>
          </a:p>
        </p:txBody>
      </p:sp>
      <p:sp>
        <p:nvSpPr>
          <p:cNvPr id="9" name="Cell 0-0"/>
          <p:cNvSpPr/>
          <p:nvPr/>
        </p:nvSpPr>
        <p:spPr>
          <a:xfrm>
            <a:off x="548640" y="187452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0" name="Cell text 0-0"/>
          <p:cNvSpPr txBox="1"/>
          <p:nvPr/>
        </p:nvSpPr>
        <p:spPr>
          <a:xfrm>
            <a:off x="685800" y="1874520"/>
            <a:ext cx="2331720" cy="982980"/>
          </a:xfrm>
          <a:prstGeom prst="rect">
            <a:avLst/>
          </a:prstGeom>
          <a:noFill/>
          <a:ln/>
        </p:spPr>
        <p:txBody>
          <a:bodyPr wrap="square" lIns="0" tIns="0" rIns="0" bIns="0" rtlCol="0" anchor="ctr"/>
          <a:lstStyle/>
          <a:p>
            <a:pPr marL="0" indent="0">
              <a:buNone/>
            </a:pPr>
            <a:r>
              <a:rPr lang="en-US" sz="1400" b="1" dirty="0">
                <a:solidFill>
                  <a:srgbClr val="D98E1F"/>
                </a:solidFill>
              </a:rPr>
              <a:t>No social work degree or registration</a:t>
            </a:r>
            <a:endParaRPr lang="en-US" sz="1400" dirty="0"/>
          </a:p>
        </p:txBody>
      </p:sp>
      <p:sp>
        <p:nvSpPr>
          <p:cNvPr id="11" name="Cell 0-1"/>
          <p:cNvSpPr/>
          <p:nvPr/>
        </p:nvSpPr>
        <p:spPr>
          <a:xfrm>
            <a:off x="3429000" y="187452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2" name="Cell text 0-1"/>
          <p:cNvSpPr txBox="1"/>
          <p:nvPr/>
        </p:nvSpPr>
        <p:spPr>
          <a:xfrm>
            <a:off x="3566160" y="187452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Care experience and commitment to learning</a:t>
            </a:r>
            <a:endParaRPr lang="en-US" sz="1400" dirty="0"/>
          </a:p>
        </p:txBody>
      </p:sp>
      <p:sp>
        <p:nvSpPr>
          <p:cNvPr id="13" name="Cell 0-2"/>
          <p:cNvSpPr/>
          <p:nvPr/>
        </p:nvSpPr>
        <p:spPr>
          <a:xfrm>
            <a:off x="6309360" y="187452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14" name="Cell text 0-2"/>
          <p:cNvSpPr txBox="1"/>
          <p:nvPr/>
        </p:nvSpPr>
        <p:spPr>
          <a:xfrm>
            <a:off x="6446520" y="1874520"/>
            <a:ext cx="5029200" cy="982980"/>
          </a:xfrm>
          <a:prstGeom prst="rect">
            <a:avLst/>
          </a:prstGeom>
          <a:noFill/>
          <a:ln/>
        </p:spPr>
        <p:txBody>
          <a:bodyPr wrap="square" lIns="0" tIns="0" rIns="0" bIns="0" rtlCol="0" anchor="ctr"/>
          <a:lstStyle/>
          <a:p>
            <a:pPr marL="0" indent="0">
              <a:buNone/>
            </a:pPr>
            <a:r>
              <a:rPr lang="en-US" sz="1400" dirty="0">
                <a:solidFill>
                  <a:srgbClr val="1F2A30"/>
                </a:solidFill>
              </a:rPr>
              <a:t>Apply for a social work degree apprenticeship for 2027, using real examples such as supporting a resident back from hospital, with my manager as referee</a:t>
            </a:r>
            <a:endParaRPr lang="en-US" sz="1400" dirty="0"/>
          </a:p>
        </p:txBody>
      </p:sp>
      <p:sp>
        <p:nvSpPr>
          <p:cNvPr id="15" name="Cell 1-0"/>
          <p:cNvSpPr/>
          <p:nvPr/>
        </p:nvSpPr>
        <p:spPr>
          <a:xfrm>
            <a:off x="548640" y="299466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6" name="Cell text 1-0"/>
          <p:cNvSpPr txBox="1"/>
          <p:nvPr/>
        </p:nvSpPr>
        <p:spPr>
          <a:xfrm>
            <a:off x="685800" y="2994660"/>
            <a:ext cx="2331720" cy="982980"/>
          </a:xfrm>
          <a:prstGeom prst="rect">
            <a:avLst/>
          </a:prstGeom>
          <a:noFill/>
          <a:ln/>
        </p:spPr>
        <p:txBody>
          <a:bodyPr wrap="square" lIns="0" tIns="0" rIns="0" bIns="0" rtlCol="0" anchor="ctr"/>
          <a:lstStyle/>
          <a:p>
            <a:pPr marL="0" indent="0">
              <a:buNone/>
            </a:pPr>
            <a:r>
              <a:rPr lang="en-US" sz="1400" b="1" dirty="0">
                <a:solidFill>
                  <a:srgbClr val="D98E1F"/>
                </a:solidFill>
              </a:rPr>
              <a:t>Limited Care Act and MCA knowledge</a:t>
            </a:r>
            <a:endParaRPr lang="en-US" sz="1400" dirty="0"/>
          </a:p>
        </p:txBody>
      </p:sp>
      <p:sp>
        <p:nvSpPr>
          <p:cNvPr id="17" name="Cell 1-1"/>
          <p:cNvSpPr/>
          <p:nvPr/>
        </p:nvSpPr>
        <p:spPr>
          <a:xfrm>
            <a:off x="3429000" y="299466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8" name="Cell text 1-1"/>
          <p:cNvSpPr txBox="1"/>
          <p:nvPr/>
        </p:nvSpPr>
        <p:spPr>
          <a:xfrm>
            <a:off x="3566160" y="299466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Communication and teamwork</a:t>
            </a:r>
            <a:endParaRPr lang="en-US" sz="1400" dirty="0"/>
          </a:p>
        </p:txBody>
      </p:sp>
      <p:sp>
        <p:nvSpPr>
          <p:cNvPr id="19" name="Cell 1-2"/>
          <p:cNvSpPr/>
          <p:nvPr/>
        </p:nvSpPr>
        <p:spPr>
          <a:xfrm>
            <a:off x="6309360" y="299466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20" name="Cell text 1-2"/>
          <p:cNvSpPr txBox="1"/>
          <p:nvPr/>
        </p:nvSpPr>
        <p:spPr>
          <a:xfrm>
            <a:off x="6446520" y="2994660"/>
            <a:ext cx="5029200" cy="982980"/>
          </a:xfrm>
          <a:prstGeom prst="rect">
            <a:avLst/>
          </a:prstGeom>
          <a:noFill/>
          <a:ln/>
        </p:spPr>
        <p:txBody>
          <a:bodyPr wrap="square" lIns="0" tIns="0" rIns="0" bIns="0" rtlCol="0" anchor="ctr"/>
          <a:lstStyle/>
          <a:p>
            <a:pPr marL="0" indent="0">
              <a:buNone/>
            </a:pPr>
            <a:r>
              <a:rPr lang="en-US" sz="1400" dirty="0">
                <a:solidFill>
                  <a:srgbClr val="1F2A30"/>
                </a:solidFill>
              </a:rPr>
              <a:t>Ask my team leader to let me join care reviews, ask visiting social workers about their assessments, and complete Care Act and MCA e-learning</a:t>
            </a:r>
            <a:endParaRPr lang="en-US" sz="1400" dirty="0"/>
          </a:p>
        </p:txBody>
      </p:sp>
      <p:sp>
        <p:nvSpPr>
          <p:cNvPr id="21" name="Cell 2-0"/>
          <p:cNvSpPr/>
          <p:nvPr/>
        </p:nvSpPr>
        <p:spPr>
          <a:xfrm>
            <a:off x="548640" y="411480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22" name="Cell text 2-0"/>
          <p:cNvSpPr txBox="1"/>
          <p:nvPr/>
        </p:nvSpPr>
        <p:spPr>
          <a:xfrm>
            <a:off x="685800" y="4114800"/>
            <a:ext cx="2331720" cy="982980"/>
          </a:xfrm>
          <a:prstGeom prst="rect">
            <a:avLst/>
          </a:prstGeom>
          <a:noFill/>
          <a:ln/>
        </p:spPr>
        <p:txBody>
          <a:bodyPr wrap="square" lIns="0" tIns="0" rIns="0" bIns="0" rtlCol="0" anchor="ctr"/>
          <a:lstStyle/>
          <a:p>
            <a:pPr marL="0" indent="0">
              <a:buNone/>
            </a:pPr>
            <a:r>
              <a:rPr lang="en-US" sz="1400" b="1" dirty="0">
                <a:solidFill>
                  <a:srgbClr val="D98E1F"/>
                </a:solidFill>
              </a:rPr>
              <a:t>Academic and report writing</a:t>
            </a:r>
            <a:endParaRPr lang="en-US" sz="1400" dirty="0"/>
          </a:p>
        </p:txBody>
      </p:sp>
      <p:sp>
        <p:nvSpPr>
          <p:cNvPr id="23" name="Cell 2-1"/>
          <p:cNvSpPr/>
          <p:nvPr/>
        </p:nvSpPr>
        <p:spPr>
          <a:xfrm>
            <a:off x="3429000" y="411480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24" name="Cell text 2-1"/>
          <p:cNvSpPr txBox="1"/>
          <p:nvPr/>
        </p:nvSpPr>
        <p:spPr>
          <a:xfrm>
            <a:off x="3566160" y="411480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Accurate handovers and care records</a:t>
            </a:r>
            <a:endParaRPr lang="en-US" sz="1400" dirty="0"/>
          </a:p>
        </p:txBody>
      </p:sp>
      <p:sp>
        <p:nvSpPr>
          <p:cNvPr id="25" name="Cell 2-2"/>
          <p:cNvSpPr/>
          <p:nvPr/>
        </p:nvSpPr>
        <p:spPr>
          <a:xfrm>
            <a:off x="6309360" y="411480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26" name="Cell text 2-2"/>
          <p:cNvSpPr txBox="1"/>
          <p:nvPr/>
        </p:nvSpPr>
        <p:spPr>
          <a:xfrm>
            <a:off x="6446520" y="4114800"/>
            <a:ext cx="5029200" cy="982980"/>
          </a:xfrm>
          <a:prstGeom prst="rect">
            <a:avLst/>
          </a:prstGeom>
          <a:noFill/>
          <a:ln/>
        </p:spPr>
        <p:txBody>
          <a:bodyPr wrap="square" lIns="0" tIns="0" rIns="0" bIns="0" rtlCol="0" anchor="ctr"/>
          <a:lstStyle/>
          <a:p>
            <a:pPr marL="0" indent="0">
              <a:buNone/>
            </a:pPr>
            <a:r>
              <a:rPr lang="en-US" sz="1400" dirty="0">
                <a:solidFill>
                  <a:srgbClr val="1F2A30"/>
                </a:solidFill>
              </a:rPr>
              <a:t>Practise factual, concise care notes every shift and attend university study-skills sessions (Cottrell, 2021)</a:t>
            </a:r>
            <a:endParaRPr lang="en-US" sz="1400" dirty="0"/>
          </a:p>
        </p:txBody>
      </p:sp>
      <p:sp>
        <p:nvSpPr>
          <p:cNvPr id="27" name="Cell 3-0"/>
          <p:cNvSpPr/>
          <p:nvPr/>
        </p:nvSpPr>
        <p:spPr>
          <a:xfrm>
            <a:off x="548640" y="523494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28" name="Cell text 3-0"/>
          <p:cNvSpPr txBox="1"/>
          <p:nvPr/>
        </p:nvSpPr>
        <p:spPr>
          <a:xfrm>
            <a:off x="685800" y="5234940"/>
            <a:ext cx="2331720" cy="982980"/>
          </a:xfrm>
          <a:prstGeom prst="rect">
            <a:avLst/>
          </a:prstGeom>
          <a:noFill/>
          <a:ln/>
        </p:spPr>
        <p:txBody>
          <a:bodyPr wrap="square" lIns="0" tIns="0" rIns="0" bIns="0" rtlCol="0" anchor="ctr"/>
          <a:lstStyle/>
          <a:p>
            <a:pPr marL="0" indent="0">
              <a:buNone/>
            </a:pPr>
            <a:r>
              <a:rPr lang="en-US" sz="1400" b="1" dirty="0">
                <a:solidFill>
                  <a:srgbClr val="D98E1F"/>
                </a:solidFill>
              </a:rPr>
              <a:t>Emotional boundaries; no driving licence</a:t>
            </a:r>
            <a:endParaRPr lang="en-US" sz="1400" dirty="0"/>
          </a:p>
        </p:txBody>
      </p:sp>
      <p:sp>
        <p:nvSpPr>
          <p:cNvPr id="29" name="Cell 3-1"/>
          <p:cNvSpPr/>
          <p:nvPr/>
        </p:nvSpPr>
        <p:spPr>
          <a:xfrm>
            <a:off x="3429000" y="523494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30" name="Cell text 3-1"/>
          <p:cNvSpPr txBox="1"/>
          <p:nvPr/>
        </p:nvSpPr>
        <p:spPr>
          <a:xfrm>
            <a:off x="3566160" y="523494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Resilience and organisation</a:t>
            </a:r>
            <a:endParaRPr lang="en-US" sz="1400" dirty="0"/>
          </a:p>
        </p:txBody>
      </p:sp>
      <p:sp>
        <p:nvSpPr>
          <p:cNvPr id="31" name="Cell 3-2"/>
          <p:cNvSpPr/>
          <p:nvPr/>
        </p:nvSpPr>
        <p:spPr>
          <a:xfrm>
            <a:off x="6309360" y="523494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32" name="Cell text 3-2"/>
          <p:cNvSpPr txBox="1"/>
          <p:nvPr/>
        </p:nvSpPr>
        <p:spPr>
          <a:xfrm>
            <a:off x="6446520" y="5234940"/>
            <a:ext cx="5029200" cy="982980"/>
          </a:xfrm>
          <a:prstGeom prst="rect">
            <a:avLst/>
          </a:prstGeom>
          <a:noFill/>
          <a:ln/>
        </p:spPr>
        <p:txBody>
          <a:bodyPr wrap="square" lIns="0" tIns="0" rIns="0" bIns="0" rtlCol="0" anchor="ctr"/>
          <a:lstStyle/>
          <a:p>
            <a:pPr marL="0" indent="0">
              <a:buNone/>
            </a:pPr>
            <a:r>
              <a:rPr lang="en-US" sz="1400" dirty="0">
                <a:solidFill>
                  <a:srgbClr val="1F2A30"/>
                </a:solidFill>
              </a:rPr>
              <a:t>Keep a weekly reflective log, decline extra shifts when tired, and book driving lessons by January 2027</a:t>
            </a:r>
            <a:endParaRPr lang="en-US" sz="1400" dirty="0"/>
          </a:p>
        </p:txBody>
      </p:sp>
      <p:sp>
        <p:nvSpPr>
          <p:cNvPr id="33"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Using my strengths to minimise threats</a:t>
            </a:r>
            <a:endParaRPr lang="en-US" sz="3200" dirty="0"/>
          </a:p>
        </p:txBody>
      </p:sp>
      <p:sp>
        <p:nvSpPr>
          <p:cNvPr id="3" name="Head 0"/>
          <p:cNvSpPr/>
          <p:nvPr/>
        </p:nvSpPr>
        <p:spPr>
          <a:xfrm>
            <a:off x="548640" y="1280160"/>
            <a:ext cx="2606040" cy="457200"/>
          </a:xfrm>
          <a:prstGeom prst="roundRect">
            <a:avLst>
              <a:gd name="adj" fmla="val 12000"/>
            </a:avLst>
          </a:prstGeom>
          <a:solidFill>
            <a:srgbClr val="C8414F"/>
          </a:solidFill>
          <a:ln w="12700">
            <a:solidFill>
              <a:srgbClr val="C8414F"/>
            </a:solidFill>
            <a:prstDash val="solid"/>
          </a:ln>
        </p:spPr>
        <p:txBody>
          <a:bodyPr/>
          <a:lstStyle/>
          <a:p>
            <a:endParaRPr lang="en-GB"/>
          </a:p>
        </p:txBody>
      </p:sp>
      <p:sp>
        <p:nvSpPr>
          <p:cNvPr id="4" name="Head text 0"/>
          <p:cNvSpPr txBox="1"/>
          <p:nvPr/>
        </p:nvSpPr>
        <p:spPr>
          <a:xfrm>
            <a:off x="685800" y="1280160"/>
            <a:ext cx="2331720" cy="457200"/>
          </a:xfrm>
          <a:prstGeom prst="rect">
            <a:avLst/>
          </a:prstGeom>
          <a:noFill/>
          <a:ln/>
        </p:spPr>
        <p:txBody>
          <a:bodyPr wrap="square" lIns="0" tIns="0" rIns="0" bIns="0" rtlCol="0" anchor="ctr"/>
          <a:lstStyle/>
          <a:p>
            <a:pPr marL="0" indent="0">
              <a:buNone/>
            </a:pPr>
            <a:r>
              <a:rPr lang="en-US" sz="1500" b="1" dirty="0">
                <a:solidFill>
                  <a:srgbClr val="FFFFFF"/>
                </a:solidFill>
              </a:rPr>
              <a:t>Threat</a:t>
            </a:r>
            <a:endParaRPr lang="en-US" sz="1500" dirty="0"/>
          </a:p>
        </p:txBody>
      </p:sp>
      <p:sp>
        <p:nvSpPr>
          <p:cNvPr id="5" name="Head 1"/>
          <p:cNvSpPr/>
          <p:nvPr/>
        </p:nvSpPr>
        <p:spPr>
          <a:xfrm>
            <a:off x="3429000" y="1280160"/>
            <a:ext cx="2606040" cy="457200"/>
          </a:xfrm>
          <a:prstGeom prst="roundRect">
            <a:avLst>
              <a:gd name="adj" fmla="val 12000"/>
            </a:avLst>
          </a:prstGeom>
          <a:solidFill>
            <a:srgbClr val="2A9D8F"/>
          </a:solidFill>
          <a:ln w="12700">
            <a:solidFill>
              <a:srgbClr val="2A9D8F"/>
            </a:solidFill>
            <a:prstDash val="solid"/>
          </a:ln>
        </p:spPr>
        <p:txBody>
          <a:bodyPr/>
          <a:lstStyle/>
          <a:p>
            <a:endParaRPr lang="en-GB"/>
          </a:p>
        </p:txBody>
      </p:sp>
      <p:sp>
        <p:nvSpPr>
          <p:cNvPr id="6" name="Head text 1"/>
          <p:cNvSpPr txBox="1"/>
          <p:nvPr/>
        </p:nvSpPr>
        <p:spPr>
          <a:xfrm>
            <a:off x="3566160" y="1280160"/>
            <a:ext cx="2331720" cy="457200"/>
          </a:xfrm>
          <a:prstGeom prst="rect">
            <a:avLst/>
          </a:prstGeom>
          <a:noFill/>
          <a:ln/>
        </p:spPr>
        <p:txBody>
          <a:bodyPr wrap="square" lIns="0" tIns="0" rIns="0" bIns="0" rtlCol="0" anchor="ctr"/>
          <a:lstStyle/>
          <a:p>
            <a:pPr marL="0" indent="0">
              <a:buNone/>
            </a:pPr>
            <a:r>
              <a:rPr lang="en-US" sz="1500" b="1" dirty="0">
                <a:solidFill>
                  <a:srgbClr val="FFFFFF"/>
                </a:solidFill>
              </a:rPr>
              <a:t>Strength I use</a:t>
            </a:r>
            <a:endParaRPr lang="en-US" sz="1500" dirty="0"/>
          </a:p>
        </p:txBody>
      </p:sp>
      <p:sp>
        <p:nvSpPr>
          <p:cNvPr id="7" name="Head 2"/>
          <p:cNvSpPr/>
          <p:nvPr/>
        </p:nvSpPr>
        <p:spPr>
          <a:xfrm>
            <a:off x="6309360" y="1280160"/>
            <a:ext cx="5303520" cy="457200"/>
          </a:xfrm>
          <a:prstGeom prst="roundRect">
            <a:avLst>
              <a:gd name="adj" fmla="val 12000"/>
            </a:avLst>
          </a:prstGeom>
          <a:solidFill>
            <a:srgbClr val="0E4D57"/>
          </a:solidFill>
          <a:ln w="12700">
            <a:solidFill>
              <a:srgbClr val="0E4D57"/>
            </a:solidFill>
            <a:prstDash val="solid"/>
          </a:ln>
        </p:spPr>
        <p:txBody>
          <a:bodyPr/>
          <a:lstStyle/>
          <a:p>
            <a:endParaRPr lang="en-GB"/>
          </a:p>
        </p:txBody>
      </p:sp>
      <p:sp>
        <p:nvSpPr>
          <p:cNvPr id="8" name="Head text 2"/>
          <p:cNvSpPr txBox="1"/>
          <p:nvPr/>
        </p:nvSpPr>
        <p:spPr>
          <a:xfrm>
            <a:off x="6446520" y="1280160"/>
            <a:ext cx="5029200" cy="457200"/>
          </a:xfrm>
          <a:prstGeom prst="rect">
            <a:avLst/>
          </a:prstGeom>
          <a:noFill/>
          <a:ln/>
        </p:spPr>
        <p:txBody>
          <a:bodyPr wrap="square" lIns="0" tIns="0" rIns="0" bIns="0" rtlCol="0" anchor="ctr"/>
          <a:lstStyle/>
          <a:p>
            <a:pPr marL="0" indent="0">
              <a:buNone/>
            </a:pPr>
            <a:r>
              <a:rPr lang="en-US" sz="1500" b="1" dirty="0">
                <a:solidFill>
                  <a:srgbClr val="FFFFFF"/>
                </a:solidFill>
              </a:rPr>
              <a:t>Practical example</a:t>
            </a:r>
            <a:endParaRPr lang="en-US" sz="1500" dirty="0"/>
          </a:p>
        </p:txBody>
      </p:sp>
      <p:sp>
        <p:nvSpPr>
          <p:cNvPr id="9" name="Cell 0-0"/>
          <p:cNvSpPr/>
          <p:nvPr/>
        </p:nvSpPr>
        <p:spPr>
          <a:xfrm>
            <a:off x="548640" y="187452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0" name="Cell text 0-0"/>
          <p:cNvSpPr txBox="1"/>
          <p:nvPr/>
        </p:nvSpPr>
        <p:spPr>
          <a:xfrm>
            <a:off x="685800" y="1874520"/>
            <a:ext cx="2331720" cy="982980"/>
          </a:xfrm>
          <a:prstGeom prst="rect">
            <a:avLst/>
          </a:prstGeom>
          <a:noFill/>
          <a:ln/>
        </p:spPr>
        <p:txBody>
          <a:bodyPr wrap="square" lIns="0" tIns="0" rIns="0" bIns="0" rtlCol="0" anchor="ctr"/>
          <a:lstStyle/>
          <a:p>
            <a:pPr marL="0" indent="0">
              <a:buNone/>
            </a:pPr>
            <a:r>
              <a:rPr lang="en-US" sz="1400" b="1" dirty="0">
                <a:solidFill>
                  <a:srgbClr val="C8414F"/>
                </a:solidFill>
              </a:rPr>
              <a:t>Stress and burnout</a:t>
            </a:r>
            <a:endParaRPr lang="en-US" sz="1400" dirty="0"/>
          </a:p>
        </p:txBody>
      </p:sp>
      <p:sp>
        <p:nvSpPr>
          <p:cNvPr id="11" name="Cell 0-1"/>
          <p:cNvSpPr/>
          <p:nvPr/>
        </p:nvSpPr>
        <p:spPr>
          <a:xfrm>
            <a:off x="3429000" y="187452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2" name="Cell text 0-1"/>
          <p:cNvSpPr txBox="1"/>
          <p:nvPr/>
        </p:nvSpPr>
        <p:spPr>
          <a:xfrm>
            <a:off x="3566160" y="187452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Reflection and teamwork</a:t>
            </a:r>
            <a:endParaRPr lang="en-US" sz="1400" dirty="0"/>
          </a:p>
        </p:txBody>
      </p:sp>
      <p:sp>
        <p:nvSpPr>
          <p:cNvPr id="13" name="Cell 0-2"/>
          <p:cNvSpPr/>
          <p:nvPr/>
        </p:nvSpPr>
        <p:spPr>
          <a:xfrm>
            <a:off x="6309360" y="187452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14" name="Cell text 0-2"/>
          <p:cNvSpPr txBox="1"/>
          <p:nvPr/>
        </p:nvSpPr>
        <p:spPr>
          <a:xfrm>
            <a:off x="6446520" y="1874520"/>
            <a:ext cx="5029200" cy="982980"/>
          </a:xfrm>
          <a:prstGeom prst="rect">
            <a:avLst/>
          </a:prstGeom>
          <a:noFill/>
          <a:ln/>
        </p:spPr>
        <p:txBody>
          <a:bodyPr wrap="square" lIns="0" tIns="0" rIns="0" bIns="0" rtlCol="0" anchor="ctr"/>
          <a:lstStyle/>
          <a:p>
            <a:pPr marL="0" indent="0">
              <a:buNone/>
            </a:pPr>
            <a:r>
              <a:rPr lang="en-US" sz="1400" dirty="0">
                <a:solidFill>
                  <a:srgbClr val="1F2A30"/>
                </a:solidFill>
              </a:rPr>
              <a:t>Use supervision and peer support, which Ravalier et al. (2021) recommend to protect social workers’ wellbeing</a:t>
            </a:r>
            <a:endParaRPr lang="en-US" sz="1400" dirty="0"/>
          </a:p>
        </p:txBody>
      </p:sp>
      <p:sp>
        <p:nvSpPr>
          <p:cNvPr id="15" name="Cell 1-0"/>
          <p:cNvSpPr/>
          <p:nvPr/>
        </p:nvSpPr>
        <p:spPr>
          <a:xfrm>
            <a:off x="548640" y="299466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6" name="Cell text 1-0"/>
          <p:cNvSpPr txBox="1"/>
          <p:nvPr/>
        </p:nvSpPr>
        <p:spPr>
          <a:xfrm>
            <a:off x="685800" y="2994660"/>
            <a:ext cx="2331720" cy="982980"/>
          </a:xfrm>
          <a:prstGeom prst="rect">
            <a:avLst/>
          </a:prstGeom>
          <a:noFill/>
          <a:ln/>
        </p:spPr>
        <p:txBody>
          <a:bodyPr wrap="square" lIns="0" tIns="0" rIns="0" bIns="0" rtlCol="0" anchor="ctr"/>
          <a:lstStyle/>
          <a:p>
            <a:pPr marL="0" indent="0">
              <a:buNone/>
            </a:pPr>
            <a:r>
              <a:rPr lang="en-US" sz="1400" b="1" dirty="0">
                <a:solidFill>
                  <a:srgbClr val="C8414F"/>
                </a:solidFill>
              </a:rPr>
              <a:t>Compassion fatigue</a:t>
            </a:r>
            <a:endParaRPr lang="en-US" sz="1400" dirty="0"/>
          </a:p>
        </p:txBody>
      </p:sp>
      <p:sp>
        <p:nvSpPr>
          <p:cNvPr id="17" name="Cell 1-1"/>
          <p:cNvSpPr/>
          <p:nvPr/>
        </p:nvSpPr>
        <p:spPr>
          <a:xfrm>
            <a:off x="3429000" y="299466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18" name="Cell text 1-1"/>
          <p:cNvSpPr txBox="1"/>
          <p:nvPr/>
        </p:nvSpPr>
        <p:spPr>
          <a:xfrm>
            <a:off x="3566160" y="299466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Empathy and self-awareness</a:t>
            </a:r>
            <a:endParaRPr lang="en-US" sz="1400" dirty="0"/>
          </a:p>
        </p:txBody>
      </p:sp>
      <p:sp>
        <p:nvSpPr>
          <p:cNvPr id="19" name="Cell 1-2"/>
          <p:cNvSpPr/>
          <p:nvPr/>
        </p:nvSpPr>
        <p:spPr>
          <a:xfrm>
            <a:off x="6309360" y="299466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20" name="Cell text 1-2"/>
          <p:cNvSpPr txBox="1"/>
          <p:nvPr/>
        </p:nvSpPr>
        <p:spPr>
          <a:xfrm>
            <a:off x="6446520" y="2994660"/>
            <a:ext cx="5029200" cy="982980"/>
          </a:xfrm>
          <a:prstGeom prst="rect">
            <a:avLst/>
          </a:prstGeom>
          <a:noFill/>
          <a:ln/>
        </p:spPr>
        <p:txBody>
          <a:bodyPr wrap="square" lIns="0" tIns="0" rIns="0" bIns="0" rtlCol="0" anchor="ctr"/>
          <a:lstStyle/>
          <a:p>
            <a:pPr marL="0" indent="0">
              <a:buNone/>
            </a:pPr>
            <a:r>
              <a:rPr lang="en-US" sz="1400" dirty="0">
                <a:solidFill>
                  <a:srgbClr val="1F2A30"/>
                </a:solidFill>
              </a:rPr>
              <a:t>Practise self-compassion and notice early signs of fatigue, as these protect mental health (Kinman and Grant, 2020)</a:t>
            </a:r>
            <a:endParaRPr lang="en-US" sz="1400" dirty="0"/>
          </a:p>
        </p:txBody>
      </p:sp>
      <p:sp>
        <p:nvSpPr>
          <p:cNvPr id="21" name="Cell 2-0"/>
          <p:cNvSpPr/>
          <p:nvPr/>
        </p:nvSpPr>
        <p:spPr>
          <a:xfrm>
            <a:off x="548640" y="411480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22" name="Cell text 2-0"/>
          <p:cNvSpPr txBox="1"/>
          <p:nvPr/>
        </p:nvSpPr>
        <p:spPr>
          <a:xfrm>
            <a:off x="685800" y="4114800"/>
            <a:ext cx="2331720" cy="982980"/>
          </a:xfrm>
          <a:prstGeom prst="rect">
            <a:avLst/>
          </a:prstGeom>
          <a:noFill/>
          <a:ln/>
        </p:spPr>
        <p:txBody>
          <a:bodyPr wrap="square" lIns="0" tIns="0" rIns="0" bIns="0" rtlCol="0" anchor="ctr"/>
          <a:lstStyle/>
          <a:p>
            <a:pPr marL="0" indent="0">
              <a:buNone/>
            </a:pPr>
            <a:r>
              <a:rPr lang="en-US" sz="1400" b="1" dirty="0">
                <a:solidFill>
                  <a:srgbClr val="C8414F"/>
                </a:solidFill>
              </a:rPr>
              <a:t>Competition for funded places</a:t>
            </a:r>
            <a:endParaRPr lang="en-US" sz="1400" dirty="0"/>
          </a:p>
        </p:txBody>
      </p:sp>
      <p:sp>
        <p:nvSpPr>
          <p:cNvPr id="23" name="Cell 2-1"/>
          <p:cNvSpPr/>
          <p:nvPr/>
        </p:nvSpPr>
        <p:spPr>
          <a:xfrm>
            <a:off x="3429000" y="411480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24" name="Cell text 2-1"/>
          <p:cNvSpPr txBox="1"/>
          <p:nvPr/>
        </p:nvSpPr>
        <p:spPr>
          <a:xfrm>
            <a:off x="3566160" y="411480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Frontline experience</a:t>
            </a:r>
            <a:endParaRPr lang="en-US" sz="1400" dirty="0"/>
          </a:p>
        </p:txBody>
      </p:sp>
      <p:sp>
        <p:nvSpPr>
          <p:cNvPr id="25" name="Cell 2-2"/>
          <p:cNvSpPr/>
          <p:nvPr/>
        </p:nvSpPr>
        <p:spPr>
          <a:xfrm>
            <a:off x="6309360" y="411480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26" name="Cell text 2-2"/>
          <p:cNvSpPr txBox="1"/>
          <p:nvPr/>
        </p:nvSpPr>
        <p:spPr>
          <a:xfrm>
            <a:off x="6446520" y="4114800"/>
            <a:ext cx="5029200" cy="982980"/>
          </a:xfrm>
          <a:prstGeom prst="rect">
            <a:avLst/>
          </a:prstGeom>
          <a:noFill/>
          <a:ln/>
        </p:spPr>
        <p:txBody>
          <a:bodyPr wrap="square" lIns="0" tIns="0" rIns="0" bIns="0" rtlCol="0" anchor="ctr"/>
          <a:lstStyle/>
          <a:p>
            <a:pPr marL="0" indent="0">
              <a:buNone/>
            </a:pPr>
            <a:r>
              <a:rPr lang="en-US" sz="1400" dirty="0">
                <a:solidFill>
                  <a:srgbClr val="1F2A30"/>
                </a:solidFill>
              </a:rPr>
              <a:t>Build a portfolio of training certificates and feedback, and apply to several employers and universities</a:t>
            </a:r>
            <a:endParaRPr lang="en-US" sz="1400" dirty="0"/>
          </a:p>
        </p:txBody>
      </p:sp>
      <p:sp>
        <p:nvSpPr>
          <p:cNvPr id="27" name="Cell 3-0"/>
          <p:cNvSpPr/>
          <p:nvPr/>
        </p:nvSpPr>
        <p:spPr>
          <a:xfrm>
            <a:off x="548640" y="523494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28" name="Cell text 3-0"/>
          <p:cNvSpPr txBox="1"/>
          <p:nvPr/>
        </p:nvSpPr>
        <p:spPr>
          <a:xfrm>
            <a:off x="685800" y="5234940"/>
            <a:ext cx="2331720" cy="982980"/>
          </a:xfrm>
          <a:prstGeom prst="rect">
            <a:avLst/>
          </a:prstGeom>
          <a:noFill/>
          <a:ln/>
        </p:spPr>
        <p:txBody>
          <a:bodyPr wrap="square" lIns="0" tIns="0" rIns="0" bIns="0" rtlCol="0" anchor="ctr"/>
          <a:lstStyle/>
          <a:p>
            <a:pPr marL="0" indent="0">
              <a:buNone/>
            </a:pPr>
            <a:r>
              <a:rPr lang="en-US" sz="1400" b="1" dirty="0">
                <a:solidFill>
                  <a:srgbClr val="C8414F"/>
                </a:solidFill>
              </a:rPr>
              <a:t>Work, study and family pressure</a:t>
            </a:r>
            <a:endParaRPr lang="en-US" sz="1400" dirty="0"/>
          </a:p>
        </p:txBody>
      </p:sp>
      <p:sp>
        <p:nvSpPr>
          <p:cNvPr id="29" name="Cell 3-1"/>
          <p:cNvSpPr/>
          <p:nvPr/>
        </p:nvSpPr>
        <p:spPr>
          <a:xfrm>
            <a:off x="3429000" y="5234940"/>
            <a:ext cx="2606040" cy="982980"/>
          </a:xfrm>
          <a:prstGeom prst="roundRect">
            <a:avLst>
              <a:gd name="adj" fmla="val 5581"/>
            </a:avLst>
          </a:prstGeom>
          <a:solidFill>
            <a:srgbClr val="EEF4F3"/>
          </a:solidFill>
          <a:ln w="9525">
            <a:solidFill>
              <a:srgbClr val="EEF4F3"/>
            </a:solidFill>
            <a:prstDash val="solid"/>
          </a:ln>
        </p:spPr>
        <p:txBody>
          <a:bodyPr/>
          <a:lstStyle/>
          <a:p>
            <a:endParaRPr lang="en-GB"/>
          </a:p>
        </p:txBody>
      </p:sp>
      <p:sp>
        <p:nvSpPr>
          <p:cNvPr id="30" name="Cell text 3-1"/>
          <p:cNvSpPr txBox="1"/>
          <p:nvPr/>
        </p:nvSpPr>
        <p:spPr>
          <a:xfrm>
            <a:off x="3566160" y="5234940"/>
            <a:ext cx="2331720" cy="982980"/>
          </a:xfrm>
          <a:prstGeom prst="rect">
            <a:avLst/>
          </a:prstGeom>
          <a:noFill/>
          <a:ln/>
        </p:spPr>
        <p:txBody>
          <a:bodyPr wrap="square" lIns="0" tIns="0" rIns="0" bIns="0" rtlCol="0" anchor="ctr"/>
          <a:lstStyle/>
          <a:p>
            <a:pPr marL="0" indent="0">
              <a:buNone/>
            </a:pPr>
            <a:r>
              <a:rPr lang="en-US" sz="1400" b="1" dirty="0">
                <a:solidFill>
                  <a:srgbClr val="1F2A30"/>
                </a:solidFill>
              </a:rPr>
              <a:t>Organisation from shift work</a:t>
            </a:r>
            <a:endParaRPr lang="en-US" sz="1400" dirty="0"/>
          </a:p>
        </p:txBody>
      </p:sp>
      <p:sp>
        <p:nvSpPr>
          <p:cNvPr id="31" name="Cell 3-2"/>
          <p:cNvSpPr/>
          <p:nvPr/>
        </p:nvSpPr>
        <p:spPr>
          <a:xfrm>
            <a:off x="6309360" y="5234940"/>
            <a:ext cx="5303520" cy="982980"/>
          </a:xfrm>
          <a:prstGeom prst="roundRect">
            <a:avLst>
              <a:gd name="adj" fmla="val 5581"/>
            </a:avLst>
          </a:prstGeom>
          <a:solidFill>
            <a:srgbClr val="FFFFFF"/>
          </a:solidFill>
          <a:ln w="9525">
            <a:solidFill>
              <a:srgbClr val="D5E1DF"/>
            </a:solidFill>
            <a:prstDash val="solid"/>
          </a:ln>
        </p:spPr>
        <p:txBody>
          <a:bodyPr/>
          <a:lstStyle/>
          <a:p>
            <a:endParaRPr lang="en-GB"/>
          </a:p>
        </p:txBody>
      </p:sp>
      <p:sp>
        <p:nvSpPr>
          <p:cNvPr id="32" name="Cell text 3-2"/>
          <p:cNvSpPr txBox="1"/>
          <p:nvPr/>
        </p:nvSpPr>
        <p:spPr>
          <a:xfrm>
            <a:off x="6446520" y="5234940"/>
            <a:ext cx="5029200" cy="982980"/>
          </a:xfrm>
          <a:prstGeom prst="rect">
            <a:avLst/>
          </a:prstGeom>
          <a:noFill/>
          <a:ln/>
        </p:spPr>
        <p:txBody>
          <a:bodyPr wrap="square" lIns="0" tIns="0" rIns="0" bIns="0" rtlCol="0" anchor="ctr"/>
          <a:lstStyle/>
          <a:p>
            <a:pPr marL="0" indent="0">
              <a:buNone/>
            </a:pPr>
            <a:r>
              <a:rPr lang="en-US" sz="1400" dirty="0">
                <a:solidFill>
                  <a:srgbClr val="1F2A30"/>
                </a:solidFill>
              </a:rPr>
              <a:t>Set a fixed weekly study timetable with protected hours and agree a stable shift pattern with my manager</a:t>
            </a:r>
            <a:endParaRPr lang="en-US" sz="1400" dirty="0"/>
          </a:p>
        </p:txBody>
      </p:sp>
      <p:sp>
        <p:nvSpPr>
          <p:cNvPr id="33"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Using my strengths to seize opportunities</a:t>
            </a:r>
            <a:endParaRPr lang="en-US" sz="3200" dirty="0"/>
          </a:p>
        </p:txBody>
      </p:sp>
      <p:sp>
        <p:nvSpPr>
          <p:cNvPr id="3" name="Demand card"/>
          <p:cNvSpPr/>
          <p:nvPr/>
        </p:nvSpPr>
        <p:spPr>
          <a:xfrm>
            <a:off x="548640" y="1325880"/>
            <a:ext cx="3566160" cy="4846320"/>
          </a:xfrm>
          <a:prstGeom prst="roundRect">
            <a:avLst>
              <a:gd name="adj" fmla="val 2564"/>
            </a:avLst>
          </a:prstGeom>
          <a:solidFill>
            <a:schemeClr val="tx2"/>
          </a:solidFill>
          <a:ln w="12700">
            <a:solidFill>
              <a:srgbClr val="0E4D57"/>
            </a:solidFill>
            <a:prstDash val="solid"/>
          </a:ln>
        </p:spPr>
        <p:txBody>
          <a:bodyPr/>
          <a:lstStyle/>
          <a:p>
            <a:endParaRPr lang="en-GB"/>
          </a:p>
        </p:txBody>
      </p:sp>
      <p:sp>
        <p:nvSpPr>
          <p:cNvPr id="4" name="Demand heading"/>
          <p:cNvSpPr txBox="1"/>
          <p:nvPr/>
        </p:nvSpPr>
        <p:spPr>
          <a:xfrm>
            <a:off x="822960" y="1508760"/>
            <a:ext cx="3108960" cy="457200"/>
          </a:xfrm>
          <a:prstGeom prst="rect">
            <a:avLst/>
          </a:prstGeom>
          <a:noFill/>
          <a:ln/>
        </p:spPr>
        <p:txBody>
          <a:bodyPr wrap="square" lIns="0" tIns="0" rIns="0" bIns="0" rtlCol="0" anchor="ctr"/>
          <a:lstStyle/>
          <a:p>
            <a:pPr marL="0" indent="0">
              <a:buNone/>
            </a:pPr>
            <a:r>
              <a:rPr lang="en-US" sz="1600" b="1" dirty="0">
                <a:solidFill>
                  <a:srgbClr val="9FD8CF"/>
                </a:solidFill>
              </a:rPr>
              <a:t>Demand for my chosen career</a:t>
            </a:r>
            <a:endParaRPr lang="en-US" sz="1600" dirty="0"/>
          </a:p>
        </p:txBody>
      </p:sp>
      <p:sp>
        <p:nvSpPr>
          <p:cNvPr id="5" name="Stat 0"/>
          <p:cNvSpPr txBox="1"/>
          <p:nvPr/>
        </p:nvSpPr>
        <p:spPr>
          <a:xfrm>
            <a:off x="822960" y="2148840"/>
            <a:ext cx="3108960" cy="822960"/>
          </a:xfrm>
          <a:prstGeom prst="rect">
            <a:avLst/>
          </a:prstGeom>
          <a:noFill/>
          <a:ln/>
        </p:spPr>
        <p:txBody>
          <a:bodyPr wrap="square" lIns="0" tIns="0" rIns="0" bIns="0"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14%</a:t>
            </a:r>
            <a:endParaRPr lang="en-US" sz="4400" dirty="0"/>
          </a:p>
        </p:txBody>
      </p:sp>
      <p:sp>
        <p:nvSpPr>
          <p:cNvPr id="6" name="Stat label 0"/>
          <p:cNvSpPr txBox="1"/>
          <p:nvPr/>
        </p:nvSpPr>
        <p:spPr>
          <a:xfrm>
            <a:off x="822960" y="2971800"/>
            <a:ext cx="3108960" cy="822960"/>
          </a:xfrm>
          <a:prstGeom prst="rect">
            <a:avLst/>
          </a:prstGeom>
          <a:noFill/>
          <a:ln/>
        </p:spPr>
        <p:txBody>
          <a:bodyPr wrap="square" lIns="0" tIns="0" rIns="0" bIns="0" rtlCol="0" anchor="t"/>
          <a:lstStyle/>
          <a:p>
            <a:pPr marL="0" indent="0">
              <a:buNone/>
            </a:pPr>
            <a:r>
              <a:rPr lang="en-US" sz="1400" dirty="0">
                <a:solidFill>
                  <a:srgbClr val="E3F1EF"/>
                </a:solidFill>
              </a:rPr>
              <a:t>vacancy rate in children’s social work, about 6,000 posts (DfE, 2026)</a:t>
            </a:r>
            <a:endParaRPr lang="en-US" sz="1400" dirty="0"/>
          </a:p>
        </p:txBody>
      </p:sp>
      <p:sp>
        <p:nvSpPr>
          <p:cNvPr id="7" name="Stat 1"/>
          <p:cNvSpPr txBox="1"/>
          <p:nvPr/>
        </p:nvSpPr>
        <p:spPr>
          <a:xfrm>
            <a:off x="822960" y="4114800"/>
            <a:ext cx="3108960" cy="822960"/>
          </a:xfrm>
          <a:prstGeom prst="rect">
            <a:avLst/>
          </a:prstGeom>
          <a:noFill/>
          <a:ln/>
        </p:spPr>
        <p:txBody>
          <a:bodyPr wrap="square" lIns="0" tIns="0" rIns="0" bIns="0"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111,000</a:t>
            </a:r>
            <a:endParaRPr lang="en-US" sz="4400" dirty="0"/>
          </a:p>
        </p:txBody>
      </p:sp>
      <p:sp>
        <p:nvSpPr>
          <p:cNvPr id="8" name="Stat label 1"/>
          <p:cNvSpPr txBox="1"/>
          <p:nvPr/>
        </p:nvSpPr>
        <p:spPr>
          <a:xfrm>
            <a:off x="822960" y="4937760"/>
            <a:ext cx="3108960" cy="822960"/>
          </a:xfrm>
          <a:prstGeom prst="rect">
            <a:avLst/>
          </a:prstGeom>
          <a:noFill/>
          <a:ln/>
        </p:spPr>
        <p:txBody>
          <a:bodyPr wrap="square" lIns="0" tIns="0" rIns="0" bIns="0" rtlCol="0" anchor="t"/>
          <a:lstStyle/>
          <a:p>
            <a:pPr marL="0" indent="0">
              <a:buNone/>
            </a:pPr>
            <a:r>
              <a:rPr lang="en-US" sz="1400" dirty="0">
                <a:solidFill>
                  <a:srgbClr val="E3F1EF"/>
                </a:solidFill>
              </a:rPr>
              <a:t>vacant posts across adult social care in 2024/25 (Skills for Care, 2025)</a:t>
            </a:r>
            <a:endParaRPr lang="en-US" sz="1400" dirty="0"/>
          </a:p>
        </p:txBody>
      </p:sp>
      <p:sp>
        <p:nvSpPr>
          <p:cNvPr id="9" name="Opp card 0"/>
          <p:cNvSpPr/>
          <p:nvPr/>
        </p:nvSpPr>
        <p:spPr>
          <a:xfrm>
            <a:off x="4389120" y="1325880"/>
            <a:ext cx="7223760" cy="1508760"/>
          </a:xfrm>
          <a:prstGeom prst="roundRect">
            <a:avLst>
              <a:gd name="adj" fmla="val 4848"/>
            </a:avLst>
          </a:prstGeom>
          <a:solidFill>
            <a:schemeClr val="bg2"/>
          </a:solidFill>
          <a:ln w="12700">
            <a:solidFill>
              <a:srgbClr val="EEF4F3"/>
            </a:solidFill>
            <a:prstDash val="solid"/>
          </a:ln>
        </p:spPr>
        <p:txBody>
          <a:bodyPr/>
          <a:lstStyle/>
          <a:p>
            <a:endParaRPr lang="en-GB"/>
          </a:p>
        </p:txBody>
      </p:sp>
      <p:sp>
        <p:nvSpPr>
          <p:cNvPr id="10" name="Opp 0 circle"/>
          <p:cNvSpPr/>
          <p:nvPr/>
        </p:nvSpPr>
        <p:spPr>
          <a:xfrm>
            <a:off x="4617720" y="1709928"/>
            <a:ext cx="731520" cy="731520"/>
          </a:xfrm>
          <a:prstGeom prst="ellipse">
            <a:avLst/>
          </a:prstGeom>
          <a:solidFill>
            <a:srgbClr val="3D6FB6"/>
          </a:solidFill>
          <a:ln w="12700">
            <a:solidFill>
              <a:srgbClr val="3D6FB6"/>
            </a:solidFill>
            <a:prstDash val="solid"/>
          </a:ln>
        </p:spPr>
        <p:txBody>
          <a:bodyPr/>
          <a:lstStyle/>
          <a:p>
            <a:endParaRPr lang="en-GB"/>
          </a:p>
        </p:txBody>
      </p:sp>
      <p:pic>
        <p:nvPicPr>
          <p:cNvPr id="11" name="Opp 0 icon" descr="preencoded.png"/>
          <p:cNvPicPr>
            <a:picLocks noChangeAspect="1"/>
          </p:cNvPicPr>
          <p:nvPr/>
        </p:nvPicPr>
        <p:blipFill>
          <a:blip r:embed="rId3"/>
          <a:stretch>
            <a:fillRect/>
          </a:stretch>
        </p:blipFill>
        <p:spPr>
          <a:xfrm>
            <a:off x="4800600" y="1892808"/>
            <a:ext cx="365760" cy="365760"/>
          </a:xfrm>
          <a:prstGeom prst="rect">
            <a:avLst/>
          </a:prstGeom>
        </p:spPr>
      </p:pic>
      <p:sp>
        <p:nvSpPr>
          <p:cNvPr id="12" name="Opp text 0"/>
          <p:cNvSpPr txBox="1"/>
          <p:nvPr/>
        </p:nvSpPr>
        <p:spPr>
          <a:xfrm>
            <a:off x="5577840" y="1435608"/>
            <a:ext cx="5852160" cy="1289304"/>
          </a:xfrm>
          <a:prstGeom prst="rect">
            <a:avLst/>
          </a:prstGeom>
          <a:noFill/>
          <a:ln/>
        </p:spPr>
        <p:txBody>
          <a:bodyPr wrap="square" lIns="0" tIns="0" rIns="0" bIns="0" rtlCol="0" anchor="ctr"/>
          <a:lstStyle/>
          <a:p>
            <a:pPr marL="0" indent="0">
              <a:spcAft>
                <a:spcPts val="300"/>
              </a:spcAft>
              <a:buNone/>
            </a:pPr>
            <a:r>
              <a:rPr lang="en-US" sz="1600" b="1" dirty="0">
                <a:solidFill>
                  <a:srgbClr val="3D6FB6"/>
                </a:solidFill>
              </a:rPr>
              <a:t>Degree apprenticeship + my care experience</a:t>
            </a:r>
            <a:endParaRPr lang="en-US" sz="1600" dirty="0"/>
          </a:p>
          <a:p>
            <a:pPr marL="0" indent="0">
              <a:spcAft>
                <a:spcPts val="300"/>
              </a:spcAft>
              <a:buNone/>
            </a:pPr>
            <a:r>
              <a:rPr lang="en-US" sz="1400" dirty="0">
                <a:solidFill>
                  <a:srgbClr val="1F2A30"/>
                </a:solidFill>
              </a:rPr>
              <a:t>The Level 6 apprenticeship lets me earn while I learn (Skills England, 2026); my frontline experience makes me a credible applicant.</a:t>
            </a:r>
            <a:endParaRPr lang="en-US" sz="1600" dirty="0"/>
          </a:p>
        </p:txBody>
      </p:sp>
      <p:sp>
        <p:nvSpPr>
          <p:cNvPr id="13" name="Opp card 1"/>
          <p:cNvSpPr/>
          <p:nvPr/>
        </p:nvSpPr>
        <p:spPr>
          <a:xfrm>
            <a:off x="4389120" y="2990088"/>
            <a:ext cx="7223760" cy="1508760"/>
          </a:xfrm>
          <a:prstGeom prst="roundRect">
            <a:avLst>
              <a:gd name="adj" fmla="val 4848"/>
            </a:avLst>
          </a:prstGeom>
          <a:solidFill>
            <a:schemeClr val="bg2"/>
          </a:solidFill>
          <a:ln w="12700">
            <a:solidFill>
              <a:srgbClr val="EEF4F3"/>
            </a:solidFill>
            <a:prstDash val="solid"/>
          </a:ln>
        </p:spPr>
        <p:txBody>
          <a:bodyPr/>
          <a:lstStyle/>
          <a:p>
            <a:endParaRPr lang="en-GB"/>
          </a:p>
        </p:txBody>
      </p:sp>
      <p:sp>
        <p:nvSpPr>
          <p:cNvPr id="14" name="Opp 1 circle"/>
          <p:cNvSpPr/>
          <p:nvPr/>
        </p:nvSpPr>
        <p:spPr>
          <a:xfrm>
            <a:off x="4617720" y="3374136"/>
            <a:ext cx="731520" cy="731520"/>
          </a:xfrm>
          <a:prstGeom prst="ellipse">
            <a:avLst/>
          </a:prstGeom>
          <a:solidFill>
            <a:srgbClr val="2A9D8F"/>
          </a:solidFill>
          <a:ln w="12700">
            <a:solidFill>
              <a:srgbClr val="2A9D8F"/>
            </a:solidFill>
            <a:prstDash val="solid"/>
          </a:ln>
        </p:spPr>
        <p:txBody>
          <a:bodyPr/>
          <a:lstStyle/>
          <a:p>
            <a:endParaRPr lang="en-GB"/>
          </a:p>
        </p:txBody>
      </p:sp>
      <p:pic>
        <p:nvPicPr>
          <p:cNvPr id="15" name="Opp 1 icon" descr="preencoded.png"/>
          <p:cNvPicPr>
            <a:picLocks noChangeAspect="1"/>
          </p:cNvPicPr>
          <p:nvPr/>
        </p:nvPicPr>
        <p:blipFill>
          <a:blip r:embed="rId4"/>
          <a:stretch>
            <a:fillRect/>
          </a:stretch>
        </p:blipFill>
        <p:spPr>
          <a:xfrm>
            <a:off x="4800600" y="3557016"/>
            <a:ext cx="365760" cy="365760"/>
          </a:xfrm>
          <a:prstGeom prst="rect">
            <a:avLst/>
          </a:prstGeom>
        </p:spPr>
      </p:pic>
      <p:sp>
        <p:nvSpPr>
          <p:cNvPr id="16" name="Opp text 1"/>
          <p:cNvSpPr txBox="1"/>
          <p:nvPr/>
        </p:nvSpPr>
        <p:spPr>
          <a:xfrm>
            <a:off x="5577840" y="3099816"/>
            <a:ext cx="5852160" cy="1289304"/>
          </a:xfrm>
          <a:prstGeom prst="rect">
            <a:avLst/>
          </a:prstGeom>
          <a:noFill/>
          <a:ln/>
        </p:spPr>
        <p:txBody>
          <a:bodyPr wrap="square" lIns="0" tIns="0" rIns="0" bIns="0" rtlCol="0" anchor="ctr"/>
          <a:lstStyle/>
          <a:p>
            <a:pPr marL="0" indent="0">
              <a:spcAft>
                <a:spcPts val="300"/>
              </a:spcAft>
              <a:buNone/>
            </a:pPr>
            <a:r>
              <a:rPr lang="en-US" sz="1600" b="1" dirty="0">
                <a:solidFill>
                  <a:srgbClr val="2A9D8F"/>
                </a:solidFill>
              </a:rPr>
              <a:t>Care Workforce Pathway + teamwork</a:t>
            </a:r>
            <a:endParaRPr lang="en-US" sz="1600" dirty="0"/>
          </a:p>
          <a:p>
            <a:pPr marL="0" indent="0">
              <a:spcAft>
                <a:spcPts val="300"/>
              </a:spcAft>
              <a:buNone/>
            </a:pPr>
            <a:r>
              <a:rPr lang="en-US" sz="1400" dirty="0">
                <a:solidFill>
                  <a:srgbClr val="1F2A30"/>
                </a:solidFill>
              </a:rPr>
              <a:t>The pathway sets out progression in adult social care (DHSC, 2025); I will use my teamwork to work towards a senior carer role.</a:t>
            </a:r>
            <a:endParaRPr lang="en-US" sz="1600" dirty="0"/>
          </a:p>
        </p:txBody>
      </p:sp>
      <p:sp>
        <p:nvSpPr>
          <p:cNvPr id="17" name="Opp card 2"/>
          <p:cNvSpPr/>
          <p:nvPr/>
        </p:nvSpPr>
        <p:spPr>
          <a:xfrm>
            <a:off x="4389120" y="4654296"/>
            <a:ext cx="7223760" cy="1508760"/>
          </a:xfrm>
          <a:prstGeom prst="roundRect">
            <a:avLst>
              <a:gd name="adj" fmla="val 4848"/>
            </a:avLst>
          </a:prstGeom>
          <a:solidFill>
            <a:schemeClr val="bg2"/>
          </a:solidFill>
          <a:ln w="12700">
            <a:solidFill>
              <a:srgbClr val="EEF4F3"/>
            </a:solidFill>
            <a:prstDash val="solid"/>
          </a:ln>
        </p:spPr>
        <p:txBody>
          <a:bodyPr/>
          <a:lstStyle/>
          <a:p>
            <a:endParaRPr lang="en-GB"/>
          </a:p>
        </p:txBody>
      </p:sp>
      <p:sp>
        <p:nvSpPr>
          <p:cNvPr id="18" name="Opp 2 circle"/>
          <p:cNvSpPr/>
          <p:nvPr/>
        </p:nvSpPr>
        <p:spPr>
          <a:xfrm>
            <a:off x="4617720" y="5038344"/>
            <a:ext cx="731520" cy="731520"/>
          </a:xfrm>
          <a:prstGeom prst="ellipse">
            <a:avLst/>
          </a:prstGeom>
          <a:solidFill>
            <a:srgbClr val="6C4E9C"/>
          </a:solidFill>
          <a:ln w="12700">
            <a:solidFill>
              <a:srgbClr val="6C4E9C"/>
            </a:solidFill>
            <a:prstDash val="solid"/>
          </a:ln>
        </p:spPr>
        <p:txBody>
          <a:bodyPr/>
          <a:lstStyle/>
          <a:p>
            <a:endParaRPr lang="en-GB"/>
          </a:p>
        </p:txBody>
      </p:sp>
      <p:pic>
        <p:nvPicPr>
          <p:cNvPr id="19" name="Opp 2 icon" descr="preencoded.png"/>
          <p:cNvPicPr>
            <a:picLocks noChangeAspect="1"/>
          </p:cNvPicPr>
          <p:nvPr/>
        </p:nvPicPr>
        <p:blipFill>
          <a:blip r:embed="rId5"/>
          <a:stretch>
            <a:fillRect/>
          </a:stretch>
        </p:blipFill>
        <p:spPr>
          <a:xfrm>
            <a:off x="4800600" y="5221224"/>
            <a:ext cx="365760" cy="365760"/>
          </a:xfrm>
          <a:prstGeom prst="rect">
            <a:avLst/>
          </a:prstGeom>
        </p:spPr>
      </p:pic>
      <p:sp>
        <p:nvSpPr>
          <p:cNvPr id="20" name="Opp text 2"/>
          <p:cNvSpPr txBox="1"/>
          <p:nvPr/>
        </p:nvSpPr>
        <p:spPr>
          <a:xfrm>
            <a:off x="5577840" y="4764024"/>
            <a:ext cx="5852160" cy="1289304"/>
          </a:xfrm>
          <a:prstGeom prst="rect">
            <a:avLst/>
          </a:prstGeom>
          <a:noFill/>
          <a:ln/>
        </p:spPr>
        <p:txBody>
          <a:bodyPr wrap="square" lIns="0" tIns="0" rIns="0" bIns="0" rtlCol="0" anchor="ctr"/>
          <a:lstStyle/>
          <a:p>
            <a:pPr marL="0" indent="0">
              <a:spcAft>
                <a:spcPts val="300"/>
              </a:spcAft>
              <a:buNone/>
            </a:pPr>
            <a:r>
              <a:rPr lang="en-US" sz="1600" b="1" dirty="0">
                <a:solidFill>
                  <a:srgbClr val="6C4E9C"/>
                </a:solidFill>
              </a:rPr>
              <a:t>Hospital discharge work + my experience</a:t>
            </a:r>
            <a:endParaRPr lang="en-US" sz="1600" dirty="0"/>
          </a:p>
          <a:p>
            <a:pPr marL="0" indent="0">
              <a:spcAft>
                <a:spcPts val="300"/>
              </a:spcAft>
              <a:buNone/>
            </a:pPr>
            <a:r>
              <a:rPr lang="en-US" sz="1400" dirty="0">
                <a:solidFill>
                  <a:srgbClr val="1F2A30"/>
                </a:solidFill>
              </a:rPr>
              <a:t>The advert values health partnership and person-centred discharges (Derbyshire County Council, 2026), which I already support when residents return from hospital.</a:t>
            </a:r>
            <a:endParaRPr lang="en-US" sz="16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My SMART action plan</a:t>
            </a:r>
            <a:endParaRPr lang="en-US" sz="3200" dirty="0"/>
          </a:p>
        </p:txBody>
      </p:sp>
      <p:sp>
        <p:nvSpPr>
          <p:cNvPr id="3" name="Step 0"/>
          <p:cNvSpPr/>
          <p:nvPr/>
        </p:nvSpPr>
        <p:spPr>
          <a:xfrm>
            <a:off x="548640" y="1325880"/>
            <a:ext cx="2606040" cy="3840480"/>
          </a:xfrm>
          <a:prstGeom prst="roundRect">
            <a:avLst>
              <a:gd name="adj" fmla="val 3509"/>
            </a:avLst>
          </a:prstGeom>
          <a:solidFill>
            <a:srgbClr val="EEF4F3"/>
          </a:solidFill>
          <a:ln w="12700">
            <a:solidFill>
              <a:srgbClr val="EEF4F3"/>
            </a:solidFill>
            <a:prstDash val="solid"/>
          </a:ln>
        </p:spPr>
        <p:txBody>
          <a:bodyPr/>
          <a:lstStyle/>
          <a:p>
            <a:endParaRPr lang="en-GB"/>
          </a:p>
        </p:txBody>
      </p:sp>
      <p:sp>
        <p:nvSpPr>
          <p:cNvPr id="4" name="Step bg 0"/>
          <p:cNvSpPr/>
          <p:nvPr/>
        </p:nvSpPr>
        <p:spPr>
          <a:xfrm>
            <a:off x="777240" y="1554480"/>
            <a:ext cx="548640" cy="548640"/>
          </a:xfrm>
          <a:prstGeom prst="ellipse">
            <a:avLst/>
          </a:prstGeom>
          <a:solidFill>
            <a:srgbClr val="3D6FB6"/>
          </a:solidFill>
          <a:ln w="12700">
            <a:solidFill>
              <a:srgbClr val="3D6FB6"/>
            </a:solidFill>
            <a:prstDash val="solid"/>
          </a:ln>
        </p:spPr>
        <p:txBody>
          <a:bodyPr/>
          <a:lstStyle/>
          <a:p>
            <a:endParaRPr lang="en-GB"/>
          </a:p>
        </p:txBody>
      </p:sp>
      <p:sp>
        <p:nvSpPr>
          <p:cNvPr id="5" name="Step num 0"/>
          <p:cNvSpPr txBox="1"/>
          <p:nvPr/>
        </p:nvSpPr>
        <p:spPr>
          <a:xfrm>
            <a:off x="777240" y="15544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1</a:t>
            </a:r>
            <a:endParaRPr lang="en-US" sz="1800" dirty="0"/>
          </a:p>
        </p:txBody>
      </p:sp>
      <p:sp>
        <p:nvSpPr>
          <p:cNvPr id="6" name="Step when 0"/>
          <p:cNvSpPr txBox="1"/>
          <p:nvPr/>
        </p:nvSpPr>
        <p:spPr>
          <a:xfrm>
            <a:off x="777240" y="2240280"/>
            <a:ext cx="2194560" cy="411480"/>
          </a:xfrm>
          <a:prstGeom prst="rect">
            <a:avLst/>
          </a:prstGeom>
          <a:noFill/>
          <a:ln/>
        </p:spPr>
        <p:txBody>
          <a:bodyPr wrap="square" lIns="0" tIns="0" rIns="0" bIns="0" rtlCol="0" anchor="ctr"/>
          <a:lstStyle/>
          <a:p>
            <a:pPr marL="0" indent="0">
              <a:buNone/>
            </a:pPr>
            <a:r>
              <a:rPr lang="en-US" sz="1700" b="1" dirty="0">
                <a:solidFill>
                  <a:srgbClr val="0E4D57"/>
                </a:solidFill>
              </a:rPr>
              <a:t>Oct–Dec 2026</a:t>
            </a:r>
            <a:endParaRPr lang="en-US" sz="1700" dirty="0"/>
          </a:p>
        </p:txBody>
      </p:sp>
      <p:sp>
        <p:nvSpPr>
          <p:cNvPr id="7" name="Step what 0"/>
          <p:cNvSpPr txBox="1"/>
          <p:nvPr/>
        </p:nvSpPr>
        <p:spPr>
          <a:xfrm>
            <a:off x="777240" y="2743200"/>
            <a:ext cx="2194560" cy="1554480"/>
          </a:xfrm>
          <a:prstGeom prst="rect">
            <a:avLst/>
          </a:prstGeom>
          <a:noFill/>
          <a:ln/>
        </p:spPr>
        <p:txBody>
          <a:bodyPr wrap="square" lIns="0" tIns="0" rIns="0" bIns="0" rtlCol="0" anchor="t"/>
          <a:lstStyle/>
          <a:p>
            <a:pPr marL="0" indent="0">
              <a:buNone/>
            </a:pPr>
            <a:r>
              <a:rPr lang="en-US" sz="1400" dirty="0">
                <a:solidFill>
                  <a:srgbClr val="1F2A30"/>
                </a:solidFill>
              </a:rPr>
              <a:t>Complete this module; shadow a social worker; finish Care Act and MCA e-learning</a:t>
            </a:r>
            <a:endParaRPr lang="en-US" sz="1400" dirty="0"/>
          </a:p>
        </p:txBody>
      </p:sp>
      <p:sp>
        <p:nvSpPr>
          <p:cNvPr id="8" name="Step ev 0"/>
          <p:cNvSpPr txBox="1"/>
          <p:nvPr/>
        </p:nvSpPr>
        <p:spPr>
          <a:xfrm>
            <a:off x="777240" y="4434840"/>
            <a:ext cx="2194560" cy="548640"/>
          </a:xfrm>
          <a:prstGeom prst="rect">
            <a:avLst/>
          </a:prstGeom>
          <a:noFill/>
          <a:ln/>
        </p:spPr>
        <p:txBody>
          <a:bodyPr wrap="square" lIns="0" tIns="0" rIns="0" bIns="0" rtlCol="0" anchor="t"/>
          <a:lstStyle/>
          <a:p>
            <a:pPr marL="0" indent="0">
              <a:buNone/>
            </a:pPr>
            <a:r>
              <a:rPr lang="en-US" sz="1200" i="1" dirty="0">
                <a:solidFill>
                  <a:srgbClr val="2A9D8F"/>
                </a:solidFill>
              </a:rPr>
              <a:t>Evidence: certificates and reflective log</a:t>
            </a:r>
            <a:endParaRPr lang="en-US" sz="1200" dirty="0"/>
          </a:p>
        </p:txBody>
      </p:sp>
      <p:sp>
        <p:nvSpPr>
          <p:cNvPr id="9" name="Step 1"/>
          <p:cNvSpPr/>
          <p:nvPr/>
        </p:nvSpPr>
        <p:spPr>
          <a:xfrm>
            <a:off x="3367735" y="1325880"/>
            <a:ext cx="2606040" cy="3840480"/>
          </a:xfrm>
          <a:prstGeom prst="roundRect">
            <a:avLst>
              <a:gd name="adj" fmla="val 3509"/>
            </a:avLst>
          </a:prstGeom>
          <a:solidFill>
            <a:srgbClr val="EEF4F3"/>
          </a:solidFill>
          <a:ln w="12700">
            <a:solidFill>
              <a:srgbClr val="EEF4F3"/>
            </a:solidFill>
            <a:prstDash val="solid"/>
          </a:ln>
        </p:spPr>
        <p:txBody>
          <a:bodyPr/>
          <a:lstStyle/>
          <a:p>
            <a:endParaRPr lang="en-GB"/>
          </a:p>
        </p:txBody>
      </p:sp>
      <p:sp>
        <p:nvSpPr>
          <p:cNvPr id="10" name="Step bg 1"/>
          <p:cNvSpPr/>
          <p:nvPr/>
        </p:nvSpPr>
        <p:spPr>
          <a:xfrm>
            <a:off x="3596335" y="1554480"/>
            <a:ext cx="548640" cy="548640"/>
          </a:xfrm>
          <a:prstGeom prst="ellipse">
            <a:avLst/>
          </a:prstGeom>
          <a:solidFill>
            <a:srgbClr val="3D6FB6"/>
          </a:solidFill>
          <a:ln w="12700">
            <a:solidFill>
              <a:srgbClr val="3D6FB6"/>
            </a:solidFill>
            <a:prstDash val="solid"/>
          </a:ln>
        </p:spPr>
        <p:txBody>
          <a:bodyPr/>
          <a:lstStyle/>
          <a:p>
            <a:endParaRPr lang="en-GB"/>
          </a:p>
        </p:txBody>
      </p:sp>
      <p:sp>
        <p:nvSpPr>
          <p:cNvPr id="11" name="Step num 1"/>
          <p:cNvSpPr txBox="1"/>
          <p:nvPr/>
        </p:nvSpPr>
        <p:spPr>
          <a:xfrm>
            <a:off x="3596335" y="15544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2</a:t>
            </a:r>
            <a:endParaRPr lang="en-US" sz="1800" dirty="0"/>
          </a:p>
        </p:txBody>
      </p:sp>
      <p:sp>
        <p:nvSpPr>
          <p:cNvPr id="12" name="Step when 1"/>
          <p:cNvSpPr txBox="1"/>
          <p:nvPr/>
        </p:nvSpPr>
        <p:spPr>
          <a:xfrm>
            <a:off x="3596335" y="2240280"/>
            <a:ext cx="2194560" cy="411480"/>
          </a:xfrm>
          <a:prstGeom prst="rect">
            <a:avLst/>
          </a:prstGeom>
          <a:noFill/>
          <a:ln/>
        </p:spPr>
        <p:txBody>
          <a:bodyPr wrap="square" lIns="0" tIns="0" rIns="0" bIns="0" rtlCol="0" anchor="ctr"/>
          <a:lstStyle/>
          <a:p>
            <a:pPr marL="0" indent="0">
              <a:buNone/>
            </a:pPr>
            <a:r>
              <a:rPr lang="en-US" sz="1700" b="1" dirty="0">
                <a:solidFill>
                  <a:srgbClr val="0E4D57"/>
                </a:solidFill>
              </a:rPr>
              <a:t>Jan–Jun 2027</a:t>
            </a:r>
            <a:endParaRPr lang="en-US" sz="1700" dirty="0"/>
          </a:p>
        </p:txBody>
      </p:sp>
      <p:sp>
        <p:nvSpPr>
          <p:cNvPr id="13" name="Step what 1"/>
          <p:cNvSpPr txBox="1"/>
          <p:nvPr/>
        </p:nvSpPr>
        <p:spPr>
          <a:xfrm>
            <a:off x="3596335" y="2743200"/>
            <a:ext cx="2194560" cy="1554480"/>
          </a:xfrm>
          <a:prstGeom prst="rect">
            <a:avLst/>
          </a:prstGeom>
          <a:noFill/>
          <a:ln/>
        </p:spPr>
        <p:txBody>
          <a:bodyPr wrap="square" lIns="0" tIns="0" rIns="0" bIns="0" rtlCol="0" anchor="t"/>
          <a:lstStyle/>
          <a:p>
            <a:pPr marL="0" indent="0">
              <a:buNone/>
            </a:pPr>
            <a:r>
              <a:rPr lang="en-US" sz="1400" dirty="0">
                <a:solidFill>
                  <a:srgbClr val="1F2A30"/>
                </a:solidFill>
              </a:rPr>
              <a:t>Work towards senior carer; apply for an apprenticeship or degree; start driving lessons</a:t>
            </a:r>
            <a:endParaRPr lang="en-US" sz="1400" dirty="0"/>
          </a:p>
        </p:txBody>
      </p:sp>
      <p:sp>
        <p:nvSpPr>
          <p:cNvPr id="14" name="Step ev 1"/>
          <p:cNvSpPr txBox="1"/>
          <p:nvPr/>
        </p:nvSpPr>
        <p:spPr>
          <a:xfrm>
            <a:off x="3596335" y="4434840"/>
            <a:ext cx="2194560" cy="548640"/>
          </a:xfrm>
          <a:prstGeom prst="rect">
            <a:avLst/>
          </a:prstGeom>
          <a:noFill/>
          <a:ln/>
        </p:spPr>
        <p:txBody>
          <a:bodyPr wrap="square" lIns="0" tIns="0" rIns="0" bIns="0" rtlCol="0" anchor="t"/>
          <a:lstStyle/>
          <a:p>
            <a:pPr marL="0" indent="0">
              <a:buNone/>
            </a:pPr>
            <a:r>
              <a:rPr lang="en-US" sz="1200" i="1" dirty="0">
                <a:solidFill>
                  <a:srgbClr val="2A9D8F"/>
                </a:solidFill>
              </a:rPr>
              <a:t>Evidence: applications submitted</a:t>
            </a:r>
            <a:endParaRPr lang="en-US" sz="1200" dirty="0"/>
          </a:p>
        </p:txBody>
      </p:sp>
      <p:sp>
        <p:nvSpPr>
          <p:cNvPr id="15" name="Step 2"/>
          <p:cNvSpPr/>
          <p:nvPr/>
        </p:nvSpPr>
        <p:spPr>
          <a:xfrm>
            <a:off x="6186830" y="1325880"/>
            <a:ext cx="2606040" cy="3840480"/>
          </a:xfrm>
          <a:prstGeom prst="roundRect">
            <a:avLst>
              <a:gd name="adj" fmla="val 3509"/>
            </a:avLst>
          </a:prstGeom>
          <a:solidFill>
            <a:srgbClr val="EEF4F3"/>
          </a:solidFill>
          <a:ln w="12700">
            <a:solidFill>
              <a:srgbClr val="EEF4F3"/>
            </a:solidFill>
            <a:prstDash val="solid"/>
          </a:ln>
        </p:spPr>
        <p:txBody>
          <a:bodyPr/>
          <a:lstStyle/>
          <a:p>
            <a:endParaRPr lang="en-GB"/>
          </a:p>
        </p:txBody>
      </p:sp>
      <p:sp>
        <p:nvSpPr>
          <p:cNvPr id="16" name="Step bg 2"/>
          <p:cNvSpPr/>
          <p:nvPr/>
        </p:nvSpPr>
        <p:spPr>
          <a:xfrm>
            <a:off x="6415430" y="1554480"/>
            <a:ext cx="548640" cy="548640"/>
          </a:xfrm>
          <a:prstGeom prst="ellipse">
            <a:avLst/>
          </a:prstGeom>
          <a:solidFill>
            <a:srgbClr val="3D6FB6"/>
          </a:solidFill>
          <a:ln w="12700">
            <a:solidFill>
              <a:srgbClr val="3D6FB6"/>
            </a:solidFill>
            <a:prstDash val="solid"/>
          </a:ln>
        </p:spPr>
        <p:txBody>
          <a:bodyPr/>
          <a:lstStyle/>
          <a:p>
            <a:endParaRPr lang="en-GB"/>
          </a:p>
        </p:txBody>
      </p:sp>
      <p:sp>
        <p:nvSpPr>
          <p:cNvPr id="17" name="Step num 2"/>
          <p:cNvSpPr txBox="1"/>
          <p:nvPr/>
        </p:nvSpPr>
        <p:spPr>
          <a:xfrm>
            <a:off x="6415430" y="15544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3</a:t>
            </a:r>
            <a:endParaRPr lang="en-US" sz="1800" dirty="0"/>
          </a:p>
        </p:txBody>
      </p:sp>
      <p:sp>
        <p:nvSpPr>
          <p:cNvPr id="18" name="Step when 2"/>
          <p:cNvSpPr txBox="1"/>
          <p:nvPr/>
        </p:nvSpPr>
        <p:spPr>
          <a:xfrm>
            <a:off x="6415430" y="2240280"/>
            <a:ext cx="2194560" cy="411480"/>
          </a:xfrm>
          <a:prstGeom prst="rect">
            <a:avLst/>
          </a:prstGeom>
          <a:noFill/>
          <a:ln/>
        </p:spPr>
        <p:txBody>
          <a:bodyPr wrap="square" lIns="0" tIns="0" rIns="0" bIns="0" rtlCol="0" anchor="ctr"/>
          <a:lstStyle/>
          <a:p>
            <a:pPr marL="0" indent="0">
              <a:buNone/>
            </a:pPr>
            <a:r>
              <a:rPr lang="en-US" sz="1700" b="1" dirty="0">
                <a:solidFill>
                  <a:srgbClr val="0E4D57"/>
                </a:solidFill>
              </a:rPr>
              <a:t>Sep 2027–2030</a:t>
            </a:r>
            <a:endParaRPr lang="en-US" sz="1700" dirty="0"/>
          </a:p>
        </p:txBody>
      </p:sp>
      <p:sp>
        <p:nvSpPr>
          <p:cNvPr id="19" name="Step what 2"/>
          <p:cNvSpPr txBox="1"/>
          <p:nvPr/>
        </p:nvSpPr>
        <p:spPr>
          <a:xfrm>
            <a:off x="6415430" y="2743200"/>
            <a:ext cx="2194560" cy="1554480"/>
          </a:xfrm>
          <a:prstGeom prst="rect">
            <a:avLst/>
          </a:prstGeom>
          <a:noFill/>
          <a:ln/>
        </p:spPr>
        <p:txBody>
          <a:bodyPr wrap="square" lIns="0" tIns="0" rIns="0" bIns="0" rtlCol="0" anchor="t"/>
          <a:lstStyle/>
          <a:p>
            <a:pPr marL="0" indent="0">
              <a:buNone/>
            </a:pPr>
            <a:r>
              <a:rPr lang="en-US" sz="1400" dirty="0">
                <a:solidFill>
                  <a:srgbClr val="1F2A30"/>
                </a:solidFill>
              </a:rPr>
              <a:t>Complete the social work degree apprenticeship with adult statutory placements</a:t>
            </a:r>
            <a:endParaRPr lang="en-US" sz="1400" dirty="0"/>
          </a:p>
        </p:txBody>
      </p:sp>
      <p:sp>
        <p:nvSpPr>
          <p:cNvPr id="20" name="Step ev 2"/>
          <p:cNvSpPr txBox="1"/>
          <p:nvPr/>
        </p:nvSpPr>
        <p:spPr>
          <a:xfrm>
            <a:off x="6415430" y="4434840"/>
            <a:ext cx="2194560" cy="548640"/>
          </a:xfrm>
          <a:prstGeom prst="rect">
            <a:avLst/>
          </a:prstGeom>
          <a:noFill/>
          <a:ln/>
        </p:spPr>
        <p:txBody>
          <a:bodyPr wrap="square" lIns="0" tIns="0" rIns="0" bIns="0" rtlCol="0" anchor="t"/>
          <a:lstStyle/>
          <a:p>
            <a:pPr marL="0" indent="0">
              <a:buNone/>
            </a:pPr>
            <a:r>
              <a:rPr lang="en-US" sz="1200" i="1" dirty="0">
                <a:solidFill>
                  <a:srgbClr val="2A9D8F"/>
                </a:solidFill>
              </a:rPr>
              <a:t>Evidence: degree award</a:t>
            </a:r>
            <a:endParaRPr lang="en-US" sz="1200" dirty="0"/>
          </a:p>
        </p:txBody>
      </p:sp>
      <p:sp>
        <p:nvSpPr>
          <p:cNvPr id="21" name="Step 3"/>
          <p:cNvSpPr/>
          <p:nvPr/>
        </p:nvSpPr>
        <p:spPr>
          <a:xfrm>
            <a:off x="9005926" y="1325880"/>
            <a:ext cx="2606040" cy="3840480"/>
          </a:xfrm>
          <a:prstGeom prst="roundRect">
            <a:avLst>
              <a:gd name="adj" fmla="val 3509"/>
            </a:avLst>
          </a:prstGeom>
          <a:solidFill>
            <a:srgbClr val="0E4D57"/>
          </a:solidFill>
          <a:ln w="12700">
            <a:solidFill>
              <a:srgbClr val="EEF4F3"/>
            </a:solidFill>
            <a:prstDash val="solid"/>
          </a:ln>
        </p:spPr>
        <p:txBody>
          <a:bodyPr/>
          <a:lstStyle/>
          <a:p>
            <a:endParaRPr lang="en-GB"/>
          </a:p>
        </p:txBody>
      </p:sp>
      <p:sp>
        <p:nvSpPr>
          <p:cNvPr id="22" name="Step bg 3"/>
          <p:cNvSpPr/>
          <p:nvPr/>
        </p:nvSpPr>
        <p:spPr>
          <a:xfrm>
            <a:off x="9234526" y="1554480"/>
            <a:ext cx="548640" cy="548640"/>
          </a:xfrm>
          <a:prstGeom prst="ellipse">
            <a:avLst/>
          </a:prstGeom>
          <a:solidFill>
            <a:srgbClr val="2A9D8F"/>
          </a:solidFill>
          <a:ln w="12700">
            <a:solidFill>
              <a:srgbClr val="3D6FB6"/>
            </a:solidFill>
            <a:prstDash val="solid"/>
          </a:ln>
        </p:spPr>
        <p:txBody>
          <a:bodyPr/>
          <a:lstStyle/>
          <a:p>
            <a:endParaRPr lang="en-GB"/>
          </a:p>
        </p:txBody>
      </p:sp>
      <p:sp>
        <p:nvSpPr>
          <p:cNvPr id="23" name="Step num 3"/>
          <p:cNvSpPr txBox="1"/>
          <p:nvPr/>
        </p:nvSpPr>
        <p:spPr>
          <a:xfrm>
            <a:off x="9234526" y="1554480"/>
            <a:ext cx="548640" cy="548640"/>
          </a:xfrm>
          <a:prstGeom prst="rect">
            <a:avLst/>
          </a:prstGeom>
          <a:noFill/>
          <a:ln/>
        </p:spPr>
        <p:txBody>
          <a:bodyPr wrap="square" lIns="0" tIns="0" rIns="0" bIns="0" rtlCol="0" anchor="ctr"/>
          <a:lstStyle/>
          <a:p>
            <a:pPr marL="0" indent="0" algn="ctr">
              <a:buNone/>
            </a:pPr>
            <a:r>
              <a:rPr lang="en-US" sz="1800" b="1" dirty="0">
                <a:solidFill>
                  <a:srgbClr val="FFFFFF"/>
                </a:solidFill>
              </a:rPr>
              <a:t>4</a:t>
            </a:r>
            <a:endParaRPr lang="en-US" sz="1800" dirty="0"/>
          </a:p>
        </p:txBody>
      </p:sp>
      <p:sp>
        <p:nvSpPr>
          <p:cNvPr id="24" name="Step when 3"/>
          <p:cNvSpPr txBox="1"/>
          <p:nvPr/>
        </p:nvSpPr>
        <p:spPr>
          <a:xfrm>
            <a:off x="9234526" y="2240280"/>
            <a:ext cx="2194560" cy="411480"/>
          </a:xfrm>
          <a:prstGeom prst="rect">
            <a:avLst/>
          </a:prstGeom>
          <a:noFill/>
          <a:ln/>
        </p:spPr>
        <p:txBody>
          <a:bodyPr wrap="square" lIns="0" tIns="0" rIns="0" bIns="0" rtlCol="0" anchor="ctr"/>
          <a:lstStyle/>
          <a:p>
            <a:pPr marL="0" indent="0">
              <a:buNone/>
            </a:pPr>
            <a:r>
              <a:rPr lang="en-US" sz="1700" b="1" dirty="0">
                <a:solidFill>
                  <a:srgbClr val="FFFFFF"/>
                </a:solidFill>
              </a:rPr>
              <a:t>2030–2031</a:t>
            </a:r>
            <a:endParaRPr lang="en-US" sz="1700" dirty="0"/>
          </a:p>
        </p:txBody>
      </p:sp>
      <p:sp>
        <p:nvSpPr>
          <p:cNvPr id="25" name="Step what 3"/>
          <p:cNvSpPr txBox="1"/>
          <p:nvPr/>
        </p:nvSpPr>
        <p:spPr>
          <a:xfrm>
            <a:off x="9234526" y="2743200"/>
            <a:ext cx="2194560" cy="1554480"/>
          </a:xfrm>
          <a:prstGeom prst="rect">
            <a:avLst/>
          </a:prstGeom>
          <a:noFill/>
          <a:ln/>
        </p:spPr>
        <p:txBody>
          <a:bodyPr wrap="square" lIns="0" tIns="0" rIns="0" bIns="0" rtlCol="0" anchor="t"/>
          <a:lstStyle/>
          <a:p>
            <a:pPr marL="0" indent="0">
              <a:buNone/>
            </a:pPr>
            <a:r>
              <a:rPr lang="en-US" sz="1400" dirty="0">
                <a:solidFill>
                  <a:srgbClr val="FFFFFF"/>
                </a:solidFill>
              </a:rPr>
              <a:t>Register with Social Work England; complete ASYE; apply for roles like the Derbyshire advert</a:t>
            </a:r>
            <a:endParaRPr lang="en-US" sz="1400" dirty="0"/>
          </a:p>
        </p:txBody>
      </p:sp>
      <p:sp>
        <p:nvSpPr>
          <p:cNvPr id="26" name="Step ev 3"/>
          <p:cNvSpPr txBox="1"/>
          <p:nvPr/>
        </p:nvSpPr>
        <p:spPr>
          <a:xfrm>
            <a:off x="9234526" y="4434840"/>
            <a:ext cx="2194560" cy="548640"/>
          </a:xfrm>
          <a:prstGeom prst="rect">
            <a:avLst/>
          </a:prstGeom>
          <a:noFill/>
          <a:ln/>
        </p:spPr>
        <p:txBody>
          <a:bodyPr wrap="square" lIns="0" tIns="0" rIns="0" bIns="0" rtlCol="0" anchor="t"/>
          <a:lstStyle/>
          <a:p>
            <a:pPr marL="0" indent="0">
              <a:buNone/>
            </a:pPr>
            <a:r>
              <a:rPr lang="en-US" sz="1200" i="1" dirty="0">
                <a:solidFill>
                  <a:srgbClr val="9FD8CF"/>
                </a:solidFill>
              </a:rPr>
              <a:t>Evidence: registration number</a:t>
            </a:r>
            <a:endParaRPr lang="en-US" sz="1200" dirty="0"/>
          </a:p>
        </p:txBody>
      </p:sp>
      <p:sp>
        <p:nvSpPr>
          <p:cNvPr id="27" name="SMART note card"/>
          <p:cNvSpPr/>
          <p:nvPr/>
        </p:nvSpPr>
        <p:spPr>
          <a:xfrm>
            <a:off x="548640" y="5394960"/>
            <a:ext cx="11064240" cy="777240"/>
          </a:xfrm>
          <a:prstGeom prst="roundRect">
            <a:avLst>
              <a:gd name="adj" fmla="val 9412"/>
            </a:avLst>
          </a:prstGeom>
          <a:solidFill>
            <a:schemeClr val="bg2"/>
          </a:solidFill>
          <a:ln w="12700">
            <a:solidFill>
              <a:srgbClr val="EEF4F3"/>
            </a:solidFill>
            <a:prstDash val="solid"/>
          </a:ln>
        </p:spPr>
        <p:txBody>
          <a:bodyPr/>
          <a:lstStyle/>
          <a:p>
            <a:endParaRPr lang="en-GB"/>
          </a:p>
        </p:txBody>
      </p:sp>
      <p:sp>
        <p:nvSpPr>
          <p:cNvPr id="28" name="SMART note"/>
          <p:cNvSpPr txBox="1"/>
          <p:nvPr/>
        </p:nvSpPr>
        <p:spPr>
          <a:xfrm>
            <a:off x="777240" y="5394960"/>
            <a:ext cx="10607040" cy="777240"/>
          </a:xfrm>
          <a:prstGeom prst="rect">
            <a:avLst/>
          </a:prstGeom>
          <a:noFill/>
          <a:ln/>
        </p:spPr>
        <p:txBody>
          <a:bodyPr wrap="square" lIns="0" tIns="0" rIns="0" bIns="0" rtlCol="0" anchor="ctr"/>
          <a:lstStyle/>
          <a:p>
            <a:pPr marL="0" indent="0">
              <a:buNone/>
            </a:pPr>
            <a:r>
              <a:rPr lang="en-US" sz="1500" b="1" dirty="0">
                <a:solidFill>
                  <a:srgbClr val="0E4D57"/>
                </a:solidFill>
              </a:rPr>
              <a:t>SMART: </a:t>
            </a:r>
            <a:r>
              <a:rPr lang="en-US" sz="1500" dirty="0">
                <a:solidFill>
                  <a:srgbClr val="1F2A30"/>
                </a:solidFill>
              </a:rPr>
              <a:t>each goal is specific, has measurable evidence, is achievable alongside work, is relevant to the advert and has a deadline.</a:t>
            </a:r>
            <a:endParaRPr lang="en-US" sz="1500" dirty="0"/>
          </a:p>
        </p:txBody>
      </p:sp>
      <p:sp>
        <p:nvSpPr>
          <p:cNvPr id="29"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417320"/>
            <a:ext cx="7680960" cy="1737360"/>
          </a:xfrm>
          <a:prstGeom prst="rect">
            <a:avLst/>
          </a:prstGeom>
          <a:noFill/>
          <a:ln/>
        </p:spPr>
        <p:txBody>
          <a:bodyPr wrap="square" lIns="0" tIns="0" rIns="0" bIns="0" rtlCol="0" anchor="b"/>
          <a:lstStyle/>
          <a:p>
            <a:pPr marL="0" indent="0" algn="l">
              <a:buNone/>
            </a:pPr>
            <a:r>
              <a:rPr lang="en-US" sz="4000" b="1" dirty="0">
                <a:solidFill>
                  <a:schemeClr val="bg1"/>
                </a:solidFill>
                <a:latin typeface="Cambria" pitchFamily="34" charset="0"/>
                <a:ea typeface="Cambria" pitchFamily="34" charset="-122"/>
                <a:cs typeface="Cambria" pitchFamily="34" charset="-120"/>
              </a:rPr>
              <a:t>Conclusion</a:t>
            </a:r>
            <a:endParaRPr lang="en-US" sz="4000" dirty="0"/>
          </a:p>
        </p:txBody>
      </p:sp>
      <p:sp>
        <p:nvSpPr>
          <p:cNvPr id="3" name="Conclusion sub"/>
          <p:cNvSpPr txBox="1"/>
          <p:nvPr/>
        </p:nvSpPr>
        <p:spPr>
          <a:xfrm>
            <a:off x="731520" y="3291840"/>
            <a:ext cx="6858000" cy="548640"/>
          </a:xfrm>
          <a:prstGeom prst="rect">
            <a:avLst/>
          </a:prstGeom>
          <a:noFill/>
          <a:ln/>
        </p:spPr>
        <p:txBody>
          <a:bodyPr wrap="square" lIns="0" tIns="0" rIns="0" bIns="0" rtlCol="0" anchor="ctr"/>
          <a:lstStyle/>
          <a:p>
            <a:pPr marL="0" indent="0">
              <a:buNone/>
            </a:pPr>
            <a:r>
              <a:rPr lang="en-US" sz="2000" i="1" dirty="0">
                <a:solidFill>
                  <a:srgbClr val="CFE3E0"/>
                </a:solidFill>
              </a:rPr>
              <a:t>What this SWOT analysis has shown me</a:t>
            </a:r>
            <a:endParaRPr lang="en-US" sz="2000" dirty="0"/>
          </a:p>
        </p:txBody>
      </p:sp>
      <p:sp>
        <p:nvSpPr>
          <p:cNvPr id="4" name="Point 0 circle"/>
          <p:cNvSpPr/>
          <p:nvPr/>
        </p:nvSpPr>
        <p:spPr>
          <a:xfrm>
            <a:off x="7635240" y="1051560"/>
            <a:ext cx="731520" cy="731520"/>
          </a:xfrm>
          <a:prstGeom prst="ellipse">
            <a:avLst/>
          </a:prstGeom>
          <a:solidFill>
            <a:srgbClr val="2A9D8F"/>
          </a:solidFill>
          <a:ln w="12700">
            <a:solidFill>
              <a:srgbClr val="2A9D8F"/>
            </a:solidFill>
            <a:prstDash val="solid"/>
          </a:ln>
        </p:spPr>
        <p:txBody>
          <a:bodyPr/>
          <a:lstStyle/>
          <a:p>
            <a:endParaRPr lang="en-GB"/>
          </a:p>
        </p:txBody>
      </p:sp>
      <p:pic>
        <p:nvPicPr>
          <p:cNvPr id="5" name="Point 0 icon" descr="preencoded.png"/>
          <p:cNvPicPr>
            <a:picLocks noChangeAspect="1"/>
          </p:cNvPicPr>
          <p:nvPr/>
        </p:nvPicPr>
        <p:blipFill>
          <a:blip r:embed="rId3"/>
          <a:stretch>
            <a:fillRect/>
          </a:stretch>
        </p:blipFill>
        <p:spPr>
          <a:xfrm>
            <a:off x="7818120" y="1234440"/>
            <a:ext cx="365760" cy="365760"/>
          </a:xfrm>
          <a:prstGeom prst="rect">
            <a:avLst/>
          </a:prstGeom>
        </p:spPr>
      </p:pic>
      <p:sp>
        <p:nvSpPr>
          <p:cNvPr id="6" name="Point text 0"/>
          <p:cNvSpPr txBox="1"/>
          <p:nvPr/>
        </p:nvSpPr>
        <p:spPr>
          <a:xfrm>
            <a:off x="8549640" y="914400"/>
            <a:ext cx="3154680" cy="1005840"/>
          </a:xfrm>
          <a:prstGeom prst="rect">
            <a:avLst/>
          </a:prstGeom>
          <a:noFill/>
          <a:ln/>
        </p:spPr>
        <p:txBody>
          <a:bodyPr wrap="square" lIns="0" tIns="0" rIns="0" bIns="0" rtlCol="0" anchor="ctr"/>
          <a:lstStyle/>
          <a:p>
            <a:pPr marL="0" indent="0">
              <a:buNone/>
            </a:pPr>
            <a:r>
              <a:rPr lang="en-US" sz="1400" dirty="0">
                <a:solidFill>
                  <a:srgbClr val="FFFFFF"/>
                </a:solidFill>
              </a:rPr>
              <a:t>My values and frontline care experience already match the person-centred, partnership-based work in the advert.</a:t>
            </a:r>
            <a:endParaRPr lang="en-US" sz="1400" dirty="0"/>
          </a:p>
        </p:txBody>
      </p:sp>
      <p:sp>
        <p:nvSpPr>
          <p:cNvPr id="7" name="Point 1 circle"/>
          <p:cNvSpPr/>
          <p:nvPr/>
        </p:nvSpPr>
        <p:spPr>
          <a:xfrm>
            <a:off x="7635240" y="2331720"/>
            <a:ext cx="731520" cy="731520"/>
          </a:xfrm>
          <a:prstGeom prst="ellipse">
            <a:avLst/>
          </a:prstGeom>
          <a:solidFill>
            <a:srgbClr val="D98E1F"/>
          </a:solidFill>
          <a:ln w="12700">
            <a:solidFill>
              <a:srgbClr val="D98E1F"/>
            </a:solidFill>
            <a:prstDash val="solid"/>
          </a:ln>
        </p:spPr>
        <p:txBody>
          <a:bodyPr/>
          <a:lstStyle/>
          <a:p>
            <a:endParaRPr lang="en-GB"/>
          </a:p>
        </p:txBody>
      </p:sp>
      <p:pic>
        <p:nvPicPr>
          <p:cNvPr id="8" name="Point 1 icon" descr="preencoded.png"/>
          <p:cNvPicPr>
            <a:picLocks noChangeAspect="1"/>
          </p:cNvPicPr>
          <p:nvPr/>
        </p:nvPicPr>
        <p:blipFill>
          <a:blip r:embed="rId4"/>
          <a:stretch>
            <a:fillRect/>
          </a:stretch>
        </p:blipFill>
        <p:spPr>
          <a:xfrm>
            <a:off x="7818120" y="2514600"/>
            <a:ext cx="365760" cy="365760"/>
          </a:xfrm>
          <a:prstGeom prst="rect">
            <a:avLst/>
          </a:prstGeom>
        </p:spPr>
      </p:pic>
      <p:sp>
        <p:nvSpPr>
          <p:cNvPr id="9" name="Point text 1"/>
          <p:cNvSpPr txBox="1"/>
          <p:nvPr/>
        </p:nvSpPr>
        <p:spPr>
          <a:xfrm>
            <a:off x="8549640" y="2194560"/>
            <a:ext cx="3154680" cy="1005840"/>
          </a:xfrm>
          <a:prstGeom prst="rect">
            <a:avLst/>
          </a:prstGeom>
          <a:noFill/>
          <a:ln/>
        </p:spPr>
        <p:txBody>
          <a:bodyPr wrap="square" lIns="0" tIns="0" rIns="0" bIns="0" rtlCol="0" anchor="ctr"/>
          <a:lstStyle/>
          <a:p>
            <a:pPr marL="0" indent="0">
              <a:buNone/>
            </a:pPr>
            <a:r>
              <a:rPr lang="en-US" sz="1400" dirty="0">
                <a:solidFill>
                  <a:srgbClr val="FFFFFF"/>
                </a:solidFill>
              </a:rPr>
              <a:t>My main gap is qualification and registration, which I can close through a degree apprenticeship.</a:t>
            </a:r>
            <a:endParaRPr lang="en-US" sz="1400" dirty="0"/>
          </a:p>
        </p:txBody>
      </p:sp>
      <p:sp>
        <p:nvSpPr>
          <p:cNvPr id="10" name="Point 2 circle"/>
          <p:cNvSpPr/>
          <p:nvPr/>
        </p:nvSpPr>
        <p:spPr>
          <a:xfrm>
            <a:off x="7635240" y="3611880"/>
            <a:ext cx="731520" cy="731520"/>
          </a:xfrm>
          <a:prstGeom prst="ellipse">
            <a:avLst/>
          </a:prstGeom>
          <a:solidFill>
            <a:srgbClr val="C8414F"/>
          </a:solidFill>
          <a:ln w="12700">
            <a:solidFill>
              <a:srgbClr val="C8414F"/>
            </a:solidFill>
            <a:prstDash val="solid"/>
          </a:ln>
        </p:spPr>
        <p:txBody>
          <a:bodyPr/>
          <a:lstStyle/>
          <a:p>
            <a:endParaRPr lang="en-GB"/>
          </a:p>
        </p:txBody>
      </p:sp>
      <p:pic>
        <p:nvPicPr>
          <p:cNvPr id="11" name="Point 2 icon" descr="preencoded.png"/>
          <p:cNvPicPr>
            <a:picLocks noChangeAspect="1"/>
          </p:cNvPicPr>
          <p:nvPr/>
        </p:nvPicPr>
        <p:blipFill>
          <a:blip r:embed="rId5"/>
          <a:stretch>
            <a:fillRect/>
          </a:stretch>
        </p:blipFill>
        <p:spPr>
          <a:xfrm>
            <a:off x="7818120" y="3794760"/>
            <a:ext cx="365760" cy="365760"/>
          </a:xfrm>
          <a:prstGeom prst="rect">
            <a:avLst/>
          </a:prstGeom>
        </p:spPr>
      </p:pic>
      <p:sp>
        <p:nvSpPr>
          <p:cNvPr id="12" name="Point text 2"/>
          <p:cNvSpPr txBox="1"/>
          <p:nvPr/>
        </p:nvSpPr>
        <p:spPr>
          <a:xfrm>
            <a:off x="8549640" y="3474720"/>
            <a:ext cx="3154680" cy="1005840"/>
          </a:xfrm>
          <a:prstGeom prst="rect">
            <a:avLst/>
          </a:prstGeom>
          <a:noFill/>
          <a:ln/>
        </p:spPr>
        <p:txBody>
          <a:bodyPr wrap="square" lIns="0" tIns="0" rIns="0" bIns="0" rtlCol="0" anchor="ctr"/>
          <a:lstStyle/>
          <a:p>
            <a:pPr marL="0" indent="0">
              <a:buNone/>
            </a:pPr>
            <a:r>
              <a:rPr lang="en-US" sz="1400" dirty="0">
                <a:solidFill>
                  <a:srgbClr val="FFFFFF"/>
                </a:solidFill>
              </a:rPr>
              <a:t>Reflection, supervision and self-compassion will protect me from stress and compassion fatigue.</a:t>
            </a:r>
            <a:endParaRPr lang="en-US" sz="1400" dirty="0"/>
          </a:p>
        </p:txBody>
      </p:sp>
      <p:sp>
        <p:nvSpPr>
          <p:cNvPr id="13" name="Point 3 circle"/>
          <p:cNvSpPr/>
          <p:nvPr/>
        </p:nvSpPr>
        <p:spPr>
          <a:xfrm>
            <a:off x="7635240" y="4892040"/>
            <a:ext cx="731520" cy="731520"/>
          </a:xfrm>
          <a:prstGeom prst="ellipse">
            <a:avLst/>
          </a:prstGeom>
          <a:solidFill>
            <a:srgbClr val="3D6FB6"/>
          </a:solidFill>
          <a:ln w="12700">
            <a:solidFill>
              <a:srgbClr val="3D6FB6"/>
            </a:solidFill>
            <a:prstDash val="solid"/>
          </a:ln>
        </p:spPr>
        <p:txBody>
          <a:bodyPr/>
          <a:lstStyle/>
          <a:p>
            <a:endParaRPr lang="en-GB"/>
          </a:p>
        </p:txBody>
      </p:sp>
      <p:pic>
        <p:nvPicPr>
          <p:cNvPr id="14" name="Point 3 icon" descr="preencoded.png"/>
          <p:cNvPicPr>
            <a:picLocks noChangeAspect="1"/>
          </p:cNvPicPr>
          <p:nvPr/>
        </p:nvPicPr>
        <p:blipFill>
          <a:blip r:embed="rId6"/>
          <a:stretch>
            <a:fillRect/>
          </a:stretch>
        </p:blipFill>
        <p:spPr>
          <a:xfrm>
            <a:off x="7818120" y="5074920"/>
            <a:ext cx="365760" cy="365760"/>
          </a:xfrm>
          <a:prstGeom prst="rect">
            <a:avLst/>
          </a:prstGeom>
        </p:spPr>
      </p:pic>
      <p:sp>
        <p:nvSpPr>
          <p:cNvPr id="15" name="Point text 3"/>
          <p:cNvSpPr txBox="1"/>
          <p:nvPr/>
        </p:nvSpPr>
        <p:spPr>
          <a:xfrm>
            <a:off x="8549640" y="4754880"/>
            <a:ext cx="3154680" cy="1005840"/>
          </a:xfrm>
          <a:prstGeom prst="rect">
            <a:avLst/>
          </a:prstGeom>
          <a:noFill/>
          <a:ln/>
        </p:spPr>
        <p:txBody>
          <a:bodyPr wrap="square" lIns="0" tIns="0" rIns="0" bIns="0" rtlCol="0" anchor="ctr"/>
          <a:lstStyle/>
          <a:p>
            <a:pPr marL="0" indent="0">
              <a:buNone/>
            </a:pPr>
            <a:r>
              <a:rPr lang="en-US" sz="1400" dirty="0">
                <a:solidFill>
                  <a:srgbClr val="FFFFFF"/>
                </a:solidFill>
              </a:rPr>
              <a:t>SWOT has turned self-awareness into a clear, realistic plan for becoming a social worker.</a:t>
            </a:r>
            <a:endParaRPr lang="en-US" sz="1400" dirty="0"/>
          </a:p>
        </p:txBody>
      </p:sp>
      <p:sp>
        <p:nvSpPr>
          <p:cNvPr id="16" name="Thanks"/>
          <p:cNvSpPr txBox="1"/>
          <p:nvPr/>
        </p:nvSpPr>
        <p:spPr>
          <a:xfrm>
            <a:off x="731520" y="5303520"/>
            <a:ext cx="5943600" cy="548640"/>
          </a:xfrm>
          <a:prstGeom prst="rect">
            <a:avLst/>
          </a:prstGeom>
          <a:noFill/>
          <a:ln/>
        </p:spPr>
        <p:txBody>
          <a:bodyPr wrap="square" lIns="0" tIns="0" rIns="0" bIns="0" rtlCol="0" anchor="ctr"/>
          <a:lstStyle/>
          <a:p>
            <a:pPr marL="0" indent="0">
              <a:buNone/>
            </a:pPr>
            <a:r>
              <a:rPr lang="en-US" sz="1800" b="1" dirty="0">
                <a:solidFill>
                  <a:srgbClr val="FFFFFF"/>
                </a:solidFill>
              </a:rPr>
              <a:t>Thank you. Questions are welcome.</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latin typeface="Cambria" pitchFamily="34" charset="0"/>
                <a:ea typeface="Cambria" pitchFamily="34" charset="-122"/>
                <a:cs typeface="Cambria" pitchFamily="34" charset="-120"/>
              </a:rPr>
              <a:t>References</a:t>
            </a:r>
            <a:endParaRPr lang="en-US" sz="3200" dirty="0"/>
          </a:p>
        </p:txBody>
      </p:sp>
      <p:sp>
        <p:nvSpPr>
          <p:cNvPr id="3" name="References col 1"/>
          <p:cNvSpPr txBox="1"/>
          <p:nvPr/>
        </p:nvSpPr>
        <p:spPr>
          <a:xfrm>
            <a:off x="548640" y="1234440"/>
            <a:ext cx="5394960" cy="5029200"/>
          </a:xfrm>
          <a:prstGeom prst="rect">
            <a:avLst/>
          </a:prstGeom>
          <a:noFill/>
          <a:ln/>
        </p:spPr>
        <p:txBody>
          <a:bodyPr wrap="square" lIns="0" tIns="0" rIns="0" bIns="0" rtlCol="0" anchor="t"/>
          <a:lstStyle/>
          <a:p>
            <a:pPr marL="0" indent="0">
              <a:spcAft>
                <a:spcPts val="600"/>
              </a:spcAft>
              <a:buNone/>
            </a:pPr>
            <a:r>
              <a:rPr lang="en-US" sz="1100" dirty="0">
                <a:solidFill>
                  <a:srgbClr val="1F2A30"/>
                </a:solidFill>
              </a:rPr>
              <a:t>BASW (2021) </a:t>
            </a:r>
            <a:r>
              <a:rPr lang="en-US" sz="1100" i="1" dirty="0">
                <a:solidFill>
                  <a:srgbClr val="1F2A30"/>
                </a:solidFill>
              </a:rPr>
              <a:t>The code of ethics for social work.</a:t>
            </a:r>
            <a:r>
              <a:rPr lang="en-US" sz="1100" dirty="0">
                <a:solidFill>
                  <a:srgbClr val="1F2A30"/>
                </a:solidFill>
              </a:rPr>
              <a:t> Birmingham: British Association of Social Workers. Available at: https://www.basw.co.uk/about-basw/code-ethics (Accessed: 13 October 2026).</a:t>
            </a:r>
            <a:endParaRPr lang="en-US" sz="1100" dirty="0"/>
          </a:p>
          <a:p>
            <a:pPr marL="0" indent="0">
              <a:spcAft>
                <a:spcPts val="600"/>
              </a:spcAft>
              <a:buNone/>
            </a:pPr>
            <a:r>
              <a:rPr lang="en-US" sz="1100" dirty="0">
                <a:solidFill>
                  <a:srgbClr val="1F2A30"/>
                </a:solidFill>
              </a:rPr>
              <a:t>Benzaghta, M.A., Elwalda, A., Mousa, M.M., Erkan, I. and Rahman, M. (2021) ‘SWOT analysis applications: an integrative literature review’, </a:t>
            </a:r>
            <a:r>
              <a:rPr lang="en-US" sz="1100" i="1" dirty="0">
                <a:solidFill>
                  <a:srgbClr val="1F2A30"/>
                </a:solidFill>
              </a:rPr>
              <a:t>Journal of Global Business Insights</a:t>
            </a:r>
            <a:r>
              <a:rPr lang="en-US" sz="1100" dirty="0">
                <a:solidFill>
                  <a:srgbClr val="1F2A30"/>
                </a:solidFill>
              </a:rPr>
              <a:t>, 6(1), pp. 55–73. doi: 10.5038/2640-6489.6.1.1148.</a:t>
            </a:r>
            <a:endParaRPr lang="en-US" sz="1100" dirty="0"/>
          </a:p>
          <a:p>
            <a:pPr marL="0" indent="0">
              <a:spcAft>
                <a:spcPts val="600"/>
              </a:spcAft>
              <a:buNone/>
            </a:pPr>
            <a:r>
              <a:rPr lang="en-US" sz="1100" dirty="0">
                <a:solidFill>
                  <a:srgbClr val="1F2A30"/>
                </a:solidFill>
              </a:rPr>
              <a:t>Cottrell, S. (2021) </a:t>
            </a:r>
            <a:r>
              <a:rPr lang="en-US" sz="1100" i="1" dirty="0">
                <a:solidFill>
                  <a:srgbClr val="1F2A30"/>
                </a:solidFill>
              </a:rPr>
              <a:t>Skills for success: personal development and employability.</a:t>
            </a:r>
            <a:r>
              <a:rPr lang="en-US" sz="1100" dirty="0">
                <a:solidFill>
                  <a:srgbClr val="1F2A30"/>
                </a:solidFill>
              </a:rPr>
              <a:t> 4th edn. London: Red Globe Press.</a:t>
            </a:r>
            <a:endParaRPr lang="en-US" sz="1100" dirty="0"/>
          </a:p>
          <a:p>
            <a:pPr marL="0" indent="0">
              <a:spcAft>
                <a:spcPts val="600"/>
              </a:spcAft>
              <a:buNone/>
            </a:pPr>
            <a:r>
              <a:rPr lang="en-US" sz="1100" dirty="0">
                <a:solidFill>
                  <a:srgbClr val="1F2A30"/>
                </a:solidFill>
              </a:rPr>
              <a:t>Department for Education (DfE) (2026) </a:t>
            </a:r>
            <a:r>
              <a:rPr lang="en-US" sz="1100" i="1" dirty="0">
                <a:solidFill>
                  <a:srgbClr val="1F2A30"/>
                </a:solidFill>
              </a:rPr>
              <a:t>Children’s social work workforce: reporting year 2025.</a:t>
            </a:r>
            <a:r>
              <a:rPr lang="en-US" sz="1100" dirty="0">
                <a:solidFill>
                  <a:srgbClr val="1F2A30"/>
                </a:solidFill>
              </a:rPr>
              <a:t> Available at: https://explore-education-statistics.service.gov.uk/find-statistics/children-s-social-work-workforce (Accessed: 13 October 2026).</a:t>
            </a:r>
            <a:endParaRPr lang="en-US" sz="1100" dirty="0"/>
          </a:p>
          <a:p>
            <a:pPr marL="0" indent="0">
              <a:spcAft>
                <a:spcPts val="600"/>
              </a:spcAft>
              <a:buNone/>
            </a:pPr>
            <a:r>
              <a:rPr lang="en-US" sz="1100" dirty="0">
                <a:solidFill>
                  <a:srgbClr val="1F2A30"/>
                </a:solidFill>
              </a:rPr>
              <a:t>Department of Health and Social Care (DHSC) (2025) </a:t>
            </a:r>
            <a:r>
              <a:rPr lang="en-US" sz="1100" i="1" dirty="0">
                <a:solidFill>
                  <a:srgbClr val="1F2A30"/>
                </a:solidFill>
              </a:rPr>
              <a:t>Care workforce pathway for adult social care.</a:t>
            </a:r>
            <a:r>
              <a:rPr lang="en-US" sz="1100" dirty="0">
                <a:solidFill>
                  <a:srgbClr val="1F2A30"/>
                </a:solidFill>
              </a:rPr>
              <a:t> Available at: https://www.gov.uk/government/publications/care-workforce-pathway-for-adult-social-care (Accessed: 13 October 2026).</a:t>
            </a:r>
            <a:endParaRPr lang="en-US" sz="1100" dirty="0"/>
          </a:p>
          <a:p>
            <a:pPr marL="0" indent="0">
              <a:spcAft>
                <a:spcPts val="600"/>
              </a:spcAft>
              <a:buNone/>
            </a:pPr>
            <a:r>
              <a:rPr lang="en-US" sz="1100" dirty="0">
                <a:solidFill>
                  <a:srgbClr val="1F2A30"/>
                </a:solidFill>
              </a:rPr>
              <a:t>Derbyshire County Council (2026) </a:t>
            </a:r>
            <a:r>
              <a:rPr lang="en-US" sz="1100" i="1" dirty="0">
                <a:solidFill>
                  <a:srgbClr val="1F2A30"/>
                </a:solidFill>
              </a:rPr>
              <a:t>Social worker (Hospital Discharge Team), Royal Derby Hospital (JOB/26/02998).</a:t>
            </a:r>
            <a:r>
              <a:rPr lang="en-US" sz="1100" dirty="0">
                <a:solidFill>
                  <a:srgbClr val="1F2A30"/>
                </a:solidFill>
              </a:rPr>
              <a:t> Available at: https://jobs.derbyshire.gov.uk/caresocial-work-adult-social-care-and-health-social-worker/52263.job (Accessed: 13 October 2026).</a:t>
            </a:r>
            <a:endParaRPr lang="en-US" sz="1100" dirty="0"/>
          </a:p>
        </p:txBody>
      </p:sp>
      <p:sp>
        <p:nvSpPr>
          <p:cNvPr id="4" name="References col 2"/>
          <p:cNvSpPr txBox="1"/>
          <p:nvPr/>
        </p:nvSpPr>
        <p:spPr>
          <a:xfrm>
            <a:off x="6217920" y="1234440"/>
            <a:ext cx="5394960" cy="5029200"/>
          </a:xfrm>
          <a:prstGeom prst="rect">
            <a:avLst/>
          </a:prstGeom>
          <a:noFill/>
          <a:ln/>
        </p:spPr>
        <p:txBody>
          <a:bodyPr wrap="square" lIns="0" tIns="0" rIns="0" bIns="0" rtlCol="0" anchor="t"/>
          <a:lstStyle/>
          <a:p>
            <a:pPr marL="0" indent="0">
              <a:spcAft>
                <a:spcPts val="600"/>
              </a:spcAft>
              <a:buNone/>
            </a:pPr>
            <a:r>
              <a:rPr lang="en-US" sz="1100" dirty="0">
                <a:solidFill>
                  <a:srgbClr val="1F2A30"/>
                </a:solidFill>
              </a:rPr>
              <a:t>Kinman, G. and Grant, L. (2020) ‘Emotional demands, compassion and mental health in social workers’, </a:t>
            </a:r>
            <a:r>
              <a:rPr lang="en-US" sz="1100" i="1" dirty="0">
                <a:solidFill>
                  <a:srgbClr val="1F2A30"/>
                </a:solidFill>
              </a:rPr>
              <a:t>Occupational Medicine</a:t>
            </a:r>
            <a:r>
              <a:rPr lang="en-US" sz="1100" dirty="0">
                <a:solidFill>
                  <a:srgbClr val="1F2A30"/>
                </a:solidFill>
              </a:rPr>
              <a:t>, 70(2), pp. 89–94. doi: 10.1093/occmed/kqz144.</a:t>
            </a:r>
            <a:endParaRPr lang="en-US" sz="1100" dirty="0"/>
          </a:p>
          <a:p>
            <a:pPr marL="0" indent="0">
              <a:spcAft>
                <a:spcPts val="600"/>
              </a:spcAft>
              <a:buNone/>
            </a:pPr>
            <a:r>
              <a:rPr lang="en-US" sz="1100" dirty="0">
                <a:solidFill>
                  <a:srgbClr val="1F2A30"/>
                </a:solidFill>
              </a:rPr>
              <a:t>Ravalier, J.M., Wainwright, E., Clabburn, O., Loon, M. and Smyth, N. (2021) ‘Working conditions and wellbeing in UK social workers’, </a:t>
            </a:r>
            <a:r>
              <a:rPr lang="en-US" sz="1100" i="1" dirty="0">
                <a:solidFill>
                  <a:srgbClr val="1F2A30"/>
                </a:solidFill>
              </a:rPr>
              <a:t>Journal of Social Work</a:t>
            </a:r>
            <a:r>
              <a:rPr lang="en-US" sz="1100" dirty="0">
                <a:solidFill>
                  <a:srgbClr val="1F2A30"/>
                </a:solidFill>
              </a:rPr>
              <a:t>, 21(5), pp. 1105–1123. doi: 10.1177/1468017320949361.</a:t>
            </a:r>
            <a:endParaRPr lang="en-US" sz="1100" dirty="0"/>
          </a:p>
          <a:p>
            <a:pPr marL="0" indent="0">
              <a:spcAft>
                <a:spcPts val="600"/>
              </a:spcAft>
              <a:buNone/>
            </a:pPr>
            <a:r>
              <a:rPr lang="en-US" sz="1100" dirty="0">
                <a:solidFill>
                  <a:srgbClr val="1F2A30"/>
                </a:solidFill>
              </a:rPr>
              <a:t>Skills England (2026) </a:t>
            </a:r>
            <a:r>
              <a:rPr lang="en-US" sz="1100" i="1" dirty="0">
                <a:solidFill>
                  <a:srgbClr val="1F2A30"/>
                </a:solidFill>
              </a:rPr>
              <a:t>Social worker (integrated degree), ST0510 version 2.0.</a:t>
            </a:r>
            <a:r>
              <a:rPr lang="en-US" sz="1100" dirty="0">
                <a:solidFill>
                  <a:srgbClr val="1F2A30"/>
                </a:solidFill>
              </a:rPr>
              <a:t> Available at: https://skillsengland.education.gov.uk/apprenticeships/st0510-v2-0 (Accessed: 13 October 2026).</a:t>
            </a:r>
            <a:endParaRPr lang="en-US" sz="1100" dirty="0"/>
          </a:p>
          <a:p>
            <a:pPr marL="0" indent="0">
              <a:spcAft>
                <a:spcPts val="600"/>
              </a:spcAft>
              <a:buNone/>
            </a:pPr>
            <a:r>
              <a:rPr lang="en-US" sz="1100" dirty="0">
                <a:solidFill>
                  <a:srgbClr val="1F2A30"/>
                </a:solidFill>
              </a:rPr>
              <a:t>Skills for Care (2025) </a:t>
            </a:r>
            <a:r>
              <a:rPr lang="en-US" sz="1100" i="1" dirty="0">
                <a:solidFill>
                  <a:srgbClr val="1F2A30"/>
                </a:solidFill>
              </a:rPr>
              <a:t>The state of the adult social care sector and workforce in England.</a:t>
            </a:r>
            <a:r>
              <a:rPr lang="en-US" sz="1100" dirty="0">
                <a:solidFill>
                  <a:srgbClr val="1F2A30"/>
                </a:solidFill>
              </a:rPr>
              <a:t> Leeds: Skills for Care.</a:t>
            </a:r>
            <a:endParaRPr lang="en-US" sz="1100" dirty="0"/>
          </a:p>
          <a:p>
            <a:pPr marL="0" indent="0">
              <a:spcAft>
                <a:spcPts val="600"/>
              </a:spcAft>
              <a:buNone/>
            </a:pPr>
            <a:r>
              <a:rPr lang="en-US" sz="1100" dirty="0">
                <a:solidFill>
                  <a:srgbClr val="1F2A30"/>
                </a:solidFill>
              </a:rPr>
              <a:t>Social Work England (2019) </a:t>
            </a:r>
            <a:r>
              <a:rPr lang="en-US" sz="1100" i="1" dirty="0">
                <a:solidFill>
                  <a:srgbClr val="1F2A30"/>
                </a:solidFill>
              </a:rPr>
              <a:t>Professional standards.</a:t>
            </a:r>
            <a:r>
              <a:rPr lang="en-US" sz="1100" dirty="0">
                <a:solidFill>
                  <a:srgbClr val="1F2A30"/>
                </a:solidFill>
              </a:rPr>
              <a:t> Sheffield: Social Work England. Available at: https://www.socialworkengland.org.uk/standards/professional-standards/ (Accessed: 13 October 2026).</a:t>
            </a:r>
            <a:endParaRPr lang="en-US" sz="1100" dirty="0"/>
          </a:p>
          <a:p>
            <a:pPr marL="0" indent="0">
              <a:spcAft>
                <a:spcPts val="600"/>
              </a:spcAft>
              <a:buNone/>
            </a:pPr>
            <a:r>
              <a:rPr lang="en-US" sz="1100" dirty="0">
                <a:solidFill>
                  <a:srgbClr val="1F2A30"/>
                </a:solidFill>
              </a:rPr>
              <a:t>Social Work England (2025) </a:t>
            </a:r>
            <a:r>
              <a:rPr lang="en-US" sz="1100" i="1" dirty="0">
                <a:solidFill>
                  <a:srgbClr val="1F2A30"/>
                </a:solidFill>
              </a:rPr>
              <a:t>CPD guidance for social workers.</a:t>
            </a:r>
            <a:r>
              <a:rPr lang="en-US" sz="1100" dirty="0">
                <a:solidFill>
                  <a:srgbClr val="1F2A30"/>
                </a:solidFill>
              </a:rPr>
              <a:t> Available at: https://www.socialworkengland.org.uk/cpd/guidance/ (Accessed: 13 October 2026).</a:t>
            </a:r>
            <a:endParaRPr lang="en-US" sz="1100" dirty="0"/>
          </a:p>
        </p:txBody>
      </p:sp>
      <p:sp>
        <p:nvSpPr>
          <p:cNvPr id="25" name="Slide Number Placeholder 0"/>
          <p:cNvSpPr>
            <a:spLocks noGrp="1"/>
          </p:cNvSpPr>
          <p:nvPr>
            <p:ph type="sldNum" sz="quarter" idx="4294967295"/>
          </p:nvPr>
        </p:nvSpPr>
        <p:spPr>
          <a:xfrm>
            <a:off x="11155680" y="640080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7B80"/>
                </a:solidFill>
              </a:defRPr>
            </a:lvl1pPr>
          </a:lstStyle>
          <a:p>
            <a:pPr algn="r"/>
            <a:fld id="{F7021451-1387-4CA6-816F-3879F97B5CBC}" type="slidenum">
              <a:rPr lang="en-US" b="0"/>
              <a:t>10</a:t>
            </a:fld>
            <a:endParaRPr lang="en-US"/>
          </a:p>
        </p:txBody>
      </p:sp>
    </p:spTree>
  </p:cSld>
  <p:clrMapOvr>
    <a:masterClrMapping/>
  </p:clrMapOvr>
</p:sld>
</file>

<file path=ppt/theme/theme1.xml><?xml version="1.0" encoding="utf-8"?>
<a:theme xmlns:a="http://schemas.openxmlformats.org/drawingml/2006/main" name="Social Work SWOT">
  <a:themeElements>
    <a:clrScheme name="Social Work SWOT">
      <a:dk1>
        <a:srgbClr val="1F2A30"/>
      </a:dk1>
      <a:lt1>
        <a:srgbClr val="FFFFFF"/>
      </a:lt1>
      <a:dk2>
        <a:srgbClr val="0E4D57"/>
      </a:dk2>
      <a:lt2>
        <a:srgbClr val="EEF4F3"/>
      </a:lt2>
      <a:accent1>
        <a:srgbClr val="2A9D8F"/>
      </a:accent1>
      <a:accent2>
        <a:srgbClr val="D98E1F"/>
      </a:accent2>
      <a:accent3>
        <a:srgbClr val="3D6FB6"/>
      </a:accent3>
      <a:accent4>
        <a:srgbClr val="C8414F"/>
      </a:accent4>
      <a:accent5>
        <a:srgbClr val="6C4E9C"/>
      </a:accent5>
      <a:accent6>
        <a:srgbClr val="8AA29E"/>
      </a:accent6>
      <a:hlink>
        <a:srgbClr val="0E4D57"/>
      </a:hlink>
      <a:folHlink>
        <a:srgbClr val="6C4E9C"/>
      </a:folHlink>
    </a:clrScheme>
    <a:fontScheme name="Social Work SWOT">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5368</TotalTime>
  <Words>2448</Words>
  <Application>Microsoft Office PowerPoint</Application>
  <PresentationFormat>Widescreen</PresentationFormat>
  <Paragraphs>188</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Social Work SWOT</vt:lpstr>
      <vt:lpstr>Self-Awareness Presentation</vt:lpstr>
      <vt:lpstr>My career choice: Social Worker</vt:lpstr>
      <vt:lpstr>Introduction: what SWOT analysis is and why it matters</vt:lpstr>
      <vt:lpstr>My personal SWOT analysis</vt:lpstr>
      <vt:lpstr>Using my strengths to overcome my weaknesses</vt:lpstr>
      <vt:lpstr>Using my strengths to minimise threats</vt:lpstr>
      <vt:lpstr>Using my strengths to seize opportunities</vt:lpstr>
      <vt:lpstr>My SMART action plan</vt:lpstr>
      <vt:lpstr>Conclusion</vt:lpstr>
      <vt:lpstr>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Personal SWOT for a Career in Social Work</dc:title>
  <dc:subject>LCHS4009 Professional Development within Health and Social Care</dc:subject>
  <dc:creator>PptxGenJS</dc:creator>
  <cp:lastModifiedBy>Edosa Godday Omorodion Omorodion (2513334)</cp:lastModifiedBy>
  <cp:revision>1</cp:revision>
  <dcterms:created xsi:type="dcterms:W3CDTF">2026-10-13T10:11:35Z</dcterms:created>
  <dcterms:modified xsi:type="dcterms:W3CDTF">2026-10-18T01:20:38Z</dcterms:modified>
</cp:coreProperties>
</file>