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1" r:id="rId5"/>
    <p:sldId id="256" r:id="rId6"/>
    <p:sldId id="257" r:id="rId7"/>
    <p:sldId id="258" r:id="rId8"/>
    <p:sldId id="272" r:id="rId9"/>
    <p:sldId id="260" r:id="rId10"/>
    <p:sldId id="268" r:id="rId11"/>
    <p:sldId id="261" r:id="rId12"/>
    <p:sldId id="262" r:id="rId13"/>
    <p:sldId id="263" r:id="rId14"/>
    <p:sldId id="269" r:id="rId15"/>
    <p:sldId id="265" r:id="rId16"/>
    <p:sldId id="270"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87" d="100"/>
          <a:sy n="87" d="100"/>
        </p:scale>
        <p:origin x="114" y="14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67B0-C388-66AC-CCA0-C25CDB7028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65C9E4-A518-DB86-C72F-9379853438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BB2BB9-06AC-A9C4-D1DA-952DFD0430FB}"/>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5" name="Footer Placeholder 4">
            <a:extLst>
              <a:ext uri="{FF2B5EF4-FFF2-40B4-BE49-F238E27FC236}">
                <a16:creationId xmlns:a16="http://schemas.microsoft.com/office/drawing/2014/main" id="{CA6401AE-CD8C-8D98-119F-C8007E526A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39279-63D2-F5CA-9B91-174F3E33E8E5}"/>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2967801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F4B0-1150-1C2D-681A-9FEFB081D8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B9968C-4B43-E31C-942F-48ED7566A0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E05C2-A28C-A8DC-A982-8D7DDF841A71}"/>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5" name="Footer Placeholder 4">
            <a:extLst>
              <a:ext uri="{FF2B5EF4-FFF2-40B4-BE49-F238E27FC236}">
                <a16:creationId xmlns:a16="http://schemas.microsoft.com/office/drawing/2014/main" id="{67C2FD31-EF85-CA92-DD92-34D39D02D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E5D593-8868-E7DC-F273-664D50B08D40}"/>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02800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8A84A-F99D-8E1F-5620-566144712D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E7DACC-4379-1375-0ED2-D66AD64DB1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384A06-38DA-F168-C1F7-C859AA6E0DBF}"/>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5" name="Footer Placeholder 4">
            <a:extLst>
              <a:ext uri="{FF2B5EF4-FFF2-40B4-BE49-F238E27FC236}">
                <a16:creationId xmlns:a16="http://schemas.microsoft.com/office/drawing/2014/main" id="{38D1F940-4833-A528-5875-436200349B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BE32D-4A58-2B99-0536-59BB0597065B}"/>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3619105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F279-49EB-0BE5-C887-C84CAA6BC8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9D51DF-5E2D-7AE4-0E7F-CE2B7CFBFA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12BACC-516E-914B-47D8-50ACD822A6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9C5481-64FE-EEF8-1BE4-C792881B408E}"/>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6" name="Footer Placeholder 5">
            <a:extLst>
              <a:ext uri="{FF2B5EF4-FFF2-40B4-BE49-F238E27FC236}">
                <a16:creationId xmlns:a16="http://schemas.microsoft.com/office/drawing/2014/main" id="{2FFD0201-D163-AB4B-0153-9FE028D357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1F1621-21F2-27EF-1BE7-30A6807283CF}"/>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407616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2820-71B4-867B-69B6-85F201A5B5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5ECBF1-0F88-2338-7749-2A1A1CBABF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0413AF-FB9B-B7CE-1739-EC77F1D7BB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D35642-81CA-3A9A-143C-42DBB645BE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8EE54-00E1-D456-78AD-2AF103C6A6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C60D39-ABBF-4D14-DAA4-422EA6D055C8}"/>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8" name="Footer Placeholder 7">
            <a:extLst>
              <a:ext uri="{FF2B5EF4-FFF2-40B4-BE49-F238E27FC236}">
                <a16:creationId xmlns:a16="http://schemas.microsoft.com/office/drawing/2014/main" id="{CE94C213-63CD-BD4F-70D4-3F25E523B6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EAF8D4-04B2-D153-4285-C8985139AD6E}"/>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792546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E86B-4552-2EE7-5F8B-A88F535460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5E83F3-7C70-BB48-4A09-6DCD1C174E40}"/>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4" name="Footer Placeholder 3">
            <a:extLst>
              <a:ext uri="{FF2B5EF4-FFF2-40B4-BE49-F238E27FC236}">
                <a16:creationId xmlns:a16="http://schemas.microsoft.com/office/drawing/2014/main" id="{63374B41-4F82-2421-B2BC-4A941ACBFD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7E788-87FD-8850-BAEE-CB3C908FAE71}"/>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541266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01CF86-D61D-E95D-2500-6EA4DAF13F06}"/>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3" name="Footer Placeholder 2">
            <a:extLst>
              <a:ext uri="{FF2B5EF4-FFF2-40B4-BE49-F238E27FC236}">
                <a16:creationId xmlns:a16="http://schemas.microsoft.com/office/drawing/2014/main" id="{620C448B-1D79-EDBD-2AF1-5118D4E719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7030C9-4338-DCF0-454C-4623E43C47F2}"/>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890670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6BB0-68F0-0CDF-B652-158AA36B91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44E48A-0288-4EE2-E4F2-170A39E16C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057A9D-3B5D-4A49-C101-44AF235E2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0E7DEF-DB2A-7882-5E33-3A63C43C3CFD}"/>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6" name="Footer Placeholder 5">
            <a:extLst>
              <a:ext uri="{FF2B5EF4-FFF2-40B4-BE49-F238E27FC236}">
                <a16:creationId xmlns:a16="http://schemas.microsoft.com/office/drawing/2014/main" id="{3EAD40A9-D411-AB9B-72DA-326F9D5AF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667CC-861F-5008-2F29-D26D82E16963}"/>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3266941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94F33-B70F-C4FC-2B78-6C229EF06D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BF2534-6433-0A62-8C4F-2EBC6C9E72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31CE70-626C-C5CC-8567-88627CFC1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1BFEB9-BBB8-E2BD-10EF-C70327A5CD7E}"/>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6" name="Footer Placeholder 5">
            <a:extLst>
              <a:ext uri="{FF2B5EF4-FFF2-40B4-BE49-F238E27FC236}">
                <a16:creationId xmlns:a16="http://schemas.microsoft.com/office/drawing/2014/main" id="{DD9EA9A9-ED12-AB2B-0F73-66ADC418C4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4FBFCB-F0A2-6667-8EDC-F18EE7C3B59E}"/>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2990334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CEAD6-50AB-4713-B147-A9AD1F7E93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0FD57-96EE-E034-1789-C77BEC5207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2E1188-F14E-9C17-E9E9-07EA5BC811E0}"/>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5" name="Footer Placeholder 4">
            <a:extLst>
              <a:ext uri="{FF2B5EF4-FFF2-40B4-BE49-F238E27FC236}">
                <a16:creationId xmlns:a16="http://schemas.microsoft.com/office/drawing/2014/main" id="{998815C9-C977-7BC3-C726-1D5D21FA2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F8DDD-5AF3-9CD4-C2BE-FCCEAA7B89D8}"/>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1889487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56FFED-5FC9-A5E1-EC86-3A3DDA2AE4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898006-D7E0-6E32-464B-A9F56355FA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46D4C-897C-FE50-69BA-BB0F9B3D394A}"/>
              </a:ext>
            </a:extLst>
          </p:cNvPr>
          <p:cNvSpPr>
            <a:spLocks noGrp="1"/>
          </p:cNvSpPr>
          <p:nvPr>
            <p:ph type="dt" sz="half" idx="10"/>
          </p:nvPr>
        </p:nvSpPr>
        <p:spPr/>
        <p:txBody>
          <a:bodyPr/>
          <a:lstStyle/>
          <a:p>
            <a:fld id="{5C4E4192-02A6-4C56-BB8F-F4ABF418BE56}" type="datetimeFigureOut">
              <a:rPr lang="en-GB" smtClean="0"/>
              <a:t>10/10/2026</a:t>
            </a:fld>
            <a:endParaRPr lang="en-GB"/>
          </a:p>
        </p:txBody>
      </p:sp>
      <p:sp>
        <p:nvSpPr>
          <p:cNvPr id="5" name="Footer Placeholder 4">
            <a:extLst>
              <a:ext uri="{FF2B5EF4-FFF2-40B4-BE49-F238E27FC236}">
                <a16:creationId xmlns:a16="http://schemas.microsoft.com/office/drawing/2014/main" id="{A0B1DFC4-72DF-10AA-C181-B825032E7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00648-414E-431B-0DD1-30E4D0A8BA1A}"/>
              </a:ext>
            </a:extLst>
          </p:cNvPr>
          <p:cNvSpPr>
            <a:spLocks noGrp="1"/>
          </p:cNvSpPr>
          <p:nvPr>
            <p:ph type="sldNum" sz="quarter" idx="12"/>
          </p:nvPr>
        </p:nvSpPr>
        <p:spPr/>
        <p:txBody>
          <a:bodyPr/>
          <a:lstStyle/>
          <a:p>
            <a:fld id="{797F7331-8081-40AE-9645-38916415CBCB}" type="slidenum">
              <a:rPr lang="en-GB" smtClean="0"/>
              <a:t>‹#›</a:t>
            </a:fld>
            <a:endParaRPr lang="en-GB"/>
          </a:p>
        </p:txBody>
      </p:sp>
    </p:spTree>
    <p:extLst>
      <p:ext uri="{BB962C8B-B14F-4D97-AF65-F5344CB8AC3E}">
        <p14:creationId xmlns:p14="http://schemas.microsoft.com/office/powerpoint/2010/main" val="234223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C92DEF-94B4-C509-5D2A-FFDDC3BBF6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0BC8F5-11FC-8C8E-DDF5-9152EF0EFB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4BEA6-7D63-4312-4AC4-2364E8A2FA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4E4192-02A6-4C56-BB8F-F4ABF418BE56}" type="datetimeFigureOut">
              <a:rPr lang="en-GB" smtClean="0"/>
              <a:t>10/10/2026</a:t>
            </a:fld>
            <a:endParaRPr lang="en-GB"/>
          </a:p>
        </p:txBody>
      </p:sp>
      <p:sp>
        <p:nvSpPr>
          <p:cNvPr id="5" name="Footer Placeholder 4">
            <a:extLst>
              <a:ext uri="{FF2B5EF4-FFF2-40B4-BE49-F238E27FC236}">
                <a16:creationId xmlns:a16="http://schemas.microsoft.com/office/drawing/2014/main" id="{9A8A9FDE-3974-81E9-A2C6-A84DD88DFF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1FC41C-E89D-BA48-819F-5E69151456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7F7331-8081-40AE-9645-38916415CBCB}" type="slidenum">
              <a:rPr lang="en-GB" smtClean="0"/>
              <a:t>‹#›</a:t>
            </a:fld>
            <a:endParaRPr lang="en-GB"/>
          </a:p>
        </p:txBody>
      </p:sp>
    </p:spTree>
    <p:extLst>
      <p:ext uri="{BB962C8B-B14F-4D97-AF65-F5344CB8AC3E}">
        <p14:creationId xmlns:p14="http://schemas.microsoft.com/office/powerpoint/2010/main" val="3636229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AF3DF-539F-AFF7-D169-C7DF8D633AD6}"/>
              </a:ext>
            </a:extLst>
          </p:cNvPr>
          <p:cNvSpPr>
            <a:spLocks noGrp="1"/>
          </p:cNvSpPr>
          <p:nvPr>
            <p:ph type="title"/>
          </p:nvPr>
        </p:nvSpPr>
        <p:spPr>
          <a:xfrm>
            <a:off x="838200" y="220337"/>
            <a:ext cx="10515600" cy="1470351"/>
          </a:xfrm>
        </p:spPr>
        <p:txBody>
          <a:bodyPr>
            <a:normAutofit/>
          </a:bodyPr>
          <a:lstStyle/>
          <a:p>
            <a:pPr algn="ctr"/>
            <a:r>
              <a:rPr lang="en-GB" sz="3200" b="1" dirty="0">
                <a:latin typeface="Arial" panose="020B0604020202020204" pitchFamily="34" charset="0"/>
                <a:cs typeface="Arial" panose="020B0604020202020204" pitchFamily="34" charset="0"/>
              </a:rPr>
              <a:t>Strategic HR Plan for </a:t>
            </a:r>
            <a:r>
              <a:rPr lang="en-GB" sz="3200" b="1" dirty="0" err="1">
                <a:latin typeface="Arial" panose="020B0604020202020204" pitchFamily="34" charset="0"/>
                <a:cs typeface="Arial" panose="020B0604020202020204" pitchFamily="34" charset="0"/>
              </a:rPr>
              <a:t>HealthConnect</a:t>
            </a:r>
            <a:r>
              <a:rPr lang="en-GB" sz="3200" b="1" dirty="0">
                <a:latin typeface="Arial" panose="020B0604020202020204" pitchFamily="34" charset="0"/>
                <a:cs typeface="Arial" panose="020B0604020202020204" pitchFamily="34" charset="0"/>
              </a:rPr>
              <a:t> UK</a:t>
            </a:r>
            <a:br>
              <a:rPr lang="en-GB" dirty="0"/>
            </a:br>
            <a:r>
              <a:rPr lang="en-GB" sz="2700" dirty="0">
                <a:latin typeface="Arial" panose="020B0604020202020204" pitchFamily="34" charset="0"/>
                <a:cs typeface="Arial" panose="020B0604020202020204" pitchFamily="34" charset="0"/>
              </a:rPr>
              <a:t>Attracting, Developing, and Retaining Capital at </a:t>
            </a:r>
            <a:r>
              <a:rPr lang="en-GB" sz="2700" dirty="0" err="1">
                <a:latin typeface="Arial" panose="020B0604020202020204" pitchFamily="34" charset="0"/>
                <a:cs typeface="Arial" panose="020B0604020202020204" pitchFamily="34" charset="0"/>
              </a:rPr>
              <a:t>HealthConnect</a:t>
            </a:r>
            <a:r>
              <a:rPr lang="en-GB" sz="2700" dirty="0">
                <a:latin typeface="Arial" panose="020B0604020202020204" pitchFamily="34" charset="0"/>
                <a:cs typeface="Arial" panose="020B0604020202020204" pitchFamily="34" charset="0"/>
              </a:rPr>
              <a:t> UK</a:t>
            </a:r>
          </a:p>
        </p:txBody>
      </p:sp>
      <p:sp>
        <p:nvSpPr>
          <p:cNvPr id="3" name="Content Placeholder 2">
            <a:extLst>
              <a:ext uri="{FF2B5EF4-FFF2-40B4-BE49-F238E27FC236}">
                <a16:creationId xmlns:a16="http://schemas.microsoft.com/office/drawing/2014/main" id="{AC8E9136-2917-4FB6-E45A-4EF321B02D14}"/>
              </a:ext>
            </a:extLst>
          </p:cNvPr>
          <p:cNvSpPr>
            <a:spLocks noGrp="1"/>
          </p:cNvSpPr>
          <p:nvPr>
            <p:ph idx="1"/>
          </p:nvPr>
        </p:nvSpPr>
        <p:spPr>
          <a:xfrm>
            <a:off x="838200" y="1957828"/>
            <a:ext cx="10515600" cy="4351338"/>
          </a:xfrm>
        </p:spPr>
        <p:txBody>
          <a:bodyPr>
            <a:normAutofit/>
          </a:bodyPr>
          <a:lstStyle/>
          <a:p>
            <a:pPr marL="0" indent="0" algn="ctr">
              <a:buNone/>
            </a:pPr>
            <a:r>
              <a:rPr lang="en-GB" dirty="0">
                <a:latin typeface="Arial" panose="020B0604020202020204" pitchFamily="34" charset="0"/>
                <a:cs typeface="Arial" panose="020B0604020202020204" pitchFamily="34" charset="0"/>
              </a:rPr>
              <a:t>Proposal to Executive Board for HRM Practices</a:t>
            </a:r>
          </a:p>
          <a:p>
            <a:pPr marL="0" indent="0" algn="ctr">
              <a:buNone/>
            </a:pP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pPr marL="0" indent="0" algn="ctr">
              <a:buNone/>
            </a:pPr>
            <a:r>
              <a:rPr lang="en-GB" dirty="0">
                <a:latin typeface="Arial" panose="020B0604020202020204" pitchFamily="34" charset="0"/>
                <a:cs typeface="Arial" panose="020B0604020202020204" pitchFamily="34" charset="0"/>
              </a:rPr>
              <a:t>Name: Rumana Akthar</a:t>
            </a:r>
          </a:p>
          <a:p>
            <a:pPr marL="0" indent="0" algn="ctr">
              <a:buNone/>
            </a:pPr>
            <a:r>
              <a:rPr lang="en-GB" dirty="0">
                <a:latin typeface="Arial" panose="020B0604020202020204" pitchFamily="34" charset="0"/>
                <a:cs typeface="Arial" panose="020B0604020202020204" pitchFamily="34" charset="0"/>
              </a:rPr>
              <a:t>ID:2419769</a:t>
            </a:r>
          </a:p>
          <a:p>
            <a:pPr marL="0" indent="0" algn="ctr">
              <a:buNone/>
            </a:pPr>
            <a:r>
              <a:rPr lang="en-GB" dirty="0">
                <a:latin typeface="Arial" panose="020B0604020202020204" pitchFamily="34" charset="0"/>
                <a:cs typeface="Arial" panose="020B0604020202020204" pitchFamily="34" charset="0"/>
              </a:rPr>
              <a:t>Module: LCLM5002</a:t>
            </a:r>
          </a:p>
        </p:txBody>
      </p:sp>
    </p:spTree>
    <p:extLst>
      <p:ext uri="{BB962C8B-B14F-4D97-AF65-F5344CB8AC3E}">
        <p14:creationId xmlns:p14="http://schemas.microsoft.com/office/powerpoint/2010/main" val="1499987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35893-5294-5E55-C2F0-7040043BAAD4}"/>
              </a:ext>
            </a:extLst>
          </p:cNvPr>
          <p:cNvSpPr>
            <a:spLocks noGrp="1"/>
          </p:cNvSpPr>
          <p:nvPr>
            <p:ph type="ctrTitle"/>
          </p:nvPr>
        </p:nvSpPr>
        <p:spPr>
          <a:xfrm>
            <a:off x="1524000" y="654050"/>
            <a:ext cx="9144000" cy="4711700"/>
          </a:xfrm>
        </p:spPr>
        <p:txBody>
          <a:bodyPr>
            <a:noAutofit/>
          </a:bodyPr>
          <a:lstStyle/>
          <a:p>
            <a:pPr algn="l"/>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Health Connect UK: Organisational Context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Workforce and HRM Context</a:t>
            </a:r>
            <a:br>
              <a:rPr lang="en-GB" sz="1400" b="1"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Health Connect UK is a fast-growing online healthcare provider in the UK,  where  skilled employees, high-quality services, and having enough staff are essential for the organisation’s success.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Key Workforce Challenges</a:t>
            </a:r>
            <a:br>
              <a:rPr lang="en-GB" sz="1200" b="1"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Shortages of qualified and experienced healthcare professionals.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Increasing competition for specialist talent.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Employee retention and turnover pressures.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High workloads and potential employee burnout.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Increasing demand for digital and technological competencies.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Strategic Importance of HRM</a:t>
            </a:r>
            <a:br>
              <a:rPr lang="en-GB" sz="14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Strategic HRM aligns people management practices with organisational objectives.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Effective HRM can contribute to:</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Workforce capability.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Employee engagement.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Talent retention.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Organisational productivity.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Quality of patient care.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Key principle: Employees should be viewed as a strategic resource rather than simply an operational cost (Wright &amp; McMahan, 1992).</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7110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E754D0-C0F5-9B3B-12E3-D367E1279083}"/>
              </a:ext>
            </a:extLst>
          </p:cNvPr>
          <p:cNvSpPr>
            <a:spLocks noGrp="1"/>
          </p:cNvSpPr>
          <p:nvPr>
            <p:ph idx="1"/>
          </p:nvPr>
        </p:nvSpPr>
        <p:spPr>
          <a:xfrm>
            <a:off x="831850" y="486578"/>
            <a:ext cx="10528300" cy="5414963"/>
          </a:xfrm>
        </p:spPr>
        <p:txBody>
          <a:bodyPr>
            <a:normAutofit fontScale="25000" lnSpcReduction="20000"/>
          </a:bodyPr>
          <a:lstStyle/>
          <a:p>
            <a:pPr marL="0" indent="0">
              <a:buNone/>
            </a:pPr>
            <a:r>
              <a:rPr lang="en-GB" sz="7200" b="1" dirty="0">
                <a:latin typeface="Arial" panose="020B0604020202020204" pitchFamily="34" charset="0"/>
                <a:cs typeface="Arial" panose="020B0604020202020204" pitchFamily="34" charset="0"/>
              </a:rPr>
              <a:t>Strategic Workforce Planning</a:t>
            </a:r>
          </a:p>
          <a:p>
            <a:pPr marL="0" indent="0">
              <a:buNone/>
            </a:pPr>
            <a:endParaRPr lang="en-GB" sz="56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Aligning Workforce Supply with Future Demand</a:t>
            </a:r>
          </a:p>
          <a:p>
            <a:pPr marL="0" indent="0">
              <a:buNone/>
            </a:pPr>
            <a:r>
              <a:rPr lang="en-GB" sz="4400" dirty="0">
                <a:latin typeface="Arial" panose="020B0604020202020204" pitchFamily="34" charset="0"/>
                <a:cs typeface="Arial" panose="020B0604020202020204" pitchFamily="34" charset="0"/>
              </a:rPr>
              <a:t>Workforce planning is the systematic process of ensuring that an organisation has the appropriate number of employees with the required skills and capabilities to achieve its strategic objectives.</a:t>
            </a:r>
          </a:p>
          <a:p>
            <a:pPr marL="0" indent="0">
              <a:buNone/>
            </a:pPr>
            <a:endParaRPr lang="en-GB" sz="4400" dirty="0">
              <a:latin typeface="Arial" panose="020B0604020202020204" pitchFamily="34" charset="0"/>
              <a:cs typeface="Arial" panose="020B0604020202020204" pitchFamily="34" charset="0"/>
            </a:endParaRPr>
          </a:p>
          <a:p>
            <a:pPr marL="0" indent="0">
              <a:buNone/>
            </a:pPr>
            <a:r>
              <a:rPr lang="en-GB" sz="4800" b="1" dirty="0" err="1"/>
              <a:t>HealthConnect</a:t>
            </a:r>
            <a:r>
              <a:rPr lang="en-GB" sz="4800" b="1" dirty="0"/>
              <a:t> UK should:</a:t>
            </a:r>
          </a:p>
          <a:p>
            <a:r>
              <a:rPr lang="en-GB" sz="4400" dirty="0"/>
              <a:t>Analyse current workforce capacity.</a:t>
            </a:r>
          </a:p>
          <a:p>
            <a:r>
              <a:rPr lang="en-GB" sz="4400" dirty="0"/>
              <a:t>Forecast future workforce demand.</a:t>
            </a:r>
          </a:p>
          <a:p>
            <a:r>
              <a:rPr lang="en-GB" sz="4400" dirty="0"/>
              <a:t>Identify current and future skills gaps.</a:t>
            </a:r>
          </a:p>
          <a:p>
            <a:r>
              <a:rPr lang="en-GB" sz="4400" dirty="0"/>
              <a:t>Develop recruitment and development strategies.</a:t>
            </a:r>
          </a:p>
          <a:p>
            <a:r>
              <a:rPr lang="en-GB" sz="4400" dirty="0"/>
              <a:t>Monitor workforce outcomes.</a:t>
            </a:r>
          </a:p>
          <a:p>
            <a:endParaRPr lang="en-GB" sz="48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Application to </a:t>
            </a:r>
            <a:r>
              <a:rPr lang="en-GB" sz="4800" b="1" dirty="0" err="1">
                <a:latin typeface="Arial" panose="020B0604020202020204" pitchFamily="34" charset="0"/>
                <a:cs typeface="Arial" panose="020B0604020202020204" pitchFamily="34" charset="0"/>
              </a:rPr>
              <a:t>HealthConnect</a:t>
            </a:r>
            <a:r>
              <a:rPr lang="en-GB" sz="4800" b="1" dirty="0">
                <a:latin typeface="Arial" panose="020B0604020202020204" pitchFamily="34" charset="0"/>
                <a:cs typeface="Arial" panose="020B0604020202020204" pitchFamily="34" charset="0"/>
              </a:rPr>
              <a:t> UK</a:t>
            </a:r>
          </a:p>
          <a:p>
            <a:r>
              <a:rPr lang="en-GB" sz="4400" dirty="0"/>
              <a:t>Workforce planning should consider:</a:t>
            </a:r>
          </a:p>
          <a:p>
            <a:r>
              <a:rPr lang="en-GB" sz="4400" dirty="0"/>
              <a:t>Patient and service demand.</a:t>
            </a:r>
          </a:p>
          <a:p>
            <a:r>
              <a:rPr lang="en-GB" sz="4400" dirty="0"/>
              <a:t>Employee turnover and retirement.</a:t>
            </a:r>
          </a:p>
          <a:p>
            <a:r>
              <a:rPr lang="en-GB" sz="4400" dirty="0"/>
              <a:t>Future healthcare roles.</a:t>
            </a:r>
          </a:p>
          <a:p>
            <a:r>
              <a:rPr lang="en-GB" sz="4400" dirty="0"/>
              <a:t>Digital transformation.</a:t>
            </a:r>
          </a:p>
          <a:p>
            <a:r>
              <a:rPr lang="en-GB" sz="4400" dirty="0"/>
              <a:t>Specialist skills requirements.</a:t>
            </a:r>
          </a:p>
          <a:p>
            <a:pPr marL="0" indent="0">
              <a:buNone/>
            </a:pPr>
            <a:endParaRPr lang="en-GB" sz="48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Critical Perspective</a:t>
            </a:r>
          </a:p>
          <a:p>
            <a:pPr marL="0" indent="0">
              <a:buNone/>
            </a:pPr>
            <a:r>
              <a:rPr lang="en-GB" sz="4400" dirty="0">
                <a:latin typeface="Arial" panose="020B0604020202020204" pitchFamily="34" charset="0"/>
                <a:cs typeface="Arial" panose="020B0604020202020204" pitchFamily="34" charset="0"/>
              </a:rPr>
              <a:t>A reactive recruitment approach may address immediate vacancies but does not necessarily address long-term workforce sustainability.</a:t>
            </a:r>
          </a:p>
          <a:p>
            <a:pPr marL="0" indent="0">
              <a:buNone/>
            </a:pPr>
            <a:r>
              <a:rPr lang="en-GB" sz="4400" dirty="0">
                <a:latin typeface="Arial" panose="020B0604020202020204" pitchFamily="34" charset="0"/>
                <a:cs typeface="Arial" panose="020B0604020202020204" pitchFamily="34" charset="0"/>
              </a:rPr>
              <a:t>Strategic workforce planning therefore provides a more proactive approach to managing talent and organisational capability (CIPD, 2023).</a:t>
            </a:r>
          </a:p>
          <a:p>
            <a:pPr marL="0" indent="0">
              <a:buNone/>
            </a:pPr>
            <a:br>
              <a:rPr lang="en-GB" sz="4400" dirty="0">
                <a:latin typeface="Arial" panose="020B0604020202020204" pitchFamily="34" charset="0"/>
                <a:cs typeface="Arial" panose="020B0604020202020204" pitchFamily="34" charset="0"/>
              </a:rPr>
            </a:b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3515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4DE0A0B-796B-CF76-F71B-C3EEECAEB290}"/>
              </a:ext>
            </a:extLst>
          </p:cNvPr>
          <p:cNvSpPr txBox="1"/>
          <p:nvPr/>
        </p:nvSpPr>
        <p:spPr>
          <a:xfrm>
            <a:off x="736600" y="627767"/>
            <a:ext cx="10515600" cy="5832366"/>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 Skills Gap Analysis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Identifying Current and Future Capability Requirements</a:t>
            </a:r>
          </a:p>
          <a:p>
            <a:endParaRPr lang="en-GB" sz="14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skills gap occurs when there is a difference between the skills currently available within the workforce and those required to achieve future organisational objectives.</a:t>
            </a:r>
          </a:p>
          <a:p>
            <a:endParaRPr lang="en-GB" sz="11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Potential Skills Gaps</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Recommended Process</a:t>
            </a:r>
          </a:p>
          <a:p>
            <a:endParaRPr lang="en-GB" sz="14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Skills Audit → Gap Identification → Training/Recruitment → Evaluation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Regular skills audits would enable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to make evidence-based decisions about whether workforce gaps should be addressed through recruitment, training or redeployment.</a:t>
            </a:r>
          </a:p>
          <a:p>
            <a:endParaRPr lang="en-GB" dirty="0"/>
          </a:p>
        </p:txBody>
      </p:sp>
      <p:graphicFrame>
        <p:nvGraphicFramePr>
          <p:cNvPr id="8" name="Table 7">
            <a:extLst>
              <a:ext uri="{FF2B5EF4-FFF2-40B4-BE49-F238E27FC236}">
                <a16:creationId xmlns:a16="http://schemas.microsoft.com/office/drawing/2014/main" id="{486C0EA6-F774-9983-5B59-737BBB8443A8}"/>
              </a:ext>
            </a:extLst>
          </p:cNvPr>
          <p:cNvGraphicFramePr>
            <a:graphicFrameLocks noGrp="1"/>
          </p:cNvGraphicFramePr>
          <p:nvPr>
            <p:extLst>
              <p:ext uri="{D42A27DB-BD31-4B8C-83A1-F6EECF244321}">
                <p14:modId xmlns:p14="http://schemas.microsoft.com/office/powerpoint/2010/main" val="2648032404"/>
              </p:ext>
            </p:extLst>
          </p:nvPr>
        </p:nvGraphicFramePr>
        <p:xfrm>
          <a:off x="736600" y="2316480"/>
          <a:ext cx="8128000" cy="2225040"/>
        </p:xfrm>
        <a:graphic>
          <a:graphicData uri="http://schemas.openxmlformats.org/drawingml/2006/table">
            <a:tbl>
              <a:tblPr firstRow="1" bandRow="1">
                <a:tableStyleId>{D7AC3CCA-C797-4891-BE02-D94E43425B78}</a:tableStyleId>
              </a:tblPr>
              <a:tblGrid>
                <a:gridCol w="4064000">
                  <a:extLst>
                    <a:ext uri="{9D8B030D-6E8A-4147-A177-3AD203B41FA5}">
                      <a16:colId xmlns:a16="http://schemas.microsoft.com/office/drawing/2014/main" val="3469434398"/>
                    </a:ext>
                  </a:extLst>
                </a:gridCol>
                <a:gridCol w="4064000">
                  <a:extLst>
                    <a:ext uri="{9D8B030D-6E8A-4147-A177-3AD203B41FA5}">
                      <a16:colId xmlns:a16="http://schemas.microsoft.com/office/drawing/2014/main" val="1435822123"/>
                    </a:ext>
                  </a:extLst>
                </a:gridCol>
              </a:tblGrid>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Skills Requirement</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Recommended HR Response</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978518419"/>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Specialist healthcare skills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Targeted recruitment</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26751218"/>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competencies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training</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609432090"/>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capability</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development</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786413214"/>
                  </a:ext>
                </a:extLst>
              </a:tr>
              <a:tr h="370840">
                <a:tc>
                  <a:txBody>
                    <a:bodyPr/>
                    <a:lstStyle/>
                    <a:p>
                      <a:pPr algn="ct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 skills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Coaching and training</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999369092"/>
                  </a:ext>
                </a:extLst>
              </a:tr>
              <a:tr h="370840">
                <a:tc>
                  <a:txBody>
                    <a:bodyPr/>
                    <a:lstStyle/>
                    <a:p>
                      <a:pPr algn="ct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Emerging healthcare technologies</a:t>
                      </a:r>
                      <a:endParaRPr lang="en-GB" dirty="0"/>
                    </a:p>
                  </a:txBody>
                  <a:tcPr>
                    <a:lnL w="12700" cmpd="sng">
                      <a:noFill/>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Continuous professional development</a:t>
                      </a: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711372640"/>
                  </a:ext>
                </a:extLst>
              </a:tr>
            </a:tbl>
          </a:graphicData>
        </a:graphic>
      </p:graphicFrame>
    </p:spTree>
    <p:extLst>
      <p:ext uri="{BB962C8B-B14F-4D97-AF65-F5344CB8AC3E}">
        <p14:creationId xmlns:p14="http://schemas.microsoft.com/office/powerpoint/2010/main" val="758537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C53C1A0-27BD-166C-DE3F-329CF3A50A13}"/>
              </a:ext>
            </a:extLst>
          </p:cNvPr>
          <p:cNvGraphicFramePr>
            <a:graphicFrameLocks noGrp="1"/>
          </p:cNvGraphicFramePr>
          <p:nvPr>
            <p:extLst>
              <p:ext uri="{D42A27DB-BD31-4B8C-83A1-F6EECF244321}">
                <p14:modId xmlns:p14="http://schemas.microsoft.com/office/powerpoint/2010/main" val="2573404337"/>
              </p:ext>
            </p:extLst>
          </p:nvPr>
        </p:nvGraphicFramePr>
        <p:xfrm>
          <a:off x="5244029" y="903016"/>
          <a:ext cx="6672548" cy="2225040"/>
        </p:xfrm>
        <a:graphic>
          <a:graphicData uri="http://schemas.openxmlformats.org/drawingml/2006/table">
            <a:tbl>
              <a:tblPr firstRow="1" bandRow="1">
                <a:tableStyleId>{5C22544A-7EE6-4342-B048-85BDC9FD1C3A}</a:tableStyleId>
              </a:tblPr>
              <a:tblGrid>
                <a:gridCol w="3336274">
                  <a:extLst>
                    <a:ext uri="{9D8B030D-6E8A-4147-A177-3AD203B41FA5}">
                      <a16:colId xmlns:a16="http://schemas.microsoft.com/office/drawing/2014/main" val="2178840467"/>
                    </a:ext>
                  </a:extLst>
                </a:gridCol>
                <a:gridCol w="3336274">
                  <a:extLst>
                    <a:ext uri="{9D8B030D-6E8A-4147-A177-3AD203B41FA5}">
                      <a16:colId xmlns:a16="http://schemas.microsoft.com/office/drawing/2014/main" val="2582848882"/>
                    </a:ext>
                  </a:extLst>
                </a:gridCol>
              </a:tblGrid>
              <a:tr h="370840">
                <a:tc gridSpan="2">
                  <a:txBody>
                    <a:bodyPr/>
                    <a:lstStyle/>
                    <a:p>
                      <a:r>
                        <a:rPr lang="en-GB" dirty="0">
                          <a:latin typeface="Arial" panose="020B0604020202020204" pitchFamily="34" charset="0"/>
                          <a:cs typeface="Arial" panose="020B0604020202020204" pitchFamily="34" charset="0"/>
                        </a:rPr>
                        <a:t>Internal Recruitment</a:t>
                      </a:r>
                    </a:p>
                  </a:txBody>
                  <a:tcPr/>
                </a:tc>
                <a:tc hMerge="1">
                  <a:txBody>
                    <a:bodyPr/>
                    <a:lstStyle/>
                    <a:p>
                      <a:endParaRPr lang="en-GB" dirty="0"/>
                    </a:p>
                  </a:txBody>
                  <a:tcPr/>
                </a:tc>
                <a:extLst>
                  <a:ext uri="{0D108BD9-81ED-4DB2-BD59-A6C34878D82A}">
                    <a16:rowId xmlns:a16="http://schemas.microsoft.com/office/drawing/2014/main" val="999843624"/>
                  </a:ext>
                </a:extLst>
              </a:tr>
              <a:tr h="370840">
                <a:tc>
                  <a:txBody>
                    <a:bodyPr/>
                    <a:lstStyle/>
                    <a:p>
                      <a:r>
                        <a:rPr lang="en-GB" sz="1600" dirty="0">
                          <a:latin typeface="Arial" panose="020B0604020202020204" pitchFamily="34" charset="0"/>
                          <a:cs typeface="Arial" panose="020B0604020202020204" pitchFamily="34" charset="0"/>
                        </a:rPr>
                        <a:t>Advantages</a:t>
                      </a:r>
                    </a:p>
                  </a:txBody>
                  <a:tcPr>
                    <a:solidFill>
                      <a:schemeClr val="tx2">
                        <a:lumMod val="25000"/>
                        <a:lumOff val="75000"/>
                      </a:schemeClr>
                    </a:solidFill>
                  </a:tcPr>
                </a:tc>
                <a:tc>
                  <a:txBody>
                    <a:bodyPr/>
                    <a:lstStyle/>
                    <a:p>
                      <a:r>
                        <a:rPr lang="en-GB" sz="1600" dirty="0">
                          <a:latin typeface="Arial" panose="020B0604020202020204" pitchFamily="34" charset="0"/>
                          <a:cs typeface="Arial" panose="020B0604020202020204" pitchFamily="34" charset="0"/>
                        </a:rPr>
                        <a:t>Limitations</a:t>
                      </a:r>
                    </a:p>
                  </a:txBody>
                  <a:tcPr>
                    <a:solidFill>
                      <a:schemeClr val="tx2">
                        <a:lumMod val="25000"/>
                        <a:lumOff val="75000"/>
                      </a:schemeClr>
                    </a:solidFill>
                  </a:tcPr>
                </a:tc>
                <a:extLst>
                  <a:ext uri="{0D108BD9-81ED-4DB2-BD59-A6C34878D82A}">
                    <a16:rowId xmlns:a16="http://schemas.microsoft.com/office/drawing/2014/main" val="942842900"/>
                  </a:ext>
                </a:extLst>
              </a:tr>
              <a:tr h="370840">
                <a:tc>
                  <a:txBody>
                    <a:bodyPr/>
                    <a:lstStyle/>
                    <a:p>
                      <a:r>
                        <a:rPr lang="en-GB" sz="1100" dirty="0">
                          <a:latin typeface="Arial" panose="020B0604020202020204" pitchFamily="34" charset="0"/>
                          <a:cs typeface="Arial" panose="020B0604020202020204" pitchFamily="34" charset="0"/>
                        </a:rPr>
                        <a:t>Lower recruitment costs.</a:t>
                      </a:r>
                    </a:p>
                  </a:txBody>
                  <a:tcPr/>
                </a:tc>
                <a:tc>
                  <a:txBody>
                    <a:bodyPr/>
                    <a:lstStyle/>
                    <a:p>
                      <a:r>
                        <a:rPr lang="en-GB" sz="1100" dirty="0">
                          <a:latin typeface="Arial" panose="020B0604020202020204" pitchFamily="34" charset="0"/>
                          <a:cs typeface="Arial" panose="020B0604020202020204" pitchFamily="34" charset="0"/>
                        </a:rPr>
                        <a:t>Limited candidate pool.</a:t>
                      </a:r>
                    </a:p>
                  </a:txBody>
                  <a:tcPr/>
                </a:tc>
                <a:extLst>
                  <a:ext uri="{0D108BD9-81ED-4DB2-BD59-A6C34878D82A}">
                    <a16:rowId xmlns:a16="http://schemas.microsoft.com/office/drawing/2014/main" val="192264967"/>
                  </a:ext>
                </a:extLst>
              </a:tr>
              <a:tr h="370840">
                <a:tc>
                  <a:txBody>
                    <a:bodyPr/>
                    <a:lstStyle/>
                    <a:p>
                      <a:r>
                        <a:rPr lang="en-GB" sz="1100" dirty="0">
                          <a:latin typeface="Arial" panose="020B0604020202020204" pitchFamily="34" charset="0"/>
                          <a:cs typeface="Arial" panose="020B0604020202020204" pitchFamily="34" charset="0"/>
                        </a:rPr>
                        <a:t>Faster selection.</a:t>
                      </a:r>
                    </a:p>
                  </a:txBody>
                  <a:tcPr/>
                </a:tc>
                <a:tc>
                  <a:txBody>
                    <a:bodyPr/>
                    <a:lstStyle/>
                    <a:p>
                      <a:r>
                        <a:rPr lang="en-GB" sz="1100" dirty="0">
                          <a:latin typeface="Arial" panose="020B0604020202020204" pitchFamily="34" charset="0"/>
                          <a:cs typeface="Arial" panose="020B0604020202020204" pitchFamily="34" charset="0"/>
                        </a:rPr>
                        <a:t>May reduce the introduction of new knowledge.</a:t>
                      </a:r>
                    </a:p>
                  </a:txBody>
                  <a:tcPr/>
                </a:tc>
                <a:extLst>
                  <a:ext uri="{0D108BD9-81ED-4DB2-BD59-A6C34878D82A}">
                    <a16:rowId xmlns:a16="http://schemas.microsoft.com/office/drawing/2014/main" val="700632437"/>
                  </a:ext>
                </a:extLst>
              </a:tr>
              <a:tr h="370840">
                <a:tc>
                  <a:txBody>
                    <a:bodyPr/>
                    <a:lstStyle/>
                    <a:p>
                      <a:r>
                        <a:rPr lang="en-GB" sz="1100" dirty="0">
                          <a:latin typeface="Arial" panose="020B0604020202020204" pitchFamily="34" charset="0"/>
                          <a:cs typeface="Arial" panose="020B0604020202020204" pitchFamily="34" charset="0"/>
                        </a:rPr>
                        <a:t>Supports career progression.</a:t>
                      </a:r>
                    </a:p>
                  </a:txBody>
                  <a:tcPr/>
                </a:tc>
                <a:tc>
                  <a:txBody>
                    <a:bodyPr/>
                    <a:lstStyle/>
                    <a:p>
                      <a:r>
                        <a:rPr lang="en-GB" sz="1100" dirty="0">
                          <a:latin typeface="Arial" panose="020B0604020202020204" pitchFamily="34" charset="0"/>
                          <a:cs typeface="Arial" panose="020B0604020202020204" pitchFamily="34" charset="0"/>
                        </a:rPr>
                        <a:t>Creates vacancies elsewhere in the organisation.</a:t>
                      </a:r>
                    </a:p>
                  </a:txBody>
                  <a:tcPr/>
                </a:tc>
                <a:extLst>
                  <a:ext uri="{0D108BD9-81ED-4DB2-BD59-A6C34878D82A}">
                    <a16:rowId xmlns:a16="http://schemas.microsoft.com/office/drawing/2014/main" val="1769333762"/>
                  </a:ext>
                </a:extLst>
              </a:tr>
              <a:tr h="370840">
                <a:tc>
                  <a:txBody>
                    <a:bodyPr/>
                    <a:lstStyle/>
                    <a:p>
                      <a:r>
                        <a:rPr lang="en-GB" sz="1100" dirty="0">
                          <a:latin typeface="Arial" panose="020B0604020202020204" pitchFamily="34" charset="0"/>
                          <a:cs typeface="Arial" panose="020B0604020202020204" pitchFamily="34" charset="0"/>
                        </a:rPr>
                        <a:t>Can increase employee motivation.</a:t>
                      </a:r>
                    </a:p>
                  </a:txBody>
                  <a:tcPr/>
                </a:tc>
                <a:tc>
                  <a:txBody>
                    <a:bodyPr/>
                    <a:lstStyle/>
                    <a:p>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95460520"/>
                  </a:ext>
                </a:extLst>
              </a:tr>
            </a:tbl>
          </a:graphicData>
        </a:graphic>
      </p:graphicFrame>
      <p:graphicFrame>
        <p:nvGraphicFramePr>
          <p:cNvPr id="3" name="Table 2">
            <a:extLst>
              <a:ext uri="{FF2B5EF4-FFF2-40B4-BE49-F238E27FC236}">
                <a16:creationId xmlns:a16="http://schemas.microsoft.com/office/drawing/2014/main" id="{C0F09D93-A6EC-28BB-491A-17AF2B8C23B3}"/>
              </a:ext>
            </a:extLst>
          </p:cNvPr>
          <p:cNvGraphicFramePr>
            <a:graphicFrameLocks noGrp="1"/>
          </p:cNvGraphicFramePr>
          <p:nvPr>
            <p:extLst>
              <p:ext uri="{D42A27DB-BD31-4B8C-83A1-F6EECF244321}">
                <p14:modId xmlns:p14="http://schemas.microsoft.com/office/powerpoint/2010/main" val="1739683899"/>
              </p:ext>
            </p:extLst>
          </p:nvPr>
        </p:nvGraphicFramePr>
        <p:xfrm>
          <a:off x="5244029" y="3616287"/>
          <a:ext cx="6672548" cy="1854200"/>
        </p:xfrm>
        <a:graphic>
          <a:graphicData uri="http://schemas.openxmlformats.org/drawingml/2006/table">
            <a:tbl>
              <a:tblPr firstRow="1" bandRow="1">
                <a:tableStyleId>{5C22544A-7EE6-4342-B048-85BDC9FD1C3A}</a:tableStyleId>
              </a:tblPr>
              <a:tblGrid>
                <a:gridCol w="3336274">
                  <a:extLst>
                    <a:ext uri="{9D8B030D-6E8A-4147-A177-3AD203B41FA5}">
                      <a16:colId xmlns:a16="http://schemas.microsoft.com/office/drawing/2014/main" val="2178840467"/>
                    </a:ext>
                  </a:extLst>
                </a:gridCol>
                <a:gridCol w="3336274">
                  <a:extLst>
                    <a:ext uri="{9D8B030D-6E8A-4147-A177-3AD203B41FA5}">
                      <a16:colId xmlns:a16="http://schemas.microsoft.com/office/drawing/2014/main" val="2582848882"/>
                    </a:ext>
                  </a:extLst>
                </a:gridCol>
              </a:tblGrid>
              <a:tr h="370840">
                <a:tc gridSpan="2">
                  <a:txBody>
                    <a:bodyPr/>
                    <a:lstStyle/>
                    <a:p>
                      <a:r>
                        <a:rPr lang="en-GB" dirty="0">
                          <a:latin typeface="Arial" panose="020B0604020202020204" pitchFamily="34" charset="0"/>
                          <a:cs typeface="Arial" panose="020B0604020202020204" pitchFamily="34" charset="0"/>
                        </a:rPr>
                        <a:t>External Recruitment</a:t>
                      </a:r>
                    </a:p>
                  </a:txBody>
                  <a:tcPr/>
                </a:tc>
                <a:tc hMerge="1">
                  <a:txBody>
                    <a:bodyPr/>
                    <a:lstStyle/>
                    <a:p>
                      <a:endParaRPr lang="en-GB" dirty="0"/>
                    </a:p>
                  </a:txBody>
                  <a:tcPr/>
                </a:tc>
                <a:extLst>
                  <a:ext uri="{0D108BD9-81ED-4DB2-BD59-A6C34878D82A}">
                    <a16:rowId xmlns:a16="http://schemas.microsoft.com/office/drawing/2014/main" val="999843624"/>
                  </a:ext>
                </a:extLst>
              </a:tr>
              <a:tr h="370840">
                <a:tc>
                  <a:txBody>
                    <a:bodyPr/>
                    <a:lstStyle/>
                    <a:p>
                      <a:r>
                        <a:rPr lang="en-GB" dirty="0">
                          <a:latin typeface="Arial" panose="020B0604020202020204" pitchFamily="34" charset="0"/>
                          <a:cs typeface="Arial" panose="020B0604020202020204" pitchFamily="34" charset="0"/>
                        </a:rPr>
                        <a:t>Advantages </a:t>
                      </a:r>
                    </a:p>
                  </a:txBody>
                  <a:tcPr>
                    <a:solidFill>
                      <a:schemeClr val="tx2">
                        <a:lumMod val="25000"/>
                        <a:lumOff val="75000"/>
                      </a:schemeClr>
                    </a:solidFill>
                  </a:tcPr>
                </a:tc>
                <a:tc>
                  <a:txBody>
                    <a:bodyPr/>
                    <a:lstStyle/>
                    <a:p>
                      <a:r>
                        <a:rPr lang="en-GB" dirty="0">
                          <a:latin typeface="Arial" panose="020B0604020202020204" pitchFamily="34" charset="0"/>
                          <a:cs typeface="Arial" panose="020B0604020202020204" pitchFamily="34" charset="0"/>
                        </a:rPr>
                        <a:t>Limitations</a:t>
                      </a:r>
                    </a:p>
                  </a:txBody>
                  <a:tcPr>
                    <a:solidFill>
                      <a:schemeClr val="tx2">
                        <a:lumMod val="25000"/>
                        <a:lumOff val="75000"/>
                      </a:schemeClr>
                    </a:solidFill>
                  </a:tcPr>
                </a:tc>
                <a:extLst>
                  <a:ext uri="{0D108BD9-81ED-4DB2-BD59-A6C34878D82A}">
                    <a16:rowId xmlns:a16="http://schemas.microsoft.com/office/drawing/2014/main" val="942842900"/>
                  </a:ext>
                </a:extLst>
              </a:tr>
              <a:tr h="370840">
                <a:tc>
                  <a:txBody>
                    <a:bodyPr/>
                    <a:lstStyle/>
                    <a:p>
                      <a:r>
                        <a:rPr lang="en-GB" sz="1100" dirty="0">
                          <a:latin typeface="Arial" panose="020B0604020202020204" pitchFamily="34" charset="0"/>
                          <a:cs typeface="Arial" panose="020B0604020202020204" pitchFamily="34" charset="0"/>
                        </a:rPr>
                        <a:t>Wider talent pool.</a:t>
                      </a:r>
                    </a:p>
                  </a:txBody>
                  <a:tcPr/>
                </a:tc>
                <a:tc>
                  <a:txBody>
                    <a:bodyPr/>
                    <a:lstStyle/>
                    <a:p>
                      <a:r>
                        <a:rPr lang="en-GB" sz="1100" dirty="0">
                          <a:latin typeface="Arial" panose="020B0604020202020204" pitchFamily="34" charset="0"/>
                          <a:cs typeface="Arial" panose="020B0604020202020204" pitchFamily="34" charset="0"/>
                        </a:rPr>
                        <a:t>Higher costs.</a:t>
                      </a:r>
                    </a:p>
                  </a:txBody>
                  <a:tcPr/>
                </a:tc>
                <a:extLst>
                  <a:ext uri="{0D108BD9-81ED-4DB2-BD59-A6C34878D82A}">
                    <a16:rowId xmlns:a16="http://schemas.microsoft.com/office/drawing/2014/main" val="192264967"/>
                  </a:ext>
                </a:extLst>
              </a:tr>
              <a:tr h="370840">
                <a:tc>
                  <a:txBody>
                    <a:bodyPr/>
                    <a:lstStyle/>
                    <a:p>
                      <a:r>
                        <a:rPr lang="en-GB" sz="1100" dirty="0">
                          <a:latin typeface="Arial" panose="020B0604020202020204" pitchFamily="34" charset="0"/>
                          <a:cs typeface="Arial" panose="020B0604020202020204" pitchFamily="34" charset="0"/>
                        </a:rPr>
                        <a:t>Access to new skills and perspectives.</a:t>
                      </a:r>
                    </a:p>
                  </a:txBody>
                  <a:tcPr/>
                </a:tc>
                <a:tc>
                  <a:txBody>
                    <a:bodyPr/>
                    <a:lstStyle/>
                    <a:p>
                      <a:r>
                        <a:rPr lang="en-GB" sz="1100" dirty="0">
                          <a:latin typeface="Arial" panose="020B0604020202020204" pitchFamily="34" charset="0"/>
                          <a:cs typeface="Arial" panose="020B0604020202020204" pitchFamily="34" charset="0"/>
                        </a:rPr>
                        <a:t>Longer recruitment process.</a:t>
                      </a:r>
                    </a:p>
                  </a:txBody>
                  <a:tcPr/>
                </a:tc>
                <a:extLst>
                  <a:ext uri="{0D108BD9-81ED-4DB2-BD59-A6C34878D82A}">
                    <a16:rowId xmlns:a16="http://schemas.microsoft.com/office/drawing/2014/main" val="700632437"/>
                  </a:ext>
                </a:extLst>
              </a:tr>
              <a:tr h="370840">
                <a:tc>
                  <a:txBody>
                    <a:bodyPr/>
                    <a:lstStyle/>
                    <a:p>
                      <a:r>
                        <a:rPr lang="en-GB" sz="1100" dirty="0">
                          <a:latin typeface="Arial" panose="020B0604020202020204" pitchFamily="34" charset="0"/>
                          <a:cs typeface="Arial" panose="020B0604020202020204" pitchFamily="34" charset="0"/>
                        </a:rPr>
                        <a:t>Useful for specialist vacancies.</a:t>
                      </a:r>
                    </a:p>
                  </a:txBody>
                  <a:tcPr/>
                </a:tc>
                <a:tc>
                  <a:txBody>
                    <a:bodyPr/>
                    <a:lstStyle/>
                    <a:p>
                      <a:r>
                        <a:rPr lang="en-GB" sz="1100" dirty="0">
                          <a:latin typeface="Arial" panose="020B0604020202020204" pitchFamily="34" charset="0"/>
                          <a:cs typeface="Arial" panose="020B0604020202020204" pitchFamily="34" charset="0"/>
                        </a:rPr>
                        <a:t>Greater uncertainty regarding organisational fit.</a:t>
                      </a:r>
                    </a:p>
                  </a:txBody>
                  <a:tcPr/>
                </a:tc>
                <a:extLst>
                  <a:ext uri="{0D108BD9-81ED-4DB2-BD59-A6C34878D82A}">
                    <a16:rowId xmlns:a16="http://schemas.microsoft.com/office/drawing/2014/main" val="1769333762"/>
                  </a:ext>
                </a:extLst>
              </a:tr>
            </a:tbl>
          </a:graphicData>
        </a:graphic>
      </p:graphicFrame>
      <p:sp>
        <p:nvSpPr>
          <p:cNvPr id="5" name="TextBox 4">
            <a:extLst>
              <a:ext uri="{FF2B5EF4-FFF2-40B4-BE49-F238E27FC236}">
                <a16:creationId xmlns:a16="http://schemas.microsoft.com/office/drawing/2014/main" id="{B9C4F688-87B9-DF3C-E56F-5205D9459490}"/>
              </a:ext>
            </a:extLst>
          </p:cNvPr>
          <p:cNvSpPr txBox="1"/>
          <p:nvPr/>
        </p:nvSpPr>
        <p:spPr>
          <a:xfrm>
            <a:off x="275423" y="194544"/>
            <a:ext cx="4219460" cy="531966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Challenges and Critical Evaluation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in a Competitive Healthcare Labour Market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Connect UK may experience recruitment challenges due to: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Shortages of skilled healthcare professionals.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Competition between healthcare employers.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Recruitment costs and lengthy processes.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Difficulty attracting specialist talent.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Geographic and occupational labour shortages.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Employee turnover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1100" dirty="0">
              <a:solidFill>
                <a:prstClr val="black"/>
              </a:solidFill>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11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HealthConnect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UK should adopt a blended recruitment strategy, using internal recruitment where appropriate while maintaining strong external recruitment channels for specialist and hard-to-fill positions.</a:t>
            </a:r>
          </a:p>
          <a:p>
            <a:pPr marR="0" lvl="0" algn="l" defTabSz="914400" rtl="0" eaLnBrk="1" fontAlgn="auto" latinLnBrk="0" hangingPunct="1">
              <a:lnSpc>
                <a:spcPct val="90000"/>
              </a:lnSpc>
              <a:spcBef>
                <a:spcPts val="1000"/>
              </a:spcBef>
              <a:spcAft>
                <a:spcPts val="0"/>
              </a:spcAft>
              <a:buClrTx/>
              <a:buSzTx/>
              <a:tabLst/>
              <a:defRPr/>
            </a:pPr>
            <a:endParaRPr lang="en-GB" sz="900" dirty="0"/>
          </a:p>
        </p:txBody>
      </p:sp>
    </p:spTree>
    <p:extLst>
      <p:ext uri="{BB962C8B-B14F-4D97-AF65-F5344CB8AC3E}">
        <p14:creationId xmlns:p14="http://schemas.microsoft.com/office/powerpoint/2010/main" val="2687140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8DA5A7-70AB-9F4D-3D66-ABFFE72F7C1A}"/>
              </a:ext>
            </a:extLst>
          </p:cNvPr>
          <p:cNvSpPr>
            <a:spLocks noGrp="1"/>
          </p:cNvSpPr>
          <p:nvPr>
            <p:ph idx="1"/>
          </p:nvPr>
        </p:nvSpPr>
        <p:spPr>
          <a:xfrm>
            <a:off x="720725" y="275422"/>
            <a:ext cx="10750550" cy="6769865"/>
          </a:xfrm>
        </p:spPr>
        <p:txBody>
          <a:bodyPr>
            <a:normAutofit fontScale="32500" lnSpcReduction="20000"/>
          </a:bodyPr>
          <a:lstStyle/>
          <a:p>
            <a:pPr marL="0" indent="0">
              <a:buNone/>
            </a:pPr>
            <a:r>
              <a:rPr lang="en-GB" sz="4300" b="1" dirty="0">
                <a:latin typeface="Arial" panose="020B0604020202020204" pitchFamily="34" charset="0"/>
                <a:cs typeface="Arial" panose="020B0604020202020204" pitchFamily="34" charset="0"/>
              </a:rPr>
              <a:t> Recommended Recruitment Strategy</a:t>
            </a:r>
          </a:p>
          <a:p>
            <a:pPr marL="0" indent="0">
              <a:buNone/>
            </a:pPr>
            <a:r>
              <a:rPr lang="en-GB" sz="3700" dirty="0">
                <a:latin typeface="Arial" panose="020B0604020202020204" pitchFamily="34" charset="0"/>
                <a:cs typeface="Arial" panose="020B0604020202020204" pitchFamily="34" charset="0"/>
              </a:rPr>
              <a:t>Multi-Channel Talent Attraction</a:t>
            </a:r>
          </a:p>
          <a:p>
            <a:pPr marL="0" indent="0">
              <a:buNone/>
            </a:pPr>
            <a:r>
              <a:rPr lang="en-GB" b="1" dirty="0">
                <a:latin typeface="Arial" panose="020B0604020202020204" pitchFamily="34" charset="0"/>
                <a:cs typeface="Arial" panose="020B0604020202020204" pitchFamily="34" charset="0"/>
              </a:rPr>
              <a:t>1</a:t>
            </a:r>
            <a:r>
              <a:rPr lang="en-GB" sz="3700" b="1" dirty="0">
                <a:latin typeface="Arial" panose="020B0604020202020204" pitchFamily="34" charset="0"/>
                <a:cs typeface="Arial" panose="020B0604020202020204" pitchFamily="34" charset="0"/>
              </a:rPr>
              <a:t>. Internal Recruitment</a:t>
            </a:r>
          </a:p>
          <a:p>
            <a:r>
              <a:rPr lang="en-GB" sz="3200" dirty="0">
                <a:latin typeface="Arial" panose="020B0604020202020204" pitchFamily="34" charset="0"/>
                <a:cs typeface="Arial" panose="020B0604020202020204" pitchFamily="34" charset="0"/>
              </a:rPr>
              <a:t>Promotion and career progression.</a:t>
            </a:r>
          </a:p>
          <a:p>
            <a:r>
              <a:rPr lang="en-GB" sz="3200" dirty="0">
                <a:latin typeface="Arial" panose="020B0604020202020204" pitchFamily="34" charset="0"/>
                <a:cs typeface="Arial" panose="020B0604020202020204" pitchFamily="34" charset="0"/>
              </a:rPr>
              <a:t>Internal vacancy systems.</a:t>
            </a:r>
          </a:p>
          <a:p>
            <a:r>
              <a:rPr lang="en-GB" sz="3200" dirty="0">
                <a:latin typeface="Arial" panose="020B0604020202020204" pitchFamily="34" charset="0"/>
                <a:cs typeface="Arial" panose="020B0604020202020204" pitchFamily="34" charset="0"/>
              </a:rPr>
              <a:t>Succession planning.</a:t>
            </a:r>
          </a:p>
          <a:p>
            <a:r>
              <a:rPr lang="en-GB" sz="3200" dirty="0">
                <a:latin typeface="Arial" panose="020B0604020202020204" pitchFamily="34" charset="0"/>
                <a:cs typeface="Arial" panose="020B0604020202020204" pitchFamily="34" charset="0"/>
              </a:rPr>
              <a:t>Talent development programmes.</a:t>
            </a:r>
          </a:p>
          <a:p>
            <a:pPr marL="0" indent="0">
              <a:buNone/>
            </a:pPr>
            <a:r>
              <a:rPr lang="en-GB" dirty="0">
                <a:latin typeface="Arial" panose="020B0604020202020204" pitchFamily="34" charset="0"/>
                <a:cs typeface="Arial" panose="020B0604020202020204" pitchFamily="34" charset="0"/>
              </a:rPr>
              <a:t>Purpose: Retain organisational knowledge and strengthen employee career opportunities.</a:t>
            </a:r>
          </a:p>
          <a:p>
            <a:pPr marL="0" indent="0">
              <a:buNone/>
            </a:pPr>
            <a:r>
              <a:rPr lang="en-GB" b="1" dirty="0">
                <a:latin typeface="Arial" panose="020B0604020202020204" pitchFamily="34" charset="0"/>
                <a:cs typeface="Arial" panose="020B0604020202020204" pitchFamily="34" charset="0"/>
              </a:rPr>
              <a:t>2</a:t>
            </a:r>
            <a:r>
              <a:rPr lang="en-GB" sz="3700" b="1" dirty="0">
                <a:latin typeface="Arial" panose="020B0604020202020204" pitchFamily="34" charset="0"/>
                <a:cs typeface="Arial" panose="020B0604020202020204" pitchFamily="34" charset="0"/>
              </a:rPr>
              <a:t>. External Recruitment</a:t>
            </a:r>
          </a:p>
          <a:p>
            <a:r>
              <a:rPr lang="en-GB" sz="3200" dirty="0">
                <a:latin typeface="Arial" panose="020B0604020202020204" pitchFamily="34" charset="0"/>
                <a:cs typeface="Arial" panose="020B0604020202020204" pitchFamily="34" charset="0"/>
              </a:rPr>
              <a:t>Professional healthcare networks.</a:t>
            </a:r>
          </a:p>
          <a:p>
            <a:r>
              <a:rPr lang="en-GB" sz="3200" dirty="0">
                <a:latin typeface="Arial" panose="020B0604020202020204" pitchFamily="34" charset="0"/>
                <a:cs typeface="Arial" panose="020B0604020202020204" pitchFamily="34" charset="0"/>
              </a:rPr>
              <a:t>Recruitment agencies.</a:t>
            </a:r>
          </a:p>
          <a:p>
            <a:r>
              <a:rPr lang="en-GB" sz="3200" dirty="0">
                <a:latin typeface="Arial" panose="020B0604020202020204" pitchFamily="34" charset="0"/>
                <a:cs typeface="Arial" panose="020B0604020202020204" pitchFamily="34" charset="0"/>
              </a:rPr>
              <a:t>University partnerships.</a:t>
            </a:r>
          </a:p>
          <a:p>
            <a:r>
              <a:rPr lang="en-GB" sz="3200" dirty="0">
                <a:latin typeface="Arial" panose="020B0604020202020204" pitchFamily="34" charset="0"/>
                <a:cs typeface="Arial" panose="020B0604020202020204" pitchFamily="34" charset="0"/>
              </a:rPr>
              <a:t>Graduate recruitment.</a:t>
            </a:r>
          </a:p>
          <a:p>
            <a:pPr marL="0" indent="0">
              <a:buNone/>
            </a:pPr>
            <a:r>
              <a:rPr lang="en-GB" dirty="0">
                <a:latin typeface="Arial" panose="020B0604020202020204" pitchFamily="34" charset="0"/>
                <a:cs typeface="Arial" panose="020B0604020202020204" pitchFamily="34" charset="0"/>
              </a:rPr>
              <a:t>Purpose: Access specialist and emerging talent.</a:t>
            </a:r>
          </a:p>
          <a:p>
            <a:pPr marL="0" indent="0">
              <a:buNone/>
            </a:pPr>
            <a:r>
              <a:rPr lang="en-GB" b="1" dirty="0">
                <a:latin typeface="Arial" panose="020B0604020202020204" pitchFamily="34" charset="0"/>
                <a:cs typeface="Arial" panose="020B0604020202020204" pitchFamily="34" charset="0"/>
              </a:rPr>
              <a:t>3. </a:t>
            </a:r>
            <a:r>
              <a:rPr lang="en-GB" sz="3700" b="1" dirty="0">
                <a:latin typeface="Arial" panose="020B0604020202020204" pitchFamily="34" charset="0"/>
                <a:cs typeface="Arial" panose="020B0604020202020204" pitchFamily="34" charset="0"/>
              </a:rPr>
              <a:t>Online Recruitment</a:t>
            </a:r>
          </a:p>
          <a:p>
            <a:r>
              <a:rPr lang="en-GB" sz="3200" dirty="0">
                <a:latin typeface="Arial" panose="020B0604020202020204" pitchFamily="34" charset="0"/>
                <a:cs typeface="Arial" panose="020B0604020202020204" pitchFamily="34" charset="0"/>
              </a:rPr>
              <a:t>Organisational careers website.</a:t>
            </a:r>
          </a:p>
          <a:p>
            <a:r>
              <a:rPr lang="en-GB" sz="3200" dirty="0">
                <a:latin typeface="Arial" panose="020B0604020202020204" pitchFamily="34" charset="0"/>
                <a:cs typeface="Arial" panose="020B0604020202020204" pitchFamily="34" charset="0"/>
              </a:rPr>
              <a:t>Online job platforms.</a:t>
            </a:r>
          </a:p>
          <a:p>
            <a:r>
              <a:rPr lang="en-GB" sz="3200" dirty="0">
                <a:latin typeface="Arial" panose="020B0604020202020204" pitchFamily="34" charset="0"/>
                <a:cs typeface="Arial" panose="020B0604020202020204" pitchFamily="34" charset="0"/>
              </a:rPr>
              <a:t>Digital application systems</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Purpose: Increase recruitment reach and application efficiency.</a:t>
            </a:r>
          </a:p>
          <a:p>
            <a:pPr marL="0" indent="0">
              <a:buNone/>
            </a:pPr>
            <a:r>
              <a:rPr lang="en-GB" b="1" dirty="0">
                <a:latin typeface="Arial" panose="020B0604020202020204" pitchFamily="34" charset="0"/>
                <a:cs typeface="Arial" panose="020B0604020202020204" pitchFamily="34" charset="0"/>
              </a:rPr>
              <a:t>4. </a:t>
            </a:r>
            <a:r>
              <a:rPr lang="en-GB" sz="3700" b="1" dirty="0">
                <a:latin typeface="Arial" panose="020B0604020202020204" pitchFamily="34" charset="0"/>
                <a:cs typeface="Arial" panose="020B0604020202020204" pitchFamily="34" charset="0"/>
              </a:rPr>
              <a:t>Social Media Recruitment</a:t>
            </a:r>
          </a:p>
          <a:p>
            <a:r>
              <a:rPr lang="en-GB" sz="3200" dirty="0">
                <a:latin typeface="Arial" panose="020B0604020202020204" pitchFamily="34" charset="0"/>
                <a:cs typeface="Arial" panose="020B0604020202020204" pitchFamily="34" charset="0"/>
              </a:rPr>
              <a:t>LinkedIn.</a:t>
            </a:r>
          </a:p>
          <a:p>
            <a:r>
              <a:rPr lang="en-GB" sz="3200" dirty="0">
                <a:latin typeface="Arial" panose="020B0604020202020204" pitchFamily="34" charset="0"/>
                <a:cs typeface="Arial" panose="020B0604020202020204" pitchFamily="34" charset="0"/>
              </a:rPr>
              <a:t>Professional networking platforms.</a:t>
            </a:r>
          </a:p>
          <a:p>
            <a:r>
              <a:rPr lang="en-GB" sz="3200" dirty="0">
                <a:latin typeface="Arial" panose="020B0604020202020204" pitchFamily="34" charset="0"/>
                <a:cs typeface="Arial" panose="020B0604020202020204" pitchFamily="34" charset="0"/>
              </a:rPr>
              <a:t>Employer-branding campaigns.</a:t>
            </a:r>
          </a:p>
          <a:p>
            <a:pPr marL="0" indent="0">
              <a:buNone/>
            </a:pPr>
            <a:r>
              <a:rPr lang="en-GB" dirty="0">
                <a:latin typeface="Arial" panose="020B0604020202020204" pitchFamily="34" charset="0"/>
                <a:cs typeface="Arial" panose="020B0604020202020204" pitchFamily="34" charset="0"/>
              </a:rPr>
              <a:t>Purpose: Engage passive candidates and strengthen the organisation's employer brand.</a:t>
            </a:r>
          </a:p>
          <a:p>
            <a:pPr marL="0" indent="0">
              <a:buNone/>
            </a:pPr>
            <a:r>
              <a:rPr lang="en-GB" sz="3700" b="1" dirty="0">
                <a:latin typeface="Arial" panose="020B0604020202020204" pitchFamily="34" charset="0"/>
                <a:cs typeface="Arial" panose="020B0604020202020204" pitchFamily="34" charset="0"/>
              </a:rPr>
              <a:t>Overall Recommendation</a:t>
            </a:r>
          </a:p>
          <a:p>
            <a:pPr marL="0" indent="0">
              <a:buNone/>
            </a:pPr>
            <a:r>
              <a:rPr lang="en-GB" sz="3200" dirty="0">
                <a:latin typeface="Arial" panose="020B0604020202020204" pitchFamily="34" charset="0"/>
                <a:cs typeface="Arial" panose="020B0604020202020204" pitchFamily="34" charset="0"/>
              </a:rPr>
              <a:t>A multi-channel recruitment strategy can increase the diversity and quality of the applicant pool while reducing dependence on a single recruitment source</a:t>
            </a:r>
            <a:r>
              <a:rPr lang="en-GB" sz="3200" dirty="0"/>
              <a:t>.</a:t>
            </a:r>
          </a:p>
          <a:p>
            <a:endParaRPr lang="en-GB" dirty="0"/>
          </a:p>
        </p:txBody>
      </p:sp>
    </p:spTree>
    <p:extLst>
      <p:ext uri="{BB962C8B-B14F-4D97-AF65-F5344CB8AC3E}">
        <p14:creationId xmlns:p14="http://schemas.microsoft.com/office/powerpoint/2010/main" val="308128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18058D3C-003D-AABE-6531-D6D242579CFF}"/>
              </a:ext>
            </a:extLst>
          </p:cNvPr>
          <p:cNvGraphicFramePr>
            <a:graphicFrameLocks noGrp="1"/>
          </p:cNvGraphicFramePr>
          <p:nvPr>
            <p:extLst>
              <p:ext uri="{D42A27DB-BD31-4B8C-83A1-F6EECF244321}">
                <p14:modId xmlns:p14="http://schemas.microsoft.com/office/powerpoint/2010/main" val="692909364"/>
              </p:ext>
            </p:extLst>
          </p:nvPr>
        </p:nvGraphicFramePr>
        <p:xfrm>
          <a:off x="318709" y="1289906"/>
          <a:ext cx="4532620" cy="5294513"/>
        </p:xfrm>
        <a:graphic>
          <a:graphicData uri="http://schemas.openxmlformats.org/drawingml/2006/table">
            <a:tbl>
              <a:tblPr>
                <a:tableStyleId>{D7AC3CCA-C797-4891-BE02-D94E43425B78}</a:tableStyleId>
              </a:tblPr>
              <a:tblGrid>
                <a:gridCol w="1133155">
                  <a:extLst>
                    <a:ext uri="{9D8B030D-6E8A-4147-A177-3AD203B41FA5}">
                      <a16:colId xmlns:a16="http://schemas.microsoft.com/office/drawing/2014/main" val="3498210769"/>
                    </a:ext>
                  </a:extLst>
                </a:gridCol>
                <a:gridCol w="1133155">
                  <a:extLst>
                    <a:ext uri="{9D8B030D-6E8A-4147-A177-3AD203B41FA5}">
                      <a16:colId xmlns:a16="http://schemas.microsoft.com/office/drawing/2014/main" val="1403164637"/>
                    </a:ext>
                  </a:extLst>
                </a:gridCol>
                <a:gridCol w="1133155">
                  <a:extLst>
                    <a:ext uri="{9D8B030D-6E8A-4147-A177-3AD203B41FA5}">
                      <a16:colId xmlns:a16="http://schemas.microsoft.com/office/drawing/2014/main" val="2578969186"/>
                    </a:ext>
                  </a:extLst>
                </a:gridCol>
                <a:gridCol w="1133155">
                  <a:extLst>
                    <a:ext uri="{9D8B030D-6E8A-4147-A177-3AD203B41FA5}">
                      <a16:colId xmlns:a16="http://schemas.microsoft.com/office/drawing/2014/main" val="2039235712"/>
                    </a:ext>
                  </a:extLst>
                </a:gridCol>
              </a:tblGrid>
              <a:tr h="578321">
                <a:tc>
                  <a:txBody>
                    <a:bodyPr/>
                    <a:lstStyle/>
                    <a:p>
                      <a:pPr algn="l" fontAlgn="b">
                        <a:buNone/>
                      </a:pPr>
                      <a:r>
                        <a:rPr lang="en-GB" sz="1100" dirty="0">
                          <a:effectLst/>
                          <a:latin typeface="Arial" panose="020B0604020202020204" pitchFamily="34" charset="0"/>
                          <a:cs typeface="Arial" panose="020B0604020202020204" pitchFamily="34" charset="0"/>
                        </a:rPr>
                        <a:t>Balanced Scorecard Perspective</a:t>
                      </a:r>
                      <a:endParaRPr lang="en-GB" sz="1100" b="1" i="0" dirty="0">
                        <a:solidFill>
                          <a:srgbClr val="FFFFFF"/>
                        </a:solidFill>
                        <a:effectLst/>
                        <a:latin typeface="Arial" panose="020B0604020202020204" pitchFamily="34" charset="0"/>
                        <a:cs typeface="Arial" panose="020B0604020202020204" pitchFamily="34" charset="0"/>
                      </a:endParaRPr>
                    </a:p>
                  </a:txBody>
                  <a:tcPr marL="73751" marR="73751" marT="36876" marB="36876" anchor="b"/>
                </a:tc>
                <a:tc>
                  <a:txBody>
                    <a:bodyPr/>
                    <a:lstStyle/>
                    <a:p>
                      <a:pPr algn="l" fontAlgn="b">
                        <a:buNone/>
                      </a:pPr>
                      <a:r>
                        <a:rPr lang="en-GB" sz="1100">
                          <a:effectLst/>
                          <a:latin typeface="Arial" panose="020B0604020202020204" pitchFamily="34" charset="0"/>
                          <a:cs typeface="Arial" panose="020B0604020202020204" pitchFamily="34" charset="0"/>
                        </a:rPr>
                        <a:t>HR Objective</a:t>
                      </a:r>
                      <a:endParaRPr lang="en-GB" sz="1100" b="1" i="0">
                        <a:solidFill>
                          <a:srgbClr val="FFFFFF"/>
                        </a:solidFill>
                        <a:effectLst/>
                        <a:latin typeface="Arial" panose="020B0604020202020204" pitchFamily="34" charset="0"/>
                        <a:cs typeface="Arial" panose="020B0604020202020204" pitchFamily="34" charset="0"/>
                      </a:endParaRPr>
                    </a:p>
                  </a:txBody>
                  <a:tcPr marL="73751" marR="73751" marT="36876" marB="36876" anchor="b"/>
                </a:tc>
                <a:tc>
                  <a:txBody>
                    <a:bodyPr/>
                    <a:lstStyle/>
                    <a:p>
                      <a:pPr algn="l" fontAlgn="b">
                        <a:buNone/>
                      </a:pPr>
                      <a:r>
                        <a:rPr lang="en-GB" sz="1100">
                          <a:effectLst/>
                          <a:latin typeface="Arial" panose="020B0604020202020204" pitchFamily="34" charset="0"/>
                          <a:cs typeface="Arial" panose="020B0604020202020204" pitchFamily="34" charset="0"/>
                        </a:rPr>
                        <a:t>HRM Strategy</a:t>
                      </a:r>
                      <a:endParaRPr lang="en-GB" sz="1100" b="1" i="0">
                        <a:solidFill>
                          <a:srgbClr val="FFFFFF"/>
                        </a:solidFill>
                        <a:effectLst/>
                        <a:latin typeface="Arial" panose="020B0604020202020204" pitchFamily="34" charset="0"/>
                        <a:cs typeface="Arial" panose="020B0604020202020204" pitchFamily="34" charset="0"/>
                      </a:endParaRPr>
                    </a:p>
                  </a:txBody>
                  <a:tcPr marL="73751" marR="73751" marT="36876" marB="36876" anchor="b"/>
                </a:tc>
                <a:tc>
                  <a:txBody>
                    <a:bodyPr/>
                    <a:lstStyle/>
                    <a:p>
                      <a:pPr algn="l" fontAlgn="b">
                        <a:buNone/>
                      </a:pPr>
                      <a:r>
                        <a:rPr lang="en-GB" sz="1100">
                          <a:effectLst/>
                          <a:latin typeface="Arial" panose="020B0604020202020204" pitchFamily="34" charset="0"/>
                          <a:cs typeface="Arial" panose="020B0604020202020204" pitchFamily="34" charset="0"/>
                        </a:rPr>
                        <a:t>Example KPI/Target</a:t>
                      </a:r>
                      <a:endParaRPr lang="en-GB" sz="1100" b="1" i="0">
                        <a:solidFill>
                          <a:srgbClr val="FFFFFF"/>
                        </a:solidFill>
                        <a:effectLst/>
                        <a:latin typeface="Arial" panose="020B0604020202020204" pitchFamily="34" charset="0"/>
                        <a:cs typeface="Arial" panose="020B0604020202020204" pitchFamily="34" charset="0"/>
                      </a:endParaRPr>
                    </a:p>
                  </a:txBody>
                  <a:tcPr marL="73751" marR="73751" marT="36876" marB="36876" anchor="b"/>
                </a:tc>
                <a:extLst>
                  <a:ext uri="{0D108BD9-81ED-4DB2-BD59-A6C34878D82A}">
                    <a16:rowId xmlns:a16="http://schemas.microsoft.com/office/drawing/2014/main" val="3187816082"/>
                  </a:ext>
                </a:extLst>
              </a:tr>
              <a:tr h="1110864">
                <a:tc>
                  <a:txBody>
                    <a:bodyPr/>
                    <a:lstStyle/>
                    <a:p>
                      <a:pPr algn="l" fontAlgn="t">
                        <a:buNone/>
                      </a:pPr>
                      <a:r>
                        <a:rPr lang="en-GB" sz="1100" dirty="0">
                          <a:effectLst/>
                          <a:latin typeface="Arial" panose="020B0604020202020204" pitchFamily="34" charset="0"/>
                          <a:cs typeface="Arial" panose="020B0604020202020204" pitchFamily="34" charset="0"/>
                        </a:rPr>
                        <a:t>Financial</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Control the cost of recruitment and staff turnover</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a:effectLst/>
                          <a:latin typeface="Arial" panose="020B0604020202020204" pitchFamily="34" charset="0"/>
                          <a:cs typeface="Arial" panose="020B0604020202020204" pitchFamily="34" charset="0"/>
                        </a:rPr>
                        <a:t>Improve employee retention and use effective recruitment methods</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a:effectLst/>
                          <a:latin typeface="Arial" panose="020B0604020202020204" pitchFamily="34" charset="0"/>
                          <a:cs typeface="Arial" panose="020B0604020202020204" pitchFamily="34" charset="0"/>
                        </a:rPr>
                        <a:t>Reduce employee turnover by 10%</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1434451080"/>
                  </a:ext>
                </a:extLst>
              </a:tr>
              <a:tr h="1110864">
                <a:tc>
                  <a:txBody>
                    <a:bodyPr/>
                    <a:lstStyle/>
                    <a:p>
                      <a:pPr algn="l" fontAlgn="t">
                        <a:buNone/>
                      </a:pPr>
                      <a:r>
                        <a:rPr lang="en-GB" sz="1100">
                          <a:effectLst/>
                          <a:latin typeface="Arial" panose="020B0604020202020204" pitchFamily="34" charset="0"/>
                          <a:cs typeface="Arial" panose="020B0604020202020204" pitchFamily="34" charset="0"/>
                        </a:rPr>
                        <a:t>Customer/Employee</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Attract and retain talented healthcare and digital professionals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Offer competitive pay, flexible working and a positive employee experience</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a:effectLst/>
                          <a:latin typeface="Arial" panose="020B0604020202020204" pitchFamily="34" charset="0"/>
                          <a:cs typeface="Arial" panose="020B0604020202020204" pitchFamily="34" charset="0"/>
                        </a:rPr>
                        <a:t>Achieve 85% employee satisfaction</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481010076"/>
                  </a:ext>
                </a:extLst>
              </a:tr>
              <a:tr h="1154033">
                <a:tc>
                  <a:txBody>
                    <a:bodyPr/>
                    <a:lstStyle/>
                    <a:p>
                      <a:pPr algn="l" fontAlgn="t">
                        <a:buNone/>
                      </a:pPr>
                      <a:r>
                        <a:rPr lang="en-GB" sz="1100">
                          <a:effectLst/>
                          <a:latin typeface="Arial" panose="020B0604020202020204" pitchFamily="34" charset="0"/>
                          <a:cs typeface="Arial" panose="020B0604020202020204" pitchFamily="34" charset="0"/>
                        </a:rPr>
                        <a:t>Internal Processes</a:t>
                      </a:r>
                      <a:endParaRPr lang="en-GB" sz="1100" b="0" i="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Make recruitment and onboarding more effective</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Introduce faster recruitment, structured interviews and a clear onboarding process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Reduce time-to-hire by 20%</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3346029182"/>
                  </a:ext>
                </a:extLst>
              </a:tr>
              <a:tr h="1110864">
                <a:tc>
                  <a:txBody>
                    <a:bodyPr/>
                    <a:lstStyle/>
                    <a:p>
                      <a:pPr algn="l" fontAlgn="t">
                        <a:buNone/>
                      </a:pPr>
                      <a:r>
                        <a:rPr lang="en-GB" sz="1100" dirty="0">
                          <a:effectLst/>
                          <a:latin typeface="Arial" panose="020B0604020202020204" pitchFamily="34" charset="0"/>
                          <a:cs typeface="Arial" panose="020B0604020202020204" pitchFamily="34" charset="0"/>
                        </a:rPr>
                        <a:t>Learning &amp; Growth</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Develop employees’ skills and career opportunities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Provide training, mentoring and career-development programmes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tc>
                  <a:txBody>
                    <a:bodyPr/>
                    <a:lstStyle/>
                    <a:p>
                      <a:pPr algn="l" fontAlgn="t">
                        <a:buNone/>
                      </a:pPr>
                      <a:r>
                        <a:rPr lang="en-GB" sz="1100" dirty="0">
                          <a:effectLst/>
                          <a:latin typeface="Arial" panose="020B0604020202020204" pitchFamily="34" charset="0"/>
                          <a:cs typeface="Arial" panose="020B0604020202020204" pitchFamily="34" charset="0"/>
                        </a:rPr>
                        <a:t>90% of employees complete annual development plans</a:t>
                      </a:r>
                      <a:endParaRPr lang="en-GB" sz="1100" b="0" i="0" dirty="0">
                        <a:solidFill>
                          <a:srgbClr val="FFFFFF"/>
                        </a:solidFill>
                        <a:effectLst/>
                        <a:latin typeface="Arial" panose="020B0604020202020204" pitchFamily="34" charset="0"/>
                        <a:cs typeface="Arial" panose="020B0604020202020204" pitchFamily="34" charset="0"/>
                      </a:endParaRPr>
                    </a:p>
                  </a:txBody>
                  <a:tcPr marL="73751" marR="73751" marT="36876" marB="36876"/>
                </a:tc>
                <a:extLst>
                  <a:ext uri="{0D108BD9-81ED-4DB2-BD59-A6C34878D82A}">
                    <a16:rowId xmlns:a16="http://schemas.microsoft.com/office/drawing/2014/main" val="2373446004"/>
                  </a:ext>
                </a:extLst>
              </a:tr>
            </a:tbl>
          </a:graphicData>
        </a:graphic>
      </p:graphicFrame>
      <p:sp>
        <p:nvSpPr>
          <p:cNvPr id="9" name="TextBox 8">
            <a:extLst>
              <a:ext uri="{FF2B5EF4-FFF2-40B4-BE49-F238E27FC236}">
                <a16:creationId xmlns:a16="http://schemas.microsoft.com/office/drawing/2014/main" id="{6AB6E743-1213-BF52-A5E9-793C342A2EDA}"/>
              </a:ext>
            </a:extLst>
          </p:cNvPr>
          <p:cNvSpPr txBox="1"/>
          <p:nvPr/>
        </p:nvSpPr>
        <p:spPr>
          <a:xfrm>
            <a:off x="5067371" y="1417834"/>
            <a:ext cx="6096000" cy="2800767"/>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How this applies to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is rapidly growing, the HR manager needs to make sure the organisation has the right people with the right skills.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Attract: HR can use competitive salaries, flexible working and employer branding to attract skilled digital healthcare professionals.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Develop: HR can provide training in digital healthcare, leadership and new technologies to improve employees’ skills.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Retain: HR can offer career progression, recognition, wellbeing support and development opportunities to encourage employees to stay.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Overall, the Balanced Scorecard helps measure how HR activities support organisational growth and success.</a:t>
            </a:r>
          </a:p>
        </p:txBody>
      </p:sp>
      <p:sp>
        <p:nvSpPr>
          <p:cNvPr id="3" name="TextBox 2">
            <a:extLst>
              <a:ext uri="{FF2B5EF4-FFF2-40B4-BE49-F238E27FC236}">
                <a16:creationId xmlns:a16="http://schemas.microsoft.com/office/drawing/2014/main" id="{5BEF3C79-7D33-9632-7099-2D97A6B69B77}"/>
              </a:ext>
            </a:extLst>
          </p:cNvPr>
          <p:cNvSpPr txBox="1"/>
          <p:nvPr/>
        </p:nvSpPr>
        <p:spPr>
          <a:xfrm rot="10800000" flipV="1">
            <a:off x="318709" y="135083"/>
            <a:ext cx="8178019" cy="109260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Balance Score Card Strategy</a:t>
            </a:r>
          </a:p>
          <a:p>
            <a:endParaRPr lang="en-GB"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According to Kaplan and Norton (2004, p. 49) suggested that balance score card is crucial to clearly identify and develop training initiatives leading to the availability of employee skills, talent a know-how required to support the organizational strategy</a:t>
            </a:r>
            <a:r>
              <a:rPr lang="en-GB" dirty="0"/>
              <a:t>.</a:t>
            </a:r>
          </a:p>
        </p:txBody>
      </p:sp>
    </p:spTree>
    <p:extLst>
      <p:ext uri="{BB962C8B-B14F-4D97-AF65-F5344CB8AC3E}">
        <p14:creationId xmlns:p14="http://schemas.microsoft.com/office/powerpoint/2010/main" val="2330553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91A01E-B99F-6112-32E4-8DBC41096DB5}"/>
              </a:ext>
            </a:extLst>
          </p:cNvPr>
          <p:cNvSpPr>
            <a:spLocks noGrp="1"/>
          </p:cNvSpPr>
          <p:nvPr>
            <p:ph idx="1"/>
          </p:nvPr>
        </p:nvSpPr>
        <p:spPr>
          <a:xfrm>
            <a:off x="609600" y="558799"/>
            <a:ext cx="10744200" cy="6216573"/>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 </a:t>
            </a:r>
            <a:r>
              <a:rPr lang="en-GB" sz="6400" b="1" dirty="0">
                <a:latin typeface="Arial" panose="020B0604020202020204" pitchFamily="34" charset="0"/>
                <a:cs typeface="Arial" panose="020B0604020202020204" pitchFamily="34" charset="0"/>
              </a:rPr>
              <a:t>Selection and Talent Acquisition</a:t>
            </a:r>
          </a:p>
          <a:p>
            <a:pPr marL="0" indent="0">
              <a:buNone/>
            </a:pPr>
            <a:r>
              <a:rPr lang="en-GB" sz="4800" b="1" dirty="0">
                <a:latin typeface="Arial" panose="020B0604020202020204" pitchFamily="34" charset="0"/>
                <a:cs typeface="Arial" panose="020B0604020202020204" pitchFamily="34" charset="0"/>
              </a:rPr>
              <a:t>Selecting the Right Candidate</a:t>
            </a:r>
          </a:p>
          <a:p>
            <a:pPr marL="0" indent="0">
              <a:buNone/>
            </a:pPr>
            <a:r>
              <a:rPr lang="en-GB" sz="4200" dirty="0"/>
              <a:t>Recruitment should use a fair, structured, and consistent selection process to ensure that the most suitable candidate is chosen for the role.</a:t>
            </a:r>
          </a:p>
          <a:p>
            <a:pPr marL="0" indent="0">
              <a:buNone/>
            </a:pPr>
            <a:r>
              <a:rPr lang="en-GB" sz="4200" dirty="0"/>
              <a:t>Recommended Selection Process</a:t>
            </a:r>
          </a:p>
          <a:p>
            <a:r>
              <a:rPr lang="en-GB" sz="4200" dirty="0"/>
              <a:t>Job Analysis</a:t>
            </a:r>
            <a:br>
              <a:rPr lang="en-GB" sz="4200" dirty="0"/>
            </a:br>
            <a:r>
              <a:rPr lang="en-GB" sz="4200" dirty="0"/>
              <a:t>↓</a:t>
            </a:r>
            <a:br>
              <a:rPr lang="en-GB" sz="4200" dirty="0"/>
            </a:br>
            <a:r>
              <a:rPr lang="en-GB" sz="4200" dirty="0"/>
              <a:t>Person Specification</a:t>
            </a:r>
            <a:br>
              <a:rPr lang="en-GB" sz="4200" dirty="0"/>
            </a:br>
            <a:r>
              <a:rPr lang="en-GB" sz="4200" dirty="0"/>
              <a:t>↓</a:t>
            </a:r>
            <a:br>
              <a:rPr lang="en-GB" sz="4200" dirty="0"/>
            </a:br>
            <a:r>
              <a:rPr lang="en-GB" sz="4200" dirty="0"/>
              <a:t>Application Screening</a:t>
            </a:r>
            <a:br>
              <a:rPr lang="en-GB" sz="4200" dirty="0"/>
            </a:br>
            <a:r>
              <a:rPr lang="en-GB" sz="4200" dirty="0"/>
              <a:t>↓</a:t>
            </a:r>
            <a:br>
              <a:rPr lang="en-GB" sz="4200" dirty="0"/>
            </a:br>
            <a:r>
              <a:rPr lang="en-GB" sz="4200" dirty="0"/>
              <a:t>Structured Interview</a:t>
            </a:r>
            <a:br>
              <a:rPr lang="en-GB" sz="4200" dirty="0"/>
            </a:br>
            <a:r>
              <a:rPr lang="en-GB" sz="4200" dirty="0"/>
              <a:t>↓</a:t>
            </a:r>
            <a:br>
              <a:rPr lang="en-GB" sz="4200" dirty="0"/>
            </a:br>
            <a:r>
              <a:rPr lang="en-GB" sz="4200" dirty="0"/>
              <a:t>Skills/Competency Assessment</a:t>
            </a:r>
            <a:br>
              <a:rPr lang="en-GB" sz="4200" dirty="0"/>
            </a:br>
            <a:r>
              <a:rPr lang="en-GB" sz="4200" dirty="0"/>
              <a:t>↓</a:t>
            </a:r>
            <a:br>
              <a:rPr lang="en-GB" sz="4200" dirty="0"/>
            </a:br>
            <a:r>
              <a:rPr lang="en-GB" sz="4200" dirty="0"/>
              <a:t>Reference Checks</a:t>
            </a:r>
            <a:br>
              <a:rPr lang="en-GB" sz="4200" dirty="0"/>
            </a:br>
            <a:r>
              <a:rPr lang="en-GB" sz="4200" dirty="0"/>
              <a:t>↓</a:t>
            </a:r>
            <a:br>
              <a:rPr lang="en-GB" sz="4200" dirty="0"/>
            </a:br>
            <a:r>
              <a:rPr lang="en-GB" sz="4200" dirty="0"/>
              <a:t>Appointment</a:t>
            </a:r>
          </a:p>
          <a:p>
            <a:pPr marL="0" indent="0">
              <a:buNone/>
            </a:pPr>
            <a:r>
              <a:rPr lang="en-GB" sz="4800" b="1" dirty="0">
                <a:latin typeface="Arial" panose="020B0604020202020204" pitchFamily="34" charset="0"/>
                <a:cs typeface="Arial" panose="020B0604020202020204" pitchFamily="34" charset="0"/>
              </a:rPr>
              <a:t>Theoretical Application</a:t>
            </a:r>
          </a:p>
          <a:p>
            <a:pPr marL="0" indent="0">
              <a:buNone/>
            </a:pPr>
            <a:r>
              <a:rPr lang="en-GB" sz="4200" dirty="0"/>
              <a:t>Person–Job Fit suggests that employee performance improves when individual skills and abilities match job requirements.</a:t>
            </a:r>
          </a:p>
          <a:p>
            <a:pPr marL="0" indent="0">
              <a:buNone/>
            </a:pPr>
            <a:r>
              <a:rPr lang="en-GB" sz="4200" dirty="0"/>
              <a:t>Person–Organisation Fit means employees are more likely to fit well in an organisation when their values and beliefs match the organisation’s culture.</a:t>
            </a:r>
          </a:p>
          <a:p>
            <a:pPr marL="0" indent="0">
              <a:buNone/>
            </a:pPr>
            <a:r>
              <a:rPr lang="en-GB" sz="5600" b="1" dirty="0">
                <a:latin typeface="Arial" panose="020B0604020202020204" pitchFamily="34" charset="0"/>
                <a:cs typeface="Arial" panose="020B0604020202020204" pitchFamily="34" charset="0"/>
              </a:rPr>
              <a:t>Application</a:t>
            </a:r>
          </a:p>
          <a:p>
            <a:pPr marL="0" indent="0">
              <a:buNone/>
            </a:pPr>
            <a:r>
              <a:rPr lang="en-GB" sz="4800" dirty="0" err="1">
                <a:latin typeface="Arial" panose="020B0604020202020204" pitchFamily="34" charset="0"/>
                <a:cs typeface="Arial" panose="020B0604020202020204" pitchFamily="34" charset="0"/>
              </a:rPr>
              <a:t>HealthConnect</a:t>
            </a:r>
            <a:r>
              <a:rPr lang="en-GB" sz="4800" dirty="0">
                <a:latin typeface="Arial" panose="020B0604020202020204" pitchFamily="34" charset="0"/>
                <a:cs typeface="Arial" panose="020B0604020202020204" pitchFamily="34" charset="0"/>
              </a:rPr>
              <a:t> UK should assess:</a:t>
            </a:r>
          </a:p>
          <a:p>
            <a:r>
              <a:rPr lang="en-GB" sz="4200" dirty="0"/>
              <a:t>Professional competence.</a:t>
            </a:r>
          </a:p>
          <a:p>
            <a:r>
              <a:rPr lang="en-GB" sz="4200" dirty="0"/>
              <a:t>Technical knowledge.</a:t>
            </a:r>
          </a:p>
          <a:p>
            <a:r>
              <a:rPr lang="en-GB" sz="4200" dirty="0"/>
              <a:t>Communication.</a:t>
            </a:r>
          </a:p>
          <a:p>
            <a:r>
              <a:rPr lang="en-GB" sz="4200" dirty="0"/>
              <a:t>Teamworking.</a:t>
            </a:r>
          </a:p>
          <a:p>
            <a:r>
              <a:rPr lang="en-GB" sz="4200" dirty="0"/>
              <a:t>Ethical behaviour.</a:t>
            </a:r>
          </a:p>
          <a:p>
            <a:r>
              <a:rPr lang="en-GB" sz="4200" dirty="0"/>
              <a:t>Commitment to patient-centred care.</a:t>
            </a:r>
          </a:p>
          <a:p>
            <a:pPr marL="0" indent="0">
              <a:buNone/>
            </a:pPr>
            <a:r>
              <a:rPr lang="en-GB" sz="4200" dirty="0">
                <a:latin typeface="Arial" panose="020B0604020202020204" pitchFamily="34" charset="0"/>
                <a:cs typeface="Arial" panose="020B0604020202020204" pitchFamily="34" charset="0"/>
              </a:rPr>
              <a:t>A structured selection process can also reduce subjective decision-making and support fairer recruitment decisions.</a:t>
            </a: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7866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3426-6D76-5173-88C5-6CC0497C4F86}"/>
              </a:ext>
            </a:extLst>
          </p:cNvPr>
          <p:cNvSpPr>
            <a:spLocks noGrp="1"/>
          </p:cNvSpPr>
          <p:nvPr>
            <p:ph type="title"/>
          </p:nvPr>
        </p:nvSpPr>
        <p:spPr>
          <a:xfrm>
            <a:off x="946150" y="601662"/>
            <a:ext cx="10579100" cy="5654675"/>
          </a:xfrm>
        </p:spPr>
        <p:txBody>
          <a:bodyPr>
            <a:normAutofit/>
          </a:bodyPr>
          <a:lstStyle/>
          <a:p>
            <a:r>
              <a:rPr lang="en-GB" sz="1400" b="1" dirty="0">
                <a:latin typeface="Arial" panose="020B0604020202020204" pitchFamily="34" charset="0"/>
                <a:cs typeface="Arial" panose="020B0604020202020204" pitchFamily="34" charset="0"/>
              </a:rPr>
              <a:t>Learning and Development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The process of becoming increasingly complex, more elaborate and differentiated, by virtue of learning and maturation’. (Collin, 2007</a:t>
            </a:r>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Building Organisational Capability</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Learning and development should be considered a strategic investment in employees rather than only a way to meet organisational requirements. It can help improve employee skills, performance, and career growth.</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Recommended Development Activities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Structured induction programmes to help new employees understand their roles and responsibilities.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Technical and clinical training improve job-related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Digital skills training-develop technology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Leadership programmes.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Coaching and mentoring.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Continuous professional development (CPD)-maintain professional skills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Career development pathways.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AMO Framework </a:t>
            </a:r>
            <a:r>
              <a:rPr lang="en-GB" sz="1200" dirty="0">
                <a:latin typeface="Arial" panose="020B0604020202020204" pitchFamily="34" charset="0"/>
                <a:cs typeface="Arial" panose="020B0604020202020204" pitchFamily="34" charset="0"/>
              </a:rPr>
              <a:t>(Appelbaum et al., 2000)</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Ability–Motivation–Opportunity (AMO) framework proposes that employee performance is influenced by:</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Ability – employees possess the required knowledge and skills.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Motivation – employees are willing to apply their abilities.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Opportunity – employees have opportunities to contribute and perform.</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Application</a:t>
            </a:r>
            <a:br>
              <a:rPr lang="en-GB" sz="1100" dirty="0">
                <a:latin typeface="Arial" panose="020B0604020202020204" pitchFamily="34" charset="0"/>
                <a:cs typeface="Arial" panose="020B0604020202020204" pitchFamily="34" charset="0"/>
              </a:rPr>
            </a:b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can improve employee capability by combining training, career development and opportunities for greater responsibility.</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1031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82E12-E81A-A790-BCB9-D52951723772}"/>
              </a:ext>
            </a:extLst>
          </p:cNvPr>
          <p:cNvSpPr>
            <a:spLocks noGrp="1"/>
          </p:cNvSpPr>
          <p:nvPr>
            <p:ph idx="1"/>
          </p:nvPr>
        </p:nvSpPr>
        <p:spPr>
          <a:xfrm>
            <a:off x="546100" y="484743"/>
            <a:ext cx="10807700" cy="6257580"/>
          </a:xfrm>
        </p:spPr>
        <p:txBody>
          <a:bodyPr>
            <a:noAutofit/>
          </a:bodyPr>
          <a:lstStyle/>
          <a:p>
            <a:pPr marL="0" indent="0">
              <a:buNone/>
            </a:pPr>
            <a:r>
              <a:rPr lang="en-GB" sz="1100" dirty="0"/>
              <a:t> </a:t>
            </a:r>
            <a:r>
              <a:rPr lang="en-GB" sz="1800" b="1" dirty="0">
                <a:latin typeface="Arial" panose="020B0604020202020204" pitchFamily="34" charset="0"/>
                <a:cs typeface="Arial" panose="020B0604020202020204" pitchFamily="34" charset="0"/>
              </a:rPr>
              <a:t>Performance Management</a:t>
            </a:r>
          </a:p>
          <a:p>
            <a:pPr marL="0" indent="0">
              <a:buNone/>
            </a:pPr>
            <a:r>
              <a:rPr lang="en-GB" sz="1200" b="1" dirty="0">
                <a:latin typeface="Arial" panose="020B0604020202020204" pitchFamily="34" charset="0"/>
                <a:cs typeface="Arial" panose="020B0604020202020204" pitchFamily="34" charset="0"/>
              </a:rPr>
              <a:t>Developing and Managing Employee Performance</a:t>
            </a:r>
          </a:p>
          <a:p>
            <a:pPr marL="0" indent="0">
              <a:buNone/>
            </a:pPr>
            <a:r>
              <a:rPr lang="en-GB" sz="1100" dirty="0">
                <a:latin typeface="Arial" panose="020B0604020202020204" pitchFamily="34" charset="0"/>
                <a:cs typeface="Arial" panose="020B0604020202020204" pitchFamily="34" charset="0"/>
              </a:rPr>
              <a:t>Performance management should be treated as a continuous process of goal setting, feedback, development and evaluation, rather than solely an annual appraisal.</a:t>
            </a:r>
          </a:p>
          <a:p>
            <a:pPr marL="0" indent="0">
              <a:buNone/>
            </a:pPr>
            <a:r>
              <a:rPr lang="en-GB" sz="1200" b="1" dirty="0">
                <a:latin typeface="Arial" panose="020B0604020202020204" pitchFamily="34" charset="0"/>
                <a:cs typeface="Arial" panose="020B0604020202020204" pitchFamily="34" charset="0"/>
              </a:rPr>
              <a:t>Recommended Framework</a:t>
            </a:r>
          </a:p>
          <a:p>
            <a:r>
              <a:rPr lang="en-GB" sz="1100" dirty="0">
                <a:latin typeface="Arial" panose="020B0604020202020204" pitchFamily="34" charset="0"/>
                <a:cs typeface="Arial" panose="020B0604020202020204" pitchFamily="34" charset="0"/>
              </a:rPr>
              <a:t>SMART Objectives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Regular Performance Discussions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Continuous Feedback</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Development Planning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Performance Review</a:t>
            </a:r>
          </a:p>
          <a:p>
            <a:pPr marL="0" indent="0">
              <a:buNone/>
            </a:pPr>
            <a:r>
              <a:rPr lang="en-GB" sz="1200" b="1" dirty="0">
                <a:latin typeface="Arial" panose="020B0604020202020204" pitchFamily="34" charset="0"/>
                <a:cs typeface="Arial" panose="020B0604020202020204" pitchFamily="34" charset="0"/>
              </a:rPr>
              <a:t>Recommended Practices</a:t>
            </a:r>
          </a:p>
          <a:p>
            <a:r>
              <a:rPr lang="en-GB" sz="1100" dirty="0">
                <a:latin typeface="Arial" panose="020B0604020202020204" pitchFamily="34" charset="0"/>
                <a:cs typeface="Arial" panose="020B0604020202020204" pitchFamily="34" charset="0"/>
              </a:rPr>
              <a:t>Clear individual and team objectives.</a:t>
            </a:r>
          </a:p>
          <a:p>
            <a:r>
              <a:rPr lang="en-GB" sz="1100" dirty="0">
                <a:latin typeface="Arial" panose="020B0604020202020204" pitchFamily="34" charset="0"/>
                <a:cs typeface="Arial" panose="020B0604020202020204" pitchFamily="34" charset="0"/>
              </a:rPr>
              <a:t>Regular one-to-one meetings.</a:t>
            </a:r>
          </a:p>
          <a:p>
            <a:r>
              <a:rPr lang="en-GB" sz="1100" dirty="0">
                <a:latin typeface="Arial" panose="020B0604020202020204" pitchFamily="34" charset="0"/>
                <a:cs typeface="Arial" panose="020B0604020202020204" pitchFamily="34" charset="0"/>
              </a:rPr>
              <a:t>Constructive feedback.</a:t>
            </a:r>
          </a:p>
          <a:p>
            <a:r>
              <a:rPr lang="en-GB" sz="1100" dirty="0">
                <a:latin typeface="Arial" panose="020B0604020202020204" pitchFamily="34" charset="0"/>
                <a:cs typeface="Arial" panose="020B0604020202020204" pitchFamily="34" charset="0"/>
              </a:rPr>
              <a:t>Employee development plans.</a:t>
            </a:r>
          </a:p>
          <a:p>
            <a:r>
              <a:rPr lang="en-GB" sz="1100" dirty="0">
                <a:latin typeface="Arial" panose="020B0604020202020204" pitchFamily="34" charset="0"/>
                <a:cs typeface="Arial" panose="020B0604020202020204" pitchFamily="34" charset="0"/>
              </a:rPr>
              <a:t>Recognition of achievement.</a:t>
            </a:r>
          </a:p>
          <a:p>
            <a:r>
              <a:rPr lang="en-GB" sz="1100" dirty="0">
                <a:latin typeface="Arial" panose="020B0604020202020204" pitchFamily="34" charset="0"/>
                <a:cs typeface="Arial" panose="020B0604020202020204" pitchFamily="34" charset="0"/>
              </a:rPr>
              <a:t>360-degree feedback for leadership roles.</a:t>
            </a:r>
          </a:p>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Critical Evaluation</a:t>
            </a:r>
          </a:p>
          <a:p>
            <a:pPr marL="0" indent="0">
              <a:buNone/>
            </a:pPr>
            <a:r>
              <a:rPr lang="en-GB" sz="1100" dirty="0">
                <a:latin typeface="Arial" panose="020B0604020202020204" pitchFamily="34" charset="0"/>
                <a:cs typeface="Arial" panose="020B0604020202020204" pitchFamily="34" charset="0"/>
              </a:rPr>
              <a:t>A traditional annual appraisal can become overly administrative and may provide limited opportunities for timely improvement.</a:t>
            </a:r>
          </a:p>
          <a:p>
            <a:pPr marL="0" indent="0">
              <a:buNone/>
            </a:pPr>
            <a:r>
              <a:rPr lang="en-GB" sz="1100" dirty="0">
                <a:latin typeface="Arial" panose="020B0604020202020204" pitchFamily="34" charset="0"/>
                <a:cs typeface="Arial" panose="020B0604020202020204" pitchFamily="34" charset="0"/>
              </a:rPr>
              <a:t>A continuous performance management approach enables </a:t>
            </a:r>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to identify development needs earlier and align employee performance with organisational objectives.</a:t>
            </a:r>
          </a:p>
          <a:p>
            <a:endParaRPr lang="en-GB" sz="1100" dirty="0"/>
          </a:p>
        </p:txBody>
      </p:sp>
    </p:spTree>
    <p:extLst>
      <p:ext uri="{BB962C8B-B14F-4D97-AF65-F5344CB8AC3E}">
        <p14:creationId xmlns:p14="http://schemas.microsoft.com/office/powerpoint/2010/main" val="2787475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1579934-0618-E114-92C8-2A0E35A954BB}"/>
              </a:ext>
            </a:extLst>
          </p:cNvPr>
          <p:cNvGraphicFramePr>
            <a:graphicFrameLocks noGrp="1"/>
          </p:cNvGraphicFramePr>
          <p:nvPr>
            <p:extLst>
              <p:ext uri="{D42A27DB-BD31-4B8C-83A1-F6EECF244321}">
                <p14:modId xmlns:p14="http://schemas.microsoft.com/office/powerpoint/2010/main" val="1063221460"/>
              </p:ext>
            </p:extLst>
          </p:nvPr>
        </p:nvGraphicFramePr>
        <p:xfrm>
          <a:off x="2032000" y="1119716"/>
          <a:ext cx="8128000" cy="2427732"/>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1261330055"/>
                    </a:ext>
                  </a:extLst>
                </a:gridCol>
                <a:gridCol w="4064000">
                  <a:extLst>
                    <a:ext uri="{9D8B030D-6E8A-4147-A177-3AD203B41FA5}">
                      <a16:colId xmlns:a16="http://schemas.microsoft.com/office/drawing/2014/main" val="2334878712"/>
                    </a:ext>
                  </a:extLst>
                </a:gridCol>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dirty="0">
                          <a:solidFill>
                            <a:schemeClr val="tx1"/>
                          </a:solidFill>
                        </a:rPr>
                        <a:t>Herzberg's Two-Factor Theory </a:t>
                      </a:r>
                      <a:r>
                        <a:rPr lang="en-GB" sz="1200" dirty="0">
                          <a:solidFill>
                            <a:schemeClr val="tx1"/>
                          </a:solidFill>
                        </a:rPr>
                        <a:t>(Herzberg, Mausner &amp; Snyderman, 1959)</a:t>
                      </a:r>
                      <a:endParaRPr lang="en-GB" sz="1200" dirty="0">
                        <a:solidFill>
                          <a:schemeClr val="tx1"/>
                        </a:solidFill>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474562462"/>
                  </a:ext>
                </a:extLst>
              </a:tr>
              <a:tr h="370840">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Hygiene Factors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Pay and benefits.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Working conditions.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Job security.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Organisational policies.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These factors can reduce dissatisfaction but may not create long-term motivation.</a:t>
                      </a:r>
                    </a:p>
                    <a:p>
                      <a:endParaRPr lang="en-GB" dirty="0"/>
                    </a:p>
                  </a:txBody>
                  <a:tcPr/>
                </a:tc>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2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Motivator Factors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Achievement.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Recognition.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Responsibility.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Career progression.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Meaningful work.</a:t>
                      </a:r>
                    </a:p>
                    <a:p>
                      <a:endParaRPr lang="en-GB" dirty="0"/>
                    </a:p>
                  </a:txBody>
                  <a:tcPr/>
                </a:tc>
                <a:extLst>
                  <a:ext uri="{0D108BD9-81ED-4DB2-BD59-A6C34878D82A}">
                    <a16:rowId xmlns:a16="http://schemas.microsoft.com/office/drawing/2014/main" val="479704612"/>
                  </a:ext>
                </a:extLst>
              </a:tr>
            </a:tbl>
          </a:graphicData>
        </a:graphic>
      </p:graphicFrame>
      <p:sp>
        <p:nvSpPr>
          <p:cNvPr id="4" name="TextBox 3">
            <a:extLst>
              <a:ext uri="{FF2B5EF4-FFF2-40B4-BE49-F238E27FC236}">
                <a16:creationId xmlns:a16="http://schemas.microsoft.com/office/drawing/2014/main" id="{7E9764EC-5877-2BFF-F096-5547B5BE7C18}"/>
              </a:ext>
            </a:extLst>
          </p:cNvPr>
          <p:cNvSpPr txBox="1"/>
          <p:nvPr/>
        </p:nvSpPr>
        <p:spPr>
          <a:xfrm>
            <a:off x="3048000" y="158734"/>
            <a:ext cx="6096000" cy="129311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Aptos" panose="02110004020202020204"/>
                <a:ea typeface="+mn-ea"/>
                <a:cs typeface="+mn-cs"/>
              </a:rPr>
              <a:t>Motivation, Reward and Leadership</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Increasing Employee Engagement</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graphicFrame>
        <p:nvGraphicFramePr>
          <p:cNvPr id="5" name="Table 4">
            <a:extLst>
              <a:ext uri="{FF2B5EF4-FFF2-40B4-BE49-F238E27FC236}">
                <a16:creationId xmlns:a16="http://schemas.microsoft.com/office/drawing/2014/main" id="{8D39A48E-561F-5275-ECF9-5DDD89864EA1}"/>
              </a:ext>
            </a:extLst>
          </p:cNvPr>
          <p:cNvGraphicFramePr>
            <a:graphicFrameLocks noGrp="1"/>
          </p:cNvGraphicFramePr>
          <p:nvPr>
            <p:extLst>
              <p:ext uri="{D42A27DB-BD31-4B8C-83A1-F6EECF244321}">
                <p14:modId xmlns:p14="http://schemas.microsoft.com/office/powerpoint/2010/main" val="3346311223"/>
              </p:ext>
            </p:extLst>
          </p:nvPr>
        </p:nvGraphicFramePr>
        <p:xfrm>
          <a:off x="2032000" y="3672416"/>
          <a:ext cx="8128000" cy="2691892"/>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1261330055"/>
                    </a:ext>
                  </a:extLst>
                </a:gridCol>
                <a:gridCol w="4064000">
                  <a:extLst>
                    <a:ext uri="{9D8B030D-6E8A-4147-A177-3AD203B41FA5}">
                      <a16:colId xmlns:a16="http://schemas.microsoft.com/office/drawing/2014/main" val="2334878712"/>
                    </a:ext>
                  </a:extLst>
                </a:gridCol>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Recommended Reward Strategy</a:t>
                      </a:r>
                      <a:endParaRPr lang="en-GB" sz="1200" dirty="0">
                        <a:solidFill>
                          <a:schemeClr val="tx1"/>
                        </a:solidFill>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474562462"/>
                  </a:ext>
                </a:extLst>
              </a:tr>
              <a:tr h="370840">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200" b="1" dirty="0" err="1">
                          <a:latin typeface="Arial" panose="020B0604020202020204" pitchFamily="34" charset="0"/>
                          <a:cs typeface="Arial" panose="020B0604020202020204" pitchFamily="34" charset="0"/>
                        </a:rPr>
                        <a:t>HealthConnect</a:t>
                      </a:r>
                      <a:r>
                        <a:rPr lang="en-GB" sz="1200" b="1" dirty="0">
                          <a:latin typeface="Arial" panose="020B0604020202020204" pitchFamily="34" charset="0"/>
                          <a:cs typeface="Arial" panose="020B0604020202020204" pitchFamily="34" charset="0"/>
                        </a:rPr>
                        <a:t> </a:t>
                      </a:r>
                      <a:r>
                        <a:rPr kumimoji="0" lang="en-GB" sz="12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UK should combine: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Competitive financial rewards.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Recognition programmes.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Career progression.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Flexible working where possible.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Employee wellbeing initiatives.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Development opportunities.</a:t>
                      </a:r>
                    </a:p>
                    <a:p>
                      <a:endParaRPr lang="en-GB" dirty="0"/>
                    </a:p>
                  </a:txBody>
                  <a:tcPr/>
                </a:tc>
                <a:tc>
                  <a: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Leadership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transformational leadership approach can support: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Employee engagement.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Shared organisational vision.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Innovation.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Empowerment.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Continuous development.</a:t>
                      </a:r>
                      <a:br>
                        <a:rPr kumimoji="0" lang="en-GB" sz="700" b="0" u="none" strike="noStrike" kern="1200" cap="none" spc="0" normalizeH="0" baseline="0" noProof="0" dirty="0">
                          <a:ln>
                            <a:noFill/>
                          </a:ln>
                          <a:solidFill>
                            <a:prstClr val="black"/>
                          </a:solidFill>
                          <a:effectLst/>
                          <a:uLnTx/>
                          <a:uFillTx/>
                        </a:rPr>
                      </a:br>
                      <a:endParaRPr kumimoji="0" lang="en-GB" sz="700" b="0" u="none" strike="noStrike" kern="1200" cap="none" spc="0" normalizeH="0" baseline="0" noProof="0" dirty="0">
                        <a:ln>
                          <a:noFill/>
                        </a:ln>
                        <a:solidFill>
                          <a:prstClr val="black"/>
                        </a:solidFill>
                        <a:effectLst/>
                        <a:uLnTx/>
                        <a:uFillTx/>
                      </a:endParaRPr>
                    </a:p>
                    <a:p>
                      <a:endParaRPr lang="en-GB" dirty="0"/>
                    </a:p>
                  </a:txBody>
                  <a:tcPr/>
                </a:tc>
                <a:extLst>
                  <a:ext uri="{0D108BD9-81ED-4DB2-BD59-A6C34878D82A}">
                    <a16:rowId xmlns:a16="http://schemas.microsoft.com/office/drawing/2014/main" val="479704612"/>
                  </a:ext>
                </a:extLst>
              </a:tr>
            </a:tbl>
          </a:graphicData>
        </a:graphic>
      </p:graphicFrame>
    </p:spTree>
    <p:extLst>
      <p:ext uri="{BB962C8B-B14F-4D97-AF65-F5344CB8AC3E}">
        <p14:creationId xmlns:p14="http://schemas.microsoft.com/office/powerpoint/2010/main" val="2245679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A5B26D-1907-C5B9-CBB4-A6ADC30BEC50}"/>
              </a:ext>
            </a:extLst>
          </p:cNvPr>
          <p:cNvSpPr>
            <a:spLocks noGrp="1"/>
          </p:cNvSpPr>
          <p:nvPr>
            <p:ph idx="1"/>
          </p:nvPr>
        </p:nvSpPr>
        <p:spPr>
          <a:xfrm>
            <a:off x="723900" y="352540"/>
            <a:ext cx="10629900" cy="6356732"/>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  </a:t>
            </a:r>
            <a:r>
              <a:rPr lang="en-GB" sz="5600" b="1" dirty="0">
                <a:latin typeface="Arial" panose="020B0604020202020204" pitchFamily="34" charset="0"/>
                <a:cs typeface="Arial" panose="020B0604020202020204" pitchFamily="34" charset="0"/>
              </a:rPr>
              <a:t>Integrated HRM Strategy and Organisational Outcomes</a:t>
            </a:r>
          </a:p>
          <a:p>
            <a:pPr marL="0" indent="0">
              <a:buNone/>
            </a:pPr>
            <a:endParaRPr lang="en-GB" sz="56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Creating an Integrated HR System</a:t>
            </a:r>
          </a:p>
          <a:p>
            <a:pPr marL="0" indent="0">
              <a:buNone/>
            </a:pPr>
            <a:r>
              <a:rPr lang="en-GB" sz="4400" dirty="0">
                <a:latin typeface="Arial" panose="020B0604020202020204" pitchFamily="34" charset="0"/>
                <a:cs typeface="Arial" panose="020B0604020202020204" pitchFamily="34" charset="0"/>
              </a:rPr>
              <a:t>HR practices should operate as an integrated system rather than as separate activities.</a:t>
            </a:r>
          </a:p>
          <a:p>
            <a:r>
              <a:rPr lang="en-GB" sz="4400" dirty="0">
                <a:latin typeface="Arial" panose="020B0604020202020204" pitchFamily="34" charset="0"/>
                <a:cs typeface="Arial" panose="020B0604020202020204" pitchFamily="34" charset="0"/>
              </a:rPr>
              <a:t>Strategic Workforce Planning</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Recruitment &amp; Selection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Learning &amp; Development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Performance Management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Reward &amp; Motivation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Talent Retention</a:t>
            </a:r>
          </a:p>
          <a:p>
            <a:pPr marL="0" indent="0">
              <a:buNone/>
            </a:pPr>
            <a:r>
              <a:rPr lang="en-GB" sz="4800" b="1" dirty="0">
                <a:latin typeface="Arial" panose="020B0604020202020204" pitchFamily="34" charset="0"/>
                <a:cs typeface="Arial" panose="020B0604020202020204" pitchFamily="34" charset="0"/>
              </a:rPr>
              <a:t>Expected Organisational Outcomes</a:t>
            </a:r>
          </a:p>
          <a:p>
            <a:pPr marL="0" indent="0">
              <a:buNone/>
            </a:pPr>
            <a:r>
              <a:rPr lang="en-GB" sz="4400" dirty="0">
                <a:latin typeface="Arial" panose="020B0604020202020204" pitchFamily="34" charset="0"/>
                <a:cs typeface="Arial" panose="020B0604020202020204" pitchFamily="34" charset="0"/>
              </a:rPr>
              <a:t>Employee Outcomes</a:t>
            </a:r>
          </a:p>
          <a:p>
            <a:r>
              <a:rPr lang="en-GB" sz="4400" dirty="0">
                <a:latin typeface="Arial" panose="020B0604020202020204" pitchFamily="34" charset="0"/>
                <a:cs typeface="Arial" panose="020B0604020202020204" pitchFamily="34" charset="0"/>
              </a:rPr>
              <a:t>Increased skills and capability.</a:t>
            </a:r>
          </a:p>
          <a:p>
            <a:r>
              <a:rPr lang="en-GB" sz="4400" dirty="0">
                <a:latin typeface="Arial" panose="020B0604020202020204" pitchFamily="34" charset="0"/>
                <a:cs typeface="Arial" panose="020B0604020202020204" pitchFamily="34" charset="0"/>
              </a:rPr>
              <a:t>Higher engagement.</a:t>
            </a:r>
          </a:p>
          <a:p>
            <a:r>
              <a:rPr lang="en-GB" sz="4400" dirty="0">
                <a:latin typeface="Arial" panose="020B0604020202020204" pitchFamily="34" charset="0"/>
                <a:cs typeface="Arial" panose="020B0604020202020204" pitchFamily="34" charset="0"/>
              </a:rPr>
              <a:t>Greater career satisfaction.</a:t>
            </a:r>
          </a:p>
          <a:p>
            <a:r>
              <a:rPr lang="en-GB" sz="4400" dirty="0">
                <a:latin typeface="Arial" panose="020B0604020202020204" pitchFamily="34" charset="0"/>
                <a:cs typeface="Arial" panose="020B0604020202020204" pitchFamily="34" charset="0"/>
              </a:rPr>
              <a:t>Improved retention.</a:t>
            </a:r>
          </a:p>
          <a:p>
            <a:pPr marL="0" indent="0">
              <a:buNone/>
            </a:pPr>
            <a:r>
              <a:rPr lang="en-GB" sz="4800" b="1" dirty="0">
                <a:latin typeface="Arial" panose="020B0604020202020204" pitchFamily="34" charset="0"/>
                <a:cs typeface="Arial" panose="020B0604020202020204" pitchFamily="34" charset="0"/>
              </a:rPr>
              <a:t>Organisational Outcomes</a:t>
            </a:r>
          </a:p>
          <a:p>
            <a:r>
              <a:rPr lang="en-GB" sz="4200" dirty="0">
                <a:latin typeface="Arial" panose="020B0604020202020204" pitchFamily="34" charset="0"/>
                <a:cs typeface="Arial" panose="020B0604020202020204" pitchFamily="34" charset="0"/>
              </a:rPr>
              <a:t>Reduced employee turnover.</a:t>
            </a:r>
          </a:p>
          <a:p>
            <a:r>
              <a:rPr lang="en-GB" sz="4200" dirty="0">
                <a:latin typeface="Arial" panose="020B0604020202020204" pitchFamily="34" charset="0"/>
                <a:cs typeface="Arial" panose="020B0604020202020204" pitchFamily="34" charset="0"/>
              </a:rPr>
              <a:t>Improved workforce productivity.</a:t>
            </a:r>
          </a:p>
          <a:p>
            <a:r>
              <a:rPr lang="en-GB" sz="4200" dirty="0">
                <a:latin typeface="Arial" panose="020B0604020202020204" pitchFamily="34" charset="0"/>
                <a:cs typeface="Arial" panose="020B0604020202020204" pitchFamily="34" charset="0"/>
              </a:rPr>
              <a:t>Stronger talent pipeline.</a:t>
            </a:r>
          </a:p>
          <a:p>
            <a:r>
              <a:rPr lang="en-GB" sz="4200" dirty="0">
                <a:latin typeface="Arial" panose="020B0604020202020204" pitchFamily="34" charset="0"/>
                <a:cs typeface="Arial" panose="020B0604020202020204" pitchFamily="34" charset="0"/>
              </a:rPr>
              <a:t>Improved organisational capability.</a:t>
            </a:r>
          </a:p>
          <a:p>
            <a:r>
              <a:rPr lang="en-GB" sz="4200" dirty="0">
                <a:latin typeface="Arial" panose="020B0604020202020204" pitchFamily="34" charset="0"/>
                <a:cs typeface="Arial" panose="020B0604020202020204" pitchFamily="34" charset="0"/>
              </a:rPr>
              <a:t>Higher quality of patient services.</a:t>
            </a:r>
          </a:p>
          <a:p>
            <a:pPr marL="0" indent="0">
              <a:buNone/>
            </a:pPr>
            <a:endParaRPr lang="en-GB" sz="4800" b="1" dirty="0">
              <a:latin typeface="Arial" panose="020B0604020202020204" pitchFamily="34" charset="0"/>
              <a:cs typeface="Arial" panose="020B0604020202020204" pitchFamily="34" charset="0"/>
            </a:endParaRPr>
          </a:p>
          <a:p>
            <a:pPr marL="0" indent="0">
              <a:buNone/>
            </a:pPr>
            <a:r>
              <a:rPr lang="en-GB" sz="4800" b="1" dirty="0">
                <a:latin typeface="Arial" panose="020B0604020202020204" pitchFamily="34" charset="0"/>
                <a:cs typeface="Arial" panose="020B0604020202020204" pitchFamily="34" charset="0"/>
              </a:rPr>
              <a:t>Critical HRM Perspective</a:t>
            </a:r>
          </a:p>
          <a:p>
            <a:pPr marL="0" indent="0">
              <a:buNone/>
            </a:pPr>
            <a:r>
              <a:rPr lang="en-GB" sz="4400" dirty="0">
                <a:latin typeface="Arial" panose="020B0604020202020204" pitchFamily="34" charset="0"/>
                <a:cs typeface="Arial" panose="020B0604020202020204" pitchFamily="34" charset="0"/>
              </a:rPr>
              <a:t>Strategic HRM can create organisational value when HR policies are aligned with business strategy and mutually reinforce employee capability, motivation and opportunity (Wright &amp; McMahan, 1992</a:t>
            </a:r>
            <a:r>
              <a:rPr lang="en-GB" sz="4400" dirty="0"/>
              <a:t>).</a:t>
            </a:r>
          </a:p>
        </p:txBody>
      </p:sp>
    </p:spTree>
    <p:extLst>
      <p:ext uri="{BB962C8B-B14F-4D97-AF65-F5344CB8AC3E}">
        <p14:creationId xmlns:p14="http://schemas.microsoft.com/office/powerpoint/2010/main" val="1093538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CAF9EB-C6AA-E545-C647-58343016427F}"/>
              </a:ext>
            </a:extLst>
          </p:cNvPr>
          <p:cNvSpPr txBox="1"/>
          <p:nvPr/>
        </p:nvSpPr>
        <p:spPr>
          <a:xfrm>
            <a:off x="1371600" y="952500"/>
            <a:ext cx="7918450" cy="1492716"/>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Conclusion</a:t>
            </a:r>
          </a:p>
          <a:p>
            <a:endParaRPr lang="en-GB" b="1"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HealthConnect</a:t>
            </a:r>
            <a:r>
              <a:rPr lang="en-GB" sz="1100" dirty="0">
                <a:latin typeface="Arial" panose="020B0604020202020204" pitchFamily="34" charset="0"/>
                <a:cs typeface="Arial" panose="020B0604020202020204" pitchFamily="34" charset="0"/>
              </a:rPr>
              <a:t> UK needs a strategic HRM approach to attract, develop and retain skilled employees. This can be achieved through effective workforce planning, skills-gap analysis, modern recruitment methods, employee training, continuous performance management, and reward and recognition. Strong leadership and employee engagement will also help create a motivated workforce. Overall, effective HRM can improve employee performance, organisational effectiveness and the quality of patient care.</a:t>
            </a:r>
          </a:p>
        </p:txBody>
      </p:sp>
    </p:spTree>
    <p:extLst>
      <p:ext uri="{BB962C8B-B14F-4D97-AF65-F5344CB8AC3E}">
        <p14:creationId xmlns:p14="http://schemas.microsoft.com/office/powerpoint/2010/main" val="77994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9831A1-0331-0DEA-7169-2C52B73D0129}"/>
              </a:ext>
            </a:extLst>
          </p:cNvPr>
          <p:cNvSpPr>
            <a:spLocks noGrp="1"/>
          </p:cNvSpPr>
          <p:nvPr>
            <p:ph idx="1"/>
          </p:nvPr>
        </p:nvSpPr>
        <p:spPr>
          <a:xfrm>
            <a:off x="540745" y="558684"/>
            <a:ext cx="10515600" cy="553364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References</a:t>
            </a:r>
          </a:p>
          <a:p>
            <a:pPr marL="0" marR="0" lvl="0" indent="0" algn="l" defTabSz="914400" rtl="0" eaLnBrk="1" fontAlgn="auto" latinLnBrk="0" hangingPunct="1">
              <a:lnSpc>
                <a:spcPct val="90000"/>
              </a:lnSpc>
              <a:spcBef>
                <a:spcPts val="1000"/>
              </a:spcBef>
              <a:spcAft>
                <a:spcPts val="0"/>
              </a:spcAft>
              <a:buClrTx/>
              <a:buSz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100" b="0" i="0" dirty="0">
                <a:solidFill>
                  <a:srgbClr val="222222"/>
                </a:solidFill>
                <a:effectLst/>
                <a:latin typeface="Arial" panose="020B0604020202020204" pitchFamily="34" charset="0"/>
              </a:rPr>
              <a:t>Appelbaum, E., Bailey, T., Berg, P., Kalleberg, A.L. and Bailey, T.A., 2000. </a:t>
            </a:r>
            <a:r>
              <a:rPr lang="en-GB" sz="1100" b="0" i="1" dirty="0">
                <a:solidFill>
                  <a:srgbClr val="222222"/>
                </a:solidFill>
                <a:effectLst/>
                <a:latin typeface="Arial" panose="020B0604020202020204" pitchFamily="34" charset="0"/>
              </a:rPr>
              <a:t>Manufacturing advantage: Why high-performance work systems pay off</a:t>
            </a:r>
            <a:r>
              <a:rPr lang="en-GB" sz="1100" b="0" i="0" dirty="0">
                <a:solidFill>
                  <a:srgbClr val="222222"/>
                </a:solidFill>
                <a:effectLst/>
                <a:latin typeface="Arial" panose="020B0604020202020204" pitchFamily="34" charset="0"/>
              </a:rPr>
              <a:t> (pp. 129-165). ILR Press: Ithaca, NY.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a:defRPr/>
            </a:pPr>
            <a:r>
              <a:rPr lang="en-GB" sz="1100" dirty="0">
                <a:solidFill>
                  <a:prstClr val="black"/>
                </a:solidFill>
                <a:latin typeface="Arial" panose="020B0604020202020204" pitchFamily="34" charset="0"/>
                <a:cs typeface="Arial" panose="020B0604020202020204" pitchFamily="34" charset="0"/>
              </a:rPr>
              <a:t>CIPD (2023). </a:t>
            </a:r>
            <a:r>
              <a:rPr lang="en-GB" sz="1100" i="1" dirty="0">
                <a:solidFill>
                  <a:prstClr val="black"/>
                </a:solidFill>
                <a:latin typeface="Arial" panose="020B0604020202020204" pitchFamily="34" charset="0"/>
                <a:cs typeface="Arial" panose="020B0604020202020204" pitchFamily="34" charset="0"/>
              </a:rPr>
              <a:t>Strategic Workforce Planning. Chartered Institute of Personnel and Development.</a:t>
            </a:r>
          </a:p>
          <a:p>
            <a:pPr marL="0" indent="0">
              <a:buNone/>
              <a:defRPr/>
            </a:pPr>
            <a:endParaRPr lang="en-GB" sz="1100" dirty="0">
              <a:solidFill>
                <a:prstClr val="black"/>
              </a:solidFill>
              <a:latin typeface="Arial" panose="020B0604020202020204" pitchFamily="34" charset="0"/>
              <a:cs typeface="Arial" panose="020B0604020202020204" pitchFamily="34" charset="0"/>
            </a:endParaRPr>
          </a:p>
          <a:p>
            <a:pPr>
              <a:defRPr/>
            </a:pPr>
            <a:r>
              <a:rPr lang="en-GB" sz="1100" dirty="0">
                <a:solidFill>
                  <a:prstClr val="black"/>
                </a:solidFill>
                <a:latin typeface="Arial" panose="020B0604020202020204" pitchFamily="34" charset="0"/>
                <a:cs typeface="Arial" panose="020B0604020202020204" pitchFamily="34" charset="0"/>
              </a:rPr>
              <a:t>CIPD (2023). </a:t>
            </a:r>
            <a:r>
              <a:rPr lang="en-GB" sz="1100" i="1" dirty="0">
                <a:solidFill>
                  <a:prstClr val="black"/>
                </a:solidFill>
                <a:latin typeface="Arial" panose="020B0604020202020204" pitchFamily="34" charset="0"/>
                <a:cs typeface="Arial" panose="020B0604020202020204" pitchFamily="34" charset="0"/>
              </a:rPr>
              <a:t>Recruitment: An Introduction. Chartered Institute of Personnel and Development.</a:t>
            </a:r>
            <a:r>
              <a:rPr lang="en-GB" sz="1100" i="1" dirty="0"/>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Herzberg, F., Mausner, B. &amp; Snyderman, B.B. (1959). </a:t>
            </a:r>
            <a:r>
              <a:rPr kumimoji="0" lang="en-GB" sz="11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Motivation to Work. Wiley.</a:t>
            </a:r>
          </a:p>
          <a:p>
            <a:pPr marL="0" indent="0">
              <a:buNone/>
              <a:defRPr/>
            </a:pPr>
            <a:endParaRPr lang="en-GB" sz="1100" dirty="0">
              <a:solidFill>
                <a:prstClr val="black"/>
              </a:solidFill>
              <a:latin typeface="Arial" panose="020B0604020202020204" pitchFamily="34" charset="0"/>
              <a:cs typeface="Arial" panose="020B0604020202020204" pitchFamily="34" charset="0"/>
            </a:endParaRPr>
          </a:p>
          <a:p>
            <a:pPr lvl="0">
              <a:defRPr/>
            </a:pPr>
            <a:endParaRPr lang="en-GB" sz="1100" dirty="0">
              <a:latin typeface="Arial" panose="020B0604020202020204" pitchFamily="34" charset="0"/>
              <a:cs typeface="Arial" panose="020B0604020202020204" pitchFamily="34" charset="0"/>
            </a:endParaRPr>
          </a:p>
          <a:p>
            <a:pPr lvl="0">
              <a:defRPr/>
            </a:pPr>
            <a:r>
              <a:rPr lang="en-GB" sz="1100" b="0" i="0" dirty="0">
                <a:solidFill>
                  <a:srgbClr val="222222"/>
                </a:solidFill>
                <a:effectLst/>
                <a:latin typeface="Arial" panose="020B0604020202020204" pitchFamily="34" charset="0"/>
              </a:rPr>
              <a:t>Kaplan, R.S. and Norton, D.P., 2004. </a:t>
            </a:r>
            <a:r>
              <a:rPr lang="en-GB" sz="1100" b="0" i="1" dirty="0">
                <a:solidFill>
                  <a:srgbClr val="222222"/>
                </a:solidFill>
                <a:effectLst/>
                <a:latin typeface="Arial" panose="020B0604020202020204" pitchFamily="34" charset="0"/>
              </a:rPr>
              <a:t>Strategy maps</a:t>
            </a:r>
            <a:r>
              <a:rPr lang="en-GB" sz="1100" b="0" i="0" dirty="0">
                <a:solidFill>
                  <a:srgbClr val="222222"/>
                </a:solidFill>
                <a:effectLst/>
                <a:latin typeface="Arial" panose="020B0604020202020204" pitchFamily="34" charset="0"/>
              </a:rPr>
              <a:t> (Vol. 85, pp. 26-35). Boston, MA: Harvard Business School Publishing.</a:t>
            </a:r>
            <a:endParaRPr lang="en-GB" sz="1100" dirty="0">
              <a:latin typeface="Arial" panose="020B0604020202020204" pitchFamily="34" charset="0"/>
              <a:cs typeface="Arial" panose="020B0604020202020204" pitchFamily="34" charset="0"/>
            </a:endParaRPr>
          </a:p>
          <a:p>
            <a:pPr lvl="0">
              <a:defRPr/>
            </a:pPr>
            <a:r>
              <a:rPr lang="en-GB" sz="1100" dirty="0">
                <a:latin typeface="Arial" panose="020B0604020202020204" pitchFamily="34" charset="0"/>
                <a:cs typeface="Arial" panose="020B0604020202020204" pitchFamily="34" charset="0"/>
              </a:rPr>
              <a:t>Wright, P.M. and McMahan, G.C., 1992. Theoretical perspectives for strategic human resource management. </a:t>
            </a:r>
            <a:r>
              <a:rPr lang="en-GB" sz="1100" i="1" dirty="0">
                <a:latin typeface="Arial" panose="020B0604020202020204" pitchFamily="34" charset="0"/>
                <a:cs typeface="Arial" panose="020B0604020202020204" pitchFamily="34" charset="0"/>
              </a:rPr>
              <a:t>Journal of management</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18</a:t>
            </a:r>
            <a:r>
              <a:rPr lang="en-GB" sz="1100" dirty="0">
                <a:latin typeface="Arial" panose="020B0604020202020204" pitchFamily="34" charset="0"/>
                <a:cs typeface="Arial" panose="020B0604020202020204" pitchFamily="34" charset="0"/>
              </a:rPr>
              <a:t>(2), pp.295-320</a:t>
            </a:r>
            <a:r>
              <a:rPr lang="en-GB" sz="1100" dirty="0"/>
              <a:t>.</a:t>
            </a:r>
          </a:p>
          <a:p>
            <a:pPr marL="0" lvl="0" indent="0">
              <a:buNone/>
              <a:defRPr/>
            </a:pPr>
            <a:endParaRPr lang="en-GB" sz="1100" dirty="0"/>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4602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e1abcbde85fde8ab266f0d85eff4d9f2">
  <xsd:schema xmlns:xsd="http://www.w3.org/2001/XMLSchema" xmlns:xs="http://www.w3.org/2001/XMLSchema" xmlns:p="http://schemas.microsoft.com/office/2006/metadata/properties" xmlns:ns3="ccfc14db-0f45-423b-b2f5-752f8f8a0ada" targetNamespace="http://schemas.microsoft.com/office/2006/metadata/properties" ma:root="true" ma:fieldsID="3abb7005f1423af8350a394fd56cf130"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8FCC56F1-EB47-42A6-868E-B8D482E89FB1}">
  <ds:schemaRefs>
    <ds:schemaRef ds:uri="http://schemas.microsoft.com/sharepoint/v3/contenttype/forms"/>
  </ds:schemaRefs>
</ds:datastoreItem>
</file>

<file path=customXml/itemProps2.xml><?xml version="1.0" encoding="utf-8"?>
<ds:datastoreItem xmlns:ds="http://schemas.openxmlformats.org/officeDocument/2006/customXml" ds:itemID="{33186ED4-DAB2-40EA-B4D3-2D18C4C1F1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18C3CA-5E54-468F-979B-073712B0AEC1}">
  <ds:schemaRefs>
    <ds:schemaRef ds:uri="http://schemas.microsoft.com/office/2006/metadata/properties"/>
    <ds:schemaRef ds:uri="http://schemas.microsoft.com/office/infopath/2007/PartnerControl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265</TotalTime>
  <Words>2004</Words>
  <Application>Microsoft Office PowerPoint</Application>
  <PresentationFormat>Widescreen</PresentationFormat>
  <Paragraphs>267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Strategic HR Plan for HealthConnect UK Attracting, Developing, and Retaining Capital at HealthConnect UK</vt:lpstr>
      <vt:lpstr>                                           Health Connect UK: Organisational Context  Workforce and HRM Context  Health Connect UK is a fast-growing online healthcare provider in the UK,  where  skilled employees, high-quality services, and having enough staff are essential for the organisation’s success.  Key Workforce Challenges  Shortages of qualified and experienced healthcare professionals. Increasing competition for specialist talent. Employee retention and turnover pressures. High workloads and potential employee burnout. Increasing demand for digital and technological competencies.  Strategic Importance of HRM  Strategic HRM aligns people management practices with organisational objectives. Effective HRM can contribute to: Workforce capability. Employee engagement. Talent retention. Organisational productivity. Quality of patient care.  Key principle: Employees should be viewed as a strategic resource rather than simply an operational cost (Wright &amp; McMahan, 1992). </vt:lpstr>
      <vt:lpstr>PowerPoint Presentation</vt:lpstr>
      <vt:lpstr>PowerPoint Presentation</vt:lpstr>
      <vt:lpstr>PowerPoint Presentation</vt:lpstr>
      <vt:lpstr>PowerPoint Presentation</vt:lpstr>
      <vt:lpstr>PowerPoint Presentation</vt:lpstr>
      <vt:lpstr>PowerPoint Presentation</vt:lpstr>
      <vt:lpstr>Learning and Development  ‘The process of becoming increasingly complex, more elaborate and differentiated, by virtue of learning and maturation’. (Collin, 2007)  Building Organisational Capability Learning and development should be considered a strategic investment in employees rather than only a way to meet organisational requirements. It can help improve employee skills, performance, and career growth.  Recommended Development Activities  Structured induction programmes to help new employees understand their roles and responsibilities. Technical and clinical training improve job-related skills Digital skills training-develop technology skills Leadership programmes. Coaching and mentoring. Continuous professional development (CPD)-maintain professional skills Career development pathways.   AMO Framework (Appelbaum et al., 2000)   The Ability–Motivation–Opportunity (AMO) framework proposes that employee performance is influenced by:  Ability – employees possess the required knowledge and skills. Motivation – employees are willing to apply their abilities. Opportunity – employees have opportunities to contribute and perform.   Application HealthConnect UK can improve employee capability by combining training, career development and opportunities for greater responsibility.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Saif Ali</dc:creator>
  <cp:lastModifiedBy>Rumana Akthar (2419769)</cp:lastModifiedBy>
  <cp:revision>6</cp:revision>
  <dcterms:created xsi:type="dcterms:W3CDTF">2026-10-07T18:30:20Z</dcterms:created>
  <dcterms:modified xsi:type="dcterms:W3CDTF">2026-10-10T11:14:25Z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