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 autoAdjust="0"/>
    <p:restoredTop sz="94660"/>
  </p:normalViewPr>
  <p:slideViewPr>
    <p:cSldViewPr>
      <p:cViewPr varScale="1">
        <p:scale>
          <a:sx n="59" d="100"/>
          <a:sy n="59" d="100"/>
        </p:scale>
        <p:origin x="1488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8CFB95-30E9-4AF6-87E5-5D7E5A107752}" type="datetimeFigureOut">
              <a:rPr lang="en-US" smtClean="0"/>
              <a:t>5/21/2025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B3DA09-CAD9-45AE-A6EE-A4BEDFCD94B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95883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B3DA09-CAD9-45AE-A6EE-A4BEDFCD94BE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24959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B3DA09-CAD9-45AE-A6EE-A4BEDFCD94BE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550868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B3DA09-CAD9-45AE-A6EE-A4BEDFCD94BE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321579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B3DA09-CAD9-45AE-A6EE-A4BEDFCD94BE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818418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B3DA09-CAD9-45AE-A6EE-A4BEDFCD94BE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524615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B3DA09-CAD9-45AE-A6EE-A4BEDFCD94BE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719958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B3DA09-CAD9-45AE-A6EE-A4BEDFCD94BE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374911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B3DA09-CAD9-45AE-A6EE-A4BEDFCD94BE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773712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B3DA09-CAD9-45AE-A6EE-A4BEDFCD94BE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01542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B3DA09-CAD9-45AE-A6EE-A4BEDFCD94BE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821793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B3DA09-CAD9-45AE-A6EE-A4BEDFCD94BE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749190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B3DA09-CAD9-45AE-A6EE-A4BEDFCD94BE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75688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" y="2508795"/>
            <a:ext cx="8062912" cy="1470025"/>
          </a:xfrm>
        </p:spPr>
        <p:txBody>
          <a:bodyPr>
            <a:normAutofit fontScale="90000"/>
          </a:bodyPr>
          <a:lstStyle/>
          <a:p>
            <a:pPr marL="0" lvl="0" algn="ctr">
              <a:spcBef>
                <a:spcPts val="0"/>
              </a:spcBef>
            </a:pPr>
            <a:br>
              <a:rPr lang="en-GB" b="1" dirty="0">
                <a:solidFill>
                  <a:schemeClr val="tx1"/>
                </a:solidFill>
              </a:rPr>
            </a:br>
            <a:r>
              <a:rPr lang="en-GB" sz="2000" b="1" dirty="0">
                <a:ln>
                  <a:noFill/>
                </a:ln>
                <a:solidFill>
                  <a:schemeClr val="tx1"/>
                </a:solidFill>
                <a:effectLst/>
                <a:latin typeface="Times New Roman"/>
              </a:rPr>
              <a:t>Programme: International Hotel Management (BA)</a:t>
            </a:r>
            <a:br>
              <a:rPr lang="en-US" sz="2000" dirty="0">
                <a:ln>
                  <a:noFill/>
                </a:ln>
                <a:solidFill>
                  <a:schemeClr val="tx1"/>
                </a:solidFill>
                <a:effectLst/>
                <a:latin typeface="Times New Roman"/>
              </a:rPr>
            </a:br>
            <a:r>
              <a:rPr lang="en-GB" sz="2000" b="1" dirty="0">
                <a:ln>
                  <a:noFill/>
                </a:ln>
                <a:solidFill>
                  <a:schemeClr val="tx1"/>
                </a:solidFill>
                <a:effectLst/>
                <a:latin typeface="Times New Roman"/>
              </a:rPr>
              <a:t>Module: International Meetings Management for the Hotel Industry</a:t>
            </a:r>
            <a:br>
              <a:rPr lang="en-US" sz="2000" dirty="0">
                <a:ln>
                  <a:noFill/>
                </a:ln>
                <a:solidFill>
                  <a:schemeClr val="tx1"/>
                </a:solidFill>
                <a:effectLst/>
                <a:latin typeface="Times New Roman"/>
              </a:rPr>
            </a:br>
            <a:r>
              <a:rPr lang="en-GB" sz="2000" dirty="0">
                <a:ln>
                  <a:noFill/>
                </a:ln>
                <a:solidFill>
                  <a:schemeClr val="tx1"/>
                </a:solidFill>
                <a:effectLst/>
                <a:latin typeface="Times New Roman"/>
              </a:rPr>
              <a:t> </a:t>
            </a:r>
            <a:br>
              <a:rPr lang="en-US" sz="2000" dirty="0">
                <a:ln>
                  <a:noFill/>
                </a:ln>
                <a:solidFill>
                  <a:schemeClr val="tx1"/>
                </a:solidFill>
                <a:effectLst/>
                <a:latin typeface="Times New Roman"/>
              </a:rPr>
            </a:br>
            <a:r>
              <a:rPr lang="en-GB" sz="2000" b="1" dirty="0">
                <a:ln>
                  <a:noFill/>
                </a:ln>
                <a:solidFill>
                  <a:schemeClr val="tx1"/>
                </a:solidFill>
                <a:effectLst/>
                <a:latin typeface="Times New Roman"/>
              </a:rPr>
              <a:t>Module code: BMIH6007</a:t>
            </a:r>
            <a:br>
              <a:rPr lang="en-GB" sz="2000" b="1" dirty="0">
                <a:ln>
                  <a:noFill/>
                </a:ln>
                <a:solidFill>
                  <a:schemeClr val="tx1"/>
                </a:solidFill>
                <a:effectLst/>
                <a:latin typeface="Times New Roman"/>
              </a:rPr>
            </a:br>
            <a:r>
              <a:rPr lang="en-GB" sz="2000" b="1" dirty="0">
                <a:ln>
                  <a:noFill/>
                </a:ln>
                <a:solidFill>
                  <a:schemeClr val="tx1"/>
                </a:solidFill>
                <a:effectLst/>
                <a:latin typeface="Times New Roman"/>
              </a:rPr>
              <a:t>Student Name: Amirul Islam</a:t>
            </a:r>
            <a:br>
              <a:rPr lang="en-GB" sz="2000" b="1">
                <a:ln>
                  <a:noFill/>
                </a:ln>
                <a:solidFill>
                  <a:schemeClr val="tx1"/>
                </a:solidFill>
                <a:effectLst/>
                <a:latin typeface="Times New Roman"/>
              </a:rPr>
            </a:br>
            <a:r>
              <a:rPr lang="en-GB" sz="2000" b="1">
                <a:ln>
                  <a:noFill/>
                </a:ln>
                <a:solidFill>
                  <a:schemeClr val="tx1"/>
                </a:solidFill>
                <a:effectLst/>
                <a:latin typeface="Times New Roman"/>
              </a:rPr>
              <a:t>Student ID: 2234363</a:t>
            </a:r>
            <a:br>
              <a:rPr lang="en-GB" sz="2000" b="1" dirty="0">
                <a:ln>
                  <a:noFill/>
                </a:ln>
                <a:solidFill>
                  <a:schemeClr val="tx1"/>
                </a:solidFill>
                <a:effectLst/>
                <a:latin typeface="Times New Roman"/>
              </a:rPr>
            </a:br>
            <a:br>
              <a:rPr lang="en-GB" sz="2000" b="1" dirty="0">
                <a:ln>
                  <a:noFill/>
                </a:ln>
                <a:solidFill>
                  <a:schemeClr val="tx1"/>
                </a:solidFill>
                <a:effectLst/>
                <a:latin typeface="Times New Roman"/>
              </a:rPr>
            </a:br>
            <a:r>
              <a:rPr lang="en-GB" sz="1800" b="1" dirty="0" err="1">
                <a:solidFill>
                  <a:schemeClr val="tx1"/>
                </a:solidFill>
              </a:rPr>
              <a:t>Croeso</a:t>
            </a:r>
            <a:r>
              <a:rPr lang="en-GB" sz="1800" b="1" dirty="0">
                <a:solidFill>
                  <a:schemeClr val="tx1"/>
                </a:solidFill>
              </a:rPr>
              <a:t> Cymru: Global Business Meets Welsh Welcome</a:t>
            </a:r>
            <a:br>
              <a:rPr lang="en-US" sz="2000" dirty="0">
                <a:ln>
                  <a:noFill/>
                </a:ln>
                <a:solidFill>
                  <a:schemeClr val="tx1"/>
                </a:solidFill>
                <a:effectLst/>
                <a:latin typeface="Times New Roman"/>
              </a:rPr>
            </a:br>
            <a:endParaRPr lang="en-IN" b="1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399" y="3657600"/>
            <a:ext cx="8062912" cy="1752600"/>
          </a:xfrm>
        </p:spPr>
        <p:txBody>
          <a:bodyPr/>
          <a:lstStyle/>
          <a:p>
            <a:pPr algn="ctr"/>
            <a:r>
              <a:rPr lang="en-GB" dirty="0"/>
              <a:t>Celebrating Year of </a:t>
            </a:r>
            <a:r>
              <a:rPr lang="en-GB" dirty="0" err="1"/>
              <a:t>Croeso</a:t>
            </a:r>
            <a:r>
              <a:rPr lang="en-GB" dirty="0"/>
              <a:t> 2025 in Wales</a:t>
            </a:r>
            <a:endParaRPr lang="en-IN" dirty="0"/>
          </a:p>
          <a:p>
            <a:pPr algn="ctr"/>
            <a:endParaRPr lang="en-IN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62200" y="4300041"/>
            <a:ext cx="4572000" cy="25295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6" descr="https://lh7-rt.googleusercontent.com/docsz/AD_4nXfB7BtwAdzyPXJZC_8slprnwcbbFMK3B71B0pSYV2oZJq85RVqGP70K6ax1uKzKmSVliBAZ6CuECVs61dY6GNEhpa4s26J142yf4Opi3gi4fsmtn9Zv1Mju8pC5g9yyAglXBDJphg?key=NKd8fi8ygMMGLYyE_8OnEQ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05573" y="243698"/>
            <a:ext cx="2718565" cy="941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Event Overview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4419600" cy="4572000"/>
          </a:xfrm>
        </p:spPr>
        <p:txBody>
          <a:bodyPr/>
          <a:lstStyle/>
          <a:p>
            <a:pPr lvl="0"/>
            <a:r>
              <a:rPr lang="en-GB" dirty="0"/>
              <a:t>3-day corporate networking and cultural showcase</a:t>
            </a:r>
            <a:endParaRPr lang="en-IN" dirty="0"/>
          </a:p>
          <a:p>
            <a:pPr lvl="0"/>
            <a:r>
              <a:rPr lang="en-GB" dirty="0"/>
              <a:t>Hosted in Cardiff, the capital of Wales</a:t>
            </a:r>
            <a:endParaRPr lang="en-IN" dirty="0"/>
          </a:p>
          <a:p>
            <a:pPr lvl="0"/>
            <a:r>
              <a:rPr lang="en-GB" dirty="0"/>
              <a:t>Targets international delegates and Welsh business leaders</a:t>
            </a:r>
            <a:endParaRPr lang="en-IN" dirty="0"/>
          </a:p>
          <a:p>
            <a:endParaRPr lang="en-IN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05400" y="2819399"/>
            <a:ext cx="3657600" cy="2724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Event Objectives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4419600" cy="457200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Promote Wales as a global business destination</a:t>
            </a:r>
            <a:endParaRPr lang="en-IN" dirty="0"/>
          </a:p>
          <a:p>
            <a:pPr lvl="0"/>
            <a:r>
              <a:rPr lang="en-GB" dirty="0"/>
              <a:t>Celebrate Welsh culture and hospitality</a:t>
            </a:r>
            <a:endParaRPr lang="en-IN" dirty="0"/>
          </a:p>
          <a:p>
            <a:pPr lvl="0"/>
            <a:r>
              <a:rPr lang="en-GB" dirty="0"/>
              <a:t>Facilitate networking, partnerships, and investment</a:t>
            </a:r>
            <a:endParaRPr lang="en-IN" dirty="0"/>
          </a:p>
          <a:p>
            <a:endParaRPr lang="en-IN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67400" y="2286000"/>
            <a:ext cx="3000375" cy="287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Target Market &amp; Demand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4419600" cy="457200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International business delegates and investors</a:t>
            </a:r>
            <a:endParaRPr lang="en-IN" dirty="0"/>
          </a:p>
          <a:p>
            <a:pPr lvl="0"/>
            <a:r>
              <a:rPr lang="en-GB" dirty="0"/>
              <a:t>Strong demand for cross-cultural, B2B events post-COVID (</a:t>
            </a:r>
            <a:r>
              <a:rPr lang="en-GB" dirty="0" err="1"/>
              <a:t>Armutcu</a:t>
            </a:r>
            <a:r>
              <a:rPr lang="en-GB" dirty="0"/>
              <a:t> </a:t>
            </a:r>
            <a:r>
              <a:rPr lang="en-GB" i="1" dirty="0"/>
              <a:t>et al. </a:t>
            </a:r>
            <a:r>
              <a:rPr lang="en-GB" dirty="0"/>
              <a:t>2019).</a:t>
            </a:r>
            <a:endParaRPr lang="en-IN" dirty="0"/>
          </a:p>
          <a:p>
            <a:pPr lvl="0"/>
            <a:r>
              <a:rPr lang="en-GB" dirty="0"/>
              <a:t>Growing interest in sustainable, culturally immersive destinations</a:t>
            </a:r>
            <a:endParaRPr lang="en-IN" dirty="0"/>
          </a:p>
          <a:p>
            <a:endParaRPr lang="en-IN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43600" y="2057400"/>
            <a:ext cx="3200400" cy="355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Competitive Landscape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4419600" cy="4572000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en-GB" dirty="0"/>
              <a:t>Competes with global MICE events (e.g., Dublin, Edinburgh)</a:t>
            </a:r>
            <a:endParaRPr lang="en-IN" dirty="0"/>
          </a:p>
          <a:p>
            <a:pPr lvl="0"/>
            <a:r>
              <a:rPr lang="en-GB" dirty="0"/>
              <a:t>Unique selling point: Welsh “</a:t>
            </a:r>
            <a:r>
              <a:rPr lang="en-GB" dirty="0" err="1"/>
              <a:t>Croeso</a:t>
            </a:r>
            <a:r>
              <a:rPr lang="en-GB" dirty="0"/>
              <a:t>” and cultural richness</a:t>
            </a:r>
            <a:endParaRPr lang="en-IN" dirty="0"/>
          </a:p>
          <a:p>
            <a:pPr lvl="0"/>
            <a:r>
              <a:rPr lang="en-GB" dirty="0"/>
              <a:t>Cardiff’s modern venues and transport access give a competitive edge (</a:t>
            </a:r>
            <a:r>
              <a:rPr lang="en-GB" dirty="0" err="1"/>
              <a:t>Rodrigues</a:t>
            </a:r>
            <a:r>
              <a:rPr lang="en-GB" dirty="0"/>
              <a:t> </a:t>
            </a:r>
            <a:r>
              <a:rPr lang="en-GB" i="1" dirty="0"/>
              <a:t>et al. </a:t>
            </a:r>
            <a:r>
              <a:rPr lang="en-GB" dirty="0"/>
              <a:t>2019). </a:t>
            </a:r>
            <a:endParaRPr lang="en-IN" dirty="0"/>
          </a:p>
          <a:p>
            <a:endParaRPr lang="en-IN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05400" y="2895600"/>
            <a:ext cx="3810000" cy="2514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Venue &amp; Location Justification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4419600" cy="4572000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Cardiff City Hall selected for facilities and prestige</a:t>
            </a:r>
            <a:endParaRPr lang="en-IN" dirty="0"/>
          </a:p>
          <a:p>
            <a:pPr lvl="0"/>
            <a:r>
              <a:rPr lang="en-GB" dirty="0"/>
              <a:t>Cardiff offers hotels, airports, and cultural landmarks</a:t>
            </a:r>
            <a:endParaRPr lang="en-IN" dirty="0"/>
          </a:p>
          <a:p>
            <a:pPr lvl="0"/>
            <a:r>
              <a:rPr lang="en-GB" dirty="0"/>
              <a:t>Full AV, breakout rooms, and on-site catering available</a:t>
            </a:r>
            <a:endParaRPr lang="en-IN" dirty="0"/>
          </a:p>
          <a:p>
            <a:endParaRPr lang="en-IN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38800" y="2895600"/>
            <a:ext cx="3276600" cy="22498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Operational Planning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4419600" cy="4572000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Staff: Event managers, interpreters, hospitality and AV teams</a:t>
            </a:r>
            <a:endParaRPr lang="en-IN" dirty="0"/>
          </a:p>
          <a:p>
            <a:pPr lvl="0"/>
            <a:r>
              <a:rPr lang="en-GB" dirty="0"/>
              <a:t>Resources: Bilingual signage, digital check-ins, live translators</a:t>
            </a:r>
            <a:endParaRPr lang="en-IN" dirty="0"/>
          </a:p>
          <a:p>
            <a:pPr lvl="0"/>
            <a:r>
              <a:rPr lang="en-GB" dirty="0"/>
              <a:t>Infrastructure: Hybrid event platform, tech support, accessibility</a:t>
            </a:r>
            <a:endParaRPr lang="en-IN" dirty="0"/>
          </a:p>
          <a:p>
            <a:endParaRPr lang="en-IN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10200" y="3124199"/>
            <a:ext cx="3733800" cy="20616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Cultural Integration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4419600" cy="457200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Live harp performances and Welsh folk acts</a:t>
            </a:r>
            <a:endParaRPr lang="en-IN" dirty="0"/>
          </a:p>
          <a:p>
            <a:pPr lvl="0"/>
            <a:r>
              <a:rPr lang="en-GB" dirty="0"/>
              <a:t>Traditional and modern Welsh cuisine tastings (</a:t>
            </a:r>
            <a:r>
              <a:rPr lang="en-GB" dirty="0" err="1"/>
              <a:t>Raji</a:t>
            </a:r>
            <a:r>
              <a:rPr lang="en-GB" dirty="0"/>
              <a:t> </a:t>
            </a:r>
            <a:r>
              <a:rPr lang="en-GB" i="1" dirty="0"/>
              <a:t>et al. </a:t>
            </a:r>
            <a:r>
              <a:rPr lang="en-GB" dirty="0"/>
              <a:t>2024)</a:t>
            </a:r>
            <a:endParaRPr lang="en-IN" dirty="0"/>
          </a:p>
          <a:p>
            <a:pPr lvl="0"/>
            <a:r>
              <a:rPr lang="en-GB" dirty="0"/>
              <a:t>Bilingual sessions and local artisan exhibitions</a:t>
            </a:r>
            <a:endParaRPr lang="en-IN" dirty="0"/>
          </a:p>
          <a:p>
            <a:endParaRPr lang="en-IN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34000" y="2819400"/>
            <a:ext cx="3761184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Financial Plan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4419600" cy="4572000"/>
          </a:xfrm>
        </p:spPr>
        <p:txBody>
          <a:bodyPr>
            <a:normAutofit fontScale="92500"/>
          </a:bodyPr>
          <a:lstStyle/>
          <a:p>
            <a:pPr lvl="0"/>
            <a:r>
              <a:rPr lang="en-GB" dirty="0"/>
              <a:t>Predicted revenue: £220,000 (ticketing, sponsorships, booths)</a:t>
            </a:r>
            <a:endParaRPr lang="en-IN" dirty="0"/>
          </a:p>
          <a:p>
            <a:pPr lvl="0"/>
            <a:r>
              <a:rPr lang="en-GB" dirty="0"/>
              <a:t>Costs: £180,000 (venue, logistics, staff, catering, tech)</a:t>
            </a:r>
            <a:endParaRPr lang="en-IN" dirty="0"/>
          </a:p>
          <a:p>
            <a:pPr lvl="0"/>
            <a:r>
              <a:rPr lang="en-GB" dirty="0"/>
              <a:t>Profit forecast: £40,000 with 20+ sponsors and 300 delegates</a:t>
            </a:r>
            <a:endParaRPr lang="en-IN" dirty="0"/>
          </a:p>
          <a:p>
            <a:endParaRPr lang="en-IN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30175" y="2057400"/>
            <a:ext cx="4313825" cy="3776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Sponsorship Strategy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4419600" cy="457200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Targeting Admiral Group, PwC, British Airways, Hyatt (Khan </a:t>
            </a:r>
            <a:r>
              <a:rPr lang="en-GB" i="1" dirty="0"/>
              <a:t>et al. </a:t>
            </a:r>
            <a:r>
              <a:rPr lang="en-GB" dirty="0"/>
              <a:t>2024)</a:t>
            </a:r>
            <a:endParaRPr lang="en-IN" dirty="0"/>
          </a:p>
          <a:p>
            <a:pPr lvl="0"/>
            <a:r>
              <a:rPr lang="en-GB" dirty="0"/>
              <a:t>Sponsorship tiers: Title, Tech, Hospitality, Travel</a:t>
            </a:r>
            <a:endParaRPr lang="en-IN" dirty="0"/>
          </a:p>
          <a:p>
            <a:pPr lvl="0"/>
            <a:r>
              <a:rPr lang="en-GB" dirty="0"/>
              <a:t>Benefits: Branding, speaking slots, exhibit booths</a:t>
            </a:r>
            <a:endParaRPr lang="en-IN" dirty="0"/>
          </a:p>
          <a:p>
            <a:endParaRPr lang="en-IN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86400" y="2667000"/>
            <a:ext cx="359753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Risk Management &amp; Contingency Plan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4419600" cy="4572000"/>
          </a:xfrm>
        </p:spPr>
        <p:txBody>
          <a:bodyPr/>
          <a:lstStyle/>
          <a:p>
            <a:pPr lvl="0"/>
            <a:r>
              <a:rPr lang="en-GB" dirty="0"/>
              <a:t>Backup venues and full indoor alternatives</a:t>
            </a:r>
            <a:endParaRPr lang="en-IN" dirty="0"/>
          </a:p>
          <a:p>
            <a:pPr lvl="0"/>
            <a:r>
              <a:rPr lang="en-GB" dirty="0"/>
              <a:t>Hybrid model allows virtual shift if needed</a:t>
            </a:r>
            <a:endParaRPr lang="en-IN" dirty="0"/>
          </a:p>
          <a:p>
            <a:pPr lvl="0"/>
            <a:r>
              <a:rPr lang="en-GB" dirty="0"/>
              <a:t>Insurance, vendor flexibility, real-time attendee updates</a:t>
            </a:r>
            <a:endParaRPr lang="en-IN" dirty="0"/>
          </a:p>
          <a:p>
            <a:endParaRPr lang="en-IN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81600" y="2743199"/>
            <a:ext cx="3962400" cy="2373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Conclusion &amp; Impact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4419600" cy="4572000"/>
          </a:xfrm>
        </p:spPr>
        <p:txBody>
          <a:bodyPr>
            <a:normAutofit fontScale="92500"/>
          </a:bodyPr>
          <a:lstStyle/>
          <a:p>
            <a:pPr lvl="0"/>
            <a:r>
              <a:rPr lang="en-GB" dirty="0"/>
              <a:t>“</a:t>
            </a:r>
            <a:r>
              <a:rPr lang="en-GB" dirty="0" err="1"/>
              <a:t>Croeso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” amplifies Welsh identity to the world</a:t>
            </a:r>
            <a:endParaRPr lang="en-IN" dirty="0"/>
          </a:p>
          <a:p>
            <a:pPr lvl="0"/>
            <a:r>
              <a:rPr lang="en-GB" dirty="0"/>
              <a:t>Drives business, tourism, and international engagement</a:t>
            </a:r>
            <a:endParaRPr lang="en-IN" dirty="0"/>
          </a:p>
          <a:p>
            <a:pPr lvl="0"/>
            <a:r>
              <a:rPr lang="en-GB" dirty="0"/>
              <a:t>Strategic, feasible, and aligned with Visit Wales 2025 goals</a:t>
            </a:r>
            <a:endParaRPr lang="en-IN" dirty="0"/>
          </a:p>
          <a:p>
            <a:endParaRPr lang="en-IN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62600" y="2743200"/>
            <a:ext cx="3682652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References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305800" cy="4572000"/>
          </a:xfrm>
        </p:spPr>
        <p:txBody>
          <a:bodyPr>
            <a:normAutofit fontScale="32500" lnSpcReduction="20000"/>
          </a:bodyPr>
          <a:lstStyle/>
          <a:p>
            <a:r>
              <a:rPr lang="en-GB" dirty="0" err="1"/>
              <a:t>Armutcu</a:t>
            </a:r>
            <a:r>
              <a:rPr lang="en-GB" dirty="0"/>
              <a:t>, B., Tan, A., </a:t>
            </a:r>
            <a:r>
              <a:rPr lang="en-GB" dirty="0" err="1"/>
              <a:t>Amponsah</a:t>
            </a:r>
            <a:r>
              <a:rPr lang="en-GB" dirty="0"/>
              <a:t>, M., </a:t>
            </a:r>
            <a:r>
              <a:rPr lang="en-GB" dirty="0" err="1"/>
              <a:t>Parida</a:t>
            </a:r>
            <a:r>
              <a:rPr lang="en-GB" dirty="0"/>
              <a:t>, S. and </a:t>
            </a:r>
            <a:r>
              <a:rPr lang="en-GB" dirty="0" err="1"/>
              <a:t>Ramkissoon</a:t>
            </a:r>
            <a:r>
              <a:rPr lang="en-GB" dirty="0"/>
              <a:t>, H., (2023). Tourist behaviour: The role of digital marketing and social media. </a:t>
            </a:r>
            <a:r>
              <a:rPr lang="en-GB" i="1" dirty="0" err="1"/>
              <a:t>Acta</a:t>
            </a:r>
            <a:r>
              <a:rPr lang="en-GB" i="1" dirty="0"/>
              <a:t> </a:t>
            </a:r>
            <a:r>
              <a:rPr lang="en-GB" i="1" dirty="0" err="1"/>
              <a:t>psychologica</a:t>
            </a:r>
            <a:r>
              <a:rPr lang="en-GB" dirty="0"/>
              <a:t>, </a:t>
            </a:r>
            <a:r>
              <a:rPr lang="en-GB" i="1" dirty="0"/>
              <a:t>240</a:t>
            </a:r>
            <a:r>
              <a:rPr lang="en-GB" dirty="0"/>
              <a:t>, p.104025.</a:t>
            </a:r>
            <a:endParaRPr lang="en-IN" dirty="0"/>
          </a:p>
          <a:p>
            <a:r>
              <a:rPr lang="en-GB" dirty="0"/>
              <a:t>Deb, S.K., </a:t>
            </a:r>
            <a:r>
              <a:rPr lang="en-GB" dirty="0" err="1"/>
              <a:t>Nafi</a:t>
            </a:r>
            <a:r>
              <a:rPr lang="en-GB" dirty="0"/>
              <a:t>, S.M. and </a:t>
            </a:r>
            <a:r>
              <a:rPr lang="en-GB" dirty="0" err="1"/>
              <a:t>Valeri</a:t>
            </a:r>
            <a:r>
              <a:rPr lang="en-GB" dirty="0"/>
              <a:t>, M., (2024). Promoting tourism business through digital marketing in the new normal era: a sustainable approach. </a:t>
            </a:r>
            <a:r>
              <a:rPr lang="en-GB" i="1" dirty="0"/>
              <a:t>European Journal of Innovation Management</a:t>
            </a:r>
            <a:r>
              <a:rPr lang="en-GB" dirty="0"/>
              <a:t>, </a:t>
            </a:r>
            <a:r>
              <a:rPr lang="en-GB" i="1" dirty="0"/>
              <a:t>27</a:t>
            </a:r>
            <a:r>
              <a:rPr lang="en-GB" dirty="0"/>
              <a:t>(3), pp.775-799.</a:t>
            </a:r>
            <a:endParaRPr lang="en-IN" dirty="0"/>
          </a:p>
          <a:p>
            <a:r>
              <a:rPr lang="en-GB" dirty="0" err="1"/>
              <a:t>Diez</a:t>
            </a:r>
            <a:r>
              <a:rPr lang="en-GB" dirty="0"/>
              <a:t>-Martin, F., Blanco-Gonzalez, A. and Prado-Roman, C., (2019). Research challenges in digital marketing: sustainability. </a:t>
            </a:r>
            <a:r>
              <a:rPr lang="en-GB" i="1" dirty="0"/>
              <a:t>Sustainability</a:t>
            </a:r>
            <a:r>
              <a:rPr lang="en-GB" dirty="0"/>
              <a:t>, </a:t>
            </a:r>
            <a:r>
              <a:rPr lang="en-GB" i="1" dirty="0"/>
              <a:t>11</a:t>
            </a:r>
            <a:r>
              <a:rPr lang="en-GB" dirty="0"/>
              <a:t>(10), p.2839.</a:t>
            </a:r>
            <a:endParaRPr lang="en-IN" dirty="0"/>
          </a:p>
          <a:p>
            <a:r>
              <a:rPr lang="en-GB" dirty="0"/>
              <a:t>Fox, D. et al. (2014) Doing events research: from theory to practice. </a:t>
            </a:r>
            <a:r>
              <a:rPr lang="en-GB" dirty="0" err="1"/>
              <a:t>Routledge</a:t>
            </a:r>
            <a:r>
              <a:rPr lang="en-GB" dirty="0"/>
              <a:t>: Oxford</a:t>
            </a:r>
            <a:endParaRPr lang="en-IN" dirty="0"/>
          </a:p>
          <a:p>
            <a:r>
              <a:rPr lang="en-GB" dirty="0"/>
              <a:t>Getz, D. and Page, S. (2019) Event studies: theory, research and policy for planned events. 3rd Edition. </a:t>
            </a:r>
            <a:r>
              <a:rPr lang="en-GB" dirty="0" err="1"/>
              <a:t>Routledge</a:t>
            </a:r>
            <a:r>
              <a:rPr lang="en-GB" dirty="0"/>
              <a:t>: Oxford</a:t>
            </a:r>
            <a:endParaRPr lang="en-IN" dirty="0"/>
          </a:p>
          <a:p>
            <a:r>
              <a:rPr lang="en-GB" dirty="0"/>
              <a:t>Khan, M.M., </a:t>
            </a:r>
            <a:r>
              <a:rPr lang="en-GB" dirty="0" err="1"/>
              <a:t>Siddique</a:t>
            </a:r>
            <a:r>
              <a:rPr lang="en-GB" dirty="0"/>
              <a:t>, M., </a:t>
            </a:r>
            <a:r>
              <a:rPr lang="en-GB" dirty="0" err="1"/>
              <a:t>Yasir</a:t>
            </a:r>
            <a:r>
              <a:rPr lang="en-GB" dirty="0"/>
              <a:t>, M., </a:t>
            </a:r>
            <a:r>
              <a:rPr lang="en-GB" dirty="0" err="1"/>
              <a:t>Qureshi</a:t>
            </a:r>
            <a:r>
              <a:rPr lang="en-GB" dirty="0"/>
              <a:t>, M.I., Khan, N. and </a:t>
            </a:r>
            <a:r>
              <a:rPr lang="en-GB" dirty="0" err="1"/>
              <a:t>Safdar</a:t>
            </a:r>
            <a:r>
              <a:rPr lang="en-GB" dirty="0"/>
              <a:t>, M.Z., (2022). The significance of digital marketing in shaping ecotourism behaviour through destination image. </a:t>
            </a:r>
            <a:r>
              <a:rPr lang="en-GB" i="1" dirty="0"/>
              <a:t>Sustainability</a:t>
            </a:r>
            <a:r>
              <a:rPr lang="en-GB" dirty="0"/>
              <a:t>, </a:t>
            </a:r>
            <a:r>
              <a:rPr lang="en-GB" i="1" dirty="0"/>
              <a:t>14</a:t>
            </a:r>
            <a:r>
              <a:rPr lang="en-GB" dirty="0"/>
              <a:t>(12), p.7395.</a:t>
            </a:r>
            <a:endParaRPr lang="en-IN" dirty="0"/>
          </a:p>
          <a:p>
            <a:r>
              <a:rPr lang="en-GB" dirty="0"/>
              <a:t>Meredith, J. (2022) Project management: a managerial approach</a:t>
            </a:r>
            <a:endParaRPr lang="en-IN" dirty="0"/>
          </a:p>
          <a:p>
            <a:r>
              <a:rPr lang="en-GB" dirty="0"/>
              <a:t>O’Toole, W. (2011) Events feasibility and development: from strategy to operations. Elsevier: Oxford</a:t>
            </a:r>
            <a:endParaRPr lang="en-IN" dirty="0"/>
          </a:p>
          <a:p>
            <a:r>
              <a:rPr lang="en-GB" dirty="0"/>
              <a:t>Oka, I.M.D. and </a:t>
            </a:r>
            <a:r>
              <a:rPr lang="en-GB" dirty="0" err="1"/>
              <a:t>Subadra</a:t>
            </a:r>
            <a:r>
              <a:rPr lang="en-GB" dirty="0"/>
              <a:t>, I.N., (2024). Digital marketing for sustainable tourism village in Bali: A mixed methods study. </a:t>
            </a:r>
            <a:r>
              <a:rPr lang="en-GB" i="1" dirty="0"/>
              <a:t>Journal of Infrastructure, Policy and Development</a:t>
            </a:r>
            <a:r>
              <a:rPr lang="en-GB" dirty="0"/>
              <a:t>, </a:t>
            </a:r>
            <a:r>
              <a:rPr lang="en-GB" i="1" dirty="0"/>
              <a:t>8</a:t>
            </a:r>
            <a:r>
              <a:rPr lang="en-GB" dirty="0"/>
              <a:t>(7), p.3726.</a:t>
            </a:r>
            <a:endParaRPr lang="en-IN" dirty="0"/>
          </a:p>
          <a:p>
            <a:r>
              <a:rPr lang="en-GB" dirty="0" err="1"/>
              <a:t>Raji</a:t>
            </a:r>
            <a:r>
              <a:rPr lang="en-GB" dirty="0"/>
              <a:t>, M.A., </a:t>
            </a:r>
            <a:r>
              <a:rPr lang="en-GB" dirty="0" err="1"/>
              <a:t>Olodo</a:t>
            </a:r>
            <a:r>
              <a:rPr lang="en-GB" dirty="0"/>
              <a:t>, H.B., </a:t>
            </a:r>
            <a:r>
              <a:rPr lang="en-GB" dirty="0" err="1"/>
              <a:t>Oke</a:t>
            </a:r>
            <a:r>
              <a:rPr lang="en-GB" dirty="0"/>
              <a:t>, T.T., </a:t>
            </a:r>
            <a:r>
              <a:rPr lang="en-GB" dirty="0" err="1"/>
              <a:t>Addy</a:t>
            </a:r>
            <a:r>
              <a:rPr lang="en-GB" dirty="0"/>
              <a:t>, W.A., </a:t>
            </a:r>
            <a:r>
              <a:rPr lang="en-GB" dirty="0" err="1"/>
              <a:t>Ofodile</a:t>
            </a:r>
            <a:r>
              <a:rPr lang="en-GB" dirty="0"/>
              <a:t>, O.C. and </a:t>
            </a:r>
            <a:r>
              <a:rPr lang="en-GB" dirty="0" err="1"/>
              <a:t>Oyewole</a:t>
            </a:r>
            <a:r>
              <a:rPr lang="en-GB" dirty="0"/>
              <a:t>, A.T., (2024). Digital marketing in tourism: a review of practices in the USA and Africa. </a:t>
            </a:r>
            <a:r>
              <a:rPr lang="en-GB" i="1" dirty="0"/>
              <a:t>International Journal of Applied Research in Social Sciences</a:t>
            </a:r>
            <a:r>
              <a:rPr lang="en-GB" dirty="0"/>
              <a:t>, </a:t>
            </a:r>
            <a:r>
              <a:rPr lang="en-GB" i="1" dirty="0"/>
              <a:t>6</a:t>
            </a:r>
            <a:r>
              <a:rPr lang="en-GB" dirty="0"/>
              <a:t>(3), pp.393-408.</a:t>
            </a:r>
            <a:endParaRPr lang="en-IN" dirty="0"/>
          </a:p>
          <a:p>
            <a:r>
              <a:rPr lang="en-GB" dirty="0" err="1"/>
              <a:t>Rodrigues</a:t>
            </a:r>
            <a:r>
              <a:rPr lang="en-GB" dirty="0"/>
              <a:t>, S., </a:t>
            </a:r>
            <a:r>
              <a:rPr lang="en-GB" dirty="0" err="1"/>
              <a:t>Correia</a:t>
            </a:r>
            <a:r>
              <a:rPr lang="en-GB" dirty="0"/>
              <a:t>, R., </a:t>
            </a:r>
            <a:r>
              <a:rPr lang="en-GB" dirty="0" err="1"/>
              <a:t>Gonçalves</a:t>
            </a:r>
            <a:r>
              <a:rPr lang="en-GB" dirty="0"/>
              <a:t>, R., </a:t>
            </a:r>
            <a:r>
              <a:rPr lang="en-GB" dirty="0" err="1"/>
              <a:t>Branco</a:t>
            </a:r>
            <a:r>
              <a:rPr lang="en-GB" dirty="0"/>
              <a:t>, F. and Martins, J., (2023). Digital marketing’s impact on rural destinations’ image, intention to visit, and destination sustainability. </a:t>
            </a:r>
            <a:r>
              <a:rPr lang="en-GB" i="1" dirty="0"/>
              <a:t>Sustainability</a:t>
            </a:r>
            <a:r>
              <a:rPr lang="en-GB" dirty="0"/>
              <a:t>, </a:t>
            </a:r>
            <a:r>
              <a:rPr lang="en-GB" i="1" dirty="0"/>
              <a:t>15</a:t>
            </a:r>
            <a:r>
              <a:rPr lang="en-GB" dirty="0"/>
              <a:t>(3), p.2683.</a:t>
            </a:r>
            <a:endParaRPr lang="en-IN" dirty="0"/>
          </a:p>
          <a:p>
            <a:r>
              <a:rPr lang="en-GB" dirty="0"/>
              <a:t>Rogers, T. Wynn-Moylan, P (2022) Conferences and conventions: a global industry. 4th Edition. </a:t>
            </a:r>
            <a:r>
              <a:rPr lang="en-GB" dirty="0" err="1"/>
              <a:t>Routledge</a:t>
            </a:r>
            <a:r>
              <a:rPr lang="en-GB" dirty="0"/>
              <a:t>: Oxford</a:t>
            </a:r>
            <a:endParaRPr lang="en-IN" dirty="0"/>
          </a:p>
          <a:p>
            <a:r>
              <a:rPr lang="en-GB" dirty="0" err="1"/>
              <a:t>Schönherr</a:t>
            </a:r>
            <a:r>
              <a:rPr lang="en-GB" dirty="0"/>
              <a:t>, S., Eller, R., </a:t>
            </a:r>
            <a:r>
              <a:rPr lang="en-GB" dirty="0" err="1"/>
              <a:t>Kallmuenzer</a:t>
            </a:r>
            <a:r>
              <a:rPr lang="en-GB" dirty="0"/>
              <a:t>, A. and Peters, M., (2023). Organisational learning and sustainable tourism: the enabling role of digital transformation. </a:t>
            </a:r>
            <a:r>
              <a:rPr lang="en-GB" i="1" dirty="0"/>
              <a:t>Journal of Knowledge Management</a:t>
            </a:r>
            <a:r>
              <a:rPr lang="en-GB" dirty="0"/>
              <a:t>, </a:t>
            </a:r>
            <a:r>
              <a:rPr lang="en-GB" i="1" dirty="0"/>
              <a:t>27</a:t>
            </a:r>
            <a:r>
              <a:rPr lang="en-GB" dirty="0"/>
              <a:t>(11), pp.82-100.</a:t>
            </a:r>
            <a:endParaRPr lang="en-IN" dirty="0"/>
          </a:p>
          <a:p>
            <a:r>
              <a:rPr lang="en-GB" dirty="0"/>
              <a:t>Smith, A. (2012) Events and urban regeneration: the strategic use of events to revitalise cities. </a:t>
            </a:r>
            <a:r>
              <a:rPr lang="en-GB" dirty="0" err="1"/>
              <a:t>Routledge</a:t>
            </a:r>
            <a:r>
              <a:rPr lang="en-GB" dirty="0"/>
              <a:t>: Oxford</a:t>
            </a:r>
            <a:endParaRPr lang="en-IN" dirty="0"/>
          </a:p>
          <a:p>
            <a:r>
              <a:rPr lang="en-GB" dirty="0"/>
              <a:t>Tiago, F., Gil, A., </a:t>
            </a:r>
            <a:r>
              <a:rPr lang="en-GB" dirty="0" err="1"/>
              <a:t>Stemberger</a:t>
            </a:r>
            <a:r>
              <a:rPr lang="en-GB" dirty="0"/>
              <a:t>, S. and Borges-Tiago, T., (2021). Digital sustainability communication in tourism. </a:t>
            </a:r>
            <a:r>
              <a:rPr lang="en-GB" i="1" dirty="0"/>
              <a:t>Journal of Innovation &amp; Knowledge</a:t>
            </a:r>
            <a:r>
              <a:rPr lang="en-GB" dirty="0"/>
              <a:t>, </a:t>
            </a:r>
            <a:r>
              <a:rPr lang="en-GB" i="1" dirty="0"/>
              <a:t>6</a:t>
            </a:r>
            <a:r>
              <a:rPr lang="en-GB" dirty="0"/>
              <a:t>(1), pp.27-34.</a:t>
            </a:r>
            <a:endParaRPr lang="en-IN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Ver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32</TotalTime>
  <Words>977</Words>
  <Application>Microsoft Office PowerPoint</Application>
  <PresentationFormat>On-screen Show (4:3)</PresentationFormat>
  <Paragraphs>74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Calibri</vt:lpstr>
      <vt:lpstr>Century Gothic</vt:lpstr>
      <vt:lpstr>Times New Roman</vt:lpstr>
      <vt:lpstr>Verdana</vt:lpstr>
      <vt:lpstr>Wingdings 2</vt:lpstr>
      <vt:lpstr>Verve</vt:lpstr>
      <vt:lpstr> Programme: International Hotel Management (BA) Module: International Meetings Management for the Hotel Industry   Module code: BMIH6007 Student Name: Amirul Islam Student ID: 2234363  Croeso Cymru: Global Business Meets Welsh Welcome </vt:lpstr>
      <vt:lpstr>Event Overview</vt:lpstr>
      <vt:lpstr>Event Objectives</vt:lpstr>
      <vt:lpstr>Target Market &amp; Demand</vt:lpstr>
      <vt:lpstr>Competitive Landscape</vt:lpstr>
      <vt:lpstr>Venue &amp; Location Justification</vt:lpstr>
      <vt:lpstr>Operational Planning</vt:lpstr>
      <vt:lpstr>Cultural Integration</vt:lpstr>
      <vt:lpstr>Financial Plan</vt:lpstr>
      <vt:lpstr>Sponsorship Strategy</vt:lpstr>
      <vt:lpstr>Risk Management &amp; Contingency Plan</vt:lpstr>
      <vt:lpstr>Conclusion &amp; Impact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Programme: International Hotel Management (BA) Module: International Meetings Management for the Hotel Industry   Module code: BMIH6007  Croeso Cymru: Global Business Meets Welsh Welcome </dc:title>
  <cp:lastModifiedBy>Amirul Islam (2234363)</cp:lastModifiedBy>
  <cp:revision>2</cp:revision>
  <dcterms:created xsi:type="dcterms:W3CDTF">2006-08-16T00:00:00Z</dcterms:created>
  <dcterms:modified xsi:type="dcterms:W3CDTF">2025-05-21T08:35:55Z</dcterms:modified>
</cp:coreProperties>
</file>