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8" r:id="rId3"/>
    <p:sldId id="266" r:id="rId4"/>
    <p:sldId id="270" r:id="rId5"/>
    <p:sldId id="261" r:id="rId6"/>
    <p:sldId id="262" r:id="rId7"/>
    <p:sldId id="273" r:id="rId8"/>
    <p:sldId id="267" r:id="rId9"/>
    <p:sldId id="272" r:id="rId10"/>
    <p:sldId id="263" r:id="rId11"/>
    <p:sldId id="274" r:id="rId12"/>
    <p:sldId id="264" r:id="rId13"/>
    <p:sldId id="271" r:id="rId14"/>
    <p:sldId id="275" r:id="rId15"/>
    <p:sldId id="265" r:id="rId16"/>
  </p:sldIdLst>
  <p:sldSz cx="12192000" cy="6858000"/>
  <p:notesSz cx="6858000" cy="9144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4B1BF"/>
    <a:srgbClr val="140203"/>
    <a:srgbClr val="4E2C47"/>
    <a:srgbClr val="569A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30"/>
    <p:restoredTop sz="94663"/>
  </p:normalViewPr>
  <p:slideViewPr>
    <p:cSldViewPr snapToGrid="0" snapToObjects="1">
      <p:cViewPr varScale="1">
        <p:scale>
          <a:sx n="115" d="100"/>
          <a:sy n="115" d="100"/>
        </p:scale>
        <p:origin x="224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1A1224-7855-CA46-AE8B-F9E9655A27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s-E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7D775C-D1A5-EC45-9197-F7A00CCA9A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s-E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7798EA-D6C2-B140-8BCC-62181ADB74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2511FD-4D75-0348-B83A-D6355AFA6383}" type="datetimeFigureOut">
              <a:rPr lang="es-ES" smtClean="0"/>
              <a:t>19/12/19</a:t>
            </a:fld>
            <a:endParaRPr lang="es-E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041FC2-F65C-F24D-A543-E25B3DD5D3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2A9D73-968D-7643-93ED-7FD2A8E6F1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378FA-7629-C24E-93D5-8DD22A7D5E90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269225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6D6BC-5DB8-804D-A778-2A2CA279F9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s-E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A77F2E-40A7-BF4B-A8D3-F8EE22E905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s-E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7385DC-53D4-544B-9AAD-C888486726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2511FD-4D75-0348-B83A-D6355AFA6383}" type="datetimeFigureOut">
              <a:rPr lang="es-ES" smtClean="0"/>
              <a:t>19/12/19</a:t>
            </a:fld>
            <a:endParaRPr lang="es-E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819F93-77B6-834E-B0B0-21D99C63C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B80AD-B408-1A43-85DD-A1868D136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378FA-7629-C24E-93D5-8DD22A7D5E90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4996096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E2E9AD-606F-2843-8FB0-F21D72DF84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s-E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E9BD32-59E8-6E46-973B-5C70E7C21B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536B49-FEDE-BE4C-B996-EB36B3CE8D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2511FD-4D75-0348-B83A-D6355AFA6383}" type="datetimeFigureOut">
              <a:rPr lang="es-ES" smtClean="0"/>
              <a:t>19/12/19</a:t>
            </a:fld>
            <a:endParaRPr lang="es-E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6CA4D1-E3E7-DB45-A42F-24EFDB7049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93018F-4985-D84F-B52B-751B10A461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378FA-7629-C24E-93D5-8DD22A7D5E90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7717692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860186-D011-1B4E-98D8-C2A939965F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s-E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DDA79A-DF83-6E40-AE78-5BE8B727F10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s-E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2D6920-0971-9E4B-8E30-6E4DB83766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s-E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7B2729-ED7E-0B4B-82DA-E174AC892C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2511FD-4D75-0348-B83A-D6355AFA6383}" type="datetimeFigureOut">
              <a:rPr lang="es-ES" smtClean="0"/>
              <a:t>19/12/19</a:t>
            </a:fld>
            <a:endParaRPr lang="es-E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451F4-7901-FE4A-9499-030E162C74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F886F2-5BC8-844B-ACED-6B6B4F2ACE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378FA-7629-C24E-93D5-8DD22A7D5E90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3736322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39C93-4E5A-AA46-9800-4031A95D54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s-E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DCC289-5D0C-3F43-9298-9145AC7899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C06B44-7907-CA45-8FBE-396575101C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s-E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0B3109-B26E-3E4E-B3CD-E86B87C99EE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795437C-8CDD-2549-A58D-511C994302D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s-E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261C9F1-A7B6-CA42-9811-95A3DFAE48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2511FD-4D75-0348-B83A-D6355AFA6383}" type="datetimeFigureOut">
              <a:rPr lang="es-ES" smtClean="0"/>
              <a:t>19/12/19</a:t>
            </a:fld>
            <a:endParaRPr lang="es-E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366BFF9-BCB8-7749-B106-31F4049FDC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C67FF42-B291-C241-BABB-94CAC36442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378FA-7629-C24E-93D5-8DD22A7D5E90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5327108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B4A2C-C3D2-A74F-82BF-F7F5ABB2D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s-E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EECCD3D-1035-7043-9A9B-DA94A1E664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2511FD-4D75-0348-B83A-D6355AFA6383}" type="datetimeFigureOut">
              <a:rPr lang="es-ES" smtClean="0"/>
              <a:t>19/12/19</a:t>
            </a:fld>
            <a:endParaRPr lang="es-E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5FE9744-59CE-8048-8B5E-9027A257D0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03F321E-3902-F64F-ABF2-6116A8BF06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378FA-7629-C24E-93D5-8DD22A7D5E90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8275247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55C5DEC-10C1-D24A-AFBA-7436D77061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2511FD-4D75-0348-B83A-D6355AFA6383}" type="datetimeFigureOut">
              <a:rPr lang="es-ES" smtClean="0"/>
              <a:t>19/12/19</a:t>
            </a:fld>
            <a:endParaRPr lang="es-E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DA18CF9-B519-CB4D-87A8-A95B64C0E5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E5C89E-C9DB-784C-95BD-8A227475AD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378FA-7629-C24E-93D5-8DD22A7D5E90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7298552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0BF890-4159-524F-A573-AF5CFDE5D5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s-E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0836CF-2A91-B641-88B6-5B75499A0D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s-E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FA0287-734B-1542-9F9B-F279C65AAD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0567CA-E87C-A641-90A7-5977C3122E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2511FD-4D75-0348-B83A-D6355AFA6383}" type="datetimeFigureOut">
              <a:rPr lang="es-ES" smtClean="0"/>
              <a:t>19/12/19</a:t>
            </a:fld>
            <a:endParaRPr lang="es-E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9FE4CF-E641-FA48-92A0-3C161EF360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3A34AD-8D2F-CF45-8587-BAA15321B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378FA-7629-C24E-93D5-8DD22A7D5E90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41392657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AC5F0-2F62-324D-9C26-869331A258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s-E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8938CE-9DC2-7D4D-9847-3A5FBD34377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97DFB1-4BE9-D047-9B76-A55032E729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0934BC-74E3-E744-B679-3A985F78B5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2511FD-4D75-0348-B83A-D6355AFA6383}" type="datetimeFigureOut">
              <a:rPr lang="es-ES" smtClean="0"/>
              <a:t>19/12/19</a:t>
            </a:fld>
            <a:endParaRPr lang="es-E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763E65-C8A4-EC4E-A24C-54F36CAFAB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5C170B-03EB-CA46-857C-5B382358E4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378FA-7629-C24E-93D5-8DD22A7D5E90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4171540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02E99E-11CB-AB43-A8A7-890F6D9415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s-E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94371E-F302-284A-B46C-A027DF8A79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s-E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BD76F6-C2DC-7943-8302-39FC100232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2511FD-4D75-0348-B83A-D6355AFA6383}" type="datetimeFigureOut">
              <a:rPr lang="es-ES" smtClean="0"/>
              <a:t>19/12/19</a:t>
            </a:fld>
            <a:endParaRPr lang="es-E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166371-D7DA-E247-9F74-167E4F26B4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770A57-5CC1-244C-8985-50061AF45E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378FA-7629-C24E-93D5-8DD22A7D5E90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4601863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696BFF6-FEE6-854D-B88B-3A6458B2090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s-E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73B97C-8EC6-3C48-9121-08B2C14FE71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s-E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A646EE-6E08-174D-A6AA-5A245F4F1B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2511FD-4D75-0348-B83A-D6355AFA6383}" type="datetimeFigureOut">
              <a:rPr lang="es-ES" smtClean="0"/>
              <a:t>19/12/19</a:t>
            </a:fld>
            <a:endParaRPr lang="es-E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AC6A59-867A-DB4A-946D-AE4B8A4E01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2E0037-A994-FA4F-BDC0-7D347E9B07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378FA-7629-C24E-93D5-8DD22A7D5E90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3528209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80ED06B-3EF5-1B44-AEA1-74082BAE43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s-E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D226AC-AAF8-594E-86D6-BE020EE85D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s-E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078B47-286F-3E4E-A640-C58FC2139A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2511FD-4D75-0348-B83A-D6355AFA6383}" type="datetimeFigureOut">
              <a:rPr lang="es-ES" smtClean="0"/>
              <a:t>19/12/19</a:t>
            </a:fld>
            <a:endParaRPr lang="es-E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7EA609-4716-2F4A-8937-F9AA48EB8A1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E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3D4B20-13FB-614D-AD89-897D3D81B3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5378FA-7629-C24E-93D5-8DD22A7D5E90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2590608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3.png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nstagram.com/p/B2bvVpcHa9v/?utm_source=ig_web_copy_link" TargetMode="Externa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" name="Picture 39" descr="A red white and blue hair&#10;&#10;Description automatically generated">
            <a:extLst>
              <a:ext uri="{FF2B5EF4-FFF2-40B4-BE49-F238E27FC236}">
                <a16:creationId xmlns:a16="http://schemas.microsoft.com/office/drawing/2014/main" id="{F2326456-D8E5-CC4E-8B3A-BB13951ACDC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969" r="9091" b="34024"/>
          <a:stretch/>
        </p:blipFill>
        <p:spPr>
          <a:xfrm>
            <a:off x="6248402" y="10"/>
            <a:ext cx="5943597" cy="6857990"/>
          </a:xfrm>
          <a:prstGeom prst="rect">
            <a:avLst/>
          </a:prstGeom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8C0490-0547-9C4F-B70A-E5E056BE6E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0" y="-87136"/>
            <a:ext cx="8537434" cy="4326342"/>
          </a:xfrm>
        </p:spPr>
        <p:txBody>
          <a:bodyPr anchor="b">
            <a:normAutofit/>
          </a:bodyPr>
          <a:lstStyle/>
          <a:p>
            <a:pPr algn="l"/>
            <a:r>
              <a:rPr lang="es-ES" sz="4000" b="1" dirty="0">
                <a:solidFill>
                  <a:srgbClr val="44B1BF"/>
                </a:solidFill>
              </a:rPr>
              <a:t>S E M I - A U T O M A T I C</a:t>
            </a:r>
            <a:endParaRPr lang="es-ES" sz="4000" dirty="0">
              <a:solidFill>
                <a:srgbClr val="44B1BF"/>
              </a:solidFill>
              <a:latin typeface="Apple Symbols" panose="02000000000000000000" pitchFamily="2" charset="-79"/>
              <a:ea typeface="Apple Symbols" panose="02000000000000000000" pitchFamily="2" charset="-79"/>
              <a:cs typeface="Apple Symbols" panose="02000000000000000000" pitchFamily="2" charset="-79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3FE61F-3ACF-044B-BA18-2A19525A37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5465620" cy="1208141"/>
          </a:xfrm>
        </p:spPr>
        <p:txBody>
          <a:bodyPr>
            <a:normAutofit/>
          </a:bodyPr>
          <a:lstStyle/>
          <a:p>
            <a:pPr algn="l"/>
            <a:r>
              <a:rPr lang="es-ES" b="1" dirty="0">
                <a:solidFill>
                  <a:srgbClr val="44B1BF"/>
                </a:solidFill>
              </a:rPr>
              <a:t>N U W A Y A  &amp;  O L L Y  W O O D S</a:t>
            </a:r>
          </a:p>
          <a:p>
            <a:pPr algn="l"/>
            <a:endParaRPr lang="es-ES" b="1" dirty="0">
              <a:solidFill>
                <a:srgbClr val="44B1BF"/>
              </a:solidFill>
            </a:endParaRPr>
          </a:p>
          <a:p>
            <a:pPr algn="l"/>
            <a:endParaRPr lang="es-ES" b="1" dirty="0">
              <a:solidFill>
                <a:srgbClr val="44B1BF"/>
              </a:solidFill>
            </a:endParaRP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9C6BE6E-BB14-1B47-9B8B-E843F530F5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51020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red white and blue hair&#10;&#10;Description automatically generated">
            <a:extLst>
              <a:ext uri="{FF2B5EF4-FFF2-40B4-BE49-F238E27FC236}">
                <a16:creationId xmlns:a16="http://schemas.microsoft.com/office/drawing/2014/main" id="{E5C3AB63-E494-F343-AF9F-F34567F47C8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1284"/>
          <a:stretch/>
        </p:blipFill>
        <p:spPr>
          <a:xfrm>
            <a:off x="20" y="10"/>
            <a:ext cx="4637226" cy="6857990"/>
          </a:xfrm>
          <a:prstGeom prst="rect">
            <a:avLst/>
          </a:prstGeom>
        </p:spPr>
      </p:pic>
      <p:sp>
        <p:nvSpPr>
          <p:cNvPr id="84" name="Rectangle 83">
            <a:extLst>
              <a:ext uri="{FF2B5EF4-FFF2-40B4-BE49-F238E27FC236}">
                <a16:creationId xmlns:a16="http://schemas.microsoft.com/office/drawing/2014/main" id="{B9951BD9-0868-4CDB-ACD6-9C4209B5E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4637247" y="0"/>
            <a:ext cx="7554754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8C0490-0547-9C4F-B70A-E5E056BE6E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97369" y="1979784"/>
            <a:ext cx="6274591" cy="3351602"/>
          </a:xfrm>
        </p:spPr>
        <p:txBody>
          <a:bodyPr>
            <a:normAutofit/>
          </a:bodyPr>
          <a:lstStyle/>
          <a:p>
            <a:pPr algn="l"/>
            <a:r>
              <a:rPr lang="en-GB" sz="29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  <a:t>Blend between electronica and hip-hop</a:t>
            </a:r>
            <a:br>
              <a:rPr lang="en-GB" sz="29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br>
              <a:rPr lang="en-GB" sz="29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br>
              <a:rPr lang="en-GB" sz="29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r>
              <a:rPr lang="en-GB" sz="29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  <a:t>Motivational &amp; dark mood</a:t>
            </a:r>
            <a:br>
              <a:rPr lang="en-GB" sz="29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br>
              <a:rPr lang="en-GB" sz="29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br>
              <a:rPr lang="en-GB" sz="29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r>
              <a:rPr lang="en-GB" sz="29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  <a:t>First release together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3FE61F-3ACF-044B-BA18-2A19525A37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77327" y="284121"/>
            <a:ext cx="6274592" cy="2061645"/>
          </a:xfrm>
        </p:spPr>
        <p:txBody>
          <a:bodyPr>
            <a:normAutofit/>
          </a:bodyPr>
          <a:lstStyle/>
          <a:p>
            <a:r>
              <a:rPr lang="es-ES" sz="3200" b="1" dirty="0">
                <a:solidFill>
                  <a:srgbClr val="44B1BF"/>
                </a:solidFill>
              </a:rPr>
              <a:t>A B O U T   T H E   S O N G</a:t>
            </a:r>
            <a:endParaRPr lang="es-ES" sz="3200" dirty="0">
              <a:solidFill>
                <a:srgbClr val="44B1B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76245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" name="Picture 39" descr="A red white and blue hair&#10;&#10;Description automatically generated">
            <a:extLst>
              <a:ext uri="{FF2B5EF4-FFF2-40B4-BE49-F238E27FC236}">
                <a16:creationId xmlns:a16="http://schemas.microsoft.com/office/drawing/2014/main" id="{F2326456-D8E5-CC4E-8B3A-BB13951ACDC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7969" r="9091" b="34024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8C0490-0547-9C4F-B70A-E5E056BE6E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0" y="-87136"/>
            <a:ext cx="8537434" cy="4326342"/>
          </a:xfrm>
        </p:spPr>
        <p:txBody>
          <a:bodyPr anchor="b">
            <a:normAutofit/>
          </a:bodyPr>
          <a:lstStyle/>
          <a:p>
            <a:pPr algn="l"/>
            <a:endParaRPr lang="en-GB" sz="3600" dirty="0">
              <a:solidFill>
                <a:srgbClr val="44B1BF"/>
              </a:solidFill>
              <a:latin typeface="Apple Symbols" panose="02000000000000000000" pitchFamily="2" charset="-79"/>
              <a:ea typeface="Apple Symbols" panose="02000000000000000000" pitchFamily="2" charset="-79"/>
              <a:cs typeface="Apple Symbols" panose="02000000000000000000" pitchFamily="2" charset="-79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3FE61F-3ACF-044B-BA18-2A19525A37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5465620" cy="1208141"/>
          </a:xfrm>
        </p:spPr>
        <p:txBody>
          <a:bodyPr>
            <a:normAutofit/>
          </a:bodyPr>
          <a:lstStyle/>
          <a:p>
            <a:pPr algn="l"/>
            <a:r>
              <a:rPr lang="es-ES" sz="2800" b="1" dirty="0">
                <a:solidFill>
                  <a:srgbClr val="44B1BF"/>
                </a:solidFill>
              </a:rPr>
              <a:t>D E M O </a:t>
            </a:r>
            <a:endParaRPr lang="es-ES" sz="2000" dirty="0">
              <a:solidFill>
                <a:srgbClr val="44B1BF"/>
              </a:solidFill>
            </a:endParaRP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Online Media 3" descr="Idea 1 - G# Minor 89 bpm (draft mix 2).wav">
            <a:hlinkClick r:id="" action="ppaction://media"/>
            <a:extLst>
              <a:ext uri="{FF2B5EF4-FFF2-40B4-BE49-F238E27FC236}">
                <a16:creationId xmlns:a16="http://schemas.microsoft.com/office/drawing/2014/main" id="{1809A690-AB68-FA4E-9EFC-B8C0FB127B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442665" y="473580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63464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17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red white and blue hair&#10;&#10;Description automatically generated">
            <a:extLst>
              <a:ext uri="{FF2B5EF4-FFF2-40B4-BE49-F238E27FC236}">
                <a16:creationId xmlns:a16="http://schemas.microsoft.com/office/drawing/2014/main" id="{E5C3AB63-E494-F343-AF9F-F34567F47C8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1284"/>
          <a:stretch/>
        </p:blipFill>
        <p:spPr>
          <a:xfrm>
            <a:off x="20" y="10"/>
            <a:ext cx="4637226" cy="6857990"/>
          </a:xfrm>
          <a:prstGeom prst="rect">
            <a:avLst/>
          </a:prstGeom>
        </p:spPr>
      </p:pic>
      <p:sp>
        <p:nvSpPr>
          <p:cNvPr id="84" name="Rectangle 83">
            <a:extLst>
              <a:ext uri="{FF2B5EF4-FFF2-40B4-BE49-F238E27FC236}">
                <a16:creationId xmlns:a16="http://schemas.microsoft.com/office/drawing/2014/main" id="{B9951BD9-0868-4CDB-ACD6-9C4209B5E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4637247" y="0"/>
            <a:ext cx="7554754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8C0490-0547-9C4F-B70A-E5E056BE6E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97369" y="1394992"/>
            <a:ext cx="6459952" cy="4396207"/>
          </a:xfrm>
        </p:spPr>
        <p:txBody>
          <a:bodyPr>
            <a:normAutofit/>
          </a:bodyPr>
          <a:lstStyle/>
          <a:p>
            <a:pPr algn="l"/>
            <a:r>
              <a:rPr lang="en-GB" sz="32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  <a:t>· Will be released a few months before EP.</a:t>
            </a:r>
            <a:br>
              <a:rPr lang="en-GB" sz="32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br>
              <a:rPr lang="en-GB" sz="32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br>
              <a:rPr lang="en-GB" sz="32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r>
              <a:rPr lang="en-GB" sz="32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  <a:t>· Creating expectation.</a:t>
            </a:r>
            <a:br>
              <a:rPr lang="en-GB" sz="32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br>
              <a:rPr lang="en-GB" sz="32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br>
              <a:rPr lang="en-GB" sz="32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r>
              <a:rPr lang="en-GB" sz="32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  <a:t>· Sets the style of the EP.</a:t>
            </a:r>
            <a:endParaRPr lang="en-GB" sz="2900" dirty="0">
              <a:solidFill>
                <a:srgbClr val="44B1BF"/>
              </a:solidFill>
              <a:latin typeface="Apple Symbols" panose="02000000000000000000" pitchFamily="2" charset="-79"/>
              <a:ea typeface="Apple Symbols" panose="02000000000000000000" pitchFamily="2" charset="-79"/>
              <a:cs typeface="Apple Symbols" panose="02000000000000000000" pitchFamily="2" charset="-79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3FE61F-3ACF-044B-BA18-2A19525A37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77327" y="284121"/>
            <a:ext cx="6274592" cy="2061645"/>
          </a:xfrm>
        </p:spPr>
        <p:txBody>
          <a:bodyPr>
            <a:normAutofit/>
          </a:bodyPr>
          <a:lstStyle/>
          <a:p>
            <a:r>
              <a:rPr lang="es-ES" sz="3200" b="1" dirty="0">
                <a:solidFill>
                  <a:srgbClr val="44B1BF"/>
                </a:solidFill>
              </a:rPr>
              <a:t>S I N G L E, B U T…</a:t>
            </a:r>
            <a:endParaRPr lang="es-ES" dirty="0">
              <a:solidFill>
                <a:srgbClr val="44B1B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84806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" name="Picture 39" descr="A red white and blue hair&#10;&#10;Description automatically generated">
            <a:extLst>
              <a:ext uri="{FF2B5EF4-FFF2-40B4-BE49-F238E27FC236}">
                <a16:creationId xmlns:a16="http://schemas.microsoft.com/office/drawing/2014/main" id="{F2326456-D8E5-CC4E-8B3A-BB13951ACDC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969" r="9091" b="34024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3FE61F-3ACF-044B-BA18-2A19525A37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5465620" cy="1208141"/>
          </a:xfrm>
        </p:spPr>
        <p:txBody>
          <a:bodyPr>
            <a:normAutofit/>
          </a:bodyPr>
          <a:lstStyle/>
          <a:p>
            <a:pPr algn="l"/>
            <a:r>
              <a:rPr lang="es-ES" sz="2800" b="1" dirty="0">
                <a:solidFill>
                  <a:srgbClr val="44B1BF"/>
                </a:solidFill>
              </a:rPr>
              <a:t>P R O M O T I O N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791958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" name="Picture 39" descr="A red white and blue hair&#10;&#10;Description automatically generated">
            <a:extLst>
              <a:ext uri="{FF2B5EF4-FFF2-40B4-BE49-F238E27FC236}">
                <a16:creationId xmlns:a16="http://schemas.microsoft.com/office/drawing/2014/main" id="{F2326456-D8E5-CC4E-8B3A-BB13951ACDC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969" r="9091" b="34024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8C0490-0547-9C4F-B70A-E5E056BE6E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0" y="-452332"/>
            <a:ext cx="8537434" cy="4326342"/>
          </a:xfrm>
        </p:spPr>
        <p:txBody>
          <a:bodyPr anchor="b">
            <a:normAutofit/>
          </a:bodyPr>
          <a:lstStyle/>
          <a:p>
            <a:pPr algn="l"/>
            <a:r>
              <a:rPr lang="en-GB" sz="28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  <a:t>V I S U A L  I D E N T I T Y</a:t>
            </a:r>
            <a:br>
              <a:rPr lang="en-GB" sz="28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br>
              <a:rPr lang="en-GB" sz="28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br>
              <a:rPr lang="en-GB" sz="28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r>
              <a:rPr lang="en-GB" sz="28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  <a:t>A R T I S T  B R A N D I N G</a:t>
            </a:r>
            <a:br>
              <a:rPr lang="en-GB" sz="28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br>
              <a:rPr lang="en-GB" sz="28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br>
              <a:rPr lang="en-GB" sz="28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r>
              <a:rPr lang="en-GB" sz="28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  <a:t>T E A S E R ( H Y P E 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3FE61F-3ACF-044B-BA18-2A19525A37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5465620" cy="1208141"/>
          </a:xfrm>
        </p:spPr>
        <p:txBody>
          <a:bodyPr>
            <a:normAutofit/>
          </a:bodyPr>
          <a:lstStyle/>
          <a:p>
            <a:pPr algn="l"/>
            <a:r>
              <a:rPr lang="es-ES" sz="2800" b="1" dirty="0">
                <a:solidFill>
                  <a:srgbClr val="44B1BF"/>
                </a:solidFill>
              </a:rPr>
              <a:t>P R E – R E L E A S E</a:t>
            </a:r>
            <a:endParaRPr lang="es-ES" sz="2800" dirty="0">
              <a:solidFill>
                <a:srgbClr val="44B1BF"/>
              </a:solidFill>
            </a:endParaRP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041147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Subtitle 8">
            <a:extLst>
              <a:ext uri="{FF2B5EF4-FFF2-40B4-BE49-F238E27FC236}">
                <a16:creationId xmlns:a16="http://schemas.microsoft.com/office/drawing/2014/main" id="{E7A1EE42-2FED-9E44-8610-C2DE7A34070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https://www.instagram.com/p/B2bvVpcHa9v/?utm_source=ig_web_copy_link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6875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" name="Picture 39" descr="A red white and blue hair&#10;&#10;Description automatically generated">
            <a:extLst>
              <a:ext uri="{FF2B5EF4-FFF2-40B4-BE49-F238E27FC236}">
                <a16:creationId xmlns:a16="http://schemas.microsoft.com/office/drawing/2014/main" id="{F2326456-D8E5-CC4E-8B3A-BB13951ACDC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969" r="9091" b="34024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3FE61F-3ACF-044B-BA18-2A19525A37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5465620" cy="1208141"/>
          </a:xfrm>
        </p:spPr>
        <p:txBody>
          <a:bodyPr>
            <a:normAutofit/>
          </a:bodyPr>
          <a:lstStyle/>
          <a:p>
            <a:pPr algn="l"/>
            <a:r>
              <a:rPr lang="es-ES" sz="2800" b="1" dirty="0">
                <a:solidFill>
                  <a:srgbClr val="44B1BF"/>
                </a:solidFill>
              </a:rPr>
              <a:t>C O N C E P T U A L I Z A T I O N 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204585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8C0490-0547-9C4F-B70A-E5E056BE6E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0" y="-87136"/>
            <a:ext cx="8537434" cy="4326342"/>
          </a:xfrm>
        </p:spPr>
        <p:txBody>
          <a:bodyPr anchor="b">
            <a:normAutofit/>
          </a:bodyPr>
          <a:lstStyle/>
          <a:p>
            <a:pPr algn="l"/>
            <a:endParaRPr lang="en-GB" sz="3600" dirty="0">
              <a:solidFill>
                <a:srgbClr val="44B1BF"/>
              </a:solidFill>
              <a:latin typeface="Apple Symbols" panose="02000000000000000000" pitchFamily="2" charset="-79"/>
              <a:ea typeface="Apple Symbols" panose="02000000000000000000" pitchFamily="2" charset="-79"/>
              <a:cs typeface="Apple Symbols" panose="02000000000000000000" pitchFamily="2" charset="-79"/>
            </a:endParaRP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A picture containing indoor, sitting, table, cup&#10;&#10;Description automatically generated">
            <a:extLst>
              <a:ext uri="{FF2B5EF4-FFF2-40B4-BE49-F238E27FC236}">
                <a16:creationId xmlns:a16="http://schemas.microsoft.com/office/drawing/2014/main" id="{19B7903B-ABE3-9F4C-AD67-DC7218DD9A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3073" y="282463"/>
            <a:ext cx="4224207" cy="6126894"/>
          </a:xfrm>
          <a:prstGeom prst="rect">
            <a:avLst/>
          </a:prstGeom>
        </p:spPr>
      </p:pic>
      <p:pic>
        <p:nvPicPr>
          <p:cNvPr id="15" name="Picture 14" descr="A picture containing goggles, black, desk, table&#10;&#10;Description automatically generated">
            <a:extLst>
              <a:ext uri="{FF2B5EF4-FFF2-40B4-BE49-F238E27FC236}">
                <a16:creationId xmlns:a16="http://schemas.microsoft.com/office/drawing/2014/main" id="{9BCA5A1D-298E-D742-8B93-DE91DF0ADF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8592" y="282463"/>
            <a:ext cx="4591583" cy="6126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82749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" name="Picture 39" descr="A red white and blue hair&#10;&#10;Description automatically generated">
            <a:extLst>
              <a:ext uri="{FF2B5EF4-FFF2-40B4-BE49-F238E27FC236}">
                <a16:creationId xmlns:a16="http://schemas.microsoft.com/office/drawing/2014/main" id="{F2326456-D8E5-CC4E-8B3A-BB13951ACDC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969" r="9091" b="34024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8C0490-0547-9C4F-B70A-E5E056BE6E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5752" y="376850"/>
            <a:ext cx="6135471" cy="3793220"/>
          </a:xfrm>
        </p:spPr>
        <p:txBody>
          <a:bodyPr anchor="b">
            <a:normAutofit/>
          </a:bodyPr>
          <a:lstStyle/>
          <a:p>
            <a:pPr algn="l"/>
            <a:r>
              <a:rPr lang="en-GB" sz="28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  <a:t>Y O U T U B E  C H A N N E L</a:t>
            </a:r>
            <a:br>
              <a:rPr lang="en-GB" sz="28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br>
              <a:rPr lang="en-GB" sz="28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br>
              <a:rPr lang="en-GB" sz="28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r>
              <a:rPr lang="en-GB" sz="28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  <a:t>S P O T I F Y    P L A Y L I S T</a:t>
            </a:r>
            <a:br>
              <a:rPr lang="en-GB" sz="28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br>
              <a:rPr lang="en-GB" sz="28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br>
              <a:rPr lang="en-GB" sz="28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r>
              <a:rPr lang="en-GB" sz="28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  <a:t>R E D D I 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3FE61F-3ACF-044B-BA18-2A19525A37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5024176"/>
            <a:ext cx="5465620" cy="1208141"/>
          </a:xfrm>
        </p:spPr>
        <p:txBody>
          <a:bodyPr>
            <a:normAutofit/>
          </a:bodyPr>
          <a:lstStyle/>
          <a:p>
            <a:pPr algn="l"/>
            <a:r>
              <a:rPr lang="es-ES" sz="2800" b="1" dirty="0">
                <a:solidFill>
                  <a:srgbClr val="44B1BF"/>
                </a:solidFill>
              </a:rPr>
              <a:t>R E L E A S E</a:t>
            </a:r>
            <a:endParaRPr lang="es-ES" sz="2800" dirty="0">
              <a:solidFill>
                <a:srgbClr val="44B1BF"/>
              </a:solidFill>
            </a:endParaRP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021899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" name="Picture 39" descr="A red white and blue hair&#10;&#10;Description automatically generated">
            <a:extLst>
              <a:ext uri="{FF2B5EF4-FFF2-40B4-BE49-F238E27FC236}">
                <a16:creationId xmlns:a16="http://schemas.microsoft.com/office/drawing/2014/main" id="{F2326456-D8E5-CC4E-8B3A-BB13951ACDC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969" r="9091" b="34024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8C0490-0547-9C4F-B70A-E5E056BE6E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5752" y="1397671"/>
            <a:ext cx="6135471" cy="4834646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GB" sz="28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  <a:t>B L O G S  M E N T I O N S</a:t>
            </a:r>
            <a:br>
              <a:rPr lang="en-GB" sz="28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br>
              <a:rPr lang="en-GB" sz="28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br>
              <a:rPr lang="en-GB" sz="28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r>
              <a:rPr lang="en-GB" sz="28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  <a:t>M A G A Z I N E S</a:t>
            </a:r>
            <a:br>
              <a:rPr lang="en-GB" sz="28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br>
              <a:rPr lang="en-GB" sz="28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br>
              <a:rPr lang="en-GB" sz="28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r>
              <a:rPr lang="en-GB" sz="28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  <a:t>S H A R I N G  O F  F R I E N D S</a:t>
            </a:r>
            <a:br>
              <a:rPr lang="en-GB" sz="28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br>
              <a:rPr lang="en-GB" sz="28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br>
              <a:rPr lang="en-GB" sz="28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br>
              <a:rPr lang="en-GB" sz="28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br>
              <a:rPr lang="en-GB" sz="28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br>
              <a:rPr lang="en-GB" sz="28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br>
              <a:rPr lang="en-GB" sz="28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br>
              <a:rPr lang="en-GB" sz="28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endParaRPr lang="en-GB" sz="2800" dirty="0">
              <a:solidFill>
                <a:srgbClr val="44B1BF"/>
              </a:solidFill>
              <a:latin typeface="Apple Symbols" panose="02000000000000000000" pitchFamily="2" charset="-79"/>
              <a:ea typeface="Apple Symbols" panose="02000000000000000000" pitchFamily="2" charset="-79"/>
              <a:cs typeface="Apple Symbols" panose="02000000000000000000" pitchFamily="2" charset="-79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3FE61F-3ACF-044B-BA18-2A19525A37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5024176"/>
            <a:ext cx="5465620" cy="1208141"/>
          </a:xfrm>
        </p:spPr>
        <p:txBody>
          <a:bodyPr>
            <a:normAutofit/>
          </a:bodyPr>
          <a:lstStyle/>
          <a:p>
            <a:pPr algn="l"/>
            <a:r>
              <a:rPr lang="es-ES" sz="2800" b="1" dirty="0">
                <a:solidFill>
                  <a:srgbClr val="44B1BF"/>
                </a:solidFill>
              </a:rPr>
              <a:t>R E L E A S E</a:t>
            </a:r>
            <a:endParaRPr lang="es-ES" sz="2800" dirty="0">
              <a:solidFill>
                <a:srgbClr val="44B1BF"/>
              </a:solidFill>
            </a:endParaRP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314782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" name="Picture 39" descr="A red white and blue hair&#10;&#10;Description automatically generated">
            <a:extLst>
              <a:ext uri="{FF2B5EF4-FFF2-40B4-BE49-F238E27FC236}">
                <a16:creationId xmlns:a16="http://schemas.microsoft.com/office/drawing/2014/main" id="{F2326456-D8E5-CC4E-8B3A-BB13951ACDC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969" r="9091" b="34024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8C0490-0547-9C4F-B70A-E5E056BE6E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0" y="-87136"/>
            <a:ext cx="8537434" cy="4326342"/>
          </a:xfrm>
        </p:spPr>
        <p:txBody>
          <a:bodyPr anchor="b">
            <a:normAutofit/>
          </a:bodyPr>
          <a:lstStyle/>
          <a:p>
            <a:pPr algn="l"/>
            <a:r>
              <a:rPr lang="en-GB" sz="28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  <a:t> M I X T A P E S  &amp;  P O D C A S T S </a:t>
            </a:r>
            <a:br>
              <a:rPr lang="en-GB" sz="28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br>
              <a:rPr lang="en-GB" sz="28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br>
              <a:rPr lang="en-GB" sz="28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br>
              <a:rPr lang="en-GB" sz="28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r>
              <a:rPr lang="en-GB" sz="28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  <a:t>S Y N C  O P P O R T U N I T I E S</a:t>
            </a:r>
            <a:br>
              <a:rPr lang="en-GB" sz="28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br>
              <a:rPr lang="en-GB" sz="28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br>
              <a:rPr lang="en-GB" sz="28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br>
              <a:rPr lang="en-GB" sz="28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r>
              <a:rPr lang="en-GB" sz="28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  <a:t>I N S T R U M E N T A L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3FE61F-3ACF-044B-BA18-2A19525A37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5465620" cy="1208141"/>
          </a:xfrm>
        </p:spPr>
        <p:txBody>
          <a:bodyPr>
            <a:normAutofit/>
          </a:bodyPr>
          <a:lstStyle/>
          <a:p>
            <a:pPr algn="l"/>
            <a:r>
              <a:rPr lang="es-ES" sz="2800" b="1" dirty="0">
                <a:solidFill>
                  <a:srgbClr val="44B1BF"/>
                </a:solidFill>
              </a:rPr>
              <a:t>P O S T – R E L E A S E</a:t>
            </a:r>
            <a:endParaRPr lang="es-ES" sz="2800" dirty="0">
              <a:solidFill>
                <a:srgbClr val="44B1BF"/>
              </a:solidFill>
            </a:endParaRP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405654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red white and blue hair&#10;&#10;Description automatically generated">
            <a:extLst>
              <a:ext uri="{FF2B5EF4-FFF2-40B4-BE49-F238E27FC236}">
                <a16:creationId xmlns:a16="http://schemas.microsoft.com/office/drawing/2014/main" id="{E5C3AB63-E494-F343-AF9F-F34567F47C8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1284"/>
          <a:stretch/>
        </p:blipFill>
        <p:spPr>
          <a:xfrm>
            <a:off x="20" y="10"/>
            <a:ext cx="4637226" cy="6857990"/>
          </a:xfrm>
          <a:prstGeom prst="rect">
            <a:avLst/>
          </a:prstGeom>
        </p:spPr>
      </p:pic>
      <p:sp>
        <p:nvSpPr>
          <p:cNvPr id="84" name="Rectangle 83">
            <a:extLst>
              <a:ext uri="{FF2B5EF4-FFF2-40B4-BE49-F238E27FC236}">
                <a16:creationId xmlns:a16="http://schemas.microsoft.com/office/drawing/2014/main" id="{B9951BD9-0868-4CDB-ACD6-9C4209B5E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4637247" y="0"/>
            <a:ext cx="7554754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8C0490-0547-9C4F-B70A-E5E056BE6E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97369" y="1818167"/>
            <a:ext cx="6274591" cy="4261973"/>
          </a:xfrm>
        </p:spPr>
        <p:txBody>
          <a:bodyPr>
            <a:normAutofit fontScale="90000"/>
          </a:bodyPr>
          <a:lstStyle/>
          <a:p>
            <a:pPr algn="l"/>
            <a:r>
              <a:rPr lang="en-GB" sz="29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  <a:t>M A S T E R I N G (£100)</a:t>
            </a:r>
            <a:br>
              <a:rPr lang="en-GB" sz="29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br>
              <a:rPr lang="en-GB" sz="29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r>
              <a:rPr lang="en-GB" sz="29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  <a:t>A R T W O R K  (£100)</a:t>
            </a:r>
            <a:br>
              <a:rPr lang="en-GB" sz="29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br>
              <a:rPr lang="en-GB" sz="29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r>
              <a:rPr lang="en-GB" sz="29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  <a:t>D I G I T A L  C O N T E N T (£200)</a:t>
            </a:r>
            <a:br>
              <a:rPr lang="en-GB" sz="29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br>
              <a:rPr lang="en-GB" sz="29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r>
              <a:rPr lang="en-GB" sz="29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  <a:t>I N S T A G R A M  A D S (£100)</a:t>
            </a:r>
            <a:br>
              <a:rPr lang="en-GB" sz="29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br>
              <a:rPr lang="en-GB" sz="29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br>
              <a:rPr lang="en-GB" sz="29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br>
              <a:rPr lang="en-GB" sz="29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endParaRPr lang="en-GB" sz="2900" dirty="0">
              <a:solidFill>
                <a:srgbClr val="44B1BF"/>
              </a:solidFill>
              <a:latin typeface="Apple Symbols" panose="02000000000000000000" pitchFamily="2" charset="-79"/>
              <a:ea typeface="Apple Symbols" panose="02000000000000000000" pitchFamily="2" charset="-79"/>
              <a:cs typeface="Apple Symbols" panose="02000000000000000000" pitchFamily="2" charset="-79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3FE61F-3ACF-044B-BA18-2A19525A37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77327" y="284121"/>
            <a:ext cx="6274592" cy="2061645"/>
          </a:xfrm>
        </p:spPr>
        <p:txBody>
          <a:bodyPr>
            <a:normAutofit/>
          </a:bodyPr>
          <a:lstStyle/>
          <a:p>
            <a:r>
              <a:rPr lang="es-ES" sz="3200" b="1" dirty="0">
                <a:solidFill>
                  <a:srgbClr val="44B1BF"/>
                </a:solidFill>
              </a:rPr>
              <a:t>O P E R A T I N G   B U D G E T</a:t>
            </a:r>
          </a:p>
        </p:txBody>
      </p:sp>
    </p:spTree>
    <p:extLst>
      <p:ext uri="{BB962C8B-B14F-4D97-AF65-F5344CB8AC3E}">
        <p14:creationId xmlns:p14="http://schemas.microsoft.com/office/powerpoint/2010/main" val="41564589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red white and blue hair&#10;&#10;Description automatically generated">
            <a:extLst>
              <a:ext uri="{FF2B5EF4-FFF2-40B4-BE49-F238E27FC236}">
                <a16:creationId xmlns:a16="http://schemas.microsoft.com/office/drawing/2014/main" id="{E5C3AB63-E494-F343-AF9F-F34567F47C8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1284"/>
          <a:stretch/>
        </p:blipFill>
        <p:spPr>
          <a:xfrm>
            <a:off x="20" y="10"/>
            <a:ext cx="4637226" cy="6857990"/>
          </a:xfrm>
          <a:prstGeom prst="rect">
            <a:avLst/>
          </a:prstGeom>
        </p:spPr>
      </p:pic>
      <p:sp>
        <p:nvSpPr>
          <p:cNvPr id="84" name="Rectangle 83">
            <a:extLst>
              <a:ext uri="{FF2B5EF4-FFF2-40B4-BE49-F238E27FC236}">
                <a16:creationId xmlns:a16="http://schemas.microsoft.com/office/drawing/2014/main" id="{B9951BD9-0868-4CDB-ACD6-9C4209B5E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4637247" y="0"/>
            <a:ext cx="7554754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8C0490-0547-9C4F-B70A-E5E056BE6E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97369" y="1818167"/>
            <a:ext cx="6274591" cy="4261973"/>
          </a:xfrm>
        </p:spPr>
        <p:txBody>
          <a:bodyPr>
            <a:normAutofit fontScale="90000"/>
          </a:bodyPr>
          <a:lstStyle/>
          <a:p>
            <a:pPr algn="l"/>
            <a:r>
              <a:rPr lang="en-GB" sz="29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  <a:t>T R A P  N A T I O N  U P L O A D </a:t>
            </a:r>
            <a:br>
              <a:rPr lang="en-GB" sz="29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br>
              <a:rPr lang="en-GB" sz="29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br>
              <a:rPr lang="en-GB" sz="29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r>
              <a:rPr lang="en-GB" sz="29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  <a:t>5K S P O T I F Y  L I S T E N E R S </a:t>
            </a:r>
            <a:br>
              <a:rPr lang="en-GB" sz="29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br>
              <a:rPr lang="en-GB" sz="29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br>
              <a:rPr lang="en-GB" sz="29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r>
              <a:rPr lang="en-GB" sz="29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  <a:t>300  I N S T A G R A M  F O L L O W E R S </a:t>
            </a:r>
            <a:br>
              <a:rPr lang="en-GB" sz="29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br>
              <a:rPr lang="en-GB" sz="29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br>
              <a:rPr lang="en-GB" sz="29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r>
              <a:rPr lang="en-GB" sz="29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  <a:t>3 M A G A Z I N E S  M E N T I O N S </a:t>
            </a:r>
            <a:br>
              <a:rPr lang="en-GB" sz="29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br>
              <a:rPr lang="en-GB" sz="2900" dirty="0">
                <a:solidFill>
                  <a:srgbClr val="44B1BF"/>
                </a:solidFill>
                <a:latin typeface="Apple Symbols" panose="02000000000000000000" pitchFamily="2" charset="-79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endParaRPr lang="en-GB" sz="2900" dirty="0">
              <a:solidFill>
                <a:srgbClr val="44B1BF"/>
              </a:solidFill>
              <a:latin typeface="Apple Symbols" panose="02000000000000000000" pitchFamily="2" charset="-79"/>
              <a:ea typeface="Apple Symbols" panose="02000000000000000000" pitchFamily="2" charset="-79"/>
              <a:cs typeface="Apple Symbols" panose="02000000000000000000" pitchFamily="2" charset="-79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3FE61F-3ACF-044B-BA18-2A19525A37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77327" y="284121"/>
            <a:ext cx="6274592" cy="2061645"/>
          </a:xfrm>
        </p:spPr>
        <p:txBody>
          <a:bodyPr>
            <a:normAutofit/>
          </a:bodyPr>
          <a:lstStyle/>
          <a:p>
            <a:r>
              <a:rPr lang="es-ES" sz="3200" b="1" dirty="0">
                <a:solidFill>
                  <a:srgbClr val="44B1BF"/>
                </a:solidFill>
              </a:rPr>
              <a:t>N U M B E R S</a:t>
            </a:r>
          </a:p>
        </p:txBody>
      </p:sp>
    </p:spTree>
    <p:extLst>
      <p:ext uri="{BB962C8B-B14F-4D97-AF65-F5344CB8AC3E}">
        <p14:creationId xmlns:p14="http://schemas.microsoft.com/office/powerpoint/2010/main" val="13427139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" name="Picture 39" descr="A red white and blue hair&#10;&#10;Description automatically generated">
            <a:extLst>
              <a:ext uri="{FF2B5EF4-FFF2-40B4-BE49-F238E27FC236}">
                <a16:creationId xmlns:a16="http://schemas.microsoft.com/office/drawing/2014/main" id="{F2326456-D8E5-CC4E-8B3A-BB13951ACDC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969" r="9091" b="34024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8C0490-0547-9C4F-B70A-E5E056BE6E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0" y="-87136"/>
            <a:ext cx="8537434" cy="4326342"/>
          </a:xfrm>
        </p:spPr>
        <p:txBody>
          <a:bodyPr anchor="b">
            <a:normAutofit/>
          </a:bodyPr>
          <a:lstStyle/>
          <a:p>
            <a:pPr algn="l"/>
            <a:endParaRPr lang="en-GB" sz="3600" dirty="0">
              <a:solidFill>
                <a:srgbClr val="44B1BF"/>
              </a:solidFill>
              <a:latin typeface="Apple Symbols" panose="02000000000000000000" pitchFamily="2" charset="-79"/>
              <a:ea typeface="Apple Symbols" panose="02000000000000000000" pitchFamily="2" charset="-79"/>
              <a:cs typeface="Apple Symbols" panose="02000000000000000000" pitchFamily="2" charset="-79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3FE61F-3ACF-044B-BA18-2A19525A37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5465620" cy="1208141"/>
          </a:xfrm>
        </p:spPr>
        <p:txBody>
          <a:bodyPr>
            <a:normAutofit/>
          </a:bodyPr>
          <a:lstStyle/>
          <a:p>
            <a:pPr algn="l"/>
            <a:r>
              <a:rPr lang="es-ES" sz="2800" b="1" dirty="0">
                <a:solidFill>
                  <a:srgbClr val="44B1BF"/>
                </a:solidFill>
              </a:rPr>
              <a:t>C O N C L U S I O N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230840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1341</TotalTime>
  <Words>560</Words>
  <Application>Microsoft Macintosh PowerPoint</Application>
  <PresentationFormat>Widescreen</PresentationFormat>
  <Paragraphs>23</Paragraphs>
  <Slides>15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Apple Symbols</vt:lpstr>
      <vt:lpstr>Arial</vt:lpstr>
      <vt:lpstr>Calibri</vt:lpstr>
      <vt:lpstr>Calibri Light</vt:lpstr>
      <vt:lpstr>Office Theme</vt:lpstr>
      <vt:lpstr>S E M I - A U T O M A T I C</vt:lpstr>
      <vt:lpstr>Blend between electronica and hip-hop   Motivational &amp; dark mood   First release together</vt:lpstr>
      <vt:lpstr>PowerPoint Presentation</vt:lpstr>
      <vt:lpstr>· Will be released a few months before EP.   · Creating expectation.   · Sets the style of the EP.</vt:lpstr>
      <vt:lpstr>PowerPoint Presentation</vt:lpstr>
      <vt:lpstr>V I S U A L  I D E N T I T Y   A R T I S T  B R A N D I N G   T E A S E R ( H Y P E )</vt:lpstr>
      <vt:lpstr>PowerPoint Presentation</vt:lpstr>
      <vt:lpstr>PowerPoint Presentation</vt:lpstr>
      <vt:lpstr>PowerPoint Presentation</vt:lpstr>
      <vt:lpstr>Y O U T U B E  C H A N N E L   S P O T I F Y    P L A Y L I S T   R E D D I T </vt:lpstr>
      <vt:lpstr>B L O G S  M E N T I O N S   M A G A Z I N E S   S H A R I N G  O F  F R I E N D S        </vt:lpstr>
      <vt:lpstr> M I X T A P E S  &amp;  P O D C A S T S     S Y N C  O P P O R T U N I T I E S    I N S T R U M E N T A L </vt:lpstr>
      <vt:lpstr>M A S T E R I N G (£100)  A R T W O R K  (£100)  D I G I T A L  C O N T E N T (£200)  I N S T A G R A M  A D S (£100)    </vt:lpstr>
      <vt:lpstr>T R A P  N A T I O N  U P L O A D    5K S P O T I F Y  L I S T E N E R S    300  I N S T A G R A M  F O L L O W E R S    3 M A G A Z I N E S  M E N T I O N S 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 E M I - A U T O M A T I C</dc:title>
  <dc:creator>JUAN PEDRO AYUSO TORRIJOS</dc:creator>
  <cp:lastModifiedBy>JUAN PEDRO AYUSO TORRIJOS</cp:lastModifiedBy>
  <cp:revision>21</cp:revision>
  <dcterms:created xsi:type="dcterms:W3CDTF">2019-12-18T10:06:38Z</dcterms:created>
  <dcterms:modified xsi:type="dcterms:W3CDTF">2019-12-19T08:28:29Z</dcterms:modified>
</cp:coreProperties>
</file>