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65" r:id="rId2"/>
    <p:sldId id="266" r:id="rId3"/>
    <p:sldId id="257" r:id="rId4"/>
    <p:sldId id="258" r:id="rId5"/>
    <p:sldId id="276" r:id="rId6"/>
    <p:sldId id="267" r:id="rId7"/>
    <p:sldId id="261" r:id="rId8"/>
    <p:sldId id="260" r:id="rId9"/>
    <p:sldId id="262" r:id="rId10"/>
    <p:sldId id="263" r:id="rId11"/>
    <p:sldId id="268" r:id="rId12"/>
    <p:sldId id="269" r:id="rId13"/>
    <p:sldId id="270" r:id="rId14"/>
    <p:sldId id="271" r:id="rId15"/>
    <p:sldId id="272" r:id="rId16"/>
    <p:sldId id="273"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304" autoAdjust="0"/>
  </p:normalViewPr>
  <p:slideViewPr>
    <p:cSldViewPr snapToGrid="0">
      <p:cViewPr varScale="1">
        <p:scale>
          <a:sx n="104" d="100"/>
          <a:sy n="104" d="100"/>
        </p:scale>
        <p:origin x="83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60C446-B4D7-43B8-9182-52947FE54855}" type="datetimeFigureOut">
              <a:rPr lang="en-GB" smtClean="0"/>
              <a:t>25/04/2022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1411B0-A4A1-4050-ACF1-27A7D9DE569A}" type="slidenum">
              <a:rPr lang="en-GB" smtClean="0"/>
              <a:t>‹#›</a:t>
            </a:fld>
            <a:endParaRPr lang="en-GB"/>
          </a:p>
        </p:txBody>
      </p:sp>
    </p:spTree>
    <p:extLst>
      <p:ext uri="{BB962C8B-B14F-4D97-AF65-F5344CB8AC3E}">
        <p14:creationId xmlns:p14="http://schemas.microsoft.com/office/powerpoint/2010/main" val="3800139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Luke and this is my presentation for the development of my 3D Diorama.</a:t>
            </a:r>
          </a:p>
        </p:txBody>
      </p:sp>
      <p:sp>
        <p:nvSpPr>
          <p:cNvPr id="4" name="Slide Number Placeholder 3"/>
          <p:cNvSpPr>
            <a:spLocks noGrp="1"/>
          </p:cNvSpPr>
          <p:nvPr>
            <p:ph type="sldNum" sz="quarter" idx="5"/>
          </p:nvPr>
        </p:nvSpPr>
        <p:spPr/>
        <p:txBody>
          <a:bodyPr/>
          <a:lstStyle/>
          <a:p>
            <a:fld id="{9C1411B0-A4A1-4050-ACF1-27A7D9DE569A}" type="slidenum">
              <a:rPr lang="en-GB" smtClean="0"/>
              <a:t>1</a:t>
            </a:fld>
            <a:endParaRPr lang="en-GB"/>
          </a:p>
        </p:txBody>
      </p:sp>
    </p:spTree>
    <p:extLst>
      <p:ext uri="{BB962C8B-B14F-4D97-AF65-F5344CB8AC3E}">
        <p14:creationId xmlns:p14="http://schemas.microsoft.com/office/powerpoint/2010/main" val="2131086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start with I used a mind map to come up with the different themes and ideas that I could include.</a:t>
            </a:r>
          </a:p>
          <a:p>
            <a:r>
              <a:rPr lang="en-GB" dirty="0"/>
              <a:t>I ultimately decided on doing a magic themed Witch’s Room.</a:t>
            </a:r>
          </a:p>
        </p:txBody>
      </p:sp>
      <p:sp>
        <p:nvSpPr>
          <p:cNvPr id="4" name="Slide Number Placeholder 3"/>
          <p:cNvSpPr>
            <a:spLocks noGrp="1"/>
          </p:cNvSpPr>
          <p:nvPr>
            <p:ph type="sldNum" sz="quarter" idx="5"/>
          </p:nvPr>
        </p:nvSpPr>
        <p:spPr/>
        <p:txBody>
          <a:bodyPr/>
          <a:lstStyle/>
          <a:p>
            <a:fld id="{9C1411B0-A4A1-4050-ACF1-27A7D9DE569A}" type="slidenum">
              <a:rPr lang="en-GB" smtClean="0"/>
              <a:t>2</a:t>
            </a:fld>
            <a:endParaRPr lang="en-GB"/>
          </a:p>
        </p:txBody>
      </p:sp>
    </p:spTree>
    <p:extLst>
      <p:ext uri="{BB962C8B-B14F-4D97-AF65-F5344CB8AC3E}">
        <p14:creationId xmlns:p14="http://schemas.microsoft.com/office/powerpoint/2010/main" val="733229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deciding the theme I created two mood boards, the first on the more specific theme …</a:t>
            </a:r>
          </a:p>
        </p:txBody>
      </p:sp>
      <p:sp>
        <p:nvSpPr>
          <p:cNvPr id="4" name="Slide Number Placeholder 3"/>
          <p:cNvSpPr>
            <a:spLocks noGrp="1"/>
          </p:cNvSpPr>
          <p:nvPr>
            <p:ph type="sldNum" sz="quarter" idx="5"/>
          </p:nvPr>
        </p:nvSpPr>
        <p:spPr/>
        <p:txBody>
          <a:bodyPr/>
          <a:lstStyle/>
          <a:p>
            <a:fld id="{9C1411B0-A4A1-4050-ACF1-27A7D9DE569A}" type="slidenum">
              <a:rPr lang="en-GB" smtClean="0"/>
              <a:t>3</a:t>
            </a:fld>
            <a:endParaRPr lang="en-GB"/>
          </a:p>
        </p:txBody>
      </p:sp>
    </p:spTree>
    <p:extLst>
      <p:ext uri="{BB962C8B-B14F-4D97-AF65-F5344CB8AC3E}">
        <p14:creationId xmlns:p14="http://schemas.microsoft.com/office/powerpoint/2010/main" val="667411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second on some of the objects I what to include in my diorama.</a:t>
            </a:r>
          </a:p>
        </p:txBody>
      </p:sp>
      <p:sp>
        <p:nvSpPr>
          <p:cNvPr id="4" name="Slide Number Placeholder 3"/>
          <p:cNvSpPr>
            <a:spLocks noGrp="1"/>
          </p:cNvSpPr>
          <p:nvPr>
            <p:ph type="sldNum" sz="quarter" idx="5"/>
          </p:nvPr>
        </p:nvSpPr>
        <p:spPr/>
        <p:txBody>
          <a:bodyPr/>
          <a:lstStyle/>
          <a:p>
            <a:fld id="{9C1411B0-A4A1-4050-ACF1-27A7D9DE569A}" type="slidenum">
              <a:rPr lang="en-GB" smtClean="0"/>
              <a:t>4</a:t>
            </a:fld>
            <a:endParaRPr lang="en-GB"/>
          </a:p>
        </p:txBody>
      </p:sp>
    </p:spTree>
    <p:extLst>
      <p:ext uri="{BB962C8B-B14F-4D97-AF65-F5344CB8AC3E}">
        <p14:creationId xmlns:p14="http://schemas.microsoft.com/office/powerpoint/2010/main" val="3701477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bibliography lists all the different sources I used for the mood boards.</a:t>
            </a:r>
          </a:p>
          <a:p>
            <a:r>
              <a:rPr lang="en-GB" dirty="0"/>
              <a:t>They are mostly pieces of media that I have watched or played and personally enjoyed.</a:t>
            </a:r>
          </a:p>
        </p:txBody>
      </p:sp>
      <p:sp>
        <p:nvSpPr>
          <p:cNvPr id="4" name="Slide Number Placeholder 3"/>
          <p:cNvSpPr>
            <a:spLocks noGrp="1"/>
          </p:cNvSpPr>
          <p:nvPr>
            <p:ph type="sldNum" sz="quarter" idx="5"/>
          </p:nvPr>
        </p:nvSpPr>
        <p:spPr/>
        <p:txBody>
          <a:bodyPr/>
          <a:lstStyle/>
          <a:p>
            <a:fld id="{9C1411B0-A4A1-4050-ACF1-27A7D9DE569A}" type="slidenum">
              <a:rPr lang="en-GB" smtClean="0"/>
              <a:t>5</a:t>
            </a:fld>
            <a:endParaRPr lang="en-GB"/>
          </a:p>
        </p:txBody>
      </p:sp>
    </p:spTree>
    <p:extLst>
      <p:ext uri="{BB962C8B-B14F-4D97-AF65-F5344CB8AC3E}">
        <p14:creationId xmlns:p14="http://schemas.microsoft.com/office/powerpoint/2010/main" val="390402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setting out the theme I created a sketch …</a:t>
            </a:r>
          </a:p>
        </p:txBody>
      </p:sp>
      <p:sp>
        <p:nvSpPr>
          <p:cNvPr id="4" name="Slide Number Placeholder 3"/>
          <p:cNvSpPr>
            <a:spLocks noGrp="1"/>
          </p:cNvSpPr>
          <p:nvPr>
            <p:ph type="sldNum" sz="quarter" idx="5"/>
          </p:nvPr>
        </p:nvSpPr>
        <p:spPr/>
        <p:txBody>
          <a:bodyPr/>
          <a:lstStyle/>
          <a:p>
            <a:fld id="{9C1411B0-A4A1-4050-ACF1-27A7D9DE569A}" type="slidenum">
              <a:rPr lang="en-GB" smtClean="0"/>
              <a:t>6</a:t>
            </a:fld>
            <a:endParaRPr lang="en-GB"/>
          </a:p>
        </p:txBody>
      </p:sp>
    </p:spTree>
    <p:extLst>
      <p:ext uri="{BB962C8B-B14F-4D97-AF65-F5344CB8AC3E}">
        <p14:creationId xmlns:p14="http://schemas.microsoft.com/office/powerpoint/2010/main" val="192557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and then a 3D block out for my diorama.</a:t>
            </a:r>
          </a:p>
        </p:txBody>
      </p:sp>
      <p:sp>
        <p:nvSpPr>
          <p:cNvPr id="4" name="Slide Number Placeholder 3"/>
          <p:cNvSpPr>
            <a:spLocks noGrp="1"/>
          </p:cNvSpPr>
          <p:nvPr>
            <p:ph type="sldNum" sz="quarter" idx="5"/>
          </p:nvPr>
        </p:nvSpPr>
        <p:spPr/>
        <p:txBody>
          <a:bodyPr/>
          <a:lstStyle/>
          <a:p>
            <a:fld id="{9C1411B0-A4A1-4050-ACF1-27A7D9DE569A}" type="slidenum">
              <a:rPr lang="en-GB" smtClean="0"/>
              <a:t>7</a:t>
            </a:fld>
            <a:endParaRPr lang="en-GB"/>
          </a:p>
        </p:txBody>
      </p:sp>
    </p:spTree>
    <p:extLst>
      <p:ext uri="{BB962C8B-B14F-4D97-AF65-F5344CB8AC3E}">
        <p14:creationId xmlns:p14="http://schemas.microsoft.com/office/powerpoint/2010/main" val="35939880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Then I started creating the models …</a:t>
            </a:r>
          </a:p>
        </p:txBody>
      </p:sp>
      <p:sp>
        <p:nvSpPr>
          <p:cNvPr id="4" name="Slide Number Placeholder 3"/>
          <p:cNvSpPr>
            <a:spLocks noGrp="1"/>
          </p:cNvSpPr>
          <p:nvPr>
            <p:ph type="sldNum" sz="quarter" idx="5"/>
          </p:nvPr>
        </p:nvSpPr>
        <p:spPr/>
        <p:txBody>
          <a:bodyPr/>
          <a:lstStyle/>
          <a:p>
            <a:fld id="{9C1411B0-A4A1-4050-ACF1-27A7D9DE569A}" type="slidenum">
              <a:rPr lang="en-GB" smtClean="0"/>
              <a:t>8</a:t>
            </a:fld>
            <a:endParaRPr lang="en-GB"/>
          </a:p>
        </p:txBody>
      </p:sp>
    </p:spTree>
    <p:extLst>
      <p:ext uri="{BB962C8B-B14F-4D97-AF65-F5344CB8AC3E}">
        <p14:creationId xmlns:p14="http://schemas.microsoft.com/office/powerpoint/2010/main" val="26362354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and the textures for them.</a:t>
            </a:r>
          </a:p>
        </p:txBody>
      </p:sp>
      <p:sp>
        <p:nvSpPr>
          <p:cNvPr id="4" name="Slide Number Placeholder 3"/>
          <p:cNvSpPr>
            <a:spLocks noGrp="1"/>
          </p:cNvSpPr>
          <p:nvPr>
            <p:ph type="sldNum" sz="quarter" idx="5"/>
          </p:nvPr>
        </p:nvSpPr>
        <p:spPr/>
        <p:txBody>
          <a:bodyPr/>
          <a:lstStyle/>
          <a:p>
            <a:fld id="{9C1411B0-A4A1-4050-ACF1-27A7D9DE569A}" type="slidenum">
              <a:rPr lang="en-GB" smtClean="0"/>
              <a:t>9</a:t>
            </a:fld>
            <a:endParaRPr lang="en-GB"/>
          </a:p>
        </p:txBody>
      </p:sp>
    </p:spTree>
    <p:extLst>
      <p:ext uri="{BB962C8B-B14F-4D97-AF65-F5344CB8AC3E}">
        <p14:creationId xmlns:p14="http://schemas.microsoft.com/office/powerpoint/2010/main" val="29656938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all came together in my final diorama.</a:t>
            </a:r>
          </a:p>
          <a:p>
            <a:r>
              <a:rPr lang="en-GB" dirty="0"/>
              <a:t>Now I want to highlight certain areas of my diorama to show what I think I did well in this diorama.</a:t>
            </a:r>
          </a:p>
        </p:txBody>
      </p:sp>
      <p:sp>
        <p:nvSpPr>
          <p:cNvPr id="4" name="Slide Number Placeholder 3"/>
          <p:cNvSpPr>
            <a:spLocks noGrp="1"/>
          </p:cNvSpPr>
          <p:nvPr>
            <p:ph type="sldNum" sz="quarter" idx="5"/>
          </p:nvPr>
        </p:nvSpPr>
        <p:spPr/>
        <p:txBody>
          <a:bodyPr/>
          <a:lstStyle/>
          <a:p>
            <a:fld id="{9C1411B0-A4A1-4050-ACF1-27A7D9DE569A}" type="slidenum">
              <a:rPr lang="en-GB" smtClean="0"/>
              <a:t>10</a:t>
            </a:fld>
            <a:endParaRPr lang="en-GB"/>
          </a:p>
        </p:txBody>
      </p:sp>
    </p:spTree>
    <p:extLst>
      <p:ext uri="{BB962C8B-B14F-4D97-AF65-F5344CB8AC3E}">
        <p14:creationId xmlns:p14="http://schemas.microsoft.com/office/powerpoint/2010/main" val="18417567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Certain models I was able to use a lot in the diorama by rescaling and retexturing them to make them look different from each other.</a:t>
            </a:r>
          </a:p>
          <a:p>
            <a:r>
              <a:rPr lang="en-GB" dirty="0"/>
              <a:t>This is most notable in the books as they are all the same model by altered slightly.</a:t>
            </a:r>
          </a:p>
        </p:txBody>
      </p:sp>
      <p:sp>
        <p:nvSpPr>
          <p:cNvPr id="4" name="Slide Number Placeholder 3"/>
          <p:cNvSpPr>
            <a:spLocks noGrp="1"/>
          </p:cNvSpPr>
          <p:nvPr>
            <p:ph type="sldNum" sz="quarter" idx="5"/>
          </p:nvPr>
        </p:nvSpPr>
        <p:spPr/>
        <p:txBody>
          <a:bodyPr/>
          <a:lstStyle/>
          <a:p>
            <a:fld id="{9C1411B0-A4A1-4050-ACF1-27A7D9DE569A}" type="slidenum">
              <a:rPr lang="en-GB" smtClean="0"/>
              <a:t>11</a:t>
            </a:fld>
            <a:endParaRPr lang="en-GB"/>
          </a:p>
        </p:txBody>
      </p:sp>
    </p:spTree>
    <p:extLst>
      <p:ext uri="{BB962C8B-B14F-4D97-AF65-F5344CB8AC3E}">
        <p14:creationId xmlns:p14="http://schemas.microsoft.com/office/powerpoint/2010/main" val="2625366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door frame is a notable aspect as it is just the door model but flattened and given a pitch black texture.</a:t>
            </a:r>
          </a:p>
          <a:p>
            <a:r>
              <a:rPr lang="en-GB" dirty="0"/>
              <a:t>This gives the illusion of a hole in the wall where the door would go.</a:t>
            </a:r>
          </a:p>
        </p:txBody>
      </p:sp>
      <p:sp>
        <p:nvSpPr>
          <p:cNvPr id="4" name="Slide Number Placeholder 3"/>
          <p:cNvSpPr>
            <a:spLocks noGrp="1"/>
          </p:cNvSpPr>
          <p:nvPr>
            <p:ph type="sldNum" sz="quarter" idx="5"/>
          </p:nvPr>
        </p:nvSpPr>
        <p:spPr/>
        <p:txBody>
          <a:bodyPr/>
          <a:lstStyle/>
          <a:p>
            <a:fld id="{9C1411B0-A4A1-4050-ACF1-27A7D9DE569A}" type="slidenum">
              <a:rPr lang="en-GB" smtClean="0"/>
              <a:t>12</a:t>
            </a:fld>
            <a:endParaRPr lang="en-GB"/>
          </a:p>
        </p:txBody>
      </p:sp>
    </p:spTree>
    <p:extLst>
      <p:ext uri="{BB962C8B-B14F-4D97-AF65-F5344CB8AC3E}">
        <p14:creationId xmlns:p14="http://schemas.microsoft.com/office/powerpoint/2010/main" val="7872280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wanted to create a lighting that resembles the inside of a room by lamplight so I used point lights to achieve this.</a:t>
            </a:r>
          </a:p>
        </p:txBody>
      </p:sp>
      <p:sp>
        <p:nvSpPr>
          <p:cNvPr id="4" name="Slide Number Placeholder 3"/>
          <p:cNvSpPr>
            <a:spLocks noGrp="1"/>
          </p:cNvSpPr>
          <p:nvPr>
            <p:ph type="sldNum" sz="quarter" idx="5"/>
          </p:nvPr>
        </p:nvSpPr>
        <p:spPr/>
        <p:txBody>
          <a:bodyPr/>
          <a:lstStyle/>
          <a:p>
            <a:fld id="{9C1411B0-A4A1-4050-ACF1-27A7D9DE569A}" type="slidenum">
              <a:rPr lang="en-GB" smtClean="0"/>
              <a:t>13</a:t>
            </a:fld>
            <a:endParaRPr lang="en-GB"/>
          </a:p>
        </p:txBody>
      </p:sp>
    </p:spTree>
    <p:extLst>
      <p:ext uri="{BB962C8B-B14F-4D97-AF65-F5344CB8AC3E}">
        <p14:creationId xmlns:p14="http://schemas.microsoft.com/office/powerpoint/2010/main" val="3431122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I did some stuff well I still ran into a couple of issues that I had to solve.</a:t>
            </a:r>
          </a:p>
        </p:txBody>
      </p:sp>
      <p:sp>
        <p:nvSpPr>
          <p:cNvPr id="4" name="Slide Number Placeholder 3"/>
          <p:cNvSpPr>
            <a:spLocks noGrp="1"/>
          </p:cNvSpPr>
          <p:nvPr>
            <p:ph type="sldNum" sz="quarter" idx="5"/>
          </p:nvPr>
        </p:nvSpPr>
        <p:spPr/>
        <p:txBody>
          <a:bodyPr/>
          <a:lstStyle/>
          <a:p>
            <a:fld id="{9C1411B0-A4A1-4050-ACF1-27A7D9DE569A}" type="slidenum">
              <a:rPr lang="en-GB" smtClean="0"/>
              <a:t>14</a:t>
            </a:fld>
            <a:endParaRPr lang="en-GB"/>
          </a:p>
        </p:txBody>
      </p:sp>
    </p:spTree>
    <p:extLst>
      <p:ext uri="{BB962C8B-B14F-4D97-AF65-F5344CB8AC3E}">
        <p14:creationId xmlns:p14="http://schemas.microsoft.com/office/powerpoint/2010/main" val="12132046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Firstly, when creating my models I didn’t set up the correct scale in Maya.</a:t>
            </a:r>
          </a:p>
          <a:p>
            <a:r>
              <a:rPr lang="en-GB" dirty="0"/>
              <a:t>This resulted in my models coming out tiny in Unreal when importing them.</a:t>
            </a:r>
          </a:p>
          <a:p>
            <a:r>
              <a:rPr lang="en-GB" dirty="0"/>
              <a:t>Unreal has an inbuilt scaling system though so I didn’t have to rebuild all my models.</a:t>
            </a:r>
          </a:p>
        </p:txBody>
      </p:sp>
      <p:sp>
        <p:nvSpPr>
          <p:cNvPr id="4" name="Slide Number Placeholder 3"/>
          <p:cNvSpPr>
            <a:spLocks noGrp="1"/>
          </p:cNvSpPr>
          <p:nvPr>
            <p:ph type="sldNum" sz="quarter" idx="5"/>
          </p:nvPr>
        </p:nvSpPr>
        <p:spPr/>
        <p:txBody>
          <a:bodyPr/>
          <a:lstStyle/>
          <a:p>
            <a:fld id="{9C1411B0-A4A1-4050-ACF1-27A7D9DE569A}" type="slidenum">
              <a:rPr lang="en-GB" smtClean="0"/>
              <a:t>15</a:t>
            </a:fld>
            <a:endParaRPr lang="en-GB"/>
          </a:p>
        </p:txBody>
      </p:sp>
    </p:spTree>
    <p:extLst>
      <p:ext uri="{BB962C8B-B14F-4D97-AF65-F5344CB8AC3E}">
        <p14:creationId xmlns:p14="http://schemas.microsoft.com/office/powerpoint/2010/main" val="35205364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Transparency was another issue.</a:t>
            </a:r>
          </a:p>
          <a:p>
            <a:r>
              <a:rPr lang="en-GB" dirty="0"/>
              <a:t>In certain objects, like the potion bottles, I wanted to use transparent textures.</a:t>
            </a:r>
          </a:p>
          <a:p>
            <a:r>
              <a:rPr lang="en-GB" dirty="0"/>
              <a:t>I couldn’t get this to work so I just used the base texture that I made without any transparency.</a:t>
            </a:r>
          </a:p>
        </p:txBody>
      </p:sp>
      <p:sp>
        <p:nvSpPr>
          <p:cNvPr id="4" name="Slide Number Placeholder 3"/>
          <p:cNvSpPr>
            <a:spLocks noGrp="1"/>
          </p:cNvSpPr>
          <p:nvPr>
            <p:ph type="sldNum" sz="quarter" idx="5"/>
          </p:nvPr>
        </p:nvSpPr>
        <p:spPr/>
        <p:txBody>
          <a:bodyPr/>
          <a:lstStyle/>
          <a:p>
            <a:fld id="{9C1411B0-A4A1-4050-ACF1-27A7D9DE569A}" type="slidenum">
              <a:rPr lang="en-GB" smtClean="0"/>
              <a:t>16</a:t>
            </a:fld>
            <a:endParaRPr lang="en-GB"/>
          </a:p>
        </p:txBody>
      </p:sp>
    </p:spTree>
    <p:extLst>
      <p:ext uri="{BB962C8B-B14F-4D97-AF65-F5344CB8AC3E}">
        <p14:creationId xmlns:p14="http://schemas.microsoft.com/office/powerpoint/2010/main" val="13954408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a:t>
            </a:r>
          </a:p>
        </p:txBody>
      </p:sp>
      <p:sp>
        <p:nvSpPr>
          <p:cNvPr id="4" name="Slide Number Placeholder 3"/>
          <p:cNvSpPr>
            <a:spLocks noGrp="1"/>
          </p:cNvSpPr>
          <p:nvPr>
            <p:ph type="sldNum" sz="quarter" idx="5"/>
          </p:nvPr>
        </p:nvSpPr>
        <p:spPr/>
        <p:txBody>
          <a:bodyPr/>
          <a:lstStyle/>
          <a:p>
            <a:fld id="{9C1411B0-A4A1-4050-ACF1-27A7D9DE569A}" type="slidenum">
              <a:rPr lang="en-GB" smtClean="0"/>
              <a:t>17</a:t>
            </a:fld>
            <a:endParaRPr lang="en-GB"/>
          </a:p>
        </p:txBody>
      </p:sp>
    </p:spTree>
    <p:extLst>
      <p:ext uri="{BB962C8B-B14F-4D97-AF65-F5344CB8AC3E}">
        <p14:creationId xmlns:p14="http://schemas.microsoft.com/office/powerpoint/2010/main" val="285643448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A14E4F9-9320-4BA0-B5C2-1C154B303A61}" type="datetimeFigureOut">
              <a:rPr lang="en-GB" smtClean="0"/>
              <a:t>25/04/2022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EDAF018-BD3E-4E57-A1CD-8E1D87A73F5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1950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14E4F9-9320-4BA0-B5C2-1C154B303A61}"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AF018-BD3E-4E57-A1CD-8E1D87A73F51}" type="slidenum">
              <a:rPr lang="en-GB" smtClean="0"/>
              <a:t>‹#›</a:t>
            </a:fld>
            <a:endParaRPr lang="en-GB"/>
          </a:p>
        </p:txBody>
      </p:sp>
    </p:spTree>
    <p:extLst>
      <p:ext uri="{BB962C8B-B14F-4D97-AF65-F5344CB8AC3E}">
        <p14:creationId xmlns:p14="http://schemas.microsoft.com/office/powerpoint/2010/main" val="3741944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14E4F9-9320-4BA0-B5C2-1C154B303A61}"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AF018-BD3E-4E57-A1CD-8E1D87A73F5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7086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14E4F9-9320-4BA0-B5C2-1C154B303A61}"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DAF018-BD3E-4E57-A1CD-8E1D87A73F51}" type="slidenum">
              <a:rPr lang="en-GB" smtClean="0"/>
              <a:t>‹#›</a:t>
            </a:fld>
            <a:endParaRPr lang="en-GB"/>
          </a:p>
        </p:txBody>
      </p:sp>
    </p:spTree>
    <p:extLst>
      <p:ext uri="{BB962C8B-B14F-4D97-AF65-F5344CB8AC3E}">
        <p14:creationId xmlns:p14="http://schemas.microsoft.com/office/powerpoint/2010/main" val="1466789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14E4F9-9320-4BA0-B5C2-1C154B303A61}" type="datetimeFigureOut">
              <a:rPr lang="en-GB" smtClean="0"/>
              <a:t>25/04/2022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DAF018-BD3E-4E57-A1CD-8E1D87A73F5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95530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A14E4F9-9320-4BA0-B5C2-1C154B303A61}" type="datetimeFigureOut">
              <a:rPr lang="en-GB" smtClean="0"/>
              <a:t>25/04/2022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DAF018-BD3E-4E57-A1CD-8E1D87A73F5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873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14E4F9-9320-4BA0-B5C2-1C154B303A61}" type="datetimeFigureOut">
              <a:rPr lang="en-GB" smtClean="0"/>
              <a:t>25/04/2022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DAF018-BD3E-4E57-A1CD-8E1D87A73F51}" type="slidenum">
              <a:rPr lang="en-GB" smtClean="0"/>
              <a:t>‹#›</a:t>
            </a:fld>
            <a:endParaRPr lang="en-GB"/>
          </a:p>
        </p:txBody>
      </p:sp>
    </p:spTree>
    <p:extLst>
      <p:ext uri="{BB962C8B-B14F-4D97-AF65-F5344CB8AC3E}">
        <p14:creationId xmlns:p14="http://schemas.microsoft.com/office/powerpoint/2010/main" val="653220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14E4F9-9320-4BA0-B5C2-1C154B303A61}"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DAF018-BD3E-4E57-A1CD-8E1D87A73F5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2897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14E4F9-9320-4BA0-B5C2-1C154B303A61}"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DAF018-BD3E-4E57-A1CD-8E1D87A73F51}" type="slidenum">
              <a:rPr lang="en-GB" smtClean="0"/>
              <a:t>‹#›</a:t>
            </a:fld>
            <a:endParaRPr lang="en-GB"/>
          </a:p>
        </p:txBody>
      </p:sp>
    </p:spTree>
    <p:extLst>
      <p:ext uri="{BB962C8B-B14F-4D97-AF65-F5344CB8AC3E}">
        <p14:creationId xmlns:p14="http://schemas.microsoft.com/office/powerpoint/2010/main" val="227723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14E4F9-9320-4BA0-B5C2-1C154B303A61}" type="datetimeFigureOut">
              <a:rPr lang="en-GB" smtClean="0"/>
              <a:t>25/04/2022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DAF018-BD3E-4E57-A1CD-8E1D87A73F51}" type="slidenum">
              <a:rPr lang="en-GB" smtClean="0"/>
              <a:t>‹#›</a:t>
            </a:fld>
            <a:endParaRPr lang="en-GB"/>
          </a:p>
        </p:txBody>
      </p:sp>
    </p:spTree>
    <p:extLst>
      <p:ext uri="{BB962C8B-B14F-4D97-AF65-F5344CB8AC3E}">
        <p14:creationId xmlns:p14="http://schemas.microsoft.com/office/powerpoint/2010/main" val="3785484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14E4F9-9320-4BA0-B5C2-1C154B303A61}"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AF018-BD3E-4E57-A1CD-8E1D87A73F5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54055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14E4F9-9320-4BA0-B5C2-1C154B303A61}"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AF018-BD3E-4E57-A1CD-8E1D87A73F5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03629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14E4F9-9320-4BA0-B5C2-1C154B303A61}"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AF018-BD3E-4E57-A1CD-8E1D87A73F51}" type="slidenum">
              <a:rPr lang="en-GB" smtClean="0"/>
              <a:t>‹#›</a:t>
            </a:fld>
            <a:endParaRPr lang="en-GB"/>
          </a:p>
        </p:txBody>
      </p:sp>
    </p:spTree>
    <p:extLst>
      <p:ext uri="{BB962C8B-B14F-4D97-AF65-F5344CB8AC3E}">
        <p14:creationId xmlns:p14="http://schemas.microsoft.com/office/powerpoint/2010/main" val="11448791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14E4F9-9320-4BA0-B5C2-1C154B303A61}"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AF018-BD3E-4E57-A1CD-8E1D87A73F5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90477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14E4F9-9320-4BA0-B5C2-1C154B303A61}"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AF018-BD3E-4E57-A1CD-8E1D87A73F5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0028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14E4F9-9320-4BA0-B5C2-1C154B303A61}"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AF018-BD3E-4E57-A1CD-8E1D87A73F5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87303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14E4F9-9320-4BA0-B5C2-1C154B303A61}" type="datetimeFigureOut">
              <a:rPr lang="en-GB" smtClean="0"/>
              <a:t>25/04/2022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AF018-BD3E-4E57-A1CD-8E1D87A73F5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0040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A14E4F9-9320-4BA0-B5C2-1C154B303A61}" type="datetimeFigureOut">
              <a:rPr lang="en-GB" smtClean="0"/>
              <a:t>25/04/2022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EDAF018-BD3E-4E57-A1CD-8E1D87A73F51}" type="slidenum">
              <a:rPr lang="en-GB" smtClean="0"/>
              <a:t>‹#›</a:t>
            </a:fld>
            <a:endParaRPr lang="en-GB"/>
          </a:p>
        </p:txBody>
      </p:sp>
    </p:spTree>
    <p:extLst>
      <p:ext uri="{BB962C8B-B14F-4D97-AF65-F5344CB8AC3E}">
        <p14:creationId xmlns:p14="http://schemas.microsoft.com/office/powerpoint/2010/main" val="418293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jpe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2.jpeg"/><Relationship Id="rId7"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EA6A12-598D-4257-8189-19DF90D76855}"/>
              </a:ext>
            </a:extLst>
          </p:cNvPr>
          <p:cNvSpPr>
            <a:spLocks noGrp="1"/>
          </p:cNvSpPr>
          <p:nvPr>
            <p:ph type="ctrTitle"/>
          </p:nvPr>
        </p:nvSpPr>
        <p:spPr/>
        <p:txBody>
          <a:bodyPr/>
          <a:lstStyle/>
          <a:p>
            <a:r>
              <a:rPr lang="en-GB" dirty="0"/>
              <a:t>3D Diorama In Unreal Engine</a:t>
            </a:r>
          </a:p>
        </p:txBody>
      </p:sp>
      <p:sp>
        <p:nvSpPr>
          <p:cNvPr id="5" name="Subtitle 4">
            <a:extLst>
              <a:ext uri="{FF2B5EF4-FFF2-40B4-BE49-F238E27FC236}">
                <a16:creationId xmlns:a16="http://schemas.microsoft.com/office/drawing/2014/main" id="{E34FE00C-4490-4743-9788-F9FEA75EFD4E}"/>
              </a:ext>
            </a:extLst>
          </p:cNvPr>
          <p:cNvSpPr>
            <a:spLocks noGrp="1"/>
          </p:cNvSpPr>
          <p:nvPr>
            <p:ph type="subTitle" idx="1"/>
          </p:nvPr>
        </p:nvSpPr>
        <p:spPr/>
        <p:txBody>
          <a:bodyPr/>
          <a:lstStyle/>
          <a:p>
            <a:r>
              <a:rPr lang="en-GB" dirty="0"/>
              <a:t>By Luke Rees</a:t>
            </a:r>
          </a:p>
          <a:p>
            <a:r>
              <a:rPr lang="en-GB" dirty="0"/>
              <a:t>2100874</a:t>
            </a:r>
          </a:p>
          <a:p>
            <a:endParaRPr lang="en-GB" dirty="0"/>
          </a:p>
        </p:txBody>
      </p:sp>
    </p:spTree>
    <p:extLst>
      <p:ext uri="{BB962C8B-B14F-4D97-AF65-F5344CB8AC3E}">
        <p14:creationId xmlns:p14="http://schemas.microsoft.com/office/powerpoint/2010/main" val="2638411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D56E41F-B8E0-4D18-B554-FD40260D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2DB31E17-E562-4F82-98D0-858C84120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5" name="Picture 14">
              <a:extLst>
                <a:ext uri="{FF2B5EF4-FFF2-40B4-BE49-F238E27FC236}">
                  <a16:creationId xmlns:a16="http://schemas.microsoft.com/office/drawing/2014/main" id="{58BF3B07-5EF6-4E5B-834E-C1398DB60AD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Rectangle 15">
              <a:extLst>
                <a:ext uri="{FF2B5EF4-FFF2-40B4-BE49-F238E27FC236}">
                  <a16:creationId xmlns:a16="http://schemas.microsoft.com/office/drawing/2014/main" id="{3DDA1859-D108-4C60-B38B-C85485AB38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E498EA77-084B-43CC-B94D-566F1D8E1E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8" name="Picture 17">
              <a:extLst>
                <a:ext uri="{FF2B5EF4-FFF2-40B4-BE49-F238E27FC236}">
                  <a16:creationId xmlns:a16="http://schemas.microsoft.com/office/drawing/2014/main" id="{99B16D3F-47E8-419E-9C4E-ED6FC918FBB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9BE7F521-C2CF-4FEB-9CC6-F2BECF4A18A3}"/>
              </a:ext>
            </a:extLst>
          </p:cNvPr>
          <p:cNvSpPr>
            <a:spLocks noGrp="1"/>
          </p:cNvSpPr>
          <p:nvPr>
            <p:ph type="title"/>
          </p:nvPr>
        </p:nvSpPr>
        <p:spPr>
          <a:xfrm>
            <a:off x="7535825" y="982132"/>
            <a:ext cx="3360772" cy="1303867"/>
          </a:xfrm>
        </p:spPr>
        <p:txBody>
          <a:bodyPr>
            <a:normAutofit/>
          </a:bodyPr>
          <a:lstStyle/>
          <a:p>
            <a:r>
              <a:rPr lang="en-GB">
                <a:solidFill>
                  <a:srgbClr val="262626"/>
                </a:solidFill>
              </a:rPr>
              <a:t>Mind Map</a:t>
            </a:r>
          </a:p>
        </p:txBody>
      </p:sp>
      <p:sp>
        <p:nvSpPr>
          <p:cNvPr id="20" name="Rectangle 19">
            <a:extLst>
              <a:ext uri="{FF2B5EF4-FFF2-40B4-BE49-F238E27FC236}">
                <a16:creationId xmlns:a16="http://schemas.microsoft.com/office/drawing/2014/main" id="{23E937B9-07EE-456A-A31C-41A8866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28B3CA7A-532A-4188-BF0C-BD6873D5D5A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61998" y="1927165"/>
            <a:ext cx="5614336" cy="3003670"/>
          </a:xfrm>
          <a:prstGeom prst="rect">
            <a:avLst/>
          </a:prstGeom>
        </p:spPr>
      </p:pic>
      <p:cxnSp>
        <p:nvCxnSpPr>
          <p:cNvPr id="22" name="Straight Connector 21">
            <a:extLst>
              <a:ext uri="{FF2B5EF4-FFF2-40B4-BE49-F238E27FC236}">
                <a16:creationId xmlns:a16="http://schemas.microsoft.com/office/drawing/2014/main" id="{FD2308B7-2829-44DD-B213-27EEBDED1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Content Placeholder 8">
            <a:extLst>
              <a:ext uri="{FF2B5EF4-FFF2-40B4-BE49-F238E27FC236}">
                <a16:creationId xmlns:a16="http://schemas.microsoft.com/office/drawing/2014/main" id="{9E58EACD-5619-46B2-8C6D-7BF79AA492EE}"/>
              </a:ext>
            </a:extLst>
          </p:cNvPr>
          <p:cNvSpPr>
            <a:spLocks noGrp="1"/>
          </p:cNvSpPr>
          <p:nvPr>
            <p:ph idx="1"/>
          </p:nvPr>
        </p:nvSpPr>
        <p:spPr>
          <a:xfrm>
            <a:off x="7535824" y="2556932"/>
            <a:ext cx="3360771" cy="3318936"/>
          </a:xfrm>
        </p:spPr>
        <p:txBody>
          <a:bodyPr>
            <a:normAutofit fontScale="92500" lnSpcReduction="20000"/>
          </a:bodyPr>
          <a:lstStyle/>
          <a:p>
            <a:pPr marL="0" indent="0">
              <a:buNone/>
            </a:pPr>
            <a:r>
              <a:rPr lang="en-US" dirty="0">
                <a:solidFill>
                  <a:srgbClr val="262626"/>
                </a:solidFill>
              </a:rPr>
              <a:t>In this mind-map I made a note of all the themes I could use for my diorama, as well as what my diorama would be displayed on.</a:t>
            </a:r>
          </a:p>
          <a:p>
            <a:pPr marL="0" indent="0">
              <a:buNone/>
            </a:pPr>
            <a:r>
              <a:rPr lang="en-US" dirty="0">
                <a:solidFill>
                  <a:srgbClr val="262626"/>
                </a:solidFill>
              </a:rPr>
              <a:t>I produced these ideas based on what I would enjoy and what I would like to create.</a:t>
            </a:r>
          </a:p>
          <a:p>
            <a:pPr marL="0" indent="0">
              <a:buNone/>
            </a:pPr>
            <a:r>
              <a:rPr lang="en-US" dirty="0">
                <a:solidFill>
                  <a:srgbClr val="262626"/>
                </a:solidFill>
              </a:rPr>
              <a:t>The chosen themes and base are starred.</a:t>
            </a:r>
          </a:p>
        </p:txBody>
      </p:sp>
    </p:spTree>
    <p:extLst>
      <p:ext uri="{BB962C8B-B14F-4D97-AF65-F5344CB8AC3E}">
        <p14:creationId xmlns:p14="http://schemas.microsoft.com/office/powerpoint/2010/main" val="999266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7" name="Rectangle 11">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3">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5" name="Picture 14">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Rectangle 15">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8" name="Picture 17">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5366EBD-3235-41D2-983A-18AB0C8F1035}"/>
              </a:ext>
            </a:extLst>
          </p:cNvPr>
          <p:cNvSpPr>
            <a:spLocks noGrp="1"/>
          </p:cNvSpPr>
          <p:nvPr>
            <p:ph type="title"/>
          </p:nvPr>
        </p:nvSpPr>
        <p:spPr>
          <a:xfrm>
            <a:off x="7535825" y="982132"/>
            <a:ext cx="3360772" cy="1303867"/>
          </a:xfrm>
        </p:spPr>
        <p:txBody>
          <a:bodyPr>
            <a:normAutofit fontScale="90000"/>
          </a:bodyPr>
          <a:lstStyle/>
          <a:p>
            <a:r>
              <a:rPr lang="en-GB" dirty="0"/>
              <a:t>Mood Board - Themes</a:t>
            </a:r>
          </a:p>
        </p:txBody>
      </p:sp>
      <p:sp>
        <p:nvSpPr>
          <p:cNvPr id="10" name="Rectangle 19">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BE3279B-31FE-4BF4-AFA9-474477AB50F6}"/>
              </a:ext>
            </a:extLst>
          </p:cNvPr>
          <p:cNvPicPr>
            <a:picLocks noChangeAspect="1"/>
          </p:cNvPicPr>
          <p:nvPr/>
        </p:nvPicPr>
        <p:blipFill rotWithShape="1">
          <a:blip r:embed="rId6">
            <a:extLst>
              <a:ext uri="{28A0092B-C50C-407E-A947-70E740481C1C}">
                <a14:useLocalDpi xmlns:a14="http://schemas.microsoft.com/office/drawing/2010/main" val="0"/>
              </a:ext>
            </a:extLst>
          </a:blip>
          <a:srcRect r="-3381" b="-2"/>
          <a:stretch/>
        </p:blipFill>
        <p:spPr>
          <a:xfrm>
            <a:off x="1341315" y="1409970"/>
            <a:ext cx="5638383" cy="3858780"/>
          </a:xfrm>
          <a:prstGeom prst="rect">
            <a:avLst/>
          </a:prstGeom>
        </p:spPr>
      </p:pic>
      <p:cxnSp>
        <p:nvCxnSpPr>
          <p:cNvPr id="11" name="Straight Connector 21">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Content Placeholder 8">
            <a:extLst>
              <a:ext uri="{FF2B5EF4-FFF2-40B4-BE49-F238E27FC236}">
                <a16:creationId xmlns:a16="http://schemas.microsoft.com/office/drawing/2014/main" id="{60604EB9-E6C8-41E0-BDED-624F75831A9A}"/>
              </a:ext>
            </a:extLst>
          </p:cNvPr>
          <p:cNvSpPr>
            <a:spLocks noGrp="1"/>
          </p:cNvSpPr>
          <p:nvPr>
            <p:ph idx="1"/>
          </p:nvPr>
        </p:nvSpPr>
        <p:spPr>
          <a:xfrm>
            <a:off x="7535824" y="2556932"/>
            <a:ext cx="3360771" cy="3318936"/>
          </a:xfrm>
        </p:spPr>
        <p:txBody>
          <a:bodyPr>
            <a:normAutofit lnSpcReduction="10000"/>
          </a:bodyPr>
          <a:lstStyle/>
          <a:p>
            <a:pPr marL="0" indent="0">
              <a:buNone/>
            </a:pPr>
            <a:r>
              <a:rPr lang="en-US" dirty="0"/>
              <a:t>I created this mood board to gather the general themes for my diorama.</a:t>
            </a:r>
          </a:p>
          <a:p>
            <a:pPr marL="0" indent="0">
              <a:buNone/>
            </a:pPr>
            <a:r>
              <a:rPr lang="en-US" dirty="0"/>
              <a:t>I gathered this inspiration based on media that I enjoy and would want to incorporate into my own work in one way or another.</a:t>
            </a:r>
          </a:p>
        </p:txBody>
      </p:sp>
    </p:spTree>
    <p:extLst>
      <p:ext uri="{BB962C8B-B14F-4D97-AF65-F5344CB8AC3E}">
        <p14:creationId xmlns:p14="http://schemas.microsoft.com/office/powerpoint/2010/main" val="3791918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5" name="Picture 14">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Rectangle 15">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8" name="Picture 17">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9BE7F521-C2CF-4FEB-9CC6-F2BECF4A18A3}"/>
              </a:ext>
            </a:extLst>
          </p:cNvPr>
          <p:cNvSpPr>
            <a:spLocks noGrp="1"/>
          </p:cNvSpPr>
          <p:nvPr>
            <p:ph type="title"/>
          </p:nvPr>
        </p:nvSpPr>
        <p:spPr>
          <a:xfrm>
            <a:off x="7535825" y="982132"/>
            <a:ext cx="3360772" cy="1303867"/>
          </a:xfrm>
        </p:spPr>
        <p:txBody>
          <a:bodyPr>
            <a:normAutofit/>
          </a:bodyPr>
          <a:lstStyle/>
          <a:p>
            <a:pPr>
              <a:lnSpc>
                <a:spcPct val="90000"/>
              </a:lnSpc>
            </a:pPr>
            <a:r>
              <a:rPr lang="en-GB" sz="4100"/>
              <a:t>Mood Board - Objects</a:t>
            </a:r>
          </a:p>
        </p:txBody>
      </p:sp>
      <p:sp>
        <p:nvSpPr>
          <p:cNvPr id="20" name="Rectangle 19">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different, various, bunch&#10;&#10;Description automatically generated">
            <a:extLst>
              <a:ext uri="{FF2B5EF4-FFF2-40B4-BE49-F238E27FC236}">
                <a16:creationId xmlns:a16="http://schemas.microsoft.com/office/drawing/2014/main" id="{E0BD5D73-1589-4A94-B6D1-409FF70310D0}"/>
              </a:ext>
            </a:extLst>
          </p:cNvPr>
          <p:cNvPicPr>
            <a:picLocks noChangeAspect="1"/>
          </p:cNvPicPr>
          <p:nvPr/>
        </p:nvPicPr>
        <p:blipFill rotWithShape="1">
          <a:blip r:embed="rId6">
            <a:extLst>
              <a:ext uri="{28A0092B-C50C-407E-A947-70E740481C1C}">
                <a14:useLocalDpi xmlns:a14="http://schemas.microsoft.com/office/drawing/2010/main" val="0"/>
              </a:ext>
            </a:extLst>
          </a:blip>
          <a:srcRect l="162" r="-2" b="-2"/>
          <a:stretch/>
        </p:blipFill>
        <p:spPr>
          <a:xfrm>
            <a:off x="1246135" y="1410208"/>
            <a:ext cx="5445325" cy="3858780"/>
          </a:xfrm>
          <a:prstGeom prst="rect">
            <a:avLst/>
          </a:prstGeom>
        </p:spPr>
      </p:pic>
      <p:cxnSp>
        <p:nvCxnSpPr>
          <p:cNvPr id="22" name="Straight Connector 21">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Content Placeholder 8">
            <a:extLst>
              <a:ext uri="{FF2B5EF4-FFF2-40B4-BE49-F238E27FC236}">
                <a16:creationId xmlns:a16="http://schemas.microsoft.com/office/drawing/2014/main" id="{38015113-206C-491E-859A-7D4436129EAA}"/>
              </a:ext>
            </a:extLst>
          </p:cNvPr>
          <p:cNvSpPr>
            <a:spLocks noGrp="1"/>
          </p:cNvSpPr>
          <p:nvPr>
            <p:ph idx="1"/>
          </p:nvPr>
        </p:nvSpPr>
        <p:spPr>
          <a:xfrm>
            <a:off x="7535824" y="2556932"/>
            <a:ext cx="3360771" cy="3318936"/>
          </a:xfrm>
        </p:spPr>
        <p:txBody>
          <a:bodyPr>
            <a:normAutofit/>
          </a:bodyPr>
          <a:lstStyle/>
          <a:p>
            <a:pPr marL="0" indent="0">
              <a:buNone/>
            </a:pPr>
            <a:r>
              <a:rPr lang="en-US" dirty="0"/>
              <a:t>I created this mood board to decide on the different objects that I would put in the diorama.</a:t>
            </a:r>
          </a:p>
          <a:p>
            <a:pPr marL="0" indent="0">
              <a:buNone/>
            </a:pPr>
            <a:r>
              <a:rPr lang="en-US" dirty="0"/>
              <a:t>As with the last mood board I took inspiration from my areas of interest.</a:t>
            </a:r>
          </a:p>
        </p:txBody>
      </p:sp>
    </p:spTree>
    <p:extLst>
      <p:ext uri="{BB962C8B-B14F-4D97-AF65-F5344CB8AC3E}">
        <p14:creationId xmlns:p14="http://schemas.microsoft.com/office/powerpoint/2010/main" val="1116876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296D2-975E-4320-B58F-9EB85FD0A339}"/>
              </a:ext>
            </a:extLst>
          </p:cNvPr>
          <p:cNvSpPr>
            <a:spLocks noGrp="1"/>
          </p:cNvSpPr>
          <p:nvPr>
            <p:ph type="title"/>
          </p:nvPr>
        </p:nvSpPr>
        <p:spPr/>
        <p:txBody>
          <a:bodyPr/>
          <a:lstStyle/>
          <a:p>
            <a:r>
              <a:rPr lang="en-GB" dirty="0"/>
              <a:t>Mood Boards - Bibliography</a:t>
            </a:r>
          </a:p>
        </p:txBody>
      </p:sp>
      <p:sp>
        <p:nvSpPr>
          <p:cNvPr id="4" name="Content Placeholder 3">
            <a:extLst>
              <a:ext uri="{FF2B5EF4-FFF2-40B4-BE49-F238E27FC236}">
                <a16:creationId xmlns:a16="http://schemas.microsoft.com/office/drawing/2014/main" id="{65ECEA87-59B7-4002-9954-3555A529EA41}"/>
              </a:ext>
            </a:extLst>
          </p:cNvPr>
          <p:cNvSpPr>
            <a:spLocks noGrp="1"/>
          </p:cNvSpPr>
          <p:nvPr>
            <p:ph sz="half" idx="1"/>
          </p:nvPr>
        </p:nvSpPr>
        <p:spPr>
          <a:xfrm>
            <a:off x="3907676" y="2565740"/>
            <a:ext cx="2386584" cy="3568731"/>
          </a:xfrm>
        </p:spPr>
        <p:txBody>
          <a:bodyPr>
            <a:normAutofit/>
          </a:bodyPr>
          <a:lstStyle/>
          <a:p>
            <a:pPr marL="0" indent="0">
              <a:buNone/>
            </a:pPr>
            <a:r>
              <a:rPr lang="en-GB" sz="2000" dirty="0"/>
              <a:t>Films/Tv Shows</a:t>
            </a:r>
          </a:p>
          <a:p>
            <a:r>
              <a:rPr lang="en-GB" sz="1400" dirty="0"/>
              <a:t>Owl House</a:t>
            </a:r>
          </a:p>
          <a:p>
            <a:r>
              <a:rPr lang="en-GB" sz="1400" dirty="0"/>
              <a:t>Hilda</a:t>
            </a:r>
          </a:p>
          <a:p>
            <a:r>
              <a:rPr lang="en-GB" sz="1400" dirty="0"/>
              <a:t>Little Witch Academia</a:t>
            </a:r>
          </a:p>
          <a:p>
            <a:r>
              <a:rPr lang="en-GB" sz="1400" dirty="0"/>
              <a:t>Princess and the Frog</a:t>
            </a:r>
          </a:p>
          <a:p>
            <a:r>
              <a:rPr lang="en-GB" sz="1400" dirty="0"/>
              <a:t>Howl’s Moving Castle</a:t>
            </a:r>
          </a:p>
          <a:p>
            <a:r>
              <a:rPr lang="en-GB" sz="1400" dirty="0"/>
              <a:t>Hocus Pocus</a:t>
            </a:r>
          </a:p>
          <a:p>
            <a:r>
              <a:rPr lang="en-GB" sz="1400" dirty="0"/>
              <a:t>Encanto</a:t>
            </a:r>
          </a:p>
          <a:p>
            <a:r>
              <a:rPr lang="en-GB" sz="1400" dirty="0"/>
              <a:t>Steven Universe</a:t>
            </a:r>
          </a:p>
          <a:p>
            <a:r>
              <a:rPr lang="en-GB" sz="1400" dirty="0"/>
              <a:t>Agents of Shield</a:t>
            </a:r>
          </a:p>
        </p:txBody>
      </p:sp>
      <p:sp>
        <p:nvSpPr>
          <p:cNvPr id="6" name="Content Placeholder 3">
            <a:extLst>
              <a:ext uri="{FF2B5EF4-FFF2-40B4-BE49-F238E27FC236}">
                <a16:creationId xmlns:a16="http://schemas.microsoft.com/office/drawing/2014/main" id="{6E18E33C-B3BE-43FD-8521-BBB8035EEEB6}"/>
              </a:ext>
            </a:extLst>
          </p:cNvPr>
          <p:cNvSpPr txBox="1">
            <a:spLocks/>
          </p:cNvSpPr>
          <p:nvPr/>
        </p:nvSpPr>
        <p:spPr>
          <a:xfrm>
            <a:off x="6538100" y="2565739"/>
            <a:ext cx="1874520" cy="3568731"/>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Font typeface="Arial"/>
              <a:buNone/>
            </a:pPr>
            <a:r>
              <a:rPr lang="en-GB" sz="2000" dirty="0"/>
              <a:t>Games</a:t>
            </a:r>
          </a:p>
          <a:p>
            <a:r>
              <a:rPr lang="en-GB" sz="1400" dirty="0"/>
              <a:t>Stardew Valley</a:t>
            </a:r>
          </a:p>
          <a:p>
            <a:r>
              <a:rPr lang="en-GB" sz="1400" dirty="0"/>
              <a:t>Minecraft</a:t>
            </a:r>
          </a:p>
          <a:p>
            <a:r>
              <a:rPr lang="en-GB" sz="1400" dirty="0"/>
              <a:t>Terraria</a:t>
            </a:r>
          </a:p>
          <a:p>
            <a:r>
              <a:rPr lang="en-GB" sz="1400" dirty="0"/>
              <a:t>Hearthstone</a:t>
            </a:r>
          </a:p>
          <a:p>
            <a:r>
              <a:rPr lang="en-GB" sz="1400" dirty="0"/>
              <a:t>Legend of Zelda</a:t>
            </a:r>
          </a:p>
          <a:p>
            <a:r>
              <a:rPr lang="en-GB" sz="1400" dirty="0" err="1"/>
              <a:t>Pokemon</a:t>
            </a:r>
            <a:endParaRPr lang="en-GB" sz="1400" dirty="0"/>
          </a:p>
          <a:p>
            <a:r>
              <a:rPr lang="en-GB" sz="1400" dirty="0"/>
              <a:t>Elixir</a:t>
            </a:r>
          </a:p>
          <a:p>
            <a:endParaRPr lang="en-GB" sz="1200" dirty="0"/>
          </a:p>
        </p:txBody>
      </p:sp>
      <p:sp>
        <p:nvSpPr>
          <p:cNvPr id="8" name="Content Placeholder 3">
            <a:extLst>
              <a:ext uri="{FF2B5EF4-FFF2-40B4-BE49-F238E27FC236}">
                <a16:creationId xmlns:a16="http://schemas.microsoft.com/office/drawing/2014/main" id="{833458B0-61E4-43BE-A63A-D78FC3D2DEAC}"/>
              </a:ext>
            </a:extLst>
          </p:cNvPr>
          <p:cNvSpPr txBox="1">
            <a:spLocks/>
          </p:cNvSpPr>
          <p:nvPr/>
        </p:nvSpPr>
        <p:spPr>
          <a:xfrm>
            <a:off x="8656460" y="2574710"/>
            <a:ext cx="2240138" cy="3559759"/>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Font typeface="Arial"/>
              <a:buNone/>
            </a:pPr>
            <a:r>
              <a:rPr lang="en-GB" sz="2000" dirty="0"/>
              <a:t>Other Sources</a:t>
            </a:r>
          </a:p>
          <a:p>
            <a:r>
              <a:rPr lang="en-GB" sz="1400" dirty="0"/>
              <a:t>Adobe Colour</a:t>
            </a:r>
          </a:p>
          <a:p>
            <a:r>
              <a:rPr lang="en-GB" sz="1200" dirty="0"/>
              <a:t>Other Artists Dioramas</a:t>
            </a:r>
          </a:p>
          <a:p>
            <a:pPr lvl="1"/>
            <a:r>
              <a:rPr lang="en-GB" sz="1200" dirty="0" err="1"/>
              <a:t>Eleanore</a:t>
            </a:r>
            <a:r>
              <a:rPr lang="en-GB" sz="1200" dirty="0"/>
              <a:t> Falck</a:t>
            </a:r>
          </a:p>
          <a:p>
            <a:pPr lvl="1"/>
            <a:r>
              <a:rPr lang="en-GB" sz="1200" dirty="0"/>
              <a:t>The </a:t>
            </a:r>
            <a:r>
              <a:rPr lang="en-GB" sz="1200" dirty="0" err="1"/>
              <a:t>Deozs</a:t>
            </a:r>
            <a:r>
              <a:rPr lang="en-GB" sz="1200" dirty="0"/>
              <a:t> Ink</a:t>
            </a:r>
          </a:p>
          <a:p>
            <a:r>
              <a:rPr lang="en-GB" sz="1200" dirty="0"/>
              <a:t>Other images found through Google Images</a:t>
            </a:r>
          </a:p>
          <a:p>
            <a:endParaRPr lang="en-GB" sz="1200" dirty="0"/>
          </a:p>
        </p:txBody>
      </p:sp>
      <p:sp>
        <p:nvSpPr>
          <p:cNvPr id="7" name="Content Placeholder 3">
            <a:extLst>
              <a:ext uri="{FF2B5EF4-FFF2-40B4-BE49-F238E27FC236}">
                <a16:creationId xmlns:a16="http://schemas.microsoft.com/office/drawing/2014/main" id="{4779290A-D2C2-45C1-BE21-B8994A447780}"/>
              </a:ext>
            </a:extLst>
          </p:cNvPr>
          <p:cNvSpPr txBox="1">
            <a:spLocks/>
          </p:cNvSpPr>
          <p:nvPr/>
        </p:nvSpPr>
        <p:spPr>
          <a:xfrm>
            <a:off x="1126792" y="2869136"/>
            <a:ext cx="2537044" cy="2703335"/>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Font typeface="Arial"/>
              <a:buNone/>
            </a:pPr>
            <a:r>
              <a:rPr lang="en-GB" sz="2000" dirty="0"/>
              <a:t>These are all the sources of inspiration I used for my mood boards, they are mostly from my areas of interest and cover a wide range of different kinds of media.</a:t>
            </a:r>
            <a:endParaRPr lang="en-GB" sz="1400" dirty="0"/>
          </a:p>
        </p:txBody>
      </p:sp>
    </p:spTree>
    <p:extLst>
      <p:ext uri="{BB962C8B-B14F-4D97-AF65-F5344CB8AC3E}">
        <p14:creationId xmlns:p14="http://schemas.microsoft.com/office/powerpoint/2010/main" val="2604980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22200DD-A4BA-4C96-ADA6-8878A8E7BABE}"/>
              </a:ext>
            </a:extLst>
          </p:cNvPr>
          <p:cNvSpPr>
            <a:spLocks noGrp="1"/>
          </p:cNvSpPr>
          <p:nvPr>
            <p:ph type="title"/>
          </p:nvPr>
        </p:nvSpPr>
        <p:spPr>
          <a:xfrm>
            <a:off x="7535825" y="982132"/>
            <a:ext cx="3360772" cy="1303867"/>
          </a:xfrm>
        </p:spPr>
        <p:txBody>
          <a:bodyPr>
            <a:normAutofit/>
          </a:bodyPr>
          <a:lstStyle/>
          <a:p>
            <a:pPr>
              <a:lnSpc>
                <a:spcPct val="90000"/>
              </a:lnSpc>
            </a:pPr>
            <a:r>
              <a:rPr lang="en-GB" sz="4100" dirty="0"/>
              <a:t>Diorama Sketches</a:t>
            </a:r>
          </a:p>
        </p:txBody>
      </p:sp>
      <p:sp>
        <p:nvSpPr>
          <p:cNvPr id="18" name="Rectangle 17">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whiteboard&#10;&#10;Description automatically generated">
            <a:extLst>
              <a:ext uri="{FF2B5EF4-FFF2-40B4-BE49-F238E27FC236}">
                <a16:creationId xmlns:a16="http://schemas.microsoft.com/office/drawing/2014/main" id="{4403339A-3F06-4A19-9945-5C3F16BA0331}"/>
              </a:ext>
            </a:extLst>
          </p:cNvPr>
          <p:cNvPicPr>
            <a:picLocks noChangeAspect="1"/>
          </p:cNvPicPr>
          <p:nvPr/>
        </p:nvPicPr>
        <p:blipFill rotWithShape="1">
          <a:blip r:embed="rId6">
            <a:extLst>
              <a:ext uri="{28A0092B-C50C-407E-A947-70E740481C1C}">
                <a14:useLocalDpi xmlns:a14="http://schemas.microsoft.com/office/drawing/2010/main" val="0"/>
              </a:ext>
            </a:extLst>
          </a:blip>
          <a:srcRect t="1764" r="1233" b="-2"/>
          <a:stretch/>
        </p:blipFill>
        <p:spPr>
          <a:xfrm rot="16200000">
            <a:off x="2161984" y="650970"/>
            <a:ext cx="3811122" cy="5396057"/>
          </a:xfrm>
          <a:prstGeom prst="rect">
            <a:avLst/>
          </a:prstGeom>
        </p:spPr>
      </p:pic>
      <p:cxnSp>
        <p:nvCxnSpPr>
          <p:cNvPr id="20" name="Straight Connector 19">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E81C451-1F0A-4C3E-B1C6-AED916A25D82}"/>
              </a:ext>
            </a:extLst>
          </p:cNvPr>
          <p:cNvSpPr>
            <a:spLocks noGrp="1"/>
          </p:cNvSpPr>
          <p:nvPr>
            <p:ph idx="1"/>
          </p:nvPr>
        </p:nvSpPr>
        <p:spPr>
          <a:xfrm>
            <a:off x="7535824" y="2556932"/>
            <a:ext cx="3360771" cy="3318936"/>
          </a:xfrm>
        </p:spPr>
        <p:txBody>
          <a:bodyPr>
            <a:normAutofit fontScale="92500"/>
          </a:bodyPr>
          <a:lstStyle/>
          <a:p>
            <a:r>
              <a:rPr lang="en-GB" dirty="0"/>
              <a:t>In these sketches I have laid out the basic idea for my diorama. I have done a room layout sketch and a sketch to show more detail on what's in the diorama. I then made a list of objects to model for the diorama.</a:t>
            </a:r>
          </a:p>
        </p:txBody>
      </p:sp>
    </p:spTree>
    <p:extLst>
      <p:ext uri="{BB962C8B-B14F-4D97-AF65-F5344CB8AC3E}">
        <p14:creationId xmlns:p14="http://schemas.microsoft.com/office/powerpoint/2010/main" val="3541874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22200DD-A4BA-4C96-ADA6-8878A8E7BABE}"/>
              </a:ext>
            </a:extLst>
          </p:cNvPr>
          <p:cNvSpPr>
            <a:spLocks noGrp="1"/>
          </p:cNvSpPr>
          <p:nvPr>
            <p:ph type="title"/>
          </p:nvPr>
        </p:nvSpPr>
        <p:spPr>
          <a:xfrm>
            <a:off x="7690227" y="982132"/>
            <a:ext cx="3051964" cy="1303867"/>
          </a:xfrm>
        </p:spPr>
        <p:txBody>
          <a:bodyPr>
            <a:normAutofit/>
          </a:bodyPr>
          <a:lstStyle/>
          <a:p>
            <a:pPr>
              <a:lnSpc>
                <a:spcPct val="90000"/>
              </a:lnSpc>
            </a:pPr>
            <a:r>
              <a:rPr lang="en-GB" sz="4100" dirty="0"/>
              <a:t>Diorama Block out</a:t>
            </a:r>
          </a:p>
        </p:txBody>
      </p:sp>
      <p:sp>
        <p:nvSpPr>
          <p:cNvPr id="18" name="Rectangle 17">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electronics&#10;&#10;Description automatically generated">
            <a:extLst>
              <a:ext uri="{FF2B5EF4-FFF2-40B4-BE49-F238E27FC236}">
                <a16:creationId xmlns:a16="http://schemas.microsoft.com/office/drawing/2014/main" id="{B004720A-8227-45DE-B93F-A12C0FD1F5D7}"/>
              </a:ext>
            </a:extLst>
          </p:cNvPr>
          <p:cNvPicPr>
            <a:picLocks noChangeAspect="1"/>
          </p:cNvPicPr>
          <p:nvPr/>
        </p:nvPicPr>
        <p:blipFill rotWithShape="1">
          <a:blip r:embed="rId6">
            <a:extLst>
              <a:ext uri="{28A0092B-C50C-407E-A947-70E740481C1C}">
                <a14:useLocalDpi xmlns:a14="http://schemas.microsoft.com/office/drawing/2010/main" val="0"/>
              </a:ext>
            </a:extLst>
          </a:blip>
          <a:srcRect t="142" b="4303"/>
          <a:stretch/>
        </p:blipFill>
        <p:spPr>
          <a:xfrm>
            <a:off x="1412683" y="1410208"/>
            <a:ext cx="5278777" cy="3858780"/>
          </a:xfrm>
          <a:prstGeom prst="rect">
            <a:avLst/>
          </a:prstGeom>
        </p:spPr>
      </p:pic>
      <p:cxnSp>
        <p:nvCxnSpPr>
          <p:cNvPr id="20" name="Straight Connector 19">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E81C451-1F0A-4C3E-B1C6-AED916A25D82}"/>
              </a:ext>
            </a:extLst>
          </p:cNvPr>
          <p:cNvSpPr>
            <a:spLocks noGrp="1"/>
          </p:cNvSpPr>
          <p:nvPr>
            <p:ph idx="1"/>
          </p:nvPr>
        </p:nvSpPr>
        <p:spPr>
          <a:xfrm>
            <a:off x="7535824" y="2556932"/>
            <a:ext cx="3360771" cy="3318936"/>
          </a:xfrm>
        </p:spPr>
        <p:txBody>
          <a:bodyPr>
            <a:normAutofit/>
          </a:bodyPr>
          <a:lstStyle/>
          <a:p>
            <a:r>
              <a:rPr lang="en-GB" dirty="0"/>
              <a:t>I created this 3D block out for my diorama to test how the layout works in a 3D space. I will adjust the scale and layout as I create my models for the diorama.</a:t>
            </a:r>
          </a:p>
        </p:txBody>
      </p:sp>
    </p:spTree>
    <p:extLst>
      <p:ext uri="{BB962C8B-B14F-4D97-AF65-F5344CB8AC3E}">
        <p14:creationId xmlns:p14="http://schemas.microsoft.com/office/powerpoint/2010/main" val="947759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D39ECD8-0E3E-43C1-9E56-3604E9A15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B592F0F-402B-4FF5-BC6B-00A024655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7" name="Picture 16">
              <a:extLst>
                <a:ext uri="{FF2B5EF4-FFF2-40B4-BE49-F238E27FC236}">
                  <a16:creationId xmlns:a16="http://schemas.microsoft.com/office/drawing/2014/main" id="{8EF0DA20-3B85-45BF-BA3A-BFB1E8447C8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Rectangle 17">
              <a:extLst>
                <a:ext uri="{FF2B5EF4-FFF2-40B4-BE49-F238E27FC236}">
                  <a16:creationId xmlns:a16="http://schemas.microsoft.com/office/drawing/2014/main" id="{8777C3F1-A465-43B3-85B0-DD54F9F15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1DB29FDA-E291-482E-AAF5-3E0C5C321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19">
              <a:extLst>
                <a:ext uri="{FF2B5EF4-FFF2-40B4-BE49-F238E27FC236}">
                  <a16:creationId xmlns:a16="http://schemas.microsoft.com/office/drawing/2014/main" id="{00024A88-E45C-43D3-B94F-346AF518B1C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E101BA5F-5934-4366-BF6F-2EF992103323}"/>
              </a:ext>
            </a:extLst>
          </p:cNvPr>
          <p:cNvSpPr>
            <a:spLocks noGrp="1"/>
          </p:cNvSpPr>
          <p:nvPr>
            <p:ph type="title"/>
          </p:nvPr>
        </p:nvSpPr>
        <p:spPr>
          <a:xfrm>
            <a:off x="1170564" y="982132"/>
            <a:ext cx="4561069" cy="1416721"/>
          </a:xfrm>
        </p:spPr>
        <p:txBody>
          <a:bodyPr>
            <a:normAutofit/>
          </a:bodyPr>
          <a:lstStyle/>
          <a:p>
            <a:r>
              <a:rPr lang="en-GB" sz="4000"/>
              <a:t>Basic Models</a:t>
            </a:r>
          </a:p>
        </p:txBody>
      </p:sp>
      <p:cxnSp>
        <p:nvCxnSpPr>
          <p:cNvPr id="22" name="Straight Connector 21">
            <a:extLst>
              <a:ext uri="{FF2B5EF4-FFF2-40B4-BE49-F238E27FC236}">
                <a16:creationId xmlns:a16="http://schemas.microsoft.com/office/drawing/2014/main" id="{DFBD34B5-7777-4A8A-8ED2-97A4A3C27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39418" y="2400639"/>
            <a:ext cx="402336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97310BF6-38E9-449E-87EB-29EA362FEDA3}"/>
              </a:ext>
            </a:extLst>
          </p:cNvPr>
          <p:cNvSpPr>
            <a:spLocks noGrp="1"/>
          </p:cNvSpPr>
          <p:nvPr>
            <p:ph idx="1"/>
          </p:nvPr>
        </p:nvSpPr>
        <p:spPr>
          <a:xfrm>
            <a:off x="1167385" y="2556932"/>
            <a:ext cx="4567427" cy="3318936"/>
          </a:xfrm>
        </p:spPr>
        <p:txBody>
          <a:bodyPr>
            <a:normAutofit/>
          </a:bodyPr>
          <a:lstStyle/>
          <a:p>
            <a:r>
              <a:rPr lang="en-GB" dirty="0"/>
              <a:t>These are some examples of my initial models, they give a good idea of what I want to make and the style I want to use. Scale and shape will still need to be adjusted but these are a good starting point for my diorama.</a:t>
            </a:r>
          </a:p>
        </p:txBody>
      </p:sp>
      <p:pic>
        <p:nvPicPr>
          <p:cNvPr id="7" name="Picture 6" descr="A picture containing table&#10;&#10;Description automatically generated">
            <a:extLst>
              <a:ext uri="{FF2B5EF4-FFF2-40B4-BE49-F238E27FC236}">
                <a16:creationId xmlns:a16="http://schemas.microsoft.com/office/drawing/2014/main" id="{823B46A1-A497-4C4F-B707-48BE066E2D5E}"/>
              </a:ext>
            </a:extLst>
          </p:cNvPr>
          <p:cNvPicPr>
            <a:picLocks noChangeAspect="1"/>
          </p:cNvPicPr>
          <p:nvPr/>
        </p:nvPicPr>
        <p:blipFill rotWithShape="1">
          <a:blip r:embed="rId6">
            <a:extLst>
              <a:ext uri="{28A0092B-C50C-407E-A947-70E740481C1C}">
                <a14:useLocalDpi xmlns:a14="http://schemas.microsoft.com/office/drawing/2010/main" val="0"/>
              </a:ext>
            </a:extLst>
          </a:blip>
          <a:srcRect r="291" b="-5"/>
          <a:stretch/>
        </p:blipFill>
        <p:spPr>
          <a:xfrm>
            <a:off x="6093447" y="821175"/>
            <a:ext cx="2584054" cy="2494531"/>
          </a:xfrm>
          <a:prstGeom prst="rect">
            <a:avLst/>
          </a:prstGeom>
        </p:spPr>
      </p:pic>
      <p:sp>
        <p:nvSpPr>
          <p:cNvPr id="24" name="Rectangle 23">
            <a:extLst>
              <a:ext uri="{FF2B5EF4-FFF2-40B4-BE49-F238E27FC236}">
                <a16:creationId xmlns:a16="http://schemas.microsoft.com/office/drawing/2014/main" id="{018F8D27-BFDB-4BF9-A512-FF930275B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5486" y="821175"/>
            <a:ext cx="2510350" cy="249453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outdoor, light&#10;&#10;Description automatically generated">
            <a:extLst>
              <a:ext uri="{FF2B5EF4-FFF2-40B4-BE49-F238E27FC236}">
                <a16:creationId xmlns:a16="http://schemas.microsoft.com/office/drawing/2014/main" id="{56CB621A-BB48-4DF4-AF26-EDEE1AED66BC}"/>
              </a:ext>
            </a:extLst>
          </p:cNvPr>
          <p:cNvPicPr>
            <a:picLocks noChangeAspect="1"/>
          </p:cNvPicPr>
          <p:nvPr/>
        </p:nvPicPr>
        <p:blipFill rotWithShape="1">
          <a:blip r:embed="rId7">
            <a:extLst>
              <a:ext uri="{28A0092B-C50C-407E-A947-70E740481C1C}">
                <a14:useLocalDpi xmlns:a14="http://schemas.microsoft.com/office/drawing/2010/main" val="0"/>
              </a:ext>
            </a:extLst>
          </a:blip>
          <a:srcRect t="4631" r="4" b="11660"/>
          <a:stretch/>
        </p:blipFill>
        <p:spPr>
          <a:xfrm>
            <a:off x="8855486" y="821175"/>
            <a:ext cx="2510350" cy="2494531"/>
          </a:xfrm>
          <a:prstGeom prst="rect">
            <a:avLst/>
          </a:prstGeom>
        </p:spPr>
      </p:pic>
      <p:pic>
        <p:nvPicPr>
          <p:cNvPr id="5" name="Picture 4" descr="A picture containing building, floor&#10;&#10;Description automatically generated">
            <a:extLst>
              <a:ext uri="{FF2B5EF4-FFF2-40B4-BE49-F238E27FC236}">
                <a16:creationId xmlns:a16="http://schemas.microsoft.com/office/drawing/2014/main" id="{8B2C9EB9-88D3-4C68-969C-E9754AD6D307}"/>
              </a:ext>
            </a:extLst>
          </p:cNvPr>
          <p:cNvPicPr>
            <a:picLocks noChangeAspect="1"/>
          </p:cNvPicPr>
          <p:nvPr/>
        </p:nvPicPr>
        <p:blipFill rotWithShape="1">
          <a:blip r:embed="rId8">
            <a:extLst>
              <a:ext uri="{28A0092B-C50C-407E-A947-70E740481C1C}">
                <a14:useLocalDpi xmlns:a14="http://schemas.microsoft.com/office/drawing/2010/main" val="0"/>
              </a:ext>
            </a:extLst>
          </a:blip>
          <a:srcRect t="7337" r="-2" b="15148"/>
          <a:stretch/>
        </p:blipFill>
        <p:spPr>
          <a:xfrm>
            <a:off x="6093448" y="3453833"/>
            <a:ext cx="5264080" cy="2478837"/>
          </a:xfrm>
          <a:prstGeom prst="rect">
            <a:avLst/>
          </a:prstGeom>
        </p:spPr>
      </p:pic>
    </p:spTree>
    <p:extLst>
      <p:ext uri="{BB962C8B-B14F-4D97-AF65-F5344CB8AC3E}">
        <p14:creationId xmlns:p14="http://schemas.microsoft.com/office/powerpoint/2010/main" val="521814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D39ECD8-0E3E-43C1-9E56-3604E9A15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B592F0F-402B-4FF5-BC6B-00A024655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7" name="Picture 16">
              <a:extLst>
                <a:ext uri="{FF2B5EF4-FFF2-40B4-BE49-F238E27FC236}">
                  <a16:creationId xmlns:a16="http://schemas.microsoft.com/office/drawing/2014/main" id="{8EF0DA20-3B85-45BF-BA3A-BFB1E8447C8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Rectangle 17">
              <a:extLst>
                <a:ext uri="{FF2B5EF4-FFF2-40B4-BE49-F238E27FC236}">
                  <a16:creationId xmlns:a16="http://schemas.microsoft.com/office/drawing/2014/main" id="{8777C3F1-A465-43B3-85B0-DD54F9F15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1DB29FDA-E291-482E-AAF5-3E0C5C321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19">
              <a:extLst>
                <a:ext uri="{FF2B5EF4-FFF2-40B4-BE49-F238E27FC236}">
                  <a16:creationId xmlns:a16="http://schemas.microsoft.com/office/drawing/2014/main" id="{00024A88-E45C-43D3-B94F-346AF518B1C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E101BA5F-5934-4366-BF6F-2EF992103323}"/>
              </a:ext>
            </a:extLst>
          </p:cNvPr>
          <p:cNvSpPr>
            <a:spLocks noGrp="1"/>
          </p:cNvSpPr>
          <p:nvPr>
            <p:ph type="title"/>
          </p:nvPr>
        </p:nvSpPr>
        <p:spPr>
          <a:xfrm>
            <a:off x="1170564" y="982132"/>
            <a:ext cx="4561069" cy="1416721"/>
          </a:xfrm>
        </p:spPr>
        <p:txBody>
          <a:bodyPr>
            <a:normAutofit/>
          </a:bodyPr>
          <a:lstStyle/>
          <a:p>
            <a:r>
              <a:rPr lang="en-GB" sz="4000"/>
              <a:t>Final Models</a:t>
            </a:r>
          </a:p>
        </p:txBody>
      </p:sp>
      <p:cxnSp>
        <p:nvCxnSpPr>
          <p:cNvPr id="22" name="Straight Connector 21">
            <a:extLst>
              <a:ext uri="{FF2B5EF4-FFF2-40B4-BE49-F238E27FC236}">
                <a16:creationId xmlns:a16="http://schemas.microsoft.com/office/drawing/2014/main" id="{DFBD34B5-7777-4A8A-8ED2-97A4A3C27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39418" y="2400639"/>
            <a:ext cx="402336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97310BF6-38E9-449E-87EB-29EA362FEDA3}"/>
              </a:ext>
            </a:extLst>
          </p:cNvPr>
          <p:cNvSpPr>
            <a:spLocks noGrp="1"/>
          </p:cNvSpPr>
          <p:nvPr>
            <p:ph idx="1"/>
          </p:nvPr>
        </p:nvSpPr>
        <p:spPr>
          <a:xfrm>
            <a:off x="1167385" y="2556932"/>
            <a:ext cx="4567427" cy="3318936"/>
          </a:xfrm>
        </p:spPr>
        <p:txBody>
          <a:bodyPr>
            <a:normAutofit fontScale="92500" lnSpcReduction="20000"/>
          </a:bodyPr>
          <a:lstStyle/>
          <a:p>
            <a:pPr marL="0" indent="0">
              <a:buNone/>
            </a:pPr>
            <a:r>
              <a:rPr lang="en-GB" sz="1800" dirty="0"/>
              <a:t>These are some examples of the final version of the models I will use in my diorama.</a:t>
            </a:r>
          </a:p>
          <a:p>
            <a:pPr marL="0" indent="0">
              <a:buNone/>
            </a:pPr>
            <a:r>
              <a:rPr lang="en-GB" sz="1800" dirty="0"/>
              <a:t>These models include examples of  emissive and metallic textures. I’ve also included examples of how I could use the same model but with different scale or textures.</a:t>
            </a:r>
          </a:p>
          <a:p>
            <a:pPr marL="0" indent="0">
              <a:buNone/>
            </a:pPr>
            <a:r>
              <a:rPr lang="en-GB" sz="1800" dirty="0"/>
              <a:t>These models were all created in Maya, the textures for them were created in substance painter all using the same settings as well as exporting with the same settings as well to keep them consistent with one another. They each have a UV map that I adjusted to save on space in the texture file and allow for higher resolution in the textures.</a:t>
            </a:r>
          </a:p>
        </p:txBody>
      </p:sp>
      <p:pic>
        <p:nvPicPr>
          <p:cNvPr id="7" name="Picture 6" descr="A picture containing table, floor, indoor, wooden&#10;&#10;Description automatically generated">
            <a:extLst>
              <a:ext uri="{FF2B5EF4-FFF2-40B4-BE49-F238E27FC236}">
                <a16:creationId xmlns:a16="http://schemas.microsoft.com/office/drawing/2014/main" id="{A061CE77-508D-4A1A-901C-38933A85D31F}"/>
              </a:ext>
            </a:extLst>
          </p:cNvPr>
          <p:cNvPicPr>
            <a:picLocks noChangeAspect="1"/>
          </p:cNvPicPr>
          <p:nvPr/>
        </p:nvPicPr>
        <p:blipFill rotWithShape="1">
          <a:blip r:embed="rId6">
            <a:extLst>
              <a:ext uri="{28A0092B-C50C-407E-A947-70E740481C1C}">
                <a14:useLocalDpi xmlns:a14="http://schemas.microsoft.com/office/drawing/2010/main" val="0"/>
              </a:ext>
            </a:extLst>
          </a:blip>
          <a:srcRect l="15551" r="33433" b="3"/>
          <a:stretch/>
        </p:blipFill>
        <p:spPr>
          <a:xfrm>
            <a:off x="6093447" y="821175"/>
            <a:ext cx="2584054" cy="2494531"/>
          </a:xfrm>
          <a:prstGeom prst="rect">
            <a:avLst/>
          </a:prstGeom>
        </p:spPr>
      </p:pic>
      <p:sp>
        <p:nvSpPr>
          <p:cNvPr id="24" name="Rectangle 23">
            <a:extLst>
              <a:ext uri="{FF2B5EF4-FFF2-40B4-BE49-F238E27FC236}">
                <a16:creationId xmlns:a16="http://schemas.microsoft.com/office/drawing/2014/main" id="{018F8D27-BFDB-4BF9-A512-FF930275B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5486" y="821175"/>
            <a:ext cx="2510350" cy="249453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floor, furniture, wooden, table&#10;&#10;Description automatically generated">
            <a:extLst>
              <a:ext uri="{FF2B5EF4-FFF2-40B4-BE49-F238E27FC236}">
                <a16:creationId xmlns:a16="http://schemas.microsoft.com/office/drawing/2014/main" id="{F539B024-ECC8-4021-B618-2D87E297B067}"/>
              </a:ext>
            </a:extLst>
          </p:cNvPr>
          <p:cNvPicPr>
            <a:picLocks noChangeAspect="1"/>
          </p:cNvPicPr>
          <p:nvPr/>
        </p:nvPicPr>
        <p:blipFill rotWithShape="1">
          <a:blip r:embed="rId7">
            <a:extLst>
              <a:ext uri="{28A0092B-C50C-407E-A947-70E740481C1C}">
                <a14:useLocalDpi xmlns:a14="http://schemas.microsoft.com/office/drawing/2010/main" val="0"/>
              </a:ext>
            </a:extLst>
          </a:blip>
          <a:srcRect l="12448" r="25660" b="-4"/>
          <a:stretch/>
        </p:blipFill>
        <p:spPr>
          <a:xfrm>
            <a:off x="8855486" y="821175"/>
            <a:ext cx="2510350" cy="2494531"/>
          </a:xfrm>
          <a:prstGeom prst="rect">
            <a:avLst/>
          </a:prstGeom>
        </p:spPr>
      </p:pic>
      <p:pic>
        <p:nvPicPr>
          <p:cNvPr id="5" name="Picture 4" descr="A picture containing indoor, coffee&#10;&#10;Description automatically generated">
            <a:extLst>
              <a:ext uri="{FF2B5EF4-FFF2-40B4-BE49-F238E27FC236}">
                <a16:creationId xmlns:a16="http://schemas.microsoft.com/office/drawing/2014/main" id="{28CE9493-0835-4B18-B36E-29215A3293A0}"/>
              </a:ext>
            </a:extLst>
          </p:cNvPr>
          <p:cNvPicPr>
            <a:picLocks noChangeAspect="1"/>
          </p:cNvPicPr>
          <p:nvPr/>
        </p:nvPicPr>
        <p:blipFill rotWithShape="1">
          <a:blip r:embed="rId8">
            <a:extLst>
              <a:ext uri="{28A0092B-C50C-407E-A947-70E740481C1C}">
                <a14:useLocalDpi xmlns:a14="http://schemas.microsoft.com/office/drawing/2010/main" val="0"/>
              </a:ext>
            </a:extLst>
          </a:blip>
          <a:srcRect t="7043" r="-2" b="3686"/>
          <a:stretch/>
        </p:blipFill>
        <p:spPr>
          <a:xfrm>
            <a:off x="6093448" y="3453833"/>
            <a:ext cx="5264080" cy="2478837"/>
          </a:xfrm>
          <a:prstGeom prst="rect">
            <a:avLst/>
          </a:prstGeom>
        </p:spPr>
      </p:pic>
    </p:spTree>
    <p:extLst>
      <p:ext uri="{BB962C8B-B14F-4D97-AF65-F5344CB8AC3E}">
        <p14:creationId xmlns:p14="http://schemas.microsoft.com/office/powerpoint/2010/main" val="1174311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5" name="Picture 14">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Rectangle 15">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8" name="Picture 17">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22200DD-A4BA-4C96-ADA6-8878A8E7BABE}"/>
              </a:ext>
            </a:extLst>
          </p:cNvPr>
          <p:cNvSpPr>
            <a:spLocks noGrp="1"/>
          </p:cNvSpPr>
          <p:nvPr>
            <p:ph type="title"/>
          </p:nvPr>
        </p:nvSpPr>
        <p:spPr>
          <a:xfrm>
            <a:off x="7535825" y="982132"/>
            <a:ext cx="3360772" cy="1303867"/>
          </a:xfrm>
        </p:spPr>
        <p:txBody>
          <a:bodyPr>
            <a:normAutofit/>
          </a:bodyPr>
          <a:lstStyle/>
          <a:p>
            <a:r>
              <a:rPr lang="en-GB" dirty="0"/>
              <a:t>Final Diorama</a:t>
            </a:r>
          </a:p>
        </p:txBody>
      </p:sp>
      <p:sp>
        <p:nvSpPr>
          <p:cNvPr id="20" name="Rectangle 19">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able, indoor&#10;&#10;Description automatically generated">
            <a:extLst>
              <a:ext uri="{FF2B5EF4-FFF2-40B4-BE49-F238E27FC236}">
                <a16:creationId xmlns:a16="http://schemas.microsoft.com/office/drawing/2014/main" id="{FBABDB36-88F2-43F1-BA96-E8209C9F721C}"/>
              </a:ext>
            </a:extLst>
          </p:cNvPr>
          <p:cNvPicPr>
            <a:picLocks noChangeAspect="1"/>
          </p:cNvPicPr>
          <p:nvPr/>
        </p:nvPicPr>
        <p:blipFill rotWithShape="1">
          <a:blip r:embed="rId6">
            <a:extLst>
              <a:ext uri="{28A0092B-C50C-407E-A947-70E740481C1C}">
                <a14:useLocalDpi xmlns:a14="http://schemas.microsoft.com/office/drawing/2010/main" val="0"/>
              </a:ext>
            </a:extLst>
          </a:blip>
          <a:srcRect t="6847" b="3460"/>
          <a:stretch/>
        </p:blipFill>
        <p:spPr>
          <a:xfrm>
            <a:off x="1412683" y="1410208"/>
            <a:ext cx="5278777" cy="3858780"/>
          </a:xfrm>
          <a:prstGeom prst="rect">
            <a:avLst/>
          </a:prstGeom>
        </p:spPr>
      </p:pic>
      <p:cxnSp>
        <p:nvCxnSpPr>
          <p:cNvPr id="22" name="Straight Connector 21">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Content Placeholder 8">
            <a:extLst>
              <a:ext uri="{FF2B5EF4-FFF2-40B4-BE49-F238E27FC236}">
                <a16:creationId xmlns:a16="http://schemas.microsoft.com/office/drawing/2014/main" id="{859099E7-06E6-3438-8C6F-80002CC78FFF}"/>
              </a:ext>
            </a:extLst>
          </p:cNvPr>
          <p:cNvSpPr>
            <a:spLocks noGrp="1"/>
          </p:cNvSpPr>
          <p:nvPr>
            <p:ph idx="1"/>
          </p:nvPr>
        </p:nvSpPr>
        <p:spPr>
          <a:xfrm>
            <a:off x="7535824" y="2556932"/>
            <a:ext cx="3360771" cy="3318936"/>
          </a:xfrm>
        </p:spPr>
        <p:txBody>
          <a:bodyPr>
            <a:normAutofit/>
          </a:bodyPr>
          <a:lstStyle/>
          <a:p>
            <a:pPr marL="0" indent="0">
              <a:buNone/>
            </a:pPr>
            <a:r>
              <a:rPr lang="en-US" dirty="0"/>
              <a:t>This is the final version of my diorama.</a:t>
            </a:r>
          </a:p>
          <a:p>
            <a:pPr marL="0" indent="0">
              <a:buNone/>
            </a:pPr>
            <a:r>
              <a:rPr lang="en-US" dirty="0"/>
              <a:t>The next few slides will detail certain aspects of note about this diorama.</a:t>
            </a:r>
          </a:p>
        </p:txBody>
      </p:sp>
    </p:spTree>
    <p:extLst>
      <p:ext uri="{BB962C8B-B14F-4D97-AF65-F5344CB8AC3E}">
        <p14:creationId xmlns:p14="http://schemas.microsoft.com/office/powerpoint/2010/main" val="3448846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7" name="Picture 16">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Rectangle 17">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19">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22200DD-A4BA-4C96-ADA6-8878A8E7BABE}"/>
              </a:ext>
            </a:extLst>
          </p:cNvPr>
          <p:cNvSpPr>
            <a:spLocks noGrp="1"/>
          </p:cNvSpPr>
          <p:nvPr>
            <p:ph type="title"/>
          </p:nvPr>
        </p:nvSpPr>
        <p:spPr>
          <a:xfrm>
            <a:off x="7535825" y="982132"/>
            <a:ext cx="3563532" cy="1303867"/>
          </a:xfrm>
        </p:spPr>
        <p:txBody>
          <a:bodyPr>
            <a:normAutofit fontScale="90000"/>
          </a:bodyPr>
          <a:lstStyle/>
          <a:p>
            <a:r>
              <a:rPr lang="en-GB" dirty="0"/>
              <a:t>Model Rescaling and Reuse</a:t>
            </a:r>
          </a:p>
        </p:txBody>
      </p:sp>
      <p:sp>
        <p:nvSpPr>
          <p:cNvPr id="22" name="Rectangle 21">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able, indoor&#10;&#10;Description automatically generated">
            <a:extLst>
              <a:ext uri="{FF2B5EF4-FFF2-40B4-BE49-F238E27FC236}">
                <a16:creationId xmlns:a16="http://schemas.microsoft.com/office/drawing/2014/main" id="{FBABDB36-88F2-43F1-BA96-E8209C9F721C}"/>
              </a:ext>
            </a:extLst>
          </p:cNvPr>
          <p:cNvPicPr>
            <a:picLocks noChangeAspect="1"/>
          </p:cNvPicPr>
          <p:nvPr/>
        </p:nvPicPr>
        <p:blipFill rotWithShape="1">
          <a:blip r:embed="rId6">
            <a:extLst>
              <a:ext uri="{28A0092B-C50C-407E-A947-70E740481C1C}">
                <a14:useLocalDpi xmlns:a14="http://schemas.microsoft.com/office/drawing/2010/main" val="0"/>
              </a:ext>
            </a:extLst>
          </a:blip>
          <a:srcRect t="6847" b="3460"/>
          <a:stretch/>
        </p:blipFill>
        <p:spPr>
          <a:xfrm>
            <a:off x="1412683" y="1410208"/>
            <a:ext cx="5278777" cy="3858780"/>
          </a:xfrm>
          <a:prstGeom prst="rect">
            <a:avLst/>
          </a:prstGeom>
        </p:spPr>
      </p:pic>
      <p:cxnSp>
        <p:nvCxnSpPr>
          <p:cNvPr id="24" name="Straight Connector 23">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Content Placeholder 8">
            <a:extLst>
              <a:ext uri="{FF2B5EF4-FFF2-40B4-BE49-F238E27FC236}">
                <a16:creationId xmlns:a16="http://schemas.microsoft.com/office/drawing/2014/main" id="{859099E7-06E6-3438-8C6F-80002CC78FFF}"/>
              </a:ext>
            </a:extLst>
          </p:cNvPr>
          <p:cNvSpPr>
            <a:spLocks noGrp="1"/>
          </p:cNvSpPr>
          <p:nvPr>
            <p:ph idx="1"/>
          </p:nvPr>
        </p:nvSpPr>
        <p:spPr>
          <a:xfrm>
            <a:off x="7355370" y="2556935"/>
            <a:ext cx="3901035" cy="3691465"/>
          </a:xfrm>
        </p:spPr>
        <p:txBody>
          <a:bodyPr>
            <a:normAutofit/>
          </a:bodyPr>
          <a:lstStyle/>
          <a:p>
            <a:pPr marL="0" indent="0">
              <a:buNone/>
            </a:pPr>
            <a:r>
              <a:rPr lang="en-US" dirty="0"/>
              <a:t>To save on time and resources, I used certain models multiple times in my diorama.</a:t>
            </a:r>
          </a:p>
          <a:p>
            <a:pPr marL="0" indent="0">
              <a:buNone/>
            </a:pPr>
            <a:r>
              <a:rPr lang="en-US" dirty="0"/>
              <a:t>For example, all the books found in the diorama are the same model and two textures. They have just been resized for extra variety.</a:t>
            </a:r>
          </a:p>
        </p:txBody>
      </p:sp>
    </p:spTree>
    <p:extLst>
      <p:ext uri="{BB962C8B-B14F-4D97-AF65-F5344CB8AC3E}">
        <p14:creationId xmlns:p14="http://schemas.microsoft.com/office/powerpoint/2010/main" val="3504858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7" name="Picture 16">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Rectangle 17">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19">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22200DD-A4BA-4C96-ADA6-8878A8E7BABE}"/>
              </a:ext>
            </a:extLst>
          </p:cNvPr>
          <p:cNvSpPr>
            <a:spLocks noGrp="1"/>
          </p:cNvSpPr>
          <p:nvPr>
            <p:ph type="title"/>
          </p:nvPr>
        </p:nvSpPr>
        <p:spPr>
          <a:xfrm>
            <a:off x="7535825" y="982132"/>
            <a:ext cx="3360772" cy="1303867"/>
          </a:xfrm>
        </p:spPr>
        <p:txBody>
          <a:bodyPr>
            <a:normAutofit/>
          </a:bodyPr>
          <a:lstStyle/>
          <a:p>
            <a:r>
              <a:rPr lang="en-GB" dirty="0"/>
              <a:t>Door Frame</a:t>
            </a:r>
          </a:p>
        </p:txBody>
      </p:sp>
      <p:sp>
        <p:nvSpPr>
          <p:cNvPr id="22" name="Rectangle 21">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able, indoor&#10;&#10;Description automatically generated">
            <a:extLst>
              <a:ext uri="{FF2B5EF4-FFF2-40B4-BE49-F238E27FC236}">
                <a16:creationId xmlns:a16="http://schemas.microsoft.com/office/drawing/2014/main" id="{FBABDB36-88F2-43F1-BA96-E8209C9F721C}"/>
              </a:ext>
            </a:extLst>
          </p:cNvPr>
          <p:cNvPicPr>
            <a:picLocks noChangeAspect="1"/>
          </p:cNvPicPr>
          <p:nvPr/>
        </p:nvPicPr>
        <p:blipFill rotWithShape="1">
          <a:blip r:embed="rId6">
            <a:extLst>
              <a:ext uri="{28A0092B-C50C-407E-A947-70E740481C1C}">
                <a14:useLocalDpi xmlns:a14="http://schemas.microsoft.com/office/drawing/2010/main" val="0"/>
              </a:ext>
            </a:extLst>
          </a:blip>
          <a:srcRect t="6847" b="3460"/>
          <a:stretch/>
        </p:blipFill>
        <p:spPr>
          <a:xfrm>
            <a:off x="1412683" y="1410208"/>
            <a:ext cx="5278777" cy="3858780"/>
          </a:xfrm>
          <a:prstGeom prst="rect">
            <a:avLst/>
          </a:prstGeom>
        </p:spPr>
      </p:pic>
      <p:cxnSp>
        <p:nvCxnSpPr>
          <p:cNvPr id="24" name="Straight Connector 23">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Content Placeholder 8">
            <a:extLst>
              <a:ext uri="{FF2B5EF4-FFF2-40B4-BE49-F238E27FC236}">
                <a16:creationId xmlns:a16="http://schemas.microsoft.com/office/drawing/2014/main" id="{859099E7-06E6-3438-8C6F-80002CC78FFF}"/>
              </a:ext>
            </a:extLst>
          </p:cNvPr>
          <p:cNvSpPr>
            <a:spLocks noGrp="1"/>
          </p:cNvSpPr>
          <p:nvPr>
            <p:ph idx="1"/>
          </p:nvPr>
        </p:nvSpPr>
        <p:spPr>
          <a:xfrm>
            <a:off x="7218948" y="2556932"/>
            <a:ext cx="4100362" cy="3318936"/>
          </a:xfrm>
        </p:spPr>
        <p:txBody>
          <a:bodyPr>
            <a:normAutofit/>
          </a:bodyPr>
          <a:lstStyle/>
          <a:p>
            <a:pPr marL="0" indent="0">
              <a:lnSpc>
                <a:spcPct val="90000"/>
              </a:lnSpc>
              <a:buNone/>
            </a:pPr>
            <a:r>
              <a:rPr lang="en-US" sz="2200" dirty="0"/>
              <a:t>Another trick I used to save time was with the doorframe.</a:t>
            </a:r>
          </a:p>
          <a:p>
            <a:pPr marL="0" indent="0">
              <a:lnSpc>
                <a:spcPct val="90000"/>
              </a:lnSpc>
              <a:buNone/>
            </a:pPr>
            <a:r>
              <a:rPr lang="en-US" sz="2200" dirty="0"/>
              <a:t>I used the door model and flattened it down to as thin as I could, I then placed it against the wall by the door to give the illusions of an empty space in the wall without needing to cut one out when modelling it.</a:t>
            </a:r>
          </a:p>
        </p:txBody>
      </p:sp>
    </p:spTree>
    <p:extLst>
      <p:ext uri="{BB962C8B-B14F-4D97-AF65-F5344CB8AC3E}">
        <p14:creationId xmlns:p14="http://schemas.microsoft.com/office/powerpoint/2010/main" val="721513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26" name="Rectangle 13">
            <a:extLst>
              <a:ext uri="{FF2B5EF4-FFF2-40B4-BE49-F238E27FC236}">
                <a16:creationId xmlns:a16="http://schemas.microsoft.com/office/drawing/2014/main" id="{ED56E41F-B8E0-4D18-B554-FD40260D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15">
            <a:extLst>
              <a:ext uri="{FF2B5EF4-FFF2-40B4-BE49-F238E27FC236}">
                <a16:creationId xmlns:a16="http://schemas.microsoft.com/office/drawing/2014/main" id="{2DB31E17-E562-4F82-98D0-858C84120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7" name="Picture 16">
              <a:extLst>
                <a:ext uri="{FF2B5EF4-FFF2-40B4-BE49-F238E27FC236}">
                  <a16:creationId xmlns:a16="http://schemas.microsoft.com/office/drawing/2014/main" id="{58BF3B07-5EF6-4E5B-834E-C1398DB60AD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Rectangle 17">
              <a:extLst>
                <a:ext uri="{FF2B5EF4-FFF2-40B4-BE49-F238E27FC236}">
                  <a16:creationId xmlns:a16="http://schemas.microsoft.com/office/drawing/2014/main" id="{3DDA1859-D108-4C60-B38B-C85485AB38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E498EA77-084B-43CC-B94D-566F1D8E1E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19">
              <a:extLst>
                <a:ext uri="{FF2B5EF4-FFF2-40B4-BE49-F238E27FC236}">
                  <a16:creationId xmlns:a16="http://schemas.microsoft.com/office/drawing/2014/main" id="{99B16D3F-47E8-419E-9C4E-ED6FC918FBB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22200DD-A4BA-4C96-ADA6-8878A8E7BABE}"/>
              </a:ext>
            </a:extLst>
          </p:cNvPr>
          <p:cNvSpPr>
            <a:spLocks noGrp="1"/>
          </p:cNvSpPr>
          <p:nvPr>
            <p:ph type="title"/>
          </p:nvPr>
        </p:nvSpPr>
        <p:spPr>
          <a:xfrm>
            <a:off x="7535825" y="982132"/>
            <a:ext cx="3360772" cy="1303867"/>
          </a:xfrm>
        </p:spPr>
        <p:txBody>
          <a:bodyPr>
            <a:normAutofit/>
          </a:bodyPr>
          <a:lstStyle/>
          <a:p>
            <a:r>
              <a:rPr lang="en-GB">
                <a:solidFill>
                  <a:srgbClr val="262626"/>
                </a:solidFill>
              </a:rPr>
              <a:t>Lighting</a:t>
            </a:r>
          </a:p>
        </p:txBody>
      </p:sp>
      <p:sp>
        <p:nvSpPr>
          <p:cNvPr id="28" name="Rectangle 21">
            <a:extLst>
              <a:ext uri="{FF2B5EF4-FFF2-40B4-BE49-F238E27FC236}">
                <a16:creationId xmlns:a16="http://schemas.microsoft.com/office/drawing/2014/main" id="{23E937B9-07EE-456A-A31C-41A8866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able, indoor&#10;&#10;Description automatically generated">
            <a:extLst>
              <a:ext uri="{FF2B5EF4-FFF2-40B4-BE49-F238E27FC236}">
                <a16:creationId xmlns:a16="http://schemas.microsoft.com/office/drawing/2014/main" id="{FBABDB36-88F2-43F1-BA96-E8209C9F721C}"/>
              </a:ext>
            </a:extLst>
          </p:cNvPr>
          <p:cNvPicPr>
            <a:picLocks noChangeAspect="1"/>
          </p:cNvPicPr>
          <p:nvPr/>
        </p:nvPicPr>
        <p:blipFill rotWithShape="1">
          <a:blip r:embed="rId6">
            <a:extLst>
              <a:ext uri="{28A0092B-C50C-407E-A947-70E740481C1C}">
                <a14:useLocalDpi xmlns:a14="http://schemas.microsoft.com/office/drawing/2010/main" val="0"/>
              </a:ext>
            </a:extLst>
          </a:blip>
          <a:srcRect t="6847" b="3460"/>
          <a:stretch/>
        </p:blipFill>
        <p:spPr>
          <a:xfrm>
            <a:off x="1412683" y="1410208"/>
            <a:ext cx="5278777" cy="3858780"/>
          </a:xfrm>
          <a:prstGeom prst="rect">
            <a:avLst/>
          </a:prstGeom>
        </p:spPr>
      </p:pic>
      <p:cxnSp>
        <p:nvCxnSpPr>
          <p:cNvPr id="29" name="Straight Connector 23">
            <a:extLst>
              <a:ext uri="{FF2B5EF4-FFF2-40B4-BE49-F238E27FC236}">
                <a16:creationId xmlns:a16="http://schemas.microsoft.com/office/drawing/2014/main" id="{FD2308B7-2829-44DD-B213-27EEBDED1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Content Placeholder 8">
            <a:extLst>
              <a:ext uri="{FF2B5EF4-FFF2-40B4-BE49-F238E27FC236}">
                <a16:creationId xmlns:a16="http://schemas.microsoft.com/office/drawing/2014/main" id="{859099E7-06E6-3438-8C6F-80002CC78FFF}"/>
              </a:ext>
            </a:extLst>
          </p:cNvPr>
          <p:cNvSpPr>
            <a:spLocks noGrp="1"/>
          </p:cNvSpPr>
          <p:nvPr>
            <p:ph idx="1"/>
          </p:nvPr>
        </p:nvSpPr>
        <p:spPr>
          <a:xfrm>
            <a:off x="7535824" y="2556932"/>
            <a:ext cx="3783485" cy="3318936"/>
          </a:xfrm>
        </p:spPr>
        <p:txBody>
          <a:bodyPr>
            <a:normAutofit/>
          </a:bodyPr>
          <a:lstStyle/>
          <a:p>
            <a:pPr marL="0" indent="0">
              <a:lnSpc>
                <a:spcPct val="90000"/>
              </a:lnSpc>
              <a:buNone/>
            </a:pPr>
            <a:r>
              <a:rPr lang="en-US" sz="2000">
                <a:solidFill>
                  <a:srgbClr val="262626"/>
                </a:solidFill>
              </a:rPr>
              <a:t>For the lighting aspect of the diorama, I made use of only point lights.</a:t>
            </a:r>
          </a:p>
          <a:p>
            <a:pPr marL="0" indent="0">
              <a:lnSpc>
                <a:spcPct val="90000"/>
              </a:lnSpc>
              <a:buNone/>
            </a:pPr>
            <a:r>
              <a:rPr lang="en-US" sz="2000">
                <a:solidFill>
                  <a:srgbClr val="262626"/>
                </a:solidFill>
              </a:rPr>
              <a:t>There are two sets used, one by the orb on the large bookshelf and another set used on the lamp to light up the room.</a:t>
            </a:r>
          </a:p>
          <a:p>
            <a:pPr marL="0" indent="0">
              <a:lnSpc>
                <a:spcPct val="90000"/>
              </a:lnSpc>
              <a:buNone/>
            </a:pPr>
            <a:r>
              <a:rPr lang="en-US" sz="2000">
                <a:solidFill>
                  <a:srgbClr val="262626"/>
                </a:solidFill>
              </a:rPr>
              <a:t>I’ve also made use of emissive textures, most notably on the cauldron.</a:t>
            </a:r>
          </a:p>
        </p:txBody>
      </p:sp>
    </p:spTree>
    <p:extLst>
      <p:ext uri="{BB962C8B-B14F-4D97-AF65-F5344CB8AC3E}">
        <p14:creationId xmlns:p14="http://schemas.microsoft.com/office/powerpoint/2010/main" val="8408970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D56E41F-B8E0-4D18-B554-FD40260D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2DB31E17-E562-4F82-98D0-858C84120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7" name="Picture 16">
              <a:extLst>
                <a:ext uri="{FF2B5EF4-FFF2-40B4-BE49-F238E27FC236}">
                  <a16:creationId xmlns:a16="http://schemas.microsoft.com/office/drawing/2014/main" id="{58BF3B07-5EF6-4E5B-834E-C1398DB60AD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Rectangle 17">
              <a:extLst>
                <a:ext uri="{FF2B5EF4-FFF2-40B4-BE49-F238E27FC236}">
                  <a16:creationId xmlns:a16="http://schemas.microsoft.com/office/drawing/2014/main" id="{3DDA1859-D108-4C60-B38B-C85485AB38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E498EA77-084B-43CC-B94D-566F1D8E1E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19">
              <a:extLst>
                <a:ext uri="{FF2B5EF4-FFF2-40B4-BE49-F238E27FC236}">
                  <a16:creationId xmlns:a16="http://schemas.microsoft.com/office/drawing/2014/main" id="{99B16D3F-47E8-419E-9C4E-ED6FC918FBB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22200DD-A4BA-4C96-ADA6-8878A8E7BABE}"/>
              </a:ext>
            </a:extLst>
          </p:cNvPr>
          <p:cNvSpPr>
            <a:spLocks noGrp="1"/>
          </p:cNvSpPr>
          <p:nvPr>
            <p:ph type="title"/>
          </p:nvPr>
        </p:nvSpPr>
        <p:spPr>
          <a:xfrm>
            <a:off x="7535825" y="982132"/>
            <a:ext cx="3360772" cy="1303867"/>
          </a:xfrm>
        </p:spPr>
        <p:txBody>
          <a:bodyPr>
            <a:normAutofit/>
          </a:bodyPr>
          <a:lstStyle/>
          <a:p>
            <a:r>
              <a:rPr lang="en-GB" dirty="0">
                <a:solidFill>
                  <a:srgbClr val="262626"/>
                </a:solidFill>
              </a:rPr>
              <a:t>Issues</a:t>
            </a:r>
          </a:p>
        </p:txBody>
      </p:sp>
      <p:sp>
        <p:nvSpPr>
          <p:cNvPr id="22" name="Rectangle 21">
            <a:extLst>
              <a:ext uri="{FF2B5EF4-FFF2-40B4-BE49-F238E27FC236}">
                <a16:creationId xmlns:a16="http://schemas.microsoft.com/office/drawing/2014/main" id="{23E937B9-07EE-456A-A31C-41A8866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able, indoor&#10;&#10;Description automatically generated">
            <a:extLst>
              <a:ext uri="{FF2B5EF4-FFF2-40B4-BE49-F238E27FC236}">
                <a16:creationId xmlns:a16="http://schemas.microsoft.com/office/drawing/2014/main" id="{FBABDB36-88F2-43F1-BA96-E8209C9F721C}"/>
              </a:ext>
            </a:extLst>
          </p:cNvPr>
          <p:cNvPicPr>
            <a:picLocks noChangeAspect="1"/>
          </p:cNvPicPr>
          <p:nvPr/>
        </p:nvPicPr>
        <p:blipFill rotWithShape="1">
          <a:blip r:embed="rId6">
            <a:extLst>
              <a:ext uri="{28A0092B-C50C-407E-A947-70E740481C1C}">
                <a14:useLocalDpi xmlns:a14="http://schemas.microsoft.com/office/drawing/2010/main" val="0"/>
              </a:ext>
            </a:extLst>
          </a:blip>
          <a:srcRect t="6847" b="3460"/>
          <a:stretch/>
        </p:blipFill>
        <p:spPr>
          <a:xfrm>
            <a:off x="1412683" y="1410208"/>
            <a:ext cx="5278777" cy="3858780"/>
          </a:xfrm>
          <a:prstGeom prst="rect">
            <a:avLst/>
          </a:prstGeom>
        </p:spPr>
      </p:pic>
      <p:cxnSp>
        <p:nvCxnSpPr>
          <p:cNvPr id="24" name="Straight Connector 23">
            <a:extLst>
              <a:ext uri="{FF2B5EF4-FFF2-40B4-BE49-F238E27FC236}">
                <a16:creationId xmlns:a16="http://schemas.microsoft.com/office/drawing/2014/main" id="{FD2308B7-2829-44DD-B213-27EEBDED1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Content Placeholder 8">
            <a:extLst>
              <a:ext uri="{FF2B5EF4-FFF2-40B4-BE49-F238E27FC236}">
                <a16:creationId xmlns:a16="http://schemas.microsoft.com/office/drawing/2014/main" id="{859099E7-06E6-3438-8C6F-80002CC78FFF}"/>
              </a:ext>
            </a:extLst>
          </p:cNvPr>
          <p:cNvSpPr>
            <a:spLocks noGrp="1"/>
          </p:cNvSpPr>
          <p:nvPr>
            <p:ph idx="1"/>
          </p:nvPr>
        </p:nvSpPr>
        <p:spPr>
          <a:xfrm>
            <a:off x="7535824" y="2556932"/>
            <a:ext cx="3360771" cy="3318936"/>
          </a:xfrm>
        </p:spPr>
        <p:txBody>
          <a:bodyPr>
            <a:normAutofit/>
          </a:bodyPr>
          <a:lstStyle/>
          <a:p>
            <a:pPr marL="0" indent="0">
              <a:buNone/>
            </a:pPr>
            <a:r>
              <a:rPr lang="en-US">
                <a:solidFill>
                  <a:srgbClr val="262626"/>
                </a:solidFill>
              </a:rPr>
              <a:t>While making the diorama, there were a couple of issues I ran into and had to resolve in one way or another.</a:t>
            </a:r>
          </a:p>
        </p:txBody>
      </p:sp>
    </p:spTree>
    <p:extLst>
      <p:ext uri="{BB962C8B-B14F-4D97-AF65-F5344CB8AC3E}">
        <p14:creationId xmlns:p14="http://schemas.microsoft.com/office/powerpoint/2010/main" val="1333201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D56E41F-B8E0-4D18-B554-FD40260D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2DB31E17-E562-4F82-98D0-858C84120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2" name="Picture 31">
              <a:extLst>
                <a:ext uri="{FF2B5EF4-FFF2-40B4-BE49-F238E27FC236}">
                  <a16:creationId xmlns:a16="http://schemas.microsoft.com/office/drawing/2014/main" id="{58BF3B07-5EF6-4E5B-834E-C1398DB60AD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3" name="Rectangle 32">
              <a:extLst>
                <a:ext uri="{FF2B5EF4-FFF2-40B4-BE49-F238E27FC236}">
                  <a16:creationId xmlns:a16="http://schemas.microsoft.com/office/drawing/2014/main" id="{3DDA1859-D108-4C60-B38B-C85485AB38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4" name="Picture 33">
              <a:extLst>
                <a:ext uri="{FF2B5EF4-FFF2-40B4-BE49-F238E27FC236}">
                  <a16:creationId xmlns:a16="http://schemas.microsoft.com/office/drawing/2014/main" id="{E498EA77-084B-43CC-B94D-566F1D8E1E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5" name="Picture 34">
              <a:extLst>
                <a:ext uri="{FF2B5EF4-FFF2-40B4-BE49-F238E27FC236}">
                  <a16:creationId xmlns:a16="http://schemas.microsoft.com/office/drawing/2014/main" id="{99B16D3F-47E8-419E-9C4E-ED6FC918FBB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22200DD-A4BA-4C96-ADA6-8878A8E7BABE}"/>
              </a:ext>
            </a:extLst>
          </p:cNvPr>
          <p:cNvSpPr>
            <a:spLocks noGrp="1"/>
          </p:cNvSpPr>
          <p:nvPr>
            <p:ph type="title"/>
          </p:nvPr>
        </p:nvSpPr>
        <p:spPr>
          <a:xfrm>
            <a:off x="7535825" y="982132"/>
            <a:ext cx="3360772" cy="1303867"/>
          </a:xfrm>
        </p:spPr>
        <p:txBody>
          <a:bodyPr>
            <a:normAutofit/>
          </a:bodyPr>
          <a:lstStyle/>
          <a:p>
            <a:r>
              <a:rPr lang="en-GB" dirty="0">
                <a:solidFill>
                  <a:srgbClr val="262626"/>
                </a:solidFill>
              </a:rPr>
              <a:t>Model Scale</a:t>
            </a:r>
          </a:p>
        </p:txBody>
      </p:sp>
      <p:sp>
        <p:nvSpPr>
          <p:cNvPr id="37" name="Rectangle 36">
            <a:extLst>
              <a:ext uri="{FF2B5EF4-FFF2-40B4-BE49-F238E27FC236}">
                <a16:creationId xmlns:a16="http://schemas.microsoft.com/office/drawing/2014/main" id="{23E937B9-07EE-456A-A31C-41A8866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able, indoor&#10;&#10;Description automatically generated">
            <a:extLst>
              <a:ext uri="{FF2B5EF4-FFF2-40B4-BE49-F238E27FC236}">
                <a16:creationId xmlns:a16="http://schemas.microsoft.com/office/drawing/2014/main" id="{FBABDB36-88F2-43F1-BA96-E8209C9F721C}"/>
              </a:ext>
            </a:extLst>
          </p:cNvPr>
          <p:cNvPicPr>
            <a:picLocks noChangeAspect="1"/>
          </p:cNvPicPr>
          <p:nvPr/>
        </p:nvPicPr>
        <p:blipFill rotWithShape="1">
          <a:blip r:embed="rId6">
            <a:extLst>
              <a:ext uri="{28A0092B-C50C-407E-A947-70E740481C1C}">
                <a14:useLocalDpi xmlns:a14="http://schemas.microsoft.com/office/drawing/2010/main" val="0"/>
              </a:ext>
            </a:extLst>
          </a:blip>
          <a:srcRect t="6847" b="3460"/>
          <a:stretch/>
        </p:blipFill>
        <p:spPr>
          <a:xfrm>
            <a:off x="1412683" y="1410208"/>
            <a:ext cx="5278777" cy="3858780"/>
          </a:xfrm>
          <a:prstGeom prst="rect">
            <a:avLst/>
          </a:prstGeom>
        </p:spPr>
      </p:pic>
      <p:cxnSp>
        <p:nvCxnSpPr>
          <p:cNvPr id="39" name="Straight Connector 38">
            <a:extLst>
              <a:ext uri="{FF2B5EF4-FFF2-40B4-BE49-F238E27FC236}">
                <a16:creationId xmlns:a16="http://schemas.microsoft.com/office/drawing/2014/main" id="{FD2308B7-2829-44DD-B213-27EEBDED1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Content Placeholder 8">
            <a:extLst>
              <a:ext uri="{FF2B5EF4-FFF2-40B4-BE49-F238E27FC236}">
                <a16:creationId xmlns:a16="http://schemas.microsoft.com/office/drawing/2014/main" id="{859099E7-06E6-3438-8C6F-80002CC78FFF}"/>
              </a:ext>
            </a:extLst>
          </p:cNvPr>
          <p:cNvSpPr>
            <a:spLocks noGrp="1"/>
          </p:cNvSpPr>
          <p:nvPr>
            <p:ph idx="1"/>
          </p:nvPr>
        </p:nvSpPr>
        <p:spPr>
          <a:xfrm>
            <a:off x="7535824" y="2556932"/>
            <a:ext cx="3360771" cy="3318936"/>
          </a:xfrm>
        </p:spPr>
        <p:txBody>
          <a:bodyPr>
            <a:normAutofit/>
          </a:bodyPr>
          <a:lstStyle/>
          <a:p>
            <a:pPr marL="0" indent="0">
              <a:lnSpc>
                <a:spcPct val="90000"/>
              </a:lnSpc>
              <a:buNone/>
            </a:pPr>
            <a:r>
              <a:rPr lang="en-US" sz="2000" dirty="0">
                <a:solidFill>
                  <a:srgbClr val="262626"/>
                </a:solidFill>
              </a:rPr>
              <a:t>The main issue I had was model size.</a:t>
            </a:r>
          </a:p>
          <a:p>
            <a:pPr marL="0" indent="0">
              <a:lnSpc>
                <a:spcPct val="90000"/>
              </a:lnSpc>
              <a:buNone/>
            </a:pPr>
            <a:r>
              <a:rPr lang="en-US" sz="2000" dirty="0">
                <a:solidFill>
                  <a:srgbClr val="262626"/>
                </a:solidFill>
              </a:rPr>
              <a:t>When creating my models at home I didn’t have the correct scale set up in Maya, so the models came out tiny in Unreal. Fortunately, Unreal has a scaling option for models so I was able to upscale my models within Unreal.</a:t>
            </a:r>
          </a:p>
        </p:txBody>
      </p:sp>
    </p:spTree>
    <p:extLst>
      <p:ext uri="{BB962C8B-B14F-4D97-AF65-F5344CB8AC3E}">
        <p14:creationId xmlns:p14="http://schemas.microsoft.com/office/powerpoint/2010/main" val="4167970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D56E41F-B8E0-4D18-B554-FD40260D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2DB31E17-E562-4F82-98D0-858C84120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7" name="Picture 16">
              <a:extLst>
                <a:ext uri="{FF2B5EF4-FFF2-40B4-BE49-F238E27FC236}">
                  <a16:creationId xmlns:a16="http://schemas.microsoft.com/office/drawing/2014/main" id="{58BF3B07-5EF6-4E5B-834E-C1398DB60AD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Rectangle 17">
              <a:extLst>
                <a:ext uri="{FF2B5EF4-FFF2-40B4-BE49-F238E27FC236}">
                  <a16:creationId xmlns:a16="http://schemas.microsoft.com/office/drawing/2014/main" id="{3DDA1859-D108-4C60-B38B-C85485AB38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E498EA77-084B-43CC-B94D-566F1D8E1E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19">
              <a:extLst>
                <a:ext uri="{FF2B5EF4-FFF2-40B4-BE49-F238E27FC236}">
                  <a16:creationId xmlns:a16="http://schemas.microsoft.com/office/drawing/2014/main" id="{99B16D3F-47E8-419E-9C4E-ED6FC918FBB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22200DD-A4BA-4C96-ADA6-8878A8E7BABE}"/>
              </a:ext>
            </a:extLst>
          </p:cNvPr>
          <p:cNvSpPr>
            <a:spLocks noGrp="1"/>
          </p:cNvSpPr>
          <p:nvPr>
            <p:ph type="title"/>
          </p:nvPr>
        </p:nvSpPr>
        <p:spPr>
          <a:xfrm>
            <a:off x="7535825" y="982132"/>
            <a:ext cx="3360772" cy="1303867"/>
          </a:xfrm>
        </p:spPr>
        <p:txBody>
          <a:bodyPr>
            <a:normAutofit/>
          </a:bodyPr>
          <a:lstStyle/>
          <a:p>
            <a:r>
              <a:rPr lang="en-GB" dirty="0">
                <a:solidFill>
                  <a:srgbClr val="262626"/>
                </a:solidFill>
              </a:rPr>
              <a:t>Transparency</a:t>
            </a:r>
          </a:p>
        </p:txBody>
      </p:sp>
      <p:sp>
        <p:nvSpPr>
          <p:cNvPr id="22" name="Rectangle 21">
            <a:extLst>
              <a:ext uri="{FF2B5EF4-FFF2-40B4-BE49-F238E27FC236}">
                <a16:creationId xmlns:a16="http://schemas.microsoft.com/office/drawing/2014/main" id="{23E937B9-07EE-456A-A31C-41A8866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able, indoor&#10;&#10;Description automatically generated">
            <a:extLst>
              <a:ext uri="{FF2B5EF4-FFF2-40B4-BE49-F238E27FC236}">
                <a16:creationId xmlns:a16="http://schemas.microsoft.com/office/drawing/2014/main" id="{FBABDB36-88F2-43F1-BA96-E8209C9F721C}"/>
              </a:ext>
            </a:extLst>
          </p:cNvPr>
          <p:cNvPicPr>
            <a:picLocks noChangeAspect="1"/>
          </p:cNvPicPr>
          <p:nvPr/>
        </p:nvPicPr>
        <p:blipFill rotWithShape="1">
          <a:blip r:embed="rId6">
            <a:extLst>
              <a:ext uri="{28A0092B-C50C-407E-A947-70E740481C1C}">
                <a14:useLocalDpi xmlns:a14="http://schemas.microsoft.com/office/drawing/2010/main" val="0"/>
              </a:ext>
            </a:extLst>
          </a:blip>
          <a:srcRect t="6847" b="3460"/>
          <a:stretch/>
        </p:blipFill>
        <p:spPr>
          <a:xfrm>
            <a:off x="1412683" y="1410208"/>
            <a:ext cx="5278777" cy="3858780"/>
          </a:xfrm>
          <a:prstGeom prst="rect">
            <a:avLst/>
          </a:prstGeom>
        </p:spPr>
      </p:pic>
      <p:cxnSp>
        <p:nvCxnSpPr>
          <p:cNvPr id="24" name="Straight Connector 23">
            <a:extLst>
              <a:ext uri="{FF2B5EF4-FFF2-40B4-BE49-F238E27FC236}">
                <a16:creationId xmlns:a16="http://schemas.microsoft.com/office/drawing/2014/main" id="{FD2308B7-2829-44DD-B213-27EEBDED1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Content Placeholder 8">
            <a:extLst>
              <a:ext uri="{FF2B5EF4-FFF2-40B4-BE49-F238E27FC236}">
                <a16:creationId xmlns:a16="http://schemas.microsoft.com/office/drawing/2014/main" id="{859099E7-06E6-3438-8C6F-80002CC78FFF}"/>
              </a:ext>
            </a:extLst>
          </p:cNvPr>
          <p:cNvSpPr>
            <a:spLocks noGrp="1"/>
          </p:cNvSpPr>
          <p:nvPr>
            <p:ph idx="1"/>
          </p:nvPr>
        </p:nvSpPr>
        <p:spPr>
          <a:xfrm>
            <a:off x="7535824" y="2556932"/>
            <a:ext cx="3360771" cy="3318936"/>
          </a:xfrm>
        </p:spPr>
        <p:txBody>
          <a:bodyPr>
            <a:normAutofit/>
          </a:bodyPr>
          <a:lstStyle/>
          <a:p>
            <a:pPr marL="0" indent="0">
              <a:lnSpc>
                <a:spcPct val="90000"/>
              </a:lnSpc>
              <a:buNone/>
            </a:pPr>
            <a:r>
              <a:rPr lang="en-US" sz="1900" dirty="0">
                <a:solidFill>
                  <a:srgbClr val="262626"/>
                </a:solidFill>
              </a:rPr>
              <a:t>Transparency in my textures was also a roadblock I encountered.</a:t>
            </a:r>
          </a:p>
          <a:p>
            <a:pPr marL="0" indent="0">
              <a:lnSpc>
                <a:spcPct val="90000"/>
              </a:lnSpc>
              <a:buNone/>
            </a:pPr>
            <a:r>
              <a:rPr lang="en-US" sz="1900" dirty="0">
                <a:solidFill>
                  <a:srgbClr val="262626"/>
                </a:solidFill>
              </a:rPr>
              <a:t>I couldn’t find a good enough fix for this though as there isn’t great support for textures being partly transparent in </a:t>
            </a:r>
            <a:r>
              <a:rPr lang="en-US" sz="1900" dirty="0" err="1">
                <a:solidFill>
                  <a:srgbClr val="262626"/>
                </a:solidFill>
              </a:rPr>
              <a:t>Unreal’s</a:t>
            </a:r>
            <a:r>
              <a:rPr lang="en-US" sz="1900" dirty="0">
                <a:solidFill>
                  <a:srgbClr val="262626"/>
                </a:solidFill>
              </a:rPr>
              <a:t> texture system.</a:t>
            </a:r>
          </a:p>
          <a:p>
            <a:pPr marL="0" indent="0">
              <a:lnSpc>
                <a:spcPct val="90000"/>
              </a:lnSpc>
              <a:buNone/>
            </a:pPr>
            <a:r>
              <a:rPr lang="en-US" sz="1900" dirty="0">
                <a:solidFill>
                  <a:srgbClr val="262626"/>
                </a:solidFill>
              </a:rPr>
              <a:t>The potion bottles were one example of  a model that was supposed to have transparency.</a:t>
            </a:r>
          </a:p>
        </p:txBody>
      </p:sp>
    </p:spTree>
    <p:extLst>
      <p:ext uri="{BB962C8B-B14F-4D97-AF65-F5344CB8AC3E}">
        <p14:creationId xmlns:p14="http://schemas.microsoft.com/office/powerpoint/2010/main" val="2847605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34" name="Rectangle 19">
            <a:extLst>
              <a:ext uri="{FF2B5EF4-FFF2-40B4-BE49-F238E27FC236}">
                <a16:creationId xmlns:a16="http://schemas.microsoft.com/office/drawing/2014/main" id="{E0837993-CF68-4B71-B30D-9FF2DBDC6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21">
            <a:extLst>
              <a:ext uri="{FF2B5EF4-FFF2-40B4-BE49-F238E27FC236}">
                <a16:creationId xmlns:a16="http://schemas.microsoft.com/office/drawing/2014/main" id="{5BC1EB0E-C682-4477-94FF-E3696ACD5A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3" name="Picture 22">
              <a:extLst>
                <a:ext uri="{FF2B5EF4-FFF2-40B4-BE49-F238E27FC236}">
                  <a16:creationId xmlns:a16="http://schemas.microsoft.com/office/drawing/2014/main" id="{AFA120B5-D483-4179-B163-E5D72313C92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6" name="Rectangle 23">
              <a:extLst>
                <a:ext uri="{FF2B5EF4-FFF2-40B4-BE49-F238E27FC236}">
                  <a16:creationId xmlns:a16="http://schemas.microsoft.com/office/drawing/2014/main" id="{F9A685BA-AB04-4A20-A6D5-BA403BAA7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5" name="Picture 24">
              <a:extLst>
                <a:ext uri="{FF2B5EF4-FFF2-40B4-BE49-F238E27FC236}">
                  <a16:creationId xmlns:a16="http://schemas.microsoft.com/office/drawing/2014/main" id="{C2823476-35C9-4E21-A7A8-8EE69CF2EEE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7" name="Picture 25">
              <a:extLst>
                <a:ext uri="{FF2B5EF4-FFF2-40B4-BE49-F238E27FC236}">
                  <a16:creationId xmlns:a16="http://schemas.microsoft.com/office/drawing/2014/main" id="{06AA5951-06F3-4E0D-9B67-2FDEAA46EE8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22200DD-A4BA-4C96-ADA6-8878A8E7BABE}"/>
              </a:ext>
            </a:extLst>
          </p:cNvPr>
          <p:cNvSpPr>
            <a:spLocks noGrp="1"/>
          </p:cNvSpPr>
          <p:nvPr>
            <p:ph type="title"/>
          </p:nvPr>
        </p:nvSpPr>
        <p:spPr>
          <a:xfrm>
            <a:off x="1092643" y="1092200"/>
            <a:ext cx="2928751" cy="4498860"/>
          </a:xfrm>
        </p:spPr>
        <p:txBody>
          <a:bodyPr>
            <a:normAutofit/>
          </a:bodyPr>
          <a:lstStyle/>
          <a:p>
            <a:r>
              <a:rPr lang="en-GB">
                <a:solidFill>
                  <a:srgbClr val="262626"/>
                </a:solidFill>
              </a:rPr>
              <a:t>End</a:t>
            </a:r>
          </a:p>
        </p:txBody>
      </p:sp>
      <p:pic>
        <p:nvPicPr>
          <p:cNvPr id="15" name="Content Placeholder 4" descr="A picture containing table, indoor&#10;&#10;Description automatically generated">
            <a:extLst>
              <a:ext uri="{FF2B5EF4-FFF2-40B4-BE49-F238E27FC236}">
                <a16:creationId xmlns:a16="http://schemas.microsoft.com/office/drawing/2014/main" id="{3751AEF6-56BC-43B2-810C-0F67231A02F3}"/>
              </a:ext>
            </a:extLst>
          </p:cNvPr>
          <p:cNvPicPr>
            <a:picLocks noChangeAspect="1"/>
          </p:cNvPicPr>
          <p:nvPr/>
        </p:nvPicPr>
        <p:blipFill rotWithShape="1">
          <a:blip r:embed="rId6">
            <a:extLst>
              <a:ext uri="{28A0092B-C50C-407E-A947-70E740481C1C}">
                <a14:useLocalDpi xmlns:a14="http://schemas.microsoft.com/office/drawing/2010/main" val="0"/>
              </a:ext>
            </a:extLst>
          </a:blip>
          <a:srcRect t="6847" b="3460"/>
          <a:stretch/>
        </p:blipFill>
        <p:spPr>
          <a:xfrm>
            <a:off x="4352533" y="949680"/>
            <a:ext cx="6601016" cy="4825330"/>
          </a:xfrm>
          <a:prstGeom prst="rect">
            <a:avLst/>
          </a:prstGeom>
          <a:ln w="57150" cmpd="thickThin">
            <a:solidFill>
              <a:srgbClr val="7F7F7F"/>
            </a:solidFill>
            <a:miter lim="800000"/>
          </a:ln>
        </p:spPr>
      </p:pic>
    </p:spTree>
    <p:extLst>
      <p:ext uri="{BB962C8B-B14F-4D97-AF65-F5344CB8AC3E}">
        <p14:creationId xmlns:p14="http://schemas.microsoft.com/office/powerpoint/2010/main" val="275937942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363</TotalTime>
  <Words>1236</Words>
  <Application>Microsoft Office PowerPoint</Application>
  <PresentationFormat>Widescreen</PresentationFormat>
  <Paragraphs>115</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Garamond</vt:lpstr>
      <vt:lpstr>Organic</vt:lpstr>
      <vt:lpstr>3D Diorama In Unreal Engine</vt:lpstr>
      <vt:lpstr>Mind Map</vt:lpstr>
      <vt:lpstr>Mood Board - Themes</vt:lpstr>
      <vt:lpstr>Mood Board - Objects</vt:lpstr>
      <vt:lpstr>Mood Boards - Bibliography</vt:lpstr>
      <vt:lpstr>Diorama Sketches</vt:lpstr>
      <vt:lpstr>Diorama Block out</vt:lpstr>
      <vt:lpstr>Basic Models</vt:lpstr>
      <vt:lpstr>Final Models</vt:lpstr>
      <vt:lpstr>Final Diorama</vt:lpstr>
      <vt:lpstr>Model Rescaling and Reuse</vt:lpstr>
      <vt:lpstr>Door Frame</vt:lpstr>
      <vt:lpstr>Lighting</vt:lpstr>
      <vt:lpstr>Issues</vt:lpstr>
      <vt:lpstr>Model Scale</vt:lpstr>
      <vt:lpstr>Transparency</vt:lpstr>
      <vt:lpstr>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Luke Rees</dc:creator>
  <cp:lastModifiedBy>Luke Rees (2100874)</cp:lastModifiedBy>
  <cp:revision>26</cp:revision>
  <dcterms:created xsi:type="dcterms:W3CDTF">2022-01-26T11:42:01Z</dcterms:created>
  <dcterms:modified xsi:type="dcterms:W3CDTF">2022-04-25T11:41:31Z</dcterms:modified>
</cp:coreProperties>
</file>