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9"/>
  </p:handoutMasterIdLst>
  <p:sldIdLst>
    <p:sldId id="256" r:id="rId5"/>
    <p:sldId id="299" r:id="rId6"/>
    <p:sldId id="258" r:id="rId7"/>
    <p:sldId id="257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7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163C65-E297-42E5-A5C7-06D40989EF83}" v="4" dt="2026-02-05T11:03:38.0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m Paracha" userId="013a7ff6-5a06-45bd-a89a-f74c5a3671ea" providerId="ADAL" clId="{DC4B95BA-7995-49B9-AAB6-92AF370E6C74}"/>
    <pc:docChg chg="custSel addSld modSld">
      <pc:chgData name="Anum Paracha" userId="013a7ff6-5a06-45bd-a89a-f74c5a3671ea" providerId="ADAL" clId="{DC4B95BA-7995-49B9-AAB6-92AF370E6C74}" dt="2026-02-05T11:04:58.743" v="29" actId="1037"/>
      <pc:docMkLst>
        <pc:docMk/>
      </pc:docMkLst>
      <pc:sldChg chg="addSp modSp">
        <pc:chgData name="Anum Paracha" userId="013a7ff6-5a06-45bd-a89a-f74c5a3671ea" providerId="ADAL" clId="{DC4B95BA-7995-49B9-AAB6-92AF370E6C74}" dt="2026-02-05T11:02:44.494" v="0"/>
        <pc:sldMkLst>
          <pc:docMk/>
          <pc:sldMk cId="3408955283" sldId="256"/>
        </pc:sldMkLst>
        <pc:picChg chg="add mod">
          <ac:chgData name="Anum Paracha" userId="013a7ff6-5a06-45bd-a89a-f74c5a3671ea" providerId="ADAL" clId="{DC4B95BA-7995-49B9-AAB6-92AF370E6C74}" dt="2026-02-05T11:02:44.494" v="0"/>
          <ac:picMkLst>
            <pc:docMk/>
            <pc:sldMk cId="3408955283" sldId="256"/>
            <ac:picMk id="7" creationId="{19648611-9568-2B63-F0C9-6A4AA00B859D}"/>
          </ac:picMkLst>
        </pc:picChg>
      </pc:sldChg>
      <pc:sldChg chg="addSp delSp modSp new mod">
        <pc:chgData name="Anum Paracha" userId="013a7ff6-5a06-45bd-a89a-f74c5a3671ea" providerId="ADAL" clId="{DC4B95BA-7995-49B9-AAB6-92AF370E6C74}" dt="2026-02-05T11:04:58.743" v="29" actId="1037"/>
        <pc:sldMkLst>
          <pc:docMk/>
          <pc:sldMk cId="3293389027" sldId="299"/>
        </pc:sldMkLst>
        <pc:spChg chg="del">
          <ac:chgData name="Anum Paracha" userId="013a7ff6-5a06-45bd-a89a-f74c5a3671ea" providerId="ADAL" clId="{DC4B95BA-7995-49B9-AAB6-92AF370E6C74}" dt="2026-02-05T11:02:57.584" v="2" actId="478"/>
          <ac:spMkLst>
            <pc:docMk/>
            <pc:sldMk cId="3293389027" sldId="299"/>
            <ac:spMk id="2" creationId="{0CA63D43-EBEA-BE6E-029E-CE7B09D795EF}"/>
          </ac:spMkLst>
        </pc:spChg>
        <pc:spChg chg="del">
          <ac:chgData name="Anum Paracha" userId="013a7ff6-5a06-45bd-a89a-f74c5a3671ea" providerId="ADAL" clId="{DC4B95BA-7995-49B9-AAB6-92AF370E6C74}" dt="2026-02-05T11:02:59.773" v="3" actId="478"/>
          <ac:spMkLst>
            <pc:docMk/>
            <pc:sldMk cId="3293389027" sldId="299"/>
            <ac:spMk id="3" creationId="{1C2532BD-2130-4F92-A4E0-5B982D4889CB}"/>
          </ac:spMkLst>
        </pc:spChg>
        <pc:spChg chg="add mod">
          <ac:chgData name="Anum Paracha" userId="013a7ff6-5a06-45bd-a89a-f74c5a3671ea" providerId="ADAL" clId="{DC4B95BA-7995-49B9-AAB6-92AF370E6C74}" dt="2026-02-05T11:03:58.178" v="20" actId="113"/>
          <ac:spMkLst>
            <pc:docMk/>
            <pc:sldMk cId="3293389027" sldId="299"/>
            <ac:spMk id="6" creationId="{6BCFF699-E108-FD4F-C27D-1A4D89430BD0}"/>
          </ac:spMkLst>
        </pc:spChg>
        <pc:spChg chg="add mod">
          <ac:chgData name="Anum Paracha" userId="013a7ff6-5a06-45bd-a89a-f74c5a3671ea" providerId="ADAL" clId="{DC4B95BA-7995-49B9-AAB6-92AF370E6C74}" dt="2026-02-05T11:04:58.743" v="29" actId="1037"/>
          <ac:spMkLst>
            <pc:docMk/>
            <pc:sldMk cId="3293389027" sldId="299"/>
            <ac:spMk id="7" creationId="{63217F7A-4560-4116-6501-2D5BBF950103}"/>
          </ac:spMkLst>
        </pc:spChg>
        <pc:picChg chg="add mod">
          <ac:chgData name="Anum Paracha" userId="013a7ff6-5a06-45bd-a89a-f74c5a3671ea" providerId="ADAL" clId="{DC4B95BA-7995-49B9-AAB6-92AF370E6C74}" dt="2026-02-05T11:03:12.672" v="6" actId="1076"/>
          <ac:picMkLst>
            <pc:docMk/>
            <pc:sldMk cId="3293389027" sldId="299"/>
            <ac:picMk id="5" creationId="{366575E8-B084-A450-233B-B3A249322BE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tml/default.asp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/default.as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default.asp" TargetMode="External"/><Relationship Id="rId2" Type="http://schemas.openxmlformats.org/officeDocument/2006/relationships/hyperlink" Target="https://www.altexsoft.com/blog/front-end-development-technologies-concept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3schools.com/html/defaul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05: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Front-End Development: Key Technologies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6575E8-B084-A450-233B-B3A249322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0648"/>
            <a:ext cx="6105525" cy="5629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CFF699-E108-FD4F-C27D-1A4D89430BD0}"/>
              </a:ext>
            </a:extLst>
          </p:cNvPr>
          <p:cNvSpPr txBox="1"/>
          <p:nvPr/>
        </p:nvSpPr>
        <p:spPr>
          <a:xfrm>
            <a:off x="179512" y="548680"/>
            <a:ext cx="25922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Module Map</a:t>
            </a:r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217F7A-4560-4116-6501-2D5BBF950103}"/>
              </a:ext>
            </a:extLst>
          </p:cNvPr>
          <p:cNvSpPr/>
          <p:nvPr/>
        </p:nvSpPr>
        <p:spPr>
          <a:xfrm>
            <a:off x="5292080" y="165145"/>
            <a:ext cx="1440160" cy="84203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389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32347"/>
            <a:ext cx="8003232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front-end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Proxima Nova"/>
              </a:rPr>
              <a:t>HTML: the key front-end technology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0" dirty="0">
                <a:solidFill>
                  <a:srgbClr val="000000"/>
                </a:solidFill>
                <a:effectLst/>
                <a:latin typeface="Proxima Nova"/>
              </a:rPr>
              <a:t>CSS: Styling your façade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Proxima Nova"/>
              </a:rPr>
              <a:t>CSS frameworks</a:t>
            </a:r>
          </a:p>
          <a:p>
            <a:pPr marL="0" indent="0" algn="just">
              <a:buNone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556792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website’s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front end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everything you see and can interact with using a browser. So, creating this visual part is called front-end development.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>
              <a:solidFill>
                <a:srgbClr val="000000"/>
              </a:solidFill>
              <a:latin typeface="Open Sans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You could even say that designers creating user interfaces and planning experiences are also front-end developers, as they are working in collaboration on the same part of the project.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412776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 create the front end, engineers use the combination of HTML (for basic page structure and content), CSS (for visual editing), and JavaScript (for making websites interactive).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same set of tools is used to create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progressive web apps –mobile apps that look and feel like a native one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but are created with the use of front-end technologies. 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568216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On the other hand, the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back end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everything that happens, well, backstage. It contains servers where your web pages are located and the underlying logic that governs the website’s functions and processes.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back end is built using a different set of technologies, including Java, PHP, Ruby, C#, and sometimes JavaScript, which we’ll explain in a corresponding section.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911863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pic>
        <p:nvPicPr>
          <p:cNvPr id="1026" name="Picture 2" descr="A process of web-request and response">
            <a:extLst>
              <a:ext uri="{FF2B5EF4-FFF2-40B4-BE49-F238E27FC236}">
                <a16:creationId xmlns:a16="http://schemas.microsoft.com/office/drawing/2014/main" id="{D0990827-7EE6-4C0B-8275-60960ADE2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5967417" cy="426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443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07504" y="1714798"/>
            <a:ext cx="86646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The basic toolset for a front-end is well-defined: HTML, CSS, and JavaScript. The frontend development technologies may be however extended with package managers, CSS preprocessors, frameworks, and many more.</a:t>
            </a:r>
            <a:endParaRPr lang="en-US" sz="2800" b="0" i="0" dirty="0">
              <a:solidFill>
                <a:srgbClr val="373D3F"/>
              </a:solidFill>
              <a:effectLst/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2068547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53475" y="1412776"/>
            <a:ext cx="8664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</a:rPr>
              <a:t>HTML: the key front-end technology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323528" y="2094002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(or Hypertext Markup Language) is a computer language designed to create websites that later can be explored by anybody who accesses the Internet.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00000"/>
              </a:solidFill>
              <a:latin typeface="Open Sans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is normally employed to structure a web document. It defines such elements as headlines or paragraphs and enables embedding images, video, and other media.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5995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480875" y="1412776"/>
            <a:ext cx="5027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How HTML works</a:t>
            </a:r>
            <a:endParaRPr lang="en-US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roxima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323528" y="2094002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HTML is composed of a series of 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Open Sans"/>
              </a:rPr>
              <a:t>shortcodes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 called </a:t>
            </a:r>
            <a:r>
              <a:rPr lang="en-US" sz="2400" b="1" i="1" dirty="0">
                <a:solidFill>
                  <a:srgbClr val="000000"/>
                </a:solidFill>
                <a:effectLst/>
                <a:latin typeface="Open Sans"/>
              </a:rPr>
              <a:t>tags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, normalized into a text-file by a site creator. The text is then stored as an HTML file and observed through a browser.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The browser scans the file and interprets the text into a visible form, and in the best case, renders the page as the designer had planned.</a:t>
            </a:r>
          </a:p>
        </p:txBody>
      </p:sp>
    </p:spTree>
    <p:extLst>
      <p:ext uri="{BB962C8B-B14F-4D97-AF65-F5344CB8AC3E}">
        <p14:creationId xmlns:p14="http://schemas.microsoft.com/office/powerpoint/2010/main" val="3239227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35F94F-8DB7-4A3E-A0B0-4F9C96C98DD0}"/>
              </a:ext>
            </a:extLst>
          </p:cNvPr>
          <p:cNvSpPr txBox="1"/>
          <p:nvPr/>
        </p:nvSpPr>
        <p:spPr>
          <a:xfrm>
            <a:off x="179512" y="1628800"/>
            <a:ext cx="85911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1" dirty="0" err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HyperText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 is the way by which we travel across the web by clicking hyperlinks – specific texts taking you to other pages. Hyper means it’s non-linear, which allows for moving to any other place, as there is no predefined order to do so.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Markup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determines the qualities that HTML tags apply to the text inside them. Tags mark it as a particular type of text.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As a </a:t>
            </a:r>
            <a:r>
              <a:rPr lang="en-US" sz="24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Language</a:t>
            </a:r>
            <a:r>
              <a:rPr lang="en-US" sz="2400" b="1" i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, 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it holds code words and syntax like any other language.</a:t>
            </a:r>
          </a:p>
        </p:txBody>
      </p:sp>
    </p:spTree>
    <p:extLst>
      <p:ext uri="{BB962C8B-B14F-4D97-AF65-F5344CB8AC3E}">
        <p14:creationId xmlns:p14="http://schemas.microsoft.com/office/powerpoint/2010/main" val="2152855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front-end development? Front end vs back end</a:t>
            </a:r>
          </a:p>
        </p:txBody>
      </p:sp>
      <p:pic>
        <p:nvPicPr>
          <p:cNvPr id="2050" name="Picture 2" descr="html-code">
            <a:extLst>
              <a:ext uri="{FF2B5EF4-FFF2-40B4-BE49-F238E27FC236}">
                <a16:creationId xmlns:a16="http://schemas.microsoft.com/office/drawing/2014/main" id="{38E928AB-FE95-4EC4-9252-D3736E283D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388299" cy="261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F9ECAA-C00A-4133-91FA-F508CF0AC2B5}"/>
              </a:ext>
            </a:extLst>
          </p:cNvPr>
          <p:cNvSpPr txBox="1"/>
          <p:nvPr/>
        </p:nvSpPr>
        <p:spPr>
          <a:xfrm>
            <a:off x="298169" y="4581128"/>
            <a:ext cx="844712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HTML Tutorial: </a:t>
            </a:r>
            <a:r>
              <a:rPr lang="en-GB" sz="2400" dirty="0">
                <a:hlinkClick r:id="rId3"/>
              </a:rPr>
              <a:t>https://www.w3schools.com/html/default.asp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153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79512" y="980728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(or Cascading Style Sheets) is a style sheet language. It’s applied to define how HTML elements are supposed to be presented on a webpage in terms of design, layout, and variations for diverse devices with different screen sizes.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>
              <a:solidFill>
                <a:srgbClr val="000000"/>
              </a:solidFill>
              <a:latin typeface="Open Sans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masters the layout of numerous different web pages at a time.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65869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79512" y="980728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How it works.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CSS interacts with HTML elements, the components of a web page.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 communicate with HTML, CSS uses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selectors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. A selector is the part of CSS code defining which HTML piece the CSS styling will impact.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 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declaration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contains properties and values that are employed by the selector.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Properties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define font size, color, and margins. Values are the settings for these properties.</a:t>
            </a:r>
          </a:p>
        </p:txBody>
      </p:sp>
    </p:spTree>
    <p:extLst>
      <p:ext uri="{BB962C8B-B14F-4D97-AF65-F5344CB8AC3E}">
        <p14:creationId xmlns:p14="http://schemas.microsoft.com/office/powerpoint/2010/main" val="184053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87524" y="2051069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P (for paragraph) is selector, {  font-size:24px;  </a:t>
            </a:r>
            <a:r>
              <a:rPr lang="en-US" sz="2800" b="0" i="0" dirty="0" err="1">
                <a:solidFill>
                  <a:srgbClr val="000000"/>
                </a:solidFill>
                <a:effectLst/>
                <a:latin typeface="Open Sans"/>
              </a:rPr>
              <a:t>color:blue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;  } is a declaration, font-size: and color: are properties, while 24px; and blue; are values.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CSS is written in plain text over a text editor or word processor on a computer. If you were to examine how the CSS code is implemented to HTML content, there are three ways to do so:</a:t>
            </a:r>
          </a:p>
        </p:txBody>
      </p:sp>
      <p:pic>
        <p:nvPicPr>
          <p:cNvPr id="3076" name="Picture 4" descr="css-code">
            <a:extLst>
              <a:ext uri="{FF2B5EF4-FFF2-40B4-BE49-F238E27FC236}">
                <a16:creationId xmlns:a16="http://schemas.microsoft.com/office/drawing/2014/main" id="{24FDB6C3-9CB8-4BE1-8AC1-55BFA6BB9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7143750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87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107505" y="836712"/>
            <a:ext cx="882049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External style sheets are stored as .</a:t>
            </a:r>
            <a:r>
              <a:rPr lang="en-US" sz="2600" b="0" i="0" dirty="0" err="1">
                <a:solidFill>
                  <a:srgbClr val="000000"/>
                </a:solidFill>
                <a:effectLst/>
                <a:latin typeface="Open Sans"/>
              </a:rPr>
              <a:t>css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 files and can be applied to define the appearance of a whole website via a single file, instead of putting extra instances of CSS code to every HTML element which has to be modified. To use an external style sheet,. html files need to contain a header section that connects to the external style sheet.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Internal style sheets are CSS directions put straight into the header of a particular .html page.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600" b="0" i="0" dirty="0">
                <a:solidFill>
                  <a:srgbClr val="000000"/>
                </a:solidFill>
                <a:effectLst/>
                <a:latin typeface="Open Sans"/>
              </a:rPr>
              <a:t>Inline styles are snippets of CSS recorded into HTML code itself.</a:t>
            </a:r>
          </a:p>
          <a:p>
            <a:pPr algn="l"/>
            <a:r>
              <a:rPr lang="en-US" sz="2600" dirty="0">
                <a:solidFill>
                  <a:srgbClr val="000000"/>
                </a:solidFill>
                <a:latin typeface="Open Sans"/>
              </a:rPr>
              <a:t>CSS Tutorials : </a:t>
            </a:r>
            <a:r>
              <a:rPr lang="en-US" sz="2600" dirty="0">
                <a:solidFill>
                  <a:srgbClr val="000000"/>
                </a:solidFill>
                <a:latin typeface="Open Sans"/>
                <a:hlinkClick r:id="rId2"/>
              </a:rPr>
              <a:t>https://www.w3schools.com/css/default.asp</a:t>
            </a:r>
            <a:endParaRPr lang="en-US" sz="2600" dirty="0">
              <a:solidFill>
                <a:srgbClr val="000000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20823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" y="188640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77655" y="1124744"/>
            <a:ext cx="864047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Open Sans"/>
              </a:rPr>
              <a:t>CSS frameworks.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A CSS framework is a set of default CSS and HTML files. It extends a front-end developer’s capabilities for website design.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In addition to assisting while building a responsive design, CSS frameworks also present distinct and symmetric layouts, saving developers from writing code from ground zero at every occasion.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Open Sans"/>
              </a:rPr>
              <a:t>They are usually considered a good choice to fit diverse platforms and screen sizes. With common user interface components, grid systems, layouts, and many other features, CSS frameworks considerably accelerate development workflow. </a:t>
            </a:r>
          </a:p>
        </p:txBody>
      </p:sp>
    </p:spTree>
    <p:extLst>
      <p:ext uri="{BB962C8B-B14F-4D97-AF65-F5344CB8AC3E}">
        <p14:creationId xmlns:p14="http://schemas.microsoft.com/office/powerpoint/2010/main" val="3788206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0" dirty="0">
                <a:solidFill>
                  <a:srgbClr val="000000"/>
                </a:solidFill>
                <a:effectLst/>
                <a:latin typeface="Proxima Nova"/>
              </a:rPr>
              <a:t>CSS: Styling your facade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295411" y="1268760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i="0" dirty="0">
                <a:solidFill>
                  <a:srgbClr val="000000"/>
                </a:solidFill>
                <a:effectLst/>
                <a:latin typeface="Open Sans"/>
              </a:rPr>
              <a:t>Many frameworks exist in the CSS Universe: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Full featured (Bootstrap, Foundation, Semantic UI, and more),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Aimed at Material Design: (Materialize and Material Design Lite), and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Lightweight (Pure).</a:t>
            </a:r>
          </a:p>
        </p:txBody>
      </p:sp>
    </p:spTree>
    <p:extLst>
      <p:ext uri="{BB962C8B-B14F-4D97-AF65-F5344CB8AC3E}">
        <p14:creationId xmlns:p14="http://schemas.microsoft.com/office/powerpoint/2010/main" val="28106726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JavaScript: making the Web alive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JavaScript (JS) is one of the most popular scripting languages. It’s mostly renowned for providing a full stack of technologies for both front-end and back-end development.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As we are talking about the first one, it’s applied to make web pages dynamic.</a:t>
            </a:r>
          </a:p>
        </p:txBody>
      </p:sp>
    </p:spTree>
    <p:extLst>
      <p:ext uri="{BB962C8B-B14F-4D97-AF65-F5344CB8AC3E}">
        <p14:creationId xmlns:p14="http://schemas.microsoft.com/office/powerpoint/2010/main" val="42273686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Angular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a front-end framework powered by Google that is compatible with most of the common code editors.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Angular is intended to create dynamic, single-page web applications (SPAs), and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progressive web-apps.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Upon its initial release, the framework was most appreciated for its ability to convert HTML-based documents into dynamic content.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Angular is among the most popular front-end frameworks. </a:t>
            </a:r>
          </a:p>
        </p:txBody>
      </p:sp>
    </p:spTree>
    <p:extLst>
      <p:ext uri="{BB962C8B-B14F-4D97-AF65-F5344CB8AC3E}">
        <p14:creationId xmlns:p14="http://schemas.microsoft.com/office/powerpoint/2010/main" val="2219381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Vue.js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yet another open-source framework for SPAs. It employs a component-based development model and enables attaching components to a project.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Vue.js is an example of a library that is more of a framework. To utilize Vue.js, knowledge of HTML and CSS is an absolute requirement. </a:t>
            </a:r>
          </a:p>
        </p:txBody>
      </p:sp>
    </p:spTree>
    <p:extLst>
      <p:ext uri="{BB962C8B-B14F-4D97-AF65-F5344CB8AC3E}">
        <p14:creationId xmlns:p14="http://schemas.microsoft.com/office/powerpoint/2010/main" val="36358058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b="1" i="0" u="none" strike="noStrike" dirty="0">
                <a:solidFill>
                  <a:srgbClr val="00C0EB"/>
                </a:solidFill>
                <a:effectLst/>
                <a:latin typeface="Open Sans"/>
              </a:rPr>
              <a:t>Ember.js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 is a framework for SPAs, mobile, and desktop applications. It uses the </a:t>
            </a:r>
            <a:r>
              <a:rPr lang="en-US" sz="2800" dirty="0">
                <a:solidFill>
                  <a:srgbClr val="000000"/>
                </a:solidFill>
                <a:latin typeface="Open Sans"/>
              </a:rPr>
              <a:t>model-view-view-model (MVVM) pattern.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solidFill>
                  <a:srgbClr val="000000"/>
                </a:solidFill>
                <a:latin typeface="Open Sans"/>
              </a:rPr>
              <a:t>Ember 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tools enable designing a development environment, while its command-line interface gives tools for script automation.</a:t>
            </a:r>
          </a:p>
        </p:txBody>
      </p:sp>
    </p:spTree>
    <p:extLst>
      <p:ext uri="{BB962C8B-B14F-4D97-AF65-F5344CB8AC3E}">
        <p14:creationId xmlns:p14="http://schemas.microsoft.com/office/powerpoint/2010/main" val="2279539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430" y="332656"/>
            <a:ext cx="8447127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>
                <a:solidFill>
                  <a:srgbClr val="000000"/>
                </a:solidFill>
                <a:effectLst/>
                <a:latin typeface="Proxima Nova"/>
              </a:rPr>
              <a:t>Main frameworks and libraries to know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9B88E4-03F1-45C1-B4F5-F1BD62AB0355}"/>
              </a:ext>
            </a:extLst>
          </p:cNvPr>
          <p:cNvSpPr txBox="1"/>
          <p:nvPr/>
        </p:nvSpPr>
        <p:spPr>
          <a:xfrm>
            <a:off x="323016" y="1124744"/>
            <a:ext cx="864047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dirty="0">
                <a:solidFill>
                  <a:srgbClr val="000000"/>
                </a:solidFill>
                <a:effectLst/>
                <a:latin typeface="Proxima Nova"/>
              </a:rPr>
              <a:t>JavaScript for the back end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Speaking of JavaScript as an end-to-end development environment, we must mention its back-end implementation.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Since JavaScript is so popular, the software engineering world adapted JS to back-end specifics.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000000"/>
                </a:solidFill>
                <a:effectLst/>
                <a:latin typeface="Open Sans"/>
              </a:rPr>
              <a:t>For web server-side development with JavaScript, Node.js has probably become one of the most prominent tools.</a:t>
            </a:r>
          </a:p>
        </p:txBody>
      </p:sp>
    </p:spTree>
    <p:extLst>
      <p:ext uri="{BB962C8B-B14F-4D97-AF65-F5344CB8AC3E}">
        <p14:creationId xmlns:p14="http://schemas.microsoft.com/office/powerpoint/2010/main" val="2992678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412776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>
                <a:hlinkClick r:id="rId2"/>
              </a:rPr>
              <a:t>https://www.altexsoft.com/blog/front-end-development-technologies-concepts/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https://www.w3schools.com/css/default.asp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4"/>
              </a:rPr>
              <a:t>https://www.w3schools.com/html/default.asp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</TotalTime>
  <Words>1434</Words>
  <Application>Microsoft Office PowerPoint</Application>
  <PresentationFormat>On-screen Show (4:3)</PresentationFormat>
  <Paragraphs>94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Cormorant Garamond</vt:lpstr>
      <vt:lpstr>Myriad Pro</vt:lpstr>
      <vt:lpstr>Proxima Nova</vt:lpstr>
      <vt:lpstr>Arial</vt:lpstr>
      <vt:lpstr>Calibri</vt:lpstr>
      <vt:lpstr>Lato</vt:lpstr>
      <vt:lpstr>Lora</vt:lpstr>
      <vt:lpstr>Open Sans</vt:lpstr>
      <vt:lpstr>Wingdings</vt:lpstr>
      <vt:lpstr>20140311PresentationUWTSDTemplate</vt:lpstr>
      <vt:lpstr>BSc (Hons) Cloud Computing</vt:lpstr>
      <vt:lpstr>PowerPoint Presentation</vt:lpstr>
      <vt:lpstr>Objectives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What is front-end development? Front end vs back end</vt:lpstr>
      <vt:lpstr>CSS: Styling your facade</vt:lpstr>
      <vt:lpstr>CSS: Styling your facade</vt:lpstr>
      <vt:lpstr>CSS: Styling your facade</vt:lpstr>
      <vt:lpstr>CSS: Styling your facade</vt:lpstr>
      <vt:lpstr>CSS: Styling your facade</vt:lpstr>
      <vt:lpstr>CSS: Styling your facade</vt:lpstr>
      <vt:lpstr>JavaScript: making the Web alive</vt:lpstr>
      <vt:lpstr>Main frameworks and libraries to know</vt:lpstr>
      <vt:lpstr>Main frameworks and libraries to know</vt:lpstr>
      <vt:lpstr>Main frameworks and libraries to know</vt:lpstr>
      <vt:lpstr>Main frameworks and libraries to know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Anum Paracha</cp:lastModifiedBy>
  <cp:revision>61</cp:revision>
  <dcterms:created xsi:type="dcterms:W3CDTF">2015-04-14T15:21:28Z</dcterms:created>
  <dcterms:modified xsi:type="dcterms:W3CDTF">2026-02-05T11:04:59Z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