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4"/>
  </p:sldMasterIdLst>
  <p:notesMasterIdLst>
    <p:notesMasterId r:id="rId26"/>
  </p:notesMasterIdLst>
  <p:sldIdLst>
    <p:sldId id="398" r:id="rId5"/>
    <p:sldId id="391" r:id="rId6"/>
    <p:sldId id="400" r:id="rId7"/>
    <p:sldId id="373" r:id="rId8"/>
    <p:sldId id="386" r:id="rId9"/>
    <p:sldId id="404" r:id="rId10"/>
    <p:sldId id="397" r:id="rId11"/>
    <p:sldId id="406" r:id="rId12"/>
    <p:sldId id="407" r:id="rId13"/>
    <p:sldId id="393" r:id="rId14"/>
    <p:sldId id="387" r:id="rId15"/>
    <p:sldId id="408" r:id="rId16"/>
    <p:sldId id="409" r:id="rId17"/>
    <p:sldId id="405" r:id="rId18"/>
    <p:sldId id="390" r:id="rId19"/>
    <p:sldId id="388" r:id="rId20"/>
    <p:sldId id="411" r:id="rId21"/>
    <p:sldId id="412" r:id="rId22"/>
    <p:sldId id="410" r:id="rId23"/>
    <p:sldId id="364" r:id="rId24"/>
    <p:sldId id="396"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BF1E8"/>
    <a:srgbClr val="A49F9B"/>
    <a:srgbClr val="F7EADA"/>
    <a:srgbClr val="1F4E79"/>
    <a:srgbClr val="3F3F3A"/>
    <a:srgbClr val="121913"/>
    <a:srgbClr val="FFF8F2"/>
    <a:srgbClr val="E2F4FE"/>
    <a:srgbClr val="44813A"/>
    <a:srgbClr val="9A958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FD973D0-0931-4A54-92FF-15324E74304C}" v="4" dt="2023-12-11T20:59:11.3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838" autoAdjust="0"/>
    <p:restoredTop sz="70460" autoAdjust="0"/>
  </p:normalViewPr>
  <p:slideViewPr>
    <p:cSldViewPr snapToGrid="0">
      <p:cViewPr>
        <p:scale>
          <a:sx n="125" d="100"/>
          <a:sy n="125" d="100"/>
        </p:scale>
        <p:origin x="36" y="-23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1EEC158-9F9A-4171-894C-98A92FE7D484}" type="datetimeFigureOut">
              <a:rPr lang="en-GB" smtClean="0"/>
              <a:t>11/12/2023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9DC21B-2A1D-4B5E-8A15-D6D53A0E3EDB}" type="slidenum">
              <a:rPr lang="en-GB" smtClean="0"/>
              <a:t>‹#›</a:t>
            </a:fld>
            <a:endParaRPr lang="en-GB"/>
          </a:p>
        </p:txBody>
      </p:sp>
    </p:spTree>
    <p:extLst>
      <p:ext uri="{BB962C8B-B14F-4D97-AF65-F5344CB8AC3E}">
        <p14:creationId xmlns:p14="http://schemas.microsoft.com/office/powerpoint/2010/main" val="8099436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9DC21B-2A1D-4B5E-8A15-D6D53A0E3EDB}" type="slidenum">
              <a:rPr lang="en-GB" smtClean="0"/>
              <a:t>2</a:t>
            </a:fld>
            <a:endParaRPr lang="en-GB"/>
          </a:p>
        </p:txBody>
      </p:sp>
    </p:spTree>
    <p:extLst>
      <p:ext uri="{BB962C8B-B14F-4D97-AF65-F5344CB8AC3E}">
        <p14:creationId xmlns:p14="http://schemas.microsoft.com/office/powerpoint/2010/main" val="1315705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9DC21B-2A1D-4B5E-8A15-D6D53A0E3EDB}" type="slidenum">
              <a:rPr lang="en-GB" smtClean="0"/>
              <a:t>3</a:t>
            </a:fld>
            <a:endParaRPr lang="en-GB"/>
          </a:p>
        </p:txBody>
      </p:sp>
    </p:spTree>
    <p:extLst>
      <p:ext uri="{BB962C8B-B14F-4D97-AF65-F5344CB8AC3E}">
        <p14:creationId xmlns:p14="http://schemas.microsoft.com/office/powerpoint/2010/main" val="32691514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Lasted 3 hours</a:t>
            </a:r>
          </a:p>
          <a:p>
            <a:r>
              <a:rPr lang="fr-FR" b="0" i="0" dirty="0">
                <a:solidFill>
                  <a:srgbClr val="E8EAED"/>
                </a:solidFill>
                <a:effectLst/>
                <a:latin typeface="Google Sans"/>
              </a:rPr>
              <a:t>Constable of France, </a:t>
            </a:r>
            <a:r>
              <a:rPr lang="fr-FR" b="0" i="0" dirty="0">
                <a:solidFill>
                  <a:srgbClr val="E2EEFF"/>
                </a:solidFill>
                <a:effectLst/>
                <a:latin typeface="Google Sans"/>
              </a:rPr>
              <a:t>Charles D'Albret</a:t>
            </a:r>
            <a:endParaRPr lang="en-GB" dirty="0"/>
          </a:p>
          <a:p>
            <a:r>
              <a:rPr lang="en-GB" dirty="0"/>
              <a:t>All French were brutally slaughtered </a:t>
            </a:r>
          </a:p>
        </p:txBody>
      </p:sp>
      <p:sp>
        <p:nvSpPr>
          <p:cNvPr id="4" name="Slide Number Placeholder 3"/>
          <p:cNvSpPr>
            <a:spLocks noGrp="1"/>
          </p:cNvSpPr>
          <p:nvPr>
            <p:ph type="sldNum" sz="quarter" idx="10"/>
          </p:nvPr>
        </p:nvSpPr>
        <p:spPr/>
        <p:txBody>
          <a:bodyPr/>
          <a:lstStyle/>
          <a:p>
            <a:fld id="{569DC21B-2A1D-4B5E-8A15-D6D53A0E3EDB}" type="slidenum">
              <a:rPr lang="en-GB" smtClean="0"/>
              <a:t>4</a:t>
            </a:fld>
            <a:endParaRPr lang="en-GB"/>
          </a:p>
        </p:txBody>
      </p:sp>
    </p:spTree>
    <p:extLst>
      <p:ext uri="{BB962C8B-B14F-4D97-AF65-F5344CB8AC3E}">
        <p14:creationId xmlns:p14="http://schemas.microsoft.com/office/powerpoint/2010/main" val="378346092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E8EAED"/>
                </a:solidFill>
                <a:effectLst/>
                <a:latin typeface="arial" panose="020B0604020202020204" pitchFamily="34" charset="0"/>
              </a:rPr>
              <a:t>Port of </a:t>
            </a:r>
            <a:r>
              <a:rPr lang="en-GB" b="1" i="0" dirty="0" err="1">
                <a:solidFill>
                  <a:srgbClr val="E8EAED"/>
                </a:solidFill>
                <a:effectLst/>
                <a:latin typeface="arial" panose="020B0604020202020204" pitchFamily="34" charset="0"/>
              </a:rPr>
              <a:t>haa</a:t>
            </a:r>
            <a:r>
              <a:rPr lang="en-GB" b="1" i="0" dirty="0" err="1">
                <a:solidFill>
                  <a:srgbClr val="BDC1C6"/>
                </a:solidFill>
                <a:effectLst/>
                <a:latin typeface="arial" panose="020B0604020202020204" pitchFamily="34" charset="0"/>
              </a:rPr>
              <a:t>·</a:t>
            </a:r>
            <a:r>
              <a:rPr lang="en-GB" b="1" i="0" dirty="0" err="1">
                <a:solidFill>
                  <a:srgbClr val="E8EAED"/>
                </a:solidFill>
                <a:effectLst/>
                <a:latin typeface="arial" panose="020B0604020202020204" pitchFamily="34" charset="0"/>
              </a:rPr>
              <a:t>fluh</a:t>
            </a:r>
            <a:endParaRPr lang="en-GB" b="1" i="0" dirty="0">
              <a:solidFill>
                <a:srgbClr val="E8EAED"/>
              </a:solidFill>
              <a:effectLst/>
              <a:latin typeface="arial" panose="020B0604020202020204" pitchFamily="34" charset="0"/>
            </a:endParaRPr>
          </a:p>
          <a:p>
            <a:r>
              <a:rPr lang="en-GB" b="1" i="0" dirty="0">
                <a:solidFill>
                  <a:srgbClr val="E8EAED"/>
                </a:solidFill>
                <a:effectLst/>
                <a:latin typeface="arial" panose="020B0604020202020204" pitchFamily="34" charset="0"/>
              </a:rPr>
              <a:t>French stopped English at river</a:t>
            </a:r>
          </a:p>
          <a:p>
            <a:r>
              <a:rPr lang="en-GB" b="1" i="0" dirty="0">
                <a:solidFill>
                  <a:srgbClr val="E8EAED"/>
                </a:solidFill>
                <a:effectLst/>
                <a:latin typeface="arial" panose="020B0604020202020204" pitchFamily="34" charset="0"/>
              </a:rPr>
              <a:t>August</a:t>
            </a:r>
          </a:p>
          <a:p>
            <a:r>
              <a:rPr lang="en-GB" b="1" i="0" dirty="0" err="1">
                <a:solidFill>
                  <a:srgbClr val="E8EAED"/>
                </a:solidFill>
                <a:effectLst/>
                <a:latin typeface="arial" panose="020B0604020202020204" pitchFamily="34" charset="0"/>
              </a:rPr>
              <a:t>Dysentry</a:t>
            </a:r>
            <a:endParaRPr lang="en-GB" b="1" dirty="0"/>
          </a:p>
        </p:txBody>
      </p:sp>
      <p:sp>
        <p:nvSpPr>
          <p:cNvPr id="4" name="Slide Number Placeholder 3"/>
          <p:cNvSpPr>
            <a:spLocks noGrp="1"/>
          </p:cNvSpPr>
          <p:nvPr>
            <p:ph type="sldNum" sz="quarter" idx="10"/>
          </p:nvPr>
        </p:nvSpPr>
        <p:spPr/>
        <p:txBody>
          <a:bodyPr/>
          <a:lstStyle/>
          <a:p>
            <a:fld id="{569DC21B-2A1D-4B5E-8A15-D6D53A0E3EDB}" type="slidenum">
              <a:rPr lang="en-GB" smtClean="0"/>
              <a:t>5</a:t>
            </a:fld>
            <a:endParaRPr lang="en-GB"/>
          </a:p>
        </p:txBody>
      </p:sp>
    </p:spTree>
    <p:extLst>
      <p:ext uri="{BB962C8B-B14F-4D97-AF65-F5344CB8AC3E}">
        <p14:creationId xmlns:p14="http://schemas.microsoft.com/office/powerpoint/2010/main" val="37235817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9DC21B-2A1D-4B5E-8A15-D6D53A0E3EDB}" type="slidenum">
              <a:rPr lang="en-GB" smtClean="0"/>
              <a:t>6</a:t>
            </a:fld>
            <a:endParaRPr lang="en-GB"/>
          </a:p>
        </p:txBody>
      </p:sp>
    </p:spTree>
    <p:extLst>
      <p:ext uri="{BB962C8B-B14F-4D97-AF65-F5344CB8AC3E}">
        <p14:creationId xmlns:p14="http://schemas.microsoft.com/office/powerpoint/2010/main" val="355448984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Longbow also a lot faster to reload.</a:t>
            </a:r>
          </a:p>
          <a:p>
            <a:r>
              <a:rPr lang="en-GB" dirty="0"/>
              <a:t>Shooting from angle of 30 degrees</a:t>
            </a:r>
          </a:p>
        </p:txBody>
      </p:sp>
      <p:sp>
        <p:nvSpPr>
          <p:cNvPr id="4" name="Slide Number Placeholder 3"/>
          <p:cNvSpPr>
            <a:spLocks noGrp="1"/>
          </p:cNvSpPr>
          <p:nvPr>
            <p:ph type="sldNum" sz="quarter" idx="10"/>
          </p:nvPr>
        </p:nvSpPr>
        <p:spPr/>
        <p:txBody>
          <a:bodyPr/>
          <a:lstStyle/>
          <a:p>
            <a:fld id="{569DC21B-2A1D-4B5E-8A15-D6D53A0E3EDB}" type="slidenum">
              <a:rPr lang="en-GB" smtClean="0"/>
              <a:t>7</a:t>
            </a:fld>
            <a:endParaRPr lang="en-GB"/>
          </a:p>
        </p:txBody>
      </p:sp>
    </p:spTree>
    <p:extLst>
      <p:ext uri="{BB962C8B-B14F-4D97-AF65-F5344CB8AC3E}">
        <p14:creationId xmlns:p14="http://schemas.microsoft.com/office/powerpoint/2010/main" val="29821391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72 arrows could weigh 5 to 6 kilograms.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Arrows could have been transported on wagons.</a:t>
            </a:r>
          </a:p>
          <a:p>
            <a:endParaRPr lang="en-GB" dirty="0"/>
          </a:p>
        </p:txBody>
      </p:sp>
      <p:sp>
        <p:nvSpPr>
          <p:cNvPr id="4" name="Slide Number Placeholder 3"/>
          <p:cNvSpPr>
            <a:spLocks noGrp="1"/>
          </p:cNvSpPr>
          <p:nvPr>
            <p:ph type="sldNum" sz="quarter" idx="10"/>
          </p:nvPr>
        </p:nvSpPr>
        <p:spPr/>
        <p:txBody>
          <a:bodyPr/>
          <a:lstStyle/>
          <a:p>
            <a:fld id="{569DC21B-2A1D-4B5E-8A15-D6D53A0E3EDB}" type="slidenum">
              <a:rPr lang="en-GB" smtClean="0"/>
              <a:t>8</a:t>
            </a:fld>
            <a:endParaRPr lang="en-GB"/>
          </a:p>
        </p:txBody>
      </p:sp>
    </p:spTree>
    <p:extLst>
      <p:ext uri="{BB962C8B-B14F-4D97-AF65-F5344CB8AC3E}">
        <p14:creationId xmlns:p14="http://schemas.microsoft.com/office/powerpoint/2010/main" val="30250747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72 arrows could weigh 5 to 6 kilograms.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Arrows could have been transported on wagons.</a:t>
            </a:r>
          </a:p>
          <a:p>
            <a:r>
              <a:rPr lang="en-GB" dirty="0"/>
              <a:t>Sheave x soldiers </a:t>
            </a:r>
          </a:p>
          <a:p>
            <a:r>
              <a:rPr lang="en-GB" dirty="0"/>
              <a:t>12 X 5000 = 60,000</a:t>
            </a:r>
          </a:p>
          <a:p>
            <a:r>
              <a:rPr lang="en-GB" dirty="0"/>
              <a:t>1,000 men at arms</a:t>
            </a:r>
          </a:p>
        </p:txBody>
      </p:sp>
      <p:sp>
        <p:nvSpPr>
          <p:cNvPr id="4" name="Slide Number Placeholder 3"/>
          <p:cNvSpPr>
            <a:spLocks noGrp="1"/>
          </p:cNvSpPr>
          <p:nvPr>
            <p:ph type="sldNum" sz="quarter" idx="10"/>
          </p:nvPr>
        </p:nvSpPr>
        <p:spPr/>
        <p:txBody>
          <a:bodyPr/>
          <a:lstStyle/>
          <a:p>
            <a:fld id="{569DC21B-2A1D-4B5E-8A15-D6D53A0E3EDB}" type="slidenum">
              <a:rPr lang="en-GB" smtClean="0"/>
              <a:t>9</a:t>
            </a:fld>
            <a:endParaRPr lang="en-GB"/>
          </a:p>
        </p:txBody>
      </p:sp>
    </p:spTree>
    <p:extLst>
      <p:ext uri="{BB962C8B-B14F-4D97-AF65-F5344CB8AC3E}">
        <p14:creationId xmlns:p14="http://schemas.microsoft.com/office/powerpoint/2010/main" val="1044980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https://www.medieval.eu/arms-and-armour-from-the-age-of-agincourt/</a:t>
            </a:r>
          </a:p>
          <a:p>
            <a:r>
              <a:rPr lang="en-GB" dirty="0"/>
              <a:t>https://www.quora.com/The-longbow-was-useless-against-plate-armor-so-why-were-7-000-longbow-men-employed-at-the-Battle-of-Agincourt-1415</a:t>
            </a:r>
          </a:p>
          <a:p>
            <a:r>
              <a:rPr lang="en-GB" dirty="0"/>
              <a:t>https://sciencebehindthesport.wvu.edu/archery/bow-mechanics</a:t>
            </a:r>
          </a:p>
        </p:txBody>
      </p:sp>
      <p:sp>
        <p:nvSpPr>
          <p:cNvPr id="4" name="Slide Number Placeholder 3"/>
          <p:cNvSpPr>
            <a:spLocks noGrp="1"/>
          </p:cNvSpPr>
          <p:nvPr>
            <p:ph type="sldNum" sz="quarter" idx="10"/>
          </p:nvPr>
        </p:nvSpPr>
        <p:spPr/>
        <p:txBody>
          <a:bodyPr/>
          <a:lstStyle/>
          <a:p>
            <a:fld id="{569DC21B-2A1D-4B5E-8A15-D6D53A0E3EDB}" type="slidenum">
              <a:rPr lang="en-GB" smtClean="0"/>
              <a:t>10</a:t>
            </a:fld>
            <a:endParaRPr lang="en-GB"/>
          </a:p>
        </p:txBody>
      </p:sp>
    </p:spTree>
    <p:extLst>
      <p:ext uri="{BB962C8B-B14F-4D97-AF65-F5344CB8AC3E}">
        <p14:creationId xmlns:p14="http://schemas.microsoft.com/office/powerpoint/2010/main" val="2168431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9DC21B-2A1D-4B5E-8A15-D6D53A0E3EDB}" type="slidenum">
              <a:rPr lang="en-GB" smtClean="0"/>
              <a:t>11</a:t>
            </a:fld>
            <a:endParaRPr lang="en-GB"/>
          </a:p>
        </p:txBody>
      </p:sp>
    </p:spTree>
    <p:extLst>
      <p:ext uri="{BB962C8B-B14F-4D97-AF65-F5344CB8AC3E}">
        <p14:creationId xmlns:p14="http://schemas.microsoft.com/office/powerpoint/2010/main" val="4014631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danger of getting shot in a vulnerable area</a:t>
            </a:r>
          </a:p>
          <a:p>
            <a:endParaRPr lang="en-GB" dirty="0"/>
          </a:p>
        </p:txBody>
      </p:sp>
      <p:sp>
        <p:nvSpPr>
          <p:cNvPr id="4" name="Slide Number Placeholder 3"/>
          <p:cNvSpPr>
            <a:spLocks noGrp="1"/>
          </p:cNvSpPr>
          <p:nvPr>
            <p:ph type="sldNum" sz="quarter" idx="10"/>
          </p:nvPr>
        </p:nvSpPr>
        <p:spPr/>
        <p:txBody>
          <a:bodyPr/>
          <a:lstStyle/>
          <a:p>
            <a:fld id="{569DC21B-2A1D-4B5E-8A15-D6D53A0E3EDB}" type="slidenum">
              <a:rPr lang="en-GB" smtClean="0"/>
              <a:t>12</a:t>
            </a:fld>
            <a:endParaRPr lang="en-GB"/>
          </a:p>
        </p:txBody>
      </p:sp>
    </p:spTree>
    <p:extLst>
      <p:ext uri="{BB962C8B-B14F-4D97-AF65-F5344CB8AC3E}">
        <p14:creationId xmlns:p14="http://schemas.microsoft.com/office/powerpoint/2010/main" val="14343693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Add 50 Joules to penetrate padding. Cause death/injury. </a:t>
            </a:r>
          </a:p>
          <a:p>
            <a:endParaRPr lang="en-GB" dirty="0"/>
          </a:p>
        </p:txBody>
      </p:sp>
      <p:sp>
        <p:nvSpPr>
          <p:cNvPr id="4" name="Slide Number Placeholder 3"/>
          <p:cNvSpPr>
            <a:spLocks noGrp="1"/>
          </p:cNvSpPr>
          <p:nvPr>
            <p:ph type="sldNum" sz="quarter" idx="10"/>
          </p:nvPr>
        </p:nvSpPr>
        <p:spPr/>
        <p:txBody>
          <a:bodyPr/>
          <a:lstStyle/>
          <a:p>
            <a:fld id="{569DC21B-2A1D-4B5E-8A15-D6D53A0E3EDB}" type="slidenum">
              <a:rPr lang="en-GB" smtClean="0"/>
              <a:t>13</a:t>
            </a:fld>
            <a:endParaRPr lang="en-GB"/>
          </a:p>
        </p:txBody>
      </p:sp>
    </p:spTree>
    <p:extLst>
      <p:ext uri="{BB962C8B-B14F-4D97-AF65-F5344CB8AC3E}">
        <p14:creationId xmlns:p14="http://schemas.microsoft.com/office/powerpoint/2010/main" val="2526413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Potential to Kinetic energy </a:t>
            </a:r>
          </a:p>
          <a:p>
            <a:r>
              <a:rPr lang="en-GB" b="0" i="0" dirty="0" err="1">
                <a:solidFill>
                  <a:srgbClr val="222222"/>
                </a:solidFill>
                <a:effectLst/>
                <a:latin typeface="Verdana" panose="020B0604030504040204" pitchFamily="34" charset="0"/>
              </a:rPr>
              <a:t>grn</a:t>
            </a:r>
            <a:r>
              <a:rPr lang="en-GB" b="0" i="0" dirty="0">
                <a:solidFill>
                  <a:srgbClr val="222222"/>
                </a:solidFill>
                <a:effectLst/>
                <a:latin typeface="Verdana" panose="020B0604030504040204" pitchFamily="34" charset="0"/>
              </a:rPr>
              <a:t>-ft/s^2</a:t>
            </a:r>
            <a:r>
              <a:rPr lang="en-GB" dirty="0"/>
              <a:t>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22222"/>
                </a:solidFill>
                <a:effectLst/>
                <a:latin typeface="Verdana" panose="020B0604030504040204" pitchFamily="34" charset="0"/>
              </a:rPr>
              <a:t>Weight of an arrow; W=mg</a:t>
            </a:r>
            <a:br>
              <a:rPr lang="en-GB" dirty="0"/>
            </a:br>
            <a:r>
              <a:rPr lang="en-GB" b="0" i="0" dirty="0">
                <a:solidFill>
                  <a:srgbClr val="222222"/>
                </a:solidFill>
                <a:effectLst/>
                <a:latin typeface="Verdana" panose="020B0604030504040204" pitchFamily="34" charset="0"/>
              </a:rPr>
              <a:t>where m=mass, g=gravitational constant 32.22 ft/s^2</a:t>
            </a:r>
            <a:br>
              <a:rPr lang="en-GB" dirty="0"/>
            </a:br>
            <a:br>
              <a:rPr lang="en-GB" dirty="0"/>
            </a:br>
            <a:r>
              <a:rPr lang="en-GB" b="0" i="0" dirty="0">
                <a:solidFill>
                  <a:srgbClr val="222222"/>
                </a:solidFill>
                <a:effectLst/>
                <a:latin typeface="Verdana" panose="020B0604030504040204" pitchFamily="34" charset="0"/>
              </a:rPr>
              <a:t>Mass of an arrow ; m=W/g</a:t>
            </a:r>
            <a:br>
              <a:rPr lang="en-GB" dirty="0"/>
            </a:br>
            <a:r>
              <a:rPr lang="en-GB" b="0" i="0" dirty="0">
                <a:solidFill>
                  <a:srgbClr val="222222"/>
                </a:solidFill>
                <a:effectLst/>
                <a:latin typeface="Verdana" panose="020B0604030504040204" pitchFamily="34" charset="0"/>
              </a:rPr>
              <a:t>but W is measure in grains, convert grains to lbs 1 lb = 7000 </a:t>
            </a:r>
            <a:r>
              <a:rPr lang="en-GB" b="0" i="0" dirty="0" err="1">
                <a:solidFill>
                  <a:srgbClr val="222222"/>
                </a:solidFill>
                <a:effectLst/>
                <a:latin typeface="Verdana" panose="020B0604030504040204" pitchFamily="34" charset="0"/>
              </a:rPr>
              <a:t>grn</a:t>
            </a:r>
            <a:br>
              <a:rPr lang="en-GB" dirty="0"/>
            </a:br>
            <a:br>
              <a:rPr lang="en-GB" dirty="0"/>
            </a:br>
            <a:r>
              <a:rPr lang="en-GB" b="0" i="0" dirty="0">
                <a:solidFill>
                  <a:srgbClr val="222222"/>
                </a:solidFill>
                <a:effectLst/>
                <a:latin typeface="Verdana" panose="020B0604030504040204" pitchFamily="34" charset="0"/>
              </a:rPr>
              <a:t>m = W(</a:t>
            </a:r>
            <a:r>
              <a:rPr lang="en-GB" b="0" i="0" dirty="0" err="1">
                <a:solidFill>
                  <a:srgbClr val="222222"/>
                </a:solidFill>
                <a:effectLst/>
                <a:latin typeface="Verdana" panose="020B0604030504040204" pitchFamily="34" charset="0"/>
              </a:rPr>
              <a:t>grn</a:t>
            </a:r>
            <a:r>
              <a:rPr lang="en-GB" b="0" i="0" dirty="0">
                <a:solidFill>
                  <a:srgbClr val="222222"/>
                </a:solidFill>
                <a:effectLst/>
                <a:latin typeface="Verdana" panose="020B0604030504040204" pitchFamily="34" charset="0"/>
              </a:rPr>
              <a:t>)(1lb/7000grn)/32.22 ft/s^2</a:t>
            </a:r>
            <a:br>
              <a:rPr lang="en-GB" dirty="0"/>
            </a:br>
            <a:br>
              <a:rPr lang="en-GB" dirty="0"/>
            </a:br>
            <a:r>
              <a:rPr lang="en-GB" b="0" i="0" dirty="0">
                <a:solidFill>
                  <a:srgbClr val="222222"/>
                </a:solidFill>
                <a:effectLst/>
                <a:latin typeface="Verdana" panose="020B0604030504040204" pitchFamily="34" charset="0"/>
              </a:rPr>
              <a:t>The basic relationship being used in all calculations is;</a:t>
            </a:r>
            <a:br>
              <a:rPr lang="en-GB" dirty="0"/>
            </a:br>
            <a:br>
              <a:rPr lang="en-GB" dirty="0"/>
            </a:br>
            <a:r>
              <a:rPr lang="en-GB" b="0" i="0" dirty="0">
                <a:solidFill>
                  <a:srgbClr val="222222"/>
                </a:solidFill>
                <a:effectLst/>
                <a:latin typeface="Verdana" panose="020B0604030504040204" pitchFamily="34" charset="0"/>
              </a:rPr>
              <a:t>Kinetic Energy(KE) = 1/2 * m * v^2 (or one-half times mass(of arrow) times velocity squared)</a:t>
            </a:r>
            <a:br>
              <a:rPr lang="en-GB" dirty="0"/>
            </a:br>
            <a:br>
              <a:rPr lang="en-GB" dirty="0"/>
            </a:br>
            <a:r>
              <a:rPr lang="en-GB" b="0" i="0" dirty="0">
                <a:solidFill>
                  <a:srgbClr val="222222"/>
                </a:solidFill>
                <a:effectLst/>
                <a:latin typeface="Verdana" panose="020B0604030504040204" pitchFamily="34" charset="0"/>
              </a:rPr>
              <a:t>Normally people just say KE = arrow weight divided by 451,000 something or other times velocity squared, here' s where it comes from;</a:t>
            </a:r>
            <a:br>
              <a:rPr lang="en-GB" dirty="0"/>
            </a:br>
            <a:br>
              <a:rPr lang="en-GB" dirty="0"/>
            </a:br>
            <a:r>
              <a:rPr lang="en-GB" b="0" i="0" dirty="0">
                <a:solidFill>
                  <a:srgbClr val="222222"/>
                </a:solidFill>
                <a:effectLst/>
                <a:latin typeface="Verdana" panose="020B0604030504040204" pitchFamily="34" charset="0"/>
              </a:rPr>
              <a:t>KE = 1/2 X (arrow weight in grains) X (1 lb/7000grn) X v^2 X (1/32.22)</a:t>
            </a:r>
            <a:br>
              <a:rPr lang="en-GB" dirty="0"/>
            </a:br>
            <a:br>
              <a:rPr lang="en-GB" dirty="0"/>
            </a:br>
            <a:r>
              <a:rPr lang="en-GB" b="0" i="0" dirty="0">
                <a:solidFill>
                  <a:srgbClr val="222222"/>
                </a:solidFill>
                <a:effectLst/>
                <a:latin typeface="Verdana" panose="020B0604030504040204" pitchFamily="34" charset="0"/>
              </a:rPr>
              <a:t>2 X 7000 X 32.22 = 451,080 </a:t>
            </a:r>
            <a:r>
              <a:rPr lang="en-GB" b="0" i="0" dirty="0" err="1">
                <a:solidFill>
                  <a:srgbClr val="222222"/>
                </a:solidFill>
                <a:effectLst/>
                <a:latin typeface="Verdana" panose="020B0604030504040204" pitchFamily="34" charset="0"/>
              </a:rPr>
              <a:t>grn</a:t>
            </a:r>
            <a:r>
              <a:rPr lang="en-GB" b="0" i="0" dirty="0">
                <a:solidFill>
                  <a:srgbClr val="222222"/>
                </a:solidFill>
                <a:effectLst/>
                <a:latin typeface="Verdana" panose="020B0604030504040204" pitchFamily="34" charset="0"/>
              </a:rPr>
              <a:t>-ft/s^2 and that' s where that number comes from.</a:t>
            </a:r>
            <a:br>
              <a:rPr lang="en-GB" dirty="0"/>
            </a:b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10"/>
          </p:nvPr>
        </p:nvSpPr>
        <p:spPr/>
        <p:txBody>
          <a:bodyPr/>
          <a:lstStyle/>
          <a:p>
            <a:fld id="{569DC21B-2A1D-4B5E-8A15-D6D53A0E3EDB}" type="slidenum">
              <a:rPr lang="en-GB" smtClean="0"/>
              <a:t>14</a:t>
            </a:fld>
            <a:endParaRPr lang="en-GB"/>
          </a:p>
        </p:txBody>
      </p:sp>
    </p:spTree>
    <p:extLst>
      <p:ext uri="{BB962C8B-B14F-4D97-AF65-F5344CB8AC3E}">
        <p14:creationId xmlns:p14="http://schemas.microsoft.com/office/powerpoint/2010/main" val="104230446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D1D5DB"/>
                </a:solidFill>
                <a:effectLst/>
                <a:latin typeface="Söhne"/>
              </a:rPr>
              <a:t>French army advanced across muddy field, </a:t>
            </a:r>
          </a:p>
          <a:p>
            <a:r>
              <a:rPr lang="en-GB" b="0" i="0" dirty="0">
                <a:solidFill>
                  <a:srgbClr val="D1D5DB"/>
                </a:solidFill>
                <a:effectLst/>
                <a:latin typeface="Söhne"/>
              </a:rPr>
              <a:t>French Dauphin</a:t>
            </a:r>
          </a:p>
          <a:p>
            <a:r>
              <a:rPr lang="en-GB" b="0" i="0" dirty="0">
                <a:solidFill>
                  <a:srgbClr val="D1D5DB"/>
                </a:solidFill>
                <a:effectLst/>
                <a:latin typeface="Söhne"/>
              </a:rPr>
              <a:t>hindered knights' mobility,.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Times New Roman" panose="02020603050405020304" pitchFamily="18" charset="0"/>
              </a:rPr>
              <a:t>The French heavily relied on cavalry charges, particularly by mounted knights.</a:t>
            </a:r>
            <a:endParaRPr lang="en-GB" dirty="0"/>
          </a:p>
          <a:p>
            <a:endParaRPr lang="en-GB" dirty="0"/>
          </a:p>
        </p:txBody>
      </p:sp>
      <p:sp>
        <p:nvSpPr>
          <p:cNvPr id="4" name="Slide Number Placeholder 3"/>
          <p:cNvSpPr>
            <a:spLocks noGrp="1"/>
          </p:cNvSpPr>
          <p:nvPr>
            <p:ph type="sldNum" sz="quarter" idx="10"/>
          </p:nvPr>
        </p:nvSpPr>
        <p:spPr/>
        <p:txBody>
          <a:bodyPr/>
          <a:lstStyle/>
          <a:p>
            <a:fld id="{569DC21B-2A1D-4B5E-8A15-D6D53A0E3EDB}" type="slidenum">
              <a:rPr lang="en-GB" smtClean="0"/>
              <a:t>15</a:t>
            </a:fld>
            <a:endParaRPr lang="en-GB"/>
          </a:p>
        </p:txBody>
      </p:sp>
    </p:spTree>
    <p:extLst>
      <p:ext uri="{BB962C8B-B14F-4D97-AF65-F5344CB8AC3E}">
        <p14:creationId xmlns:p14="http://schemas.microsoft.com/office/powerpoint/2010/main" val="17166269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569DC21B-2A1D-4B5E-8A15-D6D53A0E3EDB}" type="slidenum">
              <a:rPr lang="en-GB" smtClean="0"/>
              <a:t>16</a:t>
            </a:fld>
            <a:endParaRPr lang="en-GB"/>
          </a:p>
        </p:txBody>
      </p:sp>
    </p:spTree>
    <p:extLst>
      <p:ext uri="{BB962C8B-B14F-4D97-AF65-F5344CB8AC3E}">
        <p14:creationId xmlns:p14="http://schemas.microsoft.com/office/powerpoint/2010/main" val="329749504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Left, Charles, Duke of Orleans</a:t>
            </a:r>
          </a:p>
          <a:p>
            <a:r>
              <a:rPr lang="en-GB" dirty="0"/>
              <a:t>Middle, Charles </a:t>
            </a:r>
            <a:r>
              <a:rPr lang="en-GB" dirty="0" err="1"/>
              <a:t>d’Albert</a:t>
            </a:r>
            <a:r>
              <a:rPr lang="en-GB" dirty="0"/>
              <a:t>, Constable of France</a:t>
            </a:r>
          </a:p>
          <a:p>
            <a:r>
              <a:rPr lang="en-GB" dirty="0"/>
              <a:t>Right, Jean le </a:t>
            </a:r>
            <a:r>
              <a:rPr lang="en-GB" dirty="0" err="1"/>
              <a:t>Meingre</a:t>
            </a:r>
            <a:r>
              <a:rPr lang="en-GB" dirty="0"/>
              <a:t>, </a:t>
            </a:r>
            <a:r>
              <a:rPr lang="en-GB" dirty="0" err="1"/>
              <a:t>dit</a:t>
            </a:r>
            <a:r>
              <a:rPr lang="en-GB" dirty="0"/>
              <a:t> ‘Boucicaut; Marshal of France</a:t>
            </a:r>
          </a:p>
          <a:p>
            <a:endParaRPr lang="en-GB" dirty="0"/>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did not adjust their tactics to account for the terrain, and their densely packed formation made them vulnerable</a:t>
            </a:r>
            <a:endParaRPr lang="en-GB" dirty="0"/>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Underestimated the effectiveness of the English longbow</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heavily relied on cavalry charges</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overconfidence led to a lack of coordination and discipline in their approach </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Captured leaders, confusion and lack of leadership </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French continued with their frontal assaults</a:t>
            </a:r>
          </a:p>
          <a:p>
            <a:pPr marL="285750" indent="-2857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569DC21B-2A1D-4B5E-8A15-D6D53A0E3EDB}" type="slidenum">
              <a:rPr lang="en-GB" smtClean="0"/>
              <a:t>17</a:t>
            </a:fld>
            <a:endParaRPr lang="en-GB"/>
          </a:p>
        </p:txBody>
      </p:sp>
    </p:spTree>
    <p:extLst>
      <p:ext uri="{BB962C8B-B14F-4D97-AF65-F5344CB8AC3E}">
        <p14:creationId xmlns:p14="http://schemas.microsoft.com/office/powerpoint/2010/main" val="296623228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Left, Charles, Duke of Orleans</a:t>
            </a:r>
          </a:p>
          <a:p>
            <a:r>
              <a:rPr lang="en-GB" dirty="0"/>
              <a:t>Middle, Charles </a:t>
            </a:r>
            <a:r>
              <a:rPr lang="en-GB" dirty="0" err="1"/>
              <a:t>d’Albert</a:t>
            </a:r>
            <a:r>
              <a:rPr lang="en-GB" dirty="0"/>
              <a:t>, Constable of France</a:t>
            </a:r>
          </a:p>
          <a:p>
            <a:r>
              <a:rPr lang="en-GB" dirty="0"/>
              <a:t>Right, Jean le </a:t>
            </a:r>
            <a:r>
              <a:rPr lang="en-GB" dirty="0" err="1"/>
              <a:t>Meingre</a:t>
            </a:r>
            <a:r>
              <a:rPr lang="en-GB" dirty="0"/>
              <a:t>, </a:t>
            </a:r>
            <a:r>
              <a:rPr lang="en-GB" dirty="0" err="1"/>
              <a:t>dit</a:t>
            </a:r>
            <a:r>
              <a:rPr lang="en-GB" dirty="0"/>
              <a:t> ‘Boucicaut; Marshal of France</a:t>
            </a:r>
          </a:p>
          <a:p>
            <a:endParaRPr lang="en-GB" dirty="0"/>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did not adjust their tactics to account for the terrain, and their densely packed formation made them vulnerable</a:t>
            </a:r>
            <a:endParaRPr lang="en-GB" dirty="0"/>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Underestimated the effectiveness of the English longbow</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heavily relied on cavalry charges</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overconfidence led to a lack of coordination and discipline in their approach </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Captured leaders, confusion and lack of leadership </a:t>
            </a:r>
          </a:p>
          <a:p>
            <a:pPr marL="285750" indent="-285750">
              <a:buFont typeface="Arial" panose="020B060402020202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French continued with their frontal assaults</a:t>
            </a:r>
          </a:p>
          <a:p>
            <a:pPr marL="285750" indent="-2857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569DC21B-2A1D-4B5E-8A15-D6D53A0E3EDB}" type="slidenum">
              <a:rPr lang="en-GB" smtClean="0"/>
              <a:t>18</a:t>
            </a:fld>
            <a:endParaRPr lang="en-GB"/>
          </a:p>
        </p:txBody>
      </p:sp>
    </p:spTree>
    <p:extLst>
      <p:ext uri="{BB962C8B-B14F-4D97-AF65-F5344CB8AC3E}">
        <p14:creationId xmlns:p14="http://schemas.microsoft.com/office/powerpoint/2010/main" val="38517226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wasn’t one deciding factor everything contributed and complimented </a:t>
            </a:r>
            <a:r>
              <a:rPr lang="en-GB" dirty="0" err="1"/>
              <a:t>eachther</a:t>
            </a:r>
            <a:r>
              <a:rPr lang="en-GB" dirty="0"/>
              <a:t>.</a:t>
            </a:r>
          </a:p>
          <a:p>
            <a:endParaRPr lang="en-GB" dirty="0"/>
          </a:p>
          <a:p>
            <a:r>
              <a:rPr lang="en-GB" dirty="0"/>
              <a:t>Bodkin arrow was more effective than a normal arrow head. </a:t>
            </a:r>
          </a:p>
          <a:p>
            <a:endParaRPr lang="en-GB" dirty="0"/>
          </a:p>
          <a:p>
            <a:r>
              <a:rPr lang="en-GB" dirty="0"/>
              <a:t>It </a:t>
            </a:r>
            <a:r>
              <a:rPr lang="en-GB"/>
              <a:t>all worked out in the English’s favour.</a:t>
            </a:r>
          </a:p>
        </p:txBody>
      </p:sp>
      <p:sp>
        <p:nvSpPr>
          <p:cNvPr id="4" name="Slide Number Placeholder 3"/>
          <p:cNvSpPr>
            <a:spLocks noGrp="1"/>
          </p:cNvSpPr>
          <p:nvPr>
            <p:ph type="sldNum" sz="quarter" idx="10"/>
          </p:nvPr>
        </p:nvSpPr>
        <p:spPr/>
        <p:txBody>
          <a:bodyPr/>
          <a:lstStyle/>
          <a:p>
            <a:fld id="{569DC21B-2A1D-4B5E-8A15-D6D53A0E3EDB}" type="slidenum">
              <a:rPr lang="en-GB" smtClean="0"/>
              <a:t>19</a:t>
            </a:fld>
            <a:endParaRPr lang="en-GB"/>
          </a:p>
        </p:txBody>
      </p:sp>
    </p:spTree>
    <p:extLst>
      <p:ext uri="{BB962C8B-B14F-4D97-AF65-F5344CB8AC3E}">
        <p14:creationId xmlns:p14="http://schemas.microsoft.com/office/powerpoint/2010/main" val="32295799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https://www.medieval.eu/arms-and-armour-from-the-age-of-agincourt/</a:t>
            </a:r>
          </a:p>
          <a:p>
            <a:r>
              <a:rPr lang="en-GB" dirty="0"/>
              <a:t>https://www.quora.com/The-longbow-was-useless-against-plate-armor-so-why-were-7-000-longbow-men-employed-at-the-Battle-of-Agincourt-1415</a:t>
            </a:r>
          </a:p>
          <a:p>
            <a:r>
              <a:rPr lang="en-GB" dirty="0"/>
              <a:t>https://sciencebehindthesport.wvu.edu/archery/bow-mechanics</a:t>
            </a:r>
          </a:p>
        </p:txBody>
      </p:sp>
      <p:sp>
        <p:nvSpPr>
          <p:cNvPr id="4" name="Slide Number Placeholder 3"/>
          <p:cNvSpPr>
            <a:spLocks noGrp="1"/>
          </p:cNvSpPr>
          <p:nvPr>
            <p:ph type="sldNum" sz="quarter" idx="10"/>
          </p:nvPr>
        </p:nvSpPr>
        <p:spPr/>
        <p:txBody>
          <a:bodyPr/>
          <a:lstStyle/>
          <a:p>
            <a:fld id="{569DC21B-2A1D-4B5E-8A15-D6D53A0E3EDB}" type="slidenum">
              <a:rPr lang="en-GB" smtClean="0"/>
              <a:t>21</a:t>
            </a:fld>
            <a:endParaRPr lang="en-GB"/>
          </a:p>
        </p:txBody>
      </p:sp>
    </p:spTree>
    <p:extLst>
      <p:ext uri="{BB962C8B-B14F-4D97-AF65-F5344CB8AC3E}">
        <p14:creationId xmlns:p14="http://schemas.microsoft.com/office/powerpoint/2010/main" val="1642990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5C811-C151-975F-E115-0B276E04768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7D723DA-C33B-8D5B-709D-20A92B9E970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97DB684-F9BF-3BFE-818E-5501DC0E5D27}"/>
              </a:ext>
            </a:extLst>
          </p:cNvPr>
          <p:cNvSpPr>
            <a:spLocks noGrp="1"/>
          </p:cNvSpPr>
          <p:nvPr>
            <p:ph type="dt" sz="half" idx="10"/>
          </p:nvPr>
        </p:nvSpPr>
        <p:spPr/>
        <p:txBody>
          <a:bodyPr/>
          <a:lstStyle/>
          <a:p>
            <a:fld id="{A3C95568-E401-4155-8F4F-34DEDBC8FF74}" type="datetimeFigureOut">
              <a:rPr lang="en-GB" smtClean="0"/>
              <a:t>11/12/2023</a:t>
            </a:fld>
            <a:endParaRPr lang="en-GB"/>
          </a:p>
        </p:txBody>
      </p:sp>
      <p:sp>
        <p:nvSpPr>
          <p:cNvPr id="5" name="Footer Placeholder 4">
            <a:extLst>
              <a:ext uri="{FF2B5EF4-FFF2-40B4-BE49-F238E27FC236}">
                <a16:creationId xmlns:a16="http://schemas.microsoft.com/office/drawing/2014/main" id="{E39B8FA3-0B77-D90B-8404-C543A8DD5B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55E4E2-D8B0-5A09-0B10-C8C86D122E76}"/>
              </a:ext>
            </a:extLst>
          </p:cNvPr>
          <p:cNvSpPr>
            <a:spLocks noGrp="1"/>
          </p:cNvSpPr>
          <p:nvPr>
            <p:ph type="sldNum" sz="quarter" idx="12"/>
          </p:nvPr>
        </p:nvSpPr>
        <p:spPr/>
        <p:txBody>
          <a:bodyPr/>
          <a:lstStyle/>
          <a:p>
            <a:fld id="{8944D258-E609-4292-A759-21A28EEDD205}" type="slidenum">
              <a:rPr lang="en-GB" smtClean="0"/>
              <a:t>‹#›</a:t>
            </a:fld>
            <a:endParaRPr lang="en-GB"/>
          </a:p>
        </p:txBody>
      </p:sp>
    </p:spTree>
    <p:extLst>
      <p:ext uri="{BB962C8B-B14F-4D97-AF65-F5344CB8AC3E}">
        <p14:creationId xmlns:p14="http://schemas.microsoft.com/office/powerpoint/2010/main" val="27043383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94C87-1D23-3FF8-FC7C-60430A23277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E55B911-6F3A-279F-E358-703025B7D3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F86A57-126A-EDFF-F2DC-07BF5B392E04}"/>
              </a:ext>
            </a:extLst>
          </p:cNvPr>
          <p:cNvSpPr>
            <a:spLocks noGrp="1"/>
          </p:cNvSpPr>
          <p:nvPr>
            <p:ph type="dt" sz="half" idx="10"/>
          </p:nvPr>
        </p:nvSpPr>
        <p:spPr/>
        <p:txBody>
          <a:bodyPr/>
          <a:lstStyle/>
          <a:p>
            <a:fld id="{A3C95568-E401-4155-8F4F-34DEDBC8FF74}" type="datetimeFigureOut">
              <a:rPr lang="en-GB" smtClean="0"/>
              <a:t>11/12/2023</a:t>
            </a:fld>
            <a:endParaRPr lang="en-GB"/>
          </a:p>
        </p:txBody>
      </p:sp>
      <p:sp>
        <p:nvSpPr>
          <p:cNvPr id="5" name="Footer Placeholder 4">
            <a:extLst>
              <a:ext uri="{FF2B5EF4-FFF2-40B4-BE49-F238E27FC236}">
                <a16:creationId xmlns:a16="http://schemas.microsoft.com/office/drawing/2014/main" id="{D6FF9F93-AB6F-9931-50A7-74B0CBC012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7AAD5A-0E39-173F-F57E-63ACE2065E20}"/>
              </a:ext>
            </a:extLst>
          </p:cNvPr>
          <p:cNvSpPr>
            <a:spLocks noGrp="1"/>
          </p:cNvSpPr>
          <p:nvPr>
            <p:ph type="sldNum" sz="quarter" idx="12"/>
          </p:nvPr>
        </p:nvSpPr>
        <p:spPr/>
        <p:txBody>
          <a:bodyPr/>
          <a:lstStyle/>
          <a:p>
            <a:fld id="{8944D258-E609-4292-A759-21A28EEDD205}" type="slidenum">
              <a:rPr lang="en-GB" smtClean="0"/>
              <a:t>‹#›</a:t>
            </a:fld>
            <a:endParaRPr lang="en-GB"/>
          </a:p>
        </p:txBody>
      </p:sp>
    </p:spTree>
    <p:extLst>
      <p:ext uri="{BB962C8B-B14F-4D97-AF65-F5344CB8AC3E}">
        <p14:creationId xmlns:p14="http://schemas.microsoft.com/office/powerpoint/2010/main" val="25349942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8B502D-3B4D-6D81-8BCD-8399899036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4610B0D-2781-2560-D20D-26631F2F2C0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76AA48F-40E8-1098-39A6-57182FF6B20B}"/>
              </a:ext>
            </a:extLst>
          </p:cNvPr>
          <p:cNvSpPr>
            <a:spLocks noGrp="1"/>
          </p:cNvSpPr>
          <p:nvPr>
            <p:ph type="dt" sz="half" idx="10"/>
          </p:nvPr>
        </p:nvSpPr>
        <p:spPr/>
        <p:txBody>
          <a:bodyPr/>
          <a:lstStyle/>
          <a:p>
            <a:fld id="{A3C95568-E401-4155-8F4F-34DEDBC8FF74}" type="datetimeFigureOut">
              <a:rPr lang="en-GB" smtClean="0"/>
              <a:t>11/12/2023</a:t>
            </a:fld>
            <a:endParaRPr lang="en-GB"/>
          </a:p>
        </p:txBody>
      </p:sp>
      <p:sp>
        <p:nvSpPr>
          <p:cNvPr id="5" name="Footer Placeholder 4">
            <a:extLst>
              <a:ext uri="{FF2B5EF4-FFF2-40B4-BE49-F238E27FC236}">
                <a16:creationId xmlns:a16="http://schemas.microsoft.com/office/drawing/2014/main" id="{E776D811-F3D2-7465-153C-18E88FD3D9A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A99FE69-BA58-2EBB-A576-833870337E66}"/>
              </a:ext>
            </a:extLst>
          </p:cNvPr>
          <p:cNvSpPr>
            <a:spLocks noGrp="1"/>
          </p:cNvSpPr>
          <p:nvPr>
            <p:ph type="sldNum" sz="quarter" idx="12"/>
          </p:nvPr>
        </p:nvSpPr>
        <p:spPr/>
        <p:txBody>
          <a:bodyPr/>
          <a:lstStyle/>
          <a:p>
            <a:fld id="{8944D258-E609-4292-A759-21A28EEDD205}" type="slidenum">
              <a:rPr lang="en-GB" smtClean="0"/>
              <a:t>‹#›</a:t>
            </a:fld>
            <a:endParaRPr lang="en-GB"/>
          </a:p>
        </p:txBody>
      </p:sp>
    </p:spTree>
    <p:extLst>
      <p:ext uri="{BB962C8B-B14F-4D97-AF65-F5344CB8AC3E}">
        <p14:creationId xmlns:p14="http://schemas.microsoft.com/office/powerpoint/2010/main" val="11795530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57819F-6091-B64B-B9A1-EFE5A255552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1BDC985-2FE4-10AE-BB43-0122DBC0849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BF16DF5-3201-B658-AA6F-ABCA3F98AA9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1CDBE9D-0C82-C037-05B3-FF335C05940D}"/>
              </a:ext>
            </a:extLst>
          </p:cNvPr>
          <p:cNvSpPr>
            <a:spLocks noGrp="1"/>
          </p:cNvSpPr>
          <p:nvPr>
            <p:ph type="dt" sz="half" idx="10"/>
          </p:nvPr>
        </p:nvSpPr>
        <p:spPr/>
        <p:txBody>
          <a:bodyPr/>
          <a:lstStyle/>
          <a:p>
            <a:fld id="{A3C95568-E401-4155-8F4F-34DEDBC8FF74}" type="datetimeFigureOut">
              <a:rPr lang="en-GB" smtClean="0"/>
              <a:t>11/12/2023</a:t>
            </a:fld>
            <a:endParaRPr lang="en-GB"/>
          </a:p>
        </p:txBody>
      </p:sp>
      <p:sp>
        <p:nvSpPr>
          <p:cNvPr id="6" name="Footer Placeholder 5">
            <a:extLst>
              <a:ext uri="{FF2B5EF4-FFF2-40B4-BE49-F238E27FC236}">
                <a16:creationId xmlns:a16="http://schemas.microsoft.com/office/drawing/2014/main" id="{F5B4FD27-C6F9-2834-4051-6FAFC7136E8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B87F56-C67D-8525-7E9C-C633DA099531}"/>
              </a:ext>
            </a:extLst>
          </p:cNvPr>
          <p:cNvSpPr>
            <a:spLocks noGrp="1"/>
          </p:cNvSpPr>
          <p:nvPr>
            <p:ph type="sldNum" sz="quarter" idx="12"/>
          </p:nvPr>
        </p:nvSpPr>
        <p:spPr/>
        <p:txBody>
          <a:bodyPr/>
          <a:lstStyle/>
          <a:p>
            <a:fld id="{8944D258-E609-4292-A759-21A28EEDD205}" type="slidenum">
              <a:rPr lang="en-GB" smtClean="0"/>
              <a:t>‹#›</a:t>
            </a:fld>
            <a:endParaRPr lang="en-GB"/>
          </a:p>
        </p:txBody>
      </p:sp>
    </p:spTree>
    <p:extLst>
      <p:ext uri="{BB962C8B-B14F-4D97-AF65-F5344CB8AC3E}">
        <p14:creationId xmlns:p14="http://schemas.microsoft.com/office/powerpoint/2010/main" val="18868538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56D5E-33AD-CEC2-D89F-FA349A281C4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7788B60-6FD5-5DAF-C311-86AA880FA14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3BF806-7FE0-9876-AE00-9D76C1AE67B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9BBF3D4-D636-4AE8-205E-8DB36CEC325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BE9879E-5943-CAF5-8181-134C24F5693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8BD1DBE-8897-CBC8-A313-2CB719C8691B}"/>
              </a:ext>
            </a:extLst>
          </p:cNvPr>
          <p:cNvSpPr>
            <a:spLocks noGrp="1"/>
          </p:cNvSpPr>
          <p:nvPr>
            <p:ph type="dt" sz="half" idx="10"/>
          </p:nvPr>
        </p:nvSpPr>
        <p:spPr/>
        <p:txBody>
          <a:bodyPr/>
          <a:lstStyle/>
          <a:p>
            <a:fld id="{A3C95568-E401-4155-8F4F-34DEDBC8FF74}" type="datetimeFigureOut">
              <a:rPr lang="en-GB" smtClean="0"/>
              <a:t>11/12/2023</a:t>
            </a:fld>
            <a:endParaRPr lang="en-GB"/>
          </a:p>
        </p:txBody>
      </p:sp>
      <p:sp>
        <p:nvSpPr>
          <p:cNvPr id="8" name="Footer Placeholder 7">
            <a:extLst>
              <a:ext uri="{FF2B5EF4-FFF2-40B4-BE49-F238E27FC236}">
                <a16:creationId xmlns:a16="http://schemas.microsoft.com/office/drawing/2014/main" id="{C878B8C8-6B5E-CCFD-9A89-4B89D98481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6C79A1A-C6EA-7727-1FDF-CD4EE68D645B}"/>
              </a:ext>
            </a:extLst>
          </p:cNvPr>
          <p:cNvSpPr>
            <a:spLocks noGrp="1"/>
          </p:cNvSpPr>
          <p:nvPr>
            <p:ph type="sldNum" sz="quarter" idx="12"/>
          </p:nvPr>
        </p:nvSpPr>
        <p:spPr/>
        <p:txBody>
          <a:bodyPr/>
          <a:lstStyle/>
          <a:p>
            <a:fld id="{8944D258-E609-4292-A759-21A28EEDD205}" type="slidenum">
              <a:rPr lang="en-GB" smtClean="0"/>
              <a:t>‹#›</a:t>
            </a:fld>
            <a:endParaRPr lang="en-GB"/>
          </a:p>
        </p:txBody>
      </p:sp>
    </p:spTree>
    <p:extLst>
      <p:ext uri="{BB962C8B-B14F-4D97-AF65-F5344CB8AC3E}">
        <p14:creationId xmlns:p14="http://schemas.microsoft.com/office/powerpoint/2010/main" val="3918092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F10C4-AAFB-A987-9B94-572BE7289CA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5D86CAE-5840-8F12-CAE6-1C5D201D70C5}"/>
              </a:ext>
            </a:extLst>
          </p:cNvPr>
          <p:cNvSpPr>
            <a:spLocks noGrp="1"/>
          </p:cNvSpPr>
          <p:nvPr>
            <p:ph type="dt" sz="half" idx="10"/>
          </p:nvPr>
        </p:nvSpPr>
        <p:spPr/>
        <p:txBody>
          <a:bodyPr/>
          <a:lstStyle/>
          <a:p>
            <a:fld id="{A3C95568-E401-4155-8F4F-34DEDBC8FF74}" type="datetimeFigureOut">
              <a:rPr lang="en-GB" smtClean="0"/>
              <a:t>11/12/2023</a:t>
            </a:fld>
            <a:endParaRPr lang="en-GB"/>
          </a:p>
        </p:txBody>
      </p:sp>
      <p:sp>
        <p:nvSpPr>
          <p:cNvPr id="4" name="Footer Placeholder 3">
            <a:extLst>
              <a:ext uri="{FF2B5EF4-FFF2-40B4-BE49-F238E27FC236}">
                <a16:creationId xmlns:a16="http://schemas.microsoft.com/office/drawing/2014/main" id="{F63F6CBE-3805-EFFD-296E-F32EB78B894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57A3760-EA3E-7175-697E-A610F9ECD3BA}"/>
              </a:ext>
            </a:extLst>
          </p:cNvPr>
          <p:cNvSpPr>
            <a:spLocks noGrp="1"/>
          </p:cNvSpPr>
          <p:nvPr>
            <p:ph type="sldNum" sz="quarter" idx="12"/>
          </p:nvPr>
        </p:nvSpPr>
        <p:spPr/>
        <p:txBody>
          <a:bodyPr/>
          <a:lstStyle/>
          <a:p>
            <a:fld id="{8944D258-E609-4292-A759-21A28EEDD205}" type="slidenum">
              <a:rPr lang="en-GB" smtClean="0"/>
              <a:t>‹#›</a:t>
            </a:fld>
            <a:endParaRPr lang="en-GB"/>
          </a:p>
        </p:txBody>
      </p:sp>
    </p:spTree>
    <p:extLst>
      <p:ext uri="{BB962C8B-B14F-4D97-AF65-F5344CB8AC3E}">
        <p14:creationId xmlns:p14="http://schemas.microsoft.com/office/powerpoint/2010/main" val="26768544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6E5E05F-26C6-C27D-F25D-56C3E7D48DFC}"/>
              </a:ext>
            </a:extLst>
          </p:cNvPr>
          <p:cNvSpPr>
            <a:spLocks noGrp="1"/>
          </p:cNvSpPr>
          <p:nvPr>
            <p:ph type="dt" sz="half" idx="10"/>
          </p:nvPr>
        </p:nvSpPr>
        <p:spPr/>
        <p:txBody>
          <a:bodyPr/>
          <a:lstStyle/>
          <a:p>
            <a:fld id="{A3C95568-E401-4155-8F4F-34DEDBC8FF74}" type="datetimeFigureOut">
              <a:rPr lang="en-GB" smtClean="0"/>
              <a:t>11/12/2023</a:t>
            </a:fld>
            <a:endParaRPr lang="en-GB"/>
          </a:p>
        </p:txBody>
      </p:sp>
      <p:sp>
        <p:nvSpPr>
          <p:cNvPr id="3" name="Footer Placeholder 2">
            <a:extLst>
              <a:ext uri="{FF2B5EF4-FFF2-40B4-BE49-F238E27FC236}">
                <a16:creationId xmlns:a16="http://schemas.microsoft.com/office/drawing/2014/main" id="{75C8DEFC-164E-FD53-D71B-9F962ED37EA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051295B-A3AB-87FA-E886-451F39775DD3}"/>
              </a:ext>
            </a:extLst>
          </p:cNvPr>
          <p:cNvSpPr>
            <a:spLocks noGrp="1"/>
          </p:cNvSpPr>
          <p:nvPr>
            <p:ph type="sldNum" sz="quarter" idx="12"/>
          </p:nvPr>
        </p:nvSpPr>
        <p:spPr/>
        <p:txBody>
          <a:bodyPr/>
          <a:lstStyle/>
          <a:p>
            <a:fld id="{8944D258-E609-4292-A759-21A28EEDD205}" type="slidenum">
              <a:rPr lang="en-GB" smtClean="0"/>
              <a:t>‹#›</a:t>
            </a:fld>
            <a:endParaRPr lang="en-GB"/>
          </a:p>
        </p:txBody>
      </p:sp>
    </p:spTree>
    <p:extLst>
      <p:ext uri="{BB962C8B-B14F-4D97-AF65-F5344CB8AC3E}">
        <p14:creationId xmlns:p14="http://schemas.microsoft.com/office/powerpoint/2010/main" val="33784038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81E67-86D2-838A-7FAB-6751C54B3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AFDDA6E-69FC-3D14-6116-C4CFBB4336E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05F01DE-D10E-C3E0-3B7D-2C275E77181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FE93120-4BB5-4A07-655E-49B8B251A745}"/>
              </a:ext>
            </a:extLst>
          </p:cNvPr>
          <p:cNvSpPr>
            <a:spLocks noGrp="1"/>
          </p:cNvSpPr>
          <p:nvPr>
            <p:ph type="dt" sz="half" idx="10"/>
          </p:nvPr>
        </p:nvSpPr>
        <p:spPr/>
        <p:txBody>
          <a:bodyPr/>
          <a:lstStyle/>
          <a:p>
            <a:fld id="{A3C95568-E401-4155-8F4F-34DEDBC8FF74}" type="datetimeFigureOut">
              <a:rPr lang="en-GB" smtClean="0"/>
              <a:t>11/12/2023</a:t>
            </a:fld>
            <a:endParaRPr lang="en-GB"/>
          </a:p>
        </p:txBody>
      </p:sp>
      <p:sp>
        <p:nvSpPr>
          <p:cNvPr id="6" name="Footer Placeholder 5">
            <a:extLst>
              <a:ext uri="{FF2B5EF4-FFF2-40B4-BE49-F238E27FC236}">
                <a16:creationId xmlns:a16="http://schemas.microsoft.com/office/drawing/2014/main" id="{2082810D-5B53-9C2E-43DB-DC45E83CC3C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1E48396-9481-B2C9-0DD6-644CE53A2CC8}"/>
              </a:ext>
            </a:extLst>
          </p:cNvPr>
          <p:cNvSpPr>
            <a:spLocks noGrp="1"/>
          </p:cNvSpPr>
          <p:nvPr>
            <p:ph type="sldNum" sz="quarter" idx="12"/>
          </p:nvPr>
        </p:nvSpPr>
        <p:spPr/>
        <p:txBody>
          <a:bodyPr/>
          <a:lstStyle/>
          <a:p>
            <a:fld id="{8944D258-E609-4292-A759-21A28EEDD205}" type="slidenum">
              <a:rPr lang="en-GB" smtClean="0"/>
              <a:t>‹#›</a:t>
            </a:fld>
            <a:endParaRPr lang="en-GB"/>
          </a:p>
        </p:txBody>
      </p:sp>
    </p:spTree>
    <p:extLst>
      <p:ext uri="{BB962C8B-B14F-4D97-AF65-F5344CB8AC3E}">
        <p14:creationId xmlns:p14="http://schemas.microsoft.com/office/powerpoint/2010/main" val="737845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F98DF-447F-1F41-62C4-56C23ADD36D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E3330DA-A8A4-BE02-8EB0-867094F027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548402-74B9-CFC9-439A-80CA53DFBE1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DFCEE1-24CB-9D6B-2BD8-6E833E55970C}"/>
              </a:ext>
            </a:extLst>
          </p:cNvPr>
          <p:cNvSpPr>
            <a:spLocks noGrp="1"/>
          </p:cNvSpPr>
          <p:nvPr>
            <p:ph type="dt" sz="half" idx="10"/>
          </p:nvPr>
        </p:nvSpPr>
        <p:spPr/>
        <p:txBody>
          <a:bodyPr/>
          <a:lstStyle/>
          <a:p>
            <a:fld id="{A3C95568-E401-4155-8F4F-34DEDBC8FF74}" type="datetimeFigureOut">
              <a:rPr lang="en-GB" smtClean="0"/>
              <a:t>11/12/2023</a:t>
            </a:fld>
            <a:endParaRPr lang="en-GB"/>
          </a:p>
        </p:txBody>
      </p:sp>
      <p:sp>
        <p:nvSpPr>
          <p:cNvPr id="6" name="Footer Placeholder 5">
            <a:extLst>
              <a:ext uri="{FF2B5EF4-FFF2-40B4-BE49-F238E27FC236}">
                <a16:creationId xmlns:a16="http://schemas.microsoft.com/office/drawing/2014/main" id="{FFDC3086-4F5B-88AB-34C0-2479DB2D7D2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5A42ABA-6CF0-239C-C2BE-512A08AD52DB}"/>
              </a:ext>
            </a:extLst>
          </p:cNvPr>
          <p:cNvSpPr>
            <a:spLocks noGrp="1"/>
          </p:cNvSpPr>
          <p:nvPr>
            <p:ph type="sldNum" sz="quarter" idx="12"/>
          </p:nvPr>
        </p:nvSpPr>
        <p:spPr/>
        <p:txBody>
          <a:bodyPr/>
          <a:lstStyle/>
          <a:p>
            <a:fld id="{8944D258-E609-4292-A759-21A28EEDD205}" type="slidenum">
              <a:rPr lang="en-GB" smtClean="0"/>
              <a:t>‹#›</a:t>
            </a:fld>
            <a:endParaRPr lang="en-GB"/>
          </a:p>
        </p:txBody>
      </p:sp>
    </p:spTree>
    <p:extLst>
      <p:ext uri="{BB962C8B-B14F-4D97-AF65-F5344CB8AC3E}">
        <p14:creationId xmlns:p14="http://schemas.microsoft.com/office/powerpoint/2010/main" val="4871403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EA3343-968C-B823-CC14-E1C64FEC96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357129-5D74-3A42-6955-9AF28DA9CD6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26EEB8-51DB-A477-40E5-38ED81812485}"/>
              </a:ext>
            </a:extLst>
          </p:cNvPr>
          <p:cNvSpPr>
            <a:spLocks noGrp="1"/>
          </p:cNvSpPr>
          <p:nvPr>
            <p:ph type="dt" sz="half" idx="10"/>
          </p:nvPr>
        </p:nvSpPr>
        <p:spPr/>
        <p:txBody>
          <a:bodyPr/>
          <a:lstStyle/>
          <a:p>
            <a:fld id="{A3C95568-E401-4155-8F4F-34DEDBC8FF74}" type="datetimeFigureOut">
              <a:rPr lang="en-GB" smtClean="0"/>
              <a:t>11/12/2023</a:t>
            </a:fld>
            <a:endParaRPr lang="en-GB"/>
          </a:p>
        </p:txBody>
      </p:sp>
      <p:sp>
        <p:nvSpPr>
          <p:cNvPr id="5" name="Footer Placeholder 4">
            <a:extLst>
              <a:ext uri="{FF2B5EF4-FFF2-40B4-BE49-F238E27FC236}">
                <a16:creationId xmlns:a16="http://schemas.microsoft.com/office/drawing/2014/main" id="{185CF96E-5AD1-D3DE-351B-D6AA02C7611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097733-F465-412D-7404-23E3E3D9CC1A}"/>
              </a:ext>
            </a:extLst>
          </p:cNvPr>
          <p:cNvSpPr>
            <a:spLocks noGrp="1"/>
          </p:cNvSpPr>
          <p:nvPr>
            <p:ph type="sldNum" sz="quarter" idx="12"/>
          </p:nvPr>
        </p:nvSpPr>
        <p:spPr/>
        <p:txBody>
          <a:bodyPr/>
          <a:lstStyle/>
          <a:p>
            <a:fld id="{8944D258-E609-4292-A759-21A28EEDD205}" type="slidenum">
              <a:rPr lang="en-GB" smtClean="0"/>
              <a:t>‹#›</a:t>
            </a:fld>
            <a:endParaRPr lang="en-GB"/>
          </a:p>
        </p:txBody>
      </p:sp>
    </p:spTree>
    <p:extLst>
      <p:ext uri="{BB962C8B-B14F-4D97-AF65-F5344CB8AC3E}">
        <p14:creationId xmlns:p14="http://schemas.microsoft.com/office/powerpoint/2010/main" val="25708368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A2F5036-1844-FAF0-3528-A4CCB807302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8ABD82F-EAAA-E2B0-66A9-CB412AA16F1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8D35C1-9771-C72B-1F28-3A97920C7EF0}"/>
              </a:ext>
            </a:extLst>
          </p:cNvPr>
          <p:cNvSpPr>
            <a:spLocks noGrp="1"/>
          </p:cNvSpPr>
          <p:nvPr>
            <p:ph type="dt" sz="half" idx="10"/>
          </p:nvPr>
        </p:nvSpPr>
        <p:spPr/>
        <p:txBody>
          <a:bodyPr/>
          <a:lstStyle/>
          <a:p>
            <a:fld id="{A3C95568-E401-4155-8F4F-34DEDBC8FF74}" type="datetimeFigureOut">
              <a:rPr lang="en-GB" smtClean="0"/>
              <a:t>11/12/2023</a:t>
            </a:fld>
            <a:endParaRPr lang="en-GB"/>
          </a:p>
        </p:txBody>
      </p:sp>
      <p:sp>
        <p:nvSpPr>
          <p:cNvPr id="5" name="Footer Placeholder 4">
            <a:extLst>
              <a:ext uri="{FF2B5EF4-FFF2-40B4-BE49-F238E27FC236}">
                <a16:creationId xmlns:a16="http://schemas.microsoft.com/office/drawing/2014/main" id="{D8292346-6202-9817-4B53-FC5BA3A36A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C0F1D3-B3F8-3C39-B189-181A563C21A7}"/>
              </a:ext>
            </a:extLst>
          </p:cNvPr>
          <p:cNvSpPr>
            <a:spLocks noGrp="1"/>
          </p:cNvSpPr>
          <p:nvPr>
            <p:ph type="sldNum" sz="quarter" idx="12"/>
          </p:nvPr>
        </p:nvSpPr>
        <p:spPr/>
        <p:txBody>
          <a:bodyPr/>
          <a:lstStyle/>
          <a:p>
            <a:fld id="{8944D258-E609-4292-A759-21A28EEDD205}" type="slidenum">
              <a:rPr lang="en-GB" smtClean="0"/>
              <a:t>‹#›</a:t>
            </a:fld>
            <a:endParaRPr lang="en-GB"/>
          </a:p>
        </p:txBody>
      </p:sp>
    </p:spTree>
    <p:extLst>
      <p:ext uri="{BB962C8B-B14F-4D97-AF65-F5344CB8AC3E}">
        <p14:creationId xmlns:p14="http://schemas.microsoft.com/office/powerpoint/2010/main" val="22786565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ext slide 1 - 1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11484996" cy="1039599"/>
          </a:xfrm>
          <a:prstGeom prst="rect">
            <a:avLst/>
          </a:prstGeom>
        </p:spPr>
        <p:txBody>
          <a:bodyPr/>
          <a:lstStyle>
            <a:lvl1pPr>
              <a:defRPr/>
            </a:lvl1pPr>
          </a:lstStyle>
          <a:p>
            <a:r>
              <a:rPr lang="en-US"/>
              <a:t>Text only slide – 1 column</a:t>
            </a:r>
            <a:endParaRPr lang="en-GB"/>
          </a:p>
        </p:txBody>
      </p:sp>
      <p:sp>
        <p:nvSpPr>
          <p:cNvPr id="6" name="Text Placeholder 5"/>
          <p:cNvSpPr>
            <a:spLocks noGrp="1"/>
          </p:cNvSpPr>
          <p:nvPr>
            <p:ph type="body" sz="quarter" idx="12"/>
          </p:nvPr>
        </p:nvSpPr>
        <p:spPr>
          <a:xfrm>
            <a:off x="360000" y="2160000"/>
            <a:ext cx="11484000" cy="3636000"/>
          </a:xfrm>
          <a:prstGeom prst="rect">
            <a:avLst/>
          </a:prstGeom>
        </p:spPr>
        <p:txBody>
          <a:bodyPr/>
          <a:lstStyle>
            <a:lvl1pPr>
              <a:lnSpc>
                <a:spcPct val="90000"/>
              </a:lnSpc>
              <a:defRPr/>
            </a:lvl1pPr>
            <a:lvl2pPr>
              <a:lnSpc>
                <a:spcPct val="90000"/>
              </a:lnSpc>
              <a:defRPr/>
            </a:lvl2pPr>
            <a:lvl3pPr>
              <a:lnSpc>
                <a:spcPct val="90000"/>
              </a:lnSpc>
              <a:defRPr/>
            </a:lvl3pPr>
            <a:lvl4pPr>
              <a:lnSpc>
                <a:spcPct val="90000"/>
              </a:lnSpc>
              <a:defRPr/>
            </a:lvl4pPr>
            <a:lvl5pPr>
              <a:lnSpc>
                <a:spcPct val="9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Slide Number Placeholder 2"/>
          <p:cNvSpPr>
            <a:spLocks noGrp="1"/>
          </p:cNvSpPr>
          <p:nvPr>
            <p:ph type="sldNum" sz="quarter" idx="13"/>
          </p:nvPr>
        </p:nvSpPr>
        <p:spPr>
          <a:xfrm>
            <a:off x="10800000" y="6588000"/>
            <a:ext cx="1080000" cy="180000"/>
          </a:xfrm>
          <a:prstGeom prst="rect">
            <a:avLst/>
          </a:prstGeom>
        </p:spPr>
        <p:txBody>
          <a:bodyPr/>
          <a:lstStyle>
            <a:lvl1pPr>
              <a:defRPr>
                <a:solidFill>
                  <a:srgbClr val="333F47"/>
                </a:solidFill>
              </a:defRPr>
            </a:lvl1pPr>
          </a:lstStyle>
          <a:p>
            <a:fld id="{5C01B2B2-3B32-4177-9645-58C2813D6AA3}" type="slidenum">
              <a:rPr lang="en-GB" smtClean="0"/>
              <a:pPr/>
              <a:t>‹#›</a:t>
            </a:fld>
            <a:endParaRPr lang="en-GB"/>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a:p>
        </p:txBody>
      </p:sp>
    </p:spTree>
    <p:extLst>
      <p:ext uri="{BB962C8B-B14F-4D97-AF65-F5344CB8AC3E}">
        <p14:creationId xmlns:p14="http://schemas.microsoft.com/office/powerpoint/2010/main" val="39382647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Text slide 2 - 2 column + imag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CAB38C-5F38-4824-BA5B-9B6A2BB378C1}"/>
              </a:ext>
            </a:extLst>
          </p:cNvPr>
          <p:cNvSpPr>
            <a:spLocks noGrp="1"/>
          </p:cNvSpPr>
          <p:nvPr>
            <p:ph type="title" hasCustomPrompt="1"/>
          </p:nvPr>
        </p:nvSpPr>
        <p:spPr>
          <a:xfrm>
            <a:off x="360000" y="720000"/>
            <a:ext cx="11520000" cy="1039599"/>
          </a:xfrm>
          <a:prstGeom prst="rect">
            <a:avLst/>
          </a:prstGeom>
        </p:spPr>
        <p:txBody>
          <a:bodyPr/>
          <a:lstStyle>
            <a:lvl1pPr>
              <a:defRPr/>
            </a:lvl1pPr>
          </a:lstStyle>
          <a:p>
            <a:r>
              <a:rPr lang="en-US"/>
              <a:t>Text only slide – 2 column</a:t>
            </a:r>
            <a:endParaRPr lang="en-GB"/>
          </a:p>
        </p:txBody>
      </p:sp>
      <p:sp>
        <p:nvSpPr>
          <p:cNvPr id="6" name="Text Placeholder 5"/>
          <p:cNvSpPr>
            <a:spLocks noGrp="1"/>
          </p:cNvSpPr>
          <p:nvPr>
            <p:ph type="body" sz="quarter" idx="12" hasCustomPrompt="1"/>
          </p:nvPr>
        </p:nvSpPr>
        <p:spPr>
          <a:xfrm>
            <a:off x="360000" y="2160000"/>
            <a:ext cx="11520000" cy="3636000"/>
          </a:xfrm>
          <a:prstGeom prst="rect">
            <a:avLst/>
          </a:prstGeom>
        </p:spPr>
        <p:txBody>
          <a:bodyPr numCol="2" spcCol="180000"/>
          <a:lstStyle>
            <a:lvl5pPr marL="933750" indent="-285750">
              <a:buFont typeface="Arial" panose="020B0604020202020204" pitchFamily="34" charset="0"/>
              <a:buChar cha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Slide Number Placeholder 2"/>
          <p:cNvSpPr>
            <a:spLocks noGrp="1"/>
          </p:cNvSpPr>
          <p:nvPr>
            <p:ph type="sldNum" sz="quarter" idx="13"/>
          </p:nvPr>
        </p:nvSpPr>
        <p:spPr>
          <a:xfrm>
            <a:off x="10800000" y="6588000"/>
            <a:ext cx="1080000" cy="180000"/>
          </a:xfrm>
          <a:prstGeom prst="rect">
            <a:avLst/>
          </a:prstGeom>
        </p:spPr>
        <p:txBody>
          <a:bodyPr/>
          <a:lstStyle>
            <a:lvl1pPr>
              <a:defRPr>
                <a:solidFill>
                  <a:srgbClr val="333F47"/>
                </a:solidFill>
              </a:defRPr>
            </a:lvl1pPr>
          </a:lstStyle>
          <a:p>
            <a:fld id="{5C01B2B2-3B32-4177-9645-58C2813D6AA3}" type="slidenum">
              <a:rPr lang="en-GB" smtClean="0"/>
              <a:pPr/>
              <a:t>‹#›</a:t>
            </a:fld>
            <a:endParaRPr lang="en-GB"/>
          </a:p>
        </p:txBody>
      </p:sp>
      <p:sp>
        <p:nvSpPr>
          <p:cNvPr id="7" name="Footer Placeholder 6">
            <a:extLst>
              <a:ext uri="{FF2B5EF4-FFF2-40B4-BE49-F238E27FC236}">
                <a16:creationId xmlns:a16="http://schemas.microsoft.com/office/drawing/2014/main" id="{0BC11000-FB69-45B4-B075-859A6622ABA7}"/>
              </a:ext>
            </a:extLst>
          </p:cNvPr>
          <p:cNvSpPr>
            <a:spLocks noGrp="1"/>
          </p:cNvSpPr>
          <p:nvPr>
            <p:ph type="ftr" sz="quarter" idx="3"/>
          </p:nvPr>
        </p:nvSpPr>
        <p:spPr>
          <a:xfrm>
            <a:off x="360000" y="6588000"/>
            <a:ext cx="4752000" cy="180000"/>
          </a:xfrm>
          <a:prstGeom prst="rect">
            <a:avLst/>
          </a:prstGeom>
        </p:spPr>
        <p:txBody>
          <a:bodyPr vert="horz" lIns="0" tIns="0" rIns="0" bIns="0" rtlCol="0" anchor="b" anchorCtr="0"/>
          <a:lstStyle>
            <a:lvl1pPr algn="l">
              <a:defRPr sz="1200">
                <a:solidFill>
                  <a:srgbClr val="333C46"/>
                </a:solidFill>
              </a:defRPr>
            </a:lvl1pPr>
          </a:lstStyle>
          <a:p>
            <a:endParaRPr lang="en-GB"/>
          </a:p>
        </p:txBody>
      </p:sp>
      <p:cxnSp>
        <p:nvCxnSpPr>
          <p:cNvPr id="8" name="Straight Connector 7">
            <a:extLst>
              <a:ext uri="{FF2B5EF4-FFF2-40B4-BE49-F238E27FC236}">
                <a16:creationId xmlns:a16="http://schemas.microsoft.com/office/drawing/2014/main" id="{1137747B-012F-4EC0-8BBA-1F634E74967E}"/>
              </a:ext>
            </a:extLst>
          </p:cNvPr>
          <p:cNvCxnSpPr/>
          <p:nvPr userDrawn="1"/>
        </p:nvCxnSpPr>
        <p:spPr>
          <a:xfrm>
            <a:off x="-2" y="6426000"/>
            <a:ext cx="12192002" cy="0"/>
          </a:xfrm>
          <a:prstGeom prst="line">
            <a:avLst/>
          </a:prstGeom>
          <a:ln w="139700">
            <a:solidFill>
              <a:srgbClr val="1EB3E5"/>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87507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C33C0C-5FFA-F119-B178-9C832A851EE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2D13BFF-4593-CEF1-75CB-A17F22ED147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C7441F-6EAD-E8C4-6D15-60A3B831E0F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3C95568-E401-4155-8F4F-34DEDBC8FF74}" type="datetimeFigureOut">
              <a:rPr lang="en-GB" smtClean="0"/>
              <a:t>11/12/2023</a:t>
            </a:fld>
            <a:endParaRPr lang="en-GB"/>
          </a:p>
        </p:txBody>
      </p:sp>
      <p:sp>
        <p:nvSpPr>
          <p:cNvPr id="5" name="Footer Placeholder 4">
            <a:extLst>
              <a:ext uri="{FF2B5EF4-FFF2-40B4-BE49-F238E27FC236}">
                <a16:creationId xmlns:a16="http://schemas.microsoft.com/office/drawing/2014/main" id="{28147587-27D9-CBAF-6287-16A004A152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F6E61B6-5413-FD70-D43A-BC862FDE059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944D258-E609-4292-A759-21A28EEDD205}" type="slidenum">
              <a:rPr lang="en-GB" smtClean="0"/>
              <a:t>‹#›</a:t>
            </a:fld>
            <a:endParaRPr lang="en-GB"/>
          </a:p>
        </p:txBody>
      </p:sp>
    </p:spTree>
    <p:extLst>
      <p:ext uri="{BB962C8B-B14F-4D97-AF65-F5344CB8AC3E}">
        <p14:creationId xmlns:p14="http://schemas.microsoft.com/office/powerpoint/2010/main" val="19685699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image" Target="../media/image5.jpeg"/><Relationship Id="rId7" Type="http://schemas.openxmlformats.org/officeDocument/2006/relationships/image" Target="../media/image9.jpeg"/><Relationship Id="rId2" Type="http://schemas.openxmlformats.org/officeDocument/2006/relationships/notesSlide" Target="../notesSlides/notesSlide1.xml"/><Relationship Id="rId1" Type="http://schemas.openxmlformats.org/officeDocument/2006/relationships/slideLayout" Target="../slideLayouts/slideLayout12.xml"/><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png"/></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5.jpeg"/><Relationship Id="rId7"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12.xml"/><Relationship Id="rId6" Type="http://schemas.openxmlformats.org/officeDocument/2006/relationships/image" Target="../media/image12.jpeg"/><Relationship Id="rId5" Type="http://schemas.microsoft.com/office/2007/relationships/hdphoto" Target="../media/hdphoto1.wdp"/><Relationship Id="rId4" Type="http://schemas.openxmlformats.org/officeDocument/2006/relationships/image" Target="../media/image11.png"/></Relationships>
</file>

<file path=ppt/slides/_rels/slide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4.xml"/><Relationship Id="rId1" Type="http://schemas.openxmlformats.org/officeDocument/2006/relationships/slideLayout" Target="../slideLayouts/slideLayout12.xml"/><Relationship Id="rId5" Type="http://schemas.openxmlformats.org/officeDocument/2006/relationships/image" Target="../media/image17.png"/><Relationship Id="rId4" Type="http://schemas.openxmlformats.org/officeDocument/2006/relationships/image" Target="../media/image16.jpeg"/></Relationships>
</file>

<file path=ppt/slides/_rels/slide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5.xml"/><Relationship Id="rId1" Type="http://schemas.openxmlformats.org/officeDocument/2006/relationships/slideLayout" Target="../slideLayouts/slideLayout12.xml"/><Relationship Id="rId5" Type="http://schemas.openxmlformats.org/officeDocument/2006/relationships/image" Target="../media/image17.png"/><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6.xml"/><Relationship Id="rId1" Type="http://schemas.openxmlformats.org/officeDocument/2006/relationships/slideLayout" Target="../slideLayouts/slideLayout12.xml"/><Relationship Id="rId5" Type="http://schemas.openxmlformats.org/officeDocument/2006/relationships/image" Target="../media/image17.png"/><Relationship Id="rId4" Type="http://schemas.openxmlformats.org/officeDocument/2006/relationships/image" Target="../media/image20.jpeg"/></Relationships>
</file>

<file path=ppt/slides/_rels/slide8.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5.jpeg"/><Relationship Id="rId7"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12.xml"/><Relationship Id="rId6" Type="http://schemas.openxmlformats.org/officeDocument/2006/relationships/image" Target="../media/image20.jpeg"/><Relationship Id="rId5" Type="http://schemas.openxmlformats.org/officeDocument/2006/relationships/image" Target="../media/image22.jpeg"/><Relationship Id="rId4" Type="http://schemas.openxmlformats.org/officeDocument/2006/relationships/image" Target="../media/image21.jpeg"/></Relationships>
</file>

<file path=ppt/slides/_rels/slide9.xml.rels><?xml version="1.0" encoding="UTF-8" standalone="yes"?>
<Relationships xmlns="http://schemas.openxmlformats.org/package/2006/relationships"><Relationship Id="rId8" Type="http://schemas.microsoft.com/office/2007/relationships/hdphoto" Target="../media/hdphoto2.wdp"/><Relationship Id="rId3" Type="http://schemas.openxmlformats.org/officeDocument/2006/relationships/image" Target="../media/image5.jpeg"/><Relationship Id="rId7" Type="http://schemas.openxmlformats.org/officeDocument/2006/relationships/image" Target="../media/image23.png"/><Relationship Id="rId2" Type="http://schemas.openxmlformats.org/officeDocument/2006/relationships/notesSlide" Target="../notesSlides/notesSlide8.xml"/><Relationship Id="rId1" Type="http://schemas.openxmlformats.org/officeDocument/2006/relationships/slideLayout" Target="../slideLayouts/slideLayout12.xml"/><Relationship Id="rId6" Type="http://schemas.openxmlformats.org/officeDocument/2006/relationships/image" Target="../media/image20.jpeg"/><Relationship Id="rId5" Type="http://schemas.openxmlformats.org/officeDocument/2006/relationships/image" Target="../media/image22.jpeg"/><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9.xml"/><Relationship Id="rId1" Type="http://schemas.openxmlformats.org/officeDocument/2006/relationships/slideLayout" Target="../slideLayouts/slideLayout12.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5.jpeg"/></Relationships>
</file>

<file path=ppt/slides/_rels/slide11.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0.xml"/><Relationship Id="rId1" Type="http://schemas.openxmlformats.org/officeDocument/2006/relationships/slideLayout" Target="../slideLayouts/slideLayout12.xml"/><Relationship Id="rId5" Type="http://schemas.openxmlformats.org/officeDocument/2006/relationships/image" Target="../media/image17.png"/><Relationship Id="rId4" Type="http://schemas.openxmlformats.org/officeDocument/2006/relationships/image" Target="../media/image27.jpeg"/></Relationships>
</file>

<file path=ppt/slides/_rels/slide12.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6.jpeg"/><Relationship Id="rId7" Type="http://schemas.microsoft.com/office/2007/relationships/hdphoto" Target="../media/hdphoto4.wdp"/><Relationship Id="rId2" Type="http://schemas.openxmlformats.org/officeDocument/2006/relationships/notesSlide" Target="../notesSlides/notesSlide11.xml"/><Relationship Id="rId1" Type="http://schemas.openxmlformats.org/officeDocument/2006/relationships/slideLayout" Target="../slideLayouts/slideLayout12.xml"/><Relationship Id="rId6" Type="http://schemas.openxmlformats.org/officeDocument/2006/relationships/image" Target="../media/image29.png"/><Relationship Id="rId5" Type="http://schemas.microsoft.com/office/2007/relationships/hdphoto" Target="../media/hdphoto3.wdp"/><Relationship Id="rId4" Type="http://schemas.openxmlformats.org/officeDocument/2006/relationships/image" Target="../media/image28.png"/><Relationship Id="rId9" Type="http://schemas.openxmlformats.org/officeDocument/2006/relationships/image" Target="../media/image17.png"/></Relationships>
</file>

<file path=ppt/slides/_rels/slide13.xml.rels><?xml version="1.0" encoding="UTF-8" standalone="yes"?>
<Relationships xmlns="http://schemas.openxmlformats.org/package/2006/relationships"><Relationship Id="rId8" Type="http://schemas.openxmlformats.org/officeDocument/2006/relationships/image" Target="../media/image30.png"/><Relationship Id="rId3" Type="http://schemas.openxmlformats.org/officeDocument/2006/relationships/image" Target="../media/image26.jpeg"/><Relationship Id="rId7" Type="http://schemas.microsoft.com/office/2007/relationships/hdphoto" Target="../media/hdphoto4.wdp"/><Relationship Id="rId2" Type="http://schemas.openxmlformats.org/officeDocument/2006/relationships/notesSlide" Target="../notesSlides/notesSlide12.xml"/><Relationship Id="rId1" Type="http://schemas.openxmlformats.org/officeDocument/2006/relationships/slideLayout" Target="../slideLayouts/slideLayout12.xml"/><Relationship Id="rId6" Type="http://schemas.openxmlformats.org/officeDocument/2006/relationships/image" Target="../media/image29.png"/><Relationship Id="rId5" Type="http://schemas.microsoft.com/office/2007/relationships/hdphoto" Target="../media/hdphoto3.wdp"/><Relationship Id="rId4" Type="http://schemas.openxmlformats.org/officeDocument/2006/relationships/image" Target="../media/image28.png"/><Relationship Id="rId9"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3.xml"/><Relationship Id="rId1" Type="http://schemas.openxmlformats.org/officeDocument/2006/relationships/slideLayout" Target="../slideLayouts/slideLayout12.xml"/><Relationship Id="rId5" Type="http://schemas.openxmlformats.org/officeDocument/2006/relationships/image" Target="../media/image32.pn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notesSlide" Target="../notesSlides/notesSlide14.xml"/><Relationship Id="rId1" Type="http://schemas.openxmlformats.org/officeDocument/2006/relationships/slideLayout" Target="../slideLayouts/slideLayout12.xml"/><Relationship Id="rId5" Type="http://schemas.openxmlformats.org/officeDocument/2006/relationships/image" Target="../media/image17.png"/><Relationship Id="rId4" Type="http://schemas.openxmlformats.org/officeDocument/2006/relationships/image" Target="../media/image33.gif"/></Relationships>
</file>

<file path=ppt/slides/_rels/slide1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5.xml"/><Relationship Id="rId1" Type="http://schemas.openxmlformats.org/officeDocument/2006/relationships/slideLayout" Target="../slideLayouts/slideLayout12.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image" Target="../media/image17.png"/></Relationships>
</file>

<file path=ppt/slides/_rels/slide18.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8.xml"/><Relationship Id="rId1" Type="http://schemas.openxmlformats.org/officeDocument/2006/relationships/slideLayout" Target="../slideLayouts/slideLayout12.xml"/><Relationship Id="rId4" Type="http://schemas.openxmlformats.org/officeDocument/2006/relationships/image" Target="../media/image36.jpeg"/></Relationships>
</file>

<file path=ppt/slides/_rels/slide2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3.xml"/><Relationship Id="rId4" Type="http://schemas.openxmlformats.org/officeDocument/2006/relationships/image" Target="../media/image5.jpeg"/></Relationships>
</file>

<file path=ppt/slides/_rels/slide21.xml.rels><?xml version="1.0" encoding="UTF-8" standalone="yes"?>
<Relationships xmlns="http://schemas.openxmlformats.org/package/2006/relationships"><Relationship Id="rId8" Type="http://schemas.openxmlformats.org/officeDocument/2006/relationships/hyperlink" Target="https://www.museumoflondon.org.uk/museum-london" TargetMode="External"/><Relationship Id="rId13" Type="http://schemas.openxmlformats.org/officeDocument/2006/relationships/hyperlink" Target="https://www.academia.edu/5610708/The_Tailoring_of_the_Pourpoint_of_King_Charles_VI_of_France_Revealed" TargetMode="External"/><Relationship Id="rId3" Type="http://schemas.openxmlformats.org/officeDocument/2006/relationships/image" Target="../media/image5.jpeg"/><Relationship Id="rId7" Type="http://schemas.openxmlformats.org/officeDocument/2006/relationships/hyperlink" Target="https://www.wallacecollection.org/" TargetMode="External"/><Relationship Id="rId12" Type="http://schemas.openxmlformats.org/officeDocument/2006/relationships/hyperlink" Target="https://www.amazon.co.uk/Armour-English-Knight-1400-1450-2015/dp/0993324606/ref=sr_1_2keywords=capwell+tobias&amp;qid=1565003503&amp;s=books&amp;sr=1-2" TargetMode="External"/><Relationship Id="rId17" Type="http://schemas.openxmlformats.org/officeDocument/2006/relationships/hyperlink" Target="https://sciencebehindthesport.wvu.edu/archery/bow-mechanics" TargetMode="External"/><Relationship Id="rId2" Type="http://schemas.openxmlformats.org/officeDocument/2006/relationships/notesSlide" Target="../notesSlides/notesSlide19.xml"/><Relationship Id="rId16" Type="http://schemas.openxmlformats.org/officeDocument/2006/relationships/hyperlink" Target="http://myarmoury.com/talk/viewtopic.25576.html#:~:text=So%2C%201mm%20low%2Dcarbon%20steel,defeat%20armour%20and%20wearer%2C%20170J" TargetMode="External"/><Relationship Id="rId1" Type="http://schemas.openxmlformats.org/officeDocument/2006/relationships/slideLayout" Target="../slideLayouts/slideLayout12.xml"/><Relationship Id="rId6" Type="http://schemas.openxmlformats.org/officeDocument/2006/relationships/hyperlink" Target="https://maryrose.org/" TargetMode="External"/><Relationship Id="rId11" Type="http://schemas.openxmlformats.org/officeDocument/2006/relationships/hyperlink" Target="https://www.amazon.co.uk/Knight-Blast-Furnace-History-Metallurgy/dp/9004124985" TargetMode="External"/><Relationship Id="rId5" Type="http://schemas.openxmlformats.org/officeDocument/2006/relationships/hyperlink" Target="https://www.quora.com/The-longbow-was-useless-against-plate-armor-so-why-were-7-000-longbow-men-employed-at-the-Battle-of-Agincourt-1415" TargetMode="External"/><Relationship Id="rId15" Type="http://schemas.openxmlformats.org/officeDocument/2006/relationships/hyperlink" Target="https://todsworkshop.com/blogs/blog/arrows-v-s-armour-agincourt-myth-busting" TargetMode="External"/><Relationship Id="rId10" Type="http://schemas.openxmlformats.org/officeDocument/2006/relationships/hyperlink" Target="http://www.hansprunner-estore.com/portfolio-items/the-churburg-armoury/" TargetMode="External"/><Relationship Id="rId4" Type="http://schemas.openxmlformats.org/officeDocument/2006/relationships/hyperlink" Target="https://www.medieval.eu/arms-and-armour-from-the-age-of-agincourt/" TargetMode="External"/><Relationship Id="rId9" Type="http://schemas.openxmlformats.org/officeDocument/2006/relationships/hyperlink" Target="https://www.tripadvisor.co.uk/Attraction_Review-g804483-d797237-Reviews-Centre_Historique_Medieval_Azincourt-Azincourt_Pas_de_Calais_Hauts_de_France.html" TargetMode="External"/><Relationship Id="rId14" Type="http://schemas.openxmlformats.org/officeDocument/2006/relationships/hyperlink" Target="http://myarmoury.com/home.php"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66A0D35-597A-DD17-3338-847AEDA0797E}"/>
              </a:ext>
            </a:extLst>
          </p:cNvPr>
          <p:cNvPicPr>
            <a:picLocks noChangeAspect="1"/>
          </p:cNvPicPr>
          <p:nvPr/>
        </p:nvPicPr>
        <p:blipFill>
          <a:blip r:embed="rId2"/>
          <a:stretch>
            <a:fillRect/>
          </a:stretch>
        </p:blipFill>
        <p:spPr>
          <a:xfrm>
            <a:off x="0" y="0"/>
            <a:ext cx="12192000" cy="6856881"/>
          </a:xfrm>
          <a:prstGeom prst="rect">
            <a:avLst/>
          </a:prstGeom>
        </p:spPr>
      </p:pic>
      <p:pic>
        <p:nvPicPr>
          <p:cNvPr id="6" name="Graphic 5">
            <a:extLst>
              <a:ext uri="{FF2B5EF4-FFF2-40B4-BE49-F238E27FC236}">
                <a16:creationId xmlns:a16="http://schemas.microsoft.com/office/drawing/2014/main" id="{A5C00D17-EFA1-66D2-6DF1-905D4EA0F880}"/>
              </a:ext>
            </a:extLst>
          </p:cNvPr>
          <p:cNvPicPr>
            <a:picLocks noChangeAspect="1"/>
          </p:cNvPicPr>
          <p:nvPr/>
        </p:nvPicPr>
        <p:blipFill>
          <a:blip r:embed="rId3">
            <a:extLst>
              <a:ext uri="{28A0092B-C50C-407E-A947-70E740481C1C}">
                <a14:useLocalDpi xmlns:a14="http://schemas.microsoft.com/office/drawing/2010/main"/>
              </a:ext>
              <a:ext uri="{96DAC541-7B7A-43D3-8B79-37D633B846F1}">
                <asvg:svgBlip xmlns:asvg="http://schemas.microsoft.com/office/drawing/2016/SVG/main" r:embed="rId4"/>
              </a:ext>
            </a:extLst>
          </a:blip>
          <a:stretch>
            <a:fillRect/>
          </a:stretch>
        </p:blipFill>
        <p:spPr>
          <a:xfrm>
            <a:off x="0" y="1410130"/>
            <a:ext cx="5292969" cy="2238234"/>
          </a:xfrm>
          <a:prstGeom prst="rect">
            <a:avLst/>
          </a:prstGeom>
        </p:spPr>
      </p:pic>
      <p:sp>
        <p:nvSpPr>
          <p:cNvPr id="7" name="Title 1">
            <a:extLst>
              <a:ext uri="{FF2B5EF4-FFF2-40B4-BE49-F238E27FC236}">
                <a16:creationId xmlns:a16="http://schemas.microsoft.com/office/drawing/2014/main" id="{260D3941-F7DB-7710-7398-1DF64B7D163F}"/>
              </a:ext>
            </a:extLst>
          </p:cNvPr>
          <p:cNvSpPr txBox="1">
            <a:spLocks/>
          </p:cNvSpPr>
          <p:nvPr/>
        </p:nvSpPr>
        <p:spPr>
          <a:xfrm>
            <a:off x="37670" y="1497958"/>
            <a:ext cx="4600604" cy="1381180"/>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4000" dirty="0">
                <a:solidFill>
                  <a:schemeClr val="bg1"/>
                </a:solidFill>
                <a:latin typeface="Arial" panose="020B0604020202020204" pitchFamily="34" charset="0"/>
                <a:cs typeface="Arial" panose="020B0604020202020204" pitchFamily="34" charset="0"/>
              </a:rPr>
              <a:t>Battle of Agincourt: </a:t>
            </a:r>
            <a:r>
              <a:rPr lang="en-GB" sz="3600" dirty="0">
                <a:solidFill>
                  <a:schemeClr val="bg1"/>
                </a:solidFill>
                <a:latin typeface="Arial" panose="020B0604020202020204" pitchFamily="34" charset="0"/>
                <a:cs typeface="Arial" panose="020B0604020202020204" pitchFamily="34" charset="0"/>
              </a:rPr>
              <a:t>Deciding Factor </a:t>
            </a:r>
            <a:endParaRPr lang="en-GB" sz="4000" dirty="0">
              <a:solidFill>
                <a:schemeClr val="bg1"/>
              </a:solidFill>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689098F0-5DAC-33B1-DB2B-8D4D6093C90C}"/>
              </a:ext>
            </a:extLst>
          </p:cNvPr>
          <p:cNvSpPr txBox="1"/>
          <p:nvPr/>
        </p:nvSpPr>
        <p:spPr>
          <a:xfrm>
            <a:off x="0" y="3243774"/>
            <a:ext cx="3136353" cy="369332"/>
          </a:xfrm>
          <a:prstGeom prst="rect">
            <a:avLst/>
          </a:prstGeom>
          <a:noFill/>
        </p:spPr>
        <p:txBody>
          <a:bodyPr wrap="square" rtlCol="0">
            <a:spAutoFit/>
          </a:bodyPr>
          <a:lstStyle/>
          <a:p>
            <a:r>
              <a:rPr lang="en-GB" dirty="0">
                <a:solidFill>
                  <a:srgbClr val="BECDD6"/>
                </a:solidFill>
              </a:rPr>
              <a:t>Craig Maclellan</a:t>
            </a:r>
          </a:p>
        </p:txBody>
      </p:sp>
      <p:pic>
        <p:nvPicPr>
          <p:cNvPr id="9" name="Picture 2" descr="INSPIRE | University of Wales Trinity Saint David">
            <a:extLst>
              <a:ext uri="{FF2B5EF4-FFF2-40B4-BE49-F238E27FC236}">
                <a16:creationId xmlns:a16="http://schemas.microsoft.com/office/drawing/2014/main" id="{EC3B3141-252D-ADF2-3EAD-8FD95B7B8C5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r="39067"/>
          <a:stretch/>
        </p:blipFill>
        <p:spPr bwMode="auto">
          <a:xfrm>
            <a:off x="9385300" y="216064"/>
            <a:ext cx="2806700" cy="893599"/>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B7CC1B81-E7C9-7046-B4D2-B83FD44D178E}"/>
              </a:ext>
            </a:extLst>
          </p:cNvPr>
          <p:cNvSpPr txBox="1"/>
          <p:nvPr/>
        </p:nvSpPr>
        <p:spPr>
          <a:xfrm>
            <a:off x="56720" y="2655145"/>
            <a:ext cx="4562504" cy="369332"/>
          </a:xfrm>
          <a:prstGeom prst="rect">
            <a:avLst/>
          </a:prstGeom>
          <a:noFill/>
        </p:spPr>
        <p:txBody>
          <a:bodyPr wrap="square" rtlCol="0">
            <a:spAutoFit/>
          </a:bodyPr>
          <a:lstStyle/>
          <a:p>
            <a:r>
              <a:rPr lang="en-GB" dirty="0">
                <a:solidFill>
                  <a:srgbClr val="BECDD6"/>
                </a:solidFill>
              </a:rPr>
              <a:t>BEng Ordnance, Munitions &amp; Explosives </a:t>
            </a:r>
          </a:p>
        </p:txBody>
      </p:sp>
    </p:spTree>
    <p:extLst>
      <p:ext uri="{BB962C8B-B14F-4D97-AF65-F5344CB8AC3E}">
        <p14:creationId xmlns:p14="http://schemas.microsoft.com/office/powerpoint/2010/main" val="35799537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a:t>
            </a:fld>
            <a:endParaRPr lang="en-GB"/>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EB0B43EC-5C3E-B329-7328-078706B6A6B4}"/>
              </a:ext>
            </a:extLst>
          </p:cNvPr>
          <p:cNvSpPr txBox="1"/>
          <p:nvPr/>
        </p:nvSpPr>
        <p:spPr>
          <a:xfrm>
            <a:off x="222738" y="1720840"/>
            <a:ext cx="4903177" cy="3139321"/>
          </a:xfrm>
          <a:prstGeom prst="rect">
            <a:avLst/>
          </a:prstGeom>
          <a:noFill/>
          <a:ln>
            <a:noFill/>
          </a:ln>
        </p:spPr>
        <p:txBody>
          <a:bodyPr wrap="square" rtlCol="0">
            <a:spAutoFit/>
          </a:bodyPr>
          <a:lstStyle/>
          <a:p>
            <a:r>
              <a:rPr lang="en-GB" dirty="0"/>
              <a:t>Craig Maclellan </a:t>
            </a:r>
          </a:p>
          <a:p>
            <a:endParaRPr lang="en-GB" dirty="0"/>
          </a:p>
          <a:p>
            <a:r>
              <a:rPr lang="en-GB" dirty="0"/>
              <a:t>Year 3 - BEng Ordnance, Munitions &amp; Explosives </a:t>
            </a:r>
          </a:p>
          <a:p>
            <a:endParaRPr lang="en-GB" dirty="0"/>
          </a:p>
          <a:p>
            <a:r>
              <a:rPr lang="en-GB" dirty="0"/>
              <a:t>Safety Case Engineer </a:t>
            </a:r>
          </a:p>
          <a:p>
            <a:endParaRPr lang="en-GB" dirty="0"/>
          </a:p>
          <a:p>
            <a:r>
              <a:rPr lang="en-GB" dirty="0"/>
              <a:t>RNAD Coulport</a:t>
            </a:r>
          </a:p>
          <a:p>
            <a:endParaRPr lang="en-GB" dirty="0"/>
          </a:p>
          <a:p>
            <a:r>
              <a:rPr lang="en-GB" dirty="0"/>
              <a:t>Defence Nuclear Organisation   </a:t>
            </a:r>
          </a:p>
          <a:p>
            <a:endParaRPr lang="en-GB" dirty="0"/>
          </a:p>
          <a:p>
            <a:endParaRPr lang="en-GB" dirty="0"/>
          </a:p>
        </p:txBody>
      </p: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Introduction</a:t>
            </a:r>
          </a:p>
        </p:txBody>
      </p:sp>
      <p:pic>
        <p:nvPicPr>
          <p:cNvPr id="10" name="Picture 2" descr="University of Wales Trinity Saint David - myday">
            <a:extLst>
              <a:ext uri="{FF2B5EF4-FFF2-40B4-BE49-F238E27FC236}">
                <a16:creationId xmlns:a16="http://schemas.microsoft.com/office/drawing/2014/main" id="{02C6BB96-27E8-7882-827C-A62A78F5FC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721" b="14714"/>
          <a:stretch/>
        </p:blipFill>
        <p:spPr bwMode="auto">
          <a:xfrm>
            <a:off x="297663" y="5512214"/>
            <a:ext cx="2332890" cy="733723"/>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DNO Digital - SVGC">
            <a:extLst>
              <a:ext uri="{FF2B5EF4-FFF2-40B4-BE49-F238E27FC236}">
                <a16:creationId xmlns:a16="http://schemas.microsoft.com/office/drawing/2014/main" id="{A445AF9A-7CC1-16E3-6A16-9C4B54A8DBC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83517" y="5524526"/>
            <a:ext cx="3097987" cy="76279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Engineering Council">
            <a:extLst>
              <a:ext uri="{FF2B5EF4-FFF2-40B4-BE49-F238E27FC236}">
                <a16:creationId xmlns:a16="http://schemas.microsoft.com/office/drawing/2014/main" id="{E73B0BDB-80A2-9EA5-2FB5-FBCAA0883E3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260281" y="5497677"/>
            <a:ext cx="2829851" cy="714832"/>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Home | Institute of Explosive Engineers">
            <a:extLst>
              <a:ext uri="{FF2B5EF4-FFF2-40B4-BE49-F238E27FC236}">
                <a16:creationId xmlns:a16="http://schemas.microsoft.com/office/drawing/2014/main" id="{8B10F202-70E3-2F15-50AC-14EE90D5144C}"/>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443096" y="5522857"/>
            <a:ext cx="2022067" cy="820381"/>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Single Corner Rounded 6">
            <a:extLst>
              <a:ext uri="{FF2B5EF4-FFF2-40B4-BE49-F238E27FC236}">
                <a16:creationId xmlns:a16="http://schemas.microsoft.com/office/drawing/2014/main" id="{B97DA5E1-E87A-9461-9F44-8184A8729B31}"/>
              </a:ext>
            </a:extLst>
          </p:cNvPr>
          <p:cNvSpPr/>
          <p:nvPr/>
        </p:nvSpPr>
        <p:spPr>
          <a:xfrm rot="10800000">
            <a:off x="5301762" y="-3582"/>
            <a:ext cx="6890238" cy="4039244"/>
          </a:xfrm>
          <a:custGeom>
            <a:avLst/>
            <a:gdLst>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821363 w 6477000"/>
              <a:gd name="connsiteY1" fmla="*/ 0 h 3933742"/>
              <a:gd name="connsiteX2" fmla="*/ 6072554 w 6477000"/>
              <a:gd name="connsiteY2" fmla="*/ 761145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065224 w 6477000"/>
              <a:gd name="connsiteY1" fmla="*/ 175846 h 3933742"/>
              <a:gd name="connsiteX2" fmla="*/ 6072554 w 6477000"/>
              <a:gd name="connsiteY2" fmla="*/ 761145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065224 w 6477000"/>
              <a:gd name="connsiteY1" fmla="*/ 175846 h 3933742"/>
              <a:gd name="connsiteX2" fmla="*/ 5989904 w 6477000"/>
              <a:gd name="connsiteY2" fmla="*/ 1146465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065224 w 6477000"/>
              <a:gd name="connsiteY1" fmla="*/ 175846 h 3933742"/>
              <a:gd name="connsiteX2" fmla="*/ 5989904 w 6477000"/>
              <a:gd name="connsiteY2" fmla="*/ 692643 h 3933742"/>
              <a:gd name="connsiteX3" fmla="*/ 6477000 w 6477000"/>
              <a:gd name="connsiteY3" fmla="*/ 3933742 h 3933742"/>
              <a:gd name="connsiteX4" fmla="*/ 0 w 6477000"/>
              <a:gd name="connsiteY4" fmla="*/ 3933742 h 3933742"/>
              <a:gd name="connsiteX5" fmla="*/ 0 w 6477000"/>
              <a:gd name="connsiteY5" fmla="*/ 0 h 3933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7000" h="3933742">
                <a:moveTo>
                  <a:pt x="0" y="0"/>
                </a:moveTo>
                <a:lnTo>
                  <a:pt x="5065224" y="175846"/>
                </a:lnTo>
                <a:cubicBezTo>
                  <a:pt x="5427322" y="175846"/>
                  <a:pt x="5989904" y="330545"/>
                  <a:pt x="5989904" y="692643"/>
                </a:cubicBezTo>
                <a:lnTo>
                  <a:pt x="6477000" y="3933742"/>
                </a:lnTo>
                <a:lnTo>
                  <a:pt x="0" y="3933742"/>
                </a:lnTo>
                <a:lnTo>
                  <a:pt x="0" y="0"/>
                </a:lnTo>
                <a:close/>
              </a:path>
            </a:pathLst>
          </a:custGeom>
          <a:solidFill>
            <a:schemeClr val="accent5">
              <a:lumMod val="50000"/>
            </a:schemeClr>
          </a:solid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3200" dirty="0">
              <a:solidFill>
                <a:schemeClr val="bg1"/>
              </a:solidFill>
            </a:endParaRPr>
          </a:p>
        </p:txBody>
      </p:sp>
      <p:pic>
        <p:nvPicPr>
          <p:cNvPr id="3082" name="Picture 10" descr="HMNB Clyde staff 'moved after serious radiation breach' at Trident RNAD  Coulport nuclear base | STV News">
            <a:extLst>
              <a:ext uri="{FF2B5EF4-FFF2-40B4-BE49-F238E27FC236}">
                <a16:creationId xmlns:a16="http://schemas.microsoft.com/office/drawing/2014/main" id="{F0E0A65F-69A7-C463-5355-56D5C9FAC82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81504" y="303932"/>
            <a:ext cx="5694485" cy="3203148"/>
          </a:xfrm>
          <a:prstGeom prst="rect">
            <a:avLst/>
          </a:prstGeom>
          <a:noFill/>
          <a:extLst>
            <a:ext uri="{909E8E84-426E-40DD-AFC4-6F175D3DCCD1}">
              <a14:hiddenFill xmlns:a14="http://schemas.microsoft.com/office/drawing/2010/main">
                <a:solidFill>
                  <a:srgbClr val="FFFFFF"/>
                </a:solidFill>
              </a14:hiddenFill>
            </a:ext>
          </a:extLst>
        </p:spPr>
      </p:pic>
      <p:sp>
        <p:nvSpPr>
          <p:cNvPr id="14" name="Rectangle: Single Corner Rounded 13">
            <a:extLst>
              <a:ext uri="{FF2B5EF4-FFF2-40B4-BE49-F238E27FC236}">
                <a16:creationId xmlns:a16="http://schemas.microsoft.com/office/drawing/2014/main" id="{BF7A96CA-7108-55B3-8BAB-A21991C01E50}"/>
              </a:ext>
            </a:extLst>
          </p:cNvPr>
          <p:cNvSpPr/>
          <p:nvPr/>
        </p:nvSpPr>
        <p:spPr>
          <a:xfrm rot="10800000">
            <a:off x="5878160" y="496698"/>
            <a:ext cx="5461840" cy="3120922"/>
          </a:xfrm>
          <a:custGeom>
            <a:avLst/>
            <a:gdLst>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5741377 w 6477000"/>
              <a:gd name="connsiteY4" fmla="*/ 706965 h 3933742"/>
              <a:gd name="connsiteX5" fmla="*/ 0 w 6477000"/>
              <a:gd name="connsiteY5" fmla="*/ 0 h 3933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7000" h="3933742">
                <a:moveTo>
                  <a:pt x="0" y="0"/>
                </a:moveTo>
                <a:lnTo>
                  <a:pt x="5821363" y="0"/>
                </a:lnTo>
                <a:cubicBezTo>
                  <a:pt x="6183461" y="0"/>
                  <a:pt x="6477000" y="293539"/>
                  <a:pt x="6477000" y="655637"/>
                </a:cubicBezTo>
                <a:lnTo>
                  <a:pt x="6477000" y="3933742"/>
                </a:lnTo>
                <a:lnTo>
                  <a:pt x="5741377" y="706965"/>
                </a:lnTo>
                <a:lnTo>
                  <a:pt x="0" y="0"/>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3200" dirty="0">
              <a:solidFill>
                <a:schemeClr val="bg1"/>
              </a:solidFill>
            </a:endParaRPr>
          </a:p>
        </p:txBody>
      </p:sp>
      <p:sp>
        <p:nvSpPr>
          <p:cNvPr id="16" name="Rectangle 15">
            <a:extLst>
              <a:ext uri="{FF2B5EF4-FFF2-40B4-BE49-F238E27FC236}">
                <a16:creationId xmlns:a16="http://schemas.microsoft.com/office/drawing/2014/main" id="{C7B8A71F-B3BC-1FA8-B429-38D7968820D1}"/>
              </a:ext>
            </a:extLst>
          </p:cNvPr>
          <p:cNvSpPr/>
          <p:nvPr/>
        </p:nvSpPr>
        <p:spPr>
          <a:xfrm>
            <a:off x="5152448" y="-3582"/>
            <a:ext cx="344687" cy="14043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9" name="Straight Connector 18">
            <a:extLst>
              <a:ext uri="{FF2B5EF4-FFF2-40B4-BE49-F238E27FC236}">
                <a16:creationId xmlns:a16="http://schemas.microsoft.com/office/drawing/2014/main" id="{0740189D-DC43-220F-FED3-4035825F2398}"/>
              </a:ext>
            </a:extLst>
          </p:cNvPr>
          <p:cNvCxnSpPr>
            <a:cxnSpLocks/>
          </p:cNvCxnSpPr>
          <p:nvPr/>
        </p:nvCxnSpPr>
        <p:spPr>
          <a:xfrm>
            <a:off x="5516187" y="-3583"/>
            <a:ext cx="0" cy="1404373"/>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214D308E-19DC-E040-592B-F15F0C572A93}"/>
              </a:ext>
            </a:extLst>
          </p:cNvPr>
          <p:cNvCxnSpPr>
            <a:cxnSpLocks/>
            <a:endCxn id="7" idx="2"/>
          </p:cNvCxnSpPr>
          <p:nvPr/>
        </p:nvCxnSpPr>
        <p:spPr>
          <a:xfrm>
            <a:off x="5516187" y="1400790"/>
            <a:ext cx="303748" cy="1923652"/>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806037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3</a:t>
            </a:fld>
            <a:endParaRPr lang="en-GB"/>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EB0B43EC-5C3E-B329-7328-078706B6A6B4}"/>
              </a:ext>
            </a:extLst>
          </p:cNvPr>
          <p:cNvSpPr txBox="1"/>
          <p:nvPr/>
        </p:nvSpPr>
        <p:spPr>
          <a:xfrm>
            <a:off x="185128" y="1831185"/>
            <a:ext cx="5255694" cy="3373359"/>
          </a:xfrm>
          <a:prstGeom prst="rect">
            <a:avLst/>
          </a:prstGeom>
          <a:noFill/>
          <a:ln>
            <a:noFill/>
          </a:ln>
        </p:spPr>
        <p:txBody>
          <a:bodyPr wrap="square" rtlCol="0">
            <a:spAutoFit/>
          </a:bodyPr>
          <a:lstStyle/>
          <a:p>
            <a:pPr>
              <a:lnSpc>
                <a:spcPct val="150000"/>
              </a:lnSpc>
            </a:pPr>
            <a:r>
              <a:rPr lang="en-GB" dirty="0"/>
              <a:t>Overview of the battle </a:t>
            </a:r>
          </a:p>
          <a:p>
            <a:pPr>
              <a:lnSpc>
                <a:spcPct val="150000"/>
              </a:lnSpc>
            </a:pPr>
            <a:r>
              <a:rPr lang="en-GB" dirty="0"/>
              <a:t>The English Longbow and Bodkin arrow</a:t>
            </a:r>
          </a:p>
          <a:p>
            <a:pPr>
              <a:lnSpc>
                <a:spcPct val="150000"/>
              </a:lnSpc>
            </a:pPr>
            <a:r>
              <a:rPr lang="en-GB" dirty="0"/>
              <a:t>Numbers and Odds</a:t>
            </a:r>
          </a:p>
          <a:p>
            <a:pPr>
              <a:lnSpc>
                <a:spcPct val="150000"/>
              </a:lnSpc>
            </a:pPr>
            <a:r>
              <a:rPr lang="en-GB" dirty="0"/>
              <a:t>Armour</a:t>
            </a:r>
          </a:p>
          <a:p>
            <a:pPr>
              <a:lnSpc>
                <a:spcPct val="150000"/>
              </a:lnSpc>
            </a:pPr>
            <a:r>
              <a:rPr lang="en-GB" dirty="0"/>
              <a:t>Terrain Advantages </a:t>
            </a:r>
          </a:p>
          <a:p>
            <a:pPr>
              <a:lnSpc>
                <a:spcPct val="150000"/>
              </a:lnSpc>
            </a:pPr>
            <a:r>
              <a:rPr lang="en-GB" dirty="0"/>
              <a:t>French Tactical Errors / Leadership</a:t>
            </a:r>
          </a:p>
          <a:p>
            <a:pPr>
              <a:lnSpc>
                <a:spcPct val="150000"/>
              </a:lnSpc>
            </a:pPr>
            <a:r>
              <a:rPr lang="en-GB" dirty="0"/>
              <a:t>Conclusion </a:t>
            </a:r>
          </a:p>
          <a:p>
            <a:pPr marL="285750" indent="-285750">
              <a:lnSpc>
                <a:spcPct val="150000"/>
              </a:lnSpc>
              <a:buFont typeface="Arial" panose="020B0604020202020204" pitchFamily="34" charset="0"/>
              <a:buChar char="•"/>
            </a:pPr>
            <a:endParaRPr lang="en-GB" dirty="0"/>
          </a:p>
        </p:txBody>
      </p: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Summary</a:t>
            </a:r>
          </a:p>
        </p:txBody>
      </p:sp>
      <p:pic>
        <p:nvPicPr>
          <p:cNvPr id="10" name="Picture 2" descr="University of Wales Trinity Saint David - myday">
            <a:extLst>
              <a:ext uri="{FF2B5EF4-FFF2-40B4-BE49-F238E27FC236}">
                <a16:creationId xmlns:a16="http://schemas.microsoft.com/office/drawing/2014/main" id="{02C6BB96-27E8-7882-827C-A62A78F5FC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721" b="14714"/>
          <a:stretch/>
        </p:blipFill>
        <p:spPr bwMode="auto">
          <a:xfrm>
            <a:off x="76201" y="5614328"/>
            <a:ext cx="2054450" cy="64615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Single Corner Rounded 6">
            <a:extLst>
              <a:ext uri="{FF2B5EF4-FFF2-40B4-BE49-F238E27FC236}">
                <a16:creationId xmlns:a16="http://schemas.microsoft.com/office/drawing/2014/main" id="{A40786B1-FD48-5376-5F8E-4E2A032F7B5B}"/>
              </a:ext>
            </a:extLst>
          </p:cNvPr>
          <p:cNvSpPr/>
          <p:nvPr/>
        </p:nvSpPr>
        <p:spPr>
          <a:xfrm rot="10800000">
            <a:off x="5301762" y="-3582"/>
            <a:ext cx="6890238" cy="4039244"/>
          </a:xfrm>
          <a:custGeom>
            <a:avLst/>
            <a:gdLst>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821363 w 6477000"/>
              <a:gd name="connsiteY1" fmla="*/ 0 h 3933742"/>
              <a:gd name="connsiteX2" fmla="*/ 6072554 w 6477000"/>
              <a:gd name="connsiteY2" fmla="*/ 761145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065224 w 6477000"/>
              <a:gd name="connsiteY1" fmla="*/ 175846 h 3933742"/>
              <a:gd name="connsiteX2" fmla="*/ 6072554 w 6477000"/>
              <a:gd name="connsiteY2" fmla="*/ 761145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065224 w 6477000"/>
              <a:gd name="connsiteY1" fmla="*/ 175846 h 3933742"/>
              <a:gd name="connsiteX2" fmla="*/ 5989904 w 6477000"/>
              <a:gd name="connsiteY2" fmla="*/ 1146465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065224 w 6477000"/>
              <a:gd name="connsiteY1" fmla="*/ 175846 h 3933742"/>
              <a:gd name="connsiteX2" fmla="*/ 5989904 w 6477000"/>
              <a:gd name="connsiteY2" fmla="*/ 692643 h 3933742"/>
              <a:gd name="connsiteX3" fmla="*/ 6477000 w 6477000"/>
              <a:gd name="connsiteY3" fmla="*/ 3933742 h 3933742"/>
              <a:gd name="connsiteX4" fmla="*/ 0 w 6477000"/>
              <a:gd name="connsiteY4" fmla="*/ 3933742 h 3933742"/>
              <a:gd name="connsiteX5" fmla="*/ 0 w 6477000"/>
              <a:gd name="connsiteY5" fmla="*/ 0 h 3933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7000" h="3933742">
                <a:moveTo>
                  <a:pt x="0" y="0"/>
                </a:moveTo>
                <a:lnTo>
                  <a:pt x="5065224" y="175846"/>
                </a:lnTo>
                <a:cubicBezTo>
                  <a:pt x="5427322" y="175846"/>
                  <a:pt x="5989904" y="330545"/>
                  <a:pt x="5989904" y="692643"/>
                </a:cubicBezTo>
                <a:lnTo>
                  <a:pt x="6477000" y="3933742"/>
                </a:lnTo>
                <a:lnTo>
                  <a:pt x="0" y="3933742"/>
                </a:lnTo>
                <a:lnTo>
                  <a:pt x="0" y="0"/>
                </a:lnTo>
                <a:close/>
              </a:path>
            </a:pathLst>
          </a:custGeom>
          <a:solidFill>
            <a:schemeClr val="accent5">
              <a:lumMod val="50000"/>
            </a:schemeClr>
          </a:solid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3200" dirty="0">
              <a:solidFill>
                <a:schemeClr val="bg1"/>
              </a:solidFill>
            </a:endParaRPr>
          </a:p>
        </p:txBody>
      </p:sp>
      <p:sp>
        <p:nvSpPr>
          <p:cNvPr id="7" name="Rectangle: Single Corner Rounded 13">
            <a:extLst>
              <a:ext uri="{FF2B5EF4-FFF2-40B4-BE49-F238E27FC236}">
                <a16:creationId xmlns:a16="http://schemas.microsoft.com/office/drawing/2014/main" id="{CD1C26B7-8E31-A3ED-2CC3-4FE6B0E70E6F}"/>
              </a:ext>
            </a:extLst>
          </p:cNvPr>
          <p:cNvSpPr/>
          <p:nvPr/>
        </p:nvSpPr>
        <p:spPr>
          <a:xfrm rot="10800000">
            <a:off x="5878160" y="496698"/>
            <a:ext cx="5461840" cy="3120922"/>
          </a:xfrm>
          <a:custGeom>
            <a:avLst/>
            <a:gdLst>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5741377 w 6477000"/>
              <a:gd name="connsiteY4" fmla="*/ 706965 h 3933742"/>
              <a:gd name="connsiteX5" fmla="*/ 0 w 6477000"/>
              <a:gd name="connsiteY5" fmla="*/ 0 h 3933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7000" h="3933742">
                <a:moveTo>
                  <a:pt x="0" y="0"/>
                </a:moveTo>
                <a:lnTo>
                  <a:pt x="5821363" y="0"/>
                </a:lnTo>
                <a:cubicBezTo>
                  <a:pt x="6183461" y="0"/>
                  <a:pt x="6477000" y="293539"/>
                  <a:pt x="6477000" y="655637"/>
                </a:cubicBezTo>
                <a:lnTo>
                  <a:pt x="6477000" y="3933742"/>
                </a:lnTo>
                <a:lnTo>
                  <a:pt x="5741377" y="706965"/>
                </a:lnTo>
                <a:lnTo>
                  <a:pt x="0" y="0"/>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3200" dirty="0">
              <a:solidFill>
                <a:schemeClr val="bg1"/>
              </a:solidFill>
            </a:endParaRPr>
          </a:p>
        </p:txBody>
      </p:sp>
      <p:sp>
        <p:nvSpPr>
          <p:cNvPr id="8" name="Rectangle 7">
            <a:extLst>
              <a:ext uri="{FF2B5EF4-FFF2-40B4-BE49-F238E27FC236}">
                <a16:creationId xmlns:a16="http://schemas.microsoft.com/office/drawing/2014/main" id="{0022C3BE-E96D-EC02-F585-E26EB8C2138C}"/>
              </a:ext>
            </a:extLst>
          </p:cNvPr>
          <p:cNvSpPr/>
          <p:nvPr/>
        </p:nvSpPr>
        <p:spPr>
          <a:xfrm>
            <a:off x="5151031" y="-86805"/>
            <a:ext cx="344687" cy="14043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Connector 10">
            <a:extLst>
              <a:ext uri="{FF2B5EF4-FFF2-40B4-BE49-F238E27FC236}">
                <a16:creationId xmlns:a16="http://schemas.microsoft.com/office/drawing/2014/main" id="{18B9F2E1-071A-D18E-C5E1-8ED2B2196521}"/>
              </a:ext>
            </a:extLst>
          </p:cNvPr>
          <p:cNvCxnSpPr>
            <a:cxnSpLocks/>
          </p:cNvCxnSpPr>
          <p:nvPr/>
        </p:nvCxnSpPr>
        <p:spPr>
          <a:xfrm>
            <a:off x="5516187" y="-3583"/>
            <a:ext cx="0" cy="1404373"/>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C5BAEB3-8D14-FB7D-616E-8F0FD6DF182E}"/>
              </a:ext>
            </a:extLst>
          </p:cNvPr>
          <p:cNvCxnSpPr>
            <a:cxnSpLocks/>
            <a:endCxn id="2" idx="2"/>
          </p:cNvCxnSpPr>
          <p:nvPr/>
        </p:nvCxnSpPr>
        <p:spPr>
          <a:xfrm>
            <a:off x="5516187" y="1400790"/>
            <a:ext cx="303748" cy="1923652"/>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pic>
        <p:nvPicPr>
          <p:cNvPr id="1026" name="Picture 2" descr="Agincourt: a Hollow Victory? - History Past and Present">
            <a:extLst>
              <a:ext uri="{FF2B5EF4-FFF2-40B4-BE49-F238E27FC236}">
                <a16:creationId xmlns:a16="http://schemas.microsoft.com/office/drawing/2014/main" id="{90B2E104-273A-8349-450D-9923672C69F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297168" y="316894"/>
            <a:ext cx="5540535" cy="3139839"/>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Single Corner Rounded 13">
            <a:extLst>
              <a:ext uri="{FF2B5EF4-FFF2-40B4-BE49-F238E27FC236}">
                <a16:creationId xmlns:a16="http://schemas.microsoft.com/office/drawing/2014/main" id="{5855F21A-8F0B-D15A-76B8-81BCB6AFDB81}"/>
              </a:ext>
            </a:extLst>
          </p:cNvPr>
          <p:cNvSpPr/>
          <p:nvPr/>
        </p:nvSpPr>
        <p:spPr>
          <a:xfrm rot="10800000">
            <a:off x="5857690" y="431999"/>
            <a:ext cx="5461840" cy="3120922"/>
          </a:xfrm>
          <a:custGeom>
            <a:avLst/>
            <a:gdLst>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5741377 w 6477000"/>
              <a:gd name="connsiteY4" fmla="*/ 706965 h 3933742"/>
              <a:gd name="connsiteX5" fmla="*/ 0 w 6477000"/>
              <a:gd name="connsiteY5" fmla="*/ 0 h 3933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7000" h="3933742">
                <a:moveTo>
                  <a:pt x="0" y="0"/>
                </a:moveTo>
                <a:lnTo>
                  <a:pt x="5821363" y="0"/>
                </a:lnTo>
                <a:cubicBezTo>
                  <a:pt x="6183461" y="0"/>
                  <a:pt x="6477000" y="293539"/>
                  <a:pt x="6477000" y="655637"/>
                </a:cubicBezTo>
                <a:lnTo>
                  <a:pt x="6477000" y="3933742"/>
                </a:lnTo>
                <a:lnTo>
                  <a:pt x="5741377" y="706965"/>
                </a:lnTo>
                <a:lnTo>
                  <a:pt x="0" y="0"/>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3200" dirty="0">
              <a:solidFill>
                <a:schemeClr val="bg1"/>
              </a:solidFill>
            </a:endParaRPr>
          </a:p>
        </p:txBody>
      </p:sp>
    </p:spTree>
    <p:extLst>
      <p:ext uri="{BB962C8B-B14F-4D97-AF65-F5344CB8AC3E}">
        <p14:creationId xmlns:p14="http://schemas.microsoft.com/office/powerpoint/2010/main" val="31681695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4</a:t>
            </a:fld>
            <a:endParaRPr lang="en-GB"/>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EB0B43EC-5C3E-B329-7328-078706B6A6B4}"/>
              </a:ext>
            </a:extLst>
          </p:cNvPr>
          <p:cNvSpPr txBox="1"/>
          <p:nvPr/>
        </p:nvSpPr>
        <p:spPr>
          <a:xfrm>
            <a:off x="222739" y="1720840"/>
            <a:ext cx="5293444" cy="2585323"/>
          </a:xfrm>
          <a:prstGeom prst="rect">
            <a:avLst/>
          </a:prstGeom>
          <a:noFill/>
          <a:ln>
            <a:noFill/>
          </a:ln>
        </p:spPr>
        <p:txBody>
          <a:bodyPr wrap="square" rtlCol="0">
            <a:spAutoFit/>
          </a:bodyPr>
          <a:lstStyle/>
          <a:p>
            <a:r>
              <a:rPr lang="en-GB" b="1" dirty="0"/>
              <a:t>Date</a:t>
            </a:r>
            <a:r>
              <a:rPr lang="en-GB" dirty="0"/>
              <a:t>: October 25, 1415</a:t>
            </a:r>
          </a:p>
          <a:p>
            <a:r>
              <a:rPr lang="en-GB" b="1" dirty="0"/>
              <a:t>Opponents</a:t>
            </a:r>
            <a:r>
              <a:rPr lang="en-GB" dirty="0"/>
              <a:t>: English (8,600) led by King Henry V vs. larger French force (12,000 - 20,0000)</a:t>
            </a:r>
          </a:p>
          <a:p>
            <a:r>
              <a:rPr lang="en-GB" b="1" dirty="0"/>
              <a:t>Outcome</a:t>
            </a:r>
            <a:r>
              <a:rPr lang="en-GB" dirty="0"/>
              <a:t>: Decisive English victory</a:t>
            </a:r>
          </a:p>
          <a:p>
            <a:r>
              <a:rPr lang="en-GB" b="1" dirty="0"/>
              <a:t>Key Factors</a:t>
            </a:r>
            <a:r>
              <a:rPr lang="en-GB" dirty="0"/>
              <a:t>: </a:t>
            </a:r>
          </a:p>
          <a:p>
            <a:pPr marL="285750" indent="-285750">
              <a:buFont typeface="Arial" panose="020B0604020202020204" pitchFamily="34" charset="0"/>
              <a:buChar char="•"/>
            </a:pPr>
            <a:r>
              <a:rPr lang="en-GB" dirty="0"/>
              <a:t>English longbowmen played a crucial role.</a:t>
            </a:r>
          </a:p>
          <a:p>
            <a:pPr marL="285750" indent="-285750">
              <a:buFont typeface="Arial" panose="020B0604020202020204" pitchFamily="34" charset="0"/>
              <a:buChar char="•"/>
            </a:pPr>
            <a:r>
              <a:rPr lang="en-GB" dirty="0"/>
              <a:t>Muddy field hindered heavily armoured French knights.</a:t>
            </a:r>
          </a:p>
          <a:p>
            <a:pPr marL="285750" indent="-285750">
              <a:buFont typeface="Arial" panose="020B0604020202020204" pitchFamily="34" charset="0"/>
              <a:buChar char="•"/>
            </a:pPr>
            <a:r>
              <a:rPr lang="en-GB" dirty="0"/>
              <a:t>The tactical prowess of Henry V was evident.</a:t>
            </a:r>
          </a:p>
        </p:txBody>
      </p: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Background</a:t>
            </a:r>
          </a:p>
        </p:txBody>
      </p:sp>
      <p:pic>
        <p:nvPicPr>
          <p:cNvPr id="10" name="Picture 2" descr="University of Wales Trinity Saint David - myday">
            <a:extLst>
              <a:ext uri="{FF2B5EF4-FFF2-40B4-BE49-F238E27FC236}">
                <a16:creationId xmlns:a16="http://schemas.microsoft.com/office/drawing/2014/main" id="{02C6BB96-27E8-7882-827C-A62A78F5FC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721" b="14714"/>
          <a:stretch/>
        </p:blipFill>
        <p:spPr bwMode="auto">
          <a:xfrm>
            <a:off x="76201" y="5614328"/>
            <a:ext cx="2054450" cy="64615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Single Corner Rounded 6">
            <a:extLst>
              <a:ext uri="{FF2B5EF4-FFF2-40B4-BE49-F238E27FC236}">
                <a16:creationId xmlns:a16="http://schemas.microsoft.com/office/drawing/2014/main" id="{A40786B1-FD48-5376-5F8E-4E2A032F7B5B}"/>
              </a:ext>
            </a:extLst>
          </p:cNvPr>
          <p:cNvSpPr/>
          <p:nvPr/>
        </p:nvSpPr>
        <p:spPr>
          <a:xfrm rot="10800000">
            <a:off x="5301762" y="-3582"/>
            <a:ext cx="6890238" cy="4039244"/>
          </a:xfrm>
          <a:custGeom>
            <a:avLst/>
            <a:gdLst>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821363 w 6477000"/>
              <a:gd name="connsiteY1" fmla="*/ 0 h 3933742"/>
              <a:gd name="connsiteX2" fmla="*/ 6072554 w 6477000"/>
              <a:gd name="connsiteY2" fmla="*/ 761145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065224 w 6477000"/>
              <a:gd name="connsiteY1" fmla="*/ 175846 h 3933742"/>
              <a:gd name="connsiteX2" fmla="*/ 6072554 w 6477000"/>
              <a:gd name="connsiteY2" fmla="*/ 761145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065224 w 6477000"/>
              <a:gd name="connsiteY1" fmla="*/ 175846 h 3933742"/>
              <a:gd name="connsiteX2" fmla="*/ 5989904 w 6477000"/>
              <a:gd name="connsiteY2" fmla="*/ 1146465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065224 w 6477000"/>
              <a:gd name="connsiteY1" fmla="*/ 175846 h 3933742"/>
              <a:gd name="connsiteX2" fmla="*/ 5989904 w 6477000"/>
              <a:gd name="connsiteY2" fmla="*/ 692643 h 3933742"/>
              <a:gd name="connsiteX3" fmla="*/ 6477000 w 6477000"/>
              <a:gd name="connsiteY3" fmla="*/ 3933742 h 3933742"/>
              <a:gd name="connsiteX4" fmla="*/ 0 w 6477000"/>
              <a:gd name="connsiteY4" fmla="*/ 3933742 h 3933742"/>
              <a:gd name="connsiteX5" fmla="*/ 0 w 6477000"/>
              <a:gd name="connsiteY5" fmla="*/ 0 h 3933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7000" h="3933742">
                <a:moveTo>
                  <a:pt x="0" y="0"/>
                </a:moveTo>
                <a:lnTo>
                  <a:pt x="5065224" y="175846"/>
                </a:lnTo>
                <a:cubicBezTo>
                  <a:pt x="5427322" y="175846"/>
                  <a:pt x="5989904" y="330545"/>
                  <a:pt x="5989904" y="692643"/>
                </a:cubicBezTo>
                <a:lnTo>
                  <a:pt x="6477000" y="3933742"/>
                </a:lnTo>
                <a:lnTo>
                  <a:pt x="0" y="3933742"/>
                </a:lnTo>
                <a:lnTo>
                  <a:pt x="0" y="0"/>
                </a:lnTo>
                <a:close/>
              </a:path>
            </a:pathLst>
          </a:custGeom>
          <a:solidFill>
            <a:schemeClr val="accent5">
              <a:lumMod val="50000"/>
            </a:schemeClr>
          </a:solid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3200" dirty="0">
              <a:solidFill>
                <a:schemeClr val="bg1"/>
              </a:solidFill>
            </a:endParaRPr>
          </a:p>
        </p:txBody>
      </p:sp>
      <p:sp>
        <p:nvSpPr>
          <p:cNvPr id="7" name="Rectangle: Single Corner Rounded 13">
            <a:extLst>
              <a:ext uri="{FF2B5EF4-FFF2-40B4-BE49-F238E27FC236}">
                <a16:creationId xmlns:a16="http://schemas.microsoft.com/office/drawing/2014/main" id="{CD1C26B7-8E31-A3ED-2CC3-4FE6B0E70E6F}"/>
              </a:ext>
            </a:extLst>
          </p:cNvPr>
          <p:cNvSpPr/>
          <p:nvPr/>
        </p:nvSpPr>
        <p:spPr>
          <a:xfrm rot="10800000">
            <a:off x="5878160" y="496698"/>
            <a:ext cx="5461840" cy="3120922"/>
          </a:xfrm>
          <a:custGeom>
            <a:avLst/>
            <a:gdLst>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5741377 w 6477000"/>
              <a:gd name="connsiteY4" fmla="*/ 706965 h 3933742"/>
              <a:gd name="connsiteX5" fmla="*/ 0 w 6477000"/>
              <a:gd name="connsiteY5" fmla="*/ 0 h 3933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7000" h="3933742">
                <a:moveTo>
                  <a:pt x="0" y="0"/>
                </a:moveTo>
                <a:lnTo>
                  <a:pt x="5821363" y="0"/>
                </a:lnTo>
                <a:cubicBezTo>
                  <a:pt x="6183461" y="0"/>
                  <a:pt x="6477000" y="293539"/>
                  <a:pt x="6477000" y="655637"/>
                </a:cubicBezTo>
                <a:lnTo>
                  <a:pt x="6477000" y="3933742"/>
                </a:lnTo>
                <a:lnTo>
                  <a:pt x="5741377" y="706965"/>
                </a:lnTo>
                <a:lnTo>
                  <a:pt x="0" y="0"/>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3200" dirty="0">
              <a:solidFill>
                <a:schemeClr val="bg1"/>
              </a:solidFill>
            </a:endParaRPr>
          </a:p>
        </p:txBody>
      </p:sp>
      <p:sp>
        <p:nvSpPr>
          <p:cNvPr id="8" name="Rectangle 7">
            <a:extLst>
              <a:ext uri="{FF2B5EF4-FFF2-40B4-BE49-F238E27FC236}">
                <a16:creationId xmlns:a16="http://schemas.microsoft.com/office/drawing/2014/main" id="{0022C3BE-E96D-EC02-F585-E26EB8C2138C}"/>
              </a:ext>
            </a:extLst>
          </p:cNvPr>
          <p:cNvSpPr/>
          <p:nvPr/>
        </p:nvSpPr>
        <p:spPr>
          <a:xfrm>
            <a:off x="5151031" y="-86805"/>
            <a:ext cx="344687" cy="14043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1" name="Straight Connector 10">
            <a:extLst>
              <a:ext uri="{FF2B5EF4-FFF2-40B4-BE49-F238E27FC236}">
                <a16:creationId xmlns:a16="http://schemas.microsoft.com/office/drawing/2014/main" id="{18B9F2E1-071A-D18E-C5E1-8ED2B2196521}"/>
              </a:ext>
            </a:extLst>
          </p:cNvPr>
          <p:cNvCxnSpPr>
            <a:cxnSpLocks/>
          </p:cNvCxnSpPr>
          <p:nvPr/>
        </p:nvCxnSpPr>
        <p:spPr>
          <a:xfrm>
            <a:off x="5516187" y="-3583"/>
            <a:ext cx="0" cy="1404373"/>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C5BAEB3-8D14-FB7D-616E-8F0FD6DF182E}"/>
              </a:ext>
            </a:extLst>
          </p:cNvPr>
          <p:cNvCxnSpPr>
            <a:cxnSpLocks/>
            <a:endCxn id="2" idx="2"/>
          </p:cNvCxnSpPr>
          <p:nvPr/>
        </p:nvCxnSpPr>
        <p:spPr>
          <a:xfrm>
            <a:off x="5516187" y="1400790"/>
            <a:ext cx="303748" cy="1923652"/>
          </a:xfrm>
          <a:prstGeom prst="line">
            <a:avLst/>
          </a:prstGeom>
          <a:ln w="38100">
            <a:solidFill>
              <a:srgbClr val="00B0F0"/>
            </a:solidFill>
          </a:ln>
        </p:spPr>
        <p:style>
          <a:lnRef idx="1">
            <a:schemeClr val="accent1"/>
          </a:lnRef>
          <a:fillRef idx="0">
            <a:schemeClr val="accent1"/>
          </a:fillRef>
          <a:effectRef idx="0">
            <a:schemeClr val="accent1"/>
          </a:effectRef>
          <a:fontRef idx="minor">
            <a:schemeClr val="tx1"/>
          </a:fontRef>
        </p:style>
      </p:cxnSp>
      <p:pic>
        <p:nvPicPr>
          <p:cNvPr id="7172" name="Picture 4" descr="New: Agincourt 1415-29 - Warlord Games">
            <a:extLst>
              <a:ext uri="{FF2B5EF4-FFF2-40B4-BE49-F238E27FC236}">
                <a16:creationId xmlns:a16="http://schemas.microsoft.com/office/drawing/2014/main" id="{2BAB0B4C-06B2-6518-C70C-8D55FE30E423}"/>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9778" b="89778" l="6667" r="95167">
                        <a14:foregroundMark x1="6833" y1="25778" x2="6833" y2="25778"/>
                        <a14:foregroundMark x1="75667" y1="28000" x2="75667" y2="28000"/>
                        <a14:foregroundMark x1="76333" y1="56889" x2="76333" y2="56889"/>
                        <a14:foregroundMark x1="81667" y1="55556" x2="81667" y2="55556"/>
                        <a14:foregroundMark x1="83833" y1="30667" x2="83833" y2="30667"/>
                        <a14:foregroundMark x1="90667" y1="28000" x2="90667" y2="28000"/>
                        <a14:foregroundMark x1="95167" y1="50667" x2="95167" y2="50667"/>
                      </a14:backgroundRemoval>
                    </a14:imgEffect>
                  </a14:imgLayer>
                </a14:imgProps>
              </a:ext>
              <a:ext uri="{28A0092B-C50C-407E-A947-70E740481C1C}">
                <a14:useLocalDpi xmlns:a14="http://schemas.microsoft.com/office/drawing/2010/main" val="0"/>
              </a:ext>
            </a:extLst>
          </a:blip>
          <a:srcRect/>
          <a:stretch>
            <a:fillRect/>
          </a:stretch>
        </p:blipFill>
        <p:spPr bwMode="auto">
          <a:xfrm flipH="1">
            <a:off x="7203825" y="4371016"/>
            <a:ext cx="4136175" cy="1551066"/>
          </a:xfrm>
          <a:prstGeom prst="rect">
            <a:avLst/>
          </a:prstGeom>
          <a:noFill/>
          <a:extLst>
            <a:ext uri="{909E8E84-426E-40DD-AFC4-6F175D3DCCD1}">
              <a14:hiddenFill xmlns:a14="http://schemas.microsoft.com/office/drawing/2010/main">
                <a:solidFill>
                  <a:srgbClr val="FFFFFF"/>
                </a:solidFill>
              </a14:hiddenFill>
            </a:ext>
          </a:extLst>
        </p:spPr>
      </p:pic>
      <p:pic>
        <p:nvPicPr>
          <p:cNvPr id="7174" name="Picture 6" descr="Battle of Agincourt – Britains Flags">
            <a:extLst>
              <a:ext uri="{FF2B5EF4-FFF2-40B4-BE49-F238E27FC236}">
                <a16:creationId xmlns:a16="http://schemas.microsoft.com/office/drawing/2014/main" id="{BAFE27F0-747B-31CD-A49E-71971C04B1C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072116" y="239702"/>
            <a:ext cx="5924550" cy="2962275"/>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Single Corner Rounded 13">
            <a:extLst>
              <a:ext uri="{FF2B5EF4-FFF2-40B4-BE49-F238E27FC236}">
                <a16:creationId xmlns:a16="http://schemas.microsoft.com/office/drawing/2014/main" id="{5855F21A-8F0B-D15A-76B8-81BCB6AFDB81}"/>
              </a:ext>
            </a:extLst>
          </p:cNvPr>
          <p:cNvSpPr/>
          <p:nvPr/>
        </p:nvSpPr>
        <p:spPr>
          <a:xfrm rot="10800000">
            <a:off x="5857690" y="431999"/>
            <a:ext cx="5461840" cy="3120922"/>
          </a:xfrm>
          <a:custGeom>
            <a:avLst/>
            <a:gdLst>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5741377 w 6477000"/>
              <a:gd name="connsiteY4" fmla="*/ 706965 h 3933742"/>
              <a:gd name="connsiteX5" fmla="*/ 0 w 6477000"/>
              <a:gd name="connsiteY5" fmla="*/ 0 h 3933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7000" h="3933742">
                <a:moveTo>
                  <a:pt x="0" y="0"/>
                </a:moveTo>
                <a:lnTo>
                  <a:pt x="5821363" y="0"/>
                </a:lnTo>
                <a:cubicBezTo>
                  <a:pt x="6183461" y="0"/>
                  <a:pt x="6477000" y="293539"/>
                  <a:pt x="6477000" y="655637"/>
                </a:cubicBezTo>
                <a:lnTo>
                  <a:pt x="6477000" y="3933742"/>
                </a:lnTo>
                <a:lnTo>
                  <a:pt x="5741377" y="706965"/>
                </a:lnTo>
                <a:lnTo>
                  <a:pt x="0" y="0"/>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3200" dirty="0">
              <a:solidFill>
                <a:schemeClr val="bg1"/>
              </a:solidFill>
            </a:endParaRPr>
          </a:p>
        </p:txBody>
      </p:sp>
      <p:pic>
        <p:nvPicPr>
          <p:cNvPr id="7176" name="Picture 8" descr="Flag of England | Design, Colors &amp; Meaning | Britannica">
            <a:extLst>
              <a:ext uri="{FF2B5EF4-FFF2-40B4-BE49-F238E27FC236}">
                <a16:creationId xmlns:a16="http://schemas.microsoft.com/office/drawing/2014/main" id="{56CE7EAF-BDD3-2513-85E5-2B1EC8967F3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7812879" y="4236345"/>
            <a:ext cx="338138" cy="225015"/>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7178" name="Picture 10" descr="Flag of France - Wikipedia">
            <a:extLst>
              <a:ext uri="{FF2B5EF4-FFF2-40B4-BE49-F238E27FC236}">
                <a16:creationId xmlns:a16="http://schemas.microsoft.com/office/drawing/2014/main" id="{B00B37A7-0D2D-6507-797C-1FFF2C1C9854}"/>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413730" y="4237205"/>
            <a:ext cx="337523" cy="225015"/>
          </a:xfrm>
          <a:prstGeom prst="rect">
            <a:avLst/>
          </a:prstGeom>
          <a:noFill/>
          <a:ln>
            <a:noFill/>
          </a:ln>
          <a:extLst>
            <a:ext uri="{909E8E84-426E-40DD-AFC4-6F175D3DCCD1}">
              <a14:hiddenFill xmlns:a14="http://schemas.microsoft.com/office/drawing/2010/main">
                <a:solidFill>
                  <a:srgbClr val="FFFFFF"/>
                </a:solidFill>
              </a14:hiddenFill>
            </a:ext>
          </a:extLst>
        </p:spPr>
      </p:pic>
      <p:sp>
        <p:nvSpPr>
          <p:cNvPr id="15" name="TextBox 14">
            <a:extLst>
              <a:ext uri="{FF2B5EF4-FFF2-40B4-BE49-F238E27FC236}">
                <a16:creationId xmlns:a16="http://schemas.microsoft.com/office/drawing/2014/main" id="{6E63CEE2-1E44-82AA-9A9A-6892184D3D55}"/>
              </a:ext>
            </a:extLst>
          </p:cNvPr>
          <p:cNvSpPr txBox="1"/>
          <p:nvPr/>
        </p:nvSpPr>
        <p:spPr>
          <a:xfrm>
            <a:off x="241301" y="4158823"/>
            <a:ext cx="6732154" cy="1200329"/>
          </a:xfrm>
          <a:prstGeom prst="rect">
            <a:avLst/>
          </a:prstGeom>
          <a:noFill/>
        </p:spPr>
        <p:txBody>
          <a:bodyPr wrap="square">
            <a:spAutoFit/>
          </a:bodyPr>
          <a:lstStyle/>
          <a:p>
            <a:r>
              <a:rPr lang="en-GB" b="1" dirty="0"/>
              <a:t>Impact</a:t>
            </a:r>
            <a:r>
              <a:rPr lang="en-GB" dirty="0"/>
              <a:t>: </a:t>
            </a:r>
          </a:p>
          <a:p>
            <a:pPr marL="285750" indent="-285750">
              <a:buFont typeface="Arial" panose="020B0604020202020204" pitchFamily="34" charset="0"/>
              <a:buChar char="•"/>
            </a:pPr>
            <a:r>
              <a:rPr lang="en-GB" dirty="0"/>
              <a:t>Significantly influenced the course of the Hundred Years' War.</a:t>
            </a:r>
          </a:p>
          <a:p>
            <a:pPr marL="285750" indent="-285750">
              <a:buFont typeface="Arial" panose="020B0604020202020204" pitchFamily="34" charset="0"/>
              <a:buChar char="•"/>
            </a:pPr>
            <a:r>
              <a:rPr lang="en-GB" dirty="0"/>
              <a:t>Demonstrated the effectiveness of the English longbow.</a:t>
            </a:r>
          </a:p>
          <a:p>
            <a:pPr marL="285750" indent="-285750">
              <a:buFont typeface="Arial" panose="020B0604020202020204" pitchFamily="34" charset="0"/>
              <a:buChar char="•"/>
            </a:pPr>
            <a:r>
              <a:rPr lang="en-GB" dirty="0"/>
              <a:t>Henry V's victory was a notable achievement in medieval warfare.</a:t>
            </a:r>
          </a:p>
        </p:txBody>
      </p:sp>
    </p:spTree>
    <p:extLst>
      <p:ext uri="{BB962C8B-B14F-4D97-AF65-F5344CB8AC3E}">
        <p14:creationId xmlns:p14="http://schemas.microsoft.com/office/powerpoint/2010/main" val="25610875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4" descr="240 men started Magellan's voyage around the world. Only 18 finished it.">
            <a:extLst>
              <a:ext uri="{FF2B5EF4-FFF2-40B4-BE49-F238E27FC236}">
                <a16:creationId xmlns:a16="http://schemas.microsoft.com/office/drawing/2014/main" id="{3293F0C6-C6E5-D677-F6CA-CEEC3BDF7CB5}"/>
              </a:ext>
            </a:extLst>
          </p:cNvPr>
          <p:cNvPicPr>
            <a:picLocks noChangeAspect="1" noChangeArrowheads="1"/>
          </p:cNvPicPr>
          <p:nvPr/>
        </p:nvPicPr>
        <p:blipFill rotWithShape="1">
          <a:blip r:embed="rId3">
            <a:alphaModFix amt="20000"/>
            <a:extLst>
              <a:ext uri="{28A0092B-C50C-407E-A947-70E740481C1C}">
                <a14:useLocalDpi xmlns:a14="http://schemas.microsoft.com/office/drawing/2010/main" val="0"/>
              </a:ext>
            </a:extLst>
          </a:blip>
          <a:srcRect l="16321" t="11177" r="18385" b="15103"/>
          <a:stretch/>
        </p:blipFill>
        <p:spPr bwMode="auto">
          <a:xfrm>
            <a:off x="-1" y="0"/>
            <a:ext cx="9267825" cy="6415499"/>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11">
            <a:extLst>
              <a:ext uri="{FF2B5EF4-FFF2-40B4-BE49-F238E27FC236}">
                <a16:creationId xmlns:a16="http://schemas.microsoft.com/office/drawing/2014/main" id="{C27FB757-1721-8CAB-ED97-78EDD2A31D9F}"/>
              </a:ext>
            </a:extLst>
          </p:cNvPr>
          <p:cNvSpPr/>
          <p:nvPr/>
        </p:nvSpPr>
        <p:spPr>
          <a:xfrm>
            <a:off x="7165730" y="-1943"/>
            <a:ext cx="5026270" cy="6439943"/>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5</a:t>
            </a:fld>
            <a:endParaRPr lang="en-GB"/>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Location </a:t>
            </a:r>
          </a:p>
        </p:txBody>
      </p:sp>
      <p:sp>
        <p:nvSpPr>
          <p:cNvPr id="4" name="TextBox 3">
            <a:extLst>
              <a:ext uri="{FF2B5EF4-FFF2-40B4-BE49-F238E27FC236}">
                <a16:creationId xmlns:a16="http://schemas.microsoft.com/office/drawing/2014/main" id="{DC704850-D9D8-B750-2A99-B97128C1130E}"/>
              </a:ext>
            </a:extLst>
          </p:cNvPr>
          <p:cNvSpPr txBox="1"/>
          <p:nvPr/>
        </p:nvSpPr>
        <p:spPr>
          <a:xfrm>
            <a:off x="222738" y="1720840"/>
            <a:ext cx="5873261" cy="2862322"/>
          </a:xfrm>
          <a:prstGeom prst="rect">
            <a:avLst/>
          </a:prstGeom>
          <a:noFill/>
          <a:ln>
            <a:noFill/>
          </a:ln>
        </p:spPr>
        <p:txBody>
          <a:bodyPr wrap="square" rtlCol="0">
            <a:spAutoFit/>
          </a:bodyPr>
          <a:lstStyle/>
          <a:p>
            <a:r>
              <a:rPr lang="en-GB" dirty="0"/>
              <a:t>The Battle of Agincourt took place near the town of Agincourt, which is in the Pas-de-Calais region of northern France.</a:t>
            </a:r>
          </a:p>
          <a:p>
            <a:endParaRPr lang="en-GB" dirty="0"/>
          </a:p>
          <a:p>
            <a:r>
              <a:rPr lang="en-GB" dirty="0"/>
              <a:t>English sailed over from Southampton, England to the port of Harfleur, France.</a:t>
            </a:r>
          </a:p>
          <a:p>
            <a:endParaRPr lang="en-GB" dirty="0"/>
          </a:p>
          <a:p>
            <a:r>
              <a:rPr lang="en-GB" dirty="0"/>
              <a:t>The English army faced numerous challenges during the march, including disease, harsh weather conditions.</a:t>
            </a:r>
          </a:p>
          <a:p>
            <a:endParaRPr lang="en-GB" dirty="0"/>
          </a:p>
        </p:txBody>
      </p:sp>
      <p:sp>
        <p:nvSpPr>
          <p:cNvPr id="9" name="Oval 8">
            <a:extLst>
              <a:ext uri="{FF2B5EF4-FFF2-40B4-BE49-F238E27FC236}">
                <a16:creationId xmlns:a16="http://schemas.microsoft.com/office/drawing/2014/main" id="{0040DDED-B2C9-C571-A61B-22E809DF5E56}"/>
              </a:ext>
            </a:extLst>
          </p:cNvPr>
          <p:cNvSpPr/>
          <p:nvPr/>
        </p:nvSpPr>
        <p:spPr>
          <a:xfrm>
            <a:off x="9592407" y="1652954"/>
            <a:ext cx="439615" cy="459239"/>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descr="1415 - Agincourt Campaign | Battle of agincourt, Agincourt, Battle">
            <a:extLst>
              <a:ext uri="{FF2B5EF4-FFF2-40B4-BE49-F238E27FC236}">
                <a16:creationId xmlns:a16="http://schemas.microsoft.com/office/drawing/2014/main" id="{1BACBF3A-23CB-D42A-F4FE-D9D51BDC11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5730" y="1520981"/>
            <a:ext cx="5026264" cy="3394094"/>
          </a:xfrm>
          <a:prstGeom prst="rect">
            <a:avLst/>
          </a:prstGeom>
          <a:noFill/>
          <a:extLst>
            <a:ext uri="{909E8E84-426E-40DD-AFC4-6F175D3DCCD1}">
              <a14:hiddenFill xmlns:a14="http://schemas.microsoft.com/office/drawing/2010/main">
                <a:solidFill>
                  <a:srgbClr val="FFFFFF"/>
                </a:solidFill>
              </a14:hiddenFill>
            </a:ext>
          </a:extLst>
        </p:spPr>
      </p:pic>
      <p:sp>
        <p:nvSpPr>
          <p:cNvPr id="11" name="Rectangle 10">
            <a:extLst>
              <a:ext uri="{FF2B5EF4-FFF2-40B4-BE49-F238E27FC236}">
                <a16:creationId xmlns:a16="http://schemas.microsoft.com/office/drawing/2014/main" id="{1D08A20E-07A4-0973-987E-A2CE8A2019C1}"/>
              </a:ext>
            </a:extLst>
          </p:cNvPr>
          <p:cNvSpPr/>
          <p:nvPr/>
        </p:nvSpPr>
        <p:spPr>
          <a:xfrm>
            <a:off x="7165730" y="-1943"/>
            <a:ext cx="70339" cy="6439943"/>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4" name="Picture 2" descr="University of Wales Trinity Saint David – Wales Institute for Digital  Information">
            <a:extLst>
              <a:ext uri="{FF2B5EF4-FFF2-40B4-BE49-F238E27FC236}">
                <a16:creationId xmlns:a16="http://schemas.microsoft.com/office/drawing/2014/main" id="{3E5F6DEB-F0BC-9B63-D5B5-B2AFD9B86E0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098" y="5614328"/>
            <a:ext cx="1958030" cy="64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53214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0" name="Picture 4" descr="240 men started Magellan's voyage around the world. Only 18 finished it.">
            <a:extLst>
              <a:ext uri="{FF2B5EF4-FFF2-40B4-BE49-F238E27FC236}">
                <a16:creationId xmlns:a16="http://schemas.microsoft.com/office/drawing/2014/main" id="{0F5651CE-FDDF-5FB9-2A46-52C19F1AA2DF}"/>
              </a:ext>
            </a:extLst>
          </p:cNvPr>
          <p:cNvPicPr>
            <a:picLocks noChangeAspect="1" noChangeArrowheads="1"/>
          </p:cNvPicPr>
          <p:nvPr/>
        </p:nvPicPr>
        <p:blipFill rotWithShape="1">
          <a:blip r:embed="rId3">
            <a:alphaModFix amt="20000"/>
            <a:extLst>
              <a:ext uri="{28A0092B-C50C-407E-A947-70E740481C1C}">
                <a14:useLocalDpi xmlns:a14="http://schemas.microsoft.com/office/drawing/2010/main" val="0"/>
              </a:ext>
            </a:extLst>
          </a:blip>
          <a:srcRect l="16321" t="11177" r="18385" b="15103"/>
          <a:stretch/>
        </p:blipFill>
        <p:spPr bwMode="auto">
          <a:xfrm>
            <a:off x="-1" y="0"/>
            <a:ext cx="9267825" cy="6415499"/>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6</a:t>
            </a:fld>
            <a:endParaRPr lang="en-GB"/>
          </a:p>
        </p:txBody>
      </p:sp>
      <p:pic>
        <p:nvPicPr>
          <p:cNvPr id="8" name="Picture 7">
            <a:extLst>
              <a:ext uri="{FF2B5EF4-FFF2-40B4-BE49-F238E27FC236}">
                <a16:creationId xmlns:a16="http://schemas.microsoft.com/office/drawing/2014/main" id="{578D177F-32FB-DDA6-3E4E-A579FFB723B2}"/>
              </a:ext>
            </a:extLst>
          </p:cNvPr>
          <p:cNvPicPr>
            <a:picLocks noChangeAspect="1"/>
          </p:cNvPicPr>
          <p:nvPr/>
        </p:nvPicPr>
        <p:blipFill rotWithShape="1">
          <a:blip r:embed="rId4"/>
          <a:srcRect b="2943"/>
          <a:stretch/>
        </p:blipFill>
        <p:spPr>
          <a:xfrm>
            <a:off x="7200900" y="0"/>
            <a:ext cx="4991099" cy="6380871"/>
          </a:xfrm>
          <a:prstGeom prst="rect">
            <a:avLst/>
          </a:prstGeom>
        </p:spPr>
      </p:pic>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Location </a:t>
            </a:r>
          </a:p>
        </p:txBody>
      </p:sp>
      <p:sp>
        <p:nvSpPr>
          <p:cNvPr id="9" name="Oval 8">
            <a:extLst>
              <a:ext uri="{FF2B5EF4-FFF2-40B4-BE49-F238E27FC236}">
                <a16:creationId xmlns:a16="http://schemas.microsoft.com/office/drawing/2014/main" id="{0040DDED-B2C9-C571-A61B-22E809DF5E56}"/>
              </a:ext>
            </a:extLst>
          </p:cNvPr>
          <p:cNvSpPr/>
          <p:nvPr/>
        </p:nvSpPr>
        <p:spPr>
          <a:xfrm>
            <a:off x="9592407" y="1652954"/>
            <a:ext cx="439615" cy="459239"/>
          </a:xfrm>
          <a:prstGeom prst="ellipse">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1D08A20E-07A4-0973-987E-A2CE8A2019C1}"/>
              </a:ext>
            </a:extLst>
          </p:cNvPr>
          <p:cNvSpPr/>
          <p:nvPr/>
        </p:nvSpPr>
        <p:spPr>
          <a:xfrm>
            <a:off x="7165730" y="-1943"/>
            <a:ext cx="70339" cy="6439943"/>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2" descr="University of Wales Trinity Saint David – Wales Institute for Digital  Information">
            <a:extLst>
              <a:ext uri="{FF2B5EF4-FFF2-40B4-BE49-F238E27FC236}">
                <a16:creationId xmlns:a16="http://schemas.microsoft.com/office/drawing/2014/main" id="{20376B0C-4015-DF5D-1BC5-0648ADBC88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098" y="5614328"/>
            <a:ext cx="1958030" cy="64615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FB9B2242-DFC0-2D3E-1923-4ED58A864257}"/>
              </a:ext>
            </a:extLst>
          </p:cNvPr>
          <p:cNvSpPr txBox="1"/>
          <p:nvPr/>
        </p:nvSpPr>
        <p:spPr>
          <a:xfrm>
            <a:off x="222738" y="1720840"/>
            <a:ext cx="5873261" cy="2862322"/>
          </a:xfrm>
          <a:prstGeom prst="rect">
            <a:avLst/>
          </a:prstGeom>
          <a:noFill/>
          <a:ln>
            <a:noFill/>
          </a:ln>
        </p:spPr>
        <p:txBody>
          <a:bodyPr wrap="square" rtlCol="0">
            <a:spAutoFit/>
          </a:bodyPr>
          <a:lstStyle/>
          <a:p>
            <a:r>
              <a:rPr lang="en-GB" dirty="0"/>
              <a:t>The Battle of Agincourt took place near the town of Agincourt, which is in the Pas-de-Calais region of northern France.</a:t>
            </a:r>
          </a:p>
          <a:p>
            <a:endParaRPr lang="en-GB" dirty="0"/>
          </a:p>
          <a:p>
            <a:r>
              <a:rPr lang="en-GB" dirty="0"/>
              <a:t>English sailed over from Southampton, England to the port of Harfleur, France.</a:t>
            </a:r>
          </a:p>
          <a:p>
            <a:endParaRPr lang="en-GB" dirty="0"/>
          </a:p>
          <a:p>
            <a:r>
              <a:rPr lang="en-GB" dirty="0"/>
              <a:t>The English army faced numerous challenges during the march, including disease, harsh weather conditions.</a:t>
            </a:r>
          </a:p>
          <a:p>
            <a:endParaRPr lang="en-GB" dirty="0"/>
          </a:p>
        </p:txBody>
      </p:sp>
    </p:spTree>
    <p:extLst>
      <p:ext uri="{BB962C8B-B14F-4D97-AF65-F5344CB8AC3E}">
        <p14:creationId xmlns:p14="http://schemas.microsoft.com/office/powerpoint/2010/main" val="18308030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8CC3A19-DD69-4560-42D2-BD84FFC386E3}"/>
              </a:ext>
            </a:extLst>
          </p:cNvPr>
          <p:cNvSpPr/>
          <p:nvPr/>
        </p:nvSpPr>
        <p:spPr>
          <a:xfrm>
            <a:off x="-2" y="0"/>
            <a:ext cx="7165732" cy="6439943"/>
          </a:xfrm>
          <a:prstGeom prst="rect">
            <a:avLst/>
          </a:prstGeom>
          <a:solidFill>
            <a:srgbClr val="FFF8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76" name="Picture 4" descr="The Longbow: Its Rise and Dominance | War History Online">
            <a:extLst>
              <a:ext uri="{FF2B5EF4-FFF2-40B4-BE49-F238E27FC236}">
                <a16:creationId xmlns:a16="http://schemas.microsoft.com/office/drawing/2014/main" id="{D69429D0-5E68-9B77-718D-83D6F1DFE34A}"/>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l="1" r="34683"/>
          <a:stretch/>
        </p:blipFill>
        <p:spPr bwMode="auto">
          <a:xfrm flipH="1">
            <a:off x="3701010" y="2189053"/>
            <a:ext cx="5298798" cy="4248948"/>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E5590162-91CF-3C08-326E-73CFAFEC0A10}"/>
              </a:ext>
            </a:extLst>
          </p:cNvPr>
          <p:cNvSpPr/>
          <p:nvPr/>
        </p:nvSpPr>
        <p:spPr>
          <a:xfrm>
            <a:off x="7165730" y="-1943"/>
            <a:ext cx="5026270" cy="6439943"/>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7</a:t>
            </a:fld>
            <a:endParaRPr lang="en-GB"/>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Weaponry </a:t>
            </a:r>
          </a:p>
        </p:txBody>
      </p:sp>
      <p:pic>
        <p:nvPicPr>
          <p:cNvPr id="4098" name="Picture 2" descr="Medieval Weapons: Longbow">
            <a:extLst>
              <a:ext uri="{FF2B5EF4-FFF2-40B4-BE49-F238E27FC236}">
                <a16:creationId xmlns:a16="http://schemas.microsoft.com/office/drawing/2014/main" id="{6C6C3750-2CDA-7DA9-68D8-A166B7614FE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490991" y="634993"/>
            <a:ext cx="2640087" cy="5280174"/>
          </a:xfrm>
          <a:prstGeom prst="snip2DiagRect">
            <a:avLst/>
          </a:prstGeom>
          <a:solidFill>
            <a:srgbClr val="FFFFFF">
              <a:shade val="85000"/>
            </a:srgbClr>
          </a:solidFill>
          <a:ln w="88900" cap="sq">
            <a:solidFill>
              <a:srgbClr val="00B0F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4" name="TextBox 3">
            <a:extLst>
              <a:ext uri="{FF2B5EF4-FFF2-40B4-BE49-F238E27FC236}">
                <a16:creationId xmlns:a16="http://schemas.microsoft.com/office/drawing/2014/main" id="{DC704850-D9D8-B750-2A99-B97128C1130E}"/>
              </a:ext>
            </a:extLst>
          </p:cNvPr>
          <p:cNvSpPr txBox="1"/>
          <p:nvPr/>
        </p:nvSpPr>
        <p:spPr>
          <a:xfrm>
            <a:off x="222738" y="1720840"/>
            <a:ext cx="5873261" cy="1754326"/>
          </a:xfrm>
          <a:prstGeom prst="rect">
            <a:avLst/>
          </a:prstGeom>
          <a:noFill/>
          <a:ln>
            <a:noFill/>
          </a:ln>
        </p:spPr>
        <p:txBody>
          <a:bodyPr wrap="square" rtlCol="0">
            <a:spAutoFit/>
          </a:bodyPr>
          <a:lstStyle/>
          <a:p>
            <a:r>
              <a:rPr lang="en-GB" dirty="0"/>
              <a:t>The longbow was a powerful and effective medieval weapon, known for its long range and accuracy.</a:t>
            </a:r>
          </a:p>
          <a:p>
            <a:endParaRPr lang="en-GB" dirty="0"/>
          </a:p>
          <a:p>
            <a:r>
              <a:rPr lang="en-GB" dirty="0"/>
              <a:t>French crossbow wasn’t accurate and effective at long distance.</a:t>
            </a:r>
          </a:p>
          <a:p>
            <a:endParaRPr lang="en-GB" dirty="0"/>
          </a:p>
        </p:txBody>
      </p:sp>
      <p:pic>
        <p:nvPicPr>
          <p:cNvPr id="9" name="Picture 2" descr="University of Wales Trinity Saint David – Wales Institute for Digital  Information">
            <a:extLst>
              <a:ext uri="{FF2B5EF4-FFF2-40B4-BE49-F238E27FC236}">
                <a16:creationId xmlns:a16="http://schemas.microsoft.com/office/drawing/2014/main" id="{DDF6CB08-6297-5959-1B4E-F2D93F5806F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098" y="5614328"/>
            <a:ext cx="1958030" cy="64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35075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8</a:t>
            </a:fld>
            <a:endParaRPr lang="en-GB"/>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pic>
        <p:nvPicPr>
          <p:cNvPr id="10" name="Picture 2" descr="University of Wales Trinity Saint David - myday">
            <a:extLst>
              <a:ext uri="{FF2B5EF4-FFF2-40B4-BE49-F238E27FC236}">
                <a16:creationId xmlns:a16="http://schemas.microsoft.com/office/drawing/2014/main" id="{DC1359A0-4A9D-5C36-359A-9D8EC4F347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721" b="14714"/>
          <a:stretch/>
        </p:blipFill>
        <p:spPr bwMode="auto">
          <a:xfrm>
            <a:off x="76201" y="5614328"/>
            <a:ext cx="2054450" cy="64615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Bodkin Point Wikipedia, 40% OFF | iiitl.ac.in">
            <a:extLst>
              <a:ext uri="{FF2B5EF4-FFF2-40B4-BE49-F238E27FC236}">
                <a16:creationId xmlns:a16="http://schemas.microsoft.com/office/drawing/2014/main" id="{2198576D-0375-E373-CF89-BC484118AC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9144399">
            <a:off x="7681075" y="1388973"/>
            <a:ext cx="3505585" cy="3505585"/>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The English Longbowman: 10 Things You Should Know">
            <a:extLst>
              <a:ext uri="{FF2B5EF4-FFF2-40B4-BE49-F238E27FC236}">
                <a16:creationId xmlns:a16="http://schemas.microsoft.com/office/drawing/2014/main" id="{D35AE979-C68E-D23C-6CC6-5C8FB3A9AC11}"/>
              </a:ext>
            </a:extLst>
          </p:cNvPr>
          <p:cNvPicPr>
            <a:picLocks noChangeAspect="1" noChangeArrowheads="1"/>
          </p:cNvPicPr>
          <p:nvPr/>
        </p:nvPicPr>
        <p:blipFill>
          <a:blip r:embed="rId5">
            <a:alphaModFix amt="20000"/>
            <a:extLst>
              <a:ext uri="{28A0092B-C50C-407E-A947-70E740481C1C}">
                <a14:useLocalDpi xmlns:a14="http://schemas.microsoft.com/office/drawing/2010/main" val="0"/>
              </a:ext>
            </a:extLst>
          </a:blip>
          <a:srcRect/>
          <a:stretch>
            <a:fillRect/>
          </a:stretch>
        </p:blipFill>
        <p:spPr bwMode="auto">
          <a:xfrm>
            <a:off x="2896656" y="24002"/>
            <a:ext cx="7334250" cy="641399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005B0DCB-904B-925F-5964-76BE9E8DAAF4}"/>
              </a:ext>
            </a:extLst>
          </p:cNvPr>
          <p:cNvSpPr/>
          <p:nvPr/>
        </p:nvSpPr>
        <p:spPr>
          <a:xfrm>
            <a:off x="7165730" y="-1943"/>
            <a:ext cx="5026270" cy="6439943"/>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2" descr="Medieval Weapons: Longbow">
            <a:extLst>
              <a:ext uri="{FF2B5EF4-FFF2-40B4-BE49-F238E27FC236}">
                <a16:creationId xmlns:a16="http://schemas.microsoft.com/office/drawing/2014/main" id="{E4B3DF09-D9EC-DA8D-BB87-3087357C4C7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90991" y="634993"/>
            <a:ext cx="2640087" cy="5280174"/>
          </a:xfrm>
          <a:prstGeom prst="snip2DiagRect">
            <a:avLst/>
          </a:prstGeom>
          <a:solidFill>
            <a:srgbClr val="FFFFFF">
              <a:shade val="85000"/>
            </a:srgbClr>
          </a:solidFill>
          <a:ln w="88900" cap="sq">
            <a:solidFill>
              <a:srgbClr val="00B0F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5" name="Rectangle 14">
            <a:extLst>
              <a:ext uri="{FF2B5EF4-FFF2-40B4-BE49-F238E27FC236}">
                <a16:creationId xmlns:a16="http://schemas.microsoft.com/office/drawing/2014/main" id="{F99466BF-322A-8D45-AE42-184E3E234304}"/>
              </a:ext>
            </a:extLst>
          </p:cNvPr>
          <p:cNvSpPr/>
          <p:nvPr/>
        </p:nvSpPr>
        <p:spPr>
          <a:xfrm>
            <a:off x="8866909" y="858982"/>
            <a:ext cx="1551709" cy="492086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50" name="Picture 6" descr="Short Bodkin Point Arrowhead">
            <a:extLst>
              <a:ext uri="{FF2B5EF4-FFF2-40B4-BE49-F238E27FC236}">
                <a16:creationId xmlns:a16="http://schemas.microsoft.com/office/drawing/2014/main" id="{70706820-A625-E2F0-E25B-EC8E645D3A6E}"/>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941" b="97765" l="1412" r="98706">
                        <a14:foregroundMark x1="8588" y1="91059" x2="8588" y2="91059"/>
                        <a14:foregroundMark x1="1647" y1="89765" x2="9765" y2="93529"/>
                        <a14:foregroundMark x1="90118" y1="9882" x2="90118" y2="9882"/>
                        <a14:foregroundMark x1="94941" y1="5059" x2="94941" y2="5059"/>
                        <a14:foregroundMark x1="97529" y1="2471" x2="97529" y2="2471"/>
                        <a14:foregroundMark x1="12706" y1="97882" x2="12706" y2="97882"/>
                        <a14:foregroundMark x1="98706" y1="941" x2="98706" y2="941"/>
                      </a14:backgroundRemoval>
                    </a14:imgEffect>
                  </a14:imgLayer>
                </a14:imgProps>
              </a:ext>
              <a:ext uri="{28A0092B-C50C-407E-A947-70E740481C1C}">
                <a14:useLocalDpi xmlns:a14="http://schemas.microsoft.com/office/drawing/2010/main" val="0"/>
              </a:ext>
            </a:extLst>
          </a:blip>
          <a:srcRect/>
          <a:stretch>
            <a:fillRect/>
          </a:stretch>
        </p:blipFill>
        <p:spPr bwMode="auto">
          <a:xfrm rot="18855074">
            <a:off x="8377822" y="1886202"/>
            <a:ext cx="2866423" cy="286642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C704850-D9D8-B750-2A99-B97128C1130E}"/>
              </a:ext>
            </a:extLst>
          </p:cNvPr>
          <p:cNvSpPr txBox="1"/>
          <p:nvPr/>
        </p:nvSpPr>
        <p:spPr>
          <a:xfrm>
            <a:off x="222738" y="1720840"/>
            <a:ext cx="5623880" cy="3970318"/>
          </a:xfrm>
          <a:prstGeom prst="rect">
            <a:avLst/>
          </a:prstGeom>
          <a:noFill/>
          <a:ln>
            <a:noFill/>
          </a:ln>
        </p:spPr>
        <p:txBody>
          <a:bodyPr wrap="square" rtlCol="0">
            <a:spAutoFit/>
          </a:bodyPr>
          <a:lstStyle/>
          <a:p>
            <a:r>
              <a:rPr lang="en-GB" dirty="0"/>
              <a:t>Bodkin arrow is a type of arrowhead with a narrow, pointed tip designed for armour-piercing;</a:t>
            </a:r>
          </a:p>
          <a:p>
            <a:endParaRPr lang="en-GB" dirty="0"/>
          </a:p>
          <a:p>
            <a:r>
              <a:rPr lang="en-GB" dirty="0"/>
              <a:t>Each archer would have a sheaf (a bundle of arrows sufficient to fill a quiver or the allowance of each archer); </a:t>
            </a:r>
          </a:p>
          <a:p>
            <a:endParaRPr lang="en-GB" dirty="0"/>
          </a:p>
          <a:p>
            <a:r>
              <a:rPr lang="en-GB" dirty="0"/>
              <a:t>Arrows were typically issued/bought in sheaves of 24 arrows, though some references say sheaves contained only 12 arrows;</a:t>
            </a:r>
          </a:p>
          <a:p>
            <a:endParaRPr lang="en-GB" dirty="0"/>
          </a:p>
          <a:p>
            <a:r>
              <a:rPr lang="en-GB" dirty="0"/>
              <a:t>An archer would usually carry two or three sheaves of arrows (48 or 72 arrows per archer). </a:t>
            </a:r>
          </a:p>
          <a:p>
            <a:endParaRPr lang="en-GB" dirty="0"/>
          </a:p>
          <a:p>
            <a:endParaRPr lang="en-GB" dirty="0"/>
          </a:p>
        </p:txBody>
      </p: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Arrow  </a:t>
            </a:r>
          </a:p>
        </p:txBody>
      </p:sp>
    </p:spTree>
    <p:extLst>
      <p:ext uri="{BB962C8B-B14F-4D97-AF65-F5344CB8AC3E}">
        <p14:creationId xmlns:p14="http://schemas.microsoft.com/office/powerpoint/2010/main" val="2278578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9</a:t>
            </a:fld>
            <a:endParaRPr lang="en-GB"/>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pic>
        <p:nvPicPr>
          <p:cNvPr id="10" name="Picture 2" descr="University of Wales Trinity Saint David - myday">
            <a:extLst>
              <a:ext uri="{FF2B5EF4-FFF2-40B4-BE49-F238E27FC236}">
                <a16:creationId xmlns:a16="http://schemas.microsoft.com/office/drawing/2014/main" id="{DC1359A0-4A9D-5C36-359A-9D8EC4F3474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721" b="14714"/>
          <a:stretch/>
        </p:blipFill>
        <p:spPr bwMode="auto">
          <a:xfrm>
            <a:off x="76201" y="5614328"/>
            <a:ext cx="2054450" cy="64615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Bodkin Point Wikipedia, 40% OFF | iiitl.ac.in">
            <a:extLst>
              <a:ext uri="{FF2B5EF4-FFF2-40B4-BE49-F238E27FC236}">
                <a16:creationId xmlns:a16="http://schemas.microsoft.com/office/drawing/2014/main" id="{2198576D-0375-E373-CF89-BC484118AC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19144399">
            <a:off x="7681075" y="1388973"/>
            <a:ext cx="3505585" cy="3505585"/>
          </a:xfrm>
          <a:prstGeom prst="rect">
            <a:avLst/>
          </a:prstGeom>
          <a:noFill/>
          <a:extLst>
            <a:ext uri="{909E8E84-426E-40DD-AFC4-6F175D3DCCD1}">
              <a14:hiddenFill xmlns:a14="http://schemas.microsoft.com/office/drawing/2010/main">
                <a:solidFill>
                  <a:srgbClr val="FFFFFF"/>
                </a:solidFill>
              </a14:hiddenFill>
            </a:ext>
          </a:extLst>
        </p:spPr>
      </p:pic>
      <p:pic>
        <p:nvPicPr>
          <p:cNvPr id="6152" name="Picture 8" descr="The English Longbowman: 10 Things You Should Know">
            <a:extLst>
              <a:ext uri="{FF2B5EF4-FFF2-40B4-BE49-F238E27FC236}">
                <a16:creationId xmlns:a16="http://schemas.microsoft.com/office/drawing/2014/main" id="{D35AE979-C68E-D23C-6CC6-5C8FB3A9AC11}"/>
              </a:ext>
            </a:extLst>
          </p:cNvPr>
          <p:cNvPicPr>
            <a:picLocks noChangeAspect="1" noChangeArrowheads="1"/>
          </p:cNvPicPr>
          <p:nvPr/>
        </p:nvPicPr>
        <p:blipFill>
          <a:blip r:embed="rId5">
            <a:alphaModFix amt="20000"/>
            <a:extLst>
              <a:ext uri="{28A0092B-C50C-407E-A947-70E740481C1C}">
                <a14:useLocalDpi xmlns:a14="http://schemas.microsoft.com/office/drawing/2010/main" val="0"/>
              </a:ext>
            </a:extLst>
          </a:blip>
          <a:srcRect/>
          <a:stretch>
            <a:fillRect/>
          </a:stretch>
        </p:blipFill>
        <p:spPr bwMode="auto">
          <a:xfrm>
            <a:off x="2896656" y="24002"/>
            <a:ext cx="7334250" cy="641399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005B0DCB-904B-925F-5964-76BE9E8DAAF4}"/>
              </a:ext>
            </a:extLst>
          </p:cNvPr>
          <p:cNvSpPr/>
          <p:nvPr/>
        </p:nvSpPr>
        <p:spPr>
          <a:xfrm>
            <a:off x="7165730" y="-1943"/>
            <a:ext cx="5026270" cy="6439943"/>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2" descr="Medieval Weapons: Longbow">
            <a:extLst>
              <a:ext uri="{FF2B5EF4-FFF2-40B4-BE49-F238E27FC236}">
                <a16:creationId xmlns:a16="http://schemas.microsoft.com/office/drawing/2014/main" id="{E4B3DF09-D9EC-DA8D-BB87-3087357C4C7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90991" y="634993"/>
            <a:ext cx="2640087" cy="5280174"/>
          </a:xfrm>
          <a:prstGeom prst="snip2DiagRect">
            <a:avLst/>
          </a:prstGeom>
          <a:solidFill>
            <a:srgbClr val="FFFFFF">
              <a:shade val="85000"/>
            </a:srgbClr>
          </a:solidFill>
          <a:ln w="88900" cap="sq">
            <a:solidFill>
              <a:srgbClr val="00B0F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15" name="Rectangle 14">
            <a:extLst>
              <a:ext uri="{FF2B5EF4-FFF2-40B4-BE49-F238E27FC236}">
                <a16:creationId xmlns:a16="http://schemas.microsoft.com/office/drawing/2014/main" id="{F99466BF-322A-8D45-AE42-184E3E234304}"/>
              </a:ext>
            </a:extLst>
          </p:cNvPr>
          <p:cNvSpPr/>
          <p:nvPr/>
        </p:nvSpPr>
        <p:spPr>
          <a:xfrm>
            <a:off x="8866909" y="858982"/>
            <a:ext cx="1551709" cy="492086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150" name="Picture 6" descr="Short Bodkin Point Arrowhead">
            <a:extLst>
              <a:ext uri="{FF2B5EF4-FFF2-40B4-BE49-F238E27FC236}">
                <a16:creationId xmlns:a16="http://schemas.microsoft.com/office/drawing/2014/main" id="{70706820-A625-E2F0-E25B-EC8E645D3A6E}"/>
              </a:ext>
            </a:extLst>
          </p:cNvPr>
          <p:cNvPicPr>
            <a:picLocks noChangeAspect="1" noChangeArrowheads="1"/>
          </p:cNvPicPr>
          <p:nvPr/>
        </p:nvPicPr>
        <p:blipFill>
          <a:blip r:embed="rId7">
            <a:extLst>
              <a:ext uri="{BEBA8EAE-BF5A-486C-A8C5-ECC9F3942E4B}">
                <a14:imgProps xmlns:a14="http://schemas.microsoft.com/office/drawing/2010/main">
                  <a14:imgLayer r:embed="rId8">
                    <a14:imgEffect>
                      <a14:backgroundRemoval t="941" b="97765" l="1412" r="98706">
                        <a14:foregroundMark x1="8588" y1="91059" x2="8588" y2="91059"/>
                        <a14:foregroundMark x1="1647" y1="89765" x2="9765" y2="93529"/>
                        <a14:foregroundMark x1="90118" y1="9882" x2="90118" y2="9882"/>
                        <a14:foregroundMark x1="94941" y1="5059" x2="94941" y2="5059"/>
                        <a14:foregroundMark x1="97529" y1="2471" x2="97529" y2="2471"/>
                        <a14:foregroundMark x1="12706" y1="97882" x2="12706" y2="97882"/>
                        <a14:foregroundMark x1="98706" y1="941" x2="98706" y2="941"/>
                      </a14:backgroundRemoval>
                    </a14:imgEffect>
                  </a14:imgLayer>
                </a14:imgProps>
              </a:ext>
              <a:ext uri="{28A0092B-C50C-407E-A947-70E740481C1C}">
                <a14:useLocalDpi xmlns:a14="http://schemas.microsoft.com/office/drawing/2010/main" val="0"/>
              </a:ext>
            </a:extLst>
          </a:blip>
          <a:srcRect/>
          <a:stretch>
            <a:fillRect/>
          </a:stretch>
        </p:blipFill>
        <p:spPr bwMode="auto">
          <a:xfrm rot="18855074">
            <a:off x="8377822" y="1886202"/>
            <a:ext cx="2866423" cy="2866423"/>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Arrow  </a:t>
            </a:r>
          </a:p>
        </p:txBody>
      </p:sp>
      <p:sp>
        <p:nvSpPr>
          <p:cNvPr id="7" name="TextBox 6">
            <a:extLst>
              <a:ext uri="{FF2B5EF4-FFF2-40B4-BE49-F238E27FC236}">
                <a16:creationId xmlns:a16="http://schemas.microsoft.com/office/drawing/2014/main" id="{A90EF292-F218-B24A-E71F-0D37BF235404}"/>
              </a:ext>
            </a:extLst>
          </p:cNvPr>
          <p:cNvSpPr txBox="1"/>
          <p:nvPr/>
        </p:nvSpPr>
        <p:spPr>
          <a:xfrm>
            <a:off x="312001" y="1660971"/>
            <a:ext cx="6210300" cy="3139321"/>
          </a:xfrm>
          <a:prstGeom prst="rect">
            <a:avLst/>
          </a:prstGeom>
          <a:noFill/>
        </p:spPr>
        <p:txBody>
          <a:bodyPr wrap="square">
            <a:spAutoFit/>
          </a:bodyPr>
          <a:lstStyle/>
          <a:p>
            <a:r>
              <a:rPr lang="en-GB" dirty="0">
                <a:latin typeface="-apple-system"/>
              </a:rPr>
              <a:t>Anne Curry estimates the English had </a:t>
            </a:r>
            <a:r>
              <a:rPr lang="en-GB" dirty="0"/>
              <a:t>8,680 soldiers with approx. 5,000 being archers;</a:t>
            </a:r>
          </a:p>
          <a:p>
            <a:endParaRPr lang="en-GB" b="0" i="0" dirty="0">
              <a:effectLst/>
              <a:latin typeface="-apple-system"/>
            </a:endParaRPr>
          </a:p>
          <a:p>
            <a:pPr algn="l" rtl="0"/>
            <a:r>
              <a:rPr lang="en-GB" dirty="0">
                <a:latin typeface="-apple-system"/>
              </a:rPr>
              <a:t>If </a:t>
            </a:r>
            <a:r>
              <a:rPr lang="en-GB" b="0" i="0" dirty="0">
                <a:effectLst/>
                <a:latin typeface="-apple-system"/>
              </a:rPr>
              <a:t>all archers had 72 arrows and fired </a:t>
            </a:r>
            <a:r>
              <a:rPr lang="en-GB" dirty="0">
                <a:latin typeface="-apple-system"/>
              </a:rPr>
              <a:t>all of them</a:t>
            </a:r>
            <a:r>
              <a:rPr lang="en-GB" b="0" i="0" dirty="0">
                <a:effectLst/>
                <a:latin typeface="-apple-system"/>
              </a:rPr>
              <a:t>, 3</a:t>
            </a:r>
            <a:r>
              <a:rPr lang="en-GB" dirty="0">
                <a:latin typeface="-apple-system"/>
              </a:rPr>
              <a:t>6</a:t>
            </a:r>
            <a:r>
              <a:rPr lang="en-GB" b="0" i="0" dirty="0">
                <a:effectLst/>
                <a:latin typeface="-apple-system"/>
              </a:rPr>
              <a:t>0,000 arrows would hav</a:t>
            </a:r>
            <a:r>
              <a:rPr lang="en-GB" dirty="0">
                <a:latin typeface="-apple-system"/>
              </a:rPr>
              <a:t>e been shot;</a:t>
            </a:r>
            <a:endParaRPr lang="en-GB" b="0" i="0" dirty="0">
              <a:effectLst/>
              <a:latin typeface="-apple-system"/>
            </a:endParaRPr>
          </a:p>
          <a:p>
            <a:pPr algn="l" rtl="0"/>
            <a:endParaRPr lang="en-GB" b="0" i="0" dirty="0">
              <a:effectLst/>
              <a:latin typeface="-apple-system"/>
            </a:endParaRPr>
          </a:p>
          <a:p>
            <a:pPr algn="l" rtl="0"/>
            <a:r>
              <a:rPr lang="en-GB" b="0" i="0" dirty="0">
                <a:effectLst/>
                <a:latin typeface="-apple-system"/>
              </a:rPr>
              <a:t>If the lower estimate for the number of archers is considered, 120,000 arrows would have been shot;</a:t>
            </a:r>
          </a:p>
          <a:p>
            <a:pPr algn="l" rtl="0"/>
            <a:endParaRPr lang="en-GB" b="0" i="0" dirty="0">
              <a:effectLst/>
              <a:latin typeface="-apple-system"/>
            </a:endParaRPr>
          </a:p>
          <a:p>
            <a:pPr algn="l" rtl="0"/>
            <a:r>
              <a:rPr lang="en-GB" b="0" i="0" dirty="0">
                <a:effectLst/>
                <a:latin typeface="-apple-system"/>
              </a:rPr>
              <a:t>Somewhere between 120,000 and </a:t>
            </a:r>
            <a:r>
              <a:rPr lang="en-GB" dirty="0">
                <a:latin typeface="-apple-system"/>
              </a:rPr>
              <a:t>36</a:t>
            </a:r>
            <a:r>
              <a:rPr lang="en-GB" b="0" i="0" dirty="0">
                <a:effectLst/>
                <a:latin typeface="-apple-system"/>
              </a:rPr>
              <a:t>0,000 arrows seems like a realistic estimate.</a:t>
            </a:r>
          </a:p>
        </p:txBody>
      </p:sp>
    </p:spTree>
    <p:extLst>
      <p:ext uri="{BB962C8B-B14F-4D97-AF65-F5344CB8AC3E}">
        <p14:creationId xmlns:p14="http://schemas.microsoft.com/office/powerpoint/2010/main" val="2308148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descr="The English Longbowman: 10 Things You Should Know">
            <a:extLst>
              <a:ext uri="{FF2B5EF4-FFF2-40B4-BE49-F238E27FC236}">
                <a16:creationId xmlns:a16="http://schemas.microsoft.com/office/drawing/2014/main" id="{B46AED59-6FB8-39F3-035E-5B060DB9D8EA}"/>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2896656" y="24002"/>
            <a:ext cx="7334250" cy="641399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56CDFC69-9E86-0F5C-C64A-2004F1B974FA}"/>
              </a:ext>
            </a:extLst>
          </p:cNvPr>
          <p:cNvSpPr/>
          <p:nvPr/>
        </p:nvSpPr>
        <p:spPr>
          <a:xfrm>
            <a:off x="6043287" y="0"/>
            <a:ext cx="6148713" cy="6412057"/>
          </a:xfrm>
          <a:prstGeom prst="rect">
            <a:avLst/>
          </a:prstGeom>
          <a:solidFill>
            <a:srgbClr val="002855"/>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10</a:t>
            </a:fld>
            <a:endParaRPr lang="en-GB"/>
          </a:p>
        </p:txBody>
      </p: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Factors  </a:t>
            </a:r>
          </a:p>
        </p:txBody>
      </p:sp>
      <p:sp>
        <p:nvSpPr>
          <p:cNvPr id="4" name="TextBox 3">
            <a:extLst>
              <a:ext uri="{FF2B5EF4-FFF2-40B4-BE49-F238E27FC236}">
                <a16:creationId xmlns:a16="http://schemas.microsoft.com/office/drawing/2014/main" id="{DC704850-D9D8-B750-2A99-B97128C1130E}"/>
              </a:ext>
            </a:extLst>
          </p:cNvPr>
          <p:cNvSpPr txBox="1"/>
          <p:nvPr/>
        </p:nvSpPr>
        <p:spPr>
          <a:xfrm>
            <a:off x="170025" y="1737095"/>
            <a:ext cx="5558829" cy="3416320"/>
          </a:xfrm>
          <a:prstGeom prst="rect">
            <a:avLst/>
          </a:prstGeom>
          <a:noFill/>
          <a:ln>
            <a:noFill/>
          </a:ln>
        </p:spPr>
        <p:txBody>
          <a:bodyPr wrap="square" rtlCol="0">
            <a:spAutoFit/>
          </a:bodyPr>
          <a:lstStyle/>
          <a:p>
            <a:r>
              <a:rPr lang="en-GB" b="1" dirty="0"/>
              <a:t>BOW EFFICIENCY</a:t>
            </a:r>
          </a:p>
          <a:p>
            <a:r>
              <a:rPr lang="en-GB" dirty="0"/>
              <a:t>When a bowstring is released, the potential energy from the bow is transformed and transferred into kinetic energy in the moving arrow. Although bows are elastic, they are not 100% efficient.</a:t>
            </a:r>
          </a:p>
          <a:p>
            <a:endParaRPr lang="en-GB" dirty="0"/>
          </a:p>
          <a:p>
            <a:r>
              <a:rPr lang="en-GB" b="1" dirty="0"/>
              <a:t>THE COMPLEXITY OF ARROW MOTION</a:t>
            </a:r>
          </a:p>
          <a:p>
            <a:r>
              <a:rPr lang="en-GB" dirty="0"/>
              <a:t>Including the Archer's Paradox, there are at least 14 modes of movement associated with an arrow in motion.</a:t>
            </a:r>
          </a:p>
          <a:p>
            <a:endParaRPr lang="en-GB" dirty="0"/>
          </a:p>
          <a:p>
            <a:endParaRPr lang="en-GB" dirty="0"/>
          </a:p>
          <a:p>
            <a:endParaRPr lang="en-GB" dirty="0"/>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00B0F0"/>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29C9AD5D-B533-3E3B-F8DC-B07369056637}"/>
              </a:ext>
            </a:extLst>
          </p:cNvPr>
          <p:cNvSpPr/>
          <p:nvPr/>
        </p:nvSpPr>
        <p:spPr>
          <a:xfrm>
            <a:off x="6008117" y="0"/>
            <a:ext cx="70339" cy="643994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 name="Picture 2" descr="University of Wales Trinity Saint David - myday">
            <a:extLst>
              <a:ext uri="{FF2B5EF4-FFF2-40B4-BE49-F238E27FC236}">
                <a16:creationId xmlns:a16="http://schemas.microsoft.com/office/drawing/2014/main" id="{96ECDD63-5904-053E-6A6E-02CAECBBBA2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721" b="14714"/>
          <a:stretch/>
        </p:blipFill>
        <p:spPr bwMode="auto">
          <a:xfrm>
            <a:off x="76201" y="5614328"/>
            <a:ext cx="2054450" cy="646150"/>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a:extLst>
              <a:ext uri="{FF2B5EF4-FFF2-40B4-BE49-F238E27FC236}">
                <a16:creationId xmlns:a16="http://schemas.microsoft.com/office/drawing/2014/main" id="{6E789AFF-29CD-9463-321A-A5BB98384ED9}"/>
              </a:ext>
            </a:extLst>
          </p:cNvPr>
          <p:cNvPicPr>
            <a:picLocks noChangeAspect="1"/>
          </p:cNvPicPr>
          <p:nvPr/>
        </p:nvPicPr>
        <p:blipFill rotWithShape="1">
          <a:blip r:embed="rId5"/>
          <a:srcRect l="8609" r="11529"/>
          <a:stretch/>
        </p:blipFill>
        <p:spPr>
          <a:xfrm>
            <a:off x="6240235" y="306994"/>
            <a:ext cx="5629166" cy="1921152"/>
          </a:xfrm>
          <a:prstGeom prst="rect">
            <a:avLst/>
          </a:prstGeom>
        </p:spPr>
      </p:pic>
      <p:sp>
        <p:nvSpPr>
          <p:cNvPr id="12" name="AutoShape 2" descr="A diagram showing the different modes of motion of an arrow. ">
            <a:extLst>
              <a:ext uri="{FF2B5EF4-FFF2-40B4-BE49-F238E27FC236}">
                <a16:creationId xmlns:a16="http://schemas.microsoft.com/office/drawing/2014/main" id="{722A8562-61C4-43BB-2A59-422200F420E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3" name="Picture 12">
            <a:extLst>
              <a:ext uri="{FF2B5EF4-FFF2-40B4-BE49-F238E27FC236}">
                <a16:creationId xmlns:a16="http://schemas.microsoft.com/office/drawing/2014/main" id="{D6B7B840-EBBB-5C29-DAAA-4FB81028B78B}"/>
              </a:ext>
            </a:extLst>
          </p:cNvPr>
          <p:cNvPicPr>
            <a:picLocks noChangeAspect="1"/>
          </p:cNvPicPr>
          <p:nvPr/>
        </p:nvPicPr>
        <p:blipFill>
          <a:blip r:embed="rId6"/>
          <a:stretch>
            <a:fillRect/>
          </a:stretch>
        </p:blipFill>
        <p:spPr>
          <a:xfrm>
            <a:off x="6248400" y="2419100"/>
            <a:ext cx="5813723" cy="2584600"/>
          </a:xfrm>
          <a:prstGeom prst="rect">
            <a:avLst/>
          </a:prstGeom>
        </p:spPr>
      </p:pic>
    </p:spTree>
    <p:extLst>
      <p:ext uri="{BB962C8B-B14F-4D97-AF65-F5344CB8AC3E}">
        <p14:creationId xmlns:p14="http://schemas.microsoft.com/office/powerpoint/2010/main" val="802829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Battle of Agincourt: 10 reasons why the French lost to Henry V's army">
            <a:extLst>
              <a:ext uri="{FF2B5EF4-FFF2-40B4-BE49-F238E27FC236}">
                <a16:creationId xmlns:a16="http://schemas.microsoft.com/office/drawing/2014/main" id="{5C43000E-FBE3-C748-90C8-078FEACDBF9B}"/>
              </a:ext>
            </a:extLst>
          </p:cNvPr>
          <p:cNvPicPr>
            <a:picLocks noChangeAspect="1" noChangeArrowheads="1"/>
          </p:cNvPicPr>
          <p:nvPr/>
        </p:nvPicPr>
        <p:blipFill rotWithShape="1">
          <a:blip r:embed="rId3">
            <a:alphaModFix amt="13000"/>
            <a:extLst>
              <a:ext uri="{28A0092B-C50C-407E-A947-70E740481C1C}">
                <a14:useLocalDpi xmlns:a14="http://schemas.microsoft.com/office/drawing/2010/main" val="0"/>
              </a:ext>
            </a:extLst>
          </a:blip>
          <a:srcRect l="39074"/>
          <a:stretch/>
        </p:blipFill>
        <p:spPr bwMode="auto">
          <a:xfrm>
            <a:off x="-2" y="0"/>
            <a:ext cx="6184496" cy="6352414"/>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11</a:t>
            </a:fld>
            <a:endParaRPr lang="en-GB"/>
          </a:p>
        </p:txBody>
      </p: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Armour </a:t>
            </a:r>
          </a:p>
        </p:txBody>
      </p:sp>
      <p:sp>
        <p:nvSpPr>
          <p:cNvPr id="4" name="TextBox 3">
            <a:extLst>
              <a:ext uri="{FF2B5EF4-FFF2-40B4-BE49-F238E27FC236}">
                <a16:creationId xmlns:a16="http://schemas.microsoft.com/office/drawing/2014/main" id="{DC704850-D9D8-B750-2A99-B97128C1130E}"/>
              </a:ext>
            </a:extLst>
          </p:cNvPr>
          <p:cNvSpPr txBox="1"/>
          <p:nvPr/>
        </p:nvSpPr>
        <p:spPr>
          <a:xfrm>
            <a:off x="222738" y="1720840"/>
            <a:ext cx="5873261" cy="1477328"/>
          </a:xfrm>
          <a:prstGeom prst="rect">
            <a:avLst/>
          </a:prstGeom>
          <a:noFill/>
          <a:ln>
            <a:noFill/>
          </a:ln>
        </p:spPr>
        <p:txBody>
          <a:bodyPr wrap="square" rtlCol="0">
            <a:spAutoFit/>
          </a:bodyPr>
          <a:lstStyle/>
          <a:p>
            <a:r>
              <a:rPr lang="en-GB" dirty="0"/>
              <a:t>French army featured a mix of heavily armoured knights wearing plate or chain mail, and men-at-arms with varying levels of protection</a:t>
            </a:r>
          </a:p>
          <a:p>
            <a:endParaRPr lang="en-GB" dirty="0"/>
          </a:p>
          <a:p>
            <a:r>
              <a:rPr lang="en-GB" dirty="0"/>
              <a:t>50–60 pounds (23–27 kg)</a:t>
            </a:r>
          </a:p>
        </p:txBody>
      </p:sp>
      <p:sp>
        <p:nvSpPr>
          <p:cNvPr id="9" name="Rectangle 8">
            <a:extLst>
              <a:ext uri="{FF2B5EF4-FFF2-40B4-BE49-F238E27FC236}">
                <a16:creationId xmlns:a16="http://schemas.microsoft.com/office/drawing/2014/main" id="{56CDFC69-9E86-0F5C-C64A-2004F1B974FA}"/>
              </a:ext>
            </a:extLst>
          </p:cNvPr>
          <p:cNvSpPr/>
          <p:nvPr/>
        </p:nvSpPr>
        <p:spPr>
          <a:xfrm>
            <a:off x="6043287" y="0"/>
            <a:ext cx="6148713" cy="6412057"/>
          </a:xfrm>
          <a:prstGeom prst="rect">
            <a:avLst/>
          </a:prstGeom>
          <a:solidFill>
            <a:srgbClr val="050306"/>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26" name="Picture 6" descr="Agincourt | The legends and a historic museum - The Good Life France">
            <a:extLst>
              <a:ext uri="{FF2B5EF4-FFF2-40B4-BE49-F238E27FC236}">
                <a16:creationId xmlns:a16="http://schemas.microsoft.com/office/drawing/2014/main" id="{BE5181AF-17C8-E88D-8FA4-67726ED24FE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43287" y="668216"/>
            <a:ext cx="6148713" cy="4611534"/>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29C9AD5D-B533-3E3B-F8DC-B07369056637}"/>
              </a:ext>
            </a:extLst>
          </p:cNvPr>
          <p:cNvSpPr/>
          <p:nvPr/>
        </p:nvSpPr>
        <p:spPr>
          <a:xfrm>
            <a:off x="6008117" y="0"/>
            <a:ext cx="70339" cy="6439943"/>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pic>
        <p:nvPicPr>
          <p:cNvPr id="8" name="Picture 2" descr="University of Wales Trinity Saint David – Wales Institute for Digital  Information">
            <a:extLst>
              <a:ext uri="{FF2B5EF4-FFF2-40B4-BE49-F238E27FC236}">
                <a16:creationId xmlns:a16="http://schemas.microsoft.com/office/drawing/2014/main" id="{852F2DBA-6D5D-E88B-8D29-87D12EC7D55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098" y="5614328"/>
            <a:ext cx="1958030" cy="64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205323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Battle of Agincourt: 10 reasons why the French lost to Henry V's army">
            <a:extLst>
              <a:ext uri="{FF2B5EF4-FFF2-40B4-BE49-F238E27FC236}">
                <a16:creationId xmlns:a16="http://schemas.microsoft.com/office/drawing/2014/main" id="{E0AE95D4-7EB3-BF2E-BFF7-32DE8DD84EF5}"/>
              </a:ext>
            </a:extLst>
          </p:cNvPr>
          <p:cNvPicPr>
            <a:picLocks noChangeAspect="1" noChangeArrowheads="1"/>
          </p:cNvPicPr>
          <p:nvPr/>
        </p:nvPicPr>
        <p:blipFill rotWithShape="1">
          <a:blip r:embed="rId3">
            <a:alphaModFix amt="13000"/>
            <a:extLst>
              <a:ext uri="{28A0092B-C50C-407E-A947-70E740481C1C}">
                <a14:useLocalDpi xmlns:a14="http://schemas.microsoft.com/office/drawing/2010/main" val="0"/>
              </a:ext>
            </a:extLst>
          </a:blip>
          <a:srcRect l="39074"/>
          <a:stretch/>
        </p:blipFill>
        <p:spPr bwMode="auto">
          <a:xfrm>
            <a:off x="-2" y="0"/>
            <a:ext cx="6184496" cy="6352414"/>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12</a:t>
            </a:fld>
            <a:endParaRPr lang="en-GB"/>
          </a:p>
        </p:txBody>
      </p: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Armour </a:t>
            </a:r>
          </a:p>
        </p:txBody>
      </p:sp>
      <p:sp>
        <p:nvSpPr>
          <p:cNvPr id="4" name="TextBox 3">
            <a:extLst>
              <a:ext uri="{FF2B5EF4-FFF2-40B4-BE49-F238E27FC236}">
                <a16:creationId xmlns:a16="http://schemas.microsoft.com/office/drawing/2014/main" id="{DC704850-D9D8-B750-2A99-B97128C1130E}"/>
              </a:ext>
            </a:extLst>
          </p:cNvPr>
          <p:cNvSpPr txBox="1"/>
          <p:nvPr/>
        </p:nvSpPr>
        <p:spPr>
          <a:xfrm>
            <a:off x="222738" y="1720840"/>
            <a:ext cx="5311933" cy="1200329"/>
          </a:xfrm>
          <a:prstGeom prst="rect">
            <a:avLst/>
          </a:prstGeom>
          <a:noFill/>
          <a:ln>
            <a:noFill/>
          </a:ln>
        </p:spPr>
        <p:txBody>
          <a:bodyPr wrap="square" rtlCol="0">
            <a:spAutoFit/>
          </a:bodyPr>
          <a:lstStyle/>
          <a:p>
            <a:r>
              <a:rPr lang="en-GB" dirty="0"/>
              <a:t>An arrow of true weight and construction, shot from a traditional bow of a powerful weight will not pass through a correctly fashioned breastplate of moderate quality</a:t>
            </a:r>
            <a:r>
              <a:rPr lang="en-GB" dirty="0">
                <a:solidFill>
                  <a:srgbClr val="282C2C"/>
                </a:solidFill>
                <a:latin typeface="Montserrat" panose="00000500000000000000" pitchFamily="2" charset="0"/>
              </a:rPr>
              <a:t>.</a:t>
            </a:r>
            <a:endParaRPr lang="en-GB" dirty="0"/>
          </a:p>
        </p:txBody>
      </p:sp>
      <p:sp>
        <p:nvSpPr>
          <p:cNvPr id="9" name="Rectangle 8">
            <a:extLst>
              <a:ext uri="{FF2B5EF4-FFF2-40B4-BE49-F238E27FC236}">
                <a16:creationId xmlns:a16="http://schemas.microsoft.com/office/drawing/2014/main" id="{56CDFC69-9E86-0F5C-C64A-2004F1B974FA}"/>
              </a:ext>
            </a:extLst>
          </p:cNvPr>
          <p:cNvSpPr/>
          <p:nvPr/>
        </p:nvSpPr>
        <p:spPr>
          <a:xfrm>
            <a:off x="6043287" y="0"/>
            <a:ext cx="6148713" cy="6412057"/>
          </a:xfrm>
          <a:prstGeom prst="rect">
            <a:avLst/>
          </a:prstGeom>
          <a:solidFill>
            <a:srgbClr val="F7EADA"/>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24" name="Picture 4" descr="Visored Bascinet c. 1390 -1410, Milano. © Wallace Collection">
            <a:extLst>
              <a:ext uri="{FF2B5EF4-FFF2-40B4-BE49-F238E27FC236}">
                <a16:creationId xmlns:a16="http://schemas.microsoft.com/office/drawing/2014/main" id="{11D8462E-36F7-61BE-1176-07163163BF90}"/>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5000" b="95500" l="10000" r="90000">
                        <a14:foregroundMark x1="44250" y1="8250" x2="44250" y2="8250"/>
                        <a14:foregroundMark x1="42750" y1="5000" x2="42750" y2="5000"/>
                        <a14:foregroundMark x1="45500" y1="93250" x2="45500" y2="93250"/>
                        <a14:foregroundMark x1="46750" y1="95250" x2="46750" y2="95250"/>
                        <a14:foregroundMark x1="50500" y1="95500" x2="50500" y2="95500"/>
                        <a14:foregroundMark x1="35500" y1="93500" x2="35500" y2="93500"/>
                        <a14:foregroundMark x1="33000" y1="92750" x2="33000" y2="92750"/>
                        <a14:foregroundMark x1="60750" y1="94500" x2="60750" y2="94500"/>
                      </a14:backgroundRemoval>
                    </a14:imgEffect>
                  </a14:imgLayer>
                </a14:imgProps>
              </a:ext>
              <a:ext uri="{28A0092B-C50C-407E-A947-70E740481C1C}">
                <a14:useLocalDpi xmlns:a14="http://schemas.microsoft.com/office/drawing/2010/main" val="0"/>
              </a:ext>
            </a:extLst>
          </a:blip>
          <a:srcRect/>
          <a:stretch>
            <a:fillRect/>
          </a:stretch>
        </p:blipFill>
        <p:spPr bwMode="auto">
          <a:xfrm flipH="1">
            <a:off x="6684712" y="4024771"/>
            <a:ext cx="2249650" cy="2249650"/>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29C9AD5D-B533-3E3B-F8DC-B07369056637}"/>
              </a:ext>
            </a:extLst>
          </p:cNvPr>
          <p:cNvSpPr/>
          <p:nvPr/>
        </p:nvSpPr>
        <p:spPr>
          <a:xfrm>
            <a:off x="6008117" y="0"/>
            <a:ext cx="70339" cy="6439943"/>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22" name="Picture 2" descr="Mail collar 15th century © Wallace collection">
            <a:extLst>
              <a:ext uri="{FF2B5EF4-FFF2-40B4-BE49-F238E27FC236}">
                <a16:creationId xmlns:a16="http://schemas.microsoft.com/office/drawing/2014/main" id="{818B5287-244D-BFA7-DEF8-F05846995D89}"/>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9873" b="96756" l="10000" r="90000">
                        <a14:foregroundMark x1="32667" y1="77010" x2="35333" y2="86601"/>
                        <a14:foregroundMark x1="64952" y1="71509" x2="61429" y2="96756"/>
                        <a14:foregroundMark x1="78000" y1="53315" x2="78000" y2="53315"/>
                        <a14:foregroundMark x1="78667" y1="48660" x2="79333" y2="46403"/>
                        <a14:foregroundMark x1="79524" y1="44147" x2="79524" y2="44147"/>
                        <a14:foregroundMark x1="75619" y1="67278" x2="75619" y2="67278"/>
                        <a14:foregroundMark x1="73714" y1="67419" x2="80190" y2="42172"/>
                        <a14:foregroundMark x1="80190" y1="42172" x2="80190" y2="42172"/>
                        <a14:foregroundMark x1="80381" y1="41467" x2="81143" y2="36812"/>
                        <a14:foregroundMark x1="71619" y1="81946" x2="77714" y2="56982"/>
                      </a14:backgroundRemoval>
                    </a14:imgEffect>
                  </a14:imgLayer>
                </a14:imgProps>
              </a:ext>
              <a:ext uri="{28A0092B-C50C-407E-A947-70E740481C1C}">
                <a14:useLocalDpi xmlns:a14="http://schemas.microsoft.com/office/drawing/2010/main" val="0"/>
              </a:ext>
            </a:extLst>
          </a:blip>
          <a:srcRect/>
          <a:stretch>
            <a:fillRect/>
          </a:stretch>
        </p:blipFill>
        <p:spPr bwMode="auto">
          <a:xfrm>
            <a:off x="8541122" y="3846720"/>
            <a:ext cx="3574677" cy="241375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F8D269D9-B607-308C-9507-D0E82776D82C}"/>
              </a:ext>
            </a:extLst>
          </p:cNvPr>
          <p:cNvPicPr>
            <a:picLocks noChangeAspect="1"/>
          </p:cNvPicPr>
          <p:nvPr/>
        </p:nvPicPr>
        <p:blipFill rotWithShape="1">
          <a:blip r:embed="rId8"/>
          <a:srcRect l="20469" r="20650"/>
          <a:stretch/>
        </p:blipFill>
        <p:spPr>
          <a:xfrm>
            <a:off x="6981966" y="357330"/>
            <a:ext cx="4271354" cy="3351754"/>
          </a:xfrm>
          <a:prstGeom prst="rect">
            <a:avLst/>
          </a:prstGeom>
        </p:spPr>
      </p:pic>
      <p:pic>
        <p:nvPicPr>
          <p:cNvPr id="13" name="Picture 2" descr="University of Wales Trinity Saint David – Wales Institute for Digital  Information">
            <a:extLst>
              <a:ext uri="{FF2B5EF4-FFF2-40B4-BE49-F238E27FC236}">
                <a16:creationId xmlns:a16="http://schemas.microsoft.com/office/drawing/2014/main" id="{E8034759-0C42-B084-B94E-37A44CA8564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0098" y="5614328"/>
            <a:ext cx="1958030" cy="64615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A4422A2B-5187-9319-97FB-AD0F6529A56B}"/>
              </a:ext>
            </a:extLst>
          </p:cNvPr>
          <p:cNvSpPr/>
          <p:nvPr/>
        </p:nvSpPr>
        <p:spPr>
          <a:xfrm>
            <a:off x="6043287" y="-13943"/>
            <a:ext cx="6148713" cy="6439943"/>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B2A8FC3F-464D-4DEA-CCEA-DE54BF62A0DF}"/>
              </a:ext>
            </a:extLst>
          </p:cNvPr>
          <p:cNvPicPr>
            <a:picLocks noChangeAspect="1"/>
          </p:cNvPicPr>
          <p:nvPr/>
        </p:nvPicPr>
        <p:blipFill rotWithShape="1">
          <a:blip r:embed="rId8"/>
          <a:srcRect l="20469" r="20650"/>
          <a:stretch/>
        </p:blipFill>
        <p:spPr>
          <a:xfrm>
            <a:off x="6742336" y="558424"/>
            <a:ext cx="4760992" cy="5295207"/>
          </a:xfrm>
          <a:prstGeom prst="snip2DiagRect">
            <a:avLst/>
          </a:prstGeom>
          <a:solidFill>
            <a:srgbClr val="FFFFFF">
              <a:shade val="85000"/>
            </a:srgbClr>
          </a:solidFill>
          <a:ln w="88900" cap="sq">
            <a:solidFill>
              <a:srgbClr val="00B0F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16" name="Picture 4" descr="Visored Bascinet c. 1390 -1410, Milano. © Wallace Collection">
            <a:extLst>
              <a:ext uri="{FF2B5EF4-FFF2-40B4-BE49-F238E27FC236}">
                <a16:creationId xmlns:a16="http://schemas.microsoft.com/office/drawing/2014/main" id="{6E5C8125-F320-1464-A19C-8B6CDDFFED7B}"/>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5000" b="95500" l="10000" r="90000">
                        <a14:foregroundMark x1="44250" y1="8250" x2="44250" y2="8250"/>
                        <a14:foregroundMark x1="42750" y1="5000" x2="42750" y2="5000"/>
                        <a14:foregroundMark x1="45500" y1="93250" x2="45500" y2="93250"/>
                        <a14:foregroundMark x1="46750" y1="95250" x2="46750" y2="95250"/>
                        <a14:foregroundMark x1="50500" y1="95500" x2="50500" y2="95500"/>
                        <a14:foregroundMark x1="35500" y1="93500" x2="35500" y2="93500"/>
                        <a14:foregroundMark x1="33000" y1="92750" x2="33000" y2="92750"/>
                        <a14:foregroundMark x1="60750" y1="94500" x2="60750" y2="94500"/>
                      </a14:backgroundRemoval>
                    </a14:imgEffect>
                  </a14:imgLayer>
                </a14:imgProps>
              </a:ext>
              <a:ext uri="{28A0092B-C50C-407E-A947-70E740481C1C}">
                <a14:useLocalDpi xmlns:a14="http://schemas.microsoft.com/office/drawing/2010/main" val="0"/>
              </a:ext>
            </a:extLst>
          </a:blip>
          <a:srcRect/>
          <a:stretch>
            <a:fillRect/>
          </a:stretch>
        </p:blipFill>
        <p:spPr bwMode="auto">
          <a:xfrm flipH="1">
            <a:off x="343214" y="3018801"/>
            <a:ext cx="2249650" cy="2249650"/>
          </a:xfrm>
          <a:prstGeom prst="rect">
            <a:avLst/>
          </a:prstGeom>
          <a:noFill/>
          <a:extLst>
            <a:ext uri="{909E8E84-426E-40DD-AFC4-6F175D3DCCD1}">
              <a14:hiddenFill xmlns:a14="http://schemas.microsoft.com/office/drawing/2010/main">
                <a:solidFill>
                  <a:srgbClr val="FFFFFF"/>
                </a:solidFill>
              </a14:hiddenFill>
            </a:ext>
          </a:extLst>
        </p:spPr>
      </p:pic>
      <p:pic>
        <p:nvPicPr>
          <p:cNvPr id="17" name="Picture 2" descr="Mail collar 15th century © Wallace collection">
            <a:extLst>
              <a:ext uri="{FF2B5EF4-FFF2-40B4-BE49-F238E27FC236}">
                <a16:creationId xmlns:a16="http://schemas.microsoft.com/office/drawing/2014/main" id="{58A6E246-C102-D6C8-4066-84C8958122EE}"/>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9873" b="96756" l="10000" r="90000">
                        <a14:foregroundMark x1="32667" y1="77010" x2="35333" y2="86601"/>
                        <a14:foregroundMark x1="64952" y1="71509" x2="61429" y2="96756"/>
                        <a14:foregroundMark x1="78000" y1="53315" x2="78000" y2="53315"/>
                        <a14:foregroundMark x1="78667" y1="48660" x2="79333" y2="46403"/>
                        <a14:foregroundMark x1="79524" y1="44147" x2="79524" y2="44147"/>
                        <a14:foregroundMark x1="75619" y1="67278" x2="75619" y2="67278"/>
                        <a14:foregroundMark x1="73714" y1="67419" x2="80190" y2="42172"/>
                        <a14:foregroundMark x1="80190" y1="42172" x2="80190" y2="42172"/>
                        <a14:foregroundMark x1="80381" y1="41467" x2="81143" y2="36812"/>
                        <a14:foregroundMark x1="71619" y1="81946" x2="77714" y2="56982"/>
                      </a14:backgroundRemoval>
                    </a14:imgEffect>
                  </a14:imgLayer>
                </a14:imgProps>
              </a:ext>
              <a:ext uri="{28A0092B-C50C-407E-A947-70E740481C1C}">
                <a14:useLocalDpi xmlns:a14="http://schemas.microsoft.com/office/drawing/2010/main" val="0"/>
              </a:ext>
            </a:extLst>
          </a:blip>
          <a:srcRect/>
          <a:stretch>
            <a:fillRect/>
          </a:stretch>
        </p:blipFill>
        <p:spPr bwMode="auto">
          <a:xfrm>
            <a:off x="2199624" y="2840750"/>
            <a:ext cx="3574677" cy="241375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59116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fade">
                                      <p:cBhvr>
                                        <p:cTn id="7" dur="500"/>
                                        <p:tgtEl>
                                          <p:spTgt spid="16"/>
                                        </p:tgtEl>
                                      </p:cBhvr>
                                    </p:animEffect>
                                  </p:childTnLst>
                                </p:cTn>
                              </p:par>
                              <p:par>
                                <p:cTn id="8" presetID="10" presetClass="entr" presetSubtype="0" fill="hold" nodeType="withEffect">
                                  <p:stCondLst>
                                    <p:cond delay="0"/>
                                  </p:stCondLst>
                                  <p:childTnLst>
                                    <p:set>
                                      <p:cBhvr>
                                        <p:cTn id="9" dur="1" fill="hold">
                                          <p:stCondLst>
                                            <p:cond delay="0"/>
                                          </p:stCondLst>
                                        </p:cTn>
                                        <p:tgtEl>
                                          <p:spTgt spid="17"/>
                                        </p:tgtEl>
                                        <p:attrNameLst>
                                          <p:attrName>style.visibility</p:attrName>
                                        </p:attrNameLst>
                                      </p:cBhvr>
                                      <p:to>
                                        <p:strVal val="visible"/>
                                      </p:to>
                                    </p:set>
                                    <p:animEffect transition="in" filter="fade">
                                      <p:cBhvr>
                                        <p:cTn id="10" dur="500"/>
                                        <p:tgtEl>
                                          <p:spTgt spid="1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2" descr="Battle of Agincourt: 10 reasons why the French lost to Henry V's army">
            <a:extLst>
              <a:ext uri="{FF2B5EF4-FFF2-40B4-BE49-F238E27FC236}">
                <a16:creationId xmlns:a16="http://schemas.microsoft.com/office/drawing/2014/main" id="{E0AE95D4-7EB3-BF2E-BFF7-32DE8DD84EF5}"/>
              </a:ext>
            </a:extLst>
          </p:cNvPr>
          <p:cNvPicPr>
            <a:picLocks noChangeAspect="1" noChangeArrowheads="1"/>
          </p:cNvPicPr>
          <p:nvPr/>
        </p:nvPicPr>
        <p:blipFill rotWithShape="1">
          <a:blip r:embed="rId3">
            <a:alphaModFix amt="13000"/>
            <a:extLst>
              <a:ext uri="{28A0092B-C50C-407E-A947-70E740481C1C}">
                <a14:useLocalDpi xmlns:a14="http://schemas.microsoft.com/office/drawing/2010/main" val="0"/>
              </a:ext>
            </a:extLst>
          </a:blip>
          <a:srcRect l="39074"/>
          <a:stretch/>
        </p:blipFill>
        <p:spPr bwMode="auto">
          <a:xfrm>
            <a:off x="-2" y="0"/>
            <a:ext cx="6184496" cy="6352414"/>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13</a:t>
            </a:fld>
            <a:endParaRPr lang="en-GB"/>
          </a:p>
        </p:txBody>
      </p: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Armour </a:t>
            </a:r>
          </a:p>
        </p:txBody>
      </p:sp>
      <p:sp>
        <p:nvSpPr>
          <p:cNvPr id="4" name="TextBox 3">
            <a:extLst>
              <a:ext uri="{FF2B5EF4-FFF2-40B4-BE49-F238E27FC236}">
                <a16:creationId xmlns:a16="http://schemas.microsoft.com/office/drawing/2014/main" id="{DC704850-D9D8-B750-2A99-B97128C1130E}"/>
              </a:ext>
            </a:extLst>
          </p:cNvPr>
          <p:cNvSpPr txBox="1"/>
          <p:nvPr/>
        </p:nvSpPr>
        <p:spPr>
          <a:xfrm>
            <a:off x="222738" y="1720840"/>
            <a:ext cx="5311933" cy="2308324"/>
          </a:xfrm>
          <a:prstGeom prst="rect">
            <a:avLst/>
          </a:prstGeom>
          <a:noFill/>
          <a:ln>
            <a:noFill/>
          </a:ln>
        </p:spPr>
        <p:txBody>
          <a:bodyPr wrap="square" rtlCol="0">
            <a:spAutoFit/>
          </a:bodyPr>
          <a:lstStyle/>
          <a:p>
            <a:r>
              <a:rPr lang="en-GB" dirty="0"/>
              <a:t>1mm low-carbon steel plate + padding needs arrows with about 120J to defeat armour and wearer;</a:t>
            </a:r>
          </a:p>
          <a:p>
            <a:endParaRPr lang="en-GB" dirty="0"/>
          </a:p>
          <a:p>
            <a:r>
              <a:rPr lang="en-GB" dirty="0"/>
              <a:t>2mm plate needs about 230J, 3mm plate 325J;</a:t>
            </a:r>
          </a:p>
          <a:p>
            <a:endParaRPr lang="en-GB" dirty="0"/>
          </a:p>
          <a:p>
            <a:r>
              <a:rPr lang="en-GB" dirty="0"/>
              <a:t>An arrow with 120J could penetrate mail (real 15th century mail) and padded jack. So, to defeat armour and wearer, 170J.</a:t>
            </a:r>
          </a:p>
        </p:txBody>
      </p:sp>
      <p:sp>
        <p:nvSpPr>
          <p:cNvPr id="9" name="Rectangle 8">
            <a:extLst>
              <a:ext uri="{FF2B5EF4-FFF2-40B4-BE49-F238E27FC236}">
                <a16:creationId xmlns:a16="http://schemas.microsoft.com/office/drawing/2014/main" id="{56CDFC69-9E86-0F5C-C64A-2004F1B974FA}"/>
              </a:ext>
            </a:extLst>
          </p:cNvPr>
          <p:cNvSpPr/>
          <p:nvPr/>
        </p:nvSpPr>
        <p:spPr>
          <a:xfrm>
            <a:off x="6043287" y="0"/>
            <a:ext cx="6148713" cy="6412057"/>
          </a:xfrm>
          <a:prstGeom prst="rect">
            <a:avLst/>
          </a:prstGeom>
          <a:solidFill>
            <a:srgbClr val="F7EADA"/>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24" name="Picture 4" descr="Visored Bascinet c. 1390 -1410, Milano. © Wallace Collection">
            <a:extLst>
              <a:ext uri="{FF2B5EF4-FFF2-40B4-BE49-F238E27FC236}">
                <a16:creationId xmlns:a16="http://schemas.microsoft.com/office/drawing/2014/main" id="{11D8462E-36F7-61BE-1176-07163163BF90}"/>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backgroundRemoval t="5000" b="95500" l="10000" r="90000">
                        <a14:foregroundMark x1="44250" y1="8250" x2="44250" y2="8250"/>
                        <a14:foregroundMark x1="42750" y1="5000" x2="42750" y2="5000"/>
                        <a14:foregroundMark x1="45500" y1="93250" x2="45500" y2="93250"/>
                        <a14:foregroundMark x1="46750" y1="95250" x2="46750" y2="95250"/>
                        <a14:foregroundMark x1="50500" y1="95500" x2="50500" y2="95500"/>
                        <a14:foregroundMark x1="35500" y1="93500" x2="35500" y2="93500"/>
                        <a14:foregroundMark x1="33000" y1="92750" x2="33000" y2="92750"/>
                        <a14:foregroundMark x1="60750" y1="94500" x2="60750" y2="94500"/>
                      </a14:backgroundRemoval>
                    </a14:imgEffect>
                  </a14:imgLayer>
                </a14:imgProps>
              </a:ext>
              <a:ext uri="{28A0092B-C50C-407E-A947-70E740481C1C}">
                <a14:useLocalDpi xmlns:a14="http://schemas.microsoft.com/office/drawing/2010/main" val="0"/>
              </a:ext>
            </a:extLst>
          </a:blip>
          <a:srcRect/>
          <a:stretch>
            <a:fillRect/>
          </a:stretch>
        </p:blipFill>
        <p:spPr bwMode="auto">
          <a:xfrm flipH="1">
            <a:off x="6684712" y="4024771"/>
            <a:ext cx="2249650" cy="2249650"/>
          </a:xfrm>
          <a:prstGeom prst="rect">
            <a:avLst/>
          </a:prstGeom>
          <a:noFill/>
          <a:extLst>
            <a:ext uri="{909E8E84-426E-40DD-AFC4-6F175D3DCCD1}">
              <a14:hiddenFill xmlns:a14="http://schemas.microsoft.com/office/drawing/2010/main">
                <a:solidFill>
                  <a:srgbClr val="FFFFFF"/>
                </a:solidFill>
              </a14:hiddenFill>
            </a:ext>
          </a:extLst>
        </p:spPr>
      </p:pic>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a:extLst>
              <a:ext uri="{FF2B5EF4-FFF2-40B4-BE49-F238E27FC236}">
                <a16:creationId xmlns:a16="http://schemas.microsoft.com/office/drawing/2014/main" id="{29C9AD5D-B533-3E3B-F8DC-B07369056637}"/>
              </a:ext>
            </a:extLst>
          </p:cNvPr>
          <p:cNvSpPr/>
          <p:nvPr/>
        </p:nvSpPr>
        <p:spPr>
          <a:xfrm>
            <a:off x="6008117" y="0"/>
            <a:ext cx="70339" cy="6439943"/>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122" name="Picture 2" descr="Mail collar 15th century © Wallace collection">
            <a:extLst>
              <a:ext uri="{FF2B5EF4-FFF2-40B4-BE49-F238E27FC236}">
                <a16:creationId xmlns:a16="http://schemas.microsoft.com/office/drawing/2014/main" id="{818B5287-244D-BFA7-DEF8-F05846995D89}"/>
              </a:ext>
            </a:extLst>
          </p:cNvPr>
          <p:cNvPicPr>
            <a:picLocks noChangeAspect="1" noChangeArrowheads="1"/>
          </p:cNvPicPr>
          <p:nvPr/>
        </p:nvPicPr>
        <p:blipFill>
          <a:blip r:embed="rId6">
            <a:extLst>
              <a:ext uri="{BEBA8EAE-BF5A-486C-A8C5-ECC9F3942E4B}">
                <a14:imgProps xmlns:a14="http://schemas.microsoft.com/office/drawing/2010/main">
                  <a14:imgLayer r:embed="rId7">
                    <a14:imgEffect>
                      <a14:backgroundRemoval t="9873" b="96756" l="10000" r="90000">
                        <a14:foregroundMark x1="32667" y1="77010" x2="35333" y2="86601"/>
                        <a14:foregroundMark x1="64952" y1="71509" x2="61429" y2="96756"/>
                        <a14:foregroundMark x1="78000" y1="53315" x2="78000" y2="53315"/>
                        <a14:foregroundMark x1="78667" y1="48660" x2="79333" y2="46403"/>
                        <a14:foregroundMark x1="79524" y1="44147" x2="79524" y2="44147"/>
                        <a14:foregroundMark x1="75619" y1="67278" x2="75619" y2="67278"/>
                        <a14:foregroundMark x1="73714" y1="67419" x2="80190" y2="42172"/>
                        <a14:foregroundMark x1="80190" y1="42172" x2="80190" y2="42172"/>
                        <a14:foregroundMark x1="80381" y1="41467" x2="81143" y2="36812"/>
                        <a14:foregroundMark x1="71619" y1="81946" x2="77714" y2="56982"/>
                      </a14:backgroundRemoval>
                    </a14:imgEffect>
                  </a14:imgLayer>
                </a14:imgProps>
              </a:ext>
              <a:ext uri="{28A0092B-C50C-407E-A947-70E740481C1C}">
                <a14:useLocalDpi xmlns:a14="http://schemas.microsoft.com/office/drawing/2010/main" val="0"/>
              </a:ext>
            </a:extLst>
          </a:blip>
          <a:srcRect/>
          <a:stretch>
            <a:fillRect/>
          </a:stretch>
        </p:blipFill>
        <p:spPr bwMode="auto">
          <a:xfrm>
            <a:off x="8541122" y="3846720"/>
            <a:ext cx="3574677" cy="241375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a:extLst>
              <a:ext uri="{FF2B5EF4-FFF2-40B4-BE49-F238E27FC236}">
                <a16:creationId xmlns:a16="http://schemas.microsoft.com/office/drawing/2014/main" id="{F8D269D9-B607-308C-9507-D0E82776D82C}"/>
              </a:ext>
            </a:extLst>
          </p:cNvPr>
          <p:cNvPicPr>
            <a:picLocks noChangeAspect="1"/>
          </p:cNvPicPr>
          <p:nvPr/>
        </p:nvPicPr>
        <p:blipFill rotWithShape="1">
          <a:blip r:embed="rId8"/>
          <a:srcRect l="20469" r="20650"/>
          <a:stretch/>
        </p:blipFill>
        <p:spPr>
          <a:xfrm>
            <a:off x="6981966" y="357330"/>
            <a:ext cx="4271354" cy="3351754"/>
          </a:xfrm>
          <a:prstGeom prst="rect">
            <a:avLst/>
          </a:prstGeom>
        </p:spPr>
      </p:pic>
      <p:pic>
        <p:nvPicPr>
          <p:cNvPr id="13" name="Picture 2" descr="University of Wales Trinity Saint David – Wales Institute for Digital  Information">
            <a:extLst>
              <a:ext uri="{FF2B5EF4-FFF2-40B4-BE49-F238E27FC236}">
                <a16:creationId xmlns:a16="http://schemas.microsoft.com/office/drawing/2014/main" id="{E8034759-0C42-B084-B94E-37A44CA85644}"/>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130098" y="5614328"/>
            <a:ext cx="1958030" cy="646150"/>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a:extLst>
              <a:ext uri="{FF2B5EF4-FFF2-40B4-BE49-F238E27FC236}">
                <a16:creationId xmlns:a16="http://schemas.microsoft.com/office/drawing/2014/main" id="{A4422A2B-5187-9319-97FB-AD0F6529A56B}"/>
              </a:ext>
            </a:extLst>
          </p:cNvPr>
          <p:cNvSpPr/>
          <p:nvPr/>
        </p:nvSpPr>
        <p:spPr>
          <a:xfrm>
            <a:off x="6043287" y="-13943"/>
            <a:ext cx="6148713" cy="6439943"/>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5" name="Picture 14">
            <a:extLst>
              <a:ext uri="{FF2B5EF4-FFF2-40B4-BE49-F238E27FC236}">
                <a16:creationId xmlns:a16="http://schemas.microsoft.com/office/drawing/2014/main" id="{B2A8FC3F-464D-4DEA-CCEA-DE54BF62A0DF}"/>
              </a:ext>
            </a:extLst>
          </p:cNvPr>
          <p:cNvPicPr>
            <a:picLocks noChangeAspect="1"/>
          </p:cNvPicPr>
          <p:nvPr/>
        </p:nvPicPr>
        <p:blipFill rotWithShape="1">
          <a:blip r:embed="rId8"/>
          <a:srcRect l="20469" r="20650"/>
          <a:stretch/>
        </p:blipFill>
        <p:spPr>
          <a:xfrm>
            <a:off x="6742336" y="558424"/>
            <a:ext cx="4760992" cy="5295207"/>
          </a:xfrm>
          <a:prstGeom prst="snip2DiagRect">
            <a:avLst/>
          </a:prstGeom>
          <a:solidFill>
            <a:srgbClr val="FFFFFF">
              <a:shade val="85000"/>
            </a:srgbClr>
          </a:solidFill>
          <a:ln w="88900" cap="sq">
            <a:solidFill>
              <a:srgbClr val="00B0F0"/>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7760276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Battle Of Agincourt Armor">
            <a:extLst>
              <a:ext uri="{FF2B5EF4-FFF2-40B4-BE49-F238E27FC236}">
                <a16:creationId xmlns:a16="http://schemas.microsoft.com/office/drawing/2014/main" id="{05B4752B-8EC4-B719-4C3E-41DD8A719590}"/>
              </a:ext>
            </a:extLst>
          </p:cNvPr>
          <p:cNvPicPr>
            <a:picLocks noChangeAspect="1" noChangeArrowheads="1"/>
          </p:cNvPicPr>
          <p:nvPr/>
        </p:nvPicPr>
        <p:blipFill rotWithShape="1">
          <a:blip r:embed="rId3">
            <a:alphaModFix amt="20000"/>
            <a:extLst>
              <a:ext uri="{28A0092B-C50C-407E-A947-70E740481C1C}">
                <a14:useLocalDpi xmlns:a14="http://schemas.microsoft.com/office/drawing/2010/main" val="0"/>
              </a:ext>
            </a:extLst>
          </a:blip>
          <a:srcRect t="2295"/>
          <a:stretch/>
        </p:blipFill>
        <p:spPr bwMode="auto">
          <a:xfrm>
            <a:off x="0" y="0"/>
            <a:ext cx="6078455" cy="6439939"/>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56CDFC69-9E86-0F5C-C64A-2004F1B974FA}"/>
              </a:ext>
            </a:extLst>
          </p:cNvPr>
          <p:cNvSpPr/>
          <p:nvPr/>
        </p:nvSpPr>
        <p:spPr>
          <a:xfrm>
            <a:off x="6078456" y="0"/>
            <a:ext cx="6113544" cy="6412057"/>
          </a:xfrm>
          <a:prstGeom prst="rect">
            <a:avLst/>
          </a:prstGeom>
          <a:solidFill>
            <a:srgbClr val="FBF1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8" name="Table 7">
            <a:extLst>
              <a:ext uri="{FF2B5EF4-FFF2-40B4-BE49-F238E27FC236}">
                <a16:creationId xmlns:a16="http://schemas.microsoft.com/office/drawing/2014/main" id="{491C0680-DB56-B7A5-13AC-C7925DC7361B}"/>
              </a:ext>
            </a:extLst>
          </p:cNvPr>
          <p:cNvGraphicFramePr>
            <a:graphicFrameLocks noGrp="1"/>
          </p:cNvGraphicFramePr>
          <p:nvPr>
            <p:extLst>
              <p:ext uri="{D42A27DB-BD31-4B8C-83A1-F6EECF244321}">
                <p14:modId xmlns:p14="http://schemas.microsoft.com/office/powerpoint/2010/main" val="3258864935"/>
              </p:ext>
            </p:extLst>
          </p:nvPr>
        </p:nvGraphicFramePr>
        <p:xfrm>
          <a:off x="6236922" y="431999"/>
          <a:ext cx="5796611" cy="5317417"/>
        </p:xfrm>
        <a:graphic>
          <a:graphicData uri="http://schemas.openxmlformats.org/drawingml/2006/table">
            <a:tbl>
              <a:tblPr firstRow="1" firstCol="1" bandRow="1">
                <a:tableStyleId>{5C22544A-7EE6-4342-B048-85BDC9FD1C3A}</a:tableStyleId>
              </a:tblPr>
              <a:tblGrid>
                <a:gridCol w="2893687">
                  <a:extLst>
                    <a:ext uri="{9D8B030D-6E8A-4147-A177-3AD203B41FA5}">
                      <a16:colId xmlns:a16="http://schemas.microsoft.com/office/drawing/2014/main" val="4292506908"/>
                    </a:ext>
                  </a:extLst>
                </a:gridCol>
                <a:gridCol w="2902924">
                  <a:extLst>
                    <a:ext uri="{9D8B030D-6E8A-4147-A177-3AD203B41FA5}">
                      <a16:colId xmlns:a16="http://schemas.microsoft.com/office/drawing/2014/main" val="3622696830"/>
                    </a:ext>
                  </a:extLst>
                </a:gridCol>
              </a:tblGrid>
              <a:tr h="283896">
                <a:tc>
                  <a:txBody>
                    <a:bodyPr/>
                    <a:lstStyle/>
                    <a:p>
                      <a:r>
                        <a:rPr lang="en-GB" sz="1600" dirty="0">
                          <a:solidFill>
                            <a:schemeClr val="tx1"/>
                          </a:solidFill>
                          <a:effectLst/>
                        </a:rPr>
                        <a:t>Type of Ordnance</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tc>
                  <a:txBody>
                    <a:bodyPr/>
                    <a:lstStyle/>
                    <a:p>
                      <a:r>
                        <a:rPr lang="en-GB" sz="1600" dirty="0">
                          <a:solidFill>
                            <a:schemeClr val="tx1"/>
                          </a:solidFill>
                          <a:effectLst/>
                        </a:rPr>
                        <a:t>Bodkin Arrow</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extLst>
                  <a:ext uri="{0D108BD9-81ED-4DB2-BD59-A6C34878D82A}">
                    <a16:rowId xmlns:a16="http://schemas.microsoft.com/office/drawing/2014/main" val="1927668106"/>
                  </a:ext>
                </a:extLst>
              </a:tr>
              <a:tr h="283896">
                <a:tc>
                  <a:txBody>
                    <a:bodyPr/>
                    <a:lstStyle/>
                    <a:p>
                      <a:r>
                        <a:rPr lang="en-GB" sz="1600" dirty="0">
                          <a:solidFill>
                            <a:schemeClr val="tx1"/>
                          </a:solidFill>
                          <a:effectLst/>
                        </a:rPr>
                        <a:t>Delivery System</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tc>
                  <a:txBody>
                    <a:bodyPr/>
                    <a:lstStyle/>
                    <a:p>
                      <a:r>
                        <a:rPr lang="en-GB" sz="1600">
                          <a:solidFill>
                            <a:schemeClr val="tx1"/>
                          </a:solidFill>
                          <a:effectLst/>
                        </a:rPr>
                        <a:t>Longbow</a:t>
                      </a:r>
                      <a:endParaRPr lang="en-GB" sz="110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extLst>
                  <a:ext uri="{0D108BD9-81ED-4DB2-BD59-A6C34878D82A}">
                    <a16:rowId xmlns:a16="http://schemas.microsoft.com/office/drawing/2014/main" val="530568905"/>
                  </a:ext>
                </a:extLst>
              </a:tr>
              <a:tr h="283896">
                <a:tc>
                  <a:txBody>
                    <a:bodyPr/>
                    <a:lstStyle/>
                    <a:p>
                      <a:r>
                        <a:rPr lang="en-GB" sz="1600" dirty="0">
                          <a:solidFill>
                            <a:schemeClr val="tx1"/>
                          </a:solidFill>
                          <a:effectLst/>
                        </a:rPr>
                        <a:t>Length of ordnance (w/o bodkin)</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tc>
                  <a:txBody>
                    <a:bodyPr/>
                    <a:lstStyle/>
                    <a:p>
                      <a:r>
                        <a:rPr lang="en-GB" sz="1600">
                          <a:solidFill>
                            <a:schemeClr val="tx1"/>
                          </a:solidFill>
                          <a:effectLst/>
                        </a:rPr>
                        <a:t>583.5mm</a:t>
                      </a:r>
                      <a:endParaRPr lang="en-GB" sz="110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extLst>
                  <a:ext uri="{0D108BD9-81ED-4DB2-BD59-A6C34878D82A}">
                    <a16:rowId xmlns:a16="http://schemas.microsoft.com/office/drawing/2014/main" val="1030230518"/>
                  </a:ext>
                </a:extLst>
              </a:tr>
              <a:tr h="283896">
                <a:tc>
                  <a:txBody>
                    <a:bodyPr/>
                    <a:lstStyle/>
                    <a:p>
                      <a:r>
                        <a:rPr lang="en-GB" sz="1600" dirty="0">
                          <a:solidFill>
                            <a:schemeClr val="tx1"/>
                          </a:solidFill>
                          <a:effectLst/>
                        </a:rPr>
                        <a:t>Length of Bodkin</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tc>
                  <a:txBody>
                    <a:bodyPr/>
                    <a:lstStyle/>
                    <a:p>
                      <a:r>
                        <a:rPr lang="en-GB" sz="1600">
                          <a:solidFill>
                            <a:schemeClr val="tx1"/>
                          </a:solidFill>
                          <a:effectLst/>
                        </a:rPr>
                        <a:t>115mm</a:t>
                      </a:r>
                      <a:endParaRPr lang="en-GB" sz="110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extLst>
                  <a:ext uri="{0D108BD9-81ED-4DB2-BD59-A6C34878D82A}">
                    <a16:rowId xmlns:a16="http://schemas.microsoft.com/office/drawing/2014/main" val="2730480256"/>
                  </a:ext>
                </a:extLst>
              </a:tr>
              <a:tr h="441037">
                <a:tc>
                  <a:txBody>
                    <a:bodyPr/>
                    <a:lstStyle/>
                    <a:p>
                      <a:r>
                        <a:rPr lang="en-GB" sz="1600" dirty="0">
                          <a:solidFill>
                            <a:schemeClr val="tx1"/>
                          </a:solidFill>
                          <a:effectLst/>
                        </a:rPr>
                        <a:t>Diameter of arrow shaft</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tc>
                  <a:txBody>
                    <a:bodyPr/>
                    <a:lstStyle/>
                    <a:p>
                      <a:r>
                        <a:rPr lang="en-GB" sz="1600" dirty="0">
                          <a:solidFill>
                            <a:schemeClr val="tx1"/>
                          </a:solidFill>
                          <a:effectLst/>
                        </a:rPr>
                        <a:t>11.11mm (assume same diameter for bodkin)</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extLst>
                  <a:ext uri="{0D108BD9-81ED-4DB2-BD59-A6C34878D82A}">
                    <a16:rowId xmlns:a16="http://schemas.microsoft.com/office/drawing/2014/main" val="2745630827"/>
                  </a:ext>
                </a:extLst>
              </a:tr>
              <a:tr h="283896">
                <a:tc>
                  <a:txBody>
                    <a:bodyPr/>
                    <a:lstStyle/>
                    <a:p>
                      <a:r>
                        <a:rPr lang="en-GB" sz="1600">
                          <a:solidFill>
                            <a:schemeClr val="tx1"/>
                          </a:solidFill>
                          <a:effectLst/>
                        </a:rPr>
                        <a:t>Mass of Arrow</a:t>
                      </a:r>
                      <a:endParaRPr lang="en-GB" sz="110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tc>
                  <a:txBody>
                    <a:bodyPr/>
                    <a:lstStyle/>
                    <a:p>
                      <a:r>
                        <a:rPr lang="en-GB" sz="1600" b="1" dirty="0">
                          <a:solidFill>
                            <a:srgbClr val="0070C0"/>
                          </a:solidFill>
                          <a:effectLst/>
                        </a:rPr>
                        <a:t>Arrow 0.116kg (1800 grains)</a:t>
                      </a:r>
                      <a:endParaRPr lang="en-GB" sz="1100" b="1" dirty="0">
                        <a:solidFill>
                          <a:srgbClr val="0070C0"/>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extLst>
                  <a:ext uri="{0D108BD9-81ED-4DB2-BD59-A6C34878D82A}">
                    <a16:rowId xmlns:a16="http://schemas.microsoft.com/office/drawing/2014/main" val="3073918742"/>
                  </a:ext>
                </a:extLst>
              </a:tr>
              <a:tr h="283896">
                <a:tc rowSpan="2">
                  <a:txBody>
                    <a:bodyPr/>
                    <a:lstStyle/>
                    <a:p>
                      <a:r>
                        <a:rPr lang="en-GB" sz="1600">
                          <a:solidFill>
                            <a:schemeClr val="tx1"/>
                          </a:solidFill>
                          <a:effectLst/>
                        </a:rPr>
                        <a:t>Density of Penetrator</a:t>
                      </a:r>
                      <a:endParaRPr lang="en-GB" sz="110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tc>
                  <a:txBody>
                    <a:bodyPr/>
                    <a:lstStyle/>
                    <a:p>
                      <a:r>
                        <a:rPr lang="en-GB" sz="1600" dirty="0">
                          <a:solidFill>
                            <a:schemeClr val="tx1"/>
                          </a:solidFill>
                          <a:effectLst/>
                        </a:rPr>
                        <a:t>Bodkin 6.25gcm</a:t>
                      </a:r>
                      <a:r>
                        <a:rPr lang="en-GB" sz="1600" baseline="30000" dirty="0">
                          <a:solidFill>
                            <a:schemeClr val="tx1"/>
                          </a:solidFill>
                          <a:effectLst/>
                        </a:rPr>
                        <a:t>-3</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extLst>
                  <a:ext uri="{0D108BD9-81ED-4DB2-BD59-A6C34878D82A}">
                    <a16:rowId xmlns:a16="http://schemas.microsoft.com/office/drawing/2014/main" val="1130764307"/>
                  </a:ext>
                </a:extLst>
              </a:tr>
              <a:tr h="283896">
                <a:tc vMerge="1">
                  <a:txBody>
                    <a:bodyPr/>
                    <a:lstStyle/>
                    <a:p>
                      <a:endParaRPr lang="en-GB"/>
                    </a:p>
                  </a:txBody>
                  <a:tcPr/>
                </a:tc>
                <a:tc>
                  <a:txBody>
                    <a:bodyPr/>
                    <a:lstStyle/>
                    <a:p>
                      <a:r>
                        <a:rPr lang="en-GB" sz="1600">
                          <a:solidFill>
                            <a:schemeClr val="tx1"/>
                          </a:solidFill>
                          <a:effectLst/>
                        </a:rPr>
                        <a:t>Yew Wood 0.67 gcm</a:t>
                      </a:r>
                      <a:r>
                        <a:rPr lang="en-GB" sz="1600" baseline="30000">
                          <a:solidFill>
                            <a:schemeClr val="tx1"/>
                          </a:solidFill>
                          <a:effectLst/>
                        </a:rPr>
                        <a:t>-3</a:t>
                      </a:r>
                      <a:endParaRPr lang="en-GB" sz="110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extLst>
                  <a:ext uri="{0D108BD9-81ED-4DB2-BD59-A6C34878D82A}">
                    <a16:rowId xmlns:a16="http://schemas.microsoft.com/office/drawing/2014/main" val="3516787726"/>
                  </a:ext>
                </a:extLst>
              </a:tr>
              <a:tr h="441037">
                <a:tc>
                  <a:txBody>
                    <a:bodyPr/>
                    <a:lstStyle/>
                    <a:p>
                      <a:r>
                        <a:rPr lang="en-GB" sz="1600" dirty="0">
                          <a:solidFill>
                            <a:schemeClr val="tx1"/>
                          </a:solidFill>
                          <a:effectLst/>
                        </a:rPr>
                        <a:t>Density of Plate Armour</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tc>
                  <a:txBody>
                    <a:bodyPr/>
                    <a:lstStyle/>
                    <a:p>
                      <a:r>
                        <a:rPr lang="en-GB" sz="1600">
                          <a:solidFill>
                            <a:schemeClr val="tx1"/>
                          </a:solidFill>
                          <a:effectLst/>
                        </a:rPr>
                        <a:t>2.85gcm</a:t>
                      </a:r>
                      <a:r>
                        <a:rPr lang="en-GB" sz="1600" baseline="30000">
                          <a:solidFill>
                            <a:schemeClr val="tx1"/>
                          </a:solidFill>
                          <a:effectLst/>
                        </a:rPr>
                        <a:t>-3</a:t>
                      </a:r>
                      <a:r>
                        <a:rPr lang="en-GB" sz="1600">
                          <a:solidFill>
                            <a:schemeClr val="tx1"/>
                          </a:solidFill>
                          <a:effectLst/>
                        </a:rPr>
                        <a:t> (rank and file) - 5.75gcm</a:t>
                      </a:r>
                      <a:r>
                        <a:rPr lang="en-GB" sz="1600" baseline="30000">
                          <a:solidFill>
                            <a:schemeClr val="tx1"/>
                          </a:solidFill>
                          <a:effectLst/>
                        </a:rPr>
                        <a:t>-3</a:t>
                      </a:r>
                      <a:r>
                        <a:rPr lang="en-GB" sz="1600">
                          <a:solidFill>
                            <a:schemeClr val="tx1"/>
                          </a:solidFill>
                          <a:effectLst/>
                        </a:rPr>
                        <a:t> (knight)</a:t>
                      </a:r>
                      <a:endParaRPr lang="en-GB" sz="110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extLst>
                  <a:ext uri="{0D108BD9-81ED-4DB2-BD59-A6C34878D82A}">
                    <a16:rowId xmlns:a16="http://schemas.microsoft.com/office/drawing/2014/main" val="2249845353"/>
                  </a:ext>
                </a:extLst>
              </a:tr>
              <a:tr h="283896">
                <a:tc>
                  <a:txBody>
                    <a:bodyPr/>
                    <a:lstStyle/>
                    <a:p>
                      <a:r>
                        <a:rPr lang="en-GB" sz="1600" dirty="0">
                          <a:solidFill>
                            <a:schemeClr val="tx1"/>
                          </a:solidFill>
                          <a:effectLst/>
                        </a:rPr>
                        <a:t>Thickness of Plate Armour</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tc>
                  <a:txBody>
                    <a:bodyPr/>
                    <a:lstStyle/>
                    <a:p>
                      <a:r>
                        <a:rPr lang="en-GB" sz="1600">
                          <a:solidFill>
                            <a:schemeClr val="tx1"/>
                          </a:solidFill>
                          <a:effectLst/>
                        </a:rPr>
                        <a:t>2.5mm – 4mm</a:t>
                      </a:r>
                      <a:endParaRPr lang="en-GB" sz="110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extLst>
                  <a:ext uri="{0D108BD9-81ED-4DB2-BD59-A6C34878D82A}">
                    <a16:rowId xmlns:a16="http://schemas.microsoft.com/office/drawing/2014/main" val="1681727708"/>
                  </a:ext>
                </a:extLst>
              </a:tr>
              <a:tr h="283896">
                <a:tc>
                  <a:txBody>
                    <a:bodyPr/>
                    <a:lstStyle/>
                    <a:p>
                      <a:r>
                        <a:rPr lang="en-GB" sz="1600">
                          <a:solidFill>
                            <a:schemeClr val="tx1"/>
                          </a:solidFill>
                          <a:effectLst/>
                        </a:rPr>
                        <a:t>Angle of obliquity of impact</a:t>
                      </a:r>
                      <a:endParaRPr lang="en-GB" sz="110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tc>
                  <a:txBody>
                    <a:bodyPr/>
                    <a:lstStyle/>
                    <a:p>
                      <a:r>
                        <a:rPr lang="en-GB" sz="1600">
                          <a:solidFill>
                            <a:schemeClr val="tx1"/>
                          </a:solidFill>
                          <a:effectLst/>
                        </a:rPr>
                        <a:t>30</a:t>
                      </a:r>
                      <a:r>
                        <a:rPr lang="en-GB" sz="1600" baseline="30000">
                          <a:solidFill>
                            <a:schemeClr val="tx1"/>
                          </a:solidFill>
                          <a:effectLst/>
                        </a:rPr>
                        <a:t>o</a:t>
                      </a:r>
                      <a:r>
                        <a:rPr lang="en-GB" sz="1600">
                          <a:solidFill>
                            <a:schemeClr val="tx1"/>
                          </a:solidFill>
                          <a:effectLst/>
                        </a:rPr>
                        <a:t> to the normal and greater</a:t>
                      </a:r>
                      <a:endParaRPr lang="en-GB" sz="110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extLst>
                  <a:ext uri="{0D108BD9-81ED-4DB2-BD59-A6C34878D82A}">
                    <a16:rowId xmlns:a16="http://schemas.microsoft.com/office/drawing/2014/main" val="2106018176"/>
                  </a:ext>
                </a:extLst>
              </a:tr>
              <a:tr h="567793">
                <a:tc>
                  <a:txBody>
                    <a:bodyPr/>
                    <a:lstStyle/>
                    <a:p>
                      <a:r>
                        <a:rPr lang="en-GB" sz="1600" dirty="0">
                          <a:solidFill>
                            <a:schemeClr val="tx1"/>
                          </a:solidFill>
                          <a:effectLst/>
                        </a:rPr>
                        <a:t>Yield Stress of Armour</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tc>
                  <a:txBody>
                    <a:bodyPr/>
                    <a:lstStyle/>
                    <a:p>
                      <a:r>
                        <a:rPr lang="en-GB" sz="1600">
                          <a:solidFill>
                            <a:schemeClr val="tx1"/>
                          </a:solidFill>
                          <a:effectLst/>
                        </a:rPr>
                        <a:t>350-600 MPa (variation between foot soldier armour and that of a king)</a:t>
                      </a:r>
                      <a:endParaRPr lang="en-GB" sz="110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extLst>
                  <a:ext uri="{0D108BD9-81ED-4DB2-BD59-A6C34878D82A}">
                    <a16:rowId xmlns:a16="http://schemas.microsoft.com/office/drawing/2014/main" val="308489200"/>
                  </a:ext>
                </a:extLst>
              </a:tr>
              <a:tr h="851689">
                <a:tc>
                  <a:txBody>
                    <a:bodyPr/>
                    <a:lstStyle/>
                    <a:p>
                      <a:r>
                        <a:rPr lang="en-GB" sz="1600" b="1" dirty="0">
                          <a:solidFill>
                            <a:schemeClr val="tx1"/>
                          </a:solidFill>
                          <a:effectLst/>
                        </a:rPr>
                        <a:t>Velocity of system at impact (100m</a:t>
                      </a:r>
                      <a:r>
                        <a:rPr lang="en-GB" sz="1600" dirty="0">
                          <a:solidFill>
                            <a:schemeClr val="tx1"/>
                          </a:solidFill>
                          <a:effectLst/>
                        </a:rPr>
                        <a:t>)</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tc>
                  <a:txBody>
                    <a:bodyPr/>
                    <a:lstStyle/>
                    <a:p>
                      <a:r>
                        <a:rPr lang="en-GB" sz="1600" b="1" dirty="0">
                          <a:solidFill>
                            <a:srgbClr val="FF0000"/>
                          </a:solidFill>
                          <a:effectLst/>
                        </a:rPr>
                        <a:t>Arrow 53.34ms</a:t>
                      </a:r>
                      <a:r>
                        <a:rPr lang="en-GB" sz="1600" b="1" baseline="30000" dirty="0">
                          <a:solidFill>
                            <a:srgbClr val="FF0000"/>
                          </a:solidFill>
                          <a:effectLst/>
                        </a:rPr>
                        <a:t>-1</a:t>
                      </a:r>
                      <a:endParaRPr lang="en-GB" sz="1100" b="1" dirty="0">
                        <a:solidFill>
                          <a:srgbClr val="FF0000"/>
                        </a:solidFill>
                        <a:effectLst/>
                      </a:endParaRPr>
                    </a:p>
                    <a:p>
                      <a:r>
                        <a:rPr lang="en-GB" sz="1600" dirty="0">
                          <a:solidFill>
                            <a:schemeClr val="tx1"/>
                          </a:solidFill>
                          <a:effectLst/>
                        </a:rPr>
                        <a:t>Knight on horseback (8.95ms</a:t>
                      </a:r>
                      <a:r>
                        <a:rPr lang="en-GB" sz="1600" baseline="30000" dirty="0">
                          <a:solidFill>
                            <a:schemeClr val="tx1"/>
                          </a:solidFill>
                          <a:effectLst/>
                        </a:rPr>
                        <a:t>-1</a:t>
                      </a:r>
                      <a:r>
                        <a:rPr lang="en-GB" sz="1600" dirty="0">
                          <a:solidFill>
                            <a:schemeClr val="tx1"/>
                          </a:solidFill>
                          <a:effectLst/>
                        </a:rPr>
                        <a:t>)</a:t>
                      </a:r>
                      <a:endParaRPr lang="en-GB" sz="1100" dirty="0">
                        <a:solidFill>
                          <a:schemeClr val="tx1"/>
                        </a:solidFill>
                        <a:effectLst/>
                      </a:endParaRPr>
                    </a:p>
                    <a:p>
                      <a:r>
                        <a:rPr lang="en-GB" sz="1600" dirty="0">
                          <a:solidFill>
                            <a:schemeClr val="tx1"/>
                          </a:solidFill>
                          <a:effectLst/>
                        </a:rPr>
                        <a:t>Foot soldier (0.9ms</a:t>
                      </a:r>
                      <a:r>
                        <a:rPr lang="en-GB" sz="1600" baseline="30000" dirty="0">
                          <a:solidFill>
                            <a:schemeClr val="tx1"/>
                          </a:solidFill>
                          <a:effectLst/>
                        </a:rPr>
                        <a:t>-1</a:t>
                      </a:r>
                      <a:r>
                        <a:rPr lang="en-GB" sz="1600" dirty="0">
                          <a:solidFill>
                            <a:schemeClr val="tx1"/>
                          </a:solidFill>
                          <a:effectLst/>
                        </a:rPr>
                        <a:t>)</a:t>
                      </a:r>
                      <a:endParaRPr lang="en-GB" sz="1100" dirty="0">
                        <a:solidFill>
                          <a:schemeClr val="tx1"/>
                        </a:solidFill>
                        <a:effectLst/>
                        <a:latin typeface="Times New Roman" panose="02020603050405020304" pitchFamily="18" charset="0"/>
                        <a:ea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solidFill>
                      <a:srgbClr val="FBF1E8"/>
                    </a:solidFill>
                  </a:tcPr>
                </a:tc>
                <a:extLst>
                  <a:ext uri="{0D108BD9-81ED-4DB2-BD59-A6C34878D82A}">
                    <a16:rowId xmlns:a16="http://schemas.microsoft.com/office/drawing/2014/main" val="1801114493"/>
                  </a:ext>
                </a:extLst>
              </a:tr>
            </a:tbl>
          </a:graphicData>
        </a:graphic>
      </p:graphicFrame>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14</a:t>
            </a:fld>
            <a:endParaRPr lang="en-GB"/>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pic>
        <p:nvPicPr>
          <p:cNvPr id="2050" name="Picture 2" descr="University of Wales Trinity Saint David – Wales Institute for Digital  Information">
            <a:extLst>
              <a:ext uri="{FF2B5EF4-FFF2-40B4-BE49-F238E27FC236}">
                <a16:creationId xmlns:a16="http://schemas.microsoft.com/office/drawing/2014/main" id="{701CBC3C-F33B-2319-7E69-C4408CE4CBD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0098" y="5614328"/>
            <a:ext cx="1958030" cy="646150"/>
          </a:xfrm>
          <a:prstGeom prst="rect">
            <a:avLst/>
          </a:prstGeom>
          <a:noFill/>
          <a:extLst>
            <a:ext uri="{909E8E84-426E-40DD-AFC4-6F175D3DCCD1}">
              <a14:hiddenFill xmlns:a14="http://schemas.microsoft.com/office/drawing/2010/main">
                <a:solidFill>
                  <a:srgbClr val="FFFFFF"/>
                </a:solidFill>
              </a14:hiddenFill>
            </a:ext>
          </a:extLst>
        </p:spPr>
      </p:pic>
      <mc:AlternateContent xmlns:mc="http://schemas.openxmlformats.org/markup-compatibility/2006" xmlns:a14="http://schemas.microsoft.com/office/drawing/2010/main">
        <mc:Choice Requires="a14">
          <p:sp>
            <p:nvSpPr>
              <p:cNvPr id="12" name="TextBox 11">
                <a:extLst>
                  <a:ext uri="{FF2B5EF4-FFF2-40B4-BE49-F238E27FC236}">
                    <a16:creationId xmlns:a16="http://schemas.microsoft.com/office/drawing/2014/main" id="{FC4D51C8-87C7-5729-9FF8-442F572E1F15}"/>
                  </a:ext>
                </a:extLst>
              </p:cNvPr>
              <p:cNvSpPr txBox="1"/>
              <p:nvPr/>
            </p:nvSpPr>
            <p:spPr>
              <a:xfrm>
                <a:off x="0" y="1772205"/>
                <a:ext cx="5311933" cy="3759362"/>
              </a:xfrm>
              <a:prstGeom prst="rect">
                <a:avLst/>
              </a:prstGeom>
              <a:noFill/>
              <a:ln>
                <a:noFill/>
              </a:ln>
            </p:spPr>
            <p:txBody>
              <a:bodyPr wrap="square" rtlCol="0">
                <a:spAutoFit/>
              </a:bodyPr>
              <a:lstStyle/>
              <a:p>
                <a:endParaRPr lang="en-GB" dirty="0"/>
              </a:p>
              <a:p>
                <a:pPr/>
                <a14:m>
                  <m:oMathPara xmlns:m="http://schemas.openxmlformats.org/officeDocument/2006/math">
                    <m:oMathParaPr>
                      <m:jc m:val="centerGroup"/>
                    </m:oMathParaPr>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𝐸</m:t>
                          </m:r>
                        </m:e>
                        <m:sub>
                          <m:r>
                            <a:rPr lang="en-GB" sz="2800" b="0" i="1" smtClean="0">
                              <a:latin typeface="Cambria Math" panose="02040503050406030204" pitchFamily="18" charset="0"/>
                            </a:rPr>
                            <m:t>𝑘</m:t>
                          </m:r>
                        </m:sub>
                      </m:sSub>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solidFill>
                                <a:srgbClr val="0070C0"/>
                              </a:solidFill>
                              <a:latin typeface="Cambria Math" panose="02040503050406030204" pitchFamily="18" charset="0"/>
                            </a:rPr>
                            <m:t>𝑀</m:t>
                          </m:r>
                          <m:r>
                            <a:rPr lang="en-GB" sz="2800" b="0" i="1" smtClean="0">
                              <a:latin typeface="Cambria Math" panose="02040503050406030204" pitchFamily="18" charset="0"/>
                            </a:rPr>
                            <m:t> </m:t>
                          </m:r>
                          <m:r>
                            <a:rPr lang="en-GB" sz="2800" b="0" i="1" smtClean="0">
                              <a:latin typeface="Cambria Math" panose="02040503050406030204" pitchFamily="18" charset="0"/>
                            </a:rPr>
                            <m:t>𝑥</m:t>
                          </m:r>
                          <m:r>
                            <a:rPr lang="en-GB" sz="2800" b="0" i="1" smtClean="0">
                              <a:latin typeface="Cambria Math" panose="02040503050406030204" pitchFamily="18" charset="0"/>
                            </a:rPr>
                            <m:t> (</m:t>
                          </m:r>
                          <m:sSup>
                            <m:sSupPr>
                              <m:ctrlPr>
                                <a:rPr lang="en-GB" sz="2800" b="0" i="1" smtClean="0">
                                  <a:latin typeface="Cambria Math" panose="02040503050406030204" pitchFamily="18" charset="0"/>
                                </a:rPr>
                              </m:ctrlPr>
                            </m:sSupPr>
                            <m:e>
                              <m:r>
                                <a:rPr lang="en-GB" sz="2800" b="0" i="1" smtClean="0">
                                  <a:solidFill>
                                    <a:srgbClr val="FF0000"/>
                                  </a:solidFill>
                                  <a:latin typeface="Cambria Math" panose="02040503050406030204" pitchFamily="18" charset="0"/>
                                </a:rPr>
                                <m:t>𝑉</m:t>
                              </m:r>
                            </m:e>
                            <m:sup>
                              <m:r>
                                <a:rPr lang="en-GB" sz="2800" b="0" i="1" smtClean="0">
                                  <a:latin typeface="Cambria Math" panose="02040503050406030204" pitchFamily="18" charset="0"/>
                                </a:rPr>
                                <m:t>2</m:t>
                              </m:r>
                            </m:sup>
                          </m:sSup>
                          <m:r>
                            <a:rPr lang="en-GB" sz="2800" b="0" i="1" smtClean="0">
                              <a:latin typeface="Cambria Math" panose="02040503050406030204" pitchFamily="18" charset="0"/>
                            </a:rPr>
                            <m:t>)</m:t>
                          </m:r>
                        </m:num>
                        <m:den>
                          <m:r>
                            <a:rPr lang="en-GB" sz="2800" b="0" i="1" smtClean="0">
                              <a:latin typeface="Cambria Math" panose="02040503050406030204" pitchFamily="18" charset="0"/>
                            </a:rPr>
                            <m:t>450,240</m:t>
                          </m:r>
                        </m:den>
                      </m:f>
                    </m:oMath>
                  </m:oMathPara>
                </a14:m>
                <a:endParaRPr lang="en-GB" sz="2800" dirty="0"/>
              </a:p>
              <a:p>
                <a:endParaRPr lang="en-GB" sz="2800" dirty="0"/>
              </a:p>
              <a:p>
                <a:pPr/>
                <a14:m>
                  <m:oMathPara xmlns:m="http://schemas.openxmlformats.org/officeDocument/2006/math">
                    <m:oMathParaPr>
                      <m:jc m:val="centerGroup"/>
                    </m:oMathParaPr>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𝐸</m:t>
                          </m:r>
                        </m:e>
                        <m:sub>
                          <m:r>
                            <a:rPr lang="en-GB" sz="2800" b="0" i="1" smtClean="0">
                              <a:latin typeface="Cambria Math" panose="02040503050406030204" pitchFamily="18" charset="0"/>
                            </a:rPr>
                            <m:t>𝑘</m:t>
                          </m:r>
                        </m:sub>
                      </m:sSub>
                      <m:r>
                        <a:rPr lang="en-GB" sz="2800" b="0" i="1" smtClean="0">
                          <a:latin typeface="Cambria Math" panose="02040503050406030204" pitchFamily="18" charset="0"/>
                        </a:rPr>
                        <m:t>=</m:t>
                      </m:r>
                      <m:f>
                        <m:fPr>
                          <m:ctrlPr>
                            <a:rPr lang="en-GB" sz="2800" b="0" i="1" smtClean="0">
                              <a:latin typeface="Cambria Math" panose="02040503050406030204" pitchFamily="18" charset="0"/>
                            </a:rPr>
                          </m:ctrlPr>
                        </m:fPr>
                        <m:num>
                          <m:r>
                            <a:rPr lang="en-GB" sz="2800" b="0" i="1" smtClean="0">
                              <a:latin typeface="Cambria Math" panose="02040503050406030204" pitchFamily="18" charset="0"/>
                            </a:rPr>
                            <m:t>1800 </m:t>
                          </m:r>
                          <m:r>
                            <a:rPr lang="en-GB" sz="2800" b="0" i="1" smtClean="0">
                              <a:latin typeface="Cambria Math" panose="02040503050406030204" pitchFamily="18" charset="0"/>
                            </a:rPr>
                            <m:t>𝑥</m:t>
                          </m:r>
                          <m:r>
                            <a:rPr lang="en-GB" sz="2800" b="0" i="1" smtClean="0">
                              <a:latin typeface="Cambria Math" panose="02040503050406030204" pitchFamily="18" charset="0"/>
                            </a:rPr>
                            <m:t> (</m:t>
                          </m:r>
                          <m:sSup>
                            <m:sSupPr>
                              <m:ctrlPr>
                                <a:rPr lang="en-GB" sz="2800" b="0" i="1" smtClean="0">
                                  <a:latin typeface="Cambria Math" panose="02040503050406030204" pitchFamily="18" charset="0"/>
                                </a:rPr>
                              </m:ctrlPr>
                            </m:sSupPr>
                            <m:e>
                              <m:r>
                                <a:rPr lang="en-GB" sz="2800" b="0" i="1" smtClean="0">
                                  <a:latin typeface="Cambria Math" panose="02040503050406030204" pitchFamily="18" charset="0"/>
                                </a:rPr>
                                <m:t>175</m:t>
                              </m:r>
                            </m:e>
                            <m:sup>
                              <m:r>
                                <a:rPr lang="en-GB" sz="2800" b="0" i="1" smtClean="0">
                                  <a:latin typeface="Cambria Math" panose="02040503050406030204" pitchFamily="18" charset="0"/>
                                </a:rPr>
                                <m:t>2</m:t>
                              </m:r>
                            </m:sup>
                          </m:sSup>
                          <m:r>
                            <a:rPr lang="en-GB" sz="2800" b="0" i="1" smtClean="0">
                              <a:latin typeface="Cambria Math" panose="02040503050406030204" pitchFamily="18" charset="0"/>
                            </a:rPr>
                            <m:t>)</m:t>
                          </m:r>
                        </m:num>
                        <m:den>
                          <m:r>
                            <a:rPr lang="en-GB" sz="2800" b="0" i="1" smtClean="0">
                              <a:latin typeface="Cambria Math" panose="02040503050406030204" pitchFamily="18" charset="0"/>
                            </a:rPr>
                            <m:t>450,240</m:t>
                          </m:r>
                        </m:den>
                      </m:f>
                    </m:oMath>
                  </m:oMathPara>
                </a14:m>
                <a:endParaRPr lang="en-GB" sz="2800" dirty="0"/>
              </a:p>
              <a:p>
                <a:endParaRPr lang="en-GB" sz="2800" dirty="0"/>
              </a:p>
              <a:p>
                <a:pPr/>
                <a14:m>
                  <m:oMathPara xmlns:m="http://schemas.openxmlformats.org/officeDocument/2006/math">
                    <m:oMathParaPr>
                      <m:jc m:val="centerGroup"/>
                    </m:oMathParaPr>
                    <m:oMath xmlns:m="http://schemas.openxmlformats.org/officeDocument/2006/math">
                      <m:sSub>
                        <m:sSubPr>
                          <m:ctrlPr>
                            <a:rPr lang="en-GB" sz="2800" b="0" i="1" smtClean="0">
                              <a:latin typeface="Cambria Math" panose="02040503050406030204" pitchFamily="18" charset="0"/>
                            </a:rPr>
                          </m:ctrlPr>
                        </m:sSubPr>
                        <m:e>
                          <m:r>
                            <a:rPr lang="en-GB" sz="2800" b="0" i="1" smtClean="0">
                              <a:latin typeface="Cambria Math" panose="02040503050406030204" pitchFamily="18" charset="0"/>
                            </a:rPr>
                            <m:t>𝐸</m:t>
                          </m:r>
                        </m:e>
                        <m:sub>
                          <m:r>
                            <a:rPr lang="en-GB" sz="2800" b="0" i="1" smtClean="0">
                              <a:latin typeface="Cambria Math" panose="02040503050406030204" pitchFamily="18" charset="0"/>
                            </a:rPr>
                            <m:t>𝑘</m:t>
                          </m:r>
                        </m:sub>
                      </m:sSub>
                      <m:r>
                        <a:rPr lang="en-GB" sz="2800" b="0" i="1" smtClean="0">
                          <a:latin typeface="Cambria Math" panose="02040503050406030204" pitchFamily="18" charset="0"/>
                        </a:rPr>
                        <m:t>=</m:t>
                      </m:r>
                      <m:r>
                        <a:rPr lang="en-GB" sz="2800" b="1" i="1" smtClean="0">
                          <a:latin typeface="Cambria Math" panose="02040503050406030204" pitchFamily="18" charset="0"/>
                        </a:rPr>
                        <m:t>𝟏𝟐𝟐</m:t>
                      </m:r>
                      <m:r>
                        <a:rPr lang="en-GB" sz="2800" b="1" i="1" smtClean="0">
                          <a:latin typeface="Cambria Math" panose="02040503050406030204" pitchFamily="18" charset="0"/>
                        </a:rPr>
                        <m:t>.</m:t>
                      </m:r>
                      <m:r>
                        <a:rPr lang="en-GB" sz="2800" b="1" i="1" smtClean="0">
                          <a:latin typeface="Cambria Math" panose="02040503050406030204" pitchFamily="18" charset="0"/>
                        </a:rPr>
                        <m:t>𝟐𝟗</m:t>
                      </m:r>
                      <m:r>
                        <a:rPr lang="en-GB" sz="2800" b="1" i="1" smtClean="0">
                          <a:latin typeface="Cambria Math" panose="02040503050406030204" pitchFamily="18" charset="0"/>
                        </a:rPr>
                        <m:t> </m:t>
                      </m:r>
                      <m:r>
                        <a:rPr lang="en-GB" sz="2800" b="1" i="1" smtClean="0">
                          <a:latin typeface="Cambria Math" panose="02040503050406030204" pitchFamily="18" charset="0"/>
                        </a:rPr>
                        <m:t>𝑱</m:t>
                      </m:r>
                    </m:oMath>
                  </m:oMathPara>
                </a14:m>
                <a:endParaRPr lang="en-GB" sz="2800" b="1" dirty="0"/>
              </a:p>
              <a:p>
                <a:endParaRPr lang="en-GB" dirty="0"/>
              </a:p>
            </p:txBody>
          </p:sp>
        </mc:Choice>
        <mc:Fallback xmlns="">
          <p:sp>
            <p:nvSpPr>
              <p:cNvPr id="12" name="TextBox 11">
                <a:extLst>
                  <a:ext uri="{FF2B5EF4-FFF2-40B4-BE49-F238E27FC236}">
                    <a16:creationId xmlns:a16="http://schemas.microsoft.com/office/drawing/2014/main" id="{FC4D51C8-87C7-5729-9FF8-442F572E1F15}"/>
                  </a:ext>
                </a:extLst>
              </p:cNvPr>
              <p:cNvSpPr txBox="1">
                <a:spLocks noRot="1" noChangeAspect="1" noMove="1" noResize="1" noEditPoints="1" noAdjustHandles="1" noChangeArrowheads="1" noChangeShapeType="1" noTextEdit="1"/>
              </p:cNvSpPr>
              <p:nvPr/>
            </p:nvSpPr>
            <p:spPr>
              <a:xfrm>
                <a:off x="0" y="1772205"/>
                <a:ext cx="5311933" cy="3759362"/>
              </a:xfrm>
              <a:prstGeom prst="rect">
                <a:avLst/>
              </a:prstGeom>
              <a:blipFill>
                <a:blip r:embed="rId5"/>
                <a:stretch>
                  <a:fillRect/>
                </a:stretch>
              </a:blipFill>
              <a:ln>
                <a:noFill/>
              </a:ln>
            </p:spPr>
            <p:txBody>
              <a:bodyPr/>
              <a:lstStyle/>
              <a:p>
                <a:r>
                  <a:rPr lang="en-GB">
                    <a:noFill/>
                  </a:rPr>
                  <a:t> </a:t>
                </a:r>
              </a:p>
            </p:txBody>
          </p:sp>
        </mc:Fallback>
      </mc:AlternateContent>
      <p:sp>
        <p:nvSpPr>
          <p:cNvPr id="13" name="Rectangle 12">
            <a:extLst>
              <a:ext uri="{FF2B5EF4-FFF2-40B4-BE49-F238E27FC236}">
                <a16:creationId xmlns:a16="http://schemas.microsoft.com/office/drawing/2014/main" id="{E9FC2724-20C4-0171-884C-FCD80DE4042B}"/>
              </a:ext>
            </a:extLst>
          </p:cNvPr>
          <p:cNvSpPr/>
          <p:nvPr/>
        </p:nvSpPr>
        <p:spPr>
          <a:xfrm>
            <a:off x="6008117" y="0"/>
            <a:ext cx="70339" cy="6439943"/>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Single Corner Rounded 13">
            <a:extLst>
              <a:ext uri="{FF2B5EF4-FFF2-40B4-BE49-F238E27FC236}">
                <a16:creationId xmlns:a16="http://schemas.microsoft.com/office/drawing/2014/main" id="{495B34DD-7F5F-D64C-C8FE-DE3E597C15CB}"/>
              </a:ext>
            </a:extLst>
          </p:cNvPr>
          <p:cNvSpPr/>
          <p:nvPr/>
        </p:nvSpPr>
        <p:spPr>
          <a:xfrm>
            <a:off x="0" y="431999"/>
            <a:ext cx="3629891"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Penetration Energy </a:t>
            </a:r>
          </a:p>
        </p:txBody>
      </p:sp>
      <p:sp>
        <p:nvSpPr>
          <p:cNvPr id="15" name="TextBox 14">
            <a:extLst>
              <a:ext uri="{FF2B5EF4-FFF2-40B4-BE49-F238E27FC236}">
                <a16:creationId xmlns:a16="http://schemas.microsoft.com/office/drawing/2014/main" id="{0326DD44-CD18-8274-83C2-9B98E3FD6B6A}"/>
              </a:ext>
            </a:extLst>
          </p:cNvPr>
          <p:cNvSpPr txBox="1"/>
          <p:nvPr/>
        </p:nvSpPr>
        <p:spPr>
          <a:xfrm>
            <a:off x="10814" y="1421401"/>
            <a:ext cx="2645152" cy="646331"/>
          </a:xfrm>
          <a:prstGeom prst="rect">
            <a:avLst/>
          </a:prstGeom>
          <a:noFill/>
        </p:spPr>
        <p:txBody>
          <a:bodyPr wrap="square" rtlCol="0">
            <a:spAutoFit/>
          </a:bodyPr>
          <a:lstStyle/>
          <a:p>
            <a:r>
              <a:rPr lang="en-GB" dirty="0"/>
              <a:t>Arrow Weight (Grains) </a:t>
            </a:r>
            <a:r>
              <a:rPr lang="en-GB" dirty="0">
                <a:solidFill>
                  <a:srgbClr val="0070C0"/>
                </a:solidFill>
              </a:rPr>
              <a:t>(M)</a:t>
            </a:r>
          </a:p>
          <a:p>
            <a:r>
              <a:rPr lang="en-GB" dirty="0"/>
              <a:t>Arrow Velocity (FPS) </a:t>
            </a:r>
            <a:r>
              <a:rPr lang="en-GB" dirty="0">
                <a:solidFill>
                  <a:srgbClr val="FF0000"/>
                </a:solidFill>
              </a:rPr>
              <a:t>(V)</a:t>
            </a:r>
          </a:p>
        </p:txBody>
      </p:sp>
    </p:spTree>
    <p:extLst>
      <p:ext uri="{BB962C8B-B14F-4D97-AF65-F5344CB8AC3E}">
        <p14:creationId xmlns:p14="http://schemas.microsoft.com/office/powerpoint/2010/main" val="6893899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Battle of Agincourt in 1415 - English Longbowmen Defeat French Knights -  Agincourt 1415 and the Hundred Years War!">
            <a:extLst>
              <a:ext uri="{FF2B5EF4-FFF2-40B4-BE49-F238E27FC236}">
                <a16:creationId xmlns:a16="http://schemas.microsoft.com/office/drawing/2014/main" id="{C631A7C3-F489-A8EA-8E29-A03DC8D187EE}"/>
              </a:ext>
            </a:extLst>
          </p:cNvPr>
          <p:cNvPicPr>
            <a:picLocks noChangeAspect="1" noChangeArrowheads="1"/>
          </p:cNvPicPr>
          <p:nvPr/>
        </p:nvPicPr>
        <p:blipFill>
          <a:blip r:embed="rId3">
            <a:alphaModFix amt="20000"/>
            <a:extLst>
              <a:ext uri="{28A0092B-C50C-407E-A947-70E740481C1C}">
                <a14:useLocalDpi xmlns:a14="http://schemas.microsoft.com/office/drawing/2010/main" val="0"/>
              </a:ext>
            </a:extLst>
          </a:blip>
          <a:srcRect/>
          <a:stretch>
            <a:fillRect/>
          </a:stretch>
        </p:blipFill>
        <p:spPr bwMode="auto">
          <a:xfrm>
            <a:off x="11744" y="-1"/>
            <a:ext cx="8353875" cy="6412055"/>
          </a:xfrm>
          <a:prstGeom prst="rect">
            <a:avLst/>
          </a:prstGeom>
          <a:noFill/>
          <a:extLst>
            <a:ext uri="{909E8E84-426E-40DD-AFC4-6F175D3DCCD1}">
              <a14:hiddenFill xmlns:a14="http://schemas.microsoft.com/office/drawing/2010/main">
                <a:solidFill>
                  <a:srgbClr val="FFFFFF"/>
                </a:solidFill>
              </a14:hiddenFill>
            </a:ext>
          </a:extLst>
        </p:spPr>
      </p:pic>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15</a:t>
            </a:fld>
            <a:endParaRPr lang="en-GB"/>
          </a:p>
        </p:txBody>
      </p:sp>
      <p:sp>
        <p:nvSpPr>
          <p:cNvPr id="8" name="Rectangle 7">
            <a:extLst>
              <a:ext uri="{FF2B5EF4-FFF2-40B4-BE49-F238E27FC236}">
                <a16:creationId xmlns:a16="http://schemas.microsoft.com/office/drawing/2014/main" id="{9A6FFE48-BFC7-F9E5-656C-E9B998BD8E4E}"/>
              </a:ext>
            </a:extLst>
          </p:cNvPr>
          <p:cNvSpPr/>
          <p:nvPr/>
        </p:nvSpPr>
        <p:spPr>
          <a:xfrm>
            <a:off x="6043287" y="0"/>
            <a:ext cx="6148713" cy="6425999"/>
          </a:xfrm>
          <a:prstGeom prst="rect">
            <a:avLst/>
          </a:prstGeom>
          <a:solidFill>
            <a:srgbClr val="12191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Weather </a:t>
            </a:r>
          </a:p>
        </p:txBody>
      </p:sp>
      <p:sp>
        <p:nvSpPr>
          <p:cNvPr id="4" name="TextBox 3">
            <a:extLst>
              <a:ext uri="{FF2B5EF4-FFF2-40B4-BE49-F238E27FC236}">
                <a16:creationId xmlns:a16="http://schemas.microsoft.com/office/drawing/2014/main" id="{DC704850-D9D8-B750-2A99-B97128C1130E}"/>
              </a:ext>
            </a:extLst>
          </p:cNvPr>
          <p:cNvSpPr txBox="1"/>
          <p:nvPr/>
        </p:nvSpPr>
        <p:spPr>
          <a:xfrm>
            <a:off x="222739" y="1720840"/>
            <a:ext cx="5623880" cy="2308324"/>
          </a:xfrm>
          <a:prstGeom prst="rect">
            <a:avLst/>
          </a:prstGeom>
          <a:noFill/>
          <a:ln>
            <a:noFill/>
          </a:ln>
        </p:spPr>
        <p:txBody>
          <a:bodyPr wrap="square" rtlCol="0">
            <a:spAutoFit/>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The French army advanced across a recently ploughed field, which became muddy due to rain. This hindered the mobility of the heavily armoured French knights, making it difficult for them to charge effectively. Additionally, the French did not adjust their tactics to account for the terrain, and their densely packed formation made them vulnerable to the longbow volleys.</a:t>
            </a:r>
          </a:p>
          <a:p>
            <a:endParaRPr lang="en-GB" dirty="0">
              <a:latin typeface="Calibri" panose="020F0502020204030204" pitchFamily="34" charset="0"/>
              <a:ea typeface="Calibri" panose="020F0502020204030204" pitchFamily="34" charset="0"/>
              <a:cs typeface="Times New Roman" panose="02020603050405020304" pitchFamily="18" charset="0"/>
            </a:endParaRPr>
          </a:p>
        </p:txBody>
      </p:sp>
      <p:pic>
        <p:nvPicPr>
          <p:cNvPr id="1028" name="Picture 4" descr="Robert Pattinson GIF by NETFLIX - Find &amp; Share on GIPHY">
            <a:extLst>
              <a:ext uri="{FF2B5EF4-FFF2-40B4-BE49-F238E27FC236}">
                <a16:creationId xmlns:a16="http://schemas.microsoft.com/office/drawing/2014/main" id="{5295DF08-C10F-E145-7EB4-ABB12050B2CE}"/>
              </a:ext>
            </a:extLst>
          </p:cNvPr>
          <p:cNvPicPr>
            <a:picLocks noChangeAspect="1" noChangeArrowheads="1"/>
          </p:cNvPicPr>
          <p:nvPr/>
        </p:nvPicPr>
        <p:blipFill>
          <a:blip r:embed="rId4">
            <a:alphaModFix/>
            <a:extLst>
              <a:ext uri="{28A0092B-C50C-407E-A947-70E740481C1C}">
                <a14:useLocalDpi xmlns:a14="http://schemas.microsoft.com/office/drawing/2010/main" val="0"/>
              </a:ext>
            </a:extLst>
          </a:blip>
          <a:srcRect/>
          <a:stretch>
            <a:fillRect/>
          </a:stretch>
        </p:blipFill>
        <p:spPr bwMode="auto">
          <a:xfrm>
            <a:off x="6066711" y="803565"/>
            <a:ext cx="6113544" cy="4645890"/>
          </a:xfrm>
          <a:prstGeom prst="rect">
            <a:avLst/>
          </a:prstGeom>
          <a:noFill/>
          <a:extLst>
            <a:ext uri="{909E8E84-426E-40DD-AFC4-6F175D3DCCD1}">
              <a14:hiddenFill xmlns:a14="http://schemas.microsoft.com/office/drawing/2010/main">
                <a:solidFill>
                  <a:srgbClr val="FFFFFF"/>
                </a:solidFill>
              </a14:hiddenFill>
            </a:ext>
          </a:extLst>
        </p:spPr>
      </p:pic>
      <p:sp>
        <p:nvSpPr>
          <p:cNvPr id="10" name="Rectangle 9">
            <a:extLst>
              <a:ext uri="{FF2B5EF4-FFF2-40B4-BE49-F238E27FC236}">
                <a16:creationId xmlns:a16="http://schemas.microsoft.com/office/drawing/2014/main" id="{29C9AD5D-B533-3E3B-F8DC-B07369056637}"/>
              </a:ext>
            </a:extLst>
          </p:cNvPr>
          <p:cNvSpPr/>
          <p:nvPr/>
        </p:nvSpPr>
        <p:spPr>
          <a:xfrm>
            <a:off x="6008117" y="0"/>
            <a:ext cx="70339" cy="6439943"/>
          </a:xfrm>
          <a:prstGeom prst="rect">
            <a:avLst/>
          </a:prstGeom>
          <a:solidFill>
            <a:schemeClr val="accent5">
              <a:lumMod val="50000"/>
            </a:schemeClr>
          </a:solid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pic>
        <p:nvPicPr>
          <p:cNvPr id="11" name="Picture 2" descr="University of Wales Trinity Saint David – Wales Institute for Digital  Information">
            <a:extLst>
              <a:ext uri="{FF2B5EF4-FFF2-40B4-BE49-F238E27FC236}">
                <a16:creationId xmlns:a16="http://schemas.microsoft.com/office/drawing/2014/main" id="{AD557E6C-1F34-0346-0FBA-0AE22EAD18B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30098" y="5614328"/>
            <a:ext cx="1958030" cy="64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666545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56CDFC69-9E86-0F5C-C64A-2004F1B974FA}"/>
              </a:ext>
            </a:extLst>
          </p:cNvPr>
          <p:cNvSpPr/>
          <p:nvPr/>
        </p:nvSpPr>
        <p:spPr>
          <a:xfrm>
            <a:off x="0" y="13943"/>
            <a:ext cx="12192000" cy="6412057"/>
          </a:xfrm>
          <a:prstGeom prst="rect">
            <a:avLst/>
          </a:prstGeom>
          <a:solidFill>
            <a:srgbClr val="FBF1E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16</a:t>
            </a:fld>
            <a:endParaRPr lang="en-GB"/>
          </a:p>
        </p:txBody>
      </p:sp>
      <p:pic>
        <p:nvPicPr>
          <p:cNvPr id="7170" name="Picture 2" descr="Animated Maps: The Battle of Agincourt – The History of England">
            <a:extLst>
              <a:ext uri="{FF2B5EF4-FFF2-40B4-BE49-F238E27FC236}">
                <a16:creationId xmlns:a16="http://schemas.microsoft.com/office/drawing/2014/main" id="{28537D4D-9B59-75ED-781A-F85810F5C5E1}"/>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446" t="677" r="660" b="10694"/>
          <a:stretch/>
        </p:blipFill>
        <p:spPr bwMode="auto">
          <a:xfrm>
            <a:off x="3067988" y="561000"/>
            <a:ext cx="7932521" cy="5317944"/>
          </a:xfrm>
          <a:prstGeom prst="rect">
            <a:avLst/>
          </a:prstGeom>
          <a:noFill/>
          <a:ln>
            <a:solidFill>
              <a:srgbClr val="FBF1E8"/>
            </a:solidFill>
          </a:ln>
          <a:extLst>
            <a:ext uri="{909E8E84-426E-40DD-AFC4-6F175D3DCCD1}">
              <a14:hiddenFill xmlns:a14="http://schemas.microsoft.com/office/drawing/2010/main">
                <a:solidFill>
                  <a:srgbClr val="FFFFFF"/>
                </a:solidFill>
              </a14:hiddenFill>
            </a:ext>
          </a:extLst>
        </p:spPr>
      </p:pic>
      <p:sp>
        <p:nvSpPr>
          <p:cNvPr id="3" name="Rectangle: Single Corner Rounded 2">
            <a:extLst>
              <a:ext uri="{FF2B5EF4-FFF2-40B4-BE49-F238E27FC236}">
                <a16:creationId xmlns:a16="http://schemas.microsoft.com/office/drawing/2014/main" id="{3A190EBB-FAB7-81E3-327B-70A79E13B933}"/>
              </a:ext>
            </a:extLst>
          </p:cNvPr>
          <p:cNvSpPr/>
          <p:nvPr/>
        </p:nvSpPr>
        <p:spPr>
          <a:xfrm>
            <a:off x="1" y="431999"/>
            <a:ext cx="2540000"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Formation </a:t>
            </a:r>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pic>
        <p:nvPicPr>
          <p:cNvPr id="8" name="Picture 2" descr="University of Wales Trinity Saint David – Wales Institute for Digital  Information">
            <a:extLst>
              <a:ext uri="{FF2B5EF4-FFF2-40B4-BE49-F238E27FC236}">
                <a16:creationId xmlns:a16="http://schemas.microsoft.com/office/drawing/2014/main" id="{4317C0FA-90A2-24FE-723C-D5ADBC45CE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0098" y="5614328"/>
            <a:ext cx="1958030" cy="64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943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17</a:t>
            </a:fld>
            <a:endParaRPr lang="en-GB"/>
          </a:p>
        </p:txBody>
      </p:sp>
      <p:sp>
        <p:nvSpPr>
          <p:cNvPr id="3" name="Rectangle: Single Corner Rounded 2">
            <a:extLst>
              <a:ext uri="{FF2B5EF4-FFF2-40B4-BE49-F238E27FC236}">
                <a16:creationId xmlns:a16="http://schemas.microsoft.com/office/drawing/2014/main" id="{3A190EBB-FAB7-81E3-327B-70A79E13B933}"/>
              </a:ext>
            </a:extLst>
          </p:cNvPr>
          <p:cNvSpPr/>
          <p:nvPr/>
        </p:nvSpPr>
        <p:spPr>
          <a:xfrm>
            <a:off x="1" y="431999"/>
            <a:ext cx="2585046"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latin typeface="Arial" panose="020B0604020202020204" pitchFamily="34" charset="0"/>
                <a:cs typeface="Arial" panose="020B0604020202020204" pitchFamily="34" charset="0"/>
              </a:rPr>
              <a:t>Leadership</a:t>
            </a:r>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00B0F0"/>
            </a:solidFill>
          </a:ln>
        </p:spPr>
        <p:style>
          <a:lnRef idx="1">
            <a:schemeClr val="accent1"/>
          </a:lnRef>
          <a:fillRef idx="0">
            <a:schemeClr val="accent1"/>
          </a:fillRef>
          <a:effectRef idx="0">
            <a:schemeClr val="accent1"/>
          </a:effectRef>
          <a:fontRef idx="minor">
            <a:schemeClr val="tx1"/>
          </a:fontRef>
        </p:style>
      </p:cxnSp>
      <p:sp>
        <p:nvSpPr>
          <p:cNvPr id="12" name="AutoShape 2" descr="A diagram showing the different modes of motion of an arrow. ">
            <a:extLst>
              <a:ext uri="{FF2B5EF4-FFF2-40B4-BE49-F238E27FC236}">
                <a16:creationId xmlns:a16="http://schemas.microsoft.com/office/drawing/2014/main" id="{722A8562-61C4-43BB-2A59-422200F420E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136E6129-53A4-2BF8-0F89-C8AB3A3E5889}"/>
              </a:ext>
            </a:extLst>
          </p:cNvPr>
          <p:cNvSpPr txBox="1"/>
          <p:nvPr/>
        </p:nvSpPr>
        <p:spPr>
          <a:xfrm>
            <a:off x="170025" y="1737095"/>
            <a:ext cx="5558829" cy="2960811"/>
          </a:xfrm>
          <a:prstGeom prst="rect">
            <a:avLst/>
          </a:prstGeom>
          <a:noFill/>
          <a:ln>
            <a:noFill/>
          </a:ln>
        </p:spPr>
        <p:txBody>
          <a:bodyPr wrap="square" rtlCol="0">
            <a:spAutoFit/>
          </a:bodyPr>
          <a:lstStyle/>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Terrain and Tactical Errors</a:t>
            </a: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Disregard for Archers</a:t>
            </a: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Cavalry Charges</a:t>
            </a: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Overconfidence and Lack of Coordination</a:t>
            </a: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Capture of French Nobility</a:t>
            </a:r>
          </a:p>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Failure to Adapt</a:t>
            </a:r>
          </a:p>
          <a:p>
            <a:endParaRPr lang="en-GB" dirty="0">
              <a:latin typeface="Arial" panose="020B0604020202020204" pitchFamily="34" charset="0"/>
              <a:cs typeface="Arial" panose="020B0604020202020204" pitchFamily="34" charset="0"/>
            </a:endParaRPr>
          </a:p>
        </p:txBody>
      </p:sp>
      <p:grpSp>
        <p:nvGrpSpPr>
          <p:cNvPr id="20" name="Group 19">
            <a:extLst>
              <a:ext uri="{FF2B5EF4-FFF2-40B4-BE49-F238E27FC236}">
                <a16:creationId xmlns:a16="http://schemas.microsoft.com/office/drawing/2014/main" id="{77A85824-E0C5-5469-1348-C99D0519D8CF}"/>
              </a:ext>
            </a:extLst>
          </p:cNvPr>
          <p:cNvGrpSpPr/>
          <p:nvPr/>
        </p:nvGrpSpPr>
        <p:grpSpPr>
          <a:xfrm>
            <a:off x="6633172" y="18776"/>
            <a:ext cx="5558828" cy="6227757"/>
            <a:chOff x="6633172" y="18776"/>
            <a:chExt cx="5558828" cy="6227757"/>
          </a:xfrm>
        </p:grpSpPr>
        <p:pic>
          <p:nvPicPr>
            <p:cNvPr id="8" name="Picture 2" descr="Agincourt 600: The Main French Attack and Mêlée">
              <a:extLst>
                <a:ext uri="{FF2B5EF4-FFF2-40B4-BE49-F238E27FC236}">
                  <a16:creationId xmlns:a16="http://schemas.microsoft.com/office/drawing/2014/main" id="{AA978C7A-9CE2-A90C-2E21-F9F2FA47F3C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9318"/>
            <a:stretch/>
          </p:blipFill>
          <p:spPr bwMode="auto">
            <a:xfrm flipH="1">
              <a:off x="6633172" y="18776"/>
              <a:ext cx="5558828" cy="6227757"/>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CC6028A7-F968-3FF6-6FB6-C3B3B7DFA951}"/>
                </a:ext>
              </a:extLst>
            </p:cNvPr>
            <p:cNvSpPr/>
            <p:nvPr/>
          </p:nvSpPr>
          <p:spPr>
            <a:xfrm>
              <a:off x="8048625" y="872924"/>
              <a:ext cx="95250" cy="11767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0CD9BBFD-48B4-4407-5879-3526C80170A8}"/>
                </a:ext>
              </a:extLst>
            </p:cNvPr>
            <p:cNvSpPr/>
            <p:nvPr/>
          </p:nvSpPr>
          <p:spPr>
            <a:xfrm rot="18856386">
              <a:off x="9099551" y="1259193"/>
              <a:ext cx="95250" cy="11767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FF3D5318-1C88-48D9-AEC1-34308C00C6F2}"/>
                </a:ext>
              </a:extLst>
            </p:cNvPr>
            <p:cNvSpPr/>
            <p:nvPr/>
          </p:nvSpPr>
          <p:spPr>
            <a:xfrm rot="18856386">
              <a:off x="10950576" y="931761"/>
              <a:ext cx="95250" cy="11767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1" name="Picture 2" descr="University of Wales Trinity Saint David – Wales Institute for Digital  Information">
            <a:extLst>
              <a:ext uri="{FF2B5EF4-FFF2-40B4-BE49-F238E27FC236}">
                <a16:creationId xmlns:a16="http://schemas.microsoft.com/office/drawing/2014/main" id="{46186364-26EB-E248-0609-FFF78CC482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0098" y="5614328"/>
            <a:ext cx="1958030" cy="64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139788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18</a:t>
            </a:fld>
            <a:endParaRPr lang="en-GB"/>
          </a:p>
        </p:txBody>
      </p:sp>
      <p:sp>
        <p:nvSpPr>
          <p:cNvPr id="3" name="Rectangle: Single Corner Rounded 2">
            <a:extLst>
              <a:ext uri="{FF2B5EF4-FFF2-40B4-BE49-F238E27FC236}">
                <a16:creationId xmlns:a16="http://schemas.microsoft.com/office/drawing/2014/main" id="{3A190EBB-FAB7-81E3-327B-70A79E13B933}"/>
              </a:ext>
            </a:extLst>
          </p:cNvPr>
          <p:cNvSpPr/>
          <p:nvPr/>
        </p:nvSpPr>
        <p:spPr>
          <a:xfrm>
            <a:off x="1" y="431999"/>
            <a:ext cx="2585046"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latin typeface="Arial" panose="020B0604020202020204" pitchFamily="34" charset="0"/>
                <a:cs typeface="Arial" panose="020B0604020202020204" pitchFamily="34" charset="0"/>
              </a:rPr>
              <a:t>Leadership</a:t>
            </a:r>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00B0F0"/>
            </a:solidFill>
          </a:ln>
        </p:spPr>
        <p:style>
          <a:lnRef idx="1">
            <a:schemeClr val="accent1"/>
          </a:lnRef>
          <a:fillRef idx="0">
            <a:schemeClr val="accent1"/>
          </a:fillRef>
          <a:effectRef idx="0">
            <a:schemeClr val="accent1"/>
          </a:effectRef>
          <a:fontRef idx="minor">
            <a:schemeClr val="tx1"/>
          </a:fontRef>
        </p:style>
      </p:cxnSp>
      <p:sp>
        <p:nvSpPr>
          <p:cNvPr id="12" name="AutoShape 2" descr="A diagram showing the different modes of motion of an arrow. ">
            <a:extLst>
              <a:ext uri="{FF2B5EF4-FFF2-40B4-BE49-F238E27FC236}">
                <a16:creationId xmlns:a16="http://schemas.microsoft.com/office/drawing/2014/main" id="{722A8562-61C4-43BB-2A59-422200F420E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TextBox 3">
            <a:extLst>
              <a:ext uri="{FF2B5EF4-FFF2-40B4-BE49-F238E27FC236}">
                <a16:creationId xmlns:a16="http://schemas.microsoft.com/office/drawing/2014/main" id="{136E6129-53A4-2BF8-0F89-C8AB3A3E5889}"/>
              </a:ext>
            </a:extLst>
          </p:cNvPr>
          <p:cNvSpPr txBox="1"/>
          <p:nvPr/>
        </p:nvSpPr>
        <p:spPr>
          <a:xfrm>
            <a:off x="170025" y="1737095"/>
            <a:ext cx="5558829" cy="2702984"/>
          </a:xfrm>
          <a:prstGeom prst="rect">
            <a:avLst/>
          </a:prstGeom>
          <a:noFill/>
          <a:ln>
            <a:noFill/>
          </a:ln>
        </p:spPr>
        <p:txBody>
          <a:bodyPr wrap="square" rtlCol="0">
            <a:spAutoFit/>
          </a:bodyPr>
          <a:lstStyle/>
          <a:p>
            <a:pPr>
              <a:lnSpc>
                <a:spcPct val="107000"/>
              </a:lnSpc>
              <a:spcAft>
                <a:spcPts val="800"/>
              </a:spcAft>
            </a:pPr>
            <a:r>
              <a:rPr lang="en-GB" sz="2000" kern="100" dirty="0">
                <a:effectLst/>
                <a:latin typeface="Arial" panose="020B0604020202020204" pitchFamily="34" charset="0"/>
                <a:ea typeface="Calibri" panose="020F0502020204030204" pitchFamily="34" charset="0"/>
                <a:cs typeface="Arial" panose="020B0604020202020204" pitchFamily="34" charset="0"/>
              </a:rPr>
              <a:t>In summary, a combination of strategic and tactical errors, underestimation of the longbow, poor adaptation to the battlefield conditions, and overconfidence contributed to the French leadership's mistakes at the Battle of Agincourt. These factors played a significant role in the outcome of the battle, with the French suffering a decisive defeat against the English.</a:t>
            </a:r>
            <a:endParaRPr lang="en-GB" dirty="0">
              <a:latin typeface="Arial" panose="020B0604020202020204" pitchFamily="34" charset="0"/>
              <a:cs typeface="Arial" panose="020B0604020202020204" pitchFamily="34" charset="0"/>
            </a:endParaRPr>
          </a:p>
        </p:txBody>
      </p:sp>
      <p:grpSp>
        <p:nvGrpSpPr>
          <p:cNvPr id="20" name="Group 19">
            <a:extLst>
              <a:ext uri="{FF2B5EF4-FFF2-40B4-BE49-F238E27FC236}">
                <a16:creationId xmlns:a16="http://schemas.microsoft.com/office/drawing/2014/main" id="{77A85824-E0C5-5469-1348-C99D0519D8CF}"/>
              </a:ext>
            </a:extLst>
          </p:cNvPr>
          <p:cNvGrpSpPr/>
          <p:nvPr/>
        </p:nvGrpSpPr>
        <p:grpSpPr>
          <a:xfrm>
            <a:off x="6633172" y="18776"/>
            <a:ext cx="5558828" cy="6227757"/>
            <a:chOff x="6633172" y="18776"/>
            <a:chExt cx="5558828" cy="6227757"/>
          </a:xfrm>
        </p:grpSpPr>
        <p:pic>
          <p:nvPicPr>
            <p:cNvPr id="8" name="Picture 2" descr="Agincourt 600: The Main French Attack and Mêlée">
              <a:extLst>
                <a:ext uri="{FF2B5EF4-FFF2-40B4-BE49-F238E27FC236}">
                  <a16:creationId xmlns:a16="http://schemas.microsoft.com/office/drawing/2014/main" id="{AA978C7A-9CE2-A90C-2E21-F9F2FA47F3C2}"/>
                </a:ext>
              </a:extLst>
            </p:cNvPr>
            <p:cNvPicPr>
              <a:picLocks noChangeAspect="1" noChangeArrowheads="1"/>
            </p:cNvPicPr>
            <p:nvPr/>
          </p:nvPicPr>
          <p:blipFill rotWithShape="1">
            <a:blip r:embed="rId3">
              <a:alphaModFix/>
              <a:extLst>
                <a:ext uri="{28A0092B-C50C-407E-A947-70E740481C1C}">
                  <a14:useLocalDpi xmlns:a14="http://schemas.microsoft.com/office/drawing/2010/main" val="0"/>
                </a:ext>
              </a:extLst>
            </a:blip>
            <a:srcRect t="9318"/>
            <a:stretch/>
          </p:blipFill>
          <p:spPr bwMode="auto">
            <a:xfrm flipH="1">
              <a:off x="6633172" y="18776"/>
              <a:ext cx="5558828" cy="6227757"/>
            </a:xfrm>
            <a:prstGeom prst="rect">
              <a:avLst/>
            </a:prstGeom>
            <a:noFill/>
            <a:extLst>
              <a:ext uri="{909E8E84-426E-40DD-AFC4-6F175D3DCCD1}">
                <a14:hiddenFill xmlns:a14="http://schemas.microsoft.com/office/drawing/2010/main">
                  <a:solidFill>
                    <a:srgbClr val="FFFFFF"/>
                  </a:solidFill>
                </a14:hiddenFill>
              </a:ext>
            </a:extLst>
          </p:spPr>
        </p:pic>
        <p:sp>
          <p:nvSpPr>
            <p:cNvPr id="17" name="Rectangle 16">
              <a:extLst>
                <a:ext uri="{FF2B5EF4-FFF2-40B4-BE49-F238E27FC236}">
                  <a16:creationId xmlns:a16="http://schemas.microsoft.com/office/drawing/2014/main" id="{CC6028A7-F968-3FF6-6FB6-C3B3B7DFA951}"/>
                </a:ext>
              </a:extLst>
            </p:cNvPr>
            <p:cNvSpPr/>
            <p:nvPr/>
          </p:nvSpPr>
          <p:spPr>
            <a:xfrm>
              <a:off x="8048625" y="872924"/>
              <a:ext cx="95250" cy="11767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0CD9BBFD-48B4-4407-5879-3526C80170A8}"/>
                </a:ext>
              </a:extLst>
            </p:cNvPr>
            <p:cNvSpPr/>
            <p:nvPr/>
          </p:nvSpPr>
          <p:spPr>
            <a:xfrm rot="18856386">
              <a:off x="9099551" y="1259193"/>
              <a:ext cx="95250" cy="11767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FF3D5318-1C88-48D9-AEC1-34308C00C6F2}"/>
                </a:ext>
              </a:extLst>
            </p:cNvPr>
            <p:cNvSpPr/>
            <p:nvPr/>
          </p:nvSpPr>
          <p:spPr>
            <a:xfrm rot="18856386">
              <a:off x="10950576" y="931761"/>
              <a:ext cx="95250" cy="117676"/>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pic>
        <p:nvPicPr>
          <p:cNvPr id="21" name="Picture 2" descr="University of Wales Trinity Saint David – Wales Institute for Digital  Information">
            <a:extLst>
              <a:ext uri="{FF2B5EF4-FFF2-40B4-BE49-F238E27FC236}">
                <a16:creationId xmlns:a16="http://schemas.microsoft.com/office/drawing/2014/main" id="{46186364-26EB-E248-0609-FFF78CC482F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0098" y="5614328"/>
            <a:ext cx="1958030" cy="64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227852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19</a:t>
            </a:fld>
            <a:endParaRPr lang="en-GB"/>
          </a:p>
        </p:txBody>
      </p: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833091"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Conclusion</a:t>
            </a:r>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00B0F0"/>
            </a:solidFill>
          </a:ln>
        </p:spPr>
        <p:style>
          <a:lnRef idx="1">
            <a:schemeClr val="accent1"/>
          </a:lnRef>
          <a:fillRef idx="0">
            <a:schemeClr val="accent1"/>
          </a:fillRef>
          <a:effectRef idx="0">
            <a:schemeClr val="accent1"/>
          </a:effectRef>
          <a:fontRef idx="minor">
            <a:schemeClr val="tx1"/>
          </a:fontRef>
        </p:style>
      </p:cxnSp>
      <p:pic>
        <p:nvPicPr>
          <p:cNvPr id="2" name="Picture 2" descr="University of Wales Trinity Saint David - myday">
            <a:extLst>
              <a:ext uri="{FF2B5EF4-FFF2-40B4-BE49-F238E27FC236}">
                <a16:creationId xmlns:a16="http://schemas.microsoft.com/office/drawing/2014/main" id="{96ECDD63-5904-053E-6A6E-02CAECBBBA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721" b="14714"/>
          <a:stretch/>
        </p:blipFill>
        <p:spPr bwMode="auto">
          <a:xfrm>
            <a:off x="76201" y="5614328"/>
            <a:ext cx="2054450" cy="646150"/>
          </a:xfrm>
          <a:prstGeom prst="rect">
            <a:avLst/>
          </a:prstGeom>
          <a:noFill/>
          <a:extLst>
            <a:ext uri="{909E8E84-426E-40DD-AFC4-6F175D3DCCD1}">
              <a14:hiddenFill xmlns:a14="http://schemas.microsoft.com/office/drawing/2010/main">
                <a:solidFill>
                  <a:srgbClr val="FFFFFF"/>
                </a:solidFill>
              </a14:hiddenFill>
            </a:ext>
          </a:extLst>
        </p:spPr>
      </p:pic>
      <p:sp>
        <p:nvSpPr>
          <p:cNvPr id="12" name="AutoShape 2" descr="A diagram showing the different modes of motion of an arrow. ">
            <a:extLst>
              <a:ext uri="{FF2B5EF4-FFF2-40B4-BE49-F238E27FC236}">
                <a16:creationId xmlns:a16="http://schemas.microsoft.com/office/drawing/2014/main" id="{722A8562-61C4-43BB-2A59-422200F420E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7" name="TextBox 6">
            <a:extLst>
              <a:ext uri="{FF2B5EF4-FFF2-40B4-BE49-F238E27FC236}">
                <a16:creationId xmlns:a16="http://schemas.microsoft.com/office/drawing/2014/main" id="{F97B256D-56CD-8D3F-7F90-24689CD445AD}"/>
              </a:ext>
            </a:extLst>
          </p:cNvPr>
          <p:cNvSpPr txBox="1"/>
          <p:nvPr/>
        </p:nvSpPr>
        <p:spPr>
          <a:xfrm>
            <a:off x="170025" y="1737095"/>
            <a:ext cx="5558829" cy="4073423"/>
          </a:xfrm>
          <a:prstGeom prst="rect">
            <a:avLst/>
          </a:prstGeom>
          <a:noFill/>
          <a:ln>
            <a:noFill/>
          </a:ln>
        </p:spPr>
        <p:txBody>
          <a:bodyPr wrap="square" rtlCol="0">
            <a:spAutoFit/>
          </a:bodyPr>
          <a:lstStyle/>
          <a:p>
            <a:pPr>
              <a:lnSpc>
                <a:spcPct val="107000"/>
              </a:lnSpc>
              <a:spcAft>
                <a:spcPts val="800"/>
              </a:spcAft>
            </a:pPr>
            <a:r>
              <a:rPr lang="en-GB" kern="100" dirty="0">
                <a:latin typeface="Calibri" panose="020F0502020204030204" pitchFamily="34" charset="0"/>
                <a:ea typeface="Calibri" panose="020F0502020204030204" pitchFamily="34" charset="0"/>
                <a:cs typeface="Times New Roman" panose="02020603050405020304" pitchFamily="18" charset="0"/>
              </a:rPr>
              <a:t>Did the longbow and bodkin arrow help England win the Battle of Agincourt?</a:t>
            </a:r>
          </a:p>
          <a:p>
            <a:pPr>
              <a:lnSpc>
                <a:spcPct val="107000"/>
              </a:lnSpc>
              <a:spcAft>
                <a:spcPts val="800"/>
              </a:spcAft>
            </a:pPr>
            <a:endParaRPr lang="en-GB" kern="100" dirty="0">
              <a:latin typeface="Calibri" panose="020F0502020204030204" pitchFamily="34" charset="0"/>
              <a:ea typeface="Calibri" panose="020F0502020204030204" pitchFamily="34" charset="0"/>
              <a:cs typeface="Times New Roman" panose="02020603050405020304" pitchFamily="18" charset="0"/>
            </a:endParaRPr>
          </a:p>
          <a:p>
            <a:pPr>
              <a:lnSpc>
                <a:spcPct val="150000"/>
              </a:lnSpc>
              <a:spcAft>
                <a:spcPts val="800"/>
              </a:spcAft>
            </a:pPr>
            <a:r>
              <a:rPr lang="en-GB" kern="100" dirty="0">
                <a:latin typeface="Calibri" panose="020F0502020204030204" pitchFamily="34" charset="0"/>
                <a:ea typeface="Calibri" panose="020F0502020204030204" pitchFamily="34" charset="0"/>
                <a:cs typeface="Times New Roman" panose="02020603050405020304" pitchFamily="18" charset="0"/>
              </a:rPr>
              <a:t>The Longbow and Bodkin arrow assisted the win;</a:t>
            </a:r>
          </a:p>
          <a:p>
            <a:pPr>
              <a:spcAft>
                <a:spcPts val="800"/>
              </a:spcAft>
            </a:pPr>
            <a:r>
              <a:rPr lang="en-GB" kern="100" dirty="0">
                <a:latin typeface="Calibri" panose="020F0502020204030204" pitchFamily="34" charset="0"/>
                <a:ea typeface="Calibri" panose="020F0502020204030204" pitchFamily="34" charset="0"/>
                <a:cs typeface="Times New Roman" panose="02020603050405020304" pitchFamily="18" charset="0"/>
              </a:rPr>
              <a:t>The conditions of weather and terrain were more of a winning factor;</a:t>
            </a:r>
          </a:p>
          <a:p>
            <a:pPr>
              <a:lnSpc>
                <a:spcPct val="150000"/>
              </a:lnSpc>
              <a:spcAft>
                <a:spcPts val="800"/>
              </a:spcAft>
            </a:pPr>
            <a:r>
              <a:rPr lang="en-GB" kern="100" dirty="0">
                <a:latin typeface="Calibri" panose="020F0502020204030204" pitchFamily="34" charset="0"/>
                <a:ea typeface="Calibri" panose="020F0502020204030204" pitchFamily="34" charset="0"/>
                <a:cs typeface="Times New Roman" panose="02020603050405020304" pitchFamily="18" charset="0"/>
              </a:rPr>
              <a:t>These both led to issues with leadership.</a:t>
            </a:r>
          </a:p>
          <a:p>
            <a:pPr>
              <a:lnSpc>
                <a:spcPct val="150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8" name="Rectangle: Single Corner Rounded 6">
            <a:extLst>
              <a:ext uri="{FF2B5EF4-FFF2-40B4-BE49-F238E27FC236}">
                <a16:creationId xmlns:a16="http://schemas.microsoft.com/office/drawing/2014/main" id="{714D68B4-825A-4E48-BCE2-31229153755C}"/>
              </a:ext>
            </a:extLst>
          </p:cNvPr>
          <p:cNvSpPr/>
          <p:nvPr/>
        </p:nvSpPr>
        <p:spPr>
          <a:xfrm rot="10800000">
            <a:off x="5728854" y="-3582"/>
            <a:ext cx="6463146" cy="4039244"/>
          </a:xfrm>
          <a:custGeom>
            <a:avLst/>
            <a:gdLst>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821363 w 6477000"/>
              <a:gd name="connsiteY1" fmla="*/ 0 h 3933742"/>
              <a:gd name="connsiteX2" fmla="*/ 6072554 w 6477000"/>
              <a:gd name="connsiteY2" fmla="*/ 761145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065224 w 6477000"/>
              <a:gd name="connsiteY1" fmla="*/ 175846 h 3933742"/>
              <a:gd name="connsiteX2" fmla="*/ 6072554 w 6477000"/>
              <a:gd name="connsiteY2" fmla="*/ 761145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065224 w 6477000"/>
              <a:gd name="connsiteY1" fmla="*/ 175846 h 3933742"/>
              <a:gd name="connsiteX2" fmla="*/ 5989904 w 6477000"/>
              <a:gd name="connsiteY2" fmla="*/ 1146465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065224 w 6477000"/>
              <a:gd name="connsiteY1" fmla="*/ 175846 h 3933742"/>
              <a:gd name="connsiteX2" fmla="*/ 5989904 w 6477000"/>
              <a:gd name="connsiteY2" fmla="*/ 692643 h 3933742"/>
              <a:gd name="connsiteX3" fmla="*/ 6477000 w 6477000"/>
              <a:gd name="connsiteY3" fmla="*/ 3933742 h 3933742"/>
              <a:gd name="connsiteX4" fmla="*/ 0 w 6477000"/>
              <a:gd name="connsiteY4" fmla="*/ 3933742 h 3933742"/>
              <a:gd name="connsiteX5" fmla="*/ 0 w 6477000"/>
              <a:gd name="connsiteY5" fmla="*/ 0 h 3933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7000" h="3933742">
                <a:moveTo>
                  <a:pt x="0" y="0"/>
                </a:moveTo>
                <a:lnTo>
                  <a:pt x="5065224" y="175846"/>
                </a:lnTo>
                <a:cubicBezTo>
                  <a:pt x="5427322" y="175846"/>
                  <a:pt x="5989904" y="330545"/>
                  <a:pt x="5989904" y="692643"/>
                </a:cubicBezTo>
                <a:lnTo>
                  <a:pt x="6477000" y="3933742"/>
                </a:lnTo>
                <a:lnTo>
                  <a:pt x="0" y="3933742"/>
                </a:lnTo>
                <a:lnTo>
                  <a:pt x="0" y="0"/>
                </a:lnTo>
                <a:close/>
              </a:path>
            </a:pathLst>
          </a:custGeom>
          <a:solidFill>
            <a:schemeClr val="accent5">
              <a:lumMod val="50000"/>
            </a:schemeClr>
          </a:solid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3200" dirty="0">
              <a:solidFill>
                <a:schemeClr val="bg1"/>
              </a:solidFill>
            </a:endParaRPr>
          </a:p>
        </p:txBody>
      </p:sp>
      <p:pic>
        <p:nvPicPr>
          <p:cNvPr id="12296" name="Picture 8" descr="Battle of Agincourt | Facts, Summary, &amp; Significance | Britannica">
            <a:extLst>
              <a:ext uri="{FF2B5EF4-FFF2-40B4-BE49-F238E27FC236}">
                <a16:creationId xmlns:a16="http://schemas.microsoft.com/office/drawing/2014/main" id="{817557C3-826E-176F-604B-203B514D0CC5}"/>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4672" t="4343" r="3503" b="4427"/>
          <a:stretch/>
        </p:blipFill>
        <p:spPr bwMode="auto">
          <a:xfrm>
            <a:off x="6463513" y="288571"/>
            <a:ext cx="5070763" cy="3140429"/>
          </a:xfrm>
          <a:prstGeom prst="rect">
            <a:avLst/>
          </a:prstGeom>
          <a:noFill/>
          <a:extLst>
            <a:ext uri="{909E8E84-426E-40DD-AFC4-6F175D3DCCD1}">
              <a14:hiddenFill xmlns:a14="http://schemas.microsoft.com/office/drawing/2010/main">
                <a:solidFill>
                  <a:srgbClr val="FFFFFF"/>
                </a:solidFill>
              </a14:hiddenFill>
            </a:ext>
          </a:extLst>
        </p:spPr>
      </p:pic>
      <p:sp>
        <p:nvSpPr>
          <p:cNvPr id="13" name="Rectangle: Single Corner Rounded 13">
            <a:extLst>
              <a:ext uri="{FF2B5EF4-FFF2-40B4-BE49-F238E27FC236}">
                <a16:creationId xmlns:a16="http://schemas.microsoft.com/office/drawing/2014/main" id="{E9D085CC-3C1C-63B4-F001-B690DDAD2035}"/>
              </a:ext>
            </a:extLst>
          </p:cNvPr>
          <p:cNvSpPr/>
          <p:nvPr/>
        </p:nvSpPr>
        <p:spPr>
          <a:xfrm rot="10800000">
            <a:off x="6345389" y="549449"/>
            <a:ext cx="5461840" cy="3120922"/>
          </a:xfrm>
          <a:custGeom>
            <a:avLst/>
            <a:gdLst>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0 w 6477000"/>
              <a:gd name="connsiteY4" fmla="*/ 3933742 h 3933742"/>
              <a:gd name="connsiteX5" fmla="*/ 0 w 6477000"/>
              <a:gd name="connsiteY5" fmla="*/ 0 h 3933742"/>
              <a:gd name="connsiteX0" fmla="*/ 0 w 6477000"/>
              <a:gd name="connsiteY0" fmla="*/ 0 h 3933742"/>
              <a:gd name="connsiteX1" fmla="*/ 5821363 w 6477000"/>
              <a:gd name="connsiteY1" fmla="*/ 0 h 3933742"/>
              <a:gd name="connsiteX2" fmla="*/ 6477000 w 6477000"/>
              <a:gd name="connsiteY2" fmla="*/ 655637 h 3933742"/>
              <a:gd name="connsiteX3" fmla="*/ 6477000 w 6477000"/>
              <a:gd name="connsiteY3" fmla="*/ 3933742 h 3933742"/>
              <a:gd name="connsiteX4" fmla="*/ 5741377 w 6477000"/>
              <a:gd name="connsiteY4" fmla="*/ 706965 h 3933742"/>
              <a:gd name="connsiteX5" fmla="*/ 0 w 6477000"/>
              <a:gd name="connsiteY5" fmla="*/ 0 h 3933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7000" h="3933742">
                <a:moveTo>
                  <a:pt x="0" y="0"/>
                </a:moveTo>
                <a:lnTo>
                  <a:pt x="5821363" y="0"/>
                </a:lnTo>
                <a:cubicBezTo>
                  <a:pt x="6183461" y="0"/>
                  <a:pt x="6477000" y="293539"/>
                  <a:pt x="6477000" y="655637"/>
                </a:cubicBezTo>
                <a:lnTo>
                  <a:pt x="6477000" y="3933742"/>
                </a:lnTo>
                <a:lnTo>
                  <a:pt x="5741377" y="706965"/>
                </a:lnTo>
                <a:lnTo>
                  <a:pt x="0" y="0"/>
                </a:lnTo>
                <a:close/>
              </a:path>
            </a:pathLst>
          </a:cu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3200" dirty="0">
              <a:solidFill>
                <a:schemeClr val="bg1"/>
              </a:solidFill>
            </a:endParaRPr>
          </a:p>
        </p:txBody>
      </p:sp>
    </p:spTree>
    <p:extLst>
      <p:ext uri="{BB962C8B-B14F-4D97-AF65-F5344CB8AC3E}">
        <p14:creationId xmlns:p14="http://schemas.microsoft.com/office/powerpoint/2010/main" val="40202685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xEl>
                                              <p:pRg st="2" end="2"/>
                                            </p:txEl>
                                          </p:spTgt>
                                        </p:tgtEl>
                                        <p:attrNameLst>
                                          <p:attrName>style.visibility</p:attrName>
                                        </p:attrNameLst>
                                      </p:cBhvr>
                                      <p:to>
                                        <p:strVal val="visible"/>
                                      </p:to>
                                    </p:set>
                                    <p:animEffect transition="in" filter="fade">
                                      <p:cBhvr>
                                        <p:cTn id="7" dur="500"/>
                                        <p:tgtEl>
                                          <p:spTgt spid="7">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7">
                                            <p:txEl>
                                              <p:pRg st="3" end="3"/>
                                            </p:txEl>
                                          </p:spTgt>
                                        </p:tgtEl>
                                        <p:attrNameLst>
                                          <p:attrName>style.visibility</p:attrName>
                                        </p:attrNameLst>
                                      </p:cBhvr>
                                      <p:to>
                                        <p:strVal val="visible"/>
                                      </p:to>
                                    </p:set>
                                    <p:animEffect transition="in" filter="fade">
                                      <p:cBhvr>
                                        <p:cTn id="10" dur="500"/>
                                        <p:tgtEl>
                                          <p:spTgt spid="7">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7">
                                            <p:txEl>
                                              <p:pRg st="4" end="4"/>
                                            </p:txEl>
                                          </p:spTgt>
                                        </p:tgtEl>
                                        <p:attrNameLst>
                                          <p:attrName>style.visibility</p:attrName>
                                        </p:attrNameLst>
                                      </p:cBhvr>
                                      <p:to>
                                        <p:strVal val="visible"/>
                                      </p:to>
                                    </p:set>
                                    <p:animEffect transition="in" filter="fade">
                                      <p:cBhvr>
                                        <p:cTn id="13"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8BE3362-26CA-4975-88D0-F02289145A83}"/>
              </a:ext>
            </a:extLst>
          </p:cNvPr>
          <p:cNvSpPr>
            <a:spLocks noGrp="1"/>
          </p:cNvSpPr>
          <p:nvPr>
            <p:ph type="sldNum" sz="quarter" idx="13"/>
          </p:nvPr>
        </p:nvSpPr>
        <p:spPr/>
        <p:txBody>
          <a:bodyPr/>
          <a:lstStyle/>
          <a:p>
            <a:fld id="{5C01B2B2-3B32-4177-9645-58C2813D6AA3}" type="slidenum">
              <a:rPr lang="en-GB" smtClean="0"/>
              <a:pPr/>
              <a:t>20</a:t>
            </a:fld>
            <a:endParaRPr lang="en-GB" dirty="0"/>
          </a:p>
        </p:txBody>
      </p:sp>
      <p:sp>
        <p:nvSpPr>
          <p:cNvPr id="5" name="Isosceles Triangle 1">
            <a:extLst>
              <a:ext uri="{FF2B5EF4-FFF2-40B4-BE49-F238E27FC236}">
                <a16:creationId xmlns:a16="http://schemas.microsoft.com/office/drawing/2014/main" id="{3BE65F4D-A419-4A74-88C0-797802AFB3DD}"/>
              </a:ext>
            </a:extLst>
          </p:cNvPr>
          <p:cNvSpPr/>
          <p:nvPr/>
        </p:nvSpPr>
        <p:spPr>
          <a:xfrm rot="5400000">
            <a:off x="-390057" y="371577"/>
            <a:ext cx="5342935" cy="4557925"/>
          </a:xfrm>
          <a:custGeom>
            <a:avLst/>
            <a:gdLst>
              <a:gd name="connsiteX0" fmla="*/ 0 w 4554419"/>
              <a:gd name="connsiteY0" fmla="*/ 4572000 h 4572000"/>
              <a:gd name="connsiteX1" fmla="*/ 2277210 w 4554419"/>
              <a:gd name="connsiteY1" fmla="*/ 0 h 4572000"/>
              <a:gd name="connsiteX2" fmla="*/ 4554419 w 4554419"/>
              <a:gd name="connsiteY2" fmla="*/ 4572000 h 4572000"/>
              <a:gd name="connsiteX3" fmla="*/ 0 w 4554419"/>
              <a:gd name="connsiteY3" fmla="*/ 4572000 h 4572000"/>
              <a:gd name="connsiteX0" fmla="*/ 0 w 4554419"/>
              <a:gd name="connsiteY0" fmla="*/ 5187465 h 5187465"/>
              <a:gd name="connsiteX1" fmla="*/ 17587 w 4554419"/>
              <a:gd name="connsiteY1" fmla="*/ 0 h 5187465"/>
              <a:gd name="connsiteX2" fmla="*/ 4554419 w 4554419"/>
              <a:gd name="connsiteY2" fmla="*/ 5187465 h 5187465"/>
              <a:gd name="connsiteX3" fmla="*/ 0 w 4554419"/>
              <a:gd name="connsiteY3" fmla="*/ 5187465 h 5187465"/>
              <a:gd name="connsiteX0" fmla="*/ 0 w 4554419"/>
              <a:gd name="connsiteY0" fmla="*/ 4563211 h 4563211"/>
              <a:gd name="connsiteX1" fmla="*/ 8795 w 4554419"/>
              <a:gd name="connsiteY1" fmla="*/ 0 h 4563211"/>
              <a:gd name="connsiteX2" fmla="*/ 4554419 w 4554419"/>
              <a:gd name="connsiteY2" fmla="*/ 4563211 h 4563211"/>
              <a:gd name="connsiteX3" fmla="*/ 0 w 4554419"/>
              <a:gd name="connsiteY3" fmla="*/ 4563211 h 4563211"/>
              <a:gd name="connsiteX0" fmla="*/ 3194 w 4557613"/>
              <a:gd name="connsiteY0" fmla="*/ 4557925 h 4557925"/>
              <a:gd name="connsiteX1" fmla="*/ 1519 w 4557613"/>
              <a:gd name="connsiteY1" fmla="*/ 0 h 4557925"/>
              <a:gd name="connsiteX2" fmla="*/ 4557613 w 4557613"/>
              <a:gd name="connsiteY2" fmla="*/ 4557925 h 4557925"/>
              <a:gd name="connsiteX3" fmla="*/ 3194 w 4557613"/>
              <a:gd name="connsiteY3" fmla="*/ 4557925 h 4557925"/>
            </a:gdLst>
            <a:ahLst/>
            <a:cxnLst>
              <a:cxn ang="0">
                <a:pos x="connsiteX0" y="connsiteY0"/>
              </a:cxn>
              <a:cxn ang="0">
                <a:pos x="connsiteX1" y="connsiteY1"/>
              </a:cxn>
              <a:cxn ang="0">
                <a:pos x="connsiteX2" y="connsiteY2"/>
              </a:cxn>
              <a:cxn ang="0">
                <a:pos x="connsiteX3" y="connsiteY3"/>
              </a:cxn>
            </a:cxnLst>
            <a:rect l="l" t="t" r="r" b="b"/>
            <a:pathLst>
              <a:path w="4557613" h="4557925">
                <a:moveTo>
                  <a:pt x="3194" y="4557925"/>
                </a:moveTo>
                <a:cubicBezTo>
                  <a:pt x="9056" y="2828770"/>
                  <a:pt x="-4343" y="1729155"/>
                  <a:pt x="1519" y="0"/>
                </a:cubicBezTo>
                <a:lnTo>
                  <a:pt x="4557613" y="4557925"/>
                </a:lnTo>
                <a:lnTo>
                  <a:pt x="3194" y="4557925"/>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 name="Straight Connector 8">
            <a:extLst>
              <a:ext uri="{FF2B5EF4-FFF2-40B4-BE49-F238E27FC236}">
                <a16:creationId xmlns:a16="http://schemas.microsoft.com/office/drawing/2014/main" id="{9A41573C-9C8A-4699-9336-7740460C7492}"/>
              </a:ext>
            </a:extLst>
          </p:cNvPr>
          <p:cNvCxnSpPr/>
          <p:nvPr/>
        </p:nvCxnSpPr>
        <p:spPr>
          <a:xfrm>
            <a:off x="-2" y="6426000"/>
            <a:ext cx="12192002" cy="0"/>
          </a:xfrm>
          <a:prstGeom prst="line">
            <a:avLst/>
          </a:prstGeom>
          <a:ln w="139700">
            <a:solidFill>
              <a:schemeClr val="accent5">
                <a:lumMod val="5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7FA08393-310D-4135-A7B7-6EAC7D7990F0}"/>
              </a:ext>
            </a:extLst>
          </p:cNvPr>
          <p:cNvSpPr txBox="1"/>
          <p:nvPr/>
        </p:nvSpPr>
        <p:spPr>
          <a:xfrm>
            <a:off x="3762611" y="3011015"/>
            <a:ext cx="4695290" cy="1569660"/>
          </a:xfrm>
          <a:prstGeom prst="rect">
            <a:avLst/>
          </a:prstGeom>
          <a:noFill/>
        </p:spPr>
        <p:txBody>
          <a:bodyPr wrap="square" rtlCol="0">
            <a:spAutoFit/>
          </a:bodyPr>
          <a:lstStyle/>
          <a:p>
            <a:pPr algn="ctr"/>
            <a:r>
              <a:rPr lang="en-GB" sz="3200" dirty="0">
                <a:solidFill>
                  <a:schemeClr val="bg1"/>
                </a:solidFill>
              </a:rPr>
              <a:t>Thank you for listening! </a:t>
            </a:r>
          </a:p>
          <a:p>
            <a:pPr algn="ctr"/>
            <a:endParaRPr lang="en-GB" sz="3200" dirty="0">
              <a:solidFill>
                <a:schemeClr val="bg1"/>
              </a:solidFill>
            </a:endParaRPr>
          </a:p>
          <a:p>
            <a:pPr algn="ctr"/>
            <a:r>
              <a:rPr lang="en-GB" sz="3200" dirty="0">
                <a:solidFill>
                  <a:schemeClr val="bg1"/>
                </a:solidFill>
              </a:rPr>
              <a:t>Any Questions? </a:t>
            </a:r>
          </a:p>
        </p:txBody>
      </p:sp>
      <p:pic>
        <p:nvPicPr>
          <p:cNvPr id="10" name="Graphic 9">
            <a:extLst>
              <a:ext uri="{FF2B5EF4-FFF2-40B4-BE49-F238E27FC236}">
                <a16:creationId xmlns:a16="http://schemas.microsoft.com/office/drawing/2014/main" id="{73A845F5-5D3C-45CD-AC8D-DAE0C51D08E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rot="10800000">
            <a:off x="2054450" y="-20928"/>
            <a:ext cx="10137550" cy="5322011"/>
          </a:xfrm>
          <a:prstGeom prst="rect">
            <a:avLst/>
          </a:prstGeom>
        </p:spPr>
      </p:pic>
      <p:sp>
        <p:nvSpPr>
          <p:cNvPr id="7" name="TextBox 6">
            <a:extLst>
              <a:ext uri="{FF2B5EF4-FFF2-40B4-BE49-F238E27FC236}">
                <a16:creationId xmlns:a16="http://schemas.microsoft.com/office/drawing/2014/main" id="{EEC06CE8-FF66-4406-A207-46053B0408D8}"/>
              </a:ext>
            </a:extLst>
          </p:cNvPr>
          <p:cNvSpPr txBox="1"/>
          <p:nvPr/>
        </p:nvSpPr>
        <p:spPr>
          <a:xfrm>
            <a:off x="3507345" y="1670581"/>
            <a:ext cx="7292655" cy="1938992"/>
          </a:xfrm>
          <a:prstGeom prst="rect">
            <a:avLst/>
          </a:prstGeom>
          <a:noFill/>
        </p:spPr>
        <p:txBody>
          <a:bodyPr wrap="square" rtlCol="0">
            <a:spAutoFit/>
          </a:bodyPr>
          <a:lstStyle/>
          <a:p>
            <a:pPr algn="ctr"/>
            <a:r>
              <a:rPr lang="en-GB" sz="4000" b="1" dirty="0">
                <a:solidFill>
                  <a:schemeClr val="bg1"/>
                </a:solidFill>
                <a:latin typeface="Arial" panose="020B0604020202020204" pitchFamily="34" charset="0"/>
                <a:cs typeface="Arial" panose="020B0604020202020204" pitchFamily="34" charset="0"/>
              </a:rPr>
              <a:t>Thank you for listening!</a:t>
            </a:r>
          </a:p>
          <a:p>
            <a:pPr algn="ctr"/>
            <a:endParaRPr lang="en-GB" sz="4000" b="1" dirty="0">
              <a:solidFill>
                <a:schemeClr val="bg1"/>
              </a:solidFill>
              <a:latin typeface="Arial" panose="020B0604020202020204" pitchFamily="34" charset="0"/>
              <a:cs typeface="Arial" panose="020B0604020202020204" pitchFamily="34" charset="0"/>
            </a:endParaRPr>
          </a:p>
          <a:p>
            <a:pPr algn="ctr"/>
            <a:r>
              <a:rPr lang="en-GB" sz="4000" b="1" dirty="0">
                <a:solidFill>
                  <a:schemeClr val="bg1"/>
                </a:solidFill>
                <a:latin typeface="Arial" panose="020B0604020202020204" pitchFamily="34" charset="0"/>
                <a:cs typeface="Arial" panose="020B0604020202020204" pitchFamily="34" charset="0"/>
              </a:rPr>
              <a:t>Any Questions?</a:t>
            </a:r>
          </a:p>
        </p:txBody>
      </p:sp>
      <p:sp>
        <p:nvSpPr>
          <p:cNvPr id="8" name="TextBox 7">
            <a:extLst>
              <a:ext uri="{FF2B5EF4-FFF2-40B4-BE49-F238E27FC236}">
                <a16:creationId xmlns:a16="http://schemas.microsoft.com/office/drawing/2014/main" id="{BD65F004-81E1-48E5-9F21-FD0B4E6052DC}"/>
              </a:ext>
            </a:extLst>
          </p:cNvPr>
          <p:cNvSpPr txBox="1"/>
          <p:nvPr/>
        </p:nvSpPr>
        <p:spPr>
          <a:xfrm>
            <a:off x="3404846" y="4506008"/>
            <a:ext cx="7436757" cy="677108"/>
          </a:xfrm>
          <a:prstGeom prst="rect">
            <a:avLst/>
          </a:prstGeom>
          <a:noFill/>
        </p:spPr>
        <p:txBody>
          <a:bodyPr wrap="square" rtlCol="0">
            <a:spAutoFit/>
          </a:bodyPr>
          <a:lstStyle/>
          <a:p>
            <a:pPr algn="ctr"/>
            <a:r>
              <a:rPr lang="en-GB" sz="2000" b="1" dirty="0">
                <a:solidFill>
                  <a:srgbClr val="BECDD6"/>
                </a:solidFill>
              </a:rPr>
              <a:t>Battle of Agincourt: Deciding Factor</a:t>
            </a:r>
          </a:p>
          <a:p>
            <a:pPr algn="ctr"/>
            <a:r>
              <a:rPr lang="en-GB" dirty="0">
                <a:solidFill>
                  <a:srgbClr val="BECDD6"/>
                </a:solidFill>
              </a:rPr>
              <a:t>Craig Maclellan</a:t>
            </a:r>
          </a:p>
        </p:txBody>
      </p:sp>
      <p:pic>
        <p:nvPicPr>
          <p:cNvPr id="8194" name="Picture 2" descr="University of Wales Trinity Saint David - myday">
            <a:extLst>
              <a:ext uri="{FF2B5EF4-FFF2-40B4-BE49-F238E27FC236}">
                <a16:creationId xmlns:a16="http://schemas.microsoft.com/office/drawing/2014/main" id="{CAF003C1-AF2B-1E50-A053-24EB431F8C1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4721" b="14714"/>
          <a:stretch/>
        </p:blipFill>
        <p:spPr bwMode="auto">
          <a:xfrm>
            <a:off x="76201" y="5614328"/>
            <a:ext cx="2054450" cy="646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193680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DA163B3C-6E3E-46C9-A708-EACE0FBCE3FA}"/>
              </a:ext>
            </a:extLst>
          </p:cNvPr>
          <p:cNvSpPr>
            <a:spLocks noGrp="1"/>
          </p:cNvSpPr>
          <p:nvPr>
            <p:ph type="sldNum" sz="quarter" idx="13"/>
          </p:nvPr>
        </p:nvSpPr>
        <p:spPr/>
        <p:txBody>
          <a:bodyPr/>
          <a:lstStyle/>
          <a:p>
            <a:fld id="{5C01B2B2-3B32-4177-9645-58C2813D6AA3}" type="slidenum">
              <a:rPr lang="en-GB" smtClean="0"/>
              <a:pPr/>
              <a:t>21</a:t>
            </a:fld>
            <a:endParaRPr lang="en-GB"/>
          </a:p>
        </p:txBody>
      </p:sp>
      <p:sp>
        <p:nvSpPr>
          <p:cNvPr id="3" name="Rectangle: Single Corner Rounded 2">
            <a:extLst>
              <a:ext uri="{FF2B5EF4-FFF2-40B4-BE49-F238E27FC236}">
                <a16:creationId xmlns:a16="http://schemas.microsoft.com/office/drawing/2014/main" id="{3A190EBB-FAB7-81E3-327B-70A79E13B933}"/>
              </a:ext>
            </a:extLst>
          </p:cNvPr>
          <p:cNvSpPr/>
          <p:nvPr/>
        </p:nvSpPr>
        <p:spPr>
          <a:xfrm>
            <a:off x="0" y="431999"/>
            <a:ext cx="3046699" cy="989402"/>
          </a:xfrm>
          <a:prstGeom prst="round1Rect">
            <a:avLst/>
          </a:prstGeom>
          <a:solidFill>
            <a:schemeClr val="accent5">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3200" dirty="0">
                <a:solidFill>
                  <a:schemeClr val="bg1"/>
                </a:solidFill>
              </a:rPr>
              <a:t>Resources  </a:t>
            </a:r>
          </a:p>
        </p:txBody>
      </p:sp>
      <p:cxnSp>
        <p:nvCxnSpPr>
          <p:cNvPr id="6" name="Straight Connector 5">
            <a:extLst>
              <a:ext uri="{FF2B5EF4-FFF2-40B4-BE49-F238E27FC236}">
                <a16:creationId xmlns:a16="http://schemas.microsoft.com/office/drawing/2014/main" id="{75C7CD83-9953-4847-A4F2-DF8C51E775C3}"/>
              </a:ext>
            </a:extLst>
          </p:cNvPr>
          <p:cNvCxnSpPr/>
          <p:nvPr/>
        </p:nvCxnSpPr>
        <p:spPr>
          <a:xfrm>
            <a:off x="-2" y="6426000"/>
            <a:ext cx="12192002" cy="0"/>
          </a:xfrm>
          <a:prstGeom prst="line">
            <a:avLst/>
          </a:prstGeom>
          <a:ln w="139700">
            <a:solidFill>
              <a:srgbClr val="00B0F0"/>
            </a:solidFill>
          </a:ln>
        </p:spPr>
        <p:style>
          <a:lnRef idx="1">
            <a:schemeClr val="accent1"/>
          </a:lnRef>
          <a:fillRef idx="0">
            <a:schemeClr val="accent1"/>
          </a:fillRef>
          <a:effectRef idx="0">
            <a:schemeClr val="accent1"/>
          </a:effectRef>
          <a:fontRef idx="minor">
            <a:schemeClr val="tx1"/>
          </a:fontRef>
        </p:style>
      </p:cxnSp>
      <p:pic>
        <p:nvPicPr>
          <p:cNvPr id="2" name="Picture 2" descr="University of Wales Trinity Saint David - myday">
            <a:extLst>
              <a:ext uri="{FF2B5EF4-FFF2-40B4-BE49-F238E27FC236}">
                <a16:creationId xmlns:a16="http://schemas.microsoft.com/office/drawing/2014/main" id="{96ECDD63-5904-053E-6A6E-02CAECBBBA2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4721" b="14714"/>
          <a:stretch/>
        </p:blipFill>
        <p:spPr bwMode="auto">
          <a:xfrm>
            <a:off x="76201" y="5614328"/>
            <a:ext cx="2054450" cy="646150"/>
          </a:xfrm>
          <a:prstGeom prst="rect">
            <a:avLst/>
          </a:prstGeom>
          <a:noFill/>
          <a:extLst>
            <a:ext uri="{909E8E84-426E-40DD-AFC4-6F175D3DCCD1}">
              <a14:hiddenFill xmlns:a14="http://schemas.microsoft.com/office/drawing/2010/main">
                <a:solidFill>
                  <a:srgbClr val="FFFFFF"/>
                </a:solidFill>
              </a14:hiddenFill>
            </a:ext>
          </a:extLst>
        </p:spPr>
      </p:pic>
      <p:sp>
        <p:nvSpPr>
          <p:cNvPr id="12" name="AutoShape 2" descr="A diagram showing the different modes of motion of an arrow. ">
            <a:extLst>
              <a:ext uri="{FF2B5EF4-FFF2-40B4-BE49-F238E27FC236}">
                <a16:creationId xmlns:a16="http://schemas.microsoft.com/office/drawing/2014/main" id="{722A8562-61C4-43BB-2A59-422200F420EB}"/>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TextBox 7">
            <a:extLst>
              <a:ext uri="{FF2B5EF4-FFF2-40B4-BE49-F238E27FC236}">
                <a16:creationId xmlns:a16="http://schemas.microsoft.com/office/drawing/2014/main" id="{8B72DA6D-9D3B-A7C2-A21E-18CCB28A5CF7}"/>
              </a:ext>
            </a:extLst>
          </p:cNvPr>
          <p:cNvSpPr txBox="1"/>
          <p:nvPr/>
        </p:nvSpPr>
        <p:spPr>
          <a:xfrm>
            <a:off x="3484848" y="624757"/>
            <a:ext cx="8503951" cy="4662815"/>
          </a:xfrm>
          <a:prstGeom prst="rect">
            <a:avLst/>
          </a:prstGeom>
          <a:noFill/>
        </p:spPr>
        <p:txBody>
          <a:bodyPr wrap="square" numCol="1">
            <a:spAutoFit/>
          </a:bodyPr>
          <a:lstStyle/>
          <a:p>
            <a:pPr marL="171450" indent="-171450">
              <a:buFont typeface="Arial" panose="020B0604020202020204" pitchFamily="34" charset="0"/>
              <a:buChar char="•"/>
            </a:pPr>
            <a:r>
              <a:rPr lang="en-GB" sz="1050" dirty="0">
                <a:latin typeface="Arial" panose="020B0604020202020204" pitchFamily="34" charset="0"/>
                <a:cs typeface="Arial" panose="020B0604020202020204" pitchFamily="34" charset="0"/>
                <a:hlinkClick r:id="rId4"/>
              </a:rPr>
              <a:t>arms-and-armour-from-the-age-of-</a:t>
            </a:r>
            <a:r>
              <a:rPr lang="en-GB" sz="1050" dirty="0" err="1">
                <a:latin typeface="Arial" panose="020B0604020202020204" pitchFamily="34" charset="0"/>
                <a:cs typeface="Arial" panose="020B0604020202020204" pitchFamily="34" charset="0"/>
                <a:hlinkClick r:id="rId4"/>
              </a:rPr>
              <a:t>agincourt</a:t>
            </a:r>
            <a:endParaRPr lang="en-GB" sz="1050" dirty="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050" dirty="0">
                <a:latin typeface="Arial" panose="020B0604020202020204" pitchFamily="34" charset="0"/>
                <a:cs typeface="Arial" panose="020B0604020202020204" pitchFamily="34" charset="0"/>
                <a:hlinkClick r:id="rId5"/>
              </a:rPr>
              <a:t>The-longbow-was-useless-against-plate-armor-so-why-were-7-000-longbow-men-employed-at-the-Battle-of-Agincourt-1415</a:t>
            </a:r>
            <a:endParaRPr lang="en-GB" sz="1050" dirty="0">
              <a:solidFill>
                <a:srgbClr val="282C2C"/>
              </a:solidFill>
              <a:latin typeface="Arial" panose="020B0604020202020204" pitchFamily="34" charset="0"/>
              <a:cs typeface="Arial" panose="020B0604020202020204" pitchFamily="34" charset="0"/>
              <a:hlinkClick r:id="rId6" tooltip="https://maryrose.org"/>
            </a:endParaRPr>
          </a:p>
          <a:p>
            <a:pPr marL="171450" indent="-171450" algn="l">
              <a:buFont typeface="Arial" panose="020B0604020202020204" pitchFamily="34" charset="0"/>
              <a:buChar char="•"/>
            </a:pPr>
            <a:r>
              <a:rPr lang="en-GB" sz="1050" b="0" i="0" u="none" strike="noStrike" dirty="0">
                <a:solidFill>
                  <a:srgbClr val="282C2C"/>
                </a:solidFill>
                <a:effectLst/>
                <a:latin typeface="Arial" panose="020B0604020202020204" pitchFamily="34" charset="0"/>
                <a:cs typeface="Arial" panose="020B0604020202020204" pitchFamily="34" charset="0"/>
                <a:hlinkClick r:id="rId6" tooltip="https://maryrose.org"/>
              </a:rPr>
              <a:t>Mary Rose Trust</a:t>
            </a:r>
            <a:endParaRPr lang="en-GB" sz="1050" b="0" i="0" dirty="0">
              <a:solidFill>
                <a:srgbClr val="282C2C"/>
              </a:solidFill>
              <a:effectLst/>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050" b="0" i="0" u="none" strike="noStrike" dirty="0">
                <a:solidFill>
                  <a:srgbClr val="282C2C"/>
                </a:solidFill>
                <a:effectLst/>
                <a:latin typeface="Arial" panose="020B0604020202020204" pitchFamily="34" charset="0"/>
                <a:cs typeface="Arial" panose="020B0604020202020204" pitchFamily="34" charset="0"/>
                <a:hlinkClick r:id="rId7"/>
              </a:rPr>
              <a:t>The Wallace Collection</a:t>
            </a:r>
            <a:endParaRPr lang="en-GB" sz="1050" dirty="0">
              <a:solidFill>
                <a:srgbClr val="282C2C"/>
              </a:solidFill>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050" b="0" i="0" u="none" strike="noStrike" dirty="0">
                <a:solidFill>
                  <a:srgbClr val="282C2C"/>
                </a:solidFill>
                <a:effectLst/>
                <a:latin typeface="Arial" panose="020B0604020202020204" pitchFamily="34" charset="0"/>
                <a:cs typeface="Arial" panose="020B0604020202020204" pitchFamily="34" charset="0"/>
                <a:hlinkClick r:id="rId8"/>
              </a:rPr>
              <a:t>Museum of London </a:t>
            </a:r>
            <a:endParaRPr lang="en-GB" sz="1050" b="0" i="0" u="none" strike="noStrike" dirty="0">
              <a:solidFill>
                <a:srgbClr val="282C2C"/>
              </a:solidFill>
              <a:effectLst/>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050" b="0" i="0" u="none" strike="noStrike" dirty="0" err="1">
                <a:solidFill>
                  <a:srgbClr val="282C2C"/>
                </a:solidFill>
                <a:effectLst/>
                <a:latin typeface="Arial" panose="020B0604020202020204" pitchFamily="34" charset="0"/>
                <a:cs typeface="Arial" panose="020B0604020202020204" pitchFamily="34" charset="0"/>
                <a:hlinkClick r:id="rId9"/>
              </a:rPr>
              <a:t>Azincourt</a:t>
            </a:r>
            <a:r>
              <a:rPr lang="en-GB" sz="1050" b="0" i="0" u="none" strike="noStrike" dirty="0">
                <a:solidFill>
                  <a:srgbClr val="282C2C"/>
                </a:solidFill>
                <a:effectLst/>
                <a:latin typeface="Arial" panose="020B0604020202020204" pitchFamily="34" charset="0"/>
                <a:cs typeface="Arial" panose="020B0604020202020204" pitchFamily="34" charset="0"/>
                <a:hlinkClick r:id="rId9"/>
              </a:rPr>
              <a:t> Museum (Agincourt) </a:t>
            </a:r>
            <a:endParaRPr lang="en-GB" sz="1050" b="0" i="0" dirty="0">
              <a:solidFill>
                <a:srgbClr val="282C2C"/>
              </a:solidFill>
              <a:effectLst/>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050" b="0" i="0" dirty="0" err="1">
                <a:solidFill>
                  <a:srgbClr val="282C2C"/>
                </a:solidFill>
                <a:effectLst/>
                <a:latin typeface="Arial" panose="020B0604020202020204" pitchFamily="34" charset="0"/>
                <a:cs typeface="Arial" panose="020B0604020202020204" pitchFamily="34" charset="0"/>
              </a:rPr>
              <a:t>Churburg</a:t>
            </a:r>
            <a:r>
              <a:rPr lang="en-GB" sz="1050" dirty="0">
                <a:solidFill>
                  <a:srgbClr val="282C2C"/>
                </a:solidFill>
                <a:latin typeface="Arial" panose="020B0604020202020204" pitchFamily="34" charset="0"/>
                <a:cs typeface="Arial" panose="020B0604020202020204" pitchFamily="34" charset="0"/>
              </a:rPr>
              <a:t> </a:t>
            </a:r>
            <a:r>
              <a:rPr lang="en-GB" sz="1050" b="0" i="0" dirty="0">
                <a:solidFill>
                  <a:srgbClr val="282C2C"/>
                </a:solidFill>
                <a:effectLst/>
                <a:latin typeface="Arial" panose="020B0604020202020204" pitchFamily="34" charset="0"/>
                <a:cs typeface="Arial" panose="020B0604020202020204" pitchFamily="34" charset="0"/>
              </a:rPr>
              <a:t>Armoury </a:t>
            </a:r>
            <a:r>
              <a:rPr lang="en-GB" sz="1050" b="0" i="0" u="none" strike="noStrike" dirty="0">
                <a:solidFill>
                  <a:srgbClr val="282C2C"/>
                </a:solidFill>
                <a:effectLst/>
                <a:latin typeface="Arial" panose="020B0604020202020204" pitchFamily="34" charset="0"/>
                <a:cs typeface="Arial" panose="020B0604020202020204" pitchFamily="34" charset="0"/>
                <a:hlinkClick r:id="rId10"/>
              </a:rPr>
              <a:t>http://www.hansprunner-estore.com/portfolio-items/the-churburg-armoury/</a:t>
            </a:r>
            <a:endParaRPr lang="en-GB" sz="1050" b="0" i="0" dirty="0">
              <a:solidFill>
                <a:srgbClr val="282C2C"/>
              </a:solidFill>
              <a:effectLst/>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050" b="0" i="0" dirty="0">
                <a:solidFill>
                  <a:srgbClr val="282C2C"/>
                </a:solidFill>
                <a:effectLst/>
                <a:latin typeface="Arial" panose="020B0604020202020204" pitchFamily="34" charset="0"/>
                <a:cs typeface="Arial" panose="020B0604020202020204" pitchFamily="34" charset="0"/>
              </a:rPr>
              <a:t>Alan Williams - The Knight and the Blast Furnace </a:t>
            </a:r>
            <a:r>
              <a:rPr lang="en-GB" sz="1050" b="0" i="0" u="none" strike="noStrike" dirty="0">
                <a:solidFill>
                  <a:srgbClr val="282C2C"/>
                </a:solidFill>
                <a:effectLst/>
                <a:latin typeface="Arial" panose="020B0604020202020204" pitchFamily="34" charset="0"/>
                <a:cs typeface="Arial" panose="020B0604020202020204" pitchFamily="34" charset="0"/>
                <a:hlinkClick r:id="rId11"/>
              </a:rPr>
              <a:t>https://www.amazon.co.uk/Knight-Blast-Furnace-History-Metallurgy/dp/9004124985</a:t>
            </a:r>
            <a:endParaRPr lang="en-GB" sz="1050" b="0" i="0" dirty="0">
              <a:solidFill>
                <a:srgbClr val="282C2C"/>
              </a:solidFill>
              <a:effectLst/>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050" b="0" i="0" dirty="0">
                <a:solidFill>
                  <a:srgbClr val="282C2C"/>
                </a:solidFill>
                <a:effectLst/>
                <a:latin typeface="Arial" panose="020B0604020202020204" pitchFamily="34" charset="0"/>
                <a:cs typeface="Arial" panose="020B0604020202020204" pitchFamily="34" charset="0"/>
              </a:rPr>
              <a:t>Dr Tobias </a:t>
            </a:r>
            <a:r>
              <a:rPr lang="en-GB" sz="1050" b="0" i="0" dirty="0" err="1">
                <a:solidFill>
                  <a:srgbClr val="282C2C"/>
                </a:solidFill>
                <a:effectLst/>
                <a:latin typeface="Arial" panose="020B0604020202020204" pitchFamily="34" charset="0"/>
                <a:cs typeface="Arial" panose="020B0604020202020204" pitchFamily="34" charset="0"/>
              </a:rPr>
              <a:t>Capwell</a:t>
            </a:r>
            <a:r>
              <a:rPr lang="en-GB" sz="1050" b="0" i="0" dirty="0">
                <a:solidFill>
                  <a:srgbClr val="282C2C"/>
                </a:solidFill>
                <a:effectLst/>
                <a:latin typeface="Arial" panose="020B0604020202020204" pitchFamily="34" charset="0"/>
                <a:cs typeface="Arial" panose="020B0604020202020204" pitchFamily="34" charset="0"/>
              </a:rPr>
              <a:t>, Armour of the English Knight </a:t>
            </a:r>
            <a:r>
              <a:rPr lang="en-GB" sz="1050" b="0" i="0" u="none" strike="noStrike" dirty="0">
                <a:solidFill>
                  <a:srgbClr val="282C2C"/>
                </a:solidFill>
                <a:effectLst/>
                <a:latin typeface="Arial" panose="020B0604020202020204" pitchFamily="34" charset="0"/>
                <a:cs typeface="Arial" panose="020B0604020202020204" pitchFamily="34" charset="0"/>
                <a:hlinkClick r:id="rId12"/>
              </a:rPr>
              <a:t>https://www.amazon.co.uk/Armour-English-Knight-1400-1450-2015/dp/0993324606/ref=sr_1_2keywords=capwell+tobias&amp;qid=1565003503&amp;s=books&amp;sr=1-2</a:t>
            </a:r>
            <a:endParaRPr lang="en-GB" sz="1050" b="0" i="0" dirty="0">
              <a:solidFill>
                <a:srgbClr val="282C2C"/>
              </a:solidFill>
              <a:effectLst/>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050" b="0" i="0" u="none" strike="noStrike" dirty="0">
                <a:solidFill>
                  <a:srgbClr val="282C2C"/>
                </a:solidFill>
                <a:effectLst/>
                <a:latin typeface="Arial" panose="020B0604020202020204" pitchFamily="34" charset="0"/>
                <a:cs typeface="Arial" panose="020B0604020202020204" pitchFamily="34" charset="0"/>
                <a:hlinkClick r:id="rId13"/>
              </a:rPr>
              <a:t>https://www.academia.edu/5610708/The_Tailoring_of_the_Pourpoint_of_King_Charles_VI_of_France_Revealed</a:t>
            </a:r>
            <a:endParaRPr lang="en-GB" sz="1050" b="0" i="0" dirty="0">
              <a:solidFill>
                <a:srgbClr val="282C2C"/>
              </a:solidFill>
              <a:effectLst/>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050" b="0" i="0" u="none" strike="noStrike" dirty="0">
                <a:solidFill>
                  <a:srgbClr val="282C2C"/>
                </a:solidFill>
                <a:effectLst/>
                <a:latin typeface="Arial" panose="020B0604020202020204" pitchFamily="34" charset="0"/>
                <a:cs typeface="Arial" panose="020B0604020202020204" pitchFamily="34" charset="0"/>
                <a:hlinkClick r:id="rId14"/>
              </a:rPr>
              <a:t>http://myarmoury.com/home.php</a:t>
            </a:r>
            <a:r>
              <a:rPr lang="en-GB" sz="1050" dirty="0">
                <a:solidFill>
                  <a:srgbClr val="282C2C"/>
                </a:solidFill>
                <a:latin typeface="Arial" panose="020B0604020202020204" pitchFamily="34" charset="0"/>
                <a:cs typeface="Arial" panose="020B0604020202020204" pitchFamily="34" charset="0"/>
              </a:rPr>
              <a:t> </a:t>
            </a:r>
          </a:p>
          <a:p>
            <a:pPr marL="171450" indent="-171450" algn="l">
              <a:buFont typeface="Arial" panose="020B0604020202020204" pitchFamily="34" charset="0"/>
              <a:buChar char="•"/>
            </a:pPr>
            <a:r>
              <a:rPr lang="en-GB" sz="1050" dirty="0">
                <a:solidFill>
                  <a:srgbClr val="282C2C"/>
                </a:solidFill>
                <a:latin typeface="Arial" panose="020B0604020202020204" pitchFamily="34" charset="0"/>
                <a:cs typeface="Arial" panose="020B0604020202020204" pitchFamily="34" charset="0"/>
                <a:hlinkClick r:id="rId15"/>
              </a:rPr>
              <a:t>https://todsworkshop.com/blogs/blog/arrows-v-s-armour-agincourt-myth-busting</a:t>
            </a:r>
            <a:endParaRPr lang="en-GB" sz="1050" dirty="0">
              <a:solidFill>
                <a:srgbClr val="282C2C"/>
              </a:solidFill>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050" dirty="0">
                <a:solidFill>
                  <a:srgbClr val="282C2C"/>
                </a:solidFill>
                <a:latin typeface="Arial" panose="020B0604020202020204" pitchFamily="34" charset="0"/>
                <a:cs typeface="Arial" panose="020B0604020202020204" pitchFamily="34" charset="0"/>
                <a:hlinkClick r:id="rId4"/>
              </a:rPr>
              <a:t>https://www.medieval.eu/arms-and-armour-from-the-age-of-agincourt/</a:t>
            </a:r>
            <a:endParaRPr lang="en-GB" sz="1050" dirty="0">
              <a:solidFill>
                <a:srgbClr val="282C2C"/>
              </a:solidFill>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050" dirty="0">
                <a:solidFill>
                  <a:srgbClr val="282C2C"/>
                </a:solidFill>
                <a:latin typeface="Arial" panose="020B0604020202020204" pitchFamily="34" charset="0"/>
                <a:cs typeface="Arial" panose="020B0604020202020204" pitchFamily="34" charset="0"/>
                <a:hlinkClick r:id="rId5"/>
              </a:rPr>
              <a:t>https://www.quora.com/The-longbow-was-useless-against-plate-armor-so-why-were-7-000-longbow-men-employed-at-the-Battle-of-Agincourt-1415</a:t>
            </a:r>
            <a:endParaRPr lang="en-GB" sz="1050" dirty="0">
              <a:solidFill>
                <a:srgbClr val="282C2C"/>
              </a:solidFill>
              <a:latin typeface="Arial" panose="020B0604020202020204" pitchFamily="34" charset="0"/>
              <a:cs typeface="Arial" panose="020B0604020202020204" pitchFamily="34" charset="0"/>
            </a:endParaRPr>
          </a:p>
          <a:p>
            <a:pPr marL="171450" indent="-171450" algn="l">
              <a:buFont typeface="Arial" panose="020B0604020202020204" pitchFamily="34" charset="0"/>
              <a:buChar char="•"/>
            </a:pPr>
            <a:r>
              <a:rPr lang="en-GB" sz="1050" dirty="0">
                <a:solidFill>
                  <a:srgbClr val="282C2C"/>
                </a:solidFill>
                <a:latin typeface="Arial" panose="020B0604020202020204" pitchFamily="34" charset="0"/>
                <a:cs typeface="Arial" panose="020B0604020202020204" pitchFamily="34" charset="0"/>
                <a:hlinkClick r:id="rId16"/>
              </a:rPr>
              <a:t>http://myarmoury.com/talk/viewtopic.25576.html#:~:text=So%2C%201mm%20low%2Dcarbon%20steel,defeat%20armour%20and%20wearer%2C%20170J</a:t>
            </a:r>
            <a:r>
              <a:rPr lang="en-GB" sz="1050" dirty="0">
                <a:solidFill>
                  <a:srgbClr val="282C2C"/>
                </a:solidFill>
                <a:latin typeface="Arial" panose="020B0604020202020204" pitchFamily="34" charset="0"/>
                <a:cs typeface="Arial" panose="020B0604020202020204" pitchFamily="34" charset="0"/>
              </a:rPr>
              <a:t>.</a:t>
            </a:r>
          </a:p>
          <a:p>
            <a:pPr marL="171450" indent="-171450">
              <a:buFont typeface="Arial" panose="020B0604020202020204" pitchFamily="34" charset="0"/>
              <a:buChar char="•"/>
            </a:pPr>
            <a:r>
              <a:rPr lang="en-GB" sz="1050" dirty="0">
                <a:latin typeface="Arial" panose="020B0604020202020204" pitchFamily="34" charset="0"/>
                <a:cs typeface="Arial" panose="020B0604020202020204" pitchFamily="34" charset="0"/>
              </a:rPr>
              <a:t>https://www.medieval.eu/arms-and-armour-from-the-age-of-agincourt/</a:t>
            </a:r>
          </a:p>
          <a:p>
            <a:pPr marL="171450" indent="-171450">
              <a:buFont typeface="Arial" panose="020B0604020202020204" pitchFamily="34" charset="0"/>
              <a:buChar char="•"/>
            </a:pPr>
            <a:r>
              <a:rPr lang="en-GB" sz="1050" dirty="0">
                <a:latin typeface="Arial" panose="020B0604020202020204" pitchFamily="34" charset="0"/>
                <a:cs typeface="Arial" panose="020B0604020202020204" pitchFamily="34" charset="0"/>
              </a:rPr>
              <a:t>https://www.quora.com/The-longbow-was-useless-against-plate-armor-so-why-were-7-000-longbow-men-employed-at-the-Battle-of-Agincourt-1415</a:t>
            </a:r>
          </a:p>
          <a:p>
            <a:pPr marL="171450" indent="-171450">
              <a:buFont typeface="Arial" panose="020B0604020202020204" pitchFamily="34" charset="0"/>
              <a:buChar char="•"/>
            </a:pPr>
            <a:r>
              <a:rPr lang="en-GB" sz="1050" dirty="0">
                <a:latin typeface="Arial" panose="020B0604020202020204" pitchFamily="34" charset="0"/>
                <a:cs typeface="Arial" panose="020B0604020202020204" pitchFamily="34" charset="0"/>
                <a:hlinkClick r:id="rId17"/>
              </a:rPr>
              <a:t>https://sciencebehindthesport.wvu.edu/archery/bow-mechanics</a:t>
            </a:r>
            <a:endParaRPr lang="en-GB" sz="1050" dirty="0">
              <a:latin typeface="Arial" panose="020B0604020202020204" pitchFamily="34" charset="0"/>
              <a:cs typeface="Arial" panose="020B0604020202020204" pitchFamily="34" charset="0"/>
            </a:endParaRPr>
          </a:p>
          <a:p>
            <a:endParaRPr lang="en-GB" sz="1200" dirty="0">
              <a:solidFill>
                <a:srgbClr val="282C2C"/>
              </a:solidFill>
              <a:latin typeface="inherit"/>
            </a:endParaRPr>
          </a:p>
          <a:p>
            <a:pPr marL="285750" indent="-285750" algn="l">
              <a:buFont typeface="Arial" panose="020B0604020202020204" pitchFamily="34" charset="0"/>
              <a:buChar char="•"/>
            </a:pPr>
            <a:endParaRPr lang="en-GB" dirty="0">
              <a:solidFill>
                <a:srgbClr val="282C2C"/>
              </a:solidFill>
              <a:latin typeface="inherit"/>
            </a:endParaRPr>
          </a:p>
          <a:p>
            <a:pPr algn="l">
              <a:buFont typeface="Arial" panose="020B0604020202020204" pitchFamily="34" charset="0"/>
              <a:buChar char="•"/>
            </a:pPr>
            <a:endParaRPr lang="en-GB" dirty="0">
              <a:solidFill>
                <a:srgbClr val="282C2C"/>
              </a:solidFill>
              <a:latin typeface="inherit"/>
            </a:endParaRPr>
          </a:p>
          <a:p>
            <a:pPr algn="l">
              <a:buFont typeface="Arial" panose="020B0604020202020204" pitchFamily="34" charset="0"/>
              <a:buChar char="•"/>
            </a:pPr>
            <a:endParaRPr lang="en-GB" b="0" i="0" dirty="0">
              <a:solidFill>
                <a:srgbClr val="282C2C"/>
              </a:solidFill>
              <a:effectLst/>
              <a:latin typeface="inherit"/>
            </a:endParaRPr>
          </a:p>
        </p:txBody>
      </p:sp>
    </p:spTree>
    <p:extLst>
      <p:ext uri="{BB962C8B-B14F-4D97-AF65-F5344CB8AC3E}">
        <p14:creationId xmlns:p14="http://schemas.microsoft.com/office/powerpoint/2010/main" val="39043543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C70B2B716211B74299BFD86CF3817C85" ma:contentTypeVersion="10" ma:contentTypeDescription="Create a new document." ma:contentTypeScope="" ma:versionID="3ec56fa2847f53160f1e9bb8783b2aef">
  <xsd:schema xmlns:xsd="http://www.w3.org/2001/XMLSchema" xmlns:xs="http://www.w3.org/2001/XMLSchema" xmlns:p="http://schemas.microsoft.com/office/2006/metadata/properties" xmlns:ns3="1351e805-1eb1-47fb-8506-e4bef36e86ab" targetNamespace="http://schemas.microsoft.com/office/2006/metadata/properties" ma:root="true" ma:fieldsID="577ade7a3301c6cc11f15dd369643ba4" ns3:_="">
    <xsd:import namespace="1351e805-1eb1-47fb-8506-e4bef36e86ab"/>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AutoTags" minOccurs="0"/>
                <xsd:element ref="ns3:MediaServiceGenerationTime" minOccurs="0"/>
                <xsd:element ref="ns3:MediaServiceEventHashCode" minOccurs="0"/>
                <xsd:element ref="ns3:MediaServiceOCR" minOccurs="0"/>
                <xsd:element ref="ns3:MediaServiceDateTaken" minOccurs="0"/>
                <xsd:element ref="ns3:MediaLengthInSecond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1351e805-1eb1-47fb-8506-e4bef36e86a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AutoTags" ma:index="11" nillable="true" ma:displayName="Tags" ma:internalName="MediaServiceAutoTag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element name="MediaServiceObjectDetectorVersions" ma:index="17"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30B4EA62-454C-4709-A0CE-A900BADAA5A8}">
  <ds:schemaRefs>
    <ds:schemaRef ds:uri="http://schemas.microsoft.com/sharepoint/v3/contenttype/forms"/>
  </ds:schemaRefs>
</ds:datastoreItem>
</file>

<file path=customXml/itemProps2.xml><?xml version="1.0" encoding="utf-8"?>
<ds:datastoreItem xmlns:ds="http://schemas.openxmlformats.org/officeDocument/2006/customXml" ds:itemID="{ED1DF71F-1E73-408A-A61F-8FA7D2284C6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1351e805-1eb1-47fb-8506-e4bef36e86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9D67B21-312D-45CE-91A7-17FB1DF83DF9}">
  <ds:schemaRefs>
    <ds:schemaRef ds:uri="http://schemas.microsoft.com/office/2006/documentManagement/types"/>
    <ds:schemaRef ds:uri="http://purl.org/dc/dcmitype/"/>
    <ds:schemaRef ds:uri="http://schemas.microsoft.com/office/2006/metadata/properties"/>
    <ds:schemaRef ds:uri="http://purl.org/dc/terms/"/>
    <ds:schemaRef ds:uri="http://schemas.openxmlformats.org/package/2006/metadata/core-properties"/>
    <ds:schemaRef ds:uri="http://schemas.microsoft.com/office/infopath/2007/PartnerControls"/>
    <ds:schemaRef ds:uri="1351e805-1eb1-47fb-8506-e4bef36e86ab"/>
    <ds:schemaRef ds:uri="http://www.w3.org/XML/1998/namespace"/>
    <ds:schemaRef ds:uri="http://purl.org/dc/elements/1.1/"/>
  </ds:schemaRefs>
</ds:datastoreItem>
</file>

<file path=docProps/app.xml><?xml version="1.0" encoding="utf-8"?>
<Properties xmlns="http://schemas.openxmlformats.org/officeDocument/2006/extended-properties" xmlns:vt="http://schemas.openxmlformats.org/officeDocument/2006/docPropsVTypes">
  <TotalTime>9563</TotalTime>
  <Words>1864</Words>
  <Application>Microsoft Office PowerPoint</Application>
  <PresentationFormat>Widescreen</PresentationFormat>
  <Paragraphs>265</Paragraphs>
  <Slides>21</Slides>
  <Notes>19</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21</vt:i4>
      </vt:variant>
    </vt:vector>
  </HeadingPairs>
  <TitlesOfParts>
    <vt:vector size="34" baseType="lpstr">
      <vt:lpstr>-apple-system</vt:lpstr>
      <vt:lpstr>arial</vt:lpstr>
      <vt:lpstr>arial</vt:lpstr>
      <vt:lpstr>Calibri</vt:lpstr>
      <vt:lpstr>Calibri Light</vt:lpstr>
      <vt:lpstr>Cambria Math</vt:lpstr>
      <vt:lpstr>Google Sans</vt:lpstr>
      <vt:lpstr>inherit</vt:lpstr>
      <vt:lpstr>Montserrat</vt:lpstr>
      <vt:lpstr>Söhne</vt:lpstr>
      <vt:lpstr>Times New Roman</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Nuclear Apprentice &amp; Graduate Forum</dc:title>
  <dc:creator>Maclellan, Craig Mr (DNO WHD-WSM Safety Apprentice-4)</dc:creator>
  <cp:lastModifiedBy>Craig Maclellan</cp:lastModifiedBy>
  <cp:revision>29</cp:revision>
  <dcterms:created xsi:type="dcterms:W3CDTF">2023-09-13T08:45:25Z</dcterms:created>
  <dcterms:modified xsi:type="dcterms:W3CDTF">2023-12-14T21:44:55Z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d8a60473-494b-4586-a1bb-b0e663054676_Enabled">
    <vt:lpwstr>true</vt:lpwstr>
  </property>
  <property fmtid="{D5CDD505-2E9C-101B-9397-08002B2CF9AE}" pid="3" name="MSIP_Label_d8a60473-494b-4586-a1bb-b0e663054676_SetDate">
    <vt:lpwstr>2023-09-13T09:43:05Z</vt:lpwstr>
  </property>
  <property fmtid="{D5CDD505-2E9C-101B-9397-08002B2CF9AE}" pid="4" name="MSIP_Label_d8a60473-494b-4586-a1bb-b0e663054676_Method">
    <vt:lpwstr>Privileged</vt:lpwstr>
  </property>
  <property fmtid="{D5CDD505-2E9C-101B-9397-08002B2CF9AE}" pid="5" name="MSIP_Label_d8a60473-494b-4586-a1bb-b0e663054676_Name">
    <vt:lpwstr>MOD-1-O-‘UNMARKED’</vt:lpwstr>
  </property>
  <property fmtid="{D5CDD505-2E9C-101B-9397-08002B2CF9AE}" pid="6" name="MSIP_Label_d8a60473-494b-4586-a1bb-b0e663054676_SiteId">
    <vt:lpwstr>be7760ed-5953-484b-ae95-d0a16dfa09e5</vt:lpwstr>
  </property>
  <property fmtid="{D5CDD505-2E9C-101B-9397-08002B2CF9AE}" pid="7" name="MSIP_Label_d8a60473-494b-4586-a1bb-b0e663054676_ActionId">
    <vt:lpwstr>4746453c-d683-45f9-b861-43e8f160ea3b</vt:lpwstr>
  </property>
  <property fmtid="{D5CDD505-2E9C-101B-9397-08002B2CF9AE}" pid="8" name="MSIP_Label_d8a60473-494b-4586-a1bb-b0e663054676_ContentBits">
    <vt:lpwstr>0</vt:lpwstr>
  </property>
  <property fmtid="{D5CDD505-2E9C-101B-9397-08002B2CF9AE}" pid="9" name="ContentTypeId">
    <vt:lpwstr>0x010100C70B2B716211B74299BFD86CF3817C85</vt:lpwstr>
  </property>
</Properties>
</file>