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9" r:id="rId1"/>
  </p:sldMasterIdLst>
  <p:notesMasterIdLst>
    <p:notesMasterId r:id="rId13"/>
  </p:notesMasterIdLst>
  <p:handoutMasterIdLst>
    <p:handoutMasterId r:id="rId14"/>
  </p:handoutMasterIdLst>
  <p:sldIdLst>
    <p:sldId id="256" r:id="rId2"/>
    <p:sldId id="257" r:id="rId3"/>
    <p:sldId id="264" r:id="rId4"/>
    <p:sldId id="258" r:id="rId5"/>
    <p:sldId id="267" r:id="rId6"/>
    <p:sldId id="268" r:id="rId7"/>
    <p:sldId id="265" r:id="rId8"/>
    <p:sldId id="263" r:id="rId9"/>
    <p:sldId id="269" r:id="rId10"/>
    <p:sldId id="270" r:id="rId11"/>
    <p:sldId id="261" r:id="rId12"/>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3D534A-1F02-3FA2-C791-D092336BEEC9}" v="2" dt="2022-07-08T19:57:26.783"/>
    <p1510:client id="{1F893971-354E-1881-A436-3649D6B6320E}" v="761" dt="2022-07-08T16:27:43.207"/>
    <p1510:client id="{293D7D7B-A714-9A2B-59F7-56FF739409DF}" v="168" dt="2022-07-07T17:35:24.463"/>
    <p1510:client id="{2C5302EA-F270-F415-5253-5053DDCA758B}" v="377" dt="2022-07-08T20:22:06.650"/>
    <p1510:client id="{42C15BEF-6F2F-D4FC-4A35-72A2402D5913}" v="23" dt="2022-07-08T12:45:26.271"/>
    <p1510:client id="{54CD47B4-C53C-521D-7868-B79A0255C976}" v="78" dt="2022-07-08T22:23:38.093"/>
    <p1510:client id="{68CBC490-C2BA-1B36-C593-2E921C527345}" v="2475" dt="2022-07-08T15:15:28.700"/>
    <p1510:client id="{70768797-B4A3-1CD7-F6C2-9754B545148D}" v="1852" dt="2022-07-09T14:02:38.310"/>
    <p1510:client id="{82BD4BA2-458E-23F8-D5EB-6723D65ABAD3}" v="19" dt="2022-07-09T10:47:10.567"/>
    <p1510:client id="{88573C87-2264-B1F7-7C4E-EE2495D7DDF2}" v="22" dt="2022-07-09T10:28:32.435"/>
    <p1510:client id="{90C111CA-756A-4CFD-93D5-8D85D72FC848}" v="253" dt="2022-07-05T21:32:03.526"/>
    <p1510:client id="{ABA3403B-31A8-4EA8-87A4-1E9A9E38B528}" v="1368" dt="2022-07-10T13:18:54.560"/>
    <p1510:client id="{B079BA97-C7BD-49FD-0E67-E4D208C1EED6}" v="14" dt="2022-07-08T09:54:38.027"/>
    <p1510:client id="{E8A519EA-8066-2320-83A1-D1D84EE90591}" v="17" dt="2022-07-08T12:57:38.3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A3A789-52FF-468B-A1B7-742EF06185F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D979261-5FD1-4ABC-89A7-BB368216D1D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63F499F-75F8-47A8-BC1D-7AA628C0423C}" type="datetime1">
              <a:rPr lang="en-GB" smtClean="0"/>
              <a:t>10/07/2022</a:t>
            </a:fld>
            <a:endParaRPr lang="en-GB"/>
          </a:p>
        </p:txBody>
      </p:sp>
      <p:sp>
        <p:nvSpPr>
          <p:cNvPr id="4" name="Footer Placeholder 3">
            <a:extLst>
              <a:ext uri="{FF2B5EF4-FFF2-40B4-BE49-F238E27FC236}">
                <a16:creationId xmlns:a16="http://schemas.microsoft.com/office/drawing/2014/main" id="{81579BF2-D7F6-4B93-AD19-76113B31FED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8D9ED00-583E-4068-8EDE-CAD5FEC3D4C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ECA9FCE-AF3D-4FF3-B0E8-C60E2E8EE850}" type="slidenum">
              <a:rPr lang="en-GB" smtClean="0"/>
              <a:t>‹#›</a:t>
            </a:fld>
            <a:endParaRPr lang="en-GB"/>
          </a:p>
        </p:txBody>
      </p:sp>
    </p:spTree>
    <p:extLst>
      <p:ext uri="{BB962C8B-B14F-4D97-AF65-F5344CB8AC3E}">
        <p14:creationId xmlns:p14="http://schemas.microsoft.com/office/powerpoint/2010/main" val="22062187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16001D-AEBF-4924-9F8B-40176E47B10C}" type="datetime1">
              <a:rPr lang="en-GB" smtClean="0"/>
              <a:pPr/>
              <a:t>10/07/2022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E7D705-800D-4B96-A4F9-35183A65CA29}" type="slidenum">
              <a:rPr lang="en-GB" noProof="0" smtClean="0"/>
              <a:t>‹#›</a:t>
            </a:fld>
            <a:endParaRPr lang="en-GB" noProof="0"/>
          </a:p>
        </p:txBody>
      </p:sp>
    </p:spTree>
    <p:extLst>
      <p:ext uri="{BB962C8B-B14F-4D97-AF65-F5344CB8AC3E}">
        <p14:creationId xmlns:p14="http://schemas.microsoft.com/office/powerpoint/2010/main" val="123894672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E7D705-800D-4B96-A4F9-35183A65CA29}" type="slidenum">
              <a:rPr lang="en-GB" smtClean="0"/>
              <a:t>1</a:t>
            </a:fld>
            <a:endParaRPr lang="en-GB"/>
          </a:p>
        </p:txBody>
      </p:sp>
    </p:spTree>
    <p:extLst>
      <p:ext uri="{BB962C8B-B14F-4D97-AF65-F5344CB8AC3E}">
        <p14:creationId xmlns:p14="http://schemas.microsoft.com/office/powerpoint/2010/main" val="383318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4BDF68E2-58F2-4D09-BE8B-E3BD06533059}" type="datetimeFigureOut">
              <a:rPr lang="en-US" dirty="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3038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8FC5F6-F338-4AE4-BB23-26385BCFC423}" type="datetimeFigureOut">
              <a:rPr lang="en-US" dirty="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a:p>
        </p:txBody>
      </p:sp>
    </p:spTree>
    <p:extLst>
      <p:ext uri="{BB962C8B-B14F-4D97-AF65-F5344CB8AC3E}">
        <p14:creationId xmlns:p14="http://schemas.microsoft.com/office/powerpoint/2010/main" val="3609899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238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9AB4D41-86C1-4908-B66A-0B50CEB3BF29}" type="datetimeFigureOut">
              <a:rPr lang="en-US" dirty="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651691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6426E2C-56C1-4E0D-A793-0088A7FDD37E}" type="datetimeFigureOut">
              <a:rPr lang="en-US" dirty="0"/>
              <a:t>7/10/2022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491591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8C39B41-D8B5-4052-B551-9B5525EAA8B6}" type="datetimeFigureOut">
              <a:rPr lang="en-US" dirty="0"/>
              <a:t>7/10/2022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066255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t>7/10/2022</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223569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dirty="0"/>
              <a:t>7/10/2022</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387417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7116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E2D6473-DF6D-4702-B328-E0DD40540A4E}" type="datetimeFigureOut">
              <a:rPr lang="en-US" dirty="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265894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26F7E3A-B166-407D-9866-32884E7D5B37}" type="datetimeFigureOut">
              <a:rPr lang="en-US" dirty="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490476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dirty="0"/>
              <a:t>7/10/2022</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3977392"/>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97280" y="404048"/>
            <a:ext cx="10058400" cy="3566160"/>
          </a:xfrm>
        </p:spPr>
        <p:txBody>
          <a:bodyPr rtlCol="0">
            <a:normAutofit/>
          </a:bodyPr>
          <a:lstStyle/>
          <a:p>
            <a:r>
              <a:rPr lang="en-GB" sz="3600" b="1" u="sng">
                <a:solidFill>
                  <a:schemeClr val="tx1">
                    <a:lumMod val="95000"/>
                    <a:lumOff val="5000"/>
                  </a:schemeClr>
                </a:solidFill>
              </a:rPr>
              <a:t>Staff shortages in the NHS</a:t>
            </a:r>
          </a:p>
        </p:txBody>
      </p:sp>
      <p:sp>
        <p:nvSpPr>
          <p:cNvPr id="3" name="Subtitle 2"/>
          <p:cNvSpPr>
            <a:spLocks noGrp="1"/>
          </p:cNvSpPr>
          <p:nvPr>
            <p:ph type="subTitle" idx="1"/>
          </p:nvPr>
        </p:nvSpPr>
        <p:spPr/>
        <p:txBody>
          <a:bodyPr vert="horz" lIns="91440" tIns="45720" rIns="91440" bIns="45720" rtlCol="0" anchor="t">
            <a:normAutofit/>
          </a:bodyPr>
          <a:lstStyle/>
          <a:p>
            <a:r>
              <a:rPr lang="en-GB" sz="1800" b="1" u="sng" dirty="0"/>
              <a:t>Elisabeta tatulescu </a:t>
            </a:r>
            <a:endParaRPr lang="en-GB" sz="1800" b="1" u="sng" dirty="0">
              <a:cs typeface="Calibri Light"/>
            </a:endParaRPr>
          </a:p>
          <a:p>
            <a:r>
              <a:rPr lang="en-GB" sz="1800" b="1" u="sng" dirty="0"/>
              <a:t>2118581</a:t>
            </a:r>
            <a:endParaRPr lang="en-GB" sz="1800" b="1" u="sng" dirty="0">
              <a:cs typeface="Calibri Light"/>
            </a:endParaRPr>
          </a:p>
        </p:txBody>
      </p:sp>
    </p:spTree>
    <p:extLst>
      <p:ext uri="{BB962C8B-B14F-4D97-AF65-F5344CB8AC3E}">
        <p14:creationId xmlns:p14="http://schemas.microsoft.com/office/powerpoint/2010/main" val="3622625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D67C5-E237-FAE9-4D07-3A3C5FD47F58}"/>
              </a:ext>
            </a:extLst>
          </p:cNvPr>
          <p:cNvSpPr>
            <a:spLocks noGrp="1"/>
          </p:cNvSpPr>
          <p:nvPr>
            <p:ph type="title"/>
          </p:nvPr>
        </p:nvSpPr>
        <p:spPr>
          <a:xfrm>
            <a:off x="3921213" y="433710"/>
            <a:ext cx="4137059" cy="1280890"/>
          </a:xfrm>
        </p:spPr>
        <p:txBody>
          <a:bodyPr>
            <a:normAutofit/>
          </a:bodyPr>
          <a:lstStyle/>
          <a:p>
            <a:r>
              <a:rPr lang="en-GB" sz="3200" b="1" u="sng" dirty="0">
                <a:cs typeface="Calibri Light"/>
              </a:rPr>
              <a:t>Who is the NHS</a:t>
            </a:r>
          </a:p>
        </p:txBody>
      </p:sp>
      <p:sp>
        <p:nvSpPr>
          <p:cNvPr id="3" name="Content Placeholder 2">
            <a:extLst>
              <a:ext uri="{FF2B5EF4-FFF2-40B4-BE49-F238E27FC236}">
                <a16:creationId xmlns:a16="http://schemas.microsoft.com/office/drawing/2014/main" id="{598B271B-6058-F482-CE71-588432A880FF}"/>
              </a:ext>
            </a:extLst>
          </p:cNvPr>
          <p:cNvSpPr>
            <a:spLocks noGrp="1"/>
          </p:cNvSpPr>
          <p:nvPr>
            <p:ph idx="1"/>
          </p:nvPr>
        </p:nvSpPr>
        <p:spPr>
          <a:xfrm>
            <a:off x="6276965" y="1950468"/>
            <a:ext cx="3942444" cy="4362169"/>
          </a:xfrm>
        </p:spPr>
        <p:txBody>
          <a:bodyPr vert="horz" lIns="91440" tIns="45720" rIns="91440" bIns="45720" rtlCol="0" anchor="t">
            <a:normAutofit/>
          </a:bodyPr>
          <a:lstStyle/>
          <a:p>
            <a:pPr marL="0" indent="0">
              <a:buNone/>
            </a:pPr>
            <a:r>
              <a:rPr lang="en-GB">
                <a:solidFill>
                  <a:srgbClr val="000000"/>
                </a:solidFill>
                <a:ea typeface="+mn-lt"/>
                <a:cs typeface="+mn-lt"/>
              </a:rPr>
              <a:t>The National Health Service (NHS) is one of the largest employers in the world, and is the biggest in Europe, with over</a:t>
            </a:r>
            <a:r>
              <a:rPr lang="en-GB" u="sng">
                <a:solidFill>
                  <a:srgbClr val="000000"/>
                </a:solidFill>
                <a:ea typeface="+mn-lt"/>
                <a:cs typeface="+mn-lt"/>
              </a:rPr>
              <a:t> </a:t>
            </a:r>
            <a:r>
              <a:rPr lang="en-GB" b="1" u="sng">
                <a:solidFill>
                  <a:srgbClr val="000000"/>
                </a:solidFill>
                <a:ea typeface="+mn-lt"/>
                <a:cs typeface="+mn-lt"/>
              </a:rPr>
              <a:t>1.3 million staff</a:t>
            </a:r>
            <a:r>
              <a:rPr lang="en-GB">
                <a:solidFill>
                  <a:srgbClr val="000000"/>
                </a:solidFill>
                <a:ea typeface="+mn-lt"/>
                <a:cs typeface="+mn-lt"/>
              </a:rPr>
              <a:t>.</a:t>
            </a:r>
          </a:p>
          <a:p>
            <a:pPr marL="0" indent="0">
              <a:buNone/>
            </a:pPr>
            <a:endParaRPr lang="en-GB">
              <a:solidFill>
                <a:srgbClr val="000000"/>
              </a:solidFill>
              <a:cs typeface="Calibri"/>
            </a:endParaRPr>
          </a:p>
          <a:p>
            <a:pPr marL="0" indent="0">
              <a:buNone/>
            </a:pPr>
            <a:endParaRPr lang="en-GB" u="sng">
              <a:solidFill>
                <a:srgbClr val="00B0F0"/>
              </a:solidFill>
              <a:cs typeface="Calibri" panose="020F0502020204030204"/>
            </a:endParaRPr>
          </a:p>
        </p:txBody>
      </p:sp>
      <p:pic>
        <p:nvPicPr>
          <p:cNvPr id="5" name="Picture 5" descr="A picture containing text, outdoor&#10;&#10;Description automatically generated">
            <a:extLst>
              <a:ext uri="{FF2B5EF4-FFF2-40B4-BE49-F238E27FC236}">
                <a16:creationId xmlns:a16="http://schemas.microsoft.com/office/drawing/2014/main" id="{A8E28091-A336-C14C-96BC-33AFDD4BBA7B}"/>
              </a:ext>
            </a:extLst>
          </p:cNvPr>
          <p:cNvPicPr>
            <a:picLocks noChangeAspect="1"/>
          </p:cNvPicPr>
          <p:nvPr/>
        </p:nvPicPr>
        <p:blipFill>
          <a:blip r:embed="rId2"/>
          <a:stretch>
            <a:fillRect/>
          </a:stretch>
        </p:blipFill>
        <p:spPr>
          <a:xfrm>
            <a:off x="784606" y="2569488"/>
            <a:ext cx="4094641" cy="2565568"/>
          </a:xfrm>
          <a:prstGeom prst="rect">
            <a:avLst/>
          </a:prstGeom>
        </p:spPr>
      </p:pic>
      <p:sp>
        <p:nvSpPr>
          <p:cNvPr id="6" name="TextBox 5">
            <a:extLst>
              <a:ext uri="{FF2B5EF4-FFF2-40B4-BE49-F238E27FC236}">
                <a16:creationId xmlns:a16="http://schemas.microsoft.com/office/drawing/2014/main" id="{2C897788-EC07-FCBE-CE2A-B5DDBFEFD713}"/>
              </a:ext>
            </a:extLst>
          </p:cNvPr>
          <p:cNvSpPr txBox="1"/>
          <p:nvPr/>
        </p:nvSpPr>
        <p:spPr>
          <a:xfrm>
            <a:off x="5946614" y="3708047"/>
            <a:ext cx="540497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The NHS has been ranked the number one health system in a comparison of 11 countries. He National Health Service ( NHS) is the</a:t>
            </a:r>
            <a:r>
              <a:rPr lang="en-US" b="1">
                <a:ea typeface="+mn-lt"/>
                <a:cs typeface="+mn-lt"/>
              </a:rPr>
              <a:t> publicly funded healthcare system in England</a:t>
            </a:r>
            <a:r>
              <a:rPr lang="en-US">
                <a:ea typeface="+mn-lt"/>
                <a:cs typeface="+mn-lt"/>
              </a:rPr>
              <a:t>, and one of the four National Health Service systems in the United Kingdom. It is the second largest single-payer healthcare system in the world after </a:t>
            </a:r>
            <a:r>
              <a:rPr lang="en-US" err="1">
                <a:ea typeface="+mn-lt"/>
                <a:cs typeface="+mn-lt"/>
              </a:rPr>
              <a:t>brazile</a:t>
            </a:r>
            <a:r>
              <a:rPr lang="en-US">
                <a:ea typeface="+mn-lt"/>
                <a:cs typeface="+mn-lt"/>
              </a:rPr>
              <a:t>.</a:t>
            </a:r>
          </a:p>
        </p:txBody>
      </p:sp>
      <p:sp>
        <p:nvSpPr>
          <p:cNvPr id="4" name="TextBox 3">
            <a:extLst>
              <a:ext uri="{FF2B5EF4-FFF2-40B4-BE49-F238E27FC236}">
                <a16:creationId xmlns:a16="http://schemas.microsoft.com/office/drawing/2014/main" id="{1AF555B5-D7B3-173C-E124-1DCA9DD3B6AB}"/>
              </a:ext>
            </a:extLst>
          </p:cNvPr>
          <p:cNvSpPr txBox="1"/>
          <p:nvPr/>
        </p:nvSpPr>
        <p:spPr>
          <a:xfrm>
            <a:off x="680396" y="585821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solidFill>
                  <a:srgbClr val="00B0F0"/>
                </a:solidFill>
              </a:rPr>
              <a:t>https://en.wikipedia.org/</a:t>
            </a:r>
          </a:p>
        </p:txBody>
      </p:sp>
    </p:spTree>
    <p:extLst>
      <p:ext uri="{BB962C8B-B14F-4D97-AF65-F5344CB8AC3E}">
        <p14:creationId xmlns:p14="http://schemas.microsoft.com/office/powerpoint/2010/main" val="276207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E7E3AD0E-120E-09AD-9B44-DEE0E3C2DD68}"/>
              </a:ext>
            </a:extLst>
          </p:cNvPr>
          <p:cNvPicPr>
            <a:picLocks noChangeAspect="1"/>
          </p:cNvPicPr>
          <p:nvPr/>
        </p:nvPicPr>
        <p:blipFill>
          <a:blip r:embed="rId2"/>
          <a:stretch>
            <a:fillRect/>
          </a:stretch>
        </p:blipFill>
        <p:spPr>
          <a:xfrm>
            <a:off x="-652" y="588"/>
            <a:ext cx="2913606" cy="1768590"/>
          </a:xfrm>
          <a:prstGeom prst="rect">
            <a:avLst/>
          </a:prstGeom>
        </p:spPr>
      </p:pic>
      <p:pic>
        <p:nvPicPr>
          <p:cNvPr id="5" name="Picture 5">
            <a:extLst>
              <a:ext uri="{FF2B5EF4-FFF2-40B4-BE49-F238E27FC236}">
                <a16:creationId xmlns:a16="http://schemas.microsoft.com/office/drawing/2014/main" id="{2244AE59-B90D-F886-3F96-FB8919D89761}"/>
              </a:ext>
            </a:extLst>
          </p:cNvPr>
          <p:cNvPicPr>
            <a:picLocks noChangeAspect="1"/>
          </p:cNvPicPr>
          <p:nvPr/>
        </p:nvPicPr>
        <p:blipFill>
          <a:blip r:embed="rId3"/>
          <a:stretch>
            <a:fillRect/>
          </a:stretch>
        </p:blipFill>
        <p:spPr>
          <a:xfrm>
            <a:off x="2908126" y="3999"/>
            <a:ext cx="3255602" cy="1752121"/>
          </a:xfrm>
          <a:prstGeom prst="rect">
            <a:avLst/>
          </a:prstGeom>
        </p:spPr>
      </p:pic>
      <p:pic>
        <p:nvPicPr>
          <p:cNvPr id="2" name="Picture 2">
            <a:extLst>
              <a:ext uri="{FF2B5EF4-FFF2-40B4-BE49-F238E27FC236}">
                <a16:creationId xmlns:a16="http://schemas.microsoft.com/office/drawing/2014/main" id="{1559C2DB-DEB0-0D3B-FBEF-E6D09AD43A2C}"/>
              </a:ext>
            </a:extLst>
          </p:cNvPr>
          <p:cNvPicPr>
            <a:picLocks noChangeAspect="1"/>
          </p:cNvPicPr>
          <p:nvPr/>
        </p:nvPicPr>
        <p:blipFill>
          <a:blip r:embed="rId4"/>
          <a:stretch>
            <a:fillRect/>
          </a:stretch>
        </p:blipFill>
        <p:spPr>
          <a:xfrm>
            <a:off x="6049278" y="1976"/>
            <a:ext cx="2827500" cy="1756169"/>
          </a:xfrm>
          <a:prstGeom prst="rect">
            <a:avLst/>
          </a:prstGeom>
        </p:spPr>
      </p:pic>
      <p:pic>
        <p:nvPicPr>
          <p:cNvPr id="3" name="Picture 5">
            <a:extLst>
              <a:ext uri="{FF2B5EF4-FFF2-40B4-BE49-F238E27FC236}">
                <a16:creationId xmlns:a16="http://schemas.microsoft.com/office/drawing/2014/main" id="{1E41FE60-EF9B-2965-4940-A8A7FCF18EB9}"/>
              </a:ext>
            </a:extLst>
          </p:cNvPr>
          <p:cNvPicPr>
            <a:picLocks noChangeAspect="1"/>
          </p:cNvPicPr>
          <p:nvPr/>
        </p:nvPicPr>
        <p:blipFill>
          <a:blip r:embed="rId5"/>
          <a:stretch>
            <a:fillRect/>
          </a:stretch>
        </p:blipFill>
        <p:spPr>
          <a:xfrm>
            <a:off x="8868428" y="2673"/>
            <a:ext cx="3327747" cy="1754772"/>
          </a:xfrm>
          <a:prstGeom prst="rect">
            <a:avLst/>
          </a:prstGeom>
        </p:spPr>
      </p:pic>
      <p:sp>
        <p:nvSpPr>
          <p:cNvPr id="6" name="TextBox 5">
            <a:extLst>
              <a:ext uri="{FF2B5EF4-FFF2-40B4-BE49-F238E27FC236}">
                <a16:creationId xmlns:a16="http://schemas.microsoft.com/office/drawing/2014/main" id="{174A35FE-4637-ACF9-D2BE-6C63C22110DB}"/>
              </a:ext>
            </a:extLst>
          </p:cNvPr>
          <p:cNvSpPr txBox="1"/>
          <p:nvPr/>
        </p:nvSpPr>
        <p:spPr>
          <a:xfrm>
            <a:off x="4011289" y="1758190"/>
            <a:ext cx="425676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dirty="0">
                <a:cs typeface="Calibri"/>
              </a:rPr>
              <a:t>Causes of absenteeism in NHS </a:t>
            </a:r>
          </a:p>
        </p:txBody>
      </p:sp>
      <p:sp>
        <p:nvSpPr>
          <p:cNvPr id="7" name="TextBox 6">
            <a:extLst>
              <a:ext uri="{FF2B5EF4-FFF2-40B4-BE49-F238E27FC236}">
                <a16:creationId xmlns:a16="http://schemas.microsoft.com/office/drawing/2014/main" id="{D29B5365-3741-1A0F-AB96-2972117932C0}"/>
              </a:ext>
            </a:extLst>
          </p:cNvPr>
          <p:cNvSpPr txBox="1"/>
          <p:nvPr/>
        </p:nvSpPr>
        <p:spPr>
          <a:xfrm>
            <a:off x="1911991" y="2225802"/>
            <a:ext cx="445350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dirty="0">
                <a:cs typeface="Calibri"/>
              </a:rPr>
              <a:t>The most reported reasons for causes of absenteeism in the NHS</a:t>
            </a:r>
          </a:p>
          <a:p>
            <a:pPr marL="285750" indent="-285750">
              <a:buFont typeface="Wingdings"/>
              <a:buChar char="Ø"/>
            </a:pPr>
            <a:r>
              <a:rPr lang="en-GB" dirty="0">
                <a:cs typeface="Calibri"/>
              </a:rPr>
              <a:t>Antiety </a:t>
            </a:r>
          </a:p>
          <a:p>
            <a:pPr marL="285750" indent="-285750">
              <a:buFont typeface="Wingdings"/>
              <a:buChar char="Ø"/>
            </a:pPr>
            <a:r>
              <a:rPr lang="en-GB" dirty="0">
                <a:cs typeface="Calibri"/>
              </a:rPr>
              <a:t>Stress </a:t>
            </a:r>
          </a:p>
          <a:p>
            <a:pPr marL="285750" indent="-285750">
              <a:buFont typeface="Wingdings"/>
              <a:buChar char="Ø"/>
            </a:pPr>
            <a:r>
              <a:rPr lang="en-GB" dirty="0">
                <a:cs typeface="Calibri"/>
              </a:rPr>
              <a:t>Depression</a:t>
            </a:r>
          </a:p>
          <a:p>
            <a:pPr marL="285750" indent="-285750">
              <a:buFont typeface="Wingdings"/>
              <a:buChar char="Ø"/>
            </a:pPr>
            <a:r>
              <a:rPr lang="en-GB" dirty="0">
                <a:cs typeface="Calibri"/>
              </a:rPr>
              <a:t>Death</a:t>
            </a:r>
          </a:p>
          <a:p>
            <a:pPr marL="285750" indent="-285750">
              <a:buFont typeface="Wingdings"/>
              <a:buChar char="Ø"/>
            </a:pPr>
            <a:r>
              <a:rPr lang="en-GB" dirty="0">
                <a:cs typeface="Calibri"/>
              </a:rPr>
              <a:t>Psychiatric illnesses</a:t>
            </a:r>
            <a:endParaRPr lang="en-GB" dirty="0"/>
          </a:p>
        </p:txBody>
      </p:sp>
      <p:sp>
        <p:nvSpPr>
          <p:cNvPr id="10" name="TextBox 9">
            <a:extLst>
              <a:ext uri="{FF2B5EF4-FFF2-40B4-BE49-F238E27FC236}">
                <a16:creationId xmlns:a16="http://schemas.microsoft.com/office/drawing/2014/main" id="{2FF9BAD3-548C-A9D7-014B-8301BC6DE2B2}"/>
              </a:ext>
            </a:extLst>
          </p:cNvPr>
          <p:cNvSpPr txBox="1"/>
          <p:nvPr/>
        </p:nvSpPr>
        <p:spPr>
          <a:xfrm>
            <a:off x="6672582" y="5136823"/>
            <a:ext cx="59060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Calibri"/>
            </a:endParaRPr>
          </a:p>
        </p:txBody>
      </p:sp>
      <p:sp>
        <p:nvSpPr>
          <p:cNvPr id="11" name="TextBox 10">
            <a:extLst>
              <a:ext uri="{FF2B5EF4-FFF2-40B4-BE49-F238E27FC236}">
                <a16:creationId xmlns:a16="http://schemas.microsoft.com/office/drawing/2014/main" id="{9F348682-DD94-8D22-41E6-E931887F8FBE}"/>
              </a:ext>
            </a:extLst>
          </p:cNvPr>
          <p:cNvSpPr txBox="1"/>
          <p:nvPr/>
        </p:nvSpPr>
        <p:spPr>
          <a:xfrm>
            <a:off x="8869221" y="59360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solidFill>
                  <a:srgbClr val="00B0F0"/>
                </a:solidFill>
              </a:rPr>
              <a:t>https://www.bmj.com/</a:t>
            </a:r>
          </a:p>
        </p:txBody>
      </p:sp>
      <p:sp>
        <p:nvSpPr>
          <p:cNvPr id="9" name="TextBox 8">
            <a:extLst>
              <a:ext uri="{FF2B5EF4-FFF2-40B4-BE49-F238E27FC236}">
                <a16:creationId xmlns:a16="http://schemas.microsoft.com/office/drawing/2014/main" id="{3A3D7EBF-8AEC-2A1F-A8D0-CDE0B02745F6}"/>
              </a:ext>
            </a:extLst>
          </p:cNvPr>
          <p:cNvSpPr txBox="1"/>
          <p:nvPr/>
        </p:nvSpPr>
        <p:spPr>
          <a:xfrm>
            <a:off x="1914235" y="4636138"/>
            <a:ext cx="630307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231F20"/>
                </a:solidFill>
                <a:latin typeface="Frutiger W01"/>
              </a:rPr>
              <a:t> </a:t>
            </a:r>
            <a:r>
              <a:rPr lang="en-US" b="1" u="sng" dirty="0">
                <a:latin typeface="Calibri Light"/>
                <a:cs typeface="Calibri Light"/>
              </a:rPr>
              <a:t>most reported reason for sickness absence, accounting for over 439,000 full time equivalent days lost and 28.3% of all sickness absence in April 2021. This remains relatively unchanged since March 2021 (28.8%)</a:t>
            </a:r>
          </a:p>
          <a:p>
            <a:endParaRPr lang="en-US" b="1" dirty="0">
              <a:latin typeface="Calibri Light"/>
              <a:cs typeface="Calibri Light"/>
            </a:endParaRPr>
          </a:p>
        </p:txBody>
      </p:sp>
      <p:sp>
        <p:nvSpPr>
          <p:cNvPr id="13" name="TextBox 1">
            <a:extLst>
              <a:ext uri="{FF2B5EF4-FFF2-40B4-BE49-F238E27FC236}">
                <a16:creationId xmlns:a16="http://schemas.microsoft.com/office/drawing/2014/main" id="{95DEB1D2-8746-5F1E-0354-1F489FD57F2D}"/>
              </a:ext>
            </a:extLst>
          </p:cNvPr>
          <p:cNvSpPr txBox="1"/>
          <p:nvPr/>
        </p:nvSpPr>
        <p:spPr>
          <a:xfrm>
            <a:off x="8872343" y="5629183"/>
            <a:ext cx="274320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b="1" u="sng" dirty="0">
                <a:solidFill>
                  <a:srgbClr val="00B0F0"/>
                </a:solidFill>
                <a:cs typeface="Calibri"/>
              </a:rPr>
              <a:t>Digital.nhs.uk</a:t>
            </a:r>
          </a:p>
        </p:txBody>
      </p:sp>
    </p:spTree>
    <p:extLst>
      <p:ext uri="{BB962C8B-B14F-4D97-AF65-F5344CB8AC3E}">
        <p14:creationId xmlns:p14="http://schemas.microsoft.com/office/powerpoint/2010/main" val="89728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7"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1000"/>
                                        <p:tgtEl>
                                          <p:spTgt spid="9"/>
                                        </p:tgtEl>
                                      </p:cBhvr>
                                    </p:animEffect>
                                    <p:anim calcmode="lin" valueType="num">
                                      <p:cBhvr>
                                        <p:cTn id="18" dur="1000" fill="hold"/>
                                        <p:tgtEl>
                                          <p:spTgt spid="9"/>
                                        </p:tgtEl>
                                        <p:attrNameLst>
                                          <p:attrName>ppt_x</p:attrName>
                                        </p:attrNameLst>
                                      </p:cBhvr>
                                      <p:tavLst>
                                        <p:tav tm="0">
                                          <p:val>
                                            <p:strVal val="#ppt_x"/>
                                          </p:val>
                                        </p:tav>
                                        <p:tav tm="100000">
                                          <p:val>
                                            <p:strVal val="#ppt_x"/>
                                          </p:val>
                                        </p:tav>
                                      </p:tavLst>
                                    </p:anim>
                                    <p:anim calcmode="lin" valueType="num">
                                      <p:cBhvr>
                                        <p:cTn id="19" dur="900" decel="100000" fill="hold"/>
                                        <p:tgtEl>
                                          <p:spTgt spid="9"/>
                                        </p:tgtEl>
                                        <p:attrNameLst>
                                          <p:attrName>ppt_y</p:attrName>
                                        </p:attrNameLst>
                                      </p:cBhvr>
                                      <p:tavLst>
                                        <p:tav tm="0">
                                          <p:val>
                                            <p:strVal val="#ppt_y+1"/>
                                          </p:val>
                                        </p:tav>
                                        <p:tav tm="100000">
                                          <p:val>
                                            <p:strVal val="#ppt_y-.03"/>
                                          </p:val>
                                        </p:tav>
                                      </p:tavLst>
                                    </p:anim>
                                    <p:anim calcmode="lin" valueType="num">
                                      <p:cBhvr>
                                        <p:cTn id="20" dur="100" accel="100000" fill="hold">
                                          <p:stCondLst>
                                            <p:cond delay="900"/>
                                          </p:stCondLst>
                                        </p:cTn>
                                        <p:tgtEl>
                                          <p:spTgt spid="9"/>
                                        </p:tgtEl>
                                        <p:attrNameLst>
                                          <p:attrName>ppt_y</p:attrName>
                                        </p:attrNameLst>
                                      </p:cBhvr>
                                      <p:tavLst>
                                        <p:tav tm="0">
                                          <p:val>
                                            <p:strVal val="#ppt_y-.03"/>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11" grpId="0"/>
      <p:bldP spid="9"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791A65-D061-6B35-847A-7B3BC0A31BE4}"/>
              </a:ext>
            </a:extLst>
          </p:cNvPr>
          <p:cNvSpPr txBox="1"/>
          <p:nvPr/>
        </p:nvSpPr>
        <p:spPr>
          <a:xfrm>
            <a:off x="3085314" y="1252391"/>
            <a:ext cx="456991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bg2">
                    <a:lumMod val="50000"/>
                  </a:schemeClr>
                </a:solidFill>
              </a:rPr>
              <a:t>What is a pestle analysis?</a:t>
            </a:r>
            <a:r>
              <a:rPr lang="en-GB" sz="2400" b="1" dirty="0">
                <a:solidFill>
                  <a:schemeClr val="bg2">
                    <a:lumMod val="50000"/>
                  </a:schemeClr>
                </a:solidFill>
              </a:rPr>
              <a:t> </a:t>
            </a:r>
            <a:endParaRPr lang="en-GB" sz="2400" b="1" dirty="0">
              <a:solidFill>
                <a:schemeClr val="bg2">
                  <a:lumMod val="50000"/>
                </a:schemeClr>
              </a:solidFill>
              <a:cs typeface="Calibri"/>
            </a:endParaRPr>
          </a:p>
        </p:txBody>
      </p:sp>
      <p:sp>
        <p:nvSpPr>
          <p:cNvPr id="4" name="TextBox 3">
            <a:extLst>
              <a:ext uri="{FF2B5EF4-FFF2-40B4-BE49-F238E27FC236}">
                <a16:creationId xmlns:a16="http://schemas.microsoft.com/office/drawing/2014/main" id="{634C433E-38FF-92DB-0938-8A7277B6C3EA}"/>
              </a:ext>
            </a:extLst>
          </p:cNvPr>
          <p:cNvSpPr txBox="1"/>
          <p:nvPr/>
        </p:nvSpPr>
        <p:spPr>
          <a:xfrm>
            <a:off x="5162684" y="2413142"/>
            <a:ext cx="6417501"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ea typeface="+mn-lt"/>
                <a:cs typeface="+mn-lt"/>
              </a:rPr>
              <a:t>A pestle  analysis is a framework or tool used by marketers to analyze and monitor the macro-environmental (external marketing environment) factors that have an impact on an organization, company, or industry. </a:t>
            </a:r>
            <a:endParaRPr lang="en-US" dirty="0"/>
          </a:p>
          <a:p>
            <a:endParaRPr lang="en-US">
              <a:solidFill>
                <a:schemeClr val="tx1">
                  <a:lumMod val="85000"/>
                  <a:lumOff val="15000"/>
                </a:schemeClr>
              </a:solidFill>
              <a:ea typeface="+mn-lt"/>
              <a:cs typeface="+mn-lt"/>
            </a:endParaRPr>
          </a:p>
        </p:txBody>
      </p:sp>
      <p:sp>
        <p:nvSpPr>
          <p:cNvPr id="7" name="TextBox 6">
            <a:extLst>
              <a:ext uri="{FF2B5EF4-FFF2-40B4-BE49-F238E27FC236}">
                <a16:creationId xmlns:a16="http://schemas.microsoft.com/office/drawing/2014/main" id="{937FF9AB-C0C4-0062-C58B-50B511AD425D}"/>
              </a:ext>
            </a:extLst>
          </p:cNvPr>
          <p:cNvSpPr txBox="1"/>
          <p:nvPr/>
        </p:nvSpPr>
        <p:spPr>
          <a:xfrm>
            <a:off x="7975751" y="5861387"/>
            <a:ext cx="41001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solidFill>
                  <a:srgbClr val="00B0F0"/>
                </a:solidFill>
              </a:rPr>
              <a:t>https://library.sacredheart.edu/PESTE</a:t>
            </a:r>
          </a:p>
        </p:txBody>
      </p:sp>
      <p:sp>
        <p:nvSpPr>
          <p:cNvPr id="6" name="TextBox 5">
            <a:extLst>
              <a:ext uri="{FF2B5EF4-FFF2-40B4-BE49-F238E27FC236}">
                <a16:creationId xmlns:a16="http://schemas.microsoft.com/office/drawing/2014/main" id="{4A97E0DA-E60C-49D0-7CC1-B364A97AD441}"/>
              </a:ext>
            </a:extLst>
          </p:cNvPr>
          <p:cNvSpPr txBox="1"/>
          <p:nvPr/>
        </p:nvSpPr>
        <p:spPr>
          <a:xfrm>
            <a:off x="5164746" y="3103407"/>
            <a:ext cx="34416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solidFill>
                  <a:schemeClr val="bg2">
                    <a:lumMod val="50000"/>
                  </a:schemeClr>
                </a:solidFill>
                <a:cs typeface="Calibri"/>
              </a:rPr>
              <a:t>Invented by Francis Aguilar in 1960s </a:t>
            </a:r>
          </a:p>
        </p:txBody>
      </p:sp>
      <p:sp>
        <p:nvSpPr>
          <p:cNvPr id="8" name="TextBox 7">
            <a:extLst>
              <a:ext uri="{FF2B5EF4-FFF2-40B4-BE49-F238E27FC236}">
                <a16:creationId xmlns:a16="http://schemas.microsoft.com/office/drawing/2014/main" id="{832790F9-0EDD-E7E6-15DA-C82DB28FDA20}"/>
              </a:ext>
            </a:extLst>
          </p:cNvPr>
          <p:cNvSpPr txBox="1"/>
          <p:nvPr/>
        </p:nvSpPr>
        <p:spPr>
          <a:xfrm>
            <a:off x="5216324" y="4203538"/>
            <a:ext cx="4768768"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u="sng" dirty="0">
                <a:cs typeface="Calibri"/>
              </a:rPr>
              <a:t>The advantages of the pestle analysis</a:t>
            </a:r>
            <a:r>
              <a:rPr lang="en-GB" sz="1600" dirty="0">
                <a:cs typeface="Calibri"/>
              </a:rPr>
              <a:t> is the cost-effectiveness, a deeper understanding of a business, alertness to threats and the method to exploit opportunities are some of the main benefits.</a:t>
            </a:r>
          </a:p>
        </p:txBody>
      </p:sp>
      <p:pic>
        <p:nvPicPr>
          <p:cNvPr id="10" name="Picture 10" descr="Text&#10;&#10;Description automatically generated">
            <a:extLst>
              <a:ext uri="{FF2B5EF4-FFF2-40B4-BE49-F238E27FC236}">
                <a16:creationId xmlns:a16="http://schemas.microsoft.com/office/drawing/2014/main" id="{17FFECF1-57EB-B974-B55D-22270000219E}"/>
              </a:ext>
            </a:extLst>
          </p:cNvPr>
          <p:cNvPicPr>
            <a:picLocks noChangeAspect="1"/>
          </p:cNvPicPr>
          <p:nvPr/>
        </p:nvPicPr>
        <p:blipFill>
          <a:blip r:embed="rId2"/>
          <a:stretch>
            <a:fillRect/>
          </a:stretch>
        </p:blipFill>
        <p:spPr>
          <a:xfrm>
            <a:off x="268147" y="2632488"/>
            <a:ext cx="4517984" cy="2441833"/>
          </a:xfrm>
          <a:prstGeom prst="rect">
            <a:avLst/>
          </a:prstGeom>
        </p:spPr>
      </p:pic>
    </p:spTree>
    <p:extLst>
      <p:ext uri="{BB962C8B-B14F-4D97-AF65-F5344CB8AC3E}">
        <p14:creationId xmlns:p14="http://schemas.microsoft.com/office/powerpoint/2010/main" val="1113290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CE5932F0-83E2-EDF1-969F-B673C2452183}"/>
              </a:ext>
            </a:extLst>
          </p:cNvPr>
          <p:cNvPicPr>
            <a:picLocks noChangeAspect="1"/>
          </p:cNvPicPr>
          <p:nvPr/>
        </p:nvPicPr>
        <p:blipFill>
          <a:blip r:embed="rId2"/>
          <a:stretch>
            <a:fillRect/>
          </a:stretch>
        </p:blipFill>
        <p:spPr>
          <a:xfrm>
            <a:off x="2103439" y="678998"/>
            <a:ext cx="7786482" cy="4754829"/>
          </a:xfrm>
          <a:prstGeom prst="rect">
            <a:avLst/>
          </a:prstGeom>
        </p:spPr>
      </p:pic>
      <p:sp>
        <p:nvSpPr>
          <p:cNvPr id="3" name="TextBox 2">
            <a:extLst>
              <a:ext uri="{FF2B5EF4-FFF2-40B4-BE49-F238E27FC236}">
                <a16:creationId xmlns:a16="http://schemas.microsoft.com/office/drawing/2014/main" id="{5EC5210B-EEAB-714D-7517-7D9E1ECC5772}"/>
              </a:ext>
            </a:extLst>
          </p:cNvPr>
          <p:cNvSpPr txBox="1"/>
          <p:nvPr/>
        </p:nvSpPr>
        <p:spPr>
          <a:xfrm>
            <a:off x="4077222" y="810017"/>
            <a:ext cx="37452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Absenteeism in the NHS 2019-2022</a:t>
            </a:r>
          </a:p>
        </p:txBody>
      </p:sp>
      <p:sp>
        <p:nvSpPr>
          <p:cNvPr id="4" name="TextBox 3">
            <a:extLst>
              <a:ext uri="{FF2B5EF4-FFF2-40B4-BE49-F238E27FC236}">
                <a16:creationId xmlns:a16="http://schemas.microsoft.com/office/drawing/2014/main" id="{69EFAD92-D4E1-A9BD-3F98-532AB52DE7E1}"/>
              </a:ext>
            </a:extLst>
          </p:cNvPr>
          <p:cNvSpPr txBox="1"/>
          <p:nvPr/>
        </p:nvSpPr>
        <p:spPr>
          <a:xfrm>
            <a:off x="9327715" y="595612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highlight>
                  <a:srgbClr val="00FFFF"/>
                </a:highlight>
              </a:rPr>
              <a:t>https://digital.nhs.uk/</a:t>
            </a:r>
          </a:p>
        </p:txBody>
      </p:sp>
    </p:spTree>
    <p:extLst>
      <p:ext uri="{BB962C8B-B14F-4D97-AF65-F5344CB8AC3E}">
        <p14:creationId xmlns:p14="http://schemas.microsoft.com/office/powerpoint/2010/main" val="3903681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5230A27-1553-42F8-99D7-829868E13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772232D-B4D6-429F-B3D1-2D9891B85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251"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E6F15EFD-1794-FF9F-314A-C637C98CFF98}"/>
              </a:ext>
            </a:extLst>
          </p:cNvPr>
          <p:cNvSpPr txBox="1"/>
          <p:nvPr/>
        </p:nvSpPr>
        <p:spPr>
          <a:xfrm>
            <a:off x="4768350" y="-174670"/>
            <a:ext cx="6135097" cy="4938851"/>
          </a:xfrm>
          <a:prstGeom prst="rect">
            <a:avLst/>
          </a:prstGeom>
        </p:spPr>
        <p:txBody>
          <a:bodyPr rot="0" spcFirstLastPara="0" vertOverflow="overflow" horzOverflow="overflow" vert="horz" lIns="0" tIns="45720" rIns="0" bIns="45720" numCol="1" spcCol="0" rtlCol="0" fromWordArt="0" anchor="ctr" anchorCtr="0" forceAA="0" compatLnSpc="1">
            <a:prstTxWarp prst="textNoShape">
              <a:avLst/>
            </a:prstTxWarp>
            <a:normAutofit/>
          </a:bodyPr>
          <a:lstStyle/>
          <a:p>
            <a:pPr defTabSz="914400">
              <a:lnSpc>
                <a:spcPct val="90000"/>
              </a:lnSpc>
              <a:spcAft>
                <a:spcPts val="600"/>
              </a:spcAft>
              <a:buClr>
                <a:schemeClr val="accent1"/>
              </a:buClr>
              <a:buFont typeface="Calibri" panose="020F0502020204030204" pitchFamily="34" charset="0"/>
            </a:pPr>
            <a:r>
              <a:rPr lang="en-US" b="1" u="sng" dirty="0">
                <a:solidFill>
                  <a:schemeClr val="tx1">
                    <a:lumMod val="75000"/>
                    <a:lumOff val="25000"/>
                  </a:schemeClr>
                </a:solidFill>
              </a:rPr>
              <a:t>Political factor:</a:t>
            </a:r>
          </a:p>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NHS staff is being affected by Brexit as </a:t>
            </a:r>
          </a:p>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 medical equipment are being shipped  the UK from various parts of the EU. the disadvantages are</a:t>
            </a:r>
            <a:r>
              <a:rPr lang="en-US" b="1" u="sng" dirty="0">
                <a:solidFill>
                  <a:schemeClr val="tx1">
                    <a:lumMod val="75000"/>
                    <a:lumOff val="25000"/>
                  </a:schemeClr>
                </a:solidFill>
              </a:rPr>
              <a:t> </a:t>
            </a:r>
            <a:r>
              <a:rPr lang="en-US" dirty="0">
                <a:solidFill>
                  <a:schemeClr val="tx1">
                    <a:lumMod val="75000"/>
                    <a:lumOff val="25000"/>
                  </a:schemeClr>
                </a:solidFill>
              </a:rPr>
              <a:t>hey will have to deal with an acute lack of important medication. A huge portion of the NHS workforce originated from outside the UK. Following Brexit, there will be cut in this constant supply of skilled workers. and the NHS will face a scarcity of staff.</a:t>
            </a:r>
          </a:p>
          <a:p>
            <a:pPr defTabSz="914400">
              <a:lnSpc>
                <a:spcPct val="90000"/>
              </a:lnSpc>
              <a:spcAft>
                <a:spcPts val="600"/>
              </a:spcAft>
              <a:buClr>
                <a:schemeClr val="accent1"/>
              </a:buClr>
              <a:buFont typeface="Calibri" panose="020F0502020204030204" pitchFamily="34" charset="0"/>
            </a:pPr>
            <a:endParaRPr lang="en-US">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endParaRPr lang="en-US">
              <a:solidFill>
                <a:schemeClr val="tx1">
                  <a:lumMod val="75000"/>
                  <a:lumOff val="25000"/>
                </a:schemeClr>
              </a:solidFill>
            </a:endParaRPr>
          </a:p>
        </p:txBody>
      </p:sp>
      <p:sp>
        <p:nvSpPr>
          <p:cNvPr id="4" name="TextBox 3">
            <a:extLst>
              <a:ext uri="{FF2B5EF4-FFF2-40B4-BE49-F238E27FC236}">
                <a16:creationId xmlns:a16="http://schemas.microsoft.com/office/drawing/2014/main" id="{AF4EDC69-CA2D-408D-CFEC-B44827912ED2}"/>
              </a:ext>
            </a:extLst>
          </p:cNvPr>
          <p:cNvSpPr txBox="1"/>
          <p:nvPr/>
        </p:nvSpPr>
        <p:spPr>
          <a:xfrm>
            <a:off x="4939054" y="3933745"/>
            <a:ext cx="4455090" cy="32778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600" b="1" u="sng" dirty="0">
                <a:latin typeface="Roboto"/>
                <a:ea typeface="Roboto"/>
                <a:cs typeface="Calibri"/>
              </a:rPr>
              <a:t>Economic factor:</a:t>
            </a:r>
          </a:p>
          <a:p>
            <a:pPr>
              <a:spcAft>
                <a:spcPts val="600"/>
              </a:spcAft>
            </a:pPr>
            <a:r>
              <a:rPr lang="en-GB" sz="1600" dirty="0">
                <a:ea typeface="+mn-lt"/>
                <a:cs typeface="+mn-lt"/>
              </a:rPr>
              <a:t> Due to both – lack of resources and various economic regulations, the NHS was under pressure to reduce the salaries of its staff as a results  a huge portion of the NHS staff resigned, and less skilful personnel replaced them. While the economic crash occurred a decade back, its effects can be acutely felt within the NHS as it fails to operate at the same level.</a:t>
            </a:r>
          </a:p>
          <a:p>
            <a:pPr algn="ctr">
              <a:spcAft>
                <a:spcPts val="600"/>
              </a:spcAft>
            </a:pPr>
            <a:br>
              <a:rPr lang="en-US" dirty="0"/>
            </a:br>
            <a:endParaRPr lang="en-US" sz="1400">
              <a:cs typeface="Calibri"/>
            </a:endParaRPr>
          </a:p>
          <a:p>
            <a:pPr>
              <a:spcAft>
                <a:spcPts val="600"/>
              </a:spcAft>
            </a:pPr>
            <a:endParaRPr lang="en-GB" sz="1600">
              <a:ea typeface="+mn-lt"/>
              <a:cs typeface="+mn-lt"/>
            </a:endParaRPr>
          </a:p>
        </p:txBody>
      </p:sp>
      <p:sp>
        <p:nvSpPr>
          <p:cNvPr id="5" name="TextBox 4">
            <a:extLst>
              <a:ext uri="{FF2B5EF4-FFF2-40B4-BE49-F238E27FC236}">
                <a16:creationId xmlns:a16="http://schemas.microsoft.com/office/drawing/2014/main" id="{5CC194A5-6C45-12F4-5FB1-1DACCA7E8C58}"/>
              </a:ext>
            </a:extLst>
          </p:cNvPr>
          <p:cNvSpPr txBox="1"/>
          <p:nvPr/>
        </p:nvSpPr>
        <p:spPr>
          <a:xfrm>
            <a:off x="2629296" y="106906"/>
            <a:ext cx="6271318" cy="523220"/>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800" b="1" dirty="0">
                <a:cs typeface="Calibri"/>
              </a:rPr>
              <a:t>Absenteeism in the NHS pestle analysis</a:t>
            </a:r>
          </a:p>
        </p:txBody>
      </p:sp>
      <p:pic>
        <p:nvPicPr>
          <p:cNvPr id="2" name="Picture 5" descr="A picture containing person, scene, room&#10;&#10;Description automatically generated">
            <a:extLst>
              <a:ext uri="{FF2B5EF4-FFF2-40B4-BE49-F238E27FC236}">
                <a16:creationId xmlns:a16="http://schemas.microsoft.com/office/drawing/2014/main" id="{17E19DEE-EBF7-368F-4F95-3FBAC13DAD62}"/>
              </a:ext>
            </a:extLst>
          </p:cNvPr>
          <p:cNvPicPr>
            <a:picLocks noChangeAspect="1"/>
          </p:cNvPicPr>
          <p:nvPr/>
        </p:nvPicPr>
        <p:blipFill>
          <a:blip r:embed="rId2"/>
          <a:stretch>
            <a:fillRect/>
          </a:stretch>
        </p:blipFill>
        <p:spPr>
          <a:xfrm>
            <a:off x="1104313" y="2106917"/>
            <a:ext cx="3302826" cy="2644166"/>
          </a:xfrm>
          <a:prstGeom prst="rect">
            <a:avLst/>
          </a:prstGeom>
        </p:spPr>
      </p:pic>
    </p:spTree>
    <p:extLst>
      <p:ext uri="{BB962C8B-B14F-4D97-AF65-F5344CB8AC3E}">
        <p14:creationId xmlns:p14="http://schemas.microsoft.com/office/powerpoint/2010/main" val="1055953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961C9C19-1FBA-4729-6211-5ED9878542A8}"/>
              </a:ext>
            </a:extLst>
          </p:cNvPr>
          <p:cNvPicPr>
            <a:picLocks noChangeAspect="1"/>
          </p:cNvPicPr>
          <p:nvPr/>
        </p:nvPicPr>
        <p:blipFill>
          <a:blip r:embed="rId2"/>
          <a:stretch>
            <a:fillRect/>
          </a:stretch>
        </p:blipFill>
        <p:spPr>
          <a:xfrm>
            <a:off x="763277" y="432947"/>
            <a:ext cx="10665287" cy="5726315"/>
          </a:xfrm>
          <a:prstGeom prst="rect">
            <a:avLst/>
          </a:prstGeom>
        </p:spPr>
      </p:pic>
      <p:sp>
        <p:nvSpPr>
          <p:cNvPr id="3" name="TextBox 2">
            <a:extLst>
              <a:ext uri="{FF2B5EF4-FFF2-40B4-BE49-F238E27FC236}">
                <a16:creationId xmlns:a16="http://schemas.microsoft.com/office/drawing/2014/main" id="{4DDE022B-9BB9-23A7-61E7-68262EB405AB}"/>
              </a:ext>
            </a:extLst>
          </p:cNvPr>
          <p:cNvSpPr txBox="1"/>
          <p:nvPr/>
        </p:nvSpPr>
        <p:spPr>
          <a:xfrm>
            <a:off x="1096370" y="436728"/>
            <a:ext cx="317537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ea typeface="Calibri"/>
                <a:cs typeface="Calibri"/>
              </a:rPr>
              <a:t>Fishbone diagram</a:t>
            </a:r>
          </a:p>
        </p:txBody>
      </p:sp>
    </p:spTree>
    <p:extLst>
      <p:ext uri="{BB962C8B-B14F-4D97-AF65-F5344CB8AC3E}">
        <p14:creationId xmlns:p14="http://schemas.microsoft.com/office/powerpoint/2010/main" val="24595238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5958DBC-F4DA-42A8-8C52-860179790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B9A1E9-5003-DF14-2E2B-9C848AF80A6E}"/>
              </a:ext>
            </a:extLst>
          </p:cNvPr>
          <p:cNvSpPr>
            <a:spLocks noGrp="1"/>
          </p:cNvSpPr>
          <p:nvPr>
            <p:ph type="title"/>
          </p:nvPr>
        </p:nvSpPr>
        <p:spPr>
          <a:xfrm>
            <a:off x="3575187" y="-718457"/>
            <a:ext cx="6405063" cy="1450757"/>
          </a:xfrm>
        </p:spPr>
        <p:txBody>
          <a:bodyPr vert="horz" lIns="91440" tIns="45720" rIns="91440" bIns="45720" rtlCol="0" anchor="b">
            <a:normAutofit/>
          </a:bodyPr>
          <a:lstStyle/>
          <a:p>
            <a:r>
              <a:rPr lang="en-US" sz="2800" b="1">
                <a:highlight>
                  <a:srgbClr val="FFFF00"/>
                </a:highlight>
              </a:rPr>
              <a:t> What is a Fishbone diagram?</a:t>
            </a:r>
          </a:p>
        </p:txBody>
      </p:sp>
      <p:cxnSp>
        <p:nvCxnSpPr>
          <p:cNvPr id="20" name="Straight Connector 19">
            <a:extLst>
              <a:ext uri="{FF2B5EF4-FFF2-40B4-BE49-F238E27FC236}">
                <a16:creationId xmlns:a16="http://schemas.microsoft.com/office/drawing/2014/main" id="{79FCC9A9-2031-4283-9B27-34B62BB7F3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247" y="2086188"/>
            <a:ext cx="5852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1167D31-F551-370F-43E9-E686DE682A16}"/>
              </a:ext>
            </a:extLst>
          </p:cNvPr>
          <p:cNvSpPr txBox="1"/>
          <p:nvPr/>
        </p:nvSpPr>
        <p:spPr>
          <a:xfrm>
            <a:off x="4530803" y="2474604"/>
            <a:ext cx="6572076" cy="2507030"/>
          </a:xfrm>
          <a:prstGeom prst="rect">
            <a:avLst/>
          </a:prstGeom>
        </p:spPr>
        <p:txBody>
          <a:bodyPr rot="0" spcFirstLastPara="0" vertOverflow="overflow" horzOverflow="overflow" vert="horz" lIns="0" tIns="45720" rIns="0" bIns="45720" numCol="1" spcCol="0" rtlCol="0" fromWordArt="0" anchor="t" anchorCtr="0" forceAA="0" compatLnSpc="1">
            <a:prstTxWarp prst="textNoShape">
              <a:avLst/>
            </a:prstTxWarp>
            <a:normAutofit fontScale="92500" lnSpcReduction="10000"/>
          </a:bodyPr>
          <a:lstStyle/>
          <a:p>
            <a:pPr defTabSz="914400"/>
            <a:r>
              <a:rPr lang="en-US" sz="2000" dirty="0">
                <a:ea typeface="+mn-lt"/>
                <a:cs typeface="+mn-lt"/>
              </a:rPr>
              <a:t>The fishbone diagram is a basic graphical presentation which shows every of the possible cause of a particular problem. This diagram is also referred to the </a:t>
            </a:r>
            <a:r>
              <a:rPr lang="en-US" sz="2000" b="1" dirty="0">
                <a:ea typeface="+mn-lt"/>
                <a:cs typeface="+mn-lt"/>
              </a:rPr>
              <a:t>cause-and-effect</a:t>
            </a:r>
            <a:r>
              <a:rPr lang="en-US" sz="2000" dirty="0">
                <a:ea typeface="+mn-lt"/>
                <a:cs typeface="+mn-lt"/>
              </a:rPr>
              <a:t> diagram, the herringbone diagram well as the Ishikawa.</a:t>
            </a:r>
            <a:endParaRPr lang="en-US" sz="2000">
              <a:cs typeface="Calibri"/>
            </a:endParaRPr>
          </a:p>
          <a:p>
            <a:pPr defTabSz="914400"/>
            <a:r>
              <a:rPr lang="en-US" sz="2000" dirty="0">
                <a:ea typeface="+mn-lt"/>
                <a:cs typeface="+mn-lt"/>
              </a:rPr>
              <a:t>The fishbone for problem solving was invented </a:t>
            </a:r>
            <a:r>
              <a:rPr lang="en-US" sz="2000" b="1" u="sng" dirty="0">
                <a:ea typeface="+mn-lt"/>
                <a:cs typeface="+mn-lt"/>
              </a:rPr>
              <a:t>by a Japanese professor called Kaoru Ishikawa in the year 1960s. </a:t>
            </a:r>
            <a:r>
              <a:rPr lang="en-US" sz="2000" dirty="0">
                <a:ea typeface="+mn-lt"/>
                <a:cs typeface="+mn-lt"/>
              </a:rPr>
              <a:t>Kaoru Ishikawa is a highly respected specialist in quality management and of course the diagram itself looks like a fish. For this particular reason, it is hances popularly called a fishbone diagram</a:t>
            </a:r>
            <a:endParaRPr lang="en-US" dirty="0"/>
          </a:p>
          <a:p>
            <a:pPr defTabSz="914400">
              <a:lnSpc>
                <a:spcPct val="90000"/>
              </a:lnSpc>
              <a:spcAft>
                <a:spcPts val="600"/>
              </a:spcAft>
              <a:buFont typeface="Calibri" panose="020F0502020204030204" pitchFamily="34" charset="0"/>
            </a:pPr>
            <a:endParaRPr lang="en-US" sz="2000" dirty="0">
              <a:solidFill>
                <a:schemeClr val="tx1">
                  <a:lumMod val="75000"/>
                  <a:lumOff val="25000"/>
                </a:schemeClr>
              </a:solidFill>
              <a:cs typeface="Calibri"/>
            </a:endParaRPr>
          </a:p>
        </p:txBody>
      </p:sp>
      <p:sp>
        <p:nvSpPr>
          <p:cNvPr id="22" name="Rectangle 21">
            <a:extLst>
              <a:ext uri="{FF2B5EF4-FFF2-40B4-BE49-F238E27FC236}">
                <a16:creationId xmlns:a16="http://schemas.microsoft.com/office/drawing/2014/main" id="{51DDD252-D7C8-4CE5-9C61-D60D722BC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2FBD75F5-C49C-4F6A-8D43-7A5939C23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0C8DE3C0-D727-4541-A630-EE4BE075968F}"/>
              </a:ext>
            </a:extLst>
          </p:cNvPr>
          <p:cNvSpPr txBox="1"/>
          <p:nvPr/>
        </p:nvSpPr>
        <p:spPr>
          <a:xfrm>
            <a:off x="4951863" y="2233685"/>
            <a:ext cx="70422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u="sng" dirty="0">
              <a:solidFill>
                <a:srgbClr val="4D4D4D"/>
              </a:solidFill>
              <a:latin typeface="Poppins"/>
              <a:cs typeface="Poppins"/>
            </a:endParaRPr>
          </a:p>
        </p:txBody>
      </p:sp>
      <p:sp>
        <p:nvSpPr>
          <p:cNvPr id="6" name="TextBox 5">
            <a:extLst>
              <a:ext uri="{FF2B5EF4-FFF2-40B4-BE49-F238E27FC236}">
                <a16:creationId xmlns:a16="http://schemas.microsoft.com/office/drawing/2014/main" id="{DA8538D1-2B4D-5413-8F6D-8DE81E91613A}"/>
              </a:ext>
            </a:extLst>
          </p:cNvPr>
          <p:cNvSpPr txBox="1"/>
          <p:nvPr/>
        </p:nvSpPr>
        <p:spPr>
          <a:xfrm>
            <a:off x="581268" y="5911668"/>
            <a:ext cx="34483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b="1" u="sng">
                <a:solidFill>
                  <a:srgbClr val="00B0F0"/>
                </a:solidFill>
              </a:rPr>
              <a:t>https://www.edrawmind.com/</a:t>
            </a:r>
          </a:p>
        </p:txBody>
      </p:sp>
      <p:pic>
        <p:nvPicPr>
          <p:cNvPr id="5" name="Picture 6" descr="A picture containing text, light, night sky&#10;&#10;Description automatically generated">
            <a:extLst>
              <a:ext uri="{FF2B5EF4-FFF2-40B4-BE49-F238E27FC236}">
                <a16:creationId xmlns:a16="http://schemas.microsoft.com/office/drawing/2014/main" id="{74189653-4B65-F3B5-7938-3493661925CE}"/>
              </a:ext>
            </a:extLst>
          </p:cNvPr>
          <p:cNvPicPr>
            <a:picLocks noChangeAspect="1"/>
          </p:cNvPicPr>
          <p:nvPr/>
        </p:nvPicPr>
        <p:blipFill>
          <a:blip r:embed="rId2"/>
          <a:stretch>
            <a:fillRect/>
          </a:stretch>
        </p:blipFill>
        <p:spPr>
          <a:xfrm>
            <a:off x="940630" y="2203759"/>
            <a:ext cx="2997816" cy="2655200"/>
          </a:xfrm>
          <a:prstGeom prst="rect">
            <a:avLst/>
          </a:prstGeom>
        </p:spPr>
      </p:pic>
    </p:spTree>
    <p:extLst>
      <p:ext uri="{BB962C8B-B14F-4D97-AF65-F5344CB8AC3E}">
        <p14:creationId xmlns:p14="http://schemas.microsoft.com/office/powerpoint/2010/main" val="4044002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DBFF2-2B8A-C7E7-EE1E-6947AD190759}"/>
              </a:ext>
            </a:extLst>
          </p:cNvPr>
          <p:cNvSpPr>
            <a:spLocks noGrp="1"/>
          </p:cNvSpPr>
          <p:nvPr>
            <p:ph type="title"/>
          </p:nvPr>
        </p:nvSpPr>
        <p:spPr/>
        <p:txBody>
          <a:bodyPr/>
          <a:lstStyle/>
          <a:p>
            <a:r>
              <a:rPr lang="en-GB" sz="2400" b="1" u="sng" dirty="0">
                <a:cs typeface="Calibri Light"/>
              </a:rPr>
              <a:t>Advantages and disadvantages of a fishbone diagram</a:t>
            </a:r>
          </a:p>
        </p:txBody>
      </p:sp>
      <p:graphicFrame>
        <p:nvGraphicFramePr>
          <p:cNvPr id="4" name="Table 3">
            <a:extLst>
              <a:ext uri="{FF2B5EF4-FFF2-40B4-BE49-F238E27FC236}">
                <a16:creationId xmlns:a16="http://schemas.microsoft.com/office/drawing/2014/main" id="{04FF7E5C-3DE2-A771-9AF9-8DE5835D5A81}"/>
              </a:ext>
            </a:extLst>
          </p:cNvPr>
          <p:cNvGraphicFramePr>
            <a:graphicFrameLocks noGrp="1"/>
          </p:cNvGraphicFramePr>
          <p:nvPr>
            <p:extLst>
              <p:ext uri="{D42A27DB-BD31-4B8C-83A1-F6EECF244321}">
                <p14:modId xmlns:p14="http://schemas.microsoft.com/office/powerpoint/2010/main" val="1352246176"/>
              </p:ext>
            </p:extLst>
          </p:nvPr>
        </p:nvGraphicFramePr>
        <p:xfrm>
          <a:off x="1369670" y="1794075"/>
          <a:ext cx="9784544" cy="4151457"/>
        </p:xfrm>
        <a:graphic>
          <a:graphicData uri="http://schemas.openxmlformats.org/drawingml/2006/table">
            <a:tbl>
              <a:tblPr firstRow="1" bandRow="1">
                <a:tableStyleId>{5C22544A-7EE6-4342-B048-85BDC9FD1C3A}</a:tableStyleId>
              </a:tblPr>
              <a:tblGrid>
                <a:gridCol w="4892272">
                  <a:extLst>
                    <a:ext uri="{9D8B030D-6E8A-4147-A177-3AD203B41FA5}">
                      <a16:colId xmlns:a16="http://schemas.microsoft.com/office/drawing/2014/main" val="2691115100"/>
                    </a:ext>
                  </a:extLst>
                </a:gridCol>
                <a:gridCol w="4892272">
                  <a:extLst>
                    <a:ext uri="{9D8B030D-6E8A-4147-A177-3AD203B41FA5}">
                      <a16:colId xmlns:a16="http://schemas.microsoft.com/office/drawing/2014/main" val="3319049690"/>
                    </a:ext>
                  </a:extLst>
                </a:gridCol>
              </a:tblGrid>
              <a:tr h="519885">
                <a:tc>
                  <a:txBody>
                    <a:bodyPr/>
                    <a:lstStyle/>
                    <a:p>
                      <a:pPr fontAlgn="t"/>
                      <a:r>
                        <a:rPr lang="en-US" dirty="0"/>
                        <a:t>Advantages of using the fishbone diagram?</a:t>
                      </a:r>
                    </a:p>
                  </a:txBody>
                  <a:tcPr marL="38100" marR="38100" marT="38100" marB="38100"/>
                </a:tc>
                <a:tc>
                  <a:txBody>
                    <a:bodyPr/>
                    <a:lstStyle/>
                    <a:p>
                      <a:pPr fontAlgn="t"/>
                      <a:r>
                        <a:rPr lang="en-GB" dirty="0">
                          <a:effectLst/>
                        </a:rPr>
                        <a:t>Disadvantages of using the fishbone diagram?</a:t>
                      </a:r>
                    </a:p>
                  </a:txBody>
                  <a:tcPr marL="38100" marR="38100" marT="38100" marB="38100"/>
                </a:tc>
                <a:extLst>
                  <a:ext uri="{0D108BD9-81ED-4DB2-BD59-A6C34878D82A}">
                    <a16:rowId xmlns:a16="http://schemas.microsoft.com/office/drawing/2014/main" val="2579986816"/>
                  </a:ext>
                </a:extLst>
              </a:tr>
              <a:tr h="727839">
                <a:tc>
                  <a:txBody>
                    <a:bodyPr/>
                    <a:lstStyle/>
                    <a:p>
                      <a:pPr lvl="0">
                        <a:buNone/>
                      </a:pPr>
                      <a:r>
                        <a:rPr lang="en-GB" dirty="0">
                          <a:effectLst/>
                        </a:rPr>
                        <a:t>Easy of comprehension and analysing.</a:t>
                      </a:r>
                      <a:endParaRPr lang="en-US" dirty="0"/>
                    </a:p>
                  </a:txBody>
                  <a:tcPr marL="38100" marR="38100" marT="38100" marB="38100"/>
                </a:tc>
                <a:tc>
                  <a:txBody>
                    <a:bodyPr/>
                    <a:lstStyle/>
                    <a:p>
                      <a:pPr fontAlgn="t"/>
                      <a:r>
                        <a:rPr lang="en-GB" dirty="0">
                          <a:effectLst/>
                        </a:rPr>
                        <a:t>Predefined categories (e.g., 5M) can limit creative problem-solving avenues</a:t>
                      </a:r>
                    </a:p>
                  </a:txBody>
                  <a:tcPr marL="38100" marR="38100" marT="38100" marB="38100"/>
                </a:tc>
                <a:extLst>
                  <a:ext uri="{0D108BD9-81ED-4DB2-BD59-A6C34878D82A}">
                    <a16:rowId xmlns:a16="http://schemas.microsoft.com/office/drawing/2014/main" val="3622191324"/>
                  </a:ext>
                </a:extLst>
              </a:tr>
              <a:tr h="727839">
                <a:tc>
                  <a:txBody>
                    <a:bodyPr/>
                    <a:lstStyle/>
                    <a:p>
                      <a:pPr fontAlgn="t"/>
                      <a:r>
                        <a:rPr lang="en-GB" dirty="0">
                          <a:effectLst/>
                        </a:rPr>
                        <a:t>Its helps identify the cause in an environment.</a:t>
                      </a:r>
                    </a:p>
                  </a:txBody>
                  <a:tcPr marL="38100" marR="38100" marT="38100" marB="38100"/>
                </a:tc>
                <a:tc>
                  <a:txBody>
                    <a:bodyPr/>
                    <a:lstStyle/>
                    <a:p>
                      <a:pPr fontAlgn="t"/>
                      <a:r>
                        <a:rPr lang="en-GB" dirty="0">
                          <a:effectLst/>
                        </a:rPr>
                        <a:t> Complex correlations cannot be illustrated in the fishbone diagram</a:t>
                      </a:r>
                    </a:p>
                  </a:txBody>
                  <a:tcPr marL="38100" marR="38100" marT="38100" marB="38100"/>
                </a:tc>
                <a:extLst>
                  <a:ext uri="{0D108BD9-81ED-4DB2-BD59-A6C34878D82A}">
                    <a16:rowId xmlns:a16="http://schemas.microsoft.com/office/drawing/2014/main" val="422689345"/>
                  </a:ext>
                </a:extLst>
              </a:tr>
              <a:tr h="727839">
                <a:tc>
                  <a:txBody>
                    <a:bodyPr/>
                    <a:lstStyle/>
                    <a:p>
                      <a:pPr fontAlgn="t"/>
                      <a:r>
                        <a:rPr lang="en-GB" dirty="0">
                          <a:effectLst/>
                        </a:rPr>
                        <a:t>It's easy to identify the virous ways for improving the process.</a:t>
                      </a:r>
                    </a:p>
                  </a:txBody>
                  <a:tcPr marL="38100" marR="38100" marT="38100" marB="38100"/>
                </a:tc>
                <a:tc>
                  <a:txBody>
                    <a:bodyPr/>
                    <a:lstStyle/>
                    <a:p>
                      <a:pPr fontAlgn="t"/>
                      <a:r>
                        <a:rPr lang="en-GB" dirty="0">
                          <a:effectLst/>
                        </a:rPr>
                        <a:t> Does not provide solutions, but only illustrates the causes</a:t>
                      </a:r>
                    </a:p>
                  </a:txBody>
                  <a:tcPr marL="38100" marR="38100" marT="38100" marB="38100"/>
                </a:tc>
                <a:extLst>
                  <a:ext uri="{0D108BD9-81ED-4DB2-BD59-A6C34878D82A}">
                    <a16:rowId xmlns:a16="http://schemas.microsoft.com/office/drawing/2014/main" val="3622003867"/>
                  </a:ext>
                </a:extLst>
              </a:tr>
              <a:tr h="519885">
                <a:tc>
                  <a:txBody>
                    <a:bodyPr/>
                    <a:lstStyle/>
                    <a:p>
                      <a:pPr fontAlgn="t"/>
                      <a:r>
                        <a:rPr lang="en-GB" dirty="0">
                          <a:effectLst/>
                        </a:rPr>
                        <a:t> Encourages employees to contribute ideas</a:t>
                      </a:r>
                    </a:p>
                  </a:txBody>
                  <a:tcPr marL="38100" marR="38100" marT="38100" marB="38100"/>
                </a:tc>
                <a:tc>
                  <a:txBody>
                    <a:bodyPr/>
                    <a:lstStyle/>
                    <a:p>
                      <a:pPr fontAlgn="t"/>
                      <a:endParaRPr lang="en-GB" dirty="0">
                        <a:effectLst/>
                      </a:endParaRPr>
                    </a:p>
                  </a:txBody>
                  <a:tcPr marL="38100" marR="38100" marT="38100" marB="38100"/>
                </a:tc>
                <a:extLst>
                  <a:ext uri="{0D108BD9-81ED-4DB2-BD59-A6C34878D82A}">
                    <a16:rowId xmlns:a16="http://schemas.microsoft.com/office/drawing/2014/main" val="3449139114"/>
                  </a:ext>
                </a:extLst>
              </a:tr>
              <a:tr h="335036">
                <a:tc>
                  <a:txBody>
                    <a:bodyPr/>
                    <a:lstStyle/>
                    <a:p>
                      <a:pPr fontAlgn="t"/>
                      <a:r>
                        <a:rPr lang="en-GB" dirty="0">
                          <a:effectLst/>
                        </a:rPr>
                        <a:t>Simplifies the problem </a:t>
                      </a:r>
                    </a:p>
                  </a:txBody>
                  <a:tcPr marL="38100" marR="38100" marT="38100" marB="38100"/>
                </a:tc>
                <a:tc>
                  <a:txBody>
                    <a:bodyPr/>
                    <a:lstStyle/>
                    <a:p>
                      <a:pPr fontAlgn="t"/>
                      <a:endParaRPr lang="en-GB" dirty="0">
                        <a:effectLst/>
                      </a:endParaRPr>
                    </a:p>
                  </a:txBody>
                  <a:tcPr marL="38100" marR="38100" marT="38100" marB="38100"/>
                </a:tc>
                <a:extLst>
                  <a:ext uri="{0D108BD9-81ED-4DB2-BD59-A6C34878D82A}">
                    <a16:rowId xmlns:a16="http://schemas.microsoft.com/office/drawing/2014/main" val="3548688065"/>
                  </a:ext>
                </a:extLst>
              </a:tr>
              <a:tr h="577650">
                <a:tc>
                  <a:txBody>
                    <a:bodyPr/>
                    <a:lstStyle/>
                    <a:p>
                      <a:pPr lvl="0">
                        <a:buNone/>
                      </a:pPr>
                      <a:r>
                        <a:rPr lang="en-US" sz="1400" b="0" i="0" u="none" strike="noStrike" noProof="0" dirty="0">
                          <a:solidFill>
                            <a:schemeClr val="tx1"/>
                          </a:solidFill>
                          <a:effectLst/>
                          <a:latin typeface="Verdana"/>
                        </a:rPr>
                        <a:t>It helps to prioritize further analysis and take necessary corrective actions</a:t>
                      </a:r>
                      <a:endParaRPr lang="en-US" sz="1400" b="0" i="0" u="none" strike="noStrike" noProof="0" dirty="0" err="1">
                        <a:solidFill>
                          <a:schemeClr val="tx1"/>
                        </a:solidFill>
                        <a:effectLst/>
                        <a:latin typeface="Verdana"/>
                      </a:endParaRPr>
                    </a:p>
                  </a:txBody>
                  <a:tcPr marL="38100" marR="38100" marT="38100" marB="38100"/>
                </a:tc>
                <a:tc>
                  <a:txBody>
                    <a:bodyPr/>
                    <a:lstStyle/>
                    <a:p>
                      <a:endParaRPr lang="en-GB"/>
                    </a:p>
                  </a:txBody>
                  <a:tcPr/>
                </a:tc>
                <a:extLst>
                  <a:ext uri="{0D108BD9-81ED-4DB2-BD59-A6C34878D82A}">
                    <a16:rowId xmlns:a16="http://schemas.microsoft.com/office/drawing/2014/main" val="484516340"/>
                  </a:ext>
                </a:extLst>
              </a:tr>
            </a:tbl>
          </a:graphicData>
        </a:graphic>
      </p:graphicFrame>
    </p:spTree>
    <p:extLst>
      <p:ext uri="{BB962C8B-B14F-4D97-AF65-F5344CB8AC3E}">
        <p14:creationId xmlns:p14="http://schemas.microsoft.com/office/powerpoint/2010/main" val="3313562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9FF1040-8778-5658-3E16-6360E9B700AB}"/>
              </a:ext>
            </a:extLst>
          </p:cNvPr>
          <p:cNvSpPr txBox="1"/>
          <p:nvPr/>
        </p:nvSpPr>
        <p:spPr>
          <a:xfrm>
            <a:off x="487516" y="516835"/>
            <a:ext cx="4645013" cy="212475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914400">
              <a:lnSpc>
                <a:spcPct val="85000"/>
              </a:lnSpc>
              <a:spcBef>
                <a:spcPct val="0"/>
              </a:spcBef>
              <a:spcAft>
                <a:spcPts val="600"/>
              </a:spcAft>
            </a:pPr>
            <a:r>
              <a:rPr lang="en-US" sz="3200" u="sng" kern="1200" spc="-50" baseline="0" dirty="0">
                <a:solidFill>
                  <a:schemeClr val="tx1">
                    <a:lumMod val="75000"/>
                    <a:lumOff val="25000"/>
                  </a:schemeClr>
                </a:solidFill>
                <a:latin typeface="+mj-lt"/>
                <a:ea typeface="+mj-ea"/>
                <a:cs typeface="+mj-cs"/>
              </a:rPr>
              <a:t>How to reduce stress/anxiety in the NHS?</a:t>
            </a:r>
          </a:p>
        </p:txBody>
      </p:sp>
      <p:cxnSp>
        <p:nvCxnSpPr>
          <p:cNvPr id="18" name="Straight Connector 17">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74320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B3BAA70-56AF-1685-3470-01223C672D4E}"/>
              </a:ext>
            </a:extLst>
          </p:cNvPr>
          <p:cNvSpPr txBox="1"/>
          <p:nvPr/>
        </p:nvSpPr>
        <p:spPr>
          <a:xfrm>
            <a:off x="294043" y="2820081"/>
            <a:ext cx="6237227" cy="2426596"/>
          </a:xfrm>
          <a:prstGeom prst="rect">
            <a:avLst/>
          </a:prstGeom>
        </p:spPr>
        <p:txBody>
          <a:bodyPr rot="0" spcFirstLastPara="0" vertOverflow="overflow" horzOverflow="overflow" vert="horz" lIns="0" tIns="45720" rIns="0" bIns="45720" numCol="1" spcCol="0" rtlCol="0" fromWordArt="0" anchor="t" anchorCtr="0" forceAA="0" compatLnSpc="1">
            <a:prstTxWarp prst="textNoShape">
              <a:avLst/>
            </a:prstTxWarp>
            <a:noAutofit/>
          </a:bodyPr>
          <a:lstStyle/>
          <a:p>
            <a:pPr defTabSz="914400">
              <a:lnSpc>
                <a:spcPct val="90000"/>
              </a:lnSpc>
              <a:spcAft>
                <a:spcPts val="600"/>
              </a:spcAft>
              <a:buClr>
                <a:schemeClr val="accent1"/>
              </a:buClr>
              <a:buFont typeface="Calibri" panose="020F0502020204030204" pitchFamily="34" charset="0"/>
            </a:pPr>
            <a:r>
              <a:rPr lang="en-US" sz="2000" dirty="0">
                <a:solidFill>
                  <a:schemeClr val="tx1">
                    <a:lumMod val="75000"/>
                    <a:lumOff val="25000"/>
                  </a:schemeClr>
                </a:solidFill>
              </a:rPr>
              <a:t>limited access to a laptop are all ways of achieving reducing of stress in the NHS. By encouraging an open and honest culture, individuals experiencing symptoms of stress will hopefully feel more able to approach colleagues and/or services in the initial stages.</a:t>
            </a:r>
          </a:p>
        </p:txBody>
      </p:sp>
      <p:pic>
        <p:nvPicPr>
          <p:cNvPr id="5" name="Picture 5" descr="A picture containing text, sky, outdoor, sign&#10;&#10;Description automatically generated">
            <a:extLst>
              <a:ext uri="{FF2B5EF4-FFF2-40B4-BE49-F238E27FC236}">
                <a16:creationId xmlns:a16="http://schemas.microsoft.com/office/drawing/2014/main" id="{94EF8F91-FC76-A0B8-C408-D7904AAC248A}"/>
              </a:ext>
            </a:extLst>
          </p:cNvPr>
          <p:cNvPicPr>
            <a:picLocks noChangeAspect="1"/>
          </p:cNvPicPr>
          <p:nvPr/>
        </p:nvPicPr>
        <p:blipFill rotWithShape="1">
          <a:blip r:embed="rId2"/>
          <a:srcRect l="17355"/>
          <a:stretch/>
        </p:blipFill>
        <p:spPr>
          <a:xfrm>
            <a:off x="7039537" y="1356996"/>
            <a:ext cx="4332588" cy="2651334"/>
          </a:xfrm>
          <a:prstGeom prst="rect">
            <a:avLst/>
          </a:prstGeom>
        </p:spPr>
      </p:pic>
      <p:sp>
        <p:nvSpPr>
          <p:cNvPr id="3" name="TextBox 2">
            <a:extLst>
              <a:ext uri="{FF2B5EF4-FFF2-40B4-BE49-F238E27FC236}">
                <a16:creationId xmlns:a16="http://schemas.microsoft.com/office/drawing/2014/main" id="{BA470CCC-1FFB-C14A-3A28-E28AE830AC8A}"/>
              </a:ext>
            </a:extLst>
          </p:cNvPr>
          <p:cNvSpPr txBox="1"/>
          <p:nvPr/>
        </p:nvSpPr>
        <p:spPr>
          <a:xfrm>
            <a:off x="8461332" y="6394537"/>
            <a:ext cx="32024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t>https://www.nhsemployers.org/</a:t>
            </a:r>
          </a:p>
        </p:txBody>
      </p:sp>
      <p:sp>
        <p:nvSpPr>
          <p:cNvPr id="6" name="TextBox 5">
            <a:extLst>
              <a:ext uri="{FF2B5EF4-FFF2-40B4-BE49-F238E27FC236}">
                <a16:creationId xmlns:a16="http://schemas.microsoft.com/office/drawing/2014/main" id="{B8619BA2-8A48-D29C-E5D1-89D5145D5EAC}"/>
              </a:ext>
            </a:extLst>
          </p:cNvPr>
          <p:cNvSpPr txBox="1"/>
          <p:nvPr/>
        </p:nvSpPr>
        <p:spPr>
          <a:xfrm>
            <a:off x="6739002" y="4181605"/>
            <a:ext cx="455947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Educating the staff in the NHS and informing all your staff</a:t>
            </a:r>
            <a:r>
              <a:rPr lang="en-GB" dirty="0">
                <a:cs typeface="Calibri"/>
              </a:rPr>
              <a:t> 'rather than just managing' healthcare is really important lots of staff are stressed by the mangers rather than them being educated what to do. Encouraging people to connect and get to know  one another changes the way indicate stress.</a:t>
            </a:r>
          </a:p>
        </p:txBody>
      </p:sp>
      <p:sp>
        <p:nvSpPr>
          <p:cNvPr id="9" name="TextBox 8">
            <a:extLst>
              <a:ext uri="{FF2B5EF4-FFF2-40B4-BE49-F238E27FC236}">
                <a16:creationId xmlns:a16="http://schemas.microsoft.com/office/drawing/2014/main" id="{73AB8940-E25F-33FE-1F7D-E63BD1024FF1}"/>
              </a:ext>
            </a:extLst>
          </p:cNvPr>
          <p:cNvSpPr txBox="1"/>
          <p:nvPr/>
        </p:nvSpPr>
        <p:spPr>
          <a:xfrm>
            <a:off x="153053" y="5236532"/>
            <a:ext cx="383922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Stress can be reduced by doing a Dealy exercise, this can be before your shift a quick walk will help reduce stress.</a:t>
            </a:r>
            <a:endParaRPr lang="en-US" dirty="0"/>
          </a:p>
        </p:txBody>
      </p:sp>
    </p:spTree>
    <p:extLst>
      <p:ext uri="{BB962C8B-B14F-4D97-AF65-F5344CB8AC3E}">
        <p14:creationId xmlns:p14="http://schemas.microsoft.com/office/powerpoint/2010/main" val="190541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E79C5-74EA-0556-704A-F408BB422EF8}"/>
              </a:ext>
            </a:extLst>
          </p:cNvPr>
          <p:cNvSpPr>
            <a:spLocks noGrp="1"/>
          </p:cNvSpPr>
          <p:nvPr>
            <p:ph type="title"/>
          </p:nvPr>
        </p:nvSpPr>
        <p:spPr/>
        <p:txBody>
          <a:bodyPr/>
          <a:lstStyle/>
          <a:p>
            <a:r>
              <a:rPr lang="en-GB">
                <a:cs typeface="Calibri Light"/>
              </a:rPr>
              <a:t>References </a:t>
            </a:r>
          </a:p>
        </p:txBody>
      </p:sp>
      <p:sp>
        <p:nvSpPr>
          <p:cNvPr id="4" name="TextBox 3">
            <a:extLst>
              <a:ext uri="{FF2B5EF4-FFF2-40B4-BE49-F238E27FC236}">
                <a16:creationId xmlns:a16="http://schemas.microsoft.com/office/drawing/2014/main" id="{96D064A6-333C-9E39-79DB-4E804500D394}"/>
              </a:ext>
            </a:extLst>
          </p:cNvPr>
          <p:cNvSpPr txBox="1"/>
          <p:nvPr/>
        </p:nvSpPr>
        <p:spPr>
          <a:xfrm>
            <a:off x="1185798" y="2313140"/>
            <a:ext cx="4465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solidFill>
                  <a:srgbClr val="00B0F0"/>
                </a:solidFill>
              </a:rPr>
              <a:t>ttps://blog.oxfordcollegeofmarketing.com</a:t>
            </a:r>
            <a:endParaRPr lang="en-US">
              <a:solidFill>
                <a:srgbClr val="00B0F0"/>
              </a:solidFill>
              <a:cs typeface="Calibri"/>
            </a:endParaRPr>
          </a:p>
        </p:txBody>
      </p:sp>
      <p:sp>
        <p:nvSpPr>
          <p:cNvPr id="3" name="TextBox 2">
            <a:extLst>
              <a:ext uri="{FF2B5EF4-FFF2-40B4-BE49-F238E27FC236}">
                <a16:creationId xmlns:a16="http://schemas.microsoft.com/office/drawing/2014/main" id="{C6E39171-EB63-A30C-2A32-42411E12363A}"/>
              </a:ext>
            </a:extLst>
          </p:cNvPr>
          <p:cNvSpPr txBox="1"/>
          <p:nvPr/>
        </p:nvSpPr>
        <p:spPr>
          <a:xfrm>
            <a:off x="1185797" y="2720235"/>
            <a:ext cx="34843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solidFill>
                  <a:srgbClr val="00B0F0"/>
                </a:solidFill>
              </a:rPr>
              <a:t>https://www.activpeoplehr.co.uk/</a:t>
            </a:r>
          </a:p>
        </p:txBody>
      </p:sp>
      <p:sp>
        <p:nvSpPr>
          <p:cNvPr id="5" name="TextBox 4">
            <a:extLst>
              <a:ext uri="{FF2B5EF4-FFF2-40B4-BE49-F238E27FC236}">
                <a16:creationId xmlns:a16="http://schemas.microsoft.com/office/drawing/2014/main" id="{1327DFA2-1154-7290-BAE7-C37C153DA42E}"/>
              </a:ext>
            </a:extLst>
          </p:cNvPr>
          <p:cNvSpPr txBox="1"/>
          <p:nvPr/>
        </p:nvSpPr>
        <p:spPr>
          <a:xfrm>
            <a:off x="1237989" y="3179523"/>
            <a:ext cx="24718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solidFill>
                  <a:srgbClr val="00B0F0"/>
                </a:solidFill>
              </a:rPr>
              <a:t>https://www.bing.com/</a:t>
            </a:r>
          </a:p>
        </p:txBody>
      </p:sp>
      <p:sp>
        <p:nvSpPr>
          <p:cNvPr id="6" name="TextBox 5">
            <a:extLst>
              <a:ext uri="{FF2B5EF4-FFF2-40B4-BE49-F238E27FC236}">
                <a16:creationId xmlns:a16="http://schemas.microsoft.com/office/drawing/2014/main" id="{B9F329C3-BE26-E60F-0A69-BE0238A050F4}"/>
              </a:ext>
            </a:extLst>
          </p:cNvPr>
          <p:cNvSpPr txBox="1"/>
          <p:nvPr/>
        </p:nvSpPr>
        <p:spPr>
          <a:xfrm>
            <a:off x="1279742" y="3659688"/>
            <a:ext cx="30145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solidFill>
                  <a:srgbClr val="00B0F0"/>
                </a:solidFill>
              </a:rPr>
              <a:t>https://pestleanalysis.com/</a:t>
            </a:r>
          </a:p>
        </p:txBody>
      </p:sp>
      <p:sp>
        <p:nvSpPr>
          <p:cNvPr id="7" name="TextBox 6">
            <a:extLst>
              <a:ext uri="{FF2B5EF4-FFF2-40B4-BE49-F238E27FC236}">
                <a16:creationId xmlns:a16="http://schemas.microsoft.com/office/drawing/2014/main" id="{15B06679-B275-2806-DF10-E7E0A8CE544D}"/>
              </a:ext>
            </a:extLst>
          </p:cNvPr>
          <p:cNvSpPr txBox="1"/>
          <p:nvPr/>
        </p:nvSpPr>
        <p:spPr>
          <a:xfrm>
            <a:off x="1237989" y="421292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0B0F0"/>
                </a:solidFill>
              </a:rPr>
              <a:t>https://www.ionos.co.uk/</a:t>
            </a:r>
          </a:p>
        </p:txBody>
      </p:sp>
    </p:spTree>
    <p:extLst>
      <p:ext uri="{BB962C8B-B14F-4D97-AF65-F5344CB8AC3E}">
        <p14:creationId xmlns:p14="http://schemas.microsoft.com/office/powerpoint/2010/main" val="779354151"/>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Retrospect</vt:lpstr>
      <vt:lpstr>Staff shortages in the NHS</vt:lpstr>
      <vt:lpstr>Who is the NHS</vt:lpstr>
      <vt:lpstr>PowerPoint Presentation</vt:lpstr>
      <vt:lpstr>PowerPoint Presentation</vt:lpstr>
      <vt:lpstr>PowerPoint Presentation</vt:lpstr>
      <vt:lpstr>PowerPoint Presentation</vt:lpstr>
      <vt:lpstr>PowerPoint Presentation</vt:lpstr>
      <vt:lpstr> What is a Fishbone diagram?</vt:lpstr>
      <vt:lpstr>Advantages and disadvantages of a fishbone diagram</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dc:title>
  <dc:creator/>
  <cp:revision>593</cp:revision>
  <dcterms:created xsi:type="dcterms:W3CDTF">2022-07-05T21:09:18Z</dcterms:created>
  <dcterms:modified xsi:type="dcterms:W3CDTF">2022-07-10T13:33:48Z</dcterms:modified>
</cp:coreProperties>
</file>