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 id="2147483902" r:id="rId2"/>
  </p:sldMasterIdLst>
  <p:notesMasterIdLst>
    <p:notesMasterId r:id="rId42"/>
  </p:notesMasterIdLst>
  <p:sldIdLst>
    <p:sldId id="1715" r:id="rId3"/>
    <p:sldId id="309" r:id="rId4"/>
    <p:sldId id="1663" r:id="rId5"/>
    <p:sldId id="261" r:id="rId6"/>
    <p:sldId id="310" r:id="rId7"/>
    <p:sldId id="1716" r:id="rId8"/>
    <p:sldId id="266" r:id="rId9"/>
    <p:sldId id="267" r:id="rId10"/>
    <p:sldId id="1664" r:id="rId11"/>
    <p:sldId id="1665" r:id="rId12"/>
    <p:sldId id="1666" r:id="rId13"/>
    <p:sldId id="271" r:id="rId14"/>
    <p:sldId id="311" r:id="rId15"/>
    <p:sldId id="272" r:id="rId16"/>
    <p:sldId id="1199" r:id="rId17"/>
    <p:sldId id="312" r:id="rId18"/>
    <p:sldId id="273" r:id="rId19"/>
    <p:sldId id="1200" r:id="rId20"/>
    <p:sldId id="1135" r:id="rId21"/>
    <p:sldId id="274" r:id="rId22"/>
    <p:sldId id="275" r:id="rId23"/>
    <p:sldId id="276" r:id="rId24"/>
    <p:sldId id="1141" r:id="rId25"/>
    <p:sldId id="1682" r:id="rId26"/>
    <p:sldId id="1142" r:id="rId27"/>
    <p:sldId id="1694" r:id="rId28"/>
    <p:sldId id="1695" r:id="rId29"/>
    <p:sldId id="1696" r:id="rId30"/>
    <p:sldId id="1140" r:id="rId31"/>
    <p:sldId id="282" r:id="rId32"/>
    <p:sldId id="1700" r:id="rId33"/>
    <p:sldId id="280" r:id="rId34"/>
    <p:sldId id="1702" r:id="rId35"/>
    <p:sldId id="1703" r:id="rId36"/>
    <p:sldId id="1704" r:id="rId37"/>
    <p:sldId id="1705" r:id="rId38"/>
    <p:sldId id="1706" r:id="rId39"/>
    <p:sldId id="1707" r:id="rId40"/>
    <p:sldId id="1661" r:id="rId41"/>
  </p:sldIdLst>
  <p:sldSz cx="9144000" cy="6858000" type="screen4x3"/>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000" autoAdjust="0"/>
    <p:restoredTop sz="99466" autoAdjust="0"/>
  </p:normalViewPr>
  <p:slideViewPr>
    <p:cSldViewPr>
      <p:cViewPr varScale="1">
        <p:scale>
          <a:sx n="68" d="100"/>
          <a:sy n="68" d="100"/>
        </p:scale>
        <p:origin x="1386" y="96"/>
      </p:cViewPr>
      <p:guideLst>
        <p:guide orient="horz" pos="2160"/>
        <p:guide pos="2880"/>
      </p:guideLst>
    </p:cSldViewPr>
  </p:slideViewPr>
  <p:outlineViewPr>
    <p:cViewPr>
      <p:scale>
        <a:sx n="33" d="100"/>
        <a:sy n="33" d="100"/>
      </p:scale>
      <p:origin x="12" y="0"/>
    </p:cViewPr>
  </p:outlineViewPr>
  <p:notesTextViewPr>
    <p:cViewPr>
      <p:scale>
        <a:sx n="1" d="1"/>
        <a:sy n="1" d="1"/>
      </p:scale>
      <p:origin x="0" y="0"/>
    </p:cViewPr>
  </p:notesTextViewPr>
  <p:sorterViewPr>
    <p:cViewPr varScale="1">
      <p:scale>
        <a:sx n="100" d="100"/>
        <a:sy n="100" d="100"/>
      </p:scale>
      <p:origin x="0" y="-1083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0B117CD-B967-4191-AE16-61666EB19BFD}" type="datetimeFigureOut">
              <a:rPr lang="zh-CN" altLang="en-US" smtClean="0"/>
              <a:t>2020/8/4</a:t>
            </a:fld>
            <a:endParaRPr lang="zh-CN" alt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404C67-4B21-41BC-A6B7-F8EAA22738EB}" type="slidenum">
              <a:rPr lang="zh-CN" altLang="en-US" smtClean="0"/>
              <a:t>‹#›</a:t>
            </a:fld>
            <a:endParaRPr lang="zh-CN" altLang="en-US"/>
          </a:p>
        </p:txBody>
      </p:sp>
    </p:spTree>
    <p:extLst>
      <p:ext uri="{BB962C8B-B14F-4D97-AF65-F5344CB8AC3E}">
        <p14:creationId xmlns:p14="http://schemas.microsoft.com/office/powerpoint/2010/main" val="1041044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Without long-term objectives, an organization would drift aimlessly toward some unknown end.</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2</a:t>
            </a:fld>
            <a:endParaRPr lang="en-US" altLang="en-US" dirty="0"/>
          </a:p>
        </p:txBody>
      </p:sp>
    </p:spTree>
    <p:extLst>
      <p:ext uri="{BB962C8B-B14F-4D97-AF65-F5344CB8AC3E}">
        <p14:creationId xmlns:p14="http://schemas.microsoft.com/office/powerpoint/2010/main" val="3155228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Objectives are commonly stated in terms such as </a:t>
            </a:r>
            <a:r>
              <a:rPr lang="en-US" sz="1200" b="0" i="1" u="none" strike="noStrike" kern="1200" baseline="0" dirty="0">
                <a:solidFill>
                  <a:schemeClr val="tx1"/>
                </a:solidFill>
                <a:latin typeface="+mn-lt"/>
                <a:ea typeface="MS PGothic" pitchFamily="34" charset="-128"/>
                <a:cs typeface="ＭＳ Ｐゴシック" pitchFamily="42" charset="-128"/>
              </a:rPr>
              <a:t>growth in assets, growth in sales, profitability, market share, degree and nature of diversification, degree and nature of vertical integration, earnings per share</a:t>
            </a:r>
            <a:r>
              <a:rPr lang="en-US" sz="1200" b="0" i="0" u="none" strike="noStrike" kern="1200" baseline="0" dirty="0">
                <a:solidFill>
                  <a:schemeClr val="tx1"/>
                </a:solidFill>
                <a:latin typeface="+mn-lt"/>
                <a:ea typeface="MS PGothic" pitchFamily="34" charset="-128"/>
                <a:cs typeface="ＭＳ Ｐゴシック" pitchFamily="42" charset="-128"/>
              </a:rPr>
              <a:t>, and </a:t>
            </a:r>
            <a:r>
              <a:rPr lang="en-US" sz="1200" b="0" i="1" u="none" strike="noStrike" kern="1200" baseline="0" dirty="0">
                <a:solidFill>
                  <a:schemeClr val="tx1"/>
                </a:solidFill>
                <a:latin typeface="+mn-lt"/>
                <a:ea typeface="MS PGothic" pitchFamily="34" charset="-128"/>
                <a:cs typeface="ＭＳ Ｐゴシック" pitchFamily="42" charset="-128"/>
              </a:rPr>
              <a:t>social responsibility</a:t>
            </a:r>
            <a:r>
              <a:rPr lang="en-US" sz="1200" b="0" i="0" u="none" strike="noStrike" kern="1200" baseline="0" dirty="0">
                <a:solidFill>
                  <a:schemeClr val="tx1"/>
                </a:solidFill>
                <a:latin typeface="+mn-lt"/>
                <a:ea typeface="MS PGothic" pitchFamily="34" charset="-128"/>
                <a:cs typeface="ＭＳ Ｐゴシック" pitchFamily="42" charset="-128"/>
              </a:rPr>
              <a:t>.</a:t>
            </a:r>
            <a:endParaRPr lang="en-US" dirty="0"/>
          </a:p>
          <a:p>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3</a:t>
            </a:fld>
            <a:endParaRPr lang="en-US" altLang="en-US" dirty="0"/>
          </a:p>
        </p:txBody>
      </p:sp>
    </p:spTree>
    <p:extLst>
      <p:ext uri="{BB962C8B-B14F-4D97-AF65-F5344CB8AC3E}">
        <p14:creationId xmlns:p14="http://schemas.microsoft.com/office/powerpoint/2010/main" val="37339194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Objectives provide a basis for consistent decision making by managers whose values and attitudes differ. Objectives serve as standards by which individuals, groups, departments, divisions, and entire organizations can be evaluated.</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4</a:t>
            </a:fld>
            <a:endParaRPr lang="en-US" altLang="en-US" dirty="0"/>
          </a:p>
        </p:txBody>
      </p:sp>
    </p:spTree>
    <p:extLst>
      <p:ext uri="{BB962C8B-B14F-4D97-AF65-F5344CB8AC3E}">
        <p14:creationId xmlns:p14="http://schemas.microsoft.com/office/powerpoint/2010/main" val="31927620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Two types of objectives are especially common in organizations: financial and strategic objectives.</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5</a:t>
            </a:fld>
            <a:endParaRPr lang="en-US" altLang="en-US" dirty="0"/>
          </a:p>
        </p:txBody>
      </p:sp>
    </p:spTree>
    <p:extLst>
      <p:ext uri="{BB962C8B-B14F-4D97-AF65-F5344CB8AC3E}">
        <p14:creationId xmlns:p14="http://schemas.microsoft.com/office/powerpoint/2010/main" val="1879162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Two types of objectives are especially common in organizations: financial and strategic objectives.</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6</a:t>
            </a:fld>
            <a:endParaRPr lang="en-US" altLang="en-US" dirty="0"/>
          </a:p>
        </p:txBody>
      </p:sp>
    </p:spTree>
    <p:extLst>
      <p:ext uri="{BB962C8B-B14F-4D97-AF65-F5344CB8AC3E}">
        <p14:creationId xmlns:p14="http://schemas.microsoft.com/office/powerpoint/2010/main" val="592709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Hansen and Smith explain that strategic planning involves “choices that risk resources and trade-offs that sacrifice opportunity.”</a:t>
            </a:r>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8</a:t>
            </a:fld>
            <a:endParaRPr lang="en-US" altLang="en-US" dirty="0"/>
          </a:p>
        </p:txBody>
      </p:sp>
    </p:spTree>
    <p:extLst>
      <p:ext uri="{BB962C8B-B14F-4D97-AF65-F5344CB8AC3E}">
        <p14:creationId xmlns:p14="http://schemas.microsoft.com/office/powerpoint/2010/main" val="10905683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Defined and exemplified in Table 5-4, alternative strategies that an enterprise could pursue can be categorized into 11 actions.</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9</a:t>
            </a:fld>
            <a:endParaRPr lang="en-US" altLang="en-US" dirty="0"/>
          </a:p>
        </p:txBody>
      </p:sp>
    </p:spTree>
    <p:extLst>
      <p:ext uri="{BB962C8B-B14F-4D97-AF65-F5344CB8AC3E}">
        <p14:creationId xmlns:p14="http://schemas.microsoft.com/office/powerpoint/2010/main" val="16239169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p>
        </p:txBody>
      </p:sp>
      <p:sp>
        <p:nvSpPr>
          <p:cNvPr id="3277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8021A6C5-48C3-4ED5-A604-434D2496FBF3}" type="slidenum">
              <a:rPr lang="en-US" altLang="en-US" sz="1200"/>
              <a:pPr eaLnBrk="1" hangingPunct="1"/>
              <a:t>10</a:t>
            </a:fld>
            <a:endParaRPr lang="en-US" altLang="en-US" sz="1200" dirty="0"/>
          </a:p>
        </p:txBody>
      </p:sp>
    </p:spTree>
    <p:extLst>
      <p:ext uri="{BB962C8B-B14F-4D97-AF65-F5344CB8AC3E}">
        <p14:creationId xmlns:p14="http://schemas.microsoft.com/office/powerpoint/2010/main" val="11657209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Strategy making is not just a task for top executives. Middle- and lower-level managers also must be involved in the strategic-planning process to the extent possible. In large firms, there are actually four levels of strategies: corporate, divisional, functional, and operational.</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11</a:t>
            </a:fld>
            <a:endParaRPr lang="en-US" altLang="en-US" dirty="0"/>
          </a:p>
        </p:txBody>
      </p:sp>
    </p:spTree>
    <p:extLst>
      <p:ext uri="{BB962C8B-B14F-4D97-AF65-F5344CB8AC3E}">
        <p14:creationId xmlns:p14="http://schemas.microsoft.com/office/powerpoint/2010/main" val="3280574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Forward integration and backward integration are sometimes collectively referred to as vertical integration. Vertical integration strategies allow a firm to gain control over distributors and suppliers, whereas horizontal integration refers to gaining ownership and/or control over competitors.</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12</a:t>
            </a:fld>
            <a:endParaRPr lang="en-US" altLang="en-US" dirty="0"/>
          </a:p>
        </p:txBody>
      </p:sp>
    </p:spTree>
    <p:extLst>
      <p:ext uri="{BB962C8B-B14F-4D97-AF65-F5344CB8AC3E}">
        <p14:creationId xmlns:p14="http://schemas.microsoft.com/office/powerpoint/2010/main" val="2379977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Forward integration and backward integration are sometimes collectively referred to as vertical integration. Vertical integration strategies allow a firm to gain control over distributors and suppliers, whereas horizontal integration refers to gaining ownership and/or control over competitors.</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13</a:t>
            </a:fld>
            <a:endParaRPr lang="en-US" altLang="en-US" dirty="0"/>
          </a:p>
        </p:txBody>
      </p:sp>
    </p:spTree>
    <p:extLst>
      <p:ext uri="{BB962C8B-B14F-4D97-AF65-F5344CB8AC3E}">
        <p14:creationId xmlns:p14="http://schemas.microsoft.com/office/powerpoint/2010/main" val="18903596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Forward integration involves gaining ownership or increased control over distributors or retailers.</a:t>
            </a:r>
          </a:p>
          <a:p>
            <a:endParaRPr lang="en-US" altLang="en-US" dirty="0"/>
          </a:p>
        </p:txBody>
      </p:sp>
      <p:sp>
        <p:nvSpPr>
          <p:cNvPr id="3686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6D25AA85-48C9-48D8-9CF8-5298713533E5}" type="slidenum">
              <a:rPr lang="en-US" altLang="en-US" sz="1200"/>
              <a:pPr eaLnBrk="1" hangingPunct="1"/>
              <a:t>14</a:t>
            </a:fld>
            <a:endParaRPr lang="en-US" altLang="en-US" sz="1200" dirty="0"/>
          </a:p>
        </p:txBody>
      </p:sp>
    </p:spTree>
    <p:extLst>
      <p:ext uri="{BB962C8B-B14F-4D97-AF65-F5344CB8AC3E}">
        <p14:creationId xmlns:p14="http://schemas.microsoft.com/office/powerpoint/2010/main" val="24831065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Forward integration and backward integration are sometimes collectively referred to as vertical integration. Vertical integration strategies allow a firm to gain control over distributors and suppliers, whereas horizontal integration refers to gaining ownership and/or control over competitors.</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15</a:t>
            </a:fld>
            <a:endParaRPr lang="en-US" altLang="en-US" dirty="0"/>
          </a:p>
        </p:txBody>
      </p:sp>
    </p:spTree>
    <p:extLst>
      <p:ext uri="{BB962C8B-B14F-4D97-AF65-F5344CB8AC3E}">
        <p14:creationId xmlns:p14="http://schemas.microsoft.com/office/powerpoint/2010/main" val="42330724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Forward integration and backward integration are sometimes collectively referred to as vertical integration. Vertical integration strategies allow a firm to gain control over distributors and suppliers, whereas horizontal integration refers to gaining ownership and/or control over competitors.</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16</a:t>
            </a:fld>
            <a:endParaRPr lang="en-US" altLang="en-US" dirty="0"/>
          </a:p>
        </p:txBody>
      </p:sp>
    </p:spTree>
    <p:extLst>
      <p:ext uri="{BB962C8B-B14F-4D97-AF65-F5344CB8AC3E}">
        <p14:creationId xmlns:p14="http://schemas.microsoft.com/office/powerpoint/2010/main" val="3930671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Backward integration is a strategy of seeking ownership or increased control of a firm’s suppliers.</a:t>
            </a:r>
          </a:p>
          <a:p>
            <a:endParaRPr lang="en-US" altLang="en-US" dirty="0"/>
          </a:p>
        </p:txBody>
      </p:sp>
      <p:sp>
        <p:nvSpPr>
          <p:cNvPr id="3891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F45B90F0-EE24-4E19-B167-3768782C47F2}" type="slidenum">
              <a:rPr lang="en-US" altLang="en-US" sz="1200"/>
              <a:pPr eaLnBrk="1" hangingPunct="1"/>
              <a:t>17</a:t>
            </a:fld>
            <a:endParaRPr lang="en-US" altLang="en-US" sz="1200" dirty="0"/>
          </a:p>
        </p:txBody>
      </p:sp>
    </p:spTree>
    <p:extLst>
      <p:ext uri="{BB962C8B-B14F-4D97-AF65-F5344CB8AC3E}">
        <p14:creationId xmlns:p14="http://schemas.microsoft.com/office/powerpoint/2010/main" val="36033673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Forward integration and backward integration are sometimes collectively referred to as vertical integration. Vertical integration strategies allow a firm to gain control over distributors and suppliers, whereas horizontal integration refers to gaining ownership and/or control over competitors.</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18</a:t>
            </a:fld>
            <a:endParaRPr lang="en-US" altLang="en-US" dirty="0"/>
          </a:p>
        </p:txBody>
      </p:sp>
    </p:spTree>
    <p:extLst>
      <p:ext uri="{BB962C8B-B14F-4D97-AF65-F5344CB8AC3E}">
        <p14:creationId xmlns:p14="http://schemas.microsoft.com/office/powerpoint/2010/main" val="16902555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Market penetration, market development, and product development are sometimes referred to as intensive strategies because they require intensive efforts if a firm’s competitive position with existing products is to improve.</a:t>
            </a:r>
            <a:endParaRPr lang="en-US" altLang="en-US" dirty="0"/>
          </a:p>
        </p:txBody>
      </p:sp>
      <p:sp>
        <p:nvSpPr>
          <p:cNvPr id="4301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445D1405-452D-4F19-8D21-5634F930BBB6}" type="slidenum">
              <a:rPr lang="en-US" altLang="en-US" sz="1200"/>
              <a:pPr eaLnBrk="1" hangingPunct="1"/>
              <a:t>19</a:t>
            </a:fld>
            <a:endParaRPr lang="en-US" altLang="en-US" sz="1200" dirty="0"/>
          </a:p>
        </p:txBody>
      </p:sp>
    </p:spTree>
    <p:extLst>
      <p:ext uri="{BB962C8B-B14F-4D97-AF65-F5344CB8AC3E}">
        <p14:creationId xmlns:p14="http://schemas.microsoft.com/office/powerpoint/2010/main" val="121970161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Seeking ownership of or control over a firm’s competitors, horizontal integration is arguably the most common growth strategy.</a:t>
            </a:r>
          </a:p>
        </p:txBody>
      </p:sp>
      <p:sp>
        <p:nvSpPr>
          <p:cNvPr id="4096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0AA9C1F7-C042-433E-A4E0-140D117E4F50}" type="slidenum">
              <a:rPr lang="en-US" altLang="en-US" sz="1200"/>
              <a:pPr eaLnBrk="1" hangingPunct="1"/>
              <a:t>20</a:t>
            </a:fld>
            <a:endParaRPr lang="en-US" altLang="en-US" sz="1200" dirty="0"/>
          </a:p>
        </p:txBody>
      </p:sp>
    </p:spTree>
    <p:extLst>
      <p:ext uri="{BB962C8B-B14F-4D97-AF65-F5344CB8AC3E}">
        <p14:creationId xmlns:p14="http://schemas.microsoft.com/office/powerpoint/2010/main" val="12101377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Market penetration, market development, and product development are sometimes referred to as intensive strategies because they require intensive efforts if a firm’s competitive position with existing products is to improve.</a:t>
            </a:r>
            <a:endParaRPr lang="en-US" altLang="en-US" dirty="0"/>
          </a:p>
        </p:txBody>
      </p:sp>
      <p:sp>
        <p:nvSpPr>
          <p:cNvPr id="4301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445D1405-452D-4F19-8D21-5634F930BBB6}" type="slidenum">
              <a:rPr lang="en-US" altLang="en-US" sz="1200"/>
              <a:pPr eaLnBrk="1" hangingPunct="1"/>
              <a:t>21</a:t>
            </a:fld>
            <a:endParaRPr lang="en-US" altLang="en-US" sz="1200" dirty="0"/>
          </a:p>
        </p:txBody>
      </p:sp>
    </p:spTree>
    <p:extLst>
      <p:ext uri="{BB962C8B-B14F-4D97-AF65-F5344CB8AC3E}">
        <p14:creationId xmlns:p14="http://schemas.microsoft.com/office/powerpoint/2010/main" val="155964366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defRPr/>
            </a:pPr>
            <a:r>
              <a:rPr lang="en-US" sz="3000" b="0" kern="1200" dirty="0">
                <a:solidFill>
                  <a:schemeClr val="tx1"/>
                </a:solidFill>
                <a:latin typeface="Arial" charset="0"/>
                <a:ea typeface="MS PGothic" pitchFamily="34" charset="-128"/>
                <a:cs typeface="Arial" charset="0"/>
              </a:rPr>
              <a:t>Market penetration strategy </a:t>
            </a:r>
            <a:r>
              <a:rPr lang="en-US" sz="2700" kern="1200" dirty="0">
                <a:solidFill>
                  <a:schemeClr val="tx1"/>
                </a:solidFill>
                <a:latin typeface="Arial" charset="0"/>
                <a:ea typeface="MS PGothic" pitchFamily="34" charset="-128"/>
                <a:cs typeface="Arial" charset="0"/>
              </a:rPr>
              <a:t>seeks to increase market share for present products or services in present markets through greater marketing efforts </a:t>
            </a:r>
            <a:r>
              <a:rPr lang="en-US" altLang="en-US" dirty="0"/>
              <a:t>when current markets are not saturated with a particular product or service.</a:t>
            </a:r>
          </a:p>
        </p:txBody>
      </p:sp>
      <p:sp>
        <p:nvSpPr>
          <p:cNvPr id="4505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1D91F2D8-4BF8-49EE-9809-5F4BB52B86B0}" type="slidenum">
              <a:rPr lang="en-US" altLang="en-US" sz="1200"/>
              <a:pPr eaLnBrk="1" hangingPunct="1"/>
              <a:t>22</a:t>
            </a:fld>
            <a:endParaRPr lang="en-US" altLang="en-US" sz="1200" dirty="0"/>
          </a:p>
        </p:txBody>
      </p:sp>
    </p:spTree>
    <p:extLst>
      <p:ext uri="{BB962C8B-B14F-4D97-AF65-F5344CB8AC3E}">
        <p14:creationId xmlns:p14="http://schemas.microsoft.com/office/powerpoint/2010/main" val="34320278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Market penetration, market development, and product development are sometimes referred to as intensive strategies because they require intensive efforts if a firm’s competitive position with existing products is to improve.</a:t>
            </a:r>
            <a:endParaRPr lang="en-US" altLang="en-US" dirty="0"/>
          </a:p>
        </p:txBody>
      </p:sp>
      <p:sp>
        <p:nvSpPr>
          <p:cNvPr id="4301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445D1405-452D-4F19-8D21-5634F930BBB6}" type="slidenum">
              <a:rPr lang="en-US" altLang="en-US" sz="1200"/>
              <a:pPr eaLnBrk="1" hangingPunct="1"/>
              <a:t>23</a:t>
            </a:fld>
            <a:endParaRPr lang="en-US" altLang="en-US" sz="1200" dirty="0"/>
          </a:p>
        </p:txBody>
      </p:sp>
    </p:spTree>
    <p:extLst>
      <p:ext uri="{BB962C8B-B14F-4D97-AF65-F5344CB8AC3E}">
        <p14:creationId xmlns:p14="http://schemas.microsoft.com/office/powerpoint/2010/main" val="37283963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Market development involves introducing present products or services into new geographic areas.</a:t>
            </a:r>
          </a:p>
          <a:p>
            <a:endParaRPr lang="en-US" altLang="en-US" dirty="0"/>
          </a:p>
        </p:txBody>
      </p:sp>
      <p:sp>
        <p:nvSpPr>
          <p:cNvPr id="4710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A277E090-965F-4E22-A4AA-91DA08B250FD}" type="slidenum">
              <a:rPr lang="en-US" altLang="en-US" sz="1200"/>
              <a:pPr eaLnBrk="1" hangingPunct="1"/>
              <a:t>24</a:t>
            </a:fld>
            <a:endParaRPr lang="en-US" altLang="en-US" sz="1200" dirty="0"/>
          </a:p>
        </p:txBody>
      </p:sp>
    </p:spTree>
    <p:extLst>
      <p:ext uri="{BB962C8B-B14F-4D97-AF65-F5344CB8AC3E}">
        <p14:creationId xmlns:p14="http://schemas.microsoft.com/office/powerpoint/2010/main" val="5680950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Market penetration, market development, and product development are sometimes referred to as intensive strategies because they require intensive efforts if a firm’s competitive position with existing products is to improve.</a:t>
            </a:r>
            <a:endParaRPr lang="en-US" altLang="en-US" dirty="0"/>
          </a:p>
        </p:txBody>
      </p:sp>
      <p:sp>
        <p:nvSpPr>
          <p:cNvPr id="4301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445D1405-452D-4F19-8D21-5634F930BBB6}" type="slidenum">
              <a:rPr lang="en-US" altLang="en-US" sz="1200"/>
              <a:pPr eaLnBrk="1" hangingPunct="1"/>
              <a:t>25</a:t>
            </a:fld>
            <a:endParaRPr lang="en-US" altLang="en-US" sz="1200" dirty="0"/>
          </a:p>
        </p:txBody>
      </p:sp>
    </p:spTree>
    <p:extLst>
      <p:ext uri="{BB962C8B-B14F-4D97-AF65-F5344CB8AC3E}">
        <p14:creationId xmlns:p14="http://schemas.microsoft.com/office/powerpoint/2010/main" val="15772426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Product development strategy seeks increased sales by improving or modifying present products or services.</a:t>
            </a:r>
          </a:p>
          <a:p>
            <a:endParaRPr lang="en-US" altLang="en-US" dirty="0"/>
          </a:p>
        </p:txBody>
      </p:sp>
      <p:sp>
        <p:nvSpPr>
          <p:cNvPr id="4915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3C164C81-3C3D-4476-BB41-C53AC28DEC70}" type="slidenum">
              <a:rPr lang="en-US" altLang="en-US" sz="1200"/>
              <a:pPr eaLnBrk="1" hangingPunct="1"/>
              <a:t>26</a:t>
            </a:fld>
            <a:endParaRPr lang="en-US" altLang="en-US" sz="1200" dirty="0"/>
          </a:p>
        </p:txBody>
      </p:sp>
    </p:spTree>
    <p:extLst>
      <p:ext uri="{BB962C8B-B14F-4D97-AF65-F5344CB8AC3E}">
        <p14:creationId xmlns:p14="http://schemas.microsoft.com/office/powerpoint/2010/main" val="26758321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two general types of diversification strategies are related diversification and unrelated diversification.</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27</a:t>
            </a:fld>
            <a:endParaRPr lang="en-US" altLang="en-US" dirty="0"/>
          </a:p>
        </p:txBody>
      </p:sp>
    </p:spTree>
    <p:extLst>
      <p:ext uri="{BB962C8B-B14F-4D97-AF65-F5344CB8AC3E}">
        <p14:creationId xmlns:p14="http://schemas.microsoft.com/office/powerpoint/2010/main" val="93411601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Related diversification should be considered</a:t>
            </a:r>
            <a:r>
              <a:rPr lang="en-US" altLang="en-US" baseline="0" dirty="0"/>
              <a:t> when these circumstances exist.</a:t>
            </a:r>
            <a:endParaRPr lang="en-US" altLang="en-US" dirty="0"/>
          </a:p>
        </p:txBody>
      </p:sp>
      <p:sp>
        <p:nvSpPr>
          <p:cNvPr id="5427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80FF49FA-9265-4423-92FE-7061B851079A}" type="slidenum">
              <a:rPr lang="en-US" altLang="en-US" sz="1200"/>
              <a:pPr eaLnBrk="1" hangingPunct="1"/>
              <a:t>28</a:t>
            </a:fld>
            <a:endParaRPr lang="en-US" altLang="en-US" sz="1200" dirty="0"/>
          </a:p>
        </p:txBody>
      </p:sp>
    </p:spTree>
    <p:extLst>
      <p:ext uri="{BB962C8B-B14F-4D97-AF65-F5344CB8AC3E}">
        <p14:creationId xmlns:p14="http://schemas.microsoft.com/office/powerpoint/2010/main" val="188758299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two general types of diversification strategies are related diversification and unrelated diversification.</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29</a:t>
            </a:fld>
            <a:endParaRPr lang="en-US" altLang="en-US" dirty="0"/>
          </a:p>
        </p:txBody>
      </p:sp>
    </p:spTree>
    <p:extLst>
      <p:ext uri="{BB962C8B-B14F-4D97-AF65-F5344CB8AC3E}">
        <p14:creationId xmlns:p14="http://schemas.microsoft.com/office/powerpoint/2010/main" val="35370034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defRPr/>
            </a:pPr>
            <a:r>
              <a:rPr lang="en-US" b="0" dirty="0">
                <a:latin typeface="Arial" charset="0"/>
                <a:cs typeface="Arial" charset="0"/>
              </a:rPr>
              <a:t>Unrelated diversification is when </a:t>
            </a:r>
            <a:r>
              <a:rPr lang="en-US" dirty="0">
                <a:latin typeface="Arial" charset="0"/>
                <a:cs typeface="Arial" charset="0"/>
              </a:rPr>
              <a:t>v</a:t>
            </a:r>
            <a:r>
              <a:rPr lang="en-US" sz="1200" kern="1200" dirty="0">
                <a:solidFill>
                  <a:schemeClr val="tx1"/>
                </a:solidFill>
                <a:latin typeface="Arial" charset="0"/>
                <a:ea typeface="MS PGothic" pitchFamily="34" charset="-128"/>
                <a:cs typeface="Arial" charset="0"/>
              </a:rPr>
              <a:t>alue chains are so dissimilar that no competitively valuable cross-business relationships exist.</a:t>
            </a:r>
          </a:p>
          <a:p>
            <a:endParaRPr lang="en-US" altLang="en-US" dirty="0"/>
          </a:p>
        </p:txBody>
      </p:sp>
      <p:sp>
        <p:nvSpPr>
          <p:cNvPr id="5632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83D427B0-4F37-452B-9143-B6841CD1805D}" type="slidenum">
              <a:rPr lang="en-US" altLang="en-US" sz="1200"/>
              <a:pPr eaLnBrk="1" hangingPunct="1"/>
              <a:t>30</a:t>
            </a:fld>
            <a:endParaRPr lang="en-US" altLang="en-US" sz="1200" dirty="0"/>
          </a:p>
        </p:txBody>
      </p:sp>
    </p:spTree>
    <p:extLst>
      <p:ext uri="{BB962C8B-B14F-4D97-AF65-F5344CB8AC3E}">
        <p14:creationId xmlns:p14="http://schemas.microsoft.com/office/powerpoint/2010/main" val="3273970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Note that a key difference between related and unrelated diversification is that the former should be based on some commonality in markets, products, or technology, whereas the latter is based more on profit considerations.</a:t>
            </a:r>
          </a:p>
        </p:txBody>
      </p:sp>
      <p:sp>
        <p:nvSpPr>
          <p:cNvPr id="5837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4A72D8C9-EC8F-4497-8D84-4BAA04AC4A36}" type="slidenum">
              <a:rPr lang="en-US" altLang="en-US" sz="1200"/>
              <a:pPr eaLnBrk="1" hangingPunct="1"/>
              <a:t>31</a:t>
            </a:fld>
            <a:endParaRPr lang="en-US" altLang="en-US" sz="1200" dirty="0"/>
          </a:p>
        </p:txBody>
      </p:sp>
    </p:spTree>
    <p:extLst>
      <p:ext uri="{BB962C8B-B14F-4D97-AF65-F5344CB8AC3E}">
        <p14:creationId xmlns:p14="http://schemas.microsoft.com/office/powerpoint/2010/main" val="3029280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Related diversification value chains possess competitively valuable cross-business strategic fits.</a:t>
            </a:r>
          </a:p>
          <a:p>
            <a:endParaRPr lang="en-US" altLang="en-US" dirty="0"/>
          </a:p>
        </p:txBody>
      </p:sp>
      <p:sp>
        <p:nvSpPr>
          <p:cNvPr id="5222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E783B5AE-26AE-4E71-BBD8-B954729BE96A}" type="slidenum">
              <a:rPr lang="en-US" altLang="en-US" sz="1200"/>
              <a:pPr eaLnBrk="1" hangingPunct="1"/>
              <a:t>32</a:t>
            </a:fld>
            <a:endParaRPr lang="en-US" altLang="en-US" sz="1200" dirty="0"/>
          </a:p>
        </p:txBody>
      </p:sp>
    </p:spTree>
    <p:extLst>
      <p:ext uri="{BB962C8B-B14F-4D97-AF65-F5344CB8AC3E}">
        <p14:creationId xmlns:p14="http://schemas.microsoft.com/office/powerpoint/2010/main" val="147453197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In addition to integrative, intensive, and diversification strategies, organizations also could pursue defensive strategies such as retrenchment, divestiture, or liquidation.</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33</a:t>
            </a:fld>
            <a:endParaRPr lang="en-US" altLang="en-US" dirty="0"/>
          </a:p>
        </p:txBody>
      </p:sp>
    </p:spTree>
    <p:extLst>
      <p:ext uri="{BB962C8B-B14F-4D97-AF65-F5344CB8AC3E}">
        <p14:creationId xmlns:p14="http://schemas.microsoft.com/office/powerpoint/2010/main" val="125872331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Retrenchment occurs when an organization regroups through cost and asset reduction to reverse declining sales and profits. </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34</a:t>
            </a:fld>
            <a:endParaRPr lang="en-US" altLang="en-US" dirty="0"/>
          </a:p>
        </p:txBody>
      </p:sp>
    </p:spTree>
    <p:extLst>
      <p:ext uri="{BB962C8B-B14F-4D97-AF65-F5344CB8AC3E}">
        <p14:creationId xmlns:p14="http://schemas.microsoft.com/office/powerpoint/2010/main" val="251737125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Sometimes called a </a:t>
            </a:r>
            <a:r>
              <a:rPr lang="en-US" sz="1200" b="0" i="1" u="none" strike="noStrike" kern="1200" baseline="0" dirty="0">
                <a:solidFill>
                  <a:schemeClr val="tx1"/>
                </a:solidFill>
                <a:latin typeface="+mn-lt"/>
                <a:ea typeface="MS PGothic" pitchFamily="34" charset="-128"/>
                <a:cs typeface="ＭＳ Ｐゴシック" pitchFamily="42" charset="-128"/>
              </a:rPr>
              <a:t>turnaround </a:t>
            </a:r>
            <a:r>
              <a:rPr lang="en-US" sz="1200" b="0" i="0" u="none" strike="noStrike" kern="1200" baseline="0" dirty="0">
                <a:solidFill>
                  <a:schemeClr val="tx1"/>
                </a:solidFill>
                <a:latin typeface="+mn-lt"/>
                <a:ea typeface="MS PGothic" pitchFamily="34" charset="-128"/>
                <a:cs typeface="ＭＳ Ｐゴシック" pitchFamily="42" charset="-128"/>
              </a:rPr>
              <a:t>or </a:t>
            </a:r>
            <a:r>
              <a:rPr lang="en-US" sz="1200" b="0" i="1" u="none" strike="noStrike" kern="1200" baseline="0" dirty="0">
                <a:solidFill>
                  <a:schemeClr val="tx1"/>
                </a:solidFill>
                <a:latin typeface="+mn-lt"/>
                <a:ea typeface="MS PGothic" pitchFamily="34" charset="-128"/>
                <a:cs typeface="ＭＳ Ｐゴシック" pitchFamily="42" charset="-128"/>
              </a:rPr>
              <a:t>reorganizational strategy</a:t>
            </a:r>
            <a:r>
              <a:rPr lang="en-US" sz="1200" b="0" i="0" u="none" strike="noStrike" kern="1200" baseline="0" dirty="0">
                <a:solidFill>
                  <a:schemeClr val="tx1"/>
                </a:solidFill>
                <a:latin typeface="+mn-lt"/>
                <a:ea typeface="MS PGothic" pitchFamily="34" charset="-128"/>
                <a:cs typeface="ＭＳ Ｐゴシック" pitchFamily="42" charset="-128"/>
              </a:rPr>
              <a:t>, retrenchment is designed to fortify an organization’s basic distinctive competence.</a:t>
            </a:r>
            <a:endParaRPr lang="en-US" altLang="en-US" dirty="0"/>
          </a:p>
        </p:txBody>
      </p:sp>
      <p:sp>
        <p:nvSpPr>
          <p:cNvPr id="6144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F2471F8A-F5D0-49B8-81D3-5A8E5BEFA635}" type="slidenum">
              <a:rPr lang="en-US" altLang="en-US" sz="1200"/>
              <a:pPr eaLnBrk="1" hangingPunct="1"/>
              <a:t>35</a:t>
            </a:fld>
            <a:endParaRPr lang="en-US" altLang="en-US" sz="1200" dirty="0"/>
          </a:p>
        </p:txBody>
      </p:sp>
    </p:spTree>
    <p:extLst>
      <p:ext uri="{BB962C8B-B14F-4D97-AF65-F5344CB8AC3E}">
        <p14:creationId xmlns:p14="http://schemas.microsoft.com/office/powerpoint/2010/main" val="3263969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kern="1200" dirty="0">
                <a:solidFill>
                  <a:schemeClr val="tx1"/>
                </a:solidFill>
                <a:latin typeface="Arial" charset="0"/>
                <a:ea typeface="MS PGothic" pitchFamily="34" charset="-128"/>
                <a:cs typeface="Arial" charset="0"/>
              </a:rPr>
              <a:t>Divestiture is selling </a:t>
            </a:r>
            <a:r>
              <a:rPr lang="en-US" sz="1200" kern="1200" dirty="0">
                <a:solidFill>
                  <a:schemeClr val="tx1"/>
                </a:solidFill>
                <a:latin typeface="Arial" charset="0"/>
                <a:ea typeface="MS PGothic" pitchFamily="34" charset="-128"/>
                <a:cs typeface="Arial" charset="0"/>
              </a:rPr>
              <a:t>a division or part of an organization and is often used to raise capital for further strategic acquisitions or investments.</a:t>
            </a:r>
          </a:p>
          <a:p>
            <a:endParaRPr lang="en-US" altLang="en-US" dirty="0"/>
          </a:p>
        </p:txBody>
      </p:sp>
      <p:sp>
        <p:nvSpPr>
          <p:cNvPr id="6451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1724D048-BC83-4D3F-8AC0-44D571494BF4}" type="slidenum">
              <a:rPr lang="en-US" altLang="en-US" sz="1200"/>
              <a:pPr eaLnBrk="1" hangingPunct="1"/>
              <a:t>36</a:t>
            </a:fld>
            <a:endParaRPr lang="en-US" altLang="en-US" sz="1200" dirty="0"/>
          </a:p>
        </p:txBody>
      </p:sp>
    </p:spTree>
    <p:extLst>
      <p:ext uri="{BB962C8B-B14F-4D97-AF65-F5344CB8AC3E}">
        <p14:creationId xmlns:p14="http://schemas.microsoft.com/office/powerpoint/2010/main" val="392046155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Selling all of a company’s assets, in parts, for their tangible worth is called liquidation; it is associated with Chapter 7 bankruptcy. Liquidation is a recognition of defeat and consequently can be an emotionally difficult strategy. </a:t>
            </a:r>
            <a:endParaRPr lang="en-US" dirty="0"/>
          </a:p>
        </p:txBody>
      </p:sp>
      <p:sp>
        <p:nvSpPr>
          <p:cNvPr id="4" name="Slide Number Placeholder 3"/>
          <p:cNvSpPr>
            <a:spLocks noGrp="1"/>
          </p:cNvSpPr>
          <p:nvPr>
            <p:ph type="sldNum" sz="quarter" idx="10"/>
          </p:nvPr>
        </p:nvSpPr>
        <p:spPr/>
        <p:txBody>
          <a:bodyPr/>
          <a:lstStyle/>
          <a:p>
            <a:fld id="{29E51143-269C-4399-B351-F5A1C1828618}" type="slidenum">
              <a:rPr lang="en-US" altLang="en-US" smtClean="0"/>
              <a:pPr/>
              <a:t>37</a:t>
            </a:fld>
            <a:endParaRPr lang="en-US" altLang="en-US" dirty="0"/>
          </a:p>
        </p:txBody>
      </p:sp>
    </p:spTree>
    <p:extLst>
      <p:ext uri="{BB962C8B-B14F-4D97-AF65-F5344CB8AC3E}">
        <p14:creationId xmlns:p14="http://schemas.microsoft.com/office/powerpoint/2010/main" val="211583616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Liquidation is pursued when bankruptcy is the only option available.</a:t>
            </a:r>
          </a:p>
        </p:txBody>
      </p:sp>
      <p:sp>
        <p:nvSpPr>
          <p:cNvPr id="6758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233DF021-155B-44ED-AFDF-BAB5ECAE1302}" type="slidenum">
              <a:rPr lang="en-US" altLang="en-US" sz="1200"/>
              <a:pPr eaLnBrk="1" hangingPunct="1"/>
              <a:t>38</a:t>
            </a:fld>
            <a:endParaRPr lang="en-US" altLang="en-US" sz="1200" dirty="0"/>
          </a:p>
        </p:txBody>
      </p:sp>
    </p:spTree>
    <p:extLst>
      <p:ext uri="{BB962C8B-B14F-4D97-AF65-F5344CB8AC3E}">
        <p14:creationId xmlns:p14="http://schemas.microsoft.com/office/powerpoint/2010/main" val="38526563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18"/>
          <p:cNvSpPr>
            <a:spLocks noChangeShapeType="1"/>
          </p:cNvSpPr>
          <p:nvPr/>
        </p:nvSpPr>
        <p:spPr bwMode="auto">
          <a:xfrm>
            <a:off x="685800" y="2895600"/>
            <a:ext cx="7848600" cy="0"/>
          </a:xfrm>
          <a:prstGeom prst="line">
            <a:avLst/>
          </a:prstGeom>
          <a:noFill/>
          <a:ln w="63500">
            <a:solidFill>
              <a:srgbClr val="6699FF"/>
            </a:solidFill>
            <a:round/>
            <a:headEnd/>
            <a:tailEnd/>
          </a:ln>
          <a:effectLst/>
        </p:spPr>
        <p:txBody>
          <a:bodyPr/>
          <a:lstStyle/>
          <a:p>
            <a:pPr>
              <a:defRPr/>
            </a:pPr>
            <a:endParaRPr lang="en-US"/>
          </a:p>
        </p:txBody>
      </p:sp>
      <p:sp>
        <p:nvSpPr>
          <p:cNvPr id="5" name="Rectangle 19"/>
          <p:cNvSpPr>
            <a:spLocks noChangeArrowheads="1"/>
          </p:cNvSpPr>
          <p:nvPr/>
        </p:nvSpPr>
        <p:spPr bwMode="auto">
          <a:xfrm>
            <a:off x="0" y="5486400"/>
            <a:ext cx="228600" cy="1371600"/>
          </a:xfrm>
          <a:prstGeom prst="rect">
            <a:avLst/>
          </a:prstGeom>
          <a:solidFill>
            <a:srgbClr val="000066"/>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6" name="Rectangle 20"/>
          <p:cNvSpPr>
            <a:spLocks noChangeArrowheads="1"/>
          </p:cNvSpPr>
          <p:nvPr/>
        </p:nvSpPr>
        <p:spPr bwMode="auto">
          <a:xfrm>
            <a:off x="0" y="4114800"/>
            <a:ext cx="228600" cy="1371600"/>
          </a:xfrm>
          <a:prstGeom prst="rect">
            <a:avLst/>
          </a:prstGeom>
          <a:solidFill>
            <a:srgbClr val="996633"/>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7" name="Rectangle 21"/>
          <p:cNvSpPr>
            <a:spLocks noChangeArrowheads="1"/>
          </p:cNvSpPr>
          <p:nvPr/>
        </p:nvSpPr>
        <p:spPr bwMode="auto">
          <a:xfrm>
            <a:off x="0" y="2743200"/>
            <a:ext cx="228600" cy="1371600"/>
          </a:xfrm>
          <a:prstGeom prst="rect">
            <a:avLst/>
          </a:prstGeom>
          <a:solidFill>
            <a:srgbClr val="009999"/>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8" name="Rectangle 22"/>
          <p:cNvSpPr>
            <a:spLocks noChangeArrowheads="1"/>
          </p:cNvSpPr>
          <p:nvPr/>
        </p:nvSpPr>
        <p:spPr bwMode="auto">
          <a:xfrm>
            <a:off x="0" y="1371600"/>
            <a:ext cx="228600" cy="1371600"/>
          </a:xfrm>
          <a:prstGeom prst="rect">
            <a:avLst/>
          </a:prstGeom>
          <a:solidFill>
            <a:srgbClr val="CC0066"/>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9" name="Rectangle 23"/>
          <p:cNvSpPr>
            <a:spLocks noChangeArrowheads="1"/>
          </p:cNvSpPr>
          <p:nvPr/>
        </p:nvSpPr>
        <p:spPr bwMode="auto">
          <a:xfrm>
            <a:off x="0" y="0"/>
            <a:ext cx="228600" cy="1371600"/>
          </a:xfrm>
          <a:prstGeom prst="rect">
            <a:avLst/>
          </a:prstGeom>
          <a:solidFill>
            <a:srgbClr val="808000"/>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204802" name="Rectangle 2"/>
          <p:cNvSpPr>
            <a:spLocks noGrp="1" noChangeArrowheads="1"/>
          </p:cNvSpPr>
          <p:nvPr>
            <p:ph type="ctrTitle"/>
          </p:nvPr>
        </p:nvSpPr>
        <p:spPr>
          <a:xfrm>
            <a:off x="685800" y="685800"/>
            <a:ext cx="7772400" cy="2127250"/>
          </a:xfrm>
        </p:spPr>
        <p:txBody>
          <a:bodyPr/>
          <a:lstStyle>
            <a:lvl1pPr algn="ctr">
              <a:defRPr sz="3600"/>
            </a:lvl1pPr>
          </a:lstStyle>
          <a:p>
            <a:r>
              <a:rPr lang="en-US" altLang="zh-CN"/>
              <a:t>Click to edit Master title style</a:t>
            </a:r>
            <a:endParaRPr lang="en-US"/>
          </a:p>
        </p:txBody>
      </p:sp>
      <p:sp>
        <p:nvSpPr>
          <p:cNvPr id="204803" name="Rectangle 3"/>
          <p:cNvSpPr>
            <a:spLocks noGrp="1" noChangeArrowheads="1"/>
          </p:cNvSpPr>
          <p:nvPr>
            <p:ph type="subTitle" idx="1"/>
          </p:nvPr>
        </p:nvSpPr>
        <p:spPr>
          <a:xfrm>
            <a:off x="1371600" y="3270250"/>
            <a:ext cx="6400800" cy="2209800"/>
          </a:xfrm>
        </p:spPr>
        <p:txBody>
          <a:bodyPr/>
          <a:lstStyle>
            <a:lvl1pPr marL="0" indent="0" algn="ctr">
              <a:buFontTx/>
              <a:buNone/>
              <a:defRPr sz="2600"/>
            </a:lvl1pPr>
          </a:lstStyle>
          <a:p>
            <a:r>
              <a:rPr lang="en-US" altLang="zh-CN"/>
              <a:t>Click to edit Master subtitle style</a:t>
            </a:r>
            <a:endParaRPr lang="en-US"/>
          </a:p>
        </p:txBody>
      </p:sp>
      <p:sp>
        <p:nvSpPr>
          <p:cNvPr id="10" name="Rectangle 6"/>
          <p:cNvSpPr>
            <a:spLocks noGrp="1" noChangeArrowheads="1"/>
          </p:cNvSpPr>
          <p:nvPr>
            <p:ph type="sldNum" sz="quarter" idx="10"/>
          </p:nvPr>
        </p:nvSpPr>
        <p:spPr>
          <a:xfrm>
            <a:off x="6553200" y="6248400"/>
            <a:ext cx="2133600" cy="457200"/>
          </a:xfrm>
        </p:spPr>
        <p:txBody>
          <a:bodyPr/>
          <a:lstStyle>
            <a:lvl1pPr>
              <a:defRPr>
                <a:latin typeface="Verdana" pitchFamily="34" charset="0"/>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dirty="0"/>
          </a:p>
        </p:txBody>
      </p:sp>
      <p:sp>
        <p:nvSpPr>
          <p:cNvPr id="3" name="Content Placeholder 2"/>
          <p:cNvSpPr>
            <a:spLocks noGrp="1"/>
          </p:cNvSpPr>
          <p:nvPr>
            <p:ph idx="1"/>
          </p:nvPr>
        </p:nvSpPr>
        <p:spPr/>
        <p:txBody>
          <a:bodyPr/>
          <a:lstStyle>
            <a:lvl1pPr>
              <a:defRPr sz="3200" b="0"/>
            </a:lvl1pPr>
            <a:lvl2pPr>
              <a:defRPr sz="3200" b="0"/>
            </a:lvl2pPr>
            <a:lvl3pPr>
              <a:defRPr sz="3200" b="0"/>
            </a:lvl3pPr>
            <a:lvl4pPr>
              <a:defRPr sz="3200" b="0"/>
            </a:lvl4pPr>
            <a:lvl5pPr>
              <a:defRPr sz="3200" b="0"/>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Slide Number Placeholder 5"/>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ltLang="zh-CN"/>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ltLang="zh-CN"/>
              <a:t>Click to edit Master text styles</a:t>
            </a:r>
          </a:p>
        </p:txBody>
      </p:sp>
      <p:sp>
        <p:nvSpPr>
          <p:cNvPr id="4" name="Rectangle 6"/>
          <p:cNvSpPr>
            <a:spLocks noGrp="1" noChangeArrowheads="1"/>
          </p:cNvSpPr>
          <p:nvPr>
            <p:ph type="sldNum" sz="quarter" idx="10"/>
          </p:nvPr>
        </p:nvSpPr>
        <p:spPr/>
        <p:txBody>
          <a:bodyPr/>
          <a:lstStyle>
            <a:lvl1pPr>
              <a:defRPr dirty="0" smtClean="0"/>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Content Placeholder 2"/>
          <p:cNvSpPr>
            <a:spLocks noGrp="1"/>
          </p:cNvSpPr>
          <p:nvPr>
            <p:ph sz="half" idx="1"/>
          </p:nvPr>
        </p:nvSpPr>
        <p:spPr>
          <a:xfrm>
            <a:off x="457200" y="1371600"/>
            <a:ext cx="4038600" cy="4759325"/>
          </a:xfrm>
        </p:spPr>
        <p:txBody>
          <a:bodyPr/>
          <a:lstStyle>
            <a:lvl1pPr>
              <a:defRPr sz="2800" b="0"/>
            </a:lvl1pPr>
            <a:lvl2pPr>
              <a:defRPr sz="2800" b="0"/>
            </a:lvl2pPr>
            <a:lvl3pPr>
              <a:defRPr sz="2800" b="0"/>
            </a:lvl3pPr>
            <a:lvl4pPr>
              <a:defRPr sz="1800"/>
            </a:lvl4pPr>
            <a:lvl5pPr>
              <a:defRPr sz="1800"/>
            </a:lvl5pPr>
            <a:lvl6pPr>
              <a:defRPr sz="1800"/>
            </a:lvl6pPr>
            <a:lvl7pPr>
              <a:defRPr sz="1800"/>
            </a:lvl7pPr>
            <a:lvl8pPr>
              <a:defRPr sz="1800"/>
            </a:lvl8pPr>
            <a:lvl9pPr>
              <a:defRPr sz="18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Content Placeholder 3"/>
          <p:cNvSpPr>
            <a:spLocks noGrp="1"/>
          </p:cNvSpPr>
          <p:nvPr>
            <p:ph sz="half" idx="2"/>
          </p:nvPr>
        </p:nvSpPr>
        <p:spPr>
          <a:xfrm>
            <a:off x="4648200" y="1371600"/>
            <a:ext cx="4038600" cy="4759325"/>
          </a:xfrm>
        </p:spPr>
        <p:txBody>
          <a:bodyPr/>
          <a:lstStyle>
            <a:lvl1pPr>
              <a:defRPr sz="2800"/>
            </a:lvl1pPr>
            <a:lvl2pPr>
              <a:defRPr sz="2800"/>
            </a:lvl2pPr>
            <a:lvl3pPr>
              <a:defRPr sz="2800"/>
            </a:lvl3pPr>
            <a:lvl4pPr>
              <a:defRPr sz="2800"/>
            </a:lvl4pPr>
            <a:lvl5pPr>
              <a:defRPr sz="2800"/>
            </a:lvl5pPr>
            <a:lvl6pPr>
              <a:defRPr sz="1800"/>
            </a:lvl6pPr>
            <a:lvl7pPr>
              <a:defRPr sz="1800"/>
            </a:lvl7pPr>
            <a:lvl8pPr>
              <a:defRPr sz="1800"/>
            </a:lvl8pPr>
            <a:lvl9pPr>
              <a:defRPr sz="18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ltLang="zh-CN"/>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7"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Slide Number Placeholder 4"/>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ltLang="zh-CN"/>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ltLang="zh-CN"/>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altLang="zh-CN" noProof="0"/>
              <a:t>Click icon to add picture</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ltLang="zh-CN"/>
              <a:t>Click to edit Master title style</a:t>
            </a:r>
            <a:endParaRPr lang="en-US"/>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865187"/>
          </a:xfrm>
        </p:spPr>
        <p:txBody>
          <a:bodyPr/>
          <a:lstStyle/>
          <a:p>
            <a:r>
              <a:rPr lang="en-US" altLang="zh-CN"/>
              <a:t>Click to edit Master title style</a:t>
            </a:r>
            <a:endParaRPr lang="en-US"/>
          </a:p>
        </p:txBody>
      </p:sp>
      <p:sp>
        <p:nvSpPr>
          <p:cNvPr id="3" name="ClipArt Placeholder 2"/>
          <p:cNvSpPr>
            <a:spLocks noGrp="1"/>
          </p:cNvSpPr>
          <p:nvPr>
            <p:ph type="clipArt" sz="half" idx="1"/>
          </p:nvPr>
        </p:nvSpPr>
        <p:spPr>
          <a:xfrm>
            <a:off x="457200" y="1371600"/>
            <a:ext cx="4038600" cy="4759325"/>
          </a:xfrm>
        </p:spPr>
        <p:txBody>
          <a:bodyPr/>
          <a:lstStyle/>
          <a:p>
            <a:pPr lvl="0"/>
            <a:r>
              <a:rPr lang="en-US" altLang="zh-CN" noProof="0"/>
              <a:t>Click icon to add clip art</a:t>
            </a:r>
            <a:endParaRPr lang="en-US" noProof="0"/>
          </a:p>
        </p:txBody>
      </p:sp>
      <p:sp>
        <p:nvSpPr>
          <p:cNvPr id="4" name="Text Placeholder 3"/>
          <p:cNvSpPr>
            <a:spLocks noGrp="1"/>
          </p:cNvSpPr>
          <p:nvPr>
            <p:ph type="body" sz="half" idx="2"/>
          </p:nvPr>
        </p:nvSpPr>
        <p:spPr>
          <a:xfrm>
            <a:off x="4648200" y="1371600"/>
            <a:ext cx="4038600" cy="4759325"/>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5" name="Slide Number Placeholder 6"/>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865187"/>
          </a:xfrm>
        </p:spPr>
        <p:txBody>
          <a:bodyPr/>
          <a:lstStyle/>
          <a:p>
            <a:r>
              <a:rPr lang="en-US" altLang="zh-CN"/>
              <a:t>Click to edit Master title style</a:t>
            </a:r>
            <a:endParaRPr lang="en-US"/>
          </a:p>
        </p:txBody>
      </p:sp>
      <p:sp>
        <p:nvSpPr>
          <p:cNvPr id="3" name="Table Placeholder 2"/>
          <p:cNvSpPr>
            <a:spLocks noGrp="1"/>
          </p:cNvSpPr>
          <p:nvPr>
            <p:ph type="tbl" idx="1"/>
          </p:nvPr>
        </p:nvSpPr>
        <p:spPr>
          <a:xfrm>
            <a:off x="457200" y="1371600"/>
            <a:ext cx="8229600" cy="4759325"/>
          </a:xfrm>
        </p:spPr>
        <p:txBody>
          <a:bodyPr/>
          <a:lstStyle/>
          <a:p>
            <a:pPr lvl="0"/>
            <a:r>
              <a:rPr lang="en-US" altLang="zh-CN" noProof="0"/>
              <a:t>Click icon to add table</a:t>
            </a:r>
            <a:endParaRPr lang="en-US" noProof="0"/>
          </a:p>
        </p:txBody>
      </p:sp>
      <p:sp>
        <p:nvSpPr>
          <p:cNvPr id="4" name="Slide Number Placeholder 5"/>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ltLang="zh-CN"/>
              <a:t>Click to edit Master subtitle style</a:t>
            </a:r>
            <a:endParaRPr kumimoji="0" lang="en-US"/>
          </a:p>
        </p:txBody>
      </p:sp>
      <p:sp>
        <p:nvSpPr>
          <p:cNvPr id="28" name="Date Placeholder 27"/>
          <p:cNvSpPr>
            <a:spLocks noGrp="1"/>
          </p:cNvSpPr>
          <p:nvPr>
            <p:ph type="dt" sz="half" idx="10"/>
          </p:nvPr>
        </p:nvSpPr>
        <p:spPr/>
        <p:txBody>
          <a:bodyPr/>
          <a:lstStyle>
            <a:lvl1pPr>
              <a:defRPr sz="1200">
                <a:solidFill>
                  <a:schemeClr val="tx1">
                    <a:lumMod val="85000"/>
                    <a:lumOff val="15000"/>
                  </a:schemeClr>
                </a:solidFill>
              </a:defRPr>
            </a:lvl1pPr>
          </a:lstStyle>
          <a:p>
            <a:r>
              <a:rPr lang="en-US" altLang="zh-CN"/>
              <a:t>2017-2018 Semester 1</a:t>
            </a:r>
            <a:endParaRPr lang="en-US" sz="1100" dirty="0"/>
          </a:p>
        </p:txBody>
      </p:sp>
      <p:sp>
        <p:nvSpPr>
          <p:cNvPr id="17" name="Footer Placeholder 16"/>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dirty="0"/>
          </a:p>
        </p:txBody>
      </p:sp>
      <p:sp>
        <p:nvSpPr>
          <p:cNvPr id="8" name="Title 7"/>
          <p:cNvSpPr>
            <a:spLocks noGrp="1"/>
          </p:cNvSpPr>
          <p:nvPr>
            <p:ph type="ctrTitle"/>
          </p:nvPr>
        </p:nvSpPr>
        <p:spPr>
          <a:xfrm>
            <a:off x="685800" y="381000"/>
            <a:ext cx="7772400" cy="1752600"/>
          </a:xfrm>
        </p:spPr>
        <p:txBody>
          <a:bodyPr anchor="b"/>
          <a:lstStyle>
            <a:lvl1pPr>
              <a:defRPr sz="4200" b="0">
                <a:solidFill>
                  <a:schemeClr val="accent1"/>
                </a:solidFill>
              </a:defRPr>
            </a:lvl1pPr>
          </a:lstStyle>
          <a:p>
            <a:r>
              <a:rPr kumimoji="0" lang="en-US" altLang="zh-CN" dirty="0"/>
              <a:t>Click to edit Master title style</a:t>
            </a:r>
            <a:endParaRPr kumimoji="0" lang="en-US" dirty="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ltLang="zh-CN"/>
              <a:t>Click to edit Master title style</a:t>
            </a:r>
            <a:endParaRPr kumimoji="0" lang="en-US"/>
          </a:p>
        </p:txBody>
      </p:sp>
      <p:sp>
        <p:nvSpPr>
          <p:cNvPr id="4" name="Date Placeholder 3"/>
          <p:cNvSpPr>
            <a:spLocks noGrp="1"/>
          </p:cNvSpPr>
          <p:nvPr>
            <p:ph type="dt" sz="half" idx="10"/>
          </p:nvPr>
        </p:nvSpPr>
        <p:spPr/>
        <p:txBody>
          <a:bodyPr/>
          <a:lstStyle>
            <a:lvl1pPr>
              <a:defRPr sz="1200">
                <a:solidFill>
                  <a:schemeClr val="tx1">
                    <a:lumMod val="85000"/>
                    <a:lumOff val="15000"/>
                  </a:schemeClr>
                </a:solidFill>
              </a:defRPr>
            </a:lvl1pPr>
          </a:lstStyle>
          <a:p>
            <a:r>
              <a:rPr lang="en-US" altLang="zh-CN"/>
              <a:t>2017-2018 Semester 1</a:t>
            </a:r>
            <a:endParaRPr lang="en-US" altLang="zh-CN" sz="1000"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6" name="Slide Number Placeholder 5"/>
          <p:cNvSpPr>
            <a:spLocks noGrp="1"/>
          </p:cNvSpPr>
          <p:nvPr>
            <p:ph type="sldNum" sz="quarter" idx="12"/>
          </p:nvPr>
        </p:nvSpPr>
        <p:spPr>
          <a:xfrm>
            <a:off x="4361688" y="1026372"/>
            <a:ext cx="457200" cy="441325"/>
          </a:xfrm>
        </p:spPr>
        <p:txBody>
          <a:bodyPr/>
          <a:lstStyle/>
          <a:p>
            <a:fld id="{C7C25BE9-9EB2-4034-AC13-8B11015E4F08}" type="slidenum">
              <a:rPr lang="zh-CN" altLang="en-US" smtClean="0"/>
              <a:t>‹#›</a:t>
            </a:fld>
            <a:endParaRPr lang="zh-CN" alt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ltLang="zh-CN"/>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4" name="Date Placeholder 3"/>
          <p:cNvSpPr>
            <a:spLocks noGrp="1"/>
          </p:cNvSpPr>
          <p:nvPr>
            <p:ph type="dt" sz="half" idx="10"/>
          </p:nvPr>
        </p:nvSpPr>
        <p:spPr/>
        <p:txBody>
          <a:bodyPr/>
          <a:lstStyle>
            <a:lvl1pPr>
              <a:defRPr sz="1200"/>
            </a:lvl1pPr>
          </a:lstStyle>
          <a:p>
            <a:r>
              <a:rPr lang="en-US" altLang="zh-CN"/>
              <a:t>2017-2018 Semester 1</a:t>
            </a:r>
            <a:endParaRPr lang="en-US" altLang="zh-CN" sz="1000"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ltLang="zh-CN"/>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lvl1pPr>
              <a:defRPr sz="1200"/>
            </a:lvl1pPr>
          </a:lstStyle>
          <a:p>
            <a:r>
              <a:rPr lang="en-US" altLang="zh-CN"/>
              <a:t>2017-2018 Semester 1</a:t>
            </a:r>
            <a:endParaRPr lang="en-US" altLang="zh-CN" sz="1000" dirty="0"/>
          </a:p>
        </p:txBody>
      </p:sp>
      <p:sp>
        <p:nvSpPr>
          <p:cNvPr id="6" name="Footer Placeholder 5"/>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7" name="Slide Number Placeholder 6"/>
          <p:cNvSpPr>
            <a:spLocks noGrp="1"/>
          </p:cNvSpPr>
          <p:nvPr>
            <p:ph type="sldNum" sz="quarter" idx="12"/>
          </p:nvPr>
        </p:nvSpPr>
        <p:spPr/>
        <p:txBody>
          <a:bodyPr/>
          <a:lstStyle/>
          <a:p>
            <a:fld id="{C7C25BE9-9EB2-4034-AC13-8B11015E4F08}" type="slidenum">
              <a:rPr lang="zh-CN" altLang="en-US" smtClean="0"/>
              <a:t>‹#›</a:t>
            </a:fld>
            <a:endParaRPr lang="zh-CN" alt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ltLang="zh-CN"/>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ltLang="zh-CN"/>
              <a:t>Click to edit Master text styles</a:t>
            </a:r>
          </a:p>
        </p:txBody>
      </p:sp>
      <p:sp>
        <p:nvSpPr>
          <p:cNvPr id="7" name="Date Placeholder 6"/>
          <p:cNvSpPr>
            <a:spLocks noGrp="1"/>
          </p:cNvSpPr>
          <p:nvPr>
            <p:ph type="dt" sz="half" idx="10"/>
          </p:nvPr>
        </p:nvSpPr>
        <p:spPr/>
        <p:txBody>
          <a:bodyPr/>
          <a:lstStyle/>
          <a:p>
            <a:r>
              <a:rPr lang="en-US" altLang="zh-CN"/>
              <a:t>2017-2018 Semester 1</a:t>
            </a:r>
            <a:endParaRPr lang="en-US" altLang="zh-CN" sz="1000" dirty="0"/>
          </a:p>
        </p:txBody>
      </p:sp>
      <p:sp>
        <p:nvSpPr>
          <p:cNvPr id="8" name="Footer Placeholder 7"/>
          <p:cNvSpPr>
            <a:spLocks noGrp="1"/>
          </p:cNvSpPr>
          <p:nvPr>
            <p:ph type="ftr" sz="quarter" idx="11"/>
          </p:nvPr>
        </p:nvSpPr>
        <p:spPr>
          <a:xfrm>
            <a:off x="304800" y="6409944"/>
            <a:ext cx="3581400"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C7C25BE9-9EB2-4034-AC13-8B11015E4F08}" type="slidenum">
              <a:rPr lang="zh-CN" altLang="en-US" smtClean="0"/>
              <a:t>‹#›</a:t>
            </a:fld>
            <a:endParaRPr lang="zh-CN" altLang="en-US"/>
          </a:p>
        </p:txBody>
      </p:sp>
      <p:sp>
        <p:nvSpPr>
          <p:cNvPr id="23" name="Title 22"/>
          <p:cNvSpPr>
            <a:spLocks noGrp="1"/>
          </p:cNvSpPr>
          <p:nvPr>
            <p:ph type="title"/>
          </p:nvPr>
        </p:nvSpPr>
        <p:spPr/>
        <p:txBody>
          <a:bodyPr rtlCol="0" anchor="b" anchorCtr="0"/>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ltLang="zh-CN"/>
              <a:t>Click to edit Master title style</a:t>
            </a:r>
            <a:endParaRPr kumimoji="0" lang="en-US"/>
          </a:p>
        </p:txBody>
      </p:sp>
      <p:sp>
        <p:nvSpPr>
          <p:cNvPr id="3" name="Date Placeholder 2"/>
          <p:cNvSpPr>
            <a:spLocks noGrp="1"/>
          </p:cNvSpPr>
          <p:nvPr>
            <p:ph type="dt" sz="half" idx="10"/>
          </p:nvPr>
        </p:nvSpPr>
        <p:spPr/>
        <p:txBody>
          <a:bodyPr/>
          <a:lstStyle/>
          <a:p>
            <a:r>
              <a:rPr lang="en-US" altLang="zh-CN"/>
              <a:t>2017-2018 Semester 1</a:t>
            </a:r>
            <a:endParaRPr lang="en-US" altLang="zh-CN" sz="1000" dirty="0"/>
          </a:p>
        </p:txBody>
      </p:sp>
      <p:sp>
        <p:nvSpPr>
          <p:cNvPr id="4" name="Footer Placeholder 3"/>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5" name="Slide Number Placeholder 4"/>
          <p:cNvSpPr>
            <a:spLocks noGrp="1"/>
          </p:cNvSpPr>
          <p:nvPr>
            <p:ph type="sldNum" sz="quarter" idx="12"/>
          </p:nvPr>
        </p:nvSpPr>
        <p:spPr>
          <a:xfrm>
            <a:off x="4343400" y="1036020"/>
            <a:ext cx="457200" cy="441325"/>
          </a:xfrm>
        </p:spPr>
        <p:txBody>
          <a:body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r>
              <a:rPr lang="en-US" altLang="zh-CN"/>
              <a:t>2017-2018 Semester 1</a:t>
            </a:r>
            <a:endParaRPr lang="en-US" altLang="zh-CN" sz="1000" dirty="0"/>
          </a:p>
        </p:txBody>
      </p:sp>
      <p:sp>
        <p:nvSpPr>
          <p:cNvPr id="3" name="Footer Placeholder 2"/>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ltLang="zh-CN"/>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ltLang="zh-CN"/>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r>
              <a:rPr lang="en-US" altLang="zh-CN"/>
              <a:t>2017-2018 Semester 1</a:t>
            </a:r>
            <a:endParaRPr lang="en-US" altLang="zh-CN" sz="1000" dirty="0"/>
          </a:p>
        </p:txBody>
      </p:sp>
      <p:sp>
        <p:nvSpPr>
          <p:cNvPr id="6" name="Footer Placeholder 5"/>
          <p:cNvSpPr>
            <a:spLocks noGrp="1"/>
          </p:cNvSpPr>
          <p:nvPr>
            <p:ph type="ftr" sz="quarter" idx="11"/>
          </p:nvPr>
        </p:nvSpPr>
        <p:spPr>
          <a:xfrm>
            <a:off x="301752" y="6410848"/>
            <a:ext cx="3383280"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C7C25BE9-9EB2-4034-AC13-8B11015E4F08}" type="slidenum">
              <a:rPr lang="zh-CN" altLang="en-US" smtClean="0"/>
              <a:t>‹#›</a:t>
            </a:fld>
            <a:endParaRPr lang="zh-CN" alt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ltLang="zh-CN"/>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ltLang="zh-CN"/>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ltLang="zh-CN"/>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r>
              <a:rPr lang="en-US" altLang="zh-CN"/>
              <a:t>2017-2018 Semester 1</a:t>
            </a:r>
            <a:endParaRPr lang="en-US" altLang="zh-CN" sz="1000" dirty="0"/>
          </a:p>
        </p:txBody>
      </p:sp>
      <p:sp>
        <p:nvSpPr>
          <p:cNvPr id="6" name="Footer Placeholder 5"/>
          <p:cNvSpPr>
            <a:spLocks noGrp="1"/>
          </p:cNvSpPr>
          <p:nvPr>
            <p:ph type="ftr" sz="quarter" idx="11"/>
          </p:nvPr>
        </p:nvSpPr>
        <p:spPr>
          <a:xfrm>
            <a:off x="301752" y="6410848"/>
            <a:ext cx="3584448"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ltLang="zh-CN"/>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4" name="Date Placeholder 3"/>
          <p:cNvSpPr>
            <a:spLocks noGrp="1"/>
          </p:cNvSpPr>
          <p:nvPr>
            <p:ph type="dt" sz="half" idx="10"/>
          </p:nvPr>
        </p:nvSpPr>
        <p:spPr/>
        <p:txBody>
          <a:bodyPr/>
          <a:lstStyle/>
          <a:p>
            <a:r>
              <a:rPr lang="en-US" altLang="zh-CN"/>
              <a:t>2017-2018 Semester 1</a:t>
            </a:r>
            <a:endParaRPr lang="en-US" altLang="zh-CN" sz="1000"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6" name="Slide Number Placeholder 5"/>
          <p:cNvSpPr>
            <a:spLocks noGrp="1"/>
          </p:cNvSpPr>
          <p:nvPr>
            <p:ph type="sldNum" sz="quarter" idx="12"/>
          </p:nvPr>
        </p:nvSpPr>
        <p:spPr/>
        <p:txBody>
          <a:bodyPr/>
          <a:lstStyle/>
          <a:p>
            <a:fld id="{C7C25BE9-9EB2-4034-AC13-8B11015E4F08}" type="slidenum">
              <a:rPr lang="zh-CN" altLang="en-US" smtClean="0"/>
              <a:t>‹#›</a:t>
            </a:fld>
            <a:endParaRPr lang="zh-CN" alt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C7C25BE9-9EB2-4034-AC13-8B11015E4F08}" type="slidenum">
              <a:rPr lang="zh-CN" altLang="en-US" smtClean="0"/>
              <a:t>‹#›</a:t>
            </a:fld>
            <a:endParaRPr lang="zh-CN" alt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4" name="Date Placeholder 3"/>
          <p:cNvSpPr>
            <a:spLocks noGrp="1"/>
          </p:cNvSpPr>
          <p:nvPr>
            <p:ph type="dt" sz="half" idx="10"/>
          </p:nvPr>
        </p:nvSpPr>
        <p:spPr/>
        <p:txBody>
          <a:bodyPr/>
          <a:lstStyle/>
          <a:p>
            <a:r>
              <a:rPr lang="en-US" altLang="zh-CN"/>
              <a:t>2017-2018 Semester 1</a:t>
            </a:r>
            <a:endParaRPr lang="en-US" dirty="0"/>
          </a:p>
        </p:txBody>
      </p:sp>
      <p:sp>
        <p:nvSpPr>
          <p:cNvPr id="5" name="Footer Placeholder 4"/>
          <p:cNvSpPr>
            <a:spLocks noGrp="1"/>
          </p:cNvSpPr>
          <p:nvPr>
            <p:ph type="ftr" sz="quarter" idx="11"/>
          </p:nvPr>
        </p:nvSpPr>
        <p:spPr/>
        <p:txBody>
          <a:bodyPr/>
          <a:lstStyle/>
          <a:p>
            <a:r>
              <a:rPr lang="en-US" altLang="zh-CN"/>
              <a:t>Copyright © Dongmei Li. All rights reserved </a:t>
            </a:r>
            <a:endParaRPr lang="en-US"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7813"/>
            <a:ext cx="8229600" cy="865187"/>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ltLang="zh-CN"/>
              <a:t>Click to edit Master title style</a:t>
            </a:r>
            <a:endParaRPr lang="en-US"/>
          </a:p>
        </p:txBody>
      </p:sp>
      <p:sp>
        <p:nvSpPr>
          <p:cNvPr id="2051" name="Rectangle 3"/>
          <p:cNvSpPr>
            <a:spLocks noGrp="1" noChangeArrowheads="1"/>
          </p:cNvSpPr>
          <p:nvPr>
            <p:ph type="body" idx="1"/>
          </p:nvPr>
        </p:nvSpPr>
        <p:spPr bwMode="auto">
          <a:xfrm>
            <a:off x="457200" y="1371600"/>
            <a:ext cx="8229600" cy="47593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203782" name="Rectangle 6"/>
          <p:cNvSpPr>
            <a:spLocks noGrp="1" noChangeArrowheads="1"/>
          </p:cNvSpPr>
          <p:nvPr>
            <p:ph type="sldNum" sz="quarter" idx="4"/>
          </p:nvPr>
        </p:nvSpPr>
        <p:spPr bwMode="auto">
          <a:xfrm>
            <a:off x="6553200" y="6477000"/>
            <a:ext cx="2133600" cy="228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1">
                <a:solidFill>
                  <a:srgbClr val="CC3300"/>
                </a:solidFill>
              </a:defRPr>
            </a:lvl1pPr>
          </a:lstStyle>
          <a:p>
            <a:fld id="{C7C25BE9-9EB2-4034-AC13-8B11015E4F08}" type="slidenum">
              <a:rPr lang="zh-CN" altLang="en-US" smtClean="0"/>
              <a:t>‹#›</a:t>
            </a:fld>
            <a:endParaRPr lang="zh-CN" altLang="en-US"/>
          </a:p>
        </p:txBody>
      </p:sp>
      <p:sp>
        <p:nvSpPr>
          <p:cNvPr id="203792" name="Line 16"/>
          <p:cNvSpPr>
            <a:spLocks noChangeShapeType="1"/>
          </p:cNvSpPr>
          <p:nvPr/>
        </p:nvSpPr>
        <p:spPr bwMode="auto">
          <a:xfrm>
            <a:off x="457200" y="1143000"/>
            <a:ext cx="8077200" cy="0"/>
          </a:xfrm>
          <a:prstGeom prst="line">
            <a:avLst/>
          </a:prstGeom>
          <a:noFill/>
          <a:ln w="63500">
            <a:solidFill>
              <a:srgbClr val="6699FF"/>
            </a:solidFill>
            <a:round/>
            <a:headEnd/>
            <a:tailEnd/>
          </a:ln>
          <a:effectLst/>
        </p:spPr>
        <p:txBody>
          <a:bodyPr/>
          <a:lstStyle/>
          <a:p>
            <a:pPr>
              <a:defRPr/>
            </a:pPr>
            <a:endParaRPr lang="en-US" dirty="0"/>
          </a:p>
        </p:txBody>
      </p:sp>
      <p:sp>
        <p:nvSpPr>
          <p:cNvPr id="203793" name="Rectangle 17"/>
          <p:cNvSpPr>
            <a:spLocks noChangeArrowheads="1"/>
          </p:cNvSpPr>
          <p:nvPr/>
        </p:nvSpPr>
        <p:spPr bwMode="auto">
          <a:xfrm>
            <a:off x="0" y="5486400"/>
            <a:ext cx="228600" cy="1371600"/>
          </a:xfrm>
          <a:prstGeom prst="rect">
            <a:avLst/>
          </a:prstGeom>
          <a:solidFill>
            <a:srgbClr val="000066"/>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4" name="Rectangle 18"/>
          <p:cNvSpPr>
            <a:spLocks noChangeArrowheads="1"/>
          </p:cNvSpPr>
          <p:nvPr/>
        </p:nvSpPr>
        <p:spPr bwMode="auto">
          <a:xfrm>
            <a:off x="0" y="4114800"/>
            <a:ext cx="228600" cy="1371600"/>
          </a:xfrm>
          <a:prstGeom prst="rect">
            <a:avLst/>
          </a:prstGeom>
          <a:solidFill>
            <a:srgbClr val="996633"/>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5" name="Rectangle 19"/>
          <p:cNvSpPr>
            <a:spLocks noChangeArrowheads="1"/>
          </p:cNvSpPr>
          <p:nvPr/>
        </p:nvSpPr>
        <p:spPr bwMode="auto">
          <a:xfrm>
            <a:off x="0" y="2743200"/>
            <a:ext cx="228600" cy="1371600"/>
          </a:xfrm>
          <a:prstGeom prst="rect">
            <a:avLst/>
          </a:prstGeom>
          <a:solidFill>
            <a:srgbClr val="009999"/>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6" name="Rectangle 20"/>
          <p:cNvSpPr>
            <a:spLocks noChangeArrowheads="1"/>
          </p:cNvSpPr>
          <p:nvPr/>
        </p:nvSpPr>
        <p:spPr bwMode="auto">
          <a:xfrm>
            <a:off x="0" y="1371600"/>
            <a:ext cx="228600" cy="1371600"/>
          </a:xfrm>
          <a:prstGeom prst="rect">
            <a:avLst/>
          </a:prstGeom>
          <a:solidFill>
            <a:srgbClr val="CC0066"/>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7" name="Rectangle 21"/>
          <p:cNvSpPr>
            <a:spLocks noChangeArrowheads="1"/>
          </p:cNvSpPr>
          <p:nvPr/>
        </p:nvSpPr>
        <p:spPr bwMode="auto">
          <a:xfrm>
            <a:off x="0" y="0"/>
            <a:ext cx="228600" cy="1371600"/>
          </a:xfrm>
          <a:prstGeom prst="rect">
            <a:avLst/>
          </a:prstGeom>
          <a:solidFill>
            <a:srgbClr val="808000"/>
          </a:solidFill>
          <a:ln w="9525">
            <a:noFill/>
            <a:miter lim="800000"/>
            <a:headEnd/>
            <a:tailEnd/>
          </a:ln>
          <a:effectLst/>
        </p:spPr>
        <p:txBody>
          <a:bodyPr wrap="none" anchor="ctr"/>
          <a:lstStyle/>
          <a:p>
            <a:pPr algn="ctr">
              <a:defRPr/>
            </a:pPr>
            <a:endParaRPr lang="en-US" sz="2400" dirty="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sldNum="0" hdr="0"/>
  <p:txStyles>
    <p:titleStyle>
      <a:lvl1pPr algn="l" rtl="0" eaLnBrk="1" fontAlgn="base" hangingPunct="1">
        <a:spcBef>
          <a:spcPct val="0"/>
        </a:spcBef>
        <a:spcAft>
          <a:spcPct val="0"/>
        </a:spcAft>
        <a:defRPr sz="3200" b="1">
          <a:solidFill>
            <a:srgbClr val="CC0066"/>
          </a:solidFill>
          <a:latin typeface="+mj-lt"/>
          <a:ea typeface="+mj-ea"/>
          <a:cs typeface="+mj-cs"/>
        </a:defRPr>
      </a:lvl1pPr>
      <a:lvl2pPr algn="l" rtl="0" eaLnBrk="1" fontAlgn="base" hangingPunct="1">
        <a:spcBef>
          <a:spcPct val="0"/>
        </a:spcBef>
        <a:spcAft>
          <a:spcPct val="0"/>
        </a:spcAft>
        <a:defRPr sz="3200" b="1">
          <a:solidFill>
            <a:srgbClr val="CC0066"/>
          </a:solidFill>
          <a:latin typeface="Arial" charset="0"/>
        </a:defRPr>
      </a:lvl2pPr>
      <a:lvl3pPr algn="l" rtl="0" eaLnBrk="1" fontAlgn="base" hangingPunct="1">
        <a:spcBef>
          <a:spcPct val="0"/>
        </a:spcBef>
        <a:spcAft>
          <a:spcPct val="0"/>
        </a:spcAft>
        <a:defRPr sz="3200" b="1">
          <a:solidFill>
            <a:srgbClr val="CC0066"/>
          </a:solidFill>
          <a:latin typeface="Arial" charset="0"/>
        </a:defRPr>
      </a:lvl3pPr>
      <a:lvl4pPr algn="l" rtl="0" eaLnBrk="1" fontAlgn="base" hangingPunct="1">
        <a:spcBef>
          <a:spcPct val="0"/>
        </a:spcBef>
        <a:spcAft>
          <a:spcPct val="0"/>
        </a:spcAft>
        <a:defRPr sz="3200" b="1">
          <a:solidFill>
            <a:srgbClr val="CC0066"/>
          </a:solidFill>
          <a:latin typeface="Arial" charset="0"/>
        </a:defRPr>
      </a:lvl4pPr>
      <a:lvl5pPr algn="l" rtl="0" eaLnBrk="1" fontAlgn="base" hangingPunct="1">
        <a:spcBef>
          <a:spcPct val="0"/>
        </a:spcBef>
        <a:spcAft>
          <a:spcPct val="0"/>
        </a:spcAft>
        <a:defRPr sz="3200" b="1">
          <a:solidFill>
            <a:srgbClr val="CC0066"/>
          </a:solidFill>
          <a:latin typeface="Arial" charset="0"/>
        </a:defRPr>
      </a:lvl5pPr>
      <a:lvl6pPr marL="457200" algn="l" rtl="0" eaLnBrk="1" fontAlgn="base" hangingPunct="1">
        <a:spcBef>
          <a:spcPct val="0"/>
        </a:spcBef>
        <a:spcAft>
          <a:spcPct val="0"/>
        </a:spcAft>
        <a:defRPr sz="3200" b="1">
          <a:solidFill>
            <a:srgbClr val="CC0066"/>
          </a:solidFill>
          <a:latin typeface="Arial" charset="0"/>
        </a:defRPr>
      </a:lvl6pPr>
      <a:lvl7pPr marL="914400" algn="l" rtl="0" eaLnBrk="1" fontAlgn="base" hangingPunct="1">
        <a:spcBef>
          <a:spcPct val="0"/>
        </a:spcBef>
        <a:spcAft>
          <a:spcPct val="0"/>
        </a:spcAft>
        <a:defRPr sz="3200" b="1">
          <a:solidFill>
            <a:srgbClr val="CC0066"/>
          </a:solidFill>
          <a:latin typeface="Arial" charset="0"/>
        </a:defRPr>
      </a:lvl7pPr>
      <a:lvl8pPr marL="1371600" algn="l" rtl="0" eaLnBrk="1" fontAlgn="base" hangingPunct="1">
        <a:spcBef>
          <a:spcPct val="0"/>
        </a:spcBef>
        <a:spcAft>
          <a:spcPct val="0"/>
        </a:spcAft>
        <a:defRPr sz="3200" b="1">
          <a:solidFill>
            <a:srgbClr val="CC0066"/>
          </a:solidFill>
          <a:latin typeface="Arial" charset="0"/>
        </a:defRPr>
      </a:lvl8pPr>
      <a:lvl9pPr marL="1828800" algn="l" rtl="0" eaLnBrk="1" fontAlgn="base" hangingPunct="1">
        <a:spcBef>
          <a:spcPct val="0"/>
        </a:spcBef>
        <a:spcAft>
          <a:spcPct val="0"/>
        </a:spcAft>
        <a:defRPr sz="3200" b="1">
          <a:solidFill>
            <a:srgbClr val="CC0066"/>
          </a:solidFill>
          <a:latin typeface="Arial" charset="0"/>
        </a:defRPr>
      </a:lvl9pPr>
    </p:titleStyle>
    <p:bodyStyle>
      <a:lvl1pPr marL="342900" indent="-342900" algn="l" rtl="0" eaLnBrk="1" fontAlgn="base" hangingPunct="1">
        <a:spcBef>
          <a:spcPct val="40000"/>
        </a:spcBef>
        <a:spcAft>
          <a:spcPct val="0"/>
        </a:spcAft>
        <a:buClr>
          <a:schemeClr val="folHlink"/>
        </a:buClr>
        <a:buSzPct val="120000"/>
        <a:buChar char="•"/>
        <a:defRPr sz="2800" b="0">
          <a:solidFill>
            <a:srgbClr val="000066"/>
          </a:solidFill>
          <a:latin typeface="+mn-lt"/>
          <a:ea typeface="+mn-ea"/>
          <a:cs typeface="+mn-cs"/>
        </a:defRPr>
      </a:lvl1pPr>
      <a:lvl2pPr marL="742950" indent="-285750" algn="l" rtl="0" eaLnBrk="1" fontAlgn="base" hangingPunct="1">
        <a:spcBef>
          <a:spcPct val="20000"/>
        </a:spcBef>
        <a:spcAft>
          <a:spcPct val="0"/>
        </a:spcAft>
        <a:buClr>
          <a:schemeClr val="folHlink"/>
        </a:buClr>
        <a:buSzPct val="120000"/>
        <a:buChar char="•"/>
        <a:defRPr sz="2800" b="0">
          <a:solidFill>
            <a:srgbClr val="000066"/>
          </a:solidFill>
          <a:latin typeface="+mn-lt"/>
        </a:defRPr>
      </a:lvl2pPr>
      <a:lvl3pPr marL="11430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3pPr>
      <a:lvl4pPr marL="16002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4pPr>
      <a:lvl5pPr marL="20574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5pPr>
      <a:lvl6pPr marL="25146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6pPr>
      <a:lvl7pPr marL="29718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7pPr>
      <a:lvl8pPr marL="34290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8pPr>
      <a:lvl9pPr marL="38862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200">
                <a:solidFill>
                  <a:schemeClr val="tx1">
                    <a:lumMod val="85000"/>
                    <a:lumOff val="15000"/>
                  </a:schemeClr>
                </a:solidFill>
              </a:defRPr>
            </a:lvl1pPr>
          </a:lstStyle>
          <a:p>
            <a:r>
              <a:rPr lang="en-US" altLang="zh-CN"/>
              <a:t>2017-2018 Semester 1</a:t>
            </a:r>
            <a:endParaRPr lang="en-US" altLang="zh-CN" sz="1000"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C7C25BE9-9EB2-4034-AC13-8B11015E4F08}" type="slidenum">
              <a:rPr lang="zh-CN" altLang="en-US" smtClean="0"/>
              <a:t>‹#›</a:t>
            </a:fld>
            <a:endParaRPr lang="zh-CN" alt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ltLang="zh-CN"/>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ltLang="zh-CN"/>
              <a:t>Click to edit Master text styles</a:t>
            </a:r>
          </a:p>
          <a:p>
            <a:pPr lvl="1" eaLnBrk="1" latinLnBrk="0" hangingPunct="1"/>
            <a:r>
              <a:rPr kumimoji="0" lang="en-US" altLang="zh-CN"/>
              <a:t>Second level</a:t>
            </a:r>
          </a:p>
          <a:p>
            <a:pPr lvl="2" eaLnBrk="1" latinLnBrk="0" hangingPunct="1"/>
            <a:r>
              <a:rPr kumimoji="0" lang="en-US" altLang="zh-CN"/>
              <a:t>Third level</a:t>
            </a:r>
          </a:p>
          <a:p>
            <a:pPr lvl="3" eaLnBrk="1" latinLnBrk="0" hangingPunct="1"/>
            <a:r>
              <a:rPr kumimoji="0" lang="en-US" altLang="zh-CN"/>
              <a:t>Fourth level</a:t>
            </a:r>
          </a:p>
          <a:p>
            <a:pPr lvl="4" eaLnBrk="1" latinLnBrk="0" hangingPunct="1"/>
            <a:r>
              <a:rPr kumimoji="0" lang="en-US" altLang="zh-CN"/>
              <a:t>Fifth level</a:t>
            </a:r>
            <a:endParaRPr kumimoji="0" lang="en-US"/>
          </a:p>
        </p:txBody>
      </p:sp>
    </p:spTree>
  </p:cSld>
  <p:clrMap bg1="lt1" tx1="dk1" bg2="lt2" tx2="dk2" accent1="accent1" accent2="accent2" accent3="accent3" accent4="accent4" accent5="accent5" accent6="accent6" hlink="hlink" folHlink="folHlink"/>
  <p:sldLayoutIdLst>
    <p:sldLayoutId id="2147483903" r:id="rId1"/>
    <p:sldLayoutId id="2147483904" r:id="rId2"/>
    <p:sldLayoutId id="2147483905" r:id="rId3"/>
    <p:sldLayoutId id="2147483906" r:id="rId4"/>
    <p:sldLayoutId id="2147483907" r:id="rId5"/>
    <p:sldLayoutId id="2147483908" r:id="rId6"/>
    <p:sldLayoutId id="2147483909" r:id="rId7"/>
    <p:sldLayoutId id="2147483910" r:id="rId8"/>
    <p:sldLayoutId id="2147483911" r:id="rId9"/>
    <p:sldLayoutId id="2147483912" r:id="rId10"/>
    <p:sldLayoutId id="2147483913" r:id="rId11"/>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sldNum="0" hdr="0"/>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5.xm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hyperlink" Target="https://www.youtube.com/watch?v=xcJf_UCjIg0" TargetMode="Externa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80CD64DF-F16B-4FE8-BE02-3954B69A9850}"/>
              </a:ext>
            </a:extLst>
          </p:cNvPr>
          <p:cNvSpPr>
            <a:spLocks noGrp="1"/>
          </p:cNvSpPr>
          <p:nvPr>
            <p:ph type="ctrTitle"/>
          </p:nvPr>
        </p:nvSpPr>
        <p:spPr>
          <a:xfrm>
            <a:off x="4572000" y="2731584"/>
            <a:ext cx="4427537" cy="1036712"/>
          </a:xfrm>
        </p:spPr>
        <p:txBody>
          <a:bodyPr>
            <a:normAutofit/>
          </a:bodyPr>
          <a:lstStyle/>
          <a:p>
            <a:r>
              <a:rPr lang="en-IN" altLang="en-US" sz="2400" b="1" dirty="0">
                <a:solidFill>
                  <a:schemeClr val="tx1"/>
                </a:solidFill>
              </a:rPr>
              <a:t>Chapter 4:</a:t>
            </a:r>
            <a:br>
              <a:rPr lang="en-IN" altLang="en-US" sz="2400" b="1" dirty="0">
                <a:solidFill>
                  <a:schemeClr val="tx1"/>
                </a:solidFill>
              </a:rPr>
            </a:br>
            <a:r>
              <a:rPr lang="en-IN" altLang="en-US" sz="2400" b="1" dirty="0">
                <a:solidFill>
                  <a:schemeClr val="tx1"/>
                </a:solidFill>
              </a:rPr>
              <a:t>Types of Strategy (I)</a:t>
            </a:r>
          </a:p>
        </p:txBody>
      </p:sp>
      <p:pic>
        <p:nvPicPr>
          <p:cNvPr id="4" name="Picture 3">
            <a:extLst>
              <a:ext uri="{FF2B5EF4-FFF2-40B4-BE49-F238E27FC236}">
                <a16:creationId xmlns:a16="http://schemas.microsoft.com/office/drawing/2014/main" id="{D663CD9B-2FAF-4F94-9078-FE3933B9531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397670" y="548680"/>
            <a:ext cx="4176464" cy="54025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9977425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Long-Term Objectives</a:t>
            </a:r>
          </a:p>
        </p:txBody>
      </p:sp>
      <p:sp>
        <p:nvSpPr>
          <p:cNvPr id="3" name="Content Placeholder 2"/>
          <p:cNvSpPr>
            <a:spLocks noGrp="1"/>
          </p:cNvSpPr>
          <p:nvPr>
            <p:ph idx="1"/>
          </p:nvPr>
        </p:nvSpPr>
        <p:spPr>
          <a:xfrm>
            <a:off x="467544" y="1628800"/>
            <a:ext cx="8368608" cy="4572000"/>
          </a:xfrm>
        </p:spPr>
        <p:txBody>
          <a:bodyPr>
            <a:normAutofit/>
          </a:bodyPr>
          <a:lstStyle/>
          <a:p>
            <a:pPr marL="361950" indent="-361950"/>
            <a:r>
              <a:rPr lang="en-US" sz="2800" dirty="0"/>
              <a:t>The results expected from  pursuing certain strategies</a:t>
            </a:r>
          </a:p>
          <a:p>
            <a:pPr marL="361950" indent="-361950"/>
            <a:r>
              <a:rPr lang="en-US" sz="2800" dirty="0"/>
              <a:t>2-to-5 year timeframe</a:t>
            </a:r>
          </a:p>
        </p:txBody>
      </p:sp>
    </p:spTree>
    <p:extLst>
      <p:ext uri="{BB962C8B-B14F-4D97-AF65-F5344CB8AC3E}">
        <p14:creationId xmlns:p14="http://schemas.microsoft.com/office/powerpoint/2010/main" val="7732723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a:bodyPr>
          <a:lstStyle/>
          <a:p>
            <a:pPr>
              <a:defRPr/>
            </a:pPr>
            <a:r>
              <a:rPr lang="en-US" dirty="0">
                <a:solidFill>
                  <a:schemeClr val="accent3"/>
                </a:solidFill>
                <a:ea typeface="+mj-ea"/>
                <a:cs typeface="Arial" charset="0"/>
              </a:rPr>
              <a:t>The Desired Characteristics of Objectives</a:t>
            </a:r>
          </a:p>
        </p:txBody>
      </p:sp>
      <p:pic>
        <p:nvPicPr>
          <p:cNvPr id="1026" name="Picture 2" descr="Image result for smart goal setting">
            <a:extLst>
              <a:ext uri="{FF2B5EF4-FFF2-40B4-BE49-F238E27FC236}">
                <a16:creationId xmlns:a16="http://schemas.microsoft.com/office/drawing/2014/main" id="{FED6859D-5E1E-4C63-86EF-92C54B39B2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900" y="1600200"/>
            <a:ext cx="7696200" cy="460569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a:bodyPr>
          <a:lstStyle/>
          <a:p>
            <a:pPr>
              <a:defRPr/>
            </a:pPr>
            <a:r>
              <a:rPr lang="en-US" dirty="0">
                <a:solidFill>
                  <a:schemeClr val="accent3"/>
                </a:solidFill>
                <a:ea typeface="+mj-ea"/>
                <a:cs typeface="Arial" charset="0"/>
              </a:rPr>
              <a:t>The Nature of Long-Term Objectives</a:t>
            </a:r>
          </a:p>
        </p:txBody>
      </p:sp>
      <p:sp>
        <p:nvSpPr>
          <p:cNvPr id="24578" name="Content Placeholder 2"/>
          <p:cNvSpPr>
            <a:spLocks noGrp="1"/>
          </p:cNvSpPr>
          <p:nvPr>
            <p:ph idx="1"/>
          </p:nvPr>
        </p:nvSpPr>
        <p:spPr>
          <a:xfrm>
            <a:off x="539552" y="1556792"/>
            <a:ext cx="8064896" cy="4896544"/>
          </a:xfrm>
        </p:spPr>
        <p:txBody>
          <a:bodyPr>
            <a:normAutofit/>
          </a:bodyPr>
          <a:lstStyle/>
          <a:p>
            <a:pPr marL="342900" indent="-342900"/>
            <a:r>
              <a:rPr lang="en-US" altLang="en-US" sz="2600" b="1" dirty="0">
                <a:solidFill>
                  <a:schemeClr val="tx1"/>
                </a:solidFill>
                <a:cs typeface="Arial" pitchFamily="34" charset="0"/>
              </a:rPr>
              <a:t>Objectives</a:t>
            </a:r>
          </a:p>
          <a:p>
            <a:pPr marL="742950" lvl="1" indent="-285750"/>
            <a:r>
              <a:rPr lang="en-US" altLang="en-US" sz="2600" dirty="0">
                <a:solidFill>
                  <a:schemeClr val="bg1">
                    <a:lumMod val="50000"/>
                  </a:schemeClr>
                </a:solidFill>
                <a:cs typeface="Arial" pitchFamily="34" charset="0"/>
              </a:rPr>
              <a:t>provide direction</a:t>
            </a:r>
          </a:p>
          <a:p>
            <a:pPr marL="742950" lvl="1" indent="-285750"/>
            <a:r>
              <a:rPr lang="en-US" altLang="en-US" sz="2600" dirty="0">
                <a:solidFill>
                  <a:schemeClr val="bg1">
                    <a:lumMod val="50000"/>
                  </a:schemeClr>
                </a:solidFill>
                <a:cs typeface="Arial" pitchFamily="34" charset="0"/>
              </a:rPr>
              <a:t>allow synergy</a:t>
            </a:r>
          </a:p>
          <a:p>
            <a:pPr marL="742950" lvl="1" indent="-285750"/>
            <a:r>
              <a:rPr lang="en-US" altLang="en-US" sz="2600" dirty="0">
                <a:solidFill>
                  <a:schemeClr val="bg1">
                    <a:lumMod val="50000"/>
                  </a:schemeClr>
                </a:solidFill>
                <a:cs typeface="Arial" pitchFamily="34" charset="0"/>
              </a:rPr>
              <a:t>assist in evaluation</a:t>
            </a:r>
          </a:p>
          <a:p>
            <a:pPr marL="742950" lvl="1" indent="-285750"/>
            <a:r>
              <a:rPr lang="en-US" altLang="en-US" sz="2600" dirty="0">
                <a:solidFill>
                  <a:schemeClr val="bg1">
                    <a:lumMod val="50000"/>
                  </a:schemeClr>
                </a:solidFill>
                <a:cs typeface="Arial" pitchFamily="34" charset="0"/>
              </a:rPr>
              <a:t>establish priorities</a:t>
            </a:r>
          </a:p>
          <a:p>
            <a:pPr marL="742950" lvl="1" indent="-285750"/>
            <a:r>
              <a:rPr lang="en-US" altLang="en-US" sz="2600" dirty="0">
                <a:solidFill>
                  <a:schemeClr val="bg1">
                    <a:lumMod val="50000"/>
                  </a:schemeClr>
                </a:solidFill>
                <a:cs typeface="Arial" pitchFamily="34" charset="0"/>
              </a:rPr>
              <a:t>reduce uncertainty</a:t>
            </a:r>
          </a:p>
          <a:p>
            <a:pPr marL="742950" lvl="1" indent="-285750"/>
            <a:r>
              <a:rPr lang="en-US" altLang="en-US" sz="2600" dirty="0">
                <a:solidFill>
                  <a:schemeClr val="bg1">
                    <a:lumMod val="50000"/>
                  </a:schemeClr>
                </a:solidFill>
                <a:cs typeface="Arial" pitchFamily="34" charset="0"/>
              </a:rPr>
              <a:t>minimize conflicts</a:t>
            </a:r>
          </a:p>
          <a:p>
            <a:pPr marL="742950" lvl="1" indent="-285750"/>
            <a:r>
              <a:rPr lang="en-US" altLang="en-US" sz="2600" dirty="0">
                <a:solidFill>
                  <a:schemeClr val="bg1">
                    <a:lumMod val="50000"/>
                  </a:schemeClr>
                </a:solidFill>
              </a:rPr>
              <a:t>stimulate exertion</a:t>
            </a:r>
            <a:endParaRPr lang="en-US" altLang="en-US" sz="2600" dirty="0">
              <a:solidFill>
                <a:schemeClr val="bg1">
                  <a:lumMod val="50000"/>
                </a:schemeClr>
              </a:solidFill>
              <a:cs typeface="Arial" pitchFamily="34" charset="0"/>
            </a:endParaRPr>
          </a:p>
          <a:p>
            <a:pPr marL="742950" lvl="1" indent="-285750"/>
            <a:r>
              <a:rPr lang="en-US" altLang="en-US" sz="2600" dirty="0">
                <a:solidFill>
                  <a:schemeClr val="bg1">
                    <a:lumMod val="50000"/>
                  </a:schemeClr>
                </a:solidFill>
                <a:cs typeface="Arial" pitchFamily="34" charset="0"/>
              </a:rPr>
              <a:t>aid in both the allocation of resources and the design of jobs</a:t>
            </a: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Financial versus Strategic Objectives</a:t>
            </a:r>
          </a:p>
        </p:txBody>
      </p:sp>
      <p:sp>
        <p:nvSpPr>
          <p:cNvPr id="3" name="Content Placeholder 2"/>
          <p:cNvSpPr>
            <a:spLocks noGrp="1"/>
          </p:cNvSpPr>
          <p:nvPr>
            <p:ph idx="1"/>
          </p:nvPr>
        </p:nvSpPr>
        <p:spPr>
          <a:xfrm>
            <a:off x="467544" y="1628800"/>
            <a:ext cx="8368608" cy="4572000"/>
          </a:xfrm>
        </p:spPr>
        <p:txBody>
          <a:bodyPr>
            <a:normAutofit/>
          </a:bodyPr>
          <a:lstStyle/>
          <a:p>
            <a:pPr>
              <a:spcBef>
                <a:spcPts val="600"/>
              </a:spcBef>
            </a:pPr>
            <a:r>
              <a:rPr lang="en-US" sz="2800" b="1" dirty="0"/>
              <a:t>Financial objectives </a:t>
            </a:r>
            <a:r>
              <a:rPr lang="en-US" sz="2800" dirty="0"/>
              <a:t>include growth in revenues, growth in earnings, higher dividends, larger profit margins, greater return on investment, higher earnings per share, a rising stock price, improved cash flow, and so on.</a:t>
            </a:r>
          </a:p>
        </p:txBody>
      </p:sp>
    </p:spTree>
    <p:extLst>
      <p:ext uri="{BB962C8B-B14F-4D97-AF65-F5344CB8AC3E}">
        <p14:creationId xmlns:p14="http://schemas.microsoft.com/office/powerpoint/2010/main" val="33030469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Financial versus Strategic Objectives</a:t>
            </a:r>
          </a:p>
        </p:txBody>
      </p:sp>
      <p:sp>
        <p:nvSpPr>
          <p:cNvPr id="3" name="Content Placeholder 2"/>
          <p:cNvSpPr>
            <a:spLocks noGrp="1"/>
          </p:cNvSpPr>
          <p:nvPr>
            <p:ph idx="1"/>
          </p:nvPr>
        </p:nvSpPr>
        <p:spPr>
          <a:xfrm>
            <a:off x="467544" y="1628800"/>
            <a:ext cx="8208912" cy="4572000"/>
          </a:xfrm>
        </p:spPr>
        <p:txBody>
          <a:bodyPr>
            <a:normAutofit/>
          </a:bodyPr>
          <a:lstStyle/>
          <a:p>
            <a:pPr>
              <a:spcBef>
                <a:spcPts val="600"/>
              </a:spcBef>
            </a:pPr>
            <a:r>
              <a:rPr lang="en-US" sz="2800" b="1" dirty="0"/>
              <a:t>Strategic objectives </a:t>
            </a:r>
            <a:r>
              <a:rPr lang="en-US" sz="2800" dirty="0"/>
              <a:t>include a larger market share, quicker on-time delivery than rivals, shorter design-to-market times than rivals, lower costs than rivals, higher product quality than rivals, wider geographic coverage than rivals, achieving technological leadership, consistently getting new or improved products to market ahead of rivals, and so on.</a:t>
            </a:r>
          </a:p>
        </p:txBody>
      </p:sp>
    </p:spTree>
    <p:extLst>
      <p:ext uri="{BB962C8B-B14F-4D97-AF65-F5344CB8AC3E}">
        <p14:creationId xmlns:p14="http://schemas.microsoft.com/office/powerpoint/2010/main" val="37887153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dirty="0">
                <a:cs typeface="Arial" charset="0"/>
              </a:rPr>
              <a:t>A Comprehensive Strategic-Management Model</a:t>
            </a:r>
            <a:endParaRPr lang="en-US" dirty="0">
              <a:solidFill>
                <a:schemeClr val="tx1"/>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683823" y="1340768"/>
            <a:ext cx="5770258" cy="48767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a:defRPr/>
            </a:pPr>
            <a:r>
              <a:rPr lang="en-US" dirty="0">
                <a:solidFill>
                  <a:schemeClr val="accent3"/>
                </a:solidFill>
                <a:ea typeface="+mj-ea"/>
                <a:cs typeface="Arial" charset="0"/>
              </a:rPr>
              <a:t>Types of Strategies</a:t>
            </a:r>
          </a:p>
        </p:txBody>
      </p:sp>
      <p:sp>
        <p:nvSpPr>
          <p:cNvPr id="22531" name="Content Placeholder 2"/>
          <p:cNvSpPr>
            <a:spLocks noGrp="1"/>
          </p:cNvSpPr>
          <p:nvPr>
            <p:ph idx="1"/>
          </p:nvPr>
        </p:nvSpPr>
        <p:spPr>
          <a:xfrm>
            <a:off x="467544" y="1556792"/>
            <a:ext cx="8368608" cy="4572000"/>
          </a:xfrm>
        </p:spPr>
        <p:txBody>
          <a:bodyPr>
            <a:normAutofit/>
          </a:bodyPr>
          <a:lstStyle/>
          <a:p>
            <a:pPr>
              <a:spcBef>
                <a:spcPts val="600"/>
              </a:spcBef>
              <a:defRPr/>
            </a:pPr>
            <a:r>
              <a:rPr lang="en-US" sz="2800" dirty="0">
                <a:solidFill>
                  <a:schemeClr val="tx1"/>
                </a:solidFill>
                <a:ea typeface="+mn-ea"/>
                <a:cs typeface="Arial" charset="0"/>
              </a:rPr>
              <a:t>Most organizations simultaneously pursue a combination of two or more strategies, but a </a:t>
            </a:r>
            <a:r>
              <a:rPr lang="en-US" sz="2800" i="1" dirty="0">
                <a:solidFill>
                  <a:schemeClr val="tx1"/>
                </a:solidFill>
                <a:ea typeface="+mn-ea"/>
                <a:cs typeface="Arial" charset="0"/>
              </a:rPr>
              <a:t>combination strategy </a:t>
            </a:r>
            <a:r>
              <a:rPr lang="en-US" sz="2800" dirty="0">
                <a:solidFill>
                  <a:schemeClr val="tx1"/>
                </a:solidFill>
                <a:ea typeface="+mn-ea"/>
                <a:cs typeface="Arial" charset="0"/>
              </a:rPr>
              <a:t>can be exceptionally risky if carried too far. </a:t>
            </a:r>
          </a:p>
          <a:p>
            <a:pPr>
              <a:spcBef>
                <a:spcPts val="600"/>
              </a:spcBef>
              <a:defRPr/>
            </a:pPr>
            <a:r>
              <a:rPr lang="en-US" sz="2800" dirty="0">
                <a:solidFill>
                  <a:schemeClr val="tx1"/>
                </a:solidFill>
                <a:ea typeface="+mn-ea"/>
                <a:cs typeface="Arial" charset="0"/>
              </a:rPr>
              <a:t>No organization can afford to pursue all the strategies that might benefit the firm. </a:t>
            </a:r>
          </a:p>
          <a:p>
            <a:pPr>
              <a:spcBef>
                <a:spcPts val="600"/>
              </a:spcBef>
              <a:defRPr/>
            </a:pPr>
            <a:r>
              <a:rPr lang="en-US" sz="2800" dirty="0">
                <a:solidFill>
                  <a:schemeClr val="tx1"/>
                </a:solidFill>
                <a:ea typeface="+mn-ea"/>
                <a:cs typeface="Arial" charset="0"/>
              </a:rPr>
              <a:t>Difficult decisions must be made and priorities must be established.</a:t>
            </a: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normAutofit fontScale="90000"/>
          </a:bodyPr>
          <a:lstStyle/>
          <a:p>
            <a:pPr>
              <a:defRPr/>
            </a:pPr>
            <a:r>
              <a:rPr lang="en-US" dirty="0">
                <a:solidFill>
                  <a:schemeClr val="accent3"/>
                </a:solidFill>
                <a:ea typeface="+mj-ea"/>
                <a:cs typeface="Arial" charset="0"/>
              </a:rPr>
              <a:t>Alternative Strategies Defined and Exemplified</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84104" y="1628800"/>
            <a:ext cx="8452048" cy="45083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normAutofit fontScale="90000"/>
          </a:bodyPr>
          <a:lstStyle/>
          <a:p>
            <a:pPr>
              <a:defRPr/>
            </a:pPr>
            <a:r>
              <a:rPr lang="en-US" dirty="0">
                <a:solidFill>
                  <a:schemeClr val="accent3"/>
                </a:solidFill>
                <a:ea typeface="+mj-ea"/>
                <a:cs typeface="Arial" charset="0"/>
              </a:rPr>
              <a:t>Alternative Strategies Defined and Exemplified</a:t>
            </a:r>
          </a:p>
        </p:txBody>
      </p:sp>
      <p:pic>
        <p:nvPicPr>
          <p:cNvPr id="8"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59556"/>
          <a:stretch/>
        </p:blipFill>
        <p:spPr bwMode="auto">
          <a:xfrm>
            <a:off x="304800" y="2785844"/>
            <a:ext cx="8534400" cy="32824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4800" y="1700808"/>
            <a:ext cx="8534400" cy="10850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a:bodyPr>
          <a:lstStyle/>
          <a:p>
            <a:pPr>
              <a:defRPr/>
            </a:pPr>
            <a:r>
              <a:rPr lang="en-US" sz="2800" dirty="0">
                <a:solidFill>
                  <a:schemeClr val="accent3"/>
                </a:solidFill>
                <a:ea typeface="+mj-ea"/>
                <a:cs typeface="Arial" charset="0"/>
              </a:rPr>
              <a:t>Levels of Strategies with Persons Most Responsible</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4800" y="1700808"/>
            <a:ext cx="8534400" cy="4193344"/>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a:defRPr/>
            </a:pPr>
            <a:r>
              <a:rPr lang="en-US" dirty="0">
                <a:solidFill>
                  <a:schemeClr val="accent3"/>
                </a:solidFill>
                <a:ea typeface="+mj-ea"/>
                <a:cs typeface="Arial" charset="0"/>
              </a:rPr>
              <a:t>Integration Strategies</a:t>
            </a:r>
          </a:p>
        </p:txBody>
      </p:sp>
      <p:sp>
        <p:nvSpPr>
          <p:cNvPr id="34818" name="Content Placeholder 2"/>
          <p:cNvSpPr>
            <a:spLocks noGrp="1"/>
          </p:cNvSpPr>
          <p:nvPr>
            <p:ph idx="1"/>
          </p:nvPr>
        </p:nvSpPr>
        <p:spPr>
          <a:xfrm>
            <a:off x="467544" y="1628800"/>
            <a:ext cx="7992888" cy="4572000"/>
          </a:xfrm>
        </p:spPr>
        <p:txBody>
          <a:bodyPr>
            <a:normAutofit/>
          </a:bodyPr>
          <a:lstStyle/>
          <a:p>
            <a:pPr marL="342900" indent="-342900">
              <a:spcBef>
                <a:spcPts val="600"/>
              </a:spcBef>
            </a:pPr>
            <a:r>
              <a:rPr lang="en-US" altLang="en-US" sz="2800" b="1" dirty="0">
                <a:solidFill>
                  <a:schemeClr val="tx1"/>
                </a:solidFill>
                <a:cs typeface="Arial" pitchFamily="34" charset="0"/>
              </a:rPr>
              <a:t>Forward Integration </a:t>
            </a:r>
          </a:p>
          <a:p>
            <a:pPr marL="742950" lvl="1" indent="-285750">
              <a:spcBef>
                <a:spcPts val="600"/>
              </a:spcBef>
            </a:pPr>
            <a:r>
              <a:rPr lang="en-US" altLang="en-US" sz="2800" dirty="0">
                <a:solidFill>
                  <a:schemeClr val="bg1">
                    <a:lumMod val="50000"/>
                  </a:schemeClr>
                </a:solidFill>
                <a:cs typeface="Arial" pitchFamily="34" charset="0"/>
              </a:rPr>
              <a:t>involves gaining ownership or increased control over distributors or retailers</a:t>
            </a: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a:defRPr/>
            </a:pPr>
            <a:r>
              <a:rPr lang="en-US" dirty="0">
                <a:solidFill>
                  <a:schemeClr val="accent3"/>
                </a:solidFill>
                <a:ea typeface="+mj-ea"/>
                <a:cs typeface="Arial" charset="0"/>
              </a:rPr>
              <a:t>Integration Strategies</a:t>
            </a:r>
          </a:p>
        </p:txBody>
      </p:sp>
      <p:pic>
        <p:nvPicPr>
          <p:cNvPr id="5" name="圖片 4">
            <a:extLst>
              <a:ext uri="{FF2B5EF4-FFF2-40B4-BE49-F238E27FC236}">
                <a16:creationId xmlns:a16="http://schemas.microsoft.com/office/drawing/2014/main" id="{8A5310F3-3FD2-417A-9A2B-5CA1A78B3856}"/>
              </a:ext>
            </a:extLst>
          </p:cNvPr>
          <p:cNvPicPr>
            <a:picLocks noChangeAspect="1"/>
          </p:cNvPicPr>
          <p:nvPr/>
        </p:nvPicPr>
        <p:blipFill rotWithShape="1">
          <a:blip r:embed="rId3"/>
          <a:srcRect l="26666" t="27767" r="16667" b="8498"/>
          <a:stretch/>
        </p:blipFill>
        <p:spPr>
          <a:xfrm>
            <a:off x="1066800" y="1601502"/>
            <a:ext cx="7162800" cy="4529419"/>
          </a:xfrm>
          <a:prstGeom prst="rect">
            <a:avLst/>
          </a:prstGeom>
        </p:spPr>
      </p:pic>
    </p:spTree>
    <p:extLst>
      <p:ext uri="{BB962C8B-B14F-4D97-AF65-F5344CB8AC3E}">
        <p14:creationId xmlns:p14="http://schemas.microsoft.com/office/powerpoint/2010/main" val="34221241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normAutofit/>
          </a:bodyPr>
          <a:lstStyle/>
          <a:p>
            <a:pPr>
              <a:defRPr/>
            </a:pPr>
            <a:r>
              <a:rPr lang="en-US" dirty="0">
                <a:solidFill>
                  <a:schemeClr val="accent3"/>
                </a:solidFill>
                <a:ea typeface="+mj-ea"/>
                <a:cs typeface="Arial" charset="0"/>
              </a:rPr>
              <a:t>Forward Integration Guidelines</a:t>
            </a:r>
          </a:p>
        </p:txBody>
      </p:sp>
      <p:sp>
        <p:nvSpPr>
          <p:cNvPr id="35842" name="Content Placeholder 2"/>
          <p:cNvSpPr>
            <a:spLocks noGrp="1"/>
          </p:cNvSpPr>
          <p:nvPr>
            <p:ph idx="1"/>
          </p:nvPr>
        </p:nvSpPr>
        <p:spPr>
          <a:xfrm>
            <a:off x="457200" y="1628800"/>
            <a:ext cx="8378952" cy="4419600"/>
          </a:xfrm>
        </p:spPr>
        <p:txBody>
          <a:bodyPr>
            <a:noAutofit/>
          </a:bodyPr>
          <a:lstStyle/>
          <a:p>
            <a:pPr marL="342900" indent="-342900">
              <a:spcBef>
                <a:spcPts val="600"/>
              </a:spcBef>
            </a:pPr>
            <a:r>
              <a:rPr lang="en-US" altLang="en-US" sz="2300" dirty="0">
                <a:solidFill>
                  <a:schemeClr val="tx1"/>
                </a:solidFill>
                <a:cs typeface="Arial" pitchFamily="34" charset="0"/>
              </a:rPr>
              <a:t>When an organization</a:t>
            </a:r>
            <a:r>
              <a:rPr lang="en-US" altLang="ja-JP" sz="2300" dirty="0">
                <a:solidFill>
                  <a:schemeClr val="tx1"/>
                </a:solidFill>
                <a:cs typeface="Arial" pitchFamily="34" charset="0"/>
              </a:rPr>
              <a:t>'s present distributors are especially expensive</a:t>
            </a:r>
          </a:p>
          <a:p>
            <a:pPr marL="342900" indent="-342900">
              <a:spcBef>
                <a:spcPts val="600"/>
              </a:spcBef>
            </a:pPr>
            <a:r>
              <a:rPr lang="en-US" altLang="en-US" sz="2300" dirty="0">
                <a:solidFill>
                  <a:schemeClr val="tx1"/>
                </a:solidFill>
                <a:cs typeface="Arial" pitchFamily="34" charset="0"/>
              </a:rPr>
              <a:t>When the availability of quality distributors is so limited as to offer a competitive advantage</a:t>
            </a:r>
          </a:p>
          <a:p>
            <a:pPr marL="342900" indent="-342900">
              <a:spcBef>
                <a:spcPts val="600"/>
              </a:spcBef>
            </a:pPr>
            <a:r>
              <a:rPr lang="en-US" altLang="en-US" sz="2300" dirty="0">
                <a:solidFill>
                  <a:schemeClr val="tx1"/>
                </a:solidFill>
                <a:cs typeface="Arial" pitchFamily="34" charset="0"/>
              </a:rPr>
              <a:t>When an organization competes in an industry that is growing</a:t>
            </a:r>
          </a:p>
          <a:p>
            <a:pPr marL="342900" indent="-342900">
              <a:spcBef>
                <a:spcPts val="600"/>
              </a:spcBef>
            </a:pPr>
            <a:r>
              <a:rPr lang="en-US" altLang="en-US" sz="2300" dirty="0"/>
              <a:t>When an organization has both capital and human resources to manage distributing their own products</a:t>
            </a:r>
            <a:endParaRPr lang="en-US" altLang="en-US" sz="2300" dirty="0">
              <a:solidFill>
                <a:schemeClr val="tx1"/>
              </a:solidFill>
              <a:cs typeface="Arial" pitchFamily="34" charset="0"/>
            </a:endParaRPr>
          </a:p>
          <a:p>
            <a:pPr marL="342900" indent="-342900">
              <a:spcBef>
                <a:spcPts val="600"/>
              </a:spcBef>
            </a:pPr>
            <a:r>
              <a:rPr lang="en-US" altLang="en-US" sz="2300" dirty="0">
                <a:solidFill>
                  <a:schemeClr val="tx1"/>
                </a:solidFill>
                <a:cs typeface="Arial" pitchFamily="34" charset="0"/>
              </a:rPr>
              <a:t>When the advantages of stable production are particularly high</a:t>
            </a:r>
          </a:p>
          <a:p>
            <a:pPr marL="342900" indent="-342900">
              <a:spcBef>
                <a:spcPts val="600"/>
              </a:spcBef>
            </a:pPr>
            <a:r>
              <a:rPr lang="en-US" altLang="en-US" sz="2300" dirty="0">
                <a:solidFill>
                  <a:schemeClr val="tx1"/>
                </a:solidFill>
                <a:cs typeface="Arial" pitchFamily="34" charset="0"/>
              </a:rPr>
              <a:t>When present distributors or retailers have high profit margins</a:t>
            </a: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a:defRPr/>
            </a:pPr>
            <a:r>
              <a:rPr lang="en-US" dirty="0">
                <a:solidFill>
                  <a:schemeClr val="accent3"/>
                </a:solidFill>
                <a:ea typeface="+mj-ea"/>
                <a:cs typeface="Arial" charset="0"/>
              </a:rPr>
              <a:t>Integration Strategies</a:t>
            </a:r>
          </a:p>
        </p:txBody>
      </p:sp>
      <p:sp>
        <p:nvSpPr>
          <p:cNvPr id="34818" name="Content Placeholder 2"/>
          <p:cNvSpPr>
            <a:spLocks noGrp="1"/>
          </p:cNvSpPr>
          <p:nvPr>
            <p:ph idx="1"/>
          </p:nvPr>
        </p:nvSpPr>
        <p:spPr>
          <a:xfrm>
            <a:off x="539552" y="1556792"/>
            <a:ext cx="8064896" cy="4572000"/>
          </a:xfrm>
        </p:spPr>
        <p:txBody>
          <a:bodyPr>
            <a:normAutofit/>
          </a:bodyPr>
          <a:lstStyle/>
          <a:p>
            <a:pPr marL="342900" indent="-342900">
              <a:spcBef>
                <a:spcPts val="600"/>
              </a:spcBef>
            </a:pPr>
            <a:r>
              <a:rPr lang="en-US" altLang="en-US" sz="2800" b="1" dirty="0">
                <a:solidFill>
                  <a:schemeClr val="tx1"/>
                </a:solidFill>
                <a:cs typeface="Arial" pitchFamily="34" charset="0"/>
              </a:rPr>
              <a:t>Backward Integration</a:t>
            </a:r>
          </a:p>
          <a:p>
            <a:pPr marL="742950" lvl="1" indent="-285750">
              <a:spcBef>
                <a:spcPts val="600"/>
              </a:spcBef>
            </a:pPr>
            <a:r>
              <a:rPr lang="en-US" altLang="en-US" sz="2800" dirty="0">
                <a:solidFill>
                  <a:schemeClr val="bg1">
                    <a:lumMod val="50000"/>
                  </a:schemeClr>
                </a:solidFill>
                <a:cs typeface="Arial" pitchFamily="34" charset="0"/>
              </a:rPr>
              <a:t>strategy of seeking ownership or increased control of a firm</a:t>
            </a:r>
            <a:r>
              <a:rPr lang="en-US" altLang="ja-JP" sz="2800" dirty="0">
                <a:solidFill>
                  <a:schemeClr val="bg1">
                    <a:lumMod val="50000"/>
                  </a:schemeClr>
                </a:solidFill>
                <a:cs typeface="Arial" pitchFamily="34" charset="0"/>
              </a:rPr>
              <a:t>'s suppliers</a:t>
            </a:r>
          </a:p>
        </p:txBody>
      </p:sp>
    </p:spTree>
    <p:extLst>
      <p:ext uri="{BB962C8B-B14F-4D97-AF65-F5344CB8AC3E}">
        <p14:creationId xmlns:p14="http://schemas.microsoft.com/office/powerpoint/2010/main" val="25979984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a:defRPr/>
            </a:pPr>
            <a:r>
              <a:rPr lang="en-US" dirty="0">
                <a:solidFill>
                  <a:schemeClr val="accent3"/>
                </a:solidFill>
                <a:ea typeface="+mj-ea"/>
                <a:cs typeface="Arial" charset="0"/>
              </a:rPr>
              <a:t>Integration Strategies</a:t>
            </a:r>
          </a:p>
        </p:txBody>
      </p:sp>
      <p:pic>
        <p:nvPicPr>
          <p:cNvPr id="2" name="圖片 1">
            <a:extLst>
              <a:ext uri="{FF2B5EF4-FFF2-40B4-BE49-F238E27FC236}">
                <a16:creationId xmlns:a16="http://schemas.microsoft.com/office/drawing/2014/main" id="{011D473B-A22C-40B5-918C-E452B0663D4B}"/>
              </a:ext>
            </a:extLst>
          </p:cNvPr>
          <p:cNvPicPr>
            <a:picLocks noChangeAspect="1"/>
          </p:cNvPicPr>
          <p:nvPr/>
        </p:nvPicPr>
        <p:blipFill rotWithShape="1">
          <a:blip r:embed="rId3"/>
          <a:srcRect l="21667" t="44071" r="25000" b="32214"/>
          <a:stretch/>
        </p:blipFill>
        <p:spPr>
          <a:xfrm>
            <a:off x="606553" y="3463281"/>
            <a:ext cx="7924798" cy="1981201"/>
          </a:xfrm>
          <a:prstGeom prst="rect">
            <a:avLst/>
          </a:prstGeom>
        </p:spPr>
      </p:pic>
      <p:pic>
        <p:nvPicPr>
          <p:cNvPr id="4" name="圖片 3">
            <a:extLst>
              <a:ext uri="{FF2B5EF4-FFF2-40B4-BE49-F238E27FC236}">
                <a16:creationId xmlns:a16="http://schemas.microsoft.com/office/drawing/2014/main" id="{75E08C9F-7CBD-46C0-A039-9D470C29CE3D}"/>
              </a:ext>
            </a:extLst>
          </p:cNvPr>
          <p:cNvPicPr>
            <a:picLocks noChangeAspect="1"/>
          </p:cNvPicPr>
          <p:nvPr/>
        </p:nvPicPr>
        <p:blipFill rotWithShape="1">
          <a:blip r:embed="rId4"/>
          <a:srcRect l="21667" t="30731" r="24166" b="38143"/>
          <a:stretch/>
        </p:blipFill>
        <p:spPr>
          <a:xfrm>
            <a:off x="2092452" y="1794519"/>
            <a:ext cx="4953000" cy="1600201"/>
          </a:xfrm>
          <a:prstGeom prst="rect">
            <a:avLst/>
          </a:prstGeom>
        </p:spPr>
      </p:pic>
    </p:spTree>
    <p:extLst>
      <p:ext uri="{BB962C8B-B14F-4D97-AF65-F5344CB8AC3E}">
        <p14:creationId xmlns:p14="http://schemas.microsoft.com/office/powerpoint/2010/main" val="17494356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normAutofit/>
          </a:bodyPr>
          <a:lstStyle/>
          <a:p>
            <a:pPr>
              <a:defRPr/>
            </a:pPr>
            <a:r>
              <a:rPr lang="en-US" dirty="0">
                <a:solidFill>
                  <a:schemeClr val="accent3"/>
                </a:solidFill>
                <a:ea typeface="+mj-ea"/>
                <a:cs typeface="Arial" charset="0"/>
              </a:rPr>
              <a:t>Backward Integration Guidelines</a:t>
            </a:r>
          </a:p>
        </p:txBody>
      </p:sp>
      <p:sp>
        <p:nvSpPr>
          <p:cNvPr id="37890" name="Content Placeholder 2"/>
          <p:cNvSpPr>
            <a:spLocks noGrp="1"/>
          </p:cNvSpPr>
          <p:nvPr>
            <p:ph idx="1"/>
          </p:nvPr>
        </p:nvSpPr>
        <p:spPr>
          <a:xfrm>
            <a:off x="436818" y="1628800"/>
            <a:ext cx="8239638" cy="4648200"/>
          </a:xfrm>
        </p:spPr>
        <p:txBody>
          <a:bodyPr>
            <a:normAutofit fontScale="85000" lnSpcReduction="10000"/>
          </a:bodyPr>
          <a:lstStyle/>
          <a:p>
            <a:pPr marL="342900" indent="-342900"/>
            <a:r>
              <a:rPr lang="en-US" altLang="en-US" sz="2800" dirty="0">
                <a:solidFill>
                  <a:schemeClr val="tx1"/>
                </a:solidFill>
                <a:cs typeface="Arial" pitchFamily="34" charset="0"/>
              </a:rPr>
              <a:t>When an organization</a:t>
            </a:r>
            <a:r>
              <a:rPr lang="en-US" altLang="ja-JP" sz="2800" dirty="0">
                <a:solidFill>
                  <a:schemeClr val="tx1"/>
                </a:solidFill>
                <a:cs typeface="Arial" pitchFamily="34" charset="0"/>
              </a:rPr>
              <a:t>'s present suppliers are especially expensive or unreliable</a:t>
            </a:r>
          </a:p>
          <a:p>
            <a:pPr marL="342900" indent="-342900"/>
            <a:r>
              <a:rPr lang="en-US" altLang="en-US" sz="2800" dirty="0">
                <a:solidFill>
                  <a:schemeClr val="tx1"/>
                </a:solidFill>
                <a:cs typeface="Arial" pitchFamily="34" charset="0"/>
              </a:rPr>
              <a:t>When the number of suppliers is small and the number of competitors is large</a:t>
            </a:r>
          </a:p>
          <a:p>
            <a:pPr marL="342900" indent="-342900"/>
            <a:r>
              <a:rPr lang="en-US" altLang="en-US" sz="2800" dirty="0"/>
              <a:t>When the organization competes in a growing industry</a:t>
            </a:r>
          </a:p>
          <a:p>
            <a:pPr marL="342900" indent="-342900"/>
            <a:r>
              <a:rPr lang="en-US" altLang="en-US" sz="2800" dirty="0">
                <a:solidFill>
                  <a:schemeClr val="tx1"/>
                </a:solidFill>
                <a:cs typeface="Arial" pitchFamily="34" charset="0"/>
              </a:rPr>
              <a:t>When an organization has both capital and human resources</a:t>
            </a:r>
          </a:p>
          <a:p>
            <a:pPr marL="342900" indent="-342900"/>
            <a:r>
              <a:rPr lang="en-US" altLang="en-US" sz="2800" dirty="0">
                <a:solidFill>
                  <a:schemeClr val="tx1"/>
                </a:solidFill>
                <a:cs typeface="Arial" pitchFamily="34" charset="0"/>
              </a:rPr>
              <a:t>When the advantages of stable prices are particularly important</a:t>
            </a:r>
          </a:p>
          <a:p>
            <a:pPr marL="342900" indent="-342900"/>
            <a:r>
              <a:rPr lang="en-US" altLang="en-US" sz="2800" dirty="0"/>
              <a:t>When present suppliers have high profit margins</a:t>
            </a:r>
            <a:endParaRPr lang="en-US" altLang="en-US" sz="2800" dirty="0">
              <a:solidFill>
                <a:schemeClr val="tx1"/>
              </a:solidFill>
              <a:cs typeface="Arial" pitchFamily="34" charset="0"/>
            </a:endParaRPr>
          </a:p>
          <a:p>
            <a:pPr marL="342900" indent="-342900"/>
            <a:r>
              <a:rPr lang="en-US" altLang="en-US" sz="2800" dirty="0">
                <a:solidFill>
                  <a:schemeClr val="tx1"/>
                </a:solidFill>
                <a:cs typeface="Arial" pitchFamily="34" charset="0"/>
              </a:rPr>
              <a:t>When an organization needs to quickly acquire a needed resource</a:t>
            </a: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a:defRPr/>
            </a:pPr>
            <a:r>
              <a:rPr lang="en-US" dirty="0">
                <a:solidFill>
                  <a:schemeClr val="accent3"/>
                </a:solidFill>
                <a:ea typeface="+mj-ea"/>
                <a:cs typeface="Arial" charset="0"/>
              </a:rPr>
              <a:t>Integration Strategies</a:t>
            </a:r>
          </a:p>
        </p:txBody>
      </p:sp>
      <p:sp>
        <p:nvSpPr>
          <p:cNvPr id="34818" name="Content Placeholder 2"/>
          <p:cNvSpPr>
            <a:spLocks noGrp="1"/>
          </p:cNvSpPr>
          <p:nvPr>
            <p:ph idx="1"/>
          </p:nvPr>
        </p:nvSpPr>
        <p:spPr>
          <a:xfrm>
            <a:off x="467544" y="1628800"/>
            <a:ext cx="8280920" cy="4572000"/>
          </a:xfrm>
        </p:spPr>
        <p:txBody>
          <a:bodyPr>
            <a:normAutofit/>
          </a:bodyPr>
          <a:lstStyle/>
          <a:p>
            <a:pPr marL="342900" indent="-342900">
              <a:spcBef>
                <a:spcPts val="600"/>
              </a:spcBef>
            </a:pPr>
            <a:r>
              <a:rPr lang="en-US" altLang="en-US" sz="2800" b="1" dirty="0">
                <a:solidFill>
                  <a:schemeClr val="tx1"/>
                </a:solidFill>
                <a:cs typeface="Arial" pitchFamily="34" charset="0"/>
              </a:rPr>
              <a:t>Horizontal Integration </a:t>
            </a:r>
          </a:p>
          <a:p>
            <a:pPr marL="742950" lvl="1" indent="-285750">
              <a:spcBef>
                <a:spcPts val="600"/>
              </a:spcBef>
            </a:pPr>
            <a:r>
              <a:rPr lang="en-US" altLang="en-US" sz="2800" dirty="0">
                <a:solidFill>
                  <a:schemeClr val="bg1">
                    <a:lumMod val="50000"/>
                  </a:schemeClr>
                </a:solidFill>
                <a:cs typeface="Arial" pitchFamily="34" charset="0"/>
              </a:rPr>
              <a:t>a strategy of seeking ownership of or increased control over a firm</a:t>
            </a:r>
            <a:r>
              <a:rPr lang="en-US" altLang="ja-JP" sz="2800" dirty="0">
                <a:solidFill>
                  <a:schemeClr val="bg1">
                    <a:lumMod val="50000"/>
                  </a:schemeClr>
                </a:solidFill>
                <a:cs typeface="Arial" pitchFamily="34" charset="0"/>
              </a:rPr>
              <a:t>'s competitors</a:t>
            </a:r>
            <a:endParaRPr lang="en-US" altLang="en-US" sz="2800" dirty="0">
              <a:solidFill>
                <a:schemeClr val="bg1">
                  <a:lumMod val="50000"/>
                </a:schemeClr>
              </a:solidFill>
              <a:cs typeface="Arial" pitchFamily="34" charset="0"/>
            </a:endParaRPr>
          </a:p>
        </p:txBody>
      </p:sp>
    </p:spTree>
    <p:extLst>
      <p:ext uri="{BB962C8B-B14F-4D97-AF65-F5344CB8AC3E}">
        <p14:creationId xmlns:p14="http://schemas.microsoft.com/office/powerpoint/2010/main" val="11496573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a:defRPr/>
            </a:pPr>
            <a:r>
              <a:rPr lang="en-US" dirty="0">
                <a:solidFill>
                  <a:schemeClr val="accent3"/>
                </a:solidFill>
                <a:ea typeface="+mj-ea"/>
                <a:cs typeface="Arial" charset="0"/>
              </a:rPr>
              <a:t>Discussion</a:t>
            </a:r>
          </a:p>
        </p:txBody>
      </p:sp>
      <p:sp>
        <p:nvSpPr>
          <p:cNvPr id="35843" name="Content Placeholder 2"/>
          <p:cNvSpPr>
            <a:spLocks noGrp="1"/>
          </p:cNvSpPr>
          <p:nvPr>
            <p:ph idx="1"/>
          </p:nvPr>
        </p:nvSpPr>
        <p:spPr>
          <a:xfrm>
            <a:off x="463878" y="1628800"/>
            <a:ext cx="8372782" cy="4176464"/>
          </a:xfrm>
        </p:spPr>
        <p:txBody>
          <a:bodyPr>
            <a:normAutofit/>
          </a:bodyPr>
          <a:lstStyle/>
          <a:p>
            <a:pPr>
              <a:spcBef>
                <a:spcPts val="600"/>
              </a:spcBef>
              <a:defRPr/>
            </a:pPr>
            <a:r>
              <a:rPr lang="en-US" sz="2800" dirty="0">
                <a:cs typeface="Arial" charset="0"/>
              </a:rPr>
              <a:t>What are the competitive advantages to the companies practiced Horizontal Integration to grow the business?</a:t>
            </a:r>
            <a:endParaRPr lang="en-US" sz="2800" dirty="0">
              <a:solidFill>
                <a:schemeClr val="tx1"/>
              </a:solidFill>
              <a:ea typeface="+mn-ea"/>
              <a:cs typeface="Arial" charset="0"/>
            </a:endParaRPr>
          </a:p>
        </p:txBody>
      </p:sp>
    </p:spTree>
    <p:extLst>
      <p:ext uri="{BB962C8B-B14F-4D97-AF65-F5344CB8AC3E}">
        <p14:creationId xmlns:p14="http://schemas.microsoft.com/office/powerpoint/2010/main" val="41958495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normAutofit/>
          </a:bodyPr>
          <a:lstStyle/>
          <a:p>
            <a:pPr>
              <a:defRPr/>
            </a:pPr>
            <a:r>
              <a:rPr lang="en-US" dirty="0">
                <a:solidFill>
                  <a:schemeClr val="accent3"/>
                </a:solidFill>
                <a:ea typeface="+mj-ea"/>
                <a:cs typeface="Arial" charset="0"/>
              </a:rPr>
              <a:t>Horizontal Integration Guidelines</a:t>
            </a:r>
          </a:p>
        </p:txBody>
      </p:sp>
      <p:sp>
        <p:nvSpPr>
          <p:cNvPr id="39938" name="Content Placeholder 2"/>
          <p:cNvSpPr>
            <a:spLocks noGrp="1"/>
          </p:cNvSpPr>
          <p:nvPr>
            <p:ph idx="1"/>
          </p:nvPr>
        </p:nvSpPr>
        <p:spPr>
          <a:xfrm>
            <a:off x="467544" y="1628800"/>
            <a:ext cx="8368608" cy="4572000"/>
          </a:xfrm>
        </p:spPr>
        <p:txBody>
          <a:bodyPr>
            <a:normAutofit fontScale="92500" lnSpcReduction="20000"/>
          </a:bodyPr>
          <a:lstStyle/>
          <a:p>
            <a:pPr marL="342900" indent="-342900">
              <a:lnSpc>
                <a:spcPct val="110000"/>
              </a:lnSpc>
              <a:spcBef>
                <a:spcPts val="600"/>
              </a:spcBef>
            </a:pPr>
            <a:r>
              <a:rPr lang="en-US" altLang="en-US" sz="2800" dirty="0">
                <a:solidFill>
                  <a:schemeClr val="tx1"/>
                </a:solidFill>
                <a:cs typeface="Arial" pitchFamily="34" charset="0"/>
              </a:rPr>
              <a:t>When an organization can gain monopolistic characteristics in a particular area or region without being challenged by the federal government</a:t>
            </a:r>
          </a:p>
          <a:p>
            <a:pPr marL="342900" indent="-342900">
              <a:lnSpc>
                <a:spcPct val="110000"/>
              </a:lnSpc>
              <a:spcBef>
                <a:spcPts val="600"/>
              </a:spcBef>
            </a:pPr>
            <a:r>
              <a:rPr lang="en-US" altLang="en-US" sz="2800" dirty="0">
                <a:solidFill>
                  <a:schemeClr val="tx1"/>
                </a:solidFill>
                <a:cs typeface="Arial" pitchFamily="34" charset="0"/>
              </a:rPr>
              <a:t>When an organization competes in a growing industry</a:t>
            </a:r>
          </a:p>
          <a:p>
            <a:pPr marL="342900" indent="-342900">
              <a:lnSpc>
                <a:spcPct val="110000"/>
              </a:lnSpc>
              <a:spcBef>
                <a:spcPts val="600"/>
              </a:spcBef>
            </a:pPr>
            <a:r>
              <a:rPr lang="en-US" altLang="en-US" sz="2800" dirty="0">
                <a:solidFill>
                  <a:schemeClr val="tx1"/>
                </a:solidFill>
                <a:cs typeface="Arial" pitchFamily="34" charset="0"/>
              </a:rPr>
              <a:t>When increased economies of scale provide major competitive advantages</a:t>
            </a:r>
          </a:p>
          <a:p>
            <a:pPr marL="342900" indent="-342900">
              <a:lnSpc>
                <a:spcPct val="110000"/>
              </a:lnSpc>
              <a:spcBef>
                <a:spcPts val="600"/>
              </a:spcBef>
            </a:pPr>
            <a:r>
              <a:rPr lang="en-US" sz="2800" dirty="0"/>
              <a:t>When an organization has both the capital and human talent needed</a:t>
            </a:r>
            <a:endParaRPr lang="en-US" altLang="en-US" sz="2800" dirty="0">
              <a:solidFill>
                <a:schemeClr val="tx1"/>
              </a:solidFill>
              <a:cs typeface="Arial" pitchFamily="34" charset="0"/>
            </a:endParaRPr>
          </a:p>
          <a:p>
            <a:pPr marL="342900" indent="-342900">
              <a:lnSpc>
                <a:spcPct val="110000"/>
              </a:lnSpc>
              <a:spcBef>
                <a:spcPts val="600"/>
              </a:spcBef>
            </a:pPr>
            <a:r>
              <a:rPr lang="en-US" altLang="en-US" sz="2800" dirty="0">
                <a:solidFill>
                  <a:schemeClr val="tx1"/>
                </a:solidFill>
                <a:cs typeface="Arial" pitchFamily="34" charset="0"/>
              </a:rPr>
              <a:t>When competitors are faltering due to a lack of managerial expertise</a:t>
            </a:r>
          </a:p>
          <a:p>
            <a:pPr>
              <a:buFont typeface="Franklin Gothic Book" pitchFamily="-84" charset="0"/>
              <a:buChar char="►"/>
            </a:pPr>
            <a:endParaRPr lang="en-US" altLang="en-US" dirty="0">
              <a:solidFill>
                <a:schemeClr val="tx1"/>
              </a:solidFill>
              <a:latin typeface="Arial" pitchFamily="34" charset="0"/>
              <a:cs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a:defRPr/>
            </a:pPr>
            <a:r>
              <a:rPr lang="en-US" dirty="0">
                <a:solidFill>
                  <a:schemeClr val="accent3"/>
                </a:solidFill>
                <a:ea typeface="+mj-ea"/>
                <a:cs typeface="Arial" charset="0"/>
              </a:rPr>
              <a:t>Intensive Strategies</a:t>
            </a:r>
          </a:p>
        </p:txBody>
      </p:sp>
      <p:sp>
        <p:nvSpPr>
          <p:cNvPr id="35843" name="Content Placeholder 2"/>
          <p:cNvSpPr>
            <a:spLocks noGrp="1"/>
          </p:cNvSpPr>
          <p:nvPr>
            <p:ph idx="1"/>
          </p:nvPr>
        </p:nvSpPr>
        <p:spPr>
          <a:xfrm>
            <a:off x="471573" y="1628800"/>
            <a:ext cx="8204883" cy="4800600"/>
          </a:xfrm>
        </p:spPr>
        <p:txBody>
          <a:bodyPr>
            <a:normAutofit/>
          </a:bodyPr>
          <a:lstStyle/>
          <a:p>
            <a:pPr>
              <a:spcBef>
                <a:spcPts val="600"/>
              </a:spcBef>
              <a:defRPr/>
            </a:pPr>
            <a:r>
              <a:rPr lang="en-US" sz="2800" b="1" dirty="0">
                <a:solidFill>
                  <a:schemeClr val="tx1"/>
                </a:solidFill>
                <a:ea typeface="+mn-ea"/>
                <a:cs typeface="Arial" charset="0"/>
              </a:rPr>
              <a:t>Market Penetration Strategy </a:t>
            </a:r>
          </a:p>
          <a:p>
            <a:pPr lvl="1">
              <a:spcBef>
                <a:spcPts val="600"/>
              </a:spcBef>
              <a:defRPr/>
            </a:pPr>
            <a:r>
              <a:rPr lang="en-US" sz="2800" dirty="0">
                <a:solidFill>
                  <a:schemeClr val="bg1">
                    <a:lumMod val="50000"/>
                  </a:schemeClr>
                </a:solidFill>
                <a:ea typeface="+mn-ea"/>
                <a:cs typeface="Arial" charset="0"/>
              </a:rPr>
              <a:t>seeks to increase market share for present products or services in present markets through greater marketing efforts</a:t>
            </a: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normAutofit/>
          </a:bodyPr>
          <a:lstStyle/>
          <a:p>
            <a:pPr>
              <a:defRPr/>
            </a:pPr>
            <a:r>
              <a:rPr lang="en-US" dirty="0">
                <a:solidFill>
                  <a:schemeClr val="accent3"/>
                </a:solidFill>
                <a:ea typeface="+mj-ea"/>
                <a:cs typeface="Arial" charset="0"/>
              </a:rPr>
              <a:t>Market Penetration Guidelines</a:t>
            </a:r>
          </a:p>
        </p:txBody>
      </p:sp>
      <p:sp>
        <p:nvSpPr>
          <p:cNvPr id="36867" name="Content Placeholder 6"/>
          <p:cNvSpPr>
            <a:spLocks noGrp="1"/>
          </p:cNvSpPr>
          <p:nvPr>
            <p:ph idx="1"/>
          </p:nvPr>
        </p:nvSpPr>
        <p:spPr>
          <a:xfrm>
            <a:off x="467544" y="1628800"/>
            <a:ext cx="8208912" cy="4572000"/>
          </a:xfrm>
        </p:spPr>
        <p:txBody>
          <a:bodyPr>
            <a:normAutofit fontScale="92500" lnSpcReduction="20000"/>
          </a:bodyPr>
          <a:lstStyle/>
          <a:p>
            <a:pPr>
              <a:lnSpc>
                <a:spcPct val="110000"/>
              </a:lnSpc>
              <a:spcBef>
                <a:spcPts val="600"/>
              </a:spcBef>
              <a:defRPr/>
            </a:pPr>
            <a:r>
              <a:rPr lang="en-US" sz="2800" dirty="0">
                <a:solidFill>
                  <a:schemeClr val="tx1"/>
                </a:solidFill>
                <a:ea typeface="+mn-ea"/>
                <a:cs typeface="Arial" charset="0"/>
              </a:rPr>
              <a:t>When current markets are not saturated with a particular product or service</a:t>
            </a:r>
          </a:p>
          <a:p>
            <a:pPr>
              <a:lnSpc>
                <a:spcPct val="110000"/>
              </a:lnSpc>
              <a:spcBef>
                <a:spcPts val="600"/>
              </a:spcBef>
              <a:defRPr/>
            </a:pPr>
            <a:r>
              <a:rPr lang="en-US" sz="2800" dirty="0">
                <a:solidFill>
                  <a:schemeClr val="tx1"/>
                </a:solidFill>
                <a:ea typeface="+mn-ea"/>
                <a:cs typeface="Arial" charset="0"/>
              </a:rPr>
              <a:t>When the usage rate of present customers could be increased significantly</a:t>
            </a:r>
          </a:p>
          <a:p>
            <a:pPr>
              <a:lnSpc>
                <a:spcPct val="110000"/>
              </a:lnSpc>
              <a:spcBef>
                <a:spcPts val="600"/>
              </a:spcBef>
              <a:defRPr/>
            </a:pPr>
            <a:r>
              <a:rPr lang="en-US" sz="2800" dirty="0">
                <a:solidFill>
                  <a:schemeClr val="tx1"/>
                </a:solidFill>
                <a:ea typeface="+mn-ea"/>
                <a:cs typeface="Arial" charset="0"/>
              </a:rPr>
              <a:t>When the market shares of major competitors have been declining while total industry sales have been increasing</a:t>
            </a:r>
          </a:p>
          <a:p>
            <a:pPr>
              <a:lnSpc>
                <a:spcPct val="110000"/>
              </a:lnSpc>
              <a:spcBef>
                <a:spcPts val="600"/>
              </a:spcBef>
            </a:pPr>
            <a:r>
              <a:rPr lang="en-US" sz="2800" dirty="0"/>
              <a:t>When the correlation between dollar sales and dollar marketing expenditures historically has been high</a:t>
            </a:r>
            <a:endParaRPr lang="en-US" sz="2800" dirty="0">
              <a:solidFill>
                <a:schemeClr val="tx1"/>
              </a:solidFill>
              <a:ea typeface="+mn-ea"/>
              <a:cs typeface="Arial" charset="0"/>
            </a:endParaRPr>
          </a:p>
          <a:p>
            <a:pPr>
              <a:lnSpc>
                <a:spcPct val="110000"/>
              </a:lnSpc>
              <a:spcBef>
                <a:spcPts val="600"/>
              </a:spcBef>
              <a:defRPr/>
            </a:pPr>
            <a:r>
              <a:rPr lang="en-US" sz="2800" dirty="0">
                <a:solidFill>
                  <a:schemeClr val="tx1"/>
                </a:solidFill>
                <a:ea typeface="+mn-ea"/>
                <a:cs typeface="Arial" charset="0"/>
              </a:rPr>
              <a:t>When increased economies of scale provide major competitive advantages</a:t>
            </a: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a:defRPr/>
            </a:pPr>
            <a:r>
              <a:rPr lang="en-US" dirty="0">
                <a:solidFill>
                  <a:schemeClr val="accent3"/>
                </a:solidFill>
                <a:ea typeface="+mj-ea"/>
                <a:cs typeface="Arial" charset="0"/>
              </a:rPr>
              <a:t>Intensive Strategies</a:t>
            </a:r>
          </a:p>
        </p:txBody>
      </p:sp>
      <p:sp>
        <p:nvSpPr>
          <p:cNvPr id="35843" name="Content Placeholder 2"/>
          <p:cNvSpPr>
            <a:spLocks noGrp="1"/>
          </p:cNvSpPr>
          <p:nvPr>
            <p:ph idx="1"/>
          </p:nvPr>
        </p:nvSpPr>
        <p:spPr>
          <a:xfrm>
            <a:off x="457200" y="1628800"/>
            <a:ext cx="8378952" cy="4032448"/>
          </a:xfrm>
        </p:spPr>
        <p:txBody>
          <a:bodyPr>
            <a:normAutofit/>
          </a:bodyPr>
          <a:lstStyle/>
          <a:p>
            <a:pPr>
              <a:spcBef>
                <a:spcPts val="600"/>
              </a:spcBef>
              <a:defRPr/>
            </a:pPr>
            <a:r>
              <a:rPr lang="en-US" sz="2800" b="1" dirty="0">
                <a:solidFill>
                  <a:schemeClr val="tx1"/>
                </a:solidFill>
                <a:ea typeface="+mn-ea"/>
                <a:cs typeface="Arial" charset="0"/>
              </a:rPr>
              <a:t>Market Development </a:t>
            </a:r>
          </a:p>
          <a:p>
            <a:pPr lvl="1">
              <a:spcBef>
                <a:spcPts val="600"/>
              </a:spcBef>
              <a:defRPr/>
            </a:pPr>
            <a:r>
              <a:rPr lang="en-US" sz="2800" dirty="0">
                <a:solidFill>
                  <a:schemeClr val="bg1">
                    <a:lumMod val="50000"/>
                  </a:schemeClr>
                </a:solidFill>
                <a:ea typeface="+mn-ea"/>
                <a:cs typeface="Arial" charset="0"/>
              </a:rPr>
              <a:t>involves introducing present products or services into new geographic areas</a:t>
            </a:r>
          </a:p>
        </p:txBody>
      </p:sp>
    </p:spTree>
    <p:extLst>
      <p:ext uri="{BB962C8B-B14F-4D97-AF65-F5344CB8AC3E}">
        <p14:creationId xmlns:p14="http://schemas.microsoft.com/office/powerpoint/2010/main" val="16410431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normAutofit/>
          </a:bodyPr>
          <a:lstStyle/>
          <a:p>
            <a:pPr>
              <a:defRPr/>
            </a:pPr>
            <a:r>
              <a:rPr lang="en-US" dirty="0">
                <a:solidFill>
                  <a:schemeClr val="accent3"/>
                </a:solidFill>
                <a:ea typeface="+mj-ea"/>
                <a:cs typeface="Arial" charset="0"/>
              </a:rPr>
              <a:t>Market Development Guidelines</a:t>
            </a:r>
          </a:p>
        </p:txBody>
      </p:sp>
      <p:sp>
        <p:nvSpPr>
          <p:cNvPr id="46082" name="Content Placeholder 2"/>
          <p:cNvSpPr>
            <a:spLocks noGrp="1"/>
          </p:cNvSpPr>
          <p:nvPr>
            <p:ph idx="1"/>
          </p:nvPr>
        </p:nvSpPr>
        <p:spPr>
          <a:xfrm>
            <a:off x="539552" y="1628800"/>
            <a:ext cx="8296600" cy="4752528"/>
          </a:xfrm>
        </p:spPr>
        <p:txBody>
          <a:bodyPr>
            <a:normAutofit fontScale="92500" lnSpcReduction="20000"/>
          </a:bodyPr>
          <a:lstStyle/>
          <a:p>
            <a:pPr marL="342900" indent="-342900">
              <a:lnSpc>
                <a:spcPct val="110000"/>
              </a:lnSpc>
              <a:spcBef>
                <a:spcPts val="600"/>
              </a:spcBef>
            </a:pPr>
            <a:r>
              <a:rPr lang="en-US" altLang="en-US" sz="2800" dirty="0">
                <a:solidFill>
                  <a:schemeClr val="tx1"/>
                </a:solidFill>
                <a:cs typeface="Arial" pitchFamily="34" charset="0"/>
              </a:rPr>
              <a:t>When new channels of distribution are available that are reliable, inexpensive, and of good quality</a:t>
            </a:r>
          </a:p>
          <a:p>
            <a:pPr marL="342900" indent="-342900">
              <a:lnSpc>
                <a:spcPct val="110000"/>
              </a:lnSpc>
              <a:spcBef>
                <a:spcPts val="600"/>
              </a:spcBef>
            </a:pPr>
            <a:r>
              <a:rPr lang="en-US" altLang="en-US" sz="2800" dirty="0">
                <a:solidFill>
                  <a:schemeClr val="tx1"/>
                </a:solidFill>
                <a:cs typeface="Arial" pitchFamily="34" charset="0"/>
              </a:rPr>
              <a:t>When an organization is very successful at what it does</a:t>
            </a:r>
          </a:p>
          <a:p>
            <a:pPr marL="342900" indent="-342900">
              <a:lnSpc>
                <a:spcPct val="110000"/>
              </a:lnSpc>
              <a:spcBef>
                <a:spcPts val="600"/>
              </a:spcBef>
            </a:pPr>
            <a:r>
              <a:rPr lang="en-US" altLang="en-US" sz="2800" dirty="0">
                <a:solidFill>
                  <a:schemeClr val="tx1"/>
                </a:solidFill>
                <a:cs typeface="Arial" pitchFamily="34" charset="0"/>
              </a:rPr>
              <a:t>When new untapped or unsaturated markets exist</a:t>
            </a:r>
          </a:p>
          <a:p>
            <a:pPr>
              <a:lnSpc>
                <a:spcPct val="110000"/>
              </a:lnSpc>
              <a:spcBef>
                <a:spcPts val="600"/>
              </a:spcBef>
            </a:pPr>
            <a:r>
              <a:rPr lang="en-US" sz="2800" dirty="0"/>
              <a:t>When an organization has the needed capital and human resources to manage expanded operations </a:t>
            </a:r>
            <a:endParaRPr lang="en-US" altLang="en-US" sz="2800" dirty="0">
              <a:solidFill>
                <a:schemeClr val="tx1"/>
              </a:solidFill>
              <a:cs typeface="Arial" pitchFamily="34" charset="0"/>
            </a:endParaRPr>
          </a:p>
          <a:p>
            <a:pPr marL="342900" indent="-342900">
              <a:lnSpc>
                <a:spcPct val="110000"/>
              </a:lnSpc>
              <a:spcBef>
                <a:spcPts val="600"/>
              </a:spcBef>
            </a:pPr>
            <a:r>
              <a:rPr lang="en-US" altLang="en-US" sz="2800" dirty="0">
                <a:solidFill>
                  <a:schemeClr val="tx1"/>
                </a:solidFill>
                <a:cs typeface="Arial" pitchFamily="34" charset="0"/>
              </a:rPr>
              <a:t>When an organization has excess production capacity</a:t>
            </a:r>
          </a:p>
          <a:p>
            <a:pPr marL="342900" indent="-342900">
              <a:lnSpc>
                <a:spcPct val="110000"/>
              </a:lnSpc>
              <a:spcBef>
                <a:spcPts val="600"/>
              </a:spcBef>
            </a:pPr>
            <a:r>
              <a:rPr lang="en-US" altLang="en-US" sz="2800" dirty="0">
                <a:solidFill>
                  <a:schemeClr val="tx1"/>
                </a:solidFill>
                <a:cs typeface="Arial" pitchFamily="34" charset="0"/>
              </a:rPr>
              <a:t>When an organization</a:t>
            </a:r>
            <a:r>
              <a:rPr lang="en-US" altLang="ja-JP" sz="2800" dirty="0">
                <a:solidFill>
                  <a:schemeClr val="tx1"/>
                </a:solidFill>
                <a:cs typeface="Arial" pitchFamily="34" charset="0"/>
              </a:rPr>
              <a:t>'s basic industry is rapidly becoming global in scope</a:t>
            </a:r>
          </a:p>
          <a:p>
            <a:pPr>
              <a:buFont typeface="Wingdings" pitchFamily="2" charset="2"/>
              <a:buNone/>
            </a:pPr>
            <a:endParaRPr lang="en-US" altLang="en-US" dirty="0">
              <a:solidFill>
                <a:schemeClr val="tx1"/>
              </a:solidFill>
              <a:latin typeface="Arial" pitchFamily="34" charset="0"/>
              <a:cs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a:defRPr/>
            </a:pPr>
            <a:r>
              <a:rPr lang="en-US" dirty="0">
                <a:solidFill>
                  <a:schemeClr val="accent3"/>
                </a:solidFill>
                <a:ea typeface="+mj-ea"/>
                <a:cs typeface="Arial" charset="0"/>
              </a:rPr>
              <a:t>Intensive Strategies</a:t>
            </a:r>
          </a:p>
        </p:txBody>
      </p:sp>
      <p:sp>
        <p:nvSpPr>
          <p:cNvPr id="35843" name="Content Placeholder 2"/>
          <p:cNvSpPr>
            <a:spLocks noGrp="1"/>
          </p:cNvSpPr>
          <p:nvPr>
            <p:ph idx="1"/>
          </p:nvPr>
        </p:nvSpPr>
        <p:spPr>
          <a:xfrm>
            <a:off x="501824" y="1628800"/>
            <a:ext cx="8174632" cy="4464496"/>
          </a:xfrm>
        </p:spPr>
        <p:txBody>
          <a:bodyPr>
            <a:normAutofit/>
          </a:bodyPr>
          <a:lstStyle/>
          <a:p>
            <a:pPr>
              <a:spcBef>
                <a:spcPts val="600"/>
              </a:spcBef>
              <a:defRPr/>
            </a:pPr>
            <a:r>
              <a:rPr lang="en-US" sz="2800" b="1" dirty="0">
                <a:solidFill>
                  <a:schemeClr val="tx1"/>
                </a:solidFill>
                <a:ea typeface="+mn-ea"/>
                <a:cs typeface="Arial" charset="0"/>
              </a:rPr>
              <a:t>Product Development Strategy </a:t>
            </a:r>
          </a:p>
          <a:p>
            <a:pPr lvl="1">
              <a:spcBef>
                <a:spcPts val="600"/>
              </a:spcBef>
              <a:defRPr/>
            </a:pPr>
            <a:r>
              <a:rPr lang="en-US" sz="2800" dirty="0">
                <a:solidFill>
                  <a:schemeClr val="bg1">
                    <a:lumMod val="50000"/>
                  </a:schemeClr>
                </a:solidFill>
                <a:ea typeface="+mn-ea"/>
                <a:cs typeface="Arial" charset="0"/>
              </a:rPr>
              <a:t>seeks increased sales by improving or modifying present products or services</a:t>
            </a:r>
          </a:p>
        </p:txBody>
      </p:sp>
    </p:spTree>
    <p:extLst>
      <p:ext uri="{BB962C8B-B14F-4D97-AF65-F5344CB8AC3E}">
        <p14:creationId xmlns:p14="http://schemas.microsoft.com/office/powerpoint/2010/main" val="13666390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normAutofit/>
          </a:bodyPr>
          <a:lstStyle/>
          <a:p>
            <a:pPr>
              <a:defRPr/>
            </a:pPr>
            <a:r>
              <a:rPr lang="en-US" dirty="0">
                <a:solidFill>
                  <a:schemeClr val="accent3"/>
                </a:solidFill>
                <a:ea typeface="+mj-ea"/>
                <a:cs typeface="Arial" charset="0"/>
              </a:rPr>
              <a:t>Product Development Guidelines</a:t>
            </a:r>
          </a:p>
        </p:txBody>
      </p:sp>
      <p:sp>
        <p:nvSpPr>
          <p:cNvPr id="48130" name="Content Placeholder 2"/>
          <p:cNvSpPr>
            <a:spLocks noGrp="1"/>
          </p:cNvSpPr>
          <p:nvPr>
            <p:ph idx="1"/>
          </p:nvPr>
        </p:nvSpPr>
        <p:spPr>
          <a:xfrm>
            <a:off x="457200" y="1556792"/>
            <a:ext cx="8378952" cy="4800600"/>
          </a:xfrm>
        </p:spPr>
        <p:txBody>
          <a:bodyPr>
            <a:normAutofit fontScale="92500"/>
          </a:bodyPr>
          <a:lstStyle/>
          <a:p>
            <a:pPr marL="342900" indent="-342900"/>
            <a:r>
              <a:rPr lang="en-US" altLang="en-US" sz="2800" dirty="0">
                <a:solidFill>
                  <a:schemeClr val="tx1"/>
                </a:solidFill>
                <a:cs typeface="Arial" pitchFamily="34" charset="0"/>
              </a:rPr>
              <a:t>When an organization has successful products that are in the maturity stage of the product life cycle</a:t>
            </a:r>
          </a:p>
          <a:p>
            <a:pPr marL="342900" indent="-342900"/>
            <a:r>
              <a:rPr lang="en-US" altLang="en-US" sz="2800" dirty="0">
                <a:solidFill>
                  <a:schemeClr val="tx1"/>
                </a:solidFill>
                <a:cs typeface="Arial" pitchFamily="34" charset="0"/>
              </a:rPr>
              <a:t>When an organization competes in an industry characterized by rapid technological developments</a:t>
            </a:r>
          </a:p>
          <a:p>
            <a:pPr marL="342900" indent="-342900"/>
            <a:r>
              <a:rPr lang="en-US" altLang="en-US" sz="2800" dirty="0">
                <a:solidFill>
                  <a:schemeClr val="tx1"/>
                </a:solidFill>
                <a:cs typeface="Arial" pitchFamily="34" charset="0"/>
              </a:rPr>
              <a:t>When major competitors offer better-quality products at comparable prices</a:t>
            </a:r>
          </a:p>
          <a:p>
            <a:pPr marL="342900" indent="-342900"/>
            <a:r>
              <a:rPr lang="en-US" altLang="en-US" sz="2800" dirty="0">
                <a:solidFill>
                  <a:schemeClr val="tx1"/>
                </a:solidFill>
                <a:cs typeface="Arial" pitchFamily="34" charset="0"/>
              </a:rPr>
              <a:t>When an organization competes in a high-growth industry</a:t>
            </a:r>
          </a:p>
          <a:p>
            <a:pPr marL="342900" indent="-342900"/>
            <a:r>
              <a:rPr lang="en-US" altLang="en-US" sz="2800" dirty="0">
                <a:solidFill>
                  <a:schemeClr val="tx1"/>
                </a:solidFill>
                <a:cs typeface="Arial" pitchFamily="34" charset="0"/>
              </a:rPr>
              <a:t>When an organization has strong research and development capabilities</a:t>
            </a:r>
          </a:p>
        </p:txBody>
      </p:sp>
    </p:spTree>
    <p:extLst>
      <p:ext uri="{BB962C8B-B14F-4D97-AF65-F5344CB8AC3E}">
        <p14:creationId xmlns:p14="http://schemas.microsoft.com/office/powerpoint/2010/main" val="14185257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pPr>
              <a:defRPr/>
            </a:pPr>
            <a:r>
              <a:rPr lang="en-US" dirty="0">
                <a:solidFill>
                  <a:schemeClr val="accent3"/>
                </a:solidFill>
                <a:ea typeface="+mj-ea"/>
                <a:cs typeface="Arial" charset="0"/>
              </a:rPr>
              <a:t>Diversification Strategies</a:t>
            </a:r>
          </a:p>
        </p:txBody>
      </p:sp>
      <p:sp>
        <p:nvSpPr>
          <p:cNvPr id="43011" name="Content Placeholder 4"/>
          <p:cNvSpPr>
            <a:spLocks noGrp="1"/>
          </p:cNvSpPr>
          <p:nvPr>
            <p:ph idx="1"/>
          </p:nvPr>
        </p:nvSpPr>
        <p:spPr>
          <a:xfrm>
            <a:off x="467544" y="1628800"/>
            <a:ext cx="8208912" cy="4572000"/>
          </a:xfrm>
        </p:spPr>
        <p:txBody>
          <a:bodyPr>
            <a:normAutofit/>
          </a:bodyPr>
          <a:lstStyle/>
          <a:p>
            <a:pPr>
              <a:spcBef>
                <a:spcPts val="600"/>
              </a:spcBef>
              <a:defRPr/>
            </a:pPr>
            <a:r>
              <a:rPr lang="en-US" sz="2800" b="1" dirty="0">
                <a:solidFill>
                  <a:schemeClr val="tx1"/>
                </a:solidFill>
                <a:ea typeface="+mn-ea"/>
                <a:cs typeface="Arial" charset="0"/>
              </a:rPr>
              <a:t>Related Diversification</a:t>
            </a:r>
          </a:p>
          <a:p>
            <a:pPr lvl="1">
              <a:spcBef>
                <a:spcPts val="600"/>
              </a:spcBef>
              <a:defRPr/>
            </a:pPr>
            <a:r>
              <a:rPr lang="en-US" sz="2800" dirty="0">
                <a:solidFill>
                  <a:schemeClr val="bg1">
                    <a:lumMod val="50000"/>
                  </a:schemeClr>
                </a:solidFill>
                <a:ea typeface="+mn-ea"/>
                <a:cs typeface="Arial" charset="0"/>
              </a:rPr>
              <a:t>value chains possess competitively valuable cross-business strategic fits</a:t>
            </a: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normAutofit/>
          </a:bodyPr>
          <a:lstStyle/>
          <a:p>
            <a:pPr>
              <a:defRPr/>
            </a:pPr>
            <a:r>
              <a:rPr lang="en-US" dirty="0">
                <a:solidFill>
                  <a:schemeClr val="accent3"/>
                </a:solidFill>
                <a:ea typeface="+mj-ea"/>
                <a:cs typeface="Arial" charset="0"/>
              </a:rPr>
              <a:t>Related Diversification Guidelines</a:t>
            </a:r>
          </a:p>
        </p:txBody>
      </p:sp>
      <p:sp>
        <p:nvSpPr>
          <p:cNvPr id="46083" name="Content Placeholder 2"/>
          <p:cNvSpPr>
            <a:spLocks noGrp="1"/>
          </p:cNvSpPr>
          <p:nvPr>
            <p:ph idx="1"/>
          </p:nvPr>
        </p:nvSpPr>
        <p:spPr>
          <a:xfrm>
            <a:off x="539552" y="1556792"/>
            <a:ext cx="8296600" cy="4896544"/>
          </a:xfrm>
        </p:spPr>
        <p:txBody>
          <a:bodyPr>
            <a:noAutofit/>
          </a:bodyPr>
          <a:lstStyle/>
          <a:p>
            <a:pPr>
              <a:defRPr/>
            </a:pPr>
            <a:r>
              <a:rPr lang="en-US" sz="2400" dirty="0">
                <a:solidFill>
                  <a:schemeClr val="tx1"/>
                </a:solidFill>
                <a:cs typeface="Arial" charset="0"/>
              </a:rPr>
              <a:t>When an organization competes in a no-growth or a slow-growth industry</a:t>
            </a:r>
          </a:p>
          <a:p>
            <a:pPr>
              <a:defRPr/>
            </a:pPr>
            <a:r>
              <a:rPr lang="en-US" sz="2400" dirty="0">
                <a:solidFill>
                  <a:schemeClr val="tx1"/>
                </a:solidFill>
                <a:cs typeface="Arial" charset="0"/>
              </a:rPr>
              <a:t>When adding new, but related, products would significantly enhance the sales of current products</a:t>
            </a:r>
          </a:p>
          <a:p>
            <a:pPr>
              <a:defRPr/>
            </a:pPr>
            <a:r>
              <a:rPr lang="en-US" sz="2400" dirty="0">
                <a:solidFill>
                  <a:schemeClr val="tx1"/>
                </a:solidFill>
                <a:cs typeface="Arial" charset="0"/>
              </a:rPr>
              <a:t>When new, but related, products could be offered at highly competitive prices</a:t>
            </a:r>
          </a:p>
          <a:p>
            <a:r>
              <a:rPr lang="en-US" sz="2400" dirty="0"/>
              <a:t>When new, but related, products have seasonal sales levels that counterbalance an organization’s existing peaks and valleys</a:t>
            </a:r>
          </a:p>
          <a:p>
            <a:r>
              <a:rPr lang="en-US" sz="2400" dirty="0"/>
              <a:t>When an organization’s products are currently in the declining stage of the product’s life cycle</a:t>
            </a:r>
            <a:endParaRPr lang="en-US" sz="2400" dirty="0">
              <a:solidFill>
                <a:schemeClr val="tx1"/>
              </a:solidFill>
              <a:cs typeface="Arial" charset="0"/>
            </a:endParaRPr>
          </a:p>
          <a:p>
            <a:pPr>
              <a:defRPr/>
            </a:pPr>
            <a:r>
              <a:rPr lang="en-US" sz="2400" dirty="0">
                <a:solidFill>
                  <a:schemeClr val="tx1"/>
                </a:solidFill>
                <a:cs typeface="Arial" charset="0"/>
              </a:rPr>
              <a:t>When an organization has a strong management team</a:t>
            </a: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lstStyle/>
          <a:p>
            <a:pPr>
              <a:defRPr/>
            </a:pPr>
            <a:r>
              <a:rPr lang="en-US" dirty="0">
                <a:solidFill>
                  <a:schemeClr val="accent3"/>
                </a:solidFill>
                <a:ea typeface="+mj-ea"/>
                <a:cs typeface="Arial" charset="0"/>
              </a:rPr>
              <a:t>Diversification Strategies</a:t>
            </a:r>
          </a:p>
        </p:txBody>
      </p:sp>
      <p:sp>
        <p:nvSpPr>
          <p:cNvPr id="43011" name="Content Placeholder 4"/>
          <p:cNvSpPr>
            <a:spLocks noGrp="1"/>
          </p:cNvSpPr>
          <p:nvPr>
            <p:ph idx="1"/>
          </p:nvPr>
        </p:nvSpPr>
        <p:spPr>
          <a:xfrm>
            <a:off x="467544" y="1556792"/>
            <a:ext cx="8368608" cy="4572000"/>
          </a:xfrm>
        </p:spPr>
        <p:txBody>
          <a:bodyPr>
            <a:normAutofit/>
          </a:bodyPr>
          <a:lstStyle/>
          <a:p>
            <a:pPr>
              <a:spcBef>
                <a:spcPts val="600"/>
              </a:spcBef>
              <a:defRPr/>
            </a:pPr>
            <a:r>
              <a:rPr lang="en-US" sz="2800" b="1" dirty="0">
                <a:cs typeface="Arial" charset="0"/>
              </a:rPr>
              <a:t>Unrelated Diversification</a:t>
            </a:r>
          </a:p>
          <a:p>
            <a:pPr lvl="1">
              <a:spcBef>
                <a:spcPts val="600"/>
              </a:spcBef>
              <a:defRPr/>
            </a:pPr>
            <a:r>
              <a:rPr lang="en-US" sz="2800" dirty="0">
                <a:solidFill>
                  <a:schemeClr val="bg1">
                    <a:lumMod val="50000"/>
                  </a:schemeClr>
                </a:solidFill>
                <a:cs typeface="Arial" charset="0"/>
              </a:rPr>
              <a:t>v</a:t>
            </a:r>
            <a:r>
              <a:rPr lang="en-US" sz="2800" dirty="0">
                <a:solidFill>
                  <a:schemeClr val="bg1">
                    <a:lumMod val="50000"/>
                  </a:schemeClr>
                </a:solidFill>
                <a:ea typeface="+mn-ea"/>
                <a:cs typeface="Arial" charset="0"/>
              </a:rPr>
              <a:t>alue chains are so dissimilar that no competitively valuable cross-business relationships exist</a:t>
            </a:r>
          </a:p>
        </p:txBody>
      </p:sp>
    </p:spTree>
    <p:extLst>
      <p:ext uri="{BB962C8B-B14F-4D97-AF65-F5344CB8AC3E}">
        <p14:creationId xmlns:p14="http://schemas.microsoft.com/office/powerpoint/2010/main" val="424923161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normAutofit/>
          </a:bodyPr>
          <a:lstStyle/>
          <a:p>
            <a:pPr>
              <a:defRPr/>
            </a:pPr>
            <a:r>
              <a:rPr lang="en-US" dirty="0">
                <a:solidFill>
                  <a:schemeClr val="accent3"/>
                </a:solidFill>
                <a:ea typeface="+mj-ea"/>
                <a:cs typeface="Arial" charset="0"/>
              </a:rPr>
              <a:t>Unrelated Diversification Guidelines</a:t>
            </a:r>
          </a:p>
        </p:txBody>
      </p:sp>
      <p:sp>
        <p:nvSpPr>
          <p:cNvPr id="55298" name="Content Placeholder 2"/>
          <p:cNvSpPr>
            <a:spLocks noGrp="1"/>
          </p:cNvSpPr>
          <p:nvPr>
            <p:ph idx="1"/>
          </p:nvPr>
        </p:nvSpPr>
        <p:spPr>
          <a:xfrm>
            <a:off x="455877" y="1628800"/>
            <a:ext cx="8380275" cy="4632325"/>
          </a:xfrm>
        </p:spPr>
        <p:txBody>
          <a:bodyPr>
            <a:noAutofit/>
          </a:bodyPr>
          <a:lstStyle/>
          <a:p>
            <a:pPr marL="342900" indent="-342900">
              <a:spcBef>
                <a:spcPts val="600"/>
              </a:spcBef>
            </a:pPr>
            <a:r>
              <a:rPr lang="en-US" altLang="en-US" sz="2200" dirty="0">
                <a:solidFill>
                  <a:schemeClr val="tx1"/>
                </a:solidFill>
                <a:cs typeface="Arial" pitchFamily="34" charset="0"/>
              </a:rPr>
              <a:t>When revenues derived from an organization</a:t>
            </a:r>
            <a:r>
              <a:rPr lang="en-US" altLang="ja-JP" sz="2200" dirty="0">
                <a:solidFill>
                  <a:schemeClr val="tx1"/>
                </a:solidFill>
                <a:cs typeface="Arial" pitchFamily="34" charset="0"/>
              </a:rPr>
              <a:t>'s current products would increase significantly by adding the new, unrelated products</a:t>
            </a:r>
          </a:p>
          <a:p>
            <a:pPr marL="355600" indent="-355600">
              <a:spcBef>
                <a:spcPts val="600"/>
              </a:spcBef>
            </a:pPr>
            <a:r>
              <a:rPr lang="en-US" sz="2200" dirty="0"/>
              <a:t>When an organization competes in a highly competitive or a no-growth industry, as indicated by low industry profit margins and returns</a:t>
            </a:r>
          </a:p>
          <a:p>
            <a:pPr marL="355600" indent="-355600">
              <a:spcBef>
                <a:spcPts val="600"/>
              </a:spcBef>
            </a:pPr>
            <a:r>
              <a:rPr lang="en-US" altLang="en-US" sz="2200" dirty="0">
                <a:solidFill>
                  <a:schemeClr val="tx1"/>
                </a:solidFill>
                <a:cs typeface="Arial" pitchFamily="34" charset="0"/>
              </a:rPr>
              <a:t>When an organization</a:t>
            </a:r>
            <a:r>
              <a:rPr lang="en-US" altLang="ja-JP" sz="2200" dirty="0">
                <a:solidFill>
                  <a:schemeClr val="tx1"/>
                </a:solidFill>
                <a:cs typeface="Arial" pitchFamily="34" charset="0"/>
              </a:rPr>
              <a:t>'s present channels of distribution can be used to market the new products to current customers</a:t>
            </a:r>
          </a:p>
          <a:p>
            <a:pPr marL="342900" indent="-342900">
              <a:spcBef>
                <a:spcPts val="600"/>
              </a:spcBef>
            </a:pPr>
            <a:r>
              <a:rPr lang="en-US" altLang="en-US" sz="2200" dirty="0">
                <a:solidFill>
                  <a:schemeClr val="tx1"/>
                </a:solidFill>
                <a:cs typeface="Arial" pitchFamily="34" charset="0"/>
              </a:rPr>
              <a:t>When the new products have countercyclical sales patterns compared to present products</a:t>
            </a:r>
          </a:p>
          <a:p>
            <a:pPr marL="342900" indent="-342900">
              <a:spcBef>
                <a:spcPts val="600"/>
              </a:spcBef>
            </a:pPr>
            <a:r>
              <a:rPr lang="en-US" altLang="en-US" sz="2200" dirty="0">
                <a:solidFill>
                  <a:schemeClr val="tx1"/>
                </a:solidFill>
                <a:cs typeface="Arial" pitchFamily="34" charset="0"/>
              </a:rPr>
              <a:t>When an organization</a:t>
            </a:r>
            <a:r>
              <a:rPr lang="en-US" altLang="ja-JP" sz="2200" dirty="0">
                <a:solidFill>
                  <a:schemeClr val="tx1"/>
                </a:solidFill>
                <a:cs typeface="Arial" pitchFamily="34" charset="0"/>
              </a:rPr>
              <a:t>'s basic industry is experiencing declining annual sales and profits</a:t>
            </a:r>
            <a:endParaRPr lang="en-US" altLang="en-US" sz="2200" dirty="0">
              <a:solidFill>
                <a:schemeClr val="tx1"/>
              </a:solidFill>
              <a:cs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normAutofit/>
          </a:bodyPr>
          <a:lstStyle/>
          <a:p>
            <a:pPr>
              <a:defRPr/>
            </a:pPr>
            <a:r>
              <a:rPr lang="en-US" dirty="0">
                <a:solidFill>
                  <a:schemeClr val="accent3"/>
                </a:solidFill>
                <a:ea typeface="+mj-ea"/>
                <a:cs typeface="Arial" charset="0"/>
              </a:rPr>
              <a:t>Unrelated Diversification Guidelines (cont.)</a:t>
            </a:r>
          </a:p>
        </p:txBody>
      </p:sp>
      <p:sp>
        <p:nvSpPr>
          <p:cNvPr id="57346" name="Content Placeholder 2"/>
          <p:cNvSpPr>
            <a:spLocks noGrp="1"/>
          </p:cNvSpPr>
          <p:nvPr>
            <p:ph idx="1"/>
          </p:nvPr>
        </p:nvSpPr>
        <p:spPr>
          <a:xfrm>
            <a:off x="467544" y="1628800"/>
            <a:ext cx="8368608" cy="4572000"/>
          </a:xfrm>
        </p:spPr>
        <p:txBody>
          <a:bodyPr>
            <a:normAutofit/>
          </a:bodyPr>
          <a:lstStyle/>
          <a:p>
            <a:pPr marL="350838" indent="-350838">
              <a:spcBef>
                <a:spcPts val="600"/>
              </a:spcBef>
            </a:pPr>
            <a:r>
              <a:rPr lang="en-US" sz="2400" dirty="0"/>
              <a:t>When an organization has the capital and managerial talent needed to compete successfully in a new industry</a:t>
            </a:r>
          </a:p>
          <a:p>
            <a:pPr marL="350838" indent="-350838">
              <a:spcBef>
                <a:spcPts val="600"/>
              </a:spcBef>
            </a:pPr>
            <a:r>
              <a:rPr lang="en-US" altLang="en-US" sz="2400" dirty="0">
                <a:solidFill>
                  <a:schemeClr val="tx1"/>
                </a:solidFill>
              </a:rPr>
              <a:t>When an organization has the opportunity to purchase an unrelated business that is an attractive investment opportunity</a:t>
            </a:r>
          </a:p>
          <a:p>
            <a:pPr marL="342900" indent="-342900">
              <a:spcBef>
                <a:spcPts val="600"/>
              </a:spcBef>
            </a:pPr>
            <a:r>
              <a:rPr lang="en-US" altLang="en-US" sz="2400" dirty="0"/>
              <a:t>When there exists financial synergy</a:t>
            </a:r>
          </a:p>
          <a:p>
            <a:pPr marL="342900" indent="-342900">
              <a:spcBef>
                <a:spcPts val="600"/>
              </a:spcBef>
            </a:pPr>
            <a:r>
              <a:rPr lang="en-US" altLang="en-US" sz="2400" dirty="0">
                <a:solidFill>
                  <a:schemeClr val="tx1"/>
                </a:solidFill>
              </a:rPr>
              <a:t>When existing markets for an organization</a:t>
            </a:r>
            <a:r>
              <a:rPr lang="en-US" altLang="ja-JP" sz="2400" dirty="0">
                <a:solidFill>
                  <a:schemeClr val="tx1"/>
                </a:solidFill>
              </a:rPr>
              <a:t>'s present products are saturated</a:t>
            </a:r>
          </a:p>
          <a:p>
            <a:pPr marL="342900" indent="-342900">
              <a:spcBef>
                <a:spcPts val="600"/>
              </a:spcBef>
            </a:pPr>
            <a:r>
              <a:rPr lang="en-US" altLang="en-US" sz="2400" dirty="0">
                <a:solidFill>
                  <a:schemeClr val="tx1"/>
                </a:solidFill>
              </a:rPr>
              <a:t>When antitrust action could be charged against an organization that historically has concentrated on a single industry</a:t>
            </a: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normAutofit/>
          </a:bodyPr>
          <a:lstStyle/>
          <a:p>
            <a:pPr>
              <a:defRPr/>
            </a:pPr>
            <a:r>
              <a:rPr lang="en-US" dirty="0">
                <a:solidFill>
                  <a:schemeClr val="accent3"/>
                </a:solidFill>
                <a:ea typeface="+mj-ea"/>
                <a:cs typeface="Arial" charset="0"/>
              </a:rPr>
              <a:t>Synergies of Related Diversification</a:t>
            </a:r>
          </a:p>
        </p:txBody>
      </p:sp>
      <p:sp>
        <p:nvSpPr>
          <p:cNvPr id="51202" name="Content Placeholder 2"/>
          <p:cNvSpPr>
            <a:spLocks noGrp="1"/>
          </p:cNvSpPr>
          <p:nvPr>
            <p:ph idx="1"/>
          </p:nvPr>
        </p:nvSpPr>
        <p:spPr>
          <a:xfrm>
            <a:off x="455712" y="1556792"/>
            <a:ext cx="8148736" cy="4525963"/>
          </a:xfrm>
        </p:spPr>
        <p:txBody>
          <a:bodyPr>
            <a:noAutofit/>
          </a:bodyPr>
          <a:lstStyle/>
          <a:p>
            <a:pPr marL="342900" indent="-342900">
              <a:spcBef>
                <a:spcPts val="600"/>
              </a:spcBef>
            </a:pPr>
            <a:r>
              <a:rPr lang="en-US" altLang="en-US" sz="2800" dirty="0">
                <a:solidFill>
                  <a:schemeClr val="tx1"/>
                </a:solidFill>
                <a:cs typeface="Arial" pitchFamily="34" charset="0"/>
              </a:rPr>
              <a:t>Transferring competitively valuable expertise, technological know-how, or other capabilities from one business to another</a:t>
            </a:r>
          </a:p>
          <a:p>
            <a:pPr marL="342900" indent="-342900">
              <a:spcBef>
                <a:spcPts val="600"/>
              </a:spcBef>
            </a:pPr>
            <a:r>
              <a:rPr lang="en-US" altLang="en-US" sz="2800" dirty="0">
                <a:solidFill>
                  <a:schemeClr val="tx1"/>
                </a:solidFill>
                <a:cs typeface="Arial" pitchFamily="34" charset="0"/>
              </a:rPr>
              <a:t>Combining the related activities of separate businesses into a single operation to achieve lower costs</a:t>
            </a:r>
          </a:p>
          <a:p>
            <a:pPr marL="342900" indent="-342900">
              <a:spcBef>
                <a:spcPts val="600"/>
              </a:spcBef>
            </a:pPr>
            <a:r>
              <a:rPr lang="en-US" altLang="en-US" sz="2800" dirty="0">
                <a:solidFill>
                  <a:schemeClr val="tx1"/>
                </a:solidFill>
                <a:cs typeface="Arial" pitchFamily="34" charset="0"/>
              </a:rPr>
              <a:t>Exploiting common use of a known brand name</a:t>
            </a:r>
          </a:p>
          <a:p>
            <a:pPr marL="342900" indent="-342900">
              <a:spcBef>
                <a:spcPts val="600"/>
              </a:spcBef>
            </a:pPr>
            <a:r>
              <a:rPr lang="en-US" altLang="en-US" sz="2800" dirty="0">
                <a:solidFill>
                  <a:schemeClr val="tx1"/>
                </a:solidFill>
                <a:cs typeface="Arial" pitchFamily="34" charset="0"/>
              </a:rPr>
              <a:t>Using cross-business collaboration to create strengths</a:t>
            </a:r>
          </a:p>
        </p:txBody>
      </p:sp>
    </p:spTree>
    <p:extLst>
      <p:ext uri="{BB962C8B-B14F-4D97-AF65-F5344CB8AC3E}">
        <p14:creationId xmlns:p14="http://schemas.microsoft.com/office/powerpoint/2010/main" val="36834125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lstStyle/>
          <a:p>
            <a:pPr>
              <a:defRPr/>
            </a:pPr>
            <a:r>
              <a:rPr lang="en-US" dirty="0">
                <a:solidFill>
                  <a:schemeClr val="accent3"/>
                </a:solidFill>
                <a:ea typeface="+mj-ea"/>
                <a:cs typeface="Arial" charset="0"/>
              </a:rPr>
              <a:t>Defensive Strategies</a:t>
            </a:r>
          </a:p>
        </p:txBody>
      </p:sp>
      <p:sp>
        <p:nvSpPr>
          <p:cNvPr id="55299" name="Content Placeholder 2"/>
          <p:cNvSpPr>
            <a:spLocks noGrp="1"/>
          </p:cNvSpPr>
          <p:nvPr>
            <p:ph idx="1"/>
          </p:nvPr>
        </p:nvSpPr>
        <p:spPr>
          <a:xfrm>
            <a:off x="467544" y="1628800"/>
            <a:ext cx="8208912" cy="4572000"/>
          </a:xfrm>
        </p:spPr>
        <p:txBody>
          <a:bodyPr>
            <a:noAutofit/>
          </a:bodyPr>
          <a:lstStyle/>
          <a:p>
            <a:pPr>
              <a:spcBef>
                <a:spcPts val="600"/>
              </a:spcBef>
              <a:defRPr/>
            </a:pPr>
            <a:r>
              <a:rPr lang="en-US" sz="2600" b="1" dirty="0">
                <a:cs typeface="Arial" charset="0"/>
              </a:rPr>
              <a:t>Retrenchment</a:t>
            </a:r>
          </a:p>
          <a:p>
            <a:pPr lvl="1">
              <a:spcBef>
                <a:spcPts val="600"/>
              </a:spcBef>
            </a:pPr>
            <a:r>
              <a:rPr lang="en-US" sz="2600" dirty="0"/>
              <a:t>Regroups through cost and asset reduction to reverse declining sales and profits</a:t>
            </a:r>
            <a:endParaRPr lang="en-US" sz="2600" dirty="0">
              <a:cs typeface="Arial" charset="0"/>
            </a:endParaRPr>
          </a:p>
          <a:p>
            <a:pPr>
              <a:spcBef>
                <a:spcPts val="600"/>
              </a:spcBef>
            </a:pPr>
            <a:r>
              <a:rPr lang="en-US" sz="2600" b="1" dirty="0">
                <a:solidFill>
                  <a:schemeClr val="tx1"/>
                </a:solidFill>
                <a:ea typeface="+mn-ea"/>
                <a:cs typeface="Arial" charset="0"/>
              </a:rPr>
              <a:t>Divestiture</a:t>
            </a:r>
          </a:p>
          <a:p>
            <a:pPr lvl="1">
              <a:spcBef>
                <a:spcPts val="600"/>
              </a:spcBef>
              <a:defRPr/>
            </a:pPr>
            <a:r>
              <a:rPr lang="en-US" sz="2600" dirty="0">
                <a:solidFill>
                  <a:schemeClr val="bg1">
                    <a:lumMod val="50000"/>
                  </a:schemeClr>
                </a:solidFill>
                <a:ea typeface="+mn-ea"/>
                <a:cs typeface="Arial" charset="0"/>
              </a:rPr>
              <a:t>Selling a division or part of an organization</a:t>
            </a:r>
          </a:p>
          <a:p>
            <a:pPr lvl="1">
              <a:spcBef>
                <a:spcPts val="600"/>
              </a:spcBef>
              <a:defRPr/>
            </a:pPr>
            <a:r>
              <a:rPr lang="en-US" sz="2600" dirty="0">
                <a:solidFill>
                  <a:schemeClr val="bg1">
                    <a:lumMod val="50000"/>
                  </a:schemeClr>
                </a:solidFill>
                <a:cs typeface="Arial" charset="0"/>
              </a:rPr>
              <a:t>O</a:t>
            </a:r>
            <a:r>
              <a:rPr lang="en-US" sz="2600" dirty="0">
                <a:solidFill>
                  <a:schemeClr val="bg1">
                    <a:lumMod val="50000"/>
                  </a:schemeClr>
                </a:solidFill>
                <a:ea typeface="+mn-ea"/>
                <a:cs typeface="Arial" charset="0"/>
              </a:rPr>
              <a:t>ften used to raise capital for further strategic acquisitions or investments</a:t>
            </a:r>
          </a:p>
          <a:p>
            <a:pPr>
              <a:spcBef>
                <a:spcPts val="600"/>
              </a:spcBef>
              <a:defRPr/>
            </a:pPr>
            <a:r>
              <a:rPr lang="en-US" sz="2600" b="1" dirty="0">
                <a:cs typeface="Arial" charset="0"/>
              </a:rPr>
              <a:t>Liquidation</a:t>
            </a:r>
          </a:p>
          <a:p>
            <a:pPr lvl="1">
              <a:spcBef>
                <a:spcPts val="600"/>
              </a:spcBef>
            </a:pPr>
            <a:r>
              <a:rPr lang="en-US" sz="2600" dirty="0"/>
              <a:t>Selling all of a company’s assets, in parts, for their tangible worth</a:t>
            </a:r>
            <a:endParaRPr lang="en-US" sz="2600" dirty="0">
              <a:solidFill>
                <a:schemeClr val="tx1"/>
              </a:solidFill>
              <a:ea typeface="+mn-ea"/>
              <a:cs typeface="Arial" charset="0"/>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pPr>
              <a:defRPr/>
            </a:pPr>
            <a:r>
              <a:rPr lang="en-US" dirty="0">
                <a:solidFill>
                  <a:schemeClr val="accent3"/>
                </a:solidFill>
                <a:ea typeface="+mj-ea"/>
                <a:cs typeface="Arial" charset="0"/>
              </a:rPr>
              <a:t>Defensive Strategies</a:t>
            </a:r>
          </a:p>
        </p:txBody>
      </p:sp>
      <p:sp>
        <p:nvSpPr>
          <p:cNvPr id="59394" name="Content Placeholder 2"/>
          <p:cNvSpPr>
            <a:spLocks noGrp="1"/>
          </p:cNvSpPr>
          <p:nvPr>
            <p:ph idx="1"/>
          </p:nvPr>
        </p:nvSpPr>
        <p:spPr>
          <a:xfrm>
            <a:off x="467544" y="1628800"/>
            <a:ext cx="8368608" cy="4572000"/>
          </a:xfrm>
        </p:spPr>
        <p:txBody>
          <a:bodyPr>
            <a:normAutofit/>
          </a:bodyPr>
          <a:lstStyle/>
          <a:p>
            <a:pPr marL="342900" indent="-342900">
              <a:spcBef>
                <a:spcPts val="600"/>
              </a:spcBef>
            </a:pPr>
            <a:r>
              <a:rPr lang="en-US" altLang="en-US" sz="2800" b="1" dirty="0">
                <a:solidFill>
                  <a:schemeClr val="tx1"/>
                </a:solidFill>
                <a:cs typeface="Arial" pitchFamily="34" charset="0"/>
              </a:rPr>
              <a:t>Retrenchment </a:t>
            </a:r>
          </a:p>
          <a:p>
            <a:pPr marL="742950" lvl="1" indent="-285750">
              <a:spcBef>
                <a:spcPts val="600"/>
              </a:spcBef>
            </a:pPr>
            <a:r>
              <a:rPr lang="en-US" altLang="en-US" sz="2800" dirty="0">
                <a:solidFill>
                  <a:schemeClr val="bg1">
                    <a:lumMod val="50000"/>
                  </a:schemeClr>
                </a:solidFill>
                <a:cs typeface="Arial" pitchFamily="34" charset="0"/>
              </a:rPr>
              <a:t>occurs when an organization regroups through cost and asset reduction to reverse declining sales and profits</a:t>
            </a:r>
          </a:p>
          <a:p>
            <a:pPr marL="742950" lvl="1" indent="-285750">
              <a:spcBef>
                <a:spcPts val="600"/>
              </a:spcBef>
            </a:pPr>
            <a:r>
              <a:rPr lang="en-US" altLang="en-US" sz="2800" dirty="0">
                <a:solidFill>
                  <a:schemeClr val="bg1">
                    <a:lumMod val="50000"/>
                  </a:schemeClr>
                </a:solidFill>
                <a:cs typeface="Arial" pitchFamily="34" charset="0"/>
              </a:rPr>
              <a:t>also called a turnaround or reorganizational strategy</a:t>
            </a:r>
          </a:p>
          <a:p>
            <a:pPr marL="742950" lvl="1" indent="-285750">
              <a:spcBef>
                <a:spcPts val="600"/>
              </a:spcBef>
            </a:pPr>
            <a:r>
              <a:rPr lang="en-US" altLang="en-US" sz="2800" dirty="0">
                <a:solidFill>
                  <a:schemeClr val="bg1">
                    <a:lumMod val="50000"/>
                  </a:schemeClr>
                </a:solidFill>
                <a:cs typeface="Arial" pitchFamily="34" charset="0"/>
              </a:rPr>
              <a:t>designed to fortify an organization’</a:t>
            </a:r>
            <a:r>
              <a:rPr lang="en-US" altLang="ja-JP" sz="2800" dirty="0">
                <a:solidFill>
                  <a:schemeClr val="bg1">
                    <a:lumMod val="50000"/>
                  </a:schemeClr>
                </a:solidFill>
                <a:cs typeface="Arial" pitchFamily="34" charset="0"/>
              </a:rPr>
              <a:t>s basic distinctive competence</a:t>
            </a:r>
            <a:endParaRPr lang="en-US" altLang="en-US" sz="2800" dirty="0">
              <a:solidFill>
                <a:schemeClr val="bg1">
                  <a:lumMod val="50000"/>
                </a:schemeClr>
              </a:solidFill>
              <a:cs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p:cNvSpPr>
            <a:spLocks noGrp="1"/>
          </p:cNvSpPr>
          <p:nvPr>
            <p:ph type="title"/>
          </p:nvPr>
        </p:nvSpPr>
        <p:spPr/>
        <p:txBody>
          <a:bodyPr/>
          <a:lstStyle/>
          <a:p>
            <a:pPr>
              <a:defRPr/>
            </a:pPr>
            <a:r>
              <a:rPr lang="en-US" dirty="0">
                <a:solidFill>
                  <a:schemeClr val="accent3"/>
                </a:solidFill>
                <a:ea typeface="+mj-ea"/>
                <a:cs typeface="Arial" charset="0"/>
              </a:rPr>
              <a:t>Retrenchment Guidelines</a:t>
            </a:r>
          </a:p>
        </p:txBody>
      </p:sp>
      <p:sp>
        <p:nvSpPr>
          <p:cNvPr id="60418" name="Content Placeholder 2"/>
          <p:cNvSpPr>
            <a:spLocks noGrp="1"/>
          </p:cNvSpPr>
          <p:nvPr>
            <p:ph idx="1"/>
          </p:nvPr>
        </p:nvSpPr>
        <p:spPr>
          <a:xfrm>
            <a:off x="439109" y="1628800"/>
            <a:ext cx="8534400" cy="4632325"/>
          </a:xfrm>
        </p:spPr>
        <p:txBody>
          <a:bodyPr>
            <a:normAutofit fontScale="92500"/>
          </a:bodyPr>
          <a:lstStyle/>
          <a:p>
            <a:pPr marL="342900" indent="-342900">
              <a:spcBef>
                <a:spcPts val="600"/>
              </a:spcBef>
            </a:pPr>
            <a:r>
              <a:rPr lang="en-US" altLang="en-US" sz="2800" dirty="0">
                <a:solidFill>
                  <a:schemeClr val="tx1"/>
                </a:solidFill>
                <a:cs typeface="Arial" pitchFamily="34" charset="0"/>
              </a:rPr>
              <a:t>When an organization has a distinctive competence but has failed consistently to meet its goals</a:t>
            </a:r>
          </a:p>
          <a:p>
            <a:pPr marL="342900" indent="-342900">
              <a:spcBef>
                <a:spcPts val="600"/>
              </a:spcBef>
            </a:pPr>
            <a:r>
              <a:rPr lang="en-US" altLang="en-US" sz="2800" dirty="0">
                <a:solidFill>
                  <a:schemeClr val="tx1"/>
                </a:solidFill>
                <a:cs typeface="Arial" pitchFamily="34" charset="0"/>
              </a:rPr>
              <a:t>When an organization is one of the weaker competitors in a given industry</a:t>
            </a:r>
          </a:p>
          <a:p>
            <a:pPr marL="342900" indent="-342900">
              <a:spcBef>
                <a:spcPts val="600"/>
              </a:spcBef>
            </a:pPr>
            <a:r>
              <a:rPr lang="en-US" altLang="en-US" sz="2800" dirty="0">
                <a:solidFill>
                  <a:schemeClr val="tx1"/>
                </a:solidFill>
                <a:cs typeface="Arial" pitchFamily="34" charset="0"/>
              </a:rPr>
              <a:t>When an organization is plagued by inefficiency, low profitability, and poor employee morale</a:t>
            </a:r>
          </a:p>
          <a:p>
            <a:pPr marL="342900" indent="-342900">
              <a:spcBef>
                <a:spcPts val="600"/>
              </a:spcBef>
            </a:pPr>
            <a:r>
              <a:rPr lang="en-US" altLang="en-US" sz="2800" dirty="0">
                <a:solidFill>
                  <a:schemeClr val="tx1"/>
                </a:solidFill>
                <a:cs typeface="Arial" pitchFamily="34" charset="0"/>
              </a:rPr>
              <a:t>When an organization fails to capitalize on external opportunities and minimize external threats</a:t>
            </a:r>
          </a:p>
          <a:p>
            <a:pPr marL="342900" indent="-342900">
              <a:spcBef>
                <a:spcPts val="600"/>
              </a:spcBef>
            </a:pPr>
            <a:r>
              <a:rPr lang="en-US" altLang="en-US" sz="2800" dirty="0">
                <a:solidFill>
                  <a:schemeClr val="tx1"/>
                </a:solidFill>
                <a:cs typeface="Arial" pitchFamily="34" charset="0"/>
              </a:rPr>
              <a:t>When an organization has grown so large so quickly that major internal reorganization is needed</a:t>
            </a: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lstStyle/>
          <a:p>
            <a:pPr>
              <a:defRPr/>
            </a:pPr>
            <a:r>
              <a:rPr lang="en-US" dirty="0">
                <a:solidFill>
                  <a:schemeClr val="accent3"/>
                </a:solidFill>
                <a:ea typeface="+mj-ea"/>
                <a:cs typeface="Arial" charset="0"/>
              </a:rPr>
              <a:t>Divestiture Guidelines</a:t>
            </a:r>
          </a:p>
        </p:txBody>
      </p:sp>
      <p:sp>
        <p:nvSpPr>
          <p:cNvPr id="63490" name="Content Placeholder 2"/>
          <p:cNvSpPr>
            <a:spLocks noGrp="1"/>
          </p:cNvSpPr>
          <p:nvPr>
            <p:ph idx="1"/>
          </p:nvPr>
        </p:nvSpPr>
        <p:spPr>
          <a:xfrm>
            <a:off x="467544" y="1556792"/>
            <a:ext cx="8368608" cy="4572000"/>
          </a:xfrm>
        </p:spPr>
        <p:txBody>
          <a:bodyPr>
            <a:normAutofit fontScale="92500"/>
          </a:bodyPr>
          <a:lstStyle/>
          <a:p>
            <a:pPr marL="342900" indent="-342900"/>
            <a:r>
              <a:rPr lang="en-US" altLang="en-US" sz="2800" dirty="0">
                <a:solidFill>
                  <a:schemeClr val="tx1"/>
                </a:solidFill>
                <a:cs typeface="Arial" pitchFamily="34" charset="0"/>
              </a:rPr>
              <a:t>When an organization has pursued a retrenchment strategy and failed to accomplish improvements</a:t>
            </a:r>
          </a:p>
          <a:p>
            <a:pPr marL="342900" indent="-342900"/>
            <a:r>
              <a:rPr lang="en-US" altLang="en-US" sz="2800" dirty="0">
                <a:solidFill>
                  <a:schemeClr val="tx1"/>
                </a:solidFill>
                <a:cs typeface="Arial" pitchFamily="34" charset="0"/>
              </a:rPr>
              <a:t>When a division needs more resources to be competitive than the company can provide</a:t>
            </a:r>
          </a:p>
          <a:p>
            <a:pPr marL="342900" indent="-342900"/>
            <a:r>
              <a:rPr lang="en-US" altLang="en-US" sz="2800" dirty="0">
                <a:solidFill>
                  <a:schemeClr val="tx1"/>
                </a:solidFill>
                <a:cs typeface="Arial" pitchFamily="34" charset="0"/>
              </a:rPr>
              <a:t>When a division is responsible for an organization</a:t>
            </a:r>
            <a:r>
              <a:rPr lang="en-US" altLang="ja-JP" sz="2800" dirty="0">
                <a:solidFill>
                  <a:schemeClr val="tx1"/>
                </a:solidFill>
                <a:cs typeface="Arial" pitchFamily="34" charset="0"/>
              </a:rPr>
              <a:t>'s overall poor performance</a:t>
            </a:r>
          </a:p>
          <a:p>
            <a:pPr marL="342900" indent="-342900"/>
            <a:r>
              <a:rPr lang="en-US" altLang="en-US" sz="2800" dirty="0">
                <a:solidFill>
                  <a:schemeClr val="tx1"/>
                </a:solidFill>
                <a:cs typeface="Arial" pitchFamily="34" charset="0"/>
              </a:rPr>
              <a:t>When a division is a misfit with the rest of an organization</a:t>
            </a:r>
          </a:p>
          <a:p>
            <a:pPr marL="342900" indent="-342900"/>
            <a:r>
              <a:rPr lang="en-US" altLang="en-US" sz="2800" dirty="0"/>
              <a:t>When a large amount of cash is needed quickly</a:t>
            </a:r>
            <a:endParaRPr lang="en-US" altLang="en-US" sz="2800" dirty="0">
              <a:solidFill>
                <a:schemeClr val="tx1"/>
              </a:solidFill>
              <a:cs typeface="Arial" pitchFamily="34" charset="0"/>
            </a:endParaRPr>
          </a:p>
          <a:p>
            <a:pPr marL="342900" indent="-342900"/>
            <a:r>
              <a:rPr lang="en-US" altLang="en-US" sz="2800" dirty="0">
                <a:solidFill>
                  <a:schemeClr val="tx1"/>
                </a:solidFill>
                <a:cs typeface="Arial" pitchFamily="34" charset="0"/>
              </a:rPr>
              <a:t>When government antitrust action threatens a firm</a:t>
            </a:r>
          </a:p>
          <a:p>
            <a:pPr>
              <a:buFont typeface="Franklin Gothic Book" pitchFamily="-84" charset="0"/>
              <a:buChar char="►"/>
            </a:pPr>
            <a:endParaRPr lang="en-US" altLang="en-US" sz="2800" dirty="0">
              <a:solidFill>
                <a:schemeClr val="tx1"/>
              </a:solidFill>
              <a:latin typeface="Arial" pitchFamily="34" charset="0"/>
              <a:cs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lstStyle/>
          <a:p>
            <a:pPr>
              <a:defRPr/>
            </a:pPr>
            <a:r>
              <a:rPr lang="en-US" dirty="0">
                <a:solidFill>
                  <a:schemeClr val="accent3"/>
                </a:solidFill>
                <a:ea typeface="+mj-ea"/>
                <a:cs typeface="Arial" charset="0"/>
              </a:rPr>
              <a:t>Defensive Strategies </a:t>
            </a:r>
          </a:p>
        </p:txBody>
      </p:sp>
      <p:sp>
        <p:nvSpPr>
          <p:cNvPr id="65538" name="Content Placeholder 2"/>
          <p:cNvSpPr>
            <a:spLocks noGrp="1"/>
          </p:cNvSpPr>
          <p:nvPr>
            <p:ph idx="1"/>
          </p:nvPr>
        </p:nvSpPr>
        <p:spPr>
          <a:xfrm>
            <a:off x="467544" y="1628800"/>
            <a:ext cx="8064896" cy="4572000"/>
          </a:xfrm>
        </p:spPr>
        <p:txBody>
          <a:bodyPr>
            <a:normAutofit/>
          </a:bodyPr>
          <a:lstStyle/>
          <a:p>
            <a:pPr marL="342900" indent="-342900">
              <a:spcBef>
                <a:spcPts val="600"/>
              </a:spcBef>
            </a:pPr>
            <a:r>
              <a:rPr lang="en-US" altLang="en-US" sz="2800" b="1" dirty="0">
                <a:solidFill>
                  <a:schemeClr val="tx1"/>
                </a:solidFill>
                <a:cs typeface="Arial" pitchFamily="34" charset="0"/>
              </a:rPr>
              <a:t>Liquidation</a:t>
            </a:r>
          </a:p>
          <a:p>
            <a:pPr marL="742950" lvl="1" indent="-285750">
              <a:spcBef>
                <a:spcPts val="600"/>
              </a:spcBef>
            </a:pPr>
            <a:r>
              <a:rPr lang="en-US" altLang="en-US" sz="2800" dirty="0">
                <a:solidFill>
                  <a:schemeClr val="bg1">
                    <a:lumMod val="50000"/>
                  </a:schemeClr>
                </a:solidFill>
                <a:cs typeface="Arial" pitchFamily="34" charset="0"/>
              </a:rPr>
              <a:t>selling all of a company</a:t>
            </a:r>
            <a:r>
              <a:rPr lang="en-US" altLang="en-US" sz="2800" dirty="0">
                <a:solidFill>
                  <a:schemeClr val="bg1">
                    <a:lumMod val="50000"/>
                  </a:schemeClr>
                </a:solidFill>
              </a:rPr>
              <a:t>’</a:t>
            </a:r>
            <a:r>
              <a:rPr lang="en-US" altLang="ja-JP" sz="2800" dirty="0">
                <a:solidFill>
                  <a:schemeClr val="bg1">
                    <a:lumMod val="50000"/>
                  </a:schemeClr>
                </a:solidFill>
                <a:cs typeface="Arial" pitchFamily="34" charset="0"/>
              </a:rPr>
              <a:t>s assets, in parts, for their tangible worth</a:t>
            </a:r>
          </a:p>
          <a:p>
            <a:pPr marL="742950" lvl="1" indent="-285750">
              <a:spcBef>
                <a:spcPts val="600"/>
              </a:spcBef>
            </a:pPr>
            <a:r>
              <a:rPr lang="en-US" altLang="en-US" sz="2800" dirty="0">
                <a:solidFill>
                  <a:schemeClr val="bg1">
                    <a:lumMod val="50000"/>
                  </a:schemeClr>
                </a:solidFill>
                <a:cs typeface="Arial" pitchFamily="34" charset="0"/>
              </a:rPr>
              <a:t>can be an emotionally difficult strategy</a:t>
            </a: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p:txBody>
          <a:bodyPr/>
          <a:lstStyle/>
          <a:p>
            <a:pPr>
              <a:defRPr/>
            </a:pPr>
            <a:r>
              <a:rPr lang="en-US" dirty="0">
                <a:solidFill>
                  <a:schemeClr val="accent3"/>
                </a:solidFill>
                <a:ea typeface="+mj-ea"/>
                <a:cs typeface="Arial" charset="0"/>
              </a:rPr>
              <a:t>Liquidation Guidelines</a:t>
            </a:r>
          </a:p>
        </p:txBody>
      </p:sp>
      <p:sp>
        <p:nvSpPr>
          <p:cNvPr id="66562" name="Content Placeholder 6"/>
          <p:cNvSpPr>
            <a:spLocks noGrp="1"/>
          </p:cNvSpPr>
          <p:nvPr>
            <p:ph idx="1"/>
          </p:nvPr>
        </p:nvSpPr>
        <p:spPr>
          <a:xfrm>
            <a:off x="467544" y="1628800"/>
            <a:ext cx="8368608" cy="4572000"/>
          </a:xfrm>
        </p:spPr>
        <p:txBody>
          <a:bodyPr>
            <a:normAutofit/>
          </a:bodyPr>
          <a:lstStyle/>
          <a:p>
            <a:pPr marL="342900" indent="-342900">
              <a:spcBef>
                <a:spcPts val="600"/>
              </a:spcBef>
            </a:pPr>
            <a:r>
              <a:rPr lang="en-US" altLang="en-US" sz="2800" dirty="0">
                <a:solidFill>
                  <a:schemeClr val="tx1"/>
                </a:solidFill>
                <a:cs typeface="Arial" pitchFamily="34" charset="0"/>
              </a:rPr>
              <a:t>When an organization has pursued both a retrenchment strategy and a divestiture strategy, and neither has been successful</a:t>
            </a:r>
          </a:p>
          <a:p>
            <a:pPr marL="342900" indent="-342900">
              <a:spcBef>
                <a:spcPts val="600"/>
              </a:spcBef>
            </a:pPr>
            <a:r>
              <a:rPr lang="en-US" altLang="en-US" sz="2800" dirty="0">
                <a:solidFill>
                  <a:schemeClr val="tx1"/>
                </a:solidFill>
                <a:cs typeface="Arial" pitchFamily="34" charset="0"/>
              </a:rPr>
              <a:t>When an organization</a:t>
            </a:r>
            <a:r>
              <a:rPr lang="en-US" altLang="ja-JP" sz="2800" dirty="0">
                <a:solidFill>
                  <a:schemeClr val="tx1"/>
                </a:solidFill>
                <a:cs typeface="Arial" pitchFamily="34" charset="0"/>
              </a:rPr>
              <a:t>'s only alternative is bankruptcy</a:t>
            </a:r>
          </a:p>
          <a:p>
            <a:pPr marL="342900" indent="-342900">
              <a:spcBef>
                <a:spcPts val="600"/>
              </a:spcBef>
            </a:pPr>
            <a:r>
              <a:rPr lang="en-US" altLang="en-US" sz="2800" dirty="0">
                <a:solidFill>
                  <a:schemeClr val="tx1"/>
                </a:solidFill>
                <a:cs typeface="Arial" pitchFamily="34" charset="0"/>
              </a:rPr>
              <a:t>When the stockholders of a firm can minimize their losses by selling the organization</a:t>
            </a:r>
            <a:r>
              <a:rPr lang="en-US" altLang="ja-JP" sz="2800" dirty="0">
                <a:solidFill>
                  <a:schemeClr val="tx1"/>
                </a:solidFill>
                <a:cs typeface="Arial" pitchFamily="34" charset="0"/>
              </a:rPr>
              <a:t>'s assets</a:t>
            </a:r>
            <a:endParaRPr lang="en-US" altLang="en-US" sz="2800" dirty="0">
              <a:solidFill>
                <a:schemeClr val="tx1"/>
              </a:solidFill>
              <a:cs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p:cNvSpPr>
          <p:nvPr>
            <p:ph type="body" idx="1"/>
          </p:nvPr>
        </p:nvSpPr>
        <p:spPr>
          <a:xfrm>
            <a:off x="539552" y="1700808"/>
            <a:ext cx="8064896" cy="4572000"/>
          </a:xfrm>
        </p:spPr>
        <p:txBody>
          <a:bodyPr/>
          <a:lstStyle/>
          <a:p>
            <a:r>
              <a:rPr lang="en-HK" altLang="zh-HK" sz="2400" dirty="0"/>
              <a:t>Three levels of strategy</a:t>
            </a:r>
          </a:p>
          <a:p>
            <a:r>
              <a:rPr lang="en-US" altLang="zh-HK" sz="2400" dirty="0">
                <a:hlinkClick r:id="rId2"/>
              </a:rPr>
              <a:t>https://www.youtube.com/watch?v=xcJf_UCjIg0</a:t>
            </a:r>
            <a:endParaRPr lang="en-US" altLang="zh-HK" sz="2400" dirty="0"/>
          </a:p>
          <a:p>
            <a:endParaRPr lang="en-US" altLang="zh-TW" dirty="0"/>
          </a:p>
        </p:txBody>
      </p:sp>
      <p:sp>
        <p:nvSpPr>
          <p:cNvPr id="6" name="Rectangle 2">
            <a:extLst>
              <a:ext uri="{FF2B5EF4-FFF2-40B4-BE49-F238E27FC236}">
                <a16:creationId xmlns:a16="http://schemas.microsoft.com/office/drawing/2014/main" id="{821887AB-0E4F-4E61-979F-0C137750DF8C}"/>
              </a:ext>
            </a:extLst>
          </p:cNvPr>
          <p:cNvSpPr>
            <a:spLocks noGrp="1" noChangeArrowheads="1"/>
          </p:cNvSpPr>
          <p:nvPr>
            <p:ph type="title"/>
          </p:nvPr>
        </p:nvSpPr>
        <p:spPr>
          <a:xfrm>
            <a:off x="301752" y="228600"/>
            <a:ext cx="8534400" cy="758952"/>
          </a:xfrm>
        </p:spPr>
        <p:txBody>
          <a:bodyPr>
            <a:normAutofit/>
          </a:bodyPr>
          <a:lstStyle/>
          <a:p>
            <a:pPr eaLnBrk="1" hangingPunct="1"/>
            <a:r>
              <a:rPr lang="en-US" altLang="zh-TW" sz="3600" dirty="0"/>
              <a:t>Suggested Video Clip</a:t>
            </a:r>
            <a:endParaRPr lang="en-US" altLang="zh-HK" sz="3600" dirty="0"/>
          </a:p>
        </p:txBody>
      </p:sp>
    </p:spTree>
    <p:extLst>
      <p:ext uri="{BB962C8B-B14F-4D97-AF65-F5344CB8AC3E}">
        <p14:creationId xmlns:p14="http://schemas.microsoft.com/office/powerpoint/2010/main" val="75220240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3">
  <a:themeElements>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fontScheme name="Leve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med" len="med"/>
          <a:tailEnd type="none" w="med" len="med"/>
        </a:ln>
        <a:effectLst/>
      </a:spPr>
      <a:bodyPr vert="horz" wrap="square" lIns="91440" tIns="228600" rIns="91440" bIns="22860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med" len="med"/>
          <a:tailEnd type="none" w="med" len="med"/>
        </a:ln>
        <a:effectLst/>
      </a:spPr>
      <a:bodyPr vert="horz" wrap="square" lIns="91440" tIns="228600" rIns="91440" bIns="22860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Level 1">
        <a:dk1>
          <a:srgbClr val="006699"/>
        </a:dk1>
        <a:lt1>
          <a:srgbClr val="FFFFFF"/>
        </a:lt1>
        <a:dk2>
          <a:srgbClr val="000000"/>
        </a:dk2>
        <a:lt2>
          <a:srgbClr val="99FF99"/>
        </a:lt2>
        <a:accent1>
          <a:srgbClr val="00CC99"/>
        </a:accent1>
        <a:accent2>
          <a:srgbClr val="009999"/>
        </a:accent2>
        <a:accent3>
          <a:srgbClr val="AAAAAA"/>
        </a:accent3>
        <a:accent4>
          <a:srgbClr val="DADADA"/>
        </a:accent4>
        <a:accent5>
          <a:srgbClr val="AAE2CA"/>
        </a:accent5>
        <a:accent6>
          <a:srgbClr val="008A8A"/>
        </a:accent6>
        <a:hlink>
          <a:srgbClr val="0066FF"/>
        </a:hlink>
        <a:folHlink>
          <a:srgbClr val="989CBA"/>
        </a:folHlink>
      </a:clrScheme>
      <a:clrMap bg1="dk2" tx1="lt1" bg2="dk1" tx2="lt2" accent1="accent1" accent2="accent2" accent3="accent3" accent4="accent4" accent5="accent5" accent6="accent6" hlink="hlink" folHlink="folHlink"/>
    </a:extraClrScheme>
    <a:extraClrScheme>
      <a:clrScheme name="Level 2">
        <a:dk1>
          <a:srgbClr val="808000"/>
        </a:dk1>
        <a:lt1>
          <a:srgbClr val="FFFFFF"/>
        </a:lt1>
        <a:dk2>
          <a:srgbClr val="5C271E"/>
        </a:dk2>
        <a:lt2>
          <a:srgbClr val="FFDD89"/>
        </a:lt2>
        <a:accent1>
          <a:srgbClr val="CC6600"/>
        </a:accent1>
        <a:accent2>
          <a:srgbClr val="CC9900"/>
        </a:accent2>
        <a:accent3>
          <a:srgbClr val="B5ACAB"/>
        </a:accent3>
        <a:accent4>
          <a:srgbClr val="DADADA"/>
        </a:accent4>
        <a:accent5>
          <a:srgbClr val="E2B8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3">
        <a:dk1>
          <a:srgbClr val="763B00"/>
        </a:dk1>
        <a:lt1>
          <a:srgbClr val="FFFFFF"/>
        </a:lt1>
        <a:dk2>
          <a:srgbClr val="330000"/>
        </a:dk2>
        <a:lt2>
          <a:srgbClr val="CC9900"/>
        </a:lt2>
        <a:accent1>
          <a:srgbClr val="FFCC00"/>
        </a:accent1>
        <a:accent2>
          <a:srgbClr val="CC3300"/>
        </a:accent2>
        <a:accent3>
          <a:srgbClr val="ADAAAA"/>
        </a:accent3>
        <a:accent4>
          <a:srgbClr val="DADADA"/>
        </a:accent4>
        <a:accent5>
          <a:srgbClr val="FFE2AA"/>
        </a:accent5>
        <a:accent6>
          <a:srgbClr val="B92D00"/>
        </a:accent6>
        <a:hlink>
          <a:srgbClr val="666699"/>
        </a:hlink>
        <a:folHlink>
          <a:srgbClr val="999966"/>
        </a:folHlink>
      </a:clrScheme>
      <a:clrMap bg1="dk2" tx1="lt1" bg2="dk1" tx2="lt2" accent1="accent1" accent2="accent2" accent3="accent3" accent4="accent4" accent5="accent5" accent6="accent6" hlink="hlink" folHlink="folHlink"/>
    </a:extraClrScheme>
    <a:extraClrScheme>
      <a:clrScheme name="Level 4">
        <a:dk1>
          <a:srgbClr val="6D3696"/>
        </a:dk1>
        <a:lt1>
          <a:srgbClr val="FFFFFF"/>
        </a:lt1>
        <a:dk2>
          <a:srgbClr val="51255D"/>
        </a:dk2>
        <a:lt2>
          <a:srgbClr val="FFFFCC"/>
        </a:lt2>
        <a:accent1>
          <a:srgbClr val="666699"/>
        </a:accent1>
        <a:accent2>
          <a:srgbClr val="800080"/>
        </a:accent2>
        <a:accent3>
          <a:srgbClr val="B3ACB6"/>
        </a:accent3>
        <a:accent4>
          <a:srgbClr val="DADADA"/>
        </a:accent4>
        <a:accent5>
          <a:srgbClr val="B8B8CA"/>
        </a:accent5>
        <a:accent6>
          <a:srgbClr val="730073"/>
        </a:accent6>
        <a:hlink>
          <a:srgbClr val="CCCC00"/>
        </a:hlink>
        <a:folHlink>
          <a:srgbClr val="A3A274"/>
        </a:folHlink>
      </a:clrScheme>
      <a:clrMap bg1="dk2" tx1="lt1" bg2="dk1" tx2="lt2" accent1="accent1" accent2="accent2" accent3="accent3" accent4="accent4" accent5="accent5" accent6="accent6" hlink="hlink" folHlink="folHlink"/>
    </a:extraClrScheme>
    <a:extraClrScheme>
      <a:clrScheme name="Level 5">
        <a:dk1>
          <a:srgbClr val="CC6600"/>
        </a:dk1>
        <a:lt1>
          <a:srgbClr val="FFFFFF"/>
        </a:lt1>
        <a:dk2>
          <a:srgbClr val="4A553B"/>
        </a:dk2>
        <a:lt2>
          <a:srgbClr val="FFBF1F"/>
        </a:lt2>
        <a:accent1>
          <a:srgbClr val="FFCC00"/>
        </a:accent1>
        <a:accent2>
          <a:srgbClr val="CC9900"/>
        </a:accent2>
        <a:accent3>
          <a:srgbClr val="B1B4AF"/>
        </a:accent3>
        <a:accent4>
          <a:srgbClr val="DADADA"/>
        </a:accent4>
        <a:accent5>
          <a:srgbClr val="FFE2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clrMap bg1="lt1" tx1="dk1" bg2="lt2" tx2="dk2" accent1="accent1" accent2="accent2" accent3="accent3" accent4="accent4" accent5="accent5" accent6="accent6" hlink="hlink" folHlink="folHlink"/>
    </a:extraClrScheme>
    <a:extraClrScheme>
      <a:clrScheme name="Level 7">
        <a:dk1>
          <a:srgbClr val="000000"/>
        </a:dk1>
        <a:lt1>
          <a:srgbClr val="FFFFFF"/>
        </a:lt1>
        <a:dk2>
          <a:srgbClr val="CC3300"/>
        </a:dk2>
        <a:lt2>
          <a:srgbClr val="663300"/>
        </a:lt2>
        <a:accent1>
          <a:srgbClr val="FFCC00"/>
        </a:accent1>
        <a:accent2>
          <a:srgbClr val="CC6600"/>
        </a:accent2>
        <a:accent3>
          <a:srgbClr val="FFFFFF"/>
        </a:accent3>
        <a:accent4>
          <a:srgbClr val="000000"/>
        </a:accent4>
        <a:accent5>
          <a:srgbClr val="FFE2AA"/>
        </a:accent5>
        <a:accent6>
          <a:srgbClr val="B95C00"/>
        </a:accent6>
        <a:hlink>
          <a:srgbClr val="CC9900"/>
        </a:hlink>
        <a:folHlink>
          <a:srgbClr val="996633"/>
        </a:folHlink>
      </a:clrScheme>
      <a:clrMap bg1="lt1" tx1="dk1" bg2="lt2" tx2="dk2" accent1="accent1" accent2="accent2" accent3="accent3" accent4="accent4" accent5="accent5" accent6="accent6" hlink="hlink" folHlink="folHlink"/>
    </a:extraClrScheme>
    <a:extraClrScheme>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ivic">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Theme3</Template>
  <TotalTime>4715</TotalTime>
  <Words>2330</Words>
  <Application>Microsoft Office PowerPoint</Application>
  <PresentationFormat>On-screen Show (4:3)</PresentationFormat>
  <Paragraphs>227</Paragraphs>
  <Slides>39</Slides>
  <Notes>36</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39</vt:i4>
      </vt:variant>
    </vt:vector>
  </HeadingPairs>
  <TitlesOfParts>
    <vt:vector size="49" baseType="lpstr">
      <vt:lpstr>Arial</vt:lpstr>
      <vt:lpstr>Calibri</vt:lpstr>
      <vt:lpstr>Franklin Gothic Book</vt:lpstr>
      <vt:lpstr>Georgia</vt:lpstr>
      <vt:lpstr>Times New Roman</vt:lpstr>
      <vt:lpstr>Verdana</vt:lpstr>
      <vt:lpstr>Wingdings</vt:lpstr>
      <vt:lpstr>Wingdings 2</vt:lpstr>
      <vt:lpstr>Theme3</vt:lpstr>
      <vt:lpstr>Civic</vt:lpstr>
      <vt:lpstr>Chapter 4: Types of Strategy (I)</vt:lpstr>
      <vt:lpstr>Long-Term Objectives</vt:lpstr>
      <vt:lpstr>The Desired Characteristics of Objectives</vt:lpstr>
      <vt:lpstr>The Nature of Long-Term Objectives</vt:lpstr>
      <vt:lpstr>Financial versus Strategic Objectives</vt:lpstr>
      <vt:lpstr>Financial versus Strategic Objectives</vt:lpstr>
      <vt:lpstr>A Comprehensive Strategic-Management Model</vt:lpstr>
      <vt:lpstr>Types of Strategies</vt:lpstr>
      <vt:lpstr>Alternative Strategies Defined and Exemplified</vt:lpstr>
      <vt:lpstr>Alternative Strategies Defined and Exemplified</vt:lpstr>
      <vt:lpstr>Levels of Strategies with Persons Most Responsible</vt:lpstr>
      <vt:lpstr>Integration Strategies</vt:lpstr>
      <vt:lpstr>Integration Strategies</vt:lpstr>
      <vt:lpstr>Forward Integration Guidelines</vt:lpstr>
      <vt:lpstr>Integration Strategies</vt:lpstr>
      <vt:lpstr>Integration Strategies</vt:lpstr>
      <vt:lpstr>Backward Integration Guidelines</vt:lpstr>
      <vt:lpstr>Integration Strategies</vt:lpstr>
      <vt:lpstr>Discussion</vt:lpstr>
      <vt:lpstr>Horizontal Integration Guidelines</vt:lpstr>
      <vt:lpstr>Intensive Strategies</vt:lpstr>
      <vt:lpstr>Market Penetration Guidelines</vt:lpstr>
      <vt:lpstr>Intensive Strategies</vt:lpstr>
      <vt:lpstr>Market Development Guidelines</vt:lpstr>
      <vt:lpstr>Intensive Strategies</vt:lpstr>
      <vt:lpstr>Product Development Guidelines</vt:lpstr>
      <vt:lpstr>Diversification Strategies</vt:lpstr>
      <vt:lpstr>Related Diversification Guidelines</vt:lpstr>
      <vt:lpstr>Diversification Strategies</vt:lpstr>
      <vt:lpstr>Unrelated Diversification Guidelines</vt:lpstr>
      <vt:lpstr>Unrelated Diversification Guidelines (cont.)</vt:lpstr>
      <vt:lpstr>Synergies of Related Diversification</vt:lpstr>
      <vt:lpstr>Defensive Strategies</vt:lpstr>
      <vt:lpstr>Defensive Strategies</vt:lpstr>
      <vt:lpstr>Retrenchment Guidelines</vt:lpstr>
      <vt:lpstr>Divestiture Guidelines</vt:lpstr>
      <vt:lpstr>Defensive Strategies </vt:lpstr>
      <vt:lpstr>Liquidation Guidelines</vt:lpstr>
      <vt:lpstr>Suggested Video Clip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Some questions</dc:title>
  <dc:creator>ldm</dc:creator>
  <cp:lastModifiedBy>Terence Li</cp:lastModifiedBy>
  <cp:revision>222</cp:revision>
  <dcterms:created xsi:type="dcterms:W3CDTF">2015-07-18T03:20:48Z</dcterms:created>
  <dcterms:modified xsi:type="dcterms:W3CDTF">2020-08-04T06:21:52Z</dcterms:modified>
</cp:coreProperties>
</file>