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3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268" autoAdjust="0"/>
  </p:normalViewPr>
  <p:slideViewPr>
    <p:cSldViewPr snapToGrid="0">
      <p:cViewPr varScale="1">
        <p:scale>
          <a:sx n="61" d="100"/>
          <a:sy n="61" d="100"/>
        </p:scale>
        <p:origin x="-1038"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429F8B-4D1B-4793-917F-1202CBB204BB}"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US"/>
        </a:p>
      </dgm:t>
    </dgm:pt>
    <dgm:pt modelId="{FB723B0B-91E5-4E0E-B6F9-7E81042A4103}">
      <dgm:prSet phldrT="[Text]" custT="1"/>
      <dgm:spPr/>
      <dgm:t>
        <a:bodyPr/>
        <a:lstStyle/>
        <a:p>
          <a:pPr algn="ctr"/>
          <a:r>
            <a:rPr lang="en-US" sz="2400" dirty="0"/>
            <a:t>Strength</a:t>
          </a:r>
        </a:p>
        <a:p>
          <a:pPr algn="l"/>
          <a:r>
            <a:rPr lang="en-US" sz="1600" dirty="0"/>
            <a:t>Analytical Skills</a:t>
          </a:r>
        </a:p>
        <a:p>
          <a:pPr algn="l"/>
          <a:r>
            <a:rPr lang="en-US" sz="1600" dirty="0"/>
            <a:t>Devotion</a:t>
          </a:r>
        </a:p>
        <a:p>
          <a:pPr algn="l"/>
          <a:r>
            <a:rPr lang="en-US" sz="1600" dirty="0"/>
            <a:t>Time Management</a:t>
          </a:r>
        </a:p>
      </dgm:t>
    </dgm:pt>
    <dgm:pt modelId="{17EB6FE7-867D-4784-9E86-9349B481A1B1}" type="parTrans" cxnId="{D889F0F9-3789-44F0-A514-C0317747959F}">
      <dgm:prSet/>
      <dgm:spPr/>
      <dgm:t>
        <a:bodyPr/>
        <a:lstStyle/>
        <a:p>
          <a:endParaRPr lang="en-US"/>
        </a:p>
      </dgm:t>
    </dgm:pt>
    <dgm:pt modelId="{CFD7B245-1A07-4656-83F0-E03B0A58A68B}" type="sibTrans" cxnId="{D889F0F9-3789-44F0-A514-C0317747959F}">
      <dgm:prSet/>
      <dgm:spPr/>
      <dgm:t>
        <a:bodyPr/>
        <a:lstStyle/>
        <a:p>
          <a:endParaRPr lang="en-US"/>
        </a:p>
      </dgm:t>
    </dgm:pt>
    <dgm:pt modelId="{99CAE3A1-E6FA-4E6D-B9BF-715A5D804707}">
      <dgm:prSet phldrT="[Text]" custT="1"/>
      <dgm:spPr/>
      <dgm:t>
        <a:bodyPr/>
        <a:lstStyle/>
        <a:p>
          <a:pPr algn="ctr"/>
          <a:r>
            <a:rPr lang="en-US" sz="2400" dirty="0"/>
            <a:t>Weaknesses</a:t>
          </a:r>
        </a:p>
        <a:p>
          <a:pPr algn="l"/>
          <a:r>
            <a:rPr lang="en-US" sz="1600" dirty="0"/>
            <a:t>Communication Skill</a:t>
          </a:r>
        </a:p>
        <a:p>
          <a:pPr algn="l"/>
          <a:r>
            <a:rPr lang="en-US" sz="1600" dirty="0"/>
            <a:t>Technical Skill</a:t>
          </a:r>
        </a:p>
        <a:p>
          <a:pPr algn="l"/>
          <a:r>
            <a:rPr lang="en-US" sz="1600" dirty="0"/>
            <a:t>Linguistic Efficiency</a:t>
          </a:r>
        </a:p>
      </dgm:t>
    </dgm:pt>
    <dgm:pt modelId="{2AFAF953-5945-4949-ABAD-85AC830B8F65}" type="parTrans" cxnId="{6D5B166B-B107-4626-877B-DF50BBB014F4}">
      <dgm:prSet/>
      <dgm:spPr/>
      <dgm:t>
        <a:bodyPr/>
        <a:lstStyle/>
        <a:p>
          <a:endParaRPr lang="en-US"/>
        </a:p>
      </dgm:t>
    </dgm:pt>
    <dgm:pt modelId="{4BAA92B9-7AFD-4A57-81E4-E42B9AA688BD}" type="sibTrans" cxnId="{6D5B166B-B107-4626-877B-DF50BBB014F4}">
      <dgm:prSet/>
      <dgm:spPr/>
      <dgm:t>
        <a:bodyPr/>
        <a:lstStyle/>
        <a:p>
          <a:endParaRPr lang="en-US"/>
        </a:p>
      </dgm:t>
    </dgm:pt>
    <dgm:pt modelId="{108B7D50-4C1D-444F-81C3-484925B2AD6E}">
      <dgm:prSet phldrT="[Text]" custT="1"/>
      <dgm:spPr/>
      <dgm:t>
        <a:bodyPr/>
        <a:lstStyle/>
        <a:p>
          <a:pPr algn="ctr"/>
          <a:r>
            <a:rPr lang="en-US" sz="2400" dirty="0"/>
            <a:t>Opportunity</a:t>
          </a:r>
        </a:p>
        <a:p>
          <a:pPr algn="l"/>
          <a:r>
            <a:rPr lang="en-US" sz="1600" dirty="0"/>
            <a:t>Job Opening</a:t>
          </a:r>
        </a:p>
        <a:p>
          <a:pPr algn="l"/>
          <a:r>
            <a:rPr lang="en-US" sz="1600" dirty="0"/>
            <a:t>Scopes of Skill Development</a:t>
          </a:r>
        </a:p>
      </dgm:t>
    </dgm:pt>
    <dgm:pt modelId="{3CDE18A9-04A7-461B-B0D9-5667C6DC11AB}" type="parTrans" cxnId="{2805020B-7372-4CF6-9450-1CE064D0B15C}">
      <dgm:prSet/>
      <dgm:spPr/>
      <dgm:t>
        <a:bodyPr/>
        <a:lstStyle/>
        <a:p>
          <a:endParaRPr lang="en-US"/>
        </a:p>
      </dgm:t>
    </dgm:pt>
    <dgm:pt modelId="{E2DAAB5E-0792-41D4-9DD6-8606249AA430}" type="sibTrans" cxnId="{2805020B-7372-4CF6-9450-1CE064D0B15C}">
      <dgm:prSet/>
      <dgm:spPr/>
      <dgm:t>
        <a:bodyPr/>
        <a:lstStyle/>
        <a:p>
          <a:endParaRPr lang="en-US"/>
        </a:p>
      </dgm:t>
    </dgm:pt>
    <dgm:pt modelId="{25114C7D-5448-43E7-A80F-9AD358FA158C}">
      <dgm:prSet phldrT="[Text]" custT="1"/>
      <dgm:spPr/>
      <dgm:t>
        <a:bodyPr/>
        <a:lstStyle/>
        <a:p>
          <a:pPr algn="ctr"/>
          <a:r>
            <a:rPr lang="en-US" sz="2400" dirty="0"/>
            <a:t>Threats</a:t>
          </a:r>
        </a:p>
        <a:p>
          <a:pPr algn="l"/>
          <a:r>
            <a:rPr lang="en-US" sz="1600" dirty="0"/>
            <a:t>Changing Patterns</a:t>
          </a:r>
        </a:p>
        <a:p>
          <a:pPr algn="l"/>
          <a:r>
            <a:rPr lang="en-US" sz="1600" dirty="0" err="1"/>
            <a:t>Competetivnenss</a:t>
          </a:r>
          <a:r>
            <a:rPr lang="en-US" sz="1600" dirty="0"/>
            <a:t> </a:t>
          </a:r>
        </a:p>
      </dgm:t>
    </dgm:pt>
    <dgm:pt modelId="{32076EEF-42B2-4B5F-96AE-E466ADFD9D3A}" type="parTrans" cxnId="{C52B3661-99B2-4D96-A261-8DE2380241E7}">
      <dgm:prSet/>
      <dgm:spPr/>
      <dgm:t>
        <a:bodyPr/>
        <a:lstStyle/>
        <a:p>
          <a:endParaRPr lang="en-US"/>
        </a:p>
      </dgm:t>
    </dgm:pt>
    <dgm:pt modelId="{BEB6C403-95F9-43D0-861D-E3E30C348A3C}" type="sibTrans" cxnId="{C52B3661-99B2-4D96-A261-8DE2380241E7}">
      <dgm:prSet/>
      <dgm:spPr/>
      <dgm:t>
        <a:bodyPr/>
        <a:lstStyle/>
        <a:p>
          <a:endParaRPr lang="en-US"/>
        </a:p>
      </dgm:t>
    </dgm:pt>
    <dgm:pt modelId="{E20D87D7-BA11-4F00-BFF2-C38F859E2173}" type="pres">
      <dgm:prSet presAssocID="{DB429F8B-4D1B-4793-917F-1202CBB204BB}" presName="diagram" presStyleCnt="0">
        <dgm:presLayoutVars>
          <dgm:dir/>
          <dgm:resizeHandles val="exact"/>
        </dgm:presLayoutVars>
      </dgm:prSet>
      <dgm:spPr/>
      <dgm:t>
        <a:bodyPr/>
        <a:lstStyle/>
        <a:p>
          <a:endParaRPr lang="en-US"/>
        </a:p>
      </dgm:t>
    </dgm:pt>
    <dgm:pt modelId="{2BF260D2-F1BA-4527-8BD1-E7931EFF42B9}" type="pres">
      <dgm:prSet presAssocID="{FB723B0B-91E5-4E0E-B6F9-7E81042A4103}" presName="node" presStyleLbl="node1" presStyleIdx="0" presStyleCnt="4" custLinFactNeighborX="1464" custLinFactNeighborY="-279">
        <dgm:presLayoutVars>
          <dgm:bulletEnabled val="1"/>
        </dgm:presLayoutVars>
      </dgm:prSet>
      <dgm:spPr/>
      <dgm:t>
        <a:bodyPr/>
        <a:lstStyle/>
        <a:p>
          <a:endParaRPr lang="en-US"/>
        </a:p>
      </dgm:t>
    </dgm:pt>
    <dgm:pt modelId="{14C4AE22-7324-46ED-B25B-29BFB98E3E59}" type="pres">
      <dgm:prSet presAssocID="{CFD7B245-1A07-4656-83F0-E03B0A58A68B}" presName="sibTrans" presStyleCnt="0"/>
      <dgm:spPr/>
    </dgm:pt>
    <dgm:pt modelId="{B1F3172E-5975-47FE-B9CD-FE4DD762334F}" type="pres">
      <dgm:prSet presAssocID="{99CAE3A1-E6FA-4E6D-B9BF-715A5D804707}" presName="node" presStyleLbl="node1" presStyleIdx="1" presStyleCnt="4" custLinFactNeighborX="2552" custLinFactNeighborY="-109">
        <dgm:presLayoutVars>
          <dgm:bulletEnabled val="1"/>
        </dgm:presLayoutVars>
      </dgm:prSet>
      <dgm:spPr/>
      <dgm:t>
        <a:bodyPr/>
        <a:lstStyle/>
        <a:p>
          <a:endParaRPr lang="en-US"/>
        </a:p>
      </dgm:t>
    </dgm:pt>
    <dgm:pt modelId="{0207BF02-D601-4C2B-9AE1-D3FB61BA193A}" type="pres">
      <dgm:prSet presAssocID="{4BAA92B9-7AFD-4A57-81E4-E42B9AA688BD}" presName="sibTrans" presStyleCnt="0"/>
      <dgm:spPr/>
    </dgm:pt>
    <dgm:pt modelId="{61BBCAF9-70DE-4AE7-A82C-75B833CD35EF}" type="pres">
      <dgm:prSet presAssocID="{108B7D50-4C1D-444F-81C3-484925B2AD6E}" presName="node" presStyleLbl="node1" presStyleIdx="2" presStyleCnt="4" custLinFactNeighborX="1464" custLinFactNeighborY="-279">
        <dgm:presLayoutVars>
          <dgm:bulletEnabled val="1"/>
        </dgm:presLayoutVars>
      </dgm:prSet>
      <dgm:spPr/>
      <dgm:t>
        <a:bodyPr/>
        <a:lstStyle/>
        <a:p>
          <a:endParaRPr lang="en-US"/>
        </a:p>
      </dgm:t>
    </dgm:pt>
    <dgm:pt modelId="{BB2E9C74-6030-40A6-8DC1-420AC3BBF783}" type="pres">
      <dgm:prSet presAssocID="{E2DAAB5E-0792-41D4-9DD6-8606249AA430}" presName="sibTrans" presStyleCnt="0"/>
      <dgm:spPr/>
    </dgm:pt>
    <dgm:pt modelId="{CA186BB2-482F-479B-96DD-0A803D722111}" type="pres">
      <dgm:prSet presAssocID="{25114C7D-5448-43E7-A80F-9AD358FA158C}" presName="node" presStyleLbl="node1" presStyleIdx="3" presStyleCnt="4" custLinFactNeighborX="1464" custLinFactNeighborY="-279">
        <dgm:presLayoutVars>
          <dgm:bulletEnabled val="1"/>
        </dgm:presLayoutVars>
      </dgm:prSet>
      <dgm:spPr/>
      <dgm:t>
        <a:bodyPr/>
        <a:lstStyle/>
        <a:p>
          <a:endParaRPr lang="en-US"/>
        </a:p>
      </dgm:t>
    </dgm:pt>
  </dgm:ptLst>
  <dgm:cxnLst>
    <dgm:cxn modelId="{D889F0F9-3789-44F0-A514-C0317747959F}" srcId="{DB429F8B-4D1B-4793-917F-1202CBB204BB}" destId="{FB723B0B-91E5-4E0E-B6F9-7E81042A4103}" srcOrd="0" destOrd="0" parTransId="{17EB6FE7-867D-4784-9E86-9349B481A1B1}" sibTransId="{CFD7B245-1A07-4656-83F0-E03B0A58A68B}"/>
    <dgm:cxn modelId="{46ED2541-A68C-4F83-925E-2F9B1FCA080D}" type="presOf" srcId="{FB723B0B-91E5-4E0E-B6F9-7E81042A4103}" destId="{2BF260D2-F1BA-4527-8BD1-E7931EFF42B9}" srcOrd="0" destOrd="0" presId="urn:microsoft.com/office/officeart/2005/8/layout/default"/>
    <dgm:cxn modelId="{6D5B166B-B107-4626-877B-DF50BBB014F4}" srcId="{DB429F8B-4D1B-4793-917F-1202CBB204BB}" destId="{99CAE3A1-E6FA-4E6D-B9BF-715A5D804707}" srcOrd="1" destOrd="0" parTransId="{2AFAF953-5945-4949-ABAD-85AC830B8F65}" sibTransId="{4BAA92B9-7AFD-4A57-81E4-E42B9AA688BD}"/>
    <dgm:cxn modelId="{B51C5543-C615-4C36-961F-3E161B79CB84}" type="presOf" srcId="{99CAE3A1-E6FA-4E6D-B9BF-715A5D804707}" destId="{B1F3172E-5975-47FE-B9CD-FE4DD762334F}" srcOrd="0" destOrd="0" presId="urn:microsoft.com/office/officeart/2005/8/layout/default"/>
    <dgm:cxn modelId="{FC6ABC92-A4FE-4F6F-A370-D58CC44113A2}" type="presOf" srcId="{108B7D50-4C1D-444F-81C3-484925B2AD6E}" destId="{61BBCAF9-70DE-4AE7-A82C-75B833CD35EF}" srcOrd="0" destOrd="0" presId="urn:microsoft.com/office/officeart/2005/8/layout/default"/>
    <dgm:cxn modelId="{8B25DBA9-FDB0-449D-86D2-43F47409413C}" type="presOf" srcId="{DB429F8B-4D1B-4793-917F-1202CBB204BB}" destId="{E20D87D7-BA11-4F00-BFF2-C38F859E2173}" srcOrd="0" destOrd="0" presId="urn:microsoft.com/office/officeart/2005/8/layout/default"/>
    <dgm:cxn modelId="{4298AA13-6E35-4DCC-B5C4-E4904B2BD673}" type="presOf" srcId="{25114C7D-5448-43E7-A80F-9AD358FA158C}" destId="{CA186BB2-482F-479B-96DD-0A803D722111}" srcOrd="0" destOrd="0" presId="urn:microsoft.com/office/officeart/2005/8/layout/default"/>
    <dgm:cxn modelId="{2805020B-7372-4CF6-9450-1CE064D0B15C}" srcId="{DB429F8B-4D1B-4793-917F-1202CBB204BB}" destId="{108B7D50-4C1D-444F-81C3-484925B2AD6E}" srcOrd="2" destOrd="0" parTransId="{3CDE18A9-04A7-461B-B0D9-5667C6DC11AB}" sibTransId="{E2DAAB5E-0792-41D4-9DD6-8606249AA430}"/>
    <dgm:cxn modelId="{C52B3661-99B2-4D96-A261-8DE2380241E7}" srcId="{DB429F8B-4D1B-4793-917F-1202CBB204BB}" destId="{25114C7D-5448-43E7-A80F-9AD358FA158C}" srcOrd="3" destOrd="0" parTransId="{32076EEF-42B2-4B5F-96AE-E466ADFD9D3A}" sibTransId="{BEB6C403-95F9-43D0-861D-E3E30C348A3C}"/>
    <dgm:cxn modelId="{4B2809CB-C238-4A5A-AD45-1FDF2949202B}" type="presParOf" srcId="{E20D87D7-BA11-4F00-BFF2-C38F859E2173}" destId="{2BF260D2-F1BA-4527-8BD1-E7931EFF42B9}" srcOrd="0" destOrd="0" presId="urn:microsoft.com/office/officeart/2005/8/layout/default"/>
    <dgm:cxn modelId="{D02C0FDB-2438-4365-8A2B-BAEEE6AB3A79}" type="presParOf" srcId="{E20D87D7-BA11-4F00-BFF2-C38F859E2173}" destId="{14C4AE22-7324-46ED-B25B-29BFB98E3E59}" srcOrd="1" destOrd="0" presId="urn:microsoft.com/office/officeart/2005/8/layout/default"/>
    <dgm:cxn modelId="{87BB71C2-AF6D-4514-9E4D-64E0E0DF2636}" type="presParOf" srcId="{E20D87D7-BA11-4F00-BFF2-C38F859E2173}" destId="{B1F3172E-5975-47FE-B9CD-FE4DD762334F}" srcOrd="2" destOrd="0" presId="urn:microsoft.com/office/officeart/2005/8/layout/default"/>
    <dgm:cxn modelId="{B8831880-0756-447E-8017-9E6A786A1EBB}" type="presParOf" srcId="{E20D87D7-BA11-4F00-BFF2-C38F859E2173}" destId="{0207BF02-D601-4C2B-9AE1-D3FB61BA193A}" srcOrd="3" destOrd="0" presId="urn:microsoft.com/office/officeart/2005/8/layout/default"/>
    <dgm:cxn modelId="{331A27E8-FB92-44A5-A279-869A37E3E3E5}" type="presParOf" srcId="{E20D87D7-BA11-4F00-BFF2-C38F859E2173}" destId="{61BBCAF9-70DE-4AE7-A82C-75B833CD35EF}" srcOrd="4" destOrd="0" presId="urn:microsoft.com/office/officeart/2005/8/layout/default"/>
    <dgm:cxn modelId="{27F1A833-54E3-405C-BD93-E9DEBD917E3D}" type="presParOf" srcId="{E20D87D7-BA11-4F00-BFF2-C38F859E2173}" destId="{BB2E9C74-6030-40A6-8DC1-420AC3BBF783}" srcOrd="5" destOrd="0" presId="urn:microsoft.com/office/officeart/2005/8/layout/default"/>
    <dgm:cxn modelId="{EDD8A21E-8D0F-47D8-A01E-9102D6137BBF}" type="presParOf" srcId="{E20D87D7-BA11-4F00-BFF2-C38F859E2173}" destId="{CA186BB2-482F-479B-96DD-0A803D72211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E124D1-62FC-435E-92B1-94F3DB315B28}" type="doc">
      <dgm:prSet loTypeId="urn:microsoft.com/office/officeart/2005/8/layout/pyramid2" loCatId="pyramid" qsTypeId="urn:microsoft.com/office/officeart/2005/8/quickstyle/simple1" qsCatId="simple" csTypeId="urn:microsoft.com/office/officeart/2005/8/colors/colorful3" csCatId="colorful" phldr="1"/>
      <dgm:spPr/>
    </dgm:pt>
    <dgm:pt modelId="{491D64D2-5B4A-4FFC-B48B-A440532FB611}">
      <dgm:prSet phldrT="[Text]"/>
      <dgm:spPr/>
      <dgm:t>
        <a:bodyPr/>
        <a:lstStyle/>
        <a:p>
          <a:r>
            <a:rPr lang="en-US" dirty="0"/>
            <a:t>Specific</a:t>
          </a:r>
        </a:p>
      </dgm:t>
    </dgm:pt>
    <dgm:pt modelId="{A34F2B9F-976B-4850-AFEC-5F2D60C1F1D4}" type="parTrans" cxnId="{58688A0D-12C8-4401-9E01-4578027D0ADD}">
      <dgm:prSet/>
      <dgm:spPr/>
      <dgm:t>
        <a:bodyPr/>
        <a:lstStyle/>
        <a:p>
          <a:endParaRPr lang="en-US"/>
        </a:p>
      </dgm:t>
    </dgm:pt>
    <dgm:pt modelId="{580F3BFC-57EA-4D93-8F5C-D946796C8E4C}" type="sibTrans" cxnId="{58688A0D-12C8-4401-9E01-4578027D0ADD}">
      <dgm:prSet/>
      <dgm:spPr/>
      <dgm:t>
        <a:bodyPr/>
        <a:lstStyle/>
        <a:p>
          <a:endParaRPr lang="en-US"/>
        </a:p>
      </dgm:t>
    </dgm:pt>
    <dgm:pt modelId="{01FA566D-6BF0-41E0-98F6-46B5EC2283FF}">
      <dgm:prSet phldrT="[Text]"/>
      <dgm:spPr/>
      <dgm:t>
        <a:bodyPr/>
        <a:lstStyle/>
        <a:p>
          <a:r>
            <a:rPr lang="en-US" dirty="0"/>
            <a:t>Measurable</a:t>
          </a:r>
        </a:p>
      </dgm:t>
    </dgm:pt>
    <dgm:pt modelId="{F243BB92-6981-4F37-815F-34DC6825FFE0}" type="parTrans" cxnId="{4B4EF307-E771-4757-8FDF-B94B2DFE3160}">
      <dgm:prSet/>
      <dgm:spPr/>
      <dgm:t>
        <a:bodyPr/>
        <a:lstStyle/>
        <a:p>
          <a:endParaRPr lang="en-US"/>
        </a:p>
      </dgm:t>
    </dgm:pt>
    <dgm:pt modelId="{5A075C05-3BD9-456B-97B7-000F4F12F782}" type="sibTrans" cxnId="{4B4EF307-E771-4757-8FDF-B94B2DFE3160}">
      <dgm:prSet/>
      <dgm:spPr/>
      <dgm:t>
        <a:bodyPr/>
        <a:lstStyle/>
        <a:p>
          <a:endParaRPr lang="en-US"/>
        </a:p>
      </dgm:t>
    </dgm:pt>
    <dgm:pt modelId="{E7235EB2-0FD3-4131-8C6D-BA03CB184B8A}">
      <dgm:prSet phldrT="[Text]"/>
      <dgm:spPr/>
      <dgm:t>
        <a:bodyPr/>
        <a:lstStyle/>
        <a:p>
          <a:r>
            <a:rPr lang="en-US" dirty="0"/>
            <a:t>Achievable</a:t>
          </a:r>
        </a:p>
      </dgm:t>
    </dgm:pt>
    <dgm:pt modelId="{3D64106E-0E1B-41B0-9B5D-4F25A6D5383E}" type="parTrans" cxnId="{40DE1A97-5593-409B-A45D-0D7B3BE4BF84}">
      <dgm:prSet/>
      <dgm:spPr/>
      <dgm:t>
        <a:bodyPr/>
        <a:lstStyle/>
        <a:p>
          <a:endParaRPr lang="en-US"/>
        </a:p>
      </dgm:t>
    </dgm:pt>
    <dgm:pt modelId="{1FB9873F-ADB2-4DCD-8CF8-B1C5A6BF2F7F}" type="sibTrans" cxnId="{40DE1A97-5593-409B-A45D-0D7B3BE4BF84}">
      <dgm:prSet/>
      <dgm:spPr/>
      <dgm:t>
        <a:bodyPr/>
        <a:lstStyle/>
        <a:p>
          <a:endParaRPr lang="en-US"/>
        </a:p>
      </dgm:t>
    </dgm:pt>
    <dgm:pt modelId="{7B890A08-593D-4C66-88E7-63E92855CF8C}">
      <dgm:prSet phldrT="[Text]"/>
      <dgm:spPr/>
      <dgm:t>
        <a:bodyPr/>
        <a:lstStyle/>
        <a:p>
          <a:r>
            <a:rPr lang="en-US" dirty="0"/>
            <a:t>Realistic</a:t>
          </a:r>
        </a:p>
      </dgm:t>
    </dgm:pt>
    <dgm:pt modelId="{272ED603-C319-4B22-A75D-EAD7013BC915}" type="parTrans" cxnId="{132A2FA6-7617-4C4F-BA90-813F447BB957}">
      <dgm:prSet/>
      <dgm:spPr/>
      <dgm:t>
        <a:bodyPr/>
        <a:lstStyle/>
        <a:p>
          <a:endParaRPr lang="en-US"/>
        </a:p>
      </dgm:t>
    </dgm:pt>
    <dgm:pt modelId="{DA79F912-758F-4C63-B5E1-1B6B6F8E6811}" type="sibTrans" cxnId="{132A2FA6-7617-4C4F-BA90-813F447BB957}">
      <dgm:prSet/>
      <dgm:spPr/>
      <dgm:t>
        <a:bodyPr/>
        <a:lstStyle/>
        <a:p>
          <a:endParaRPr lang="en-US"/>
        </a:p>
      </dgm:t>
    </dgm:pt>
    <dgm:pt modelId="{DBB2D636-E63E-4296-9DB9-2C0CBF87C715}">
      <dgm:prSet phldrT="[Text]"/>
      <dgm:spPr/>
      <dgm:t>
        <a:bodyPr/>
        <a:lstStyle/>
        <a:p>
          <a:r>
            <a:rPr lang="en-US" dirty="0"/>
            <a:t>Time frame</a:t>
          </a:r>
        </a:p>
      </dgm:t>
    </dgm:pt>
    <dgm:pt modelId="{D1912ADB-1F6C-4994-B41F-1E1F5EE84479}" type="parTrans" cxnId="{1FCC81F2-D5A7-4720-B77B-0CF23BCE6571}">
      <dgm:prSet/>
      <dgm:spPr/>
      <dgm:t>
        <a:bodyPr/>
        <a:lstStyle/>
        <a:p>
          <a:endParaRPr lang="en-US"/>
        </a:p>
      </dgm:t>
    </dgm:pt>
    <dgm:pt modelId="{894F9937-8DFA-46B3-A689-4D19910FE3FA}" type="sibTrans" cxnId="{1FCC81F2-D5A7-4720-B77B-0CF23BCE6571}">
      <dgm:prSet/>
      <dgm:spPr/>
      <dgm:t>
        <a:bodyPr/>
        <a:lstStyle/>
        <a:p>
          <a:endParaRPr lang="en-US"/>
        </a:p>
      </dgm:t>
    </dgm:pt>
    <dgm:pt modelId="{7142F741-987F-4754-8E29-3CC73C959326}" type="pres">
      <dgm:prSet presAssocID="{50E124D1-62FC-435E-92B1-94F3DB315B28}" presName="compositeShape" presStyleCnt="0">
        <dgm:presLayoutVars>
          <dgm:dir/>
          <dgm:resizeHandles/>
        </dgm:presLayoutVars>
      </dgm:prSet>
      <dgm:spPr/>
    </dgm:pt>
    <dgm:pt modelId="{56A734DC-8916-4FEC-8AEB-4745B03CEA3D}" type="pres">
      <dgm:prSet presAssocID="{50E124D1-62FC-435E-92B1-94F3DB315B28}" presName="pyramid" presStyleLbl="node1" presStyleIdx="0" presStyleCnt="1"/>
      <dgm:spPr/>
    </dgm:pt>
    <dgm:pt modelId="{840028DE-7F6C-4A41-A347-B8BFFDEA72FB}" type="pres">
      <dgm:prSet presAssocID="{50E124D1-62FC-435E-92B1-94F3DB315B28}" presName="theList" presStyleCnt="0"/>
      <dgm:spPr/>
    </dgm:pt>
    <dgm:pt modelId="{4CC5B686-AD9F-4242-878D-061A9F5EF068}" type="pres">
      <dgm:prSet presAssocID="{491D64D2-5B4A-4FFC-B48B-A440532FB611}" presName="aNode" presStyleLbl="fgAcc1" presStyleIdx="0" presStyleCnt="5">
        <dgm:presLayoutVars>
          <dgm:bulletEnabled val="1"/>
        </dgm:presLayoutVars>
      </dgm:prSet>
      <dgm:spPr/>
      <dgm:t>
        <a:bodyPr/>
        <a:lstStyle/>
        <a:p>
          <a:endParaRPr lang="en-US"/>
        </a:p>
      </dgm:t>
    </dgm:pt>
    <dgm:pt modelId="{15A7E8E6-9E46-40A2-9185-DBD2B1A7C209}" type="pres">
      <dgm:prSet presAssocID="{491D64D2-5B4A-4FFC-B48B-A440532FB611}" presName="aSpace" presStyleCnt="0"/>
      <dgm:spPr/>
    </dgm:pt>
    <dgm:pt modelId="{F0EDD91B-6F2D-4EBC-B9FD-561D98D6E27C}" type="pres">
      <dgm:prSet presAssocID="{01FA566D-6BF0-41E0-98F6-46B5EC2283FF}" presName="aNode" presStyleLbl="fgAcc1" presStyleIdx="1" presStyleCnt="5">
        <dgm:presLayoutVars>
          <dgm:bulletEnabled val="1"/>
        </dgm:presLayoutVars>
      </dgm:prSet>
      <dgm:spPr/>
      <dgm:t>
        <a:bodyPr/>
        <a:lstStyle/>
        <a:p>
          <a:endParaRPr lang="en-US"/>
        </a:p>
      </dgm:t>
    </dgm:pt>
    <dgm:pt modelId="{7B714A72-AD62-4BC9-91D7-8FF0057EA0B5}" type="pres">
      <dgm:prSet presAssocID="{01FA566D-6BF0-41E0-98F6-46B5EC2283FF}" presName="aSpace" presStyleCnt="0"/>
      <dgm:spPr/>
    </dgm:pt>
    <dgm:pt modelId="{0086477B-E2DA-4BF4-A5BF-C9F9866F99FB}" type="pres">
      <dgm:prSet presAssocID="{E7235EB2-0FD3-4131-8C6D-BA03CB184B8A}" presName="aNode" presStyleLbl="fgAcc1" presStyleIdx="2" presStyleCnt="5">
        <dgm:presLayoutVars>
          <dgm:bulletEnabled val="1"/>
        </dgm:presLayoutVars>
      </dgm:prSet>
      <dgm:spPr/>
      <dgm:t>
        <a:bodyPr/>
        <a:lstStyle/>
        <a:p>
          <a:endParaRPr lang="en-US"/>
        </a:p>
      </dgm:t>
    </dgm:pt>
    <dgm:pt modelId="{D109E95D-B657-4B78-8F0A-44945AA6DE3A}" type="pres">
      <dgm:prSet presAssocID="{E7235EB2-0FD3-4131-8C6D-BA03CB184B8A}" presName="aSpace" presStyleCnt="0"/>
      <dgm:spPr/>
    </dgm:pt>
    <dgm:pt modelId="{7A899F5E-2850-4904-B696-35AF6E981912}" type="pres">
      <dgm:prSet presAssocID="{7B890A08-593D-4C66-88E7-63E92855CF8C}" presName="aNode" presStyleLbl="fgAcc1" presStyleIdx="3" presStyleCnt="5">
        <dgm:presLayoutVars>
          <dgm:bulletEnabled val="1"/>
        </dgm:presLayoutVars>
      </dgm:prSet>
      <dgm:spPr/>
      <dgm:t>
        <a:bodyPr/>
        <a:lstStyle/>
        <a:p>
          <a:endParaRPr lang="en-US"/>
        </a:p>
      </dgm:t>
    </dgm:pt>
    <dgm:pt modelId="{D67CECB2-5FE3-4233-9E33-41E64362A759}" type="pres">
      <dgm:prSet presAssocID="{7B890A08-593D-4C66-88E7-63E92855CF8C}" presName="aSpace" presStyleCnt="0"/>
      <dgm:spPr/>
    </dgm:pt>
    <dgm:pt modelId="{F5B28DB7-5791-40CA-8046-E8B37C6AF1F5}" type="pres">
      <dgm:prSet presAssocID="{DBB2D636-E63E-4296-9DB9-2C0CBF87C715}" presName="aNode" presStyleLbl="fgAcc1" presStyleIdx="4" presStyleCnt="5">
        <dgm:presLayoutVars>
          <dgm:bulletEnabled val="1"/>
        </dgm:presLayoutVars>
      </dgm:prSet>
      <dgm:spPr/>
      <dgm:t>
        <a:bodyPr/>
        <a:lstStyle/>
        <a:p>
          <a:endParaRPr lang="en-US"/>
        </a:p>
      </dgm:t>
    </dgm:pt>
    <dgm:pt modelId="{7476DEA2-5244-4603-8AB2-A9FB7005795B}" type="pres">
      <dgm:prSet presAssocID="{DBB2D636-E63E-4296-9DB9-2C0CBF87C715}" presName="aSpace" presStyleCnt="0"/>
      <dgm:spPr/>
    </dgm:pt>
  </dgm:ptLst>
  <dgm:cxnLst>
    <dgm:cxn modelId="{40DE1A97-5593-409B-A45D-0D7B3BE4BF84}" srcId="{50E124D1-62FC-435E-92B1-94F3DB315B28}" destId="{E7235EB2-0FD3-4131-8C6D-BA03CB184B8A}" srcOrd="2" destOrd="0" parTransId="{3D64106E-0E1B-41B0-9B5D-4F25A6D5383E}" sibTransId="{1FB9873F-ADB2-4DCD-8CF8-B1C5A6BF2F7F}"/>
    <dgm:cxn modelId="{132A2FA6-7617-4C4F-BA90-813F447BB957}" srcId="{50E124D1-62FC-435E-92B1-94F3DB315B28}" destId="{7B890A08-593D-4C66-88E7-63E92855CF8C}" srcOrd="3" destOrd="0" parTransId="{272ED603-C319-4B22-A75D-EAD7013BC915}" sibTransId="{DA79F912-758F-4C63-B5E1-1B6B6F8E6811}"/>
    <dgm:cxn modelId="{4B4EF307-E771-4757-8FDF-B94B2DFE3160}" srcId="{50E124D1-62FC-435E-92B1-94F3DB315B28}" destId="{01FA566D-6BF0-41E0-98F6-46B5EC2283FF}" srcOrd="1" destOrd="0" parTransId="{F243BB92-6981-4F37-815F-34DC6825FFE0}" sibTransId="{5A075C05-3BD9-456B-97B7-000F4F12F782}"/>
    <dgm:cxn modelId="{58688A0D-12C8-4401-9E01-4578027D0ADD}" srcId="{50E124D1-62FC-435E-92B1-94F3DB315B28}" destId="{491D64D2-5B4A-4FFC-B48B-A440532FB611}" srcOrd="0" destOrd="0" parTransId="{A34F2B9F-976B-4850-AFEC-5F2D60C1F1D4}" sibTransId="{580F3BFC-57EA-4D93-8F5C-D946796C8E4C}"/>
    <dgm:cxn modelId="{EEC1482D-2AEC-4F00-B963-6C47F0090455}" type="presOf" srcId="{7B890A08-593D-4C66-88E7-63E92855CF8C}" destId="{7A899F5E-2850-4904-B696-35AF6E981912}" srcOrd="0" destOrd="0" presId="urn:microsoft.com/office/officeart/2005/8/layout/pyramid2"/>
    <dgm:cxn modelId="{0449F1C6-330C-4871-A1A4-AED54FA41783}" type="presOf" srcId="{50E124D1-62FC-435E-92B1-94F3DB315B28}" destId="{7142F741-987F-4754-8E29-3CC73C959326}" srcOrd="0" destOrd="0" presId="urn:microsoft.com/office/officeart/2005/8/layout/pyramid2"/>
    <dgm:cxn modelId="{E9FF1AE8-43CB-4D14-A295-2D20A8C2A9F0}" type="presOf" srcId="{DBB2D636-E63E-4296-9DB9-2C0CBF87C715}" destId="{F5B28DB7-5791-40CA-8046-E8B37C6AF1F5}" srcOrd="0" destOrd="0" presId="urn:microsoft.com/office/officeart/2005/8/layout/pyramid2"/>
    <dgm:cxn modelId="{0B598CA5-ED41-4724-A493-735FCD0E5BCE}" type="presOf" srcId="{01FA566D-6BF0-41E0-98F6-46B5EC2283FF}" destId="{F0EDD91B-6F2D-4EBC-B9FD-561D98D6E27C}" srcOrd="0" destOrd="0" presId="urn:microsoft.com/office/officeart/2005/8/layout/pyramid2"/>
    <dgm:cxn modelId="{28E5BC72-9634-4710-9B5D-B68606A0289A}" type="presOf" srcId="{E7235EB2-0FD3-4131-8C6D-BA03CB184B8A}" destId="{0086477B-E2DA-4BF4-A5BF-C9F9866F99FB}" srcOrd="0" destOrd="0" presId="urn:microsoft.com/office/officeart/2005/8/layout/pyramid2"/>
    <dgm:cxn modelId="{EBFF9D04-F399-4F9C-9D72-744504B1401D}" type="presOf" srcId="{491D64D2-5B4A-4FFC-B48B-A440532FB611}" destId="{4CC5B686-AD9F-4242-878D-061A9F5EF068}" srcOrd="0" destOrd="0" presId="urn:microsoft.com/office/officeart/2005/8/layout/pyramid2"/>
    <dgm:cxn modelId="{1FCC81F2-D5A7-4720-B77B-0CF23BCE6571}" srcId="{50E124D1-62FC-435E-92B1-94F3DB315B28}" destId="{DBB2D636-E63E-4296-9DB9-2C0CBF87C715}" srcOrd="4" destOrd="0" parTransId="{D1912ADB-1F6C-4994-B41F-1E1F5EE84479}" sibTransId="{894F9937-8DFA-46B3-A689-4D19910FE3FA}"/>
    <dgm:cxn modelId="{C2832B8B-4941-488A-B5C4-9E3C4B0EFB9A}" type="presParOf" srcId="{7142F741-987F-4754-8E29-3CC73C959326}" destId="{56A734DC-8916-4FEC-8AEB-4745B03CEA3D}" srcOrd="0" destOrd="0" presId="urn:microsoft.com/office/officeart/2005/8/layout/pyramid2"/>
    <dgm:cxn modelId="{30A9B711-EC6B-4B15-8DFB-EF459851B461}" type="presParOf" srcId="{7142F741-987F-4754-8E29-3CC73C959326}" destId="{840028DE-7F6C-4A41-A347-B8BFFDEA72FB}" srcOrd="1" destOrd="0" presId="urn:microsoft.com/office/officeart/2005/8/layout/pyramid2"/>
    <dgm:cxn modelId="{E4CE7B26-D42F-499A-8461-C7C55E57956D}" type="presParOf" srcId="{840028DE-7F6C-4A41-A347-B8BFFDEA72FB}" destId="{4CC5B686-AD9F-4242-878D-061A9F5EF068}" srcOrd="0" destOrd="0" presId="urn:microsoft.com/office/officeart/2005/8/layout/pyramid2"/>
    <dgm:cxn modelId="{F48AB6A8-8B2A-4018-8B14-286D2156BB87}" type="presParOf" srcId="{840028DE-7F6C-4A41-A347-B8BFFDEA72FB}" destId="{15A7E8E6-9E46-40A2-9185-DBD2B1A7C209}" srcOrd="1" destOrd="0" presId="urn:microsoft.com/office/officeart/2005/8/layout/pyramid2"/>
    <dgm:cxn modelId="{4285454E-44B2-40C9-82D5-8AD1AAE99CF0}" type="presParOf" srcId="{840028DE-7F6C-4A41-A347-B8BFFDEA72FB}" destId="{F0EDD91B-6F2D-4EBC-B9FD-561D98D6E27C}" srcOrd="2" destOrd="0" presId="urn:microsoft.com/office/officeart/2005/8/layout/pyramid2"/>
    <dgm:cxn modelId="{5009BFD4-EC21-4911-A67A-92842CB23104}" type="presParOf" srcId="{840028DE-7F6C-4A41-A347-B8BFFDEA72FB}" destId="{7B714A72-AD62-4BC9-91D7-8FF0057EA0B5}" srcOrd="3" destOrd="0" presId="urn:microsoft.com/office/officeart/2005/8/layout/pyramid2"/>
    <dgm:cxn modelId="{733B0A79-4D48-4984-BE6B-0FFCEB33DA0E}" type="presParOf" srcId="{840028DE-7F6C-4A41-A347-B8BFFDEA72FB}" destId="{0086477B-E2DA-4BF4-A5BF-C9F9866F99FB}" srcOrd="4" destOrd="0" presId="urn:microsoft.com/office/officeart/2005/8/layout/pyramid2"/>
    <dgm:cxn modelId="{5A8116FE-6817-44CA-823A-C5AE3707A711}" type="presParOf" srcId="{840028DE-7F6C-4A41-A347-B8BFFDEA72FB}" destId="{D109E95D-B657-4B78-8F0A-44945AA6DE3A}" srcOrd="5" destOrd="0" presId="urn:microsoft.com/office/officeart/2005/8/layout/pyramid2"/>
    <dgm:cxn modelId="{B625021F-3E65-41D1-86D6-0F40A3BAA14A}" type="presParOf" srcId="{840028DE-7F6C-4A41-A347-B8BFFDEA72FB}" destId="{7A899F5E-2850-4904-B696-35AF6E981912}" srcOrd="6" destOrd="0" presId="urn:microsoft.com/office/officeart/2005/8/layout/pyramid2"/>
    <dgm:cxn modelId="{A9189724-ED12-451C-93BE-03DCF2B0F49E}" type="presParOf" srcId="{840028DE-7F6C-4A41-A347-B8BFFDEA72FB}" destId="{D67CECB2-5FE3-4233-9E33-41E64362A759}" srcOrd="7" destOrd="0" presId="urn:microsoft.com/office/officeart/2005/8/layout/pyramid2"/>
    <dgm:cxn modelId="{516670CE-A7A8-4AB1-83F4-EE2589521FFA}" type="presParOf" srcId="{840028DE-7F6C-4A41-A347-B8BFFDEA72FB}" destId="{F5B28DB7-5791-40CA-8046-E8B37C6AF1F5}" srcOrd="8" destOrd="0" presId="urn:microsoft.com/office/officeart/2005/8/layout/pyramid2"/>
    <dgm:cxn modelId="{762C3820-3D2C-48E1-B5DD-A46F40B2C7D0}" type="presParOf" srcId="{840028DE-7F6C-4A41-A347-B8BFFDEA72FB}" destId="{7476DEA2-5244-4603-8AB2-A9FB7005795B}"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9DD11F-D159-4228-B813-0A6BADB99F6E}" type="doc">
      <dgm:prSet loTypeId="urn:microsoft.com/office/officeart/2005/8/layout/process1" loCatId="process" qsTypeId="urn:microsoft.com/office/officeart/2005/8/quickstyle/simple1" qsCatId="simple" csTypeId="urn:microsoft.com/office/officeart/2005/8/colors/colorful4" csCatId="colorful" phldr="1"/>
      <dgm:spPr/>
    </dgm:pt>
    <dgm:pt modelId="{B6508FC6-00CA-4AFF-A697-AE65F73F4F0D}">
      <dgm:prSet phldrT="[Text]"/>
      <dgm:spPr/>
      <dgm:t>
        <a:bodyPr/>
        <a:lstStyle/>
        <a:p>
          <a:r>
            <a:rPr lang="en-US" dirty="0"/>
            <a:t>To-do-list</a:t>
          </a:r>
        </a:p>
      </dgm:t>
    </dgm:pt>
    <dgm:pt modelId="{AB09A0B6-AB1C-4BBD-99F4-CA7A7816D61A}" type="parTrans" cxnId="{A2AC04F4-79A2-4866-8B53-B04AEA404AF9}">
      <dgm:prSet/>
      <dgm:spPr/>
      <dgm:t>
        <a:bodyPr/>
        <a:lstStyle/>
        <a:p>
          <a:endParaRPr lang="en-US"/>
        </a:p>
      </dgm:t>
    </dgm:pt>
    <dgm:pt modelId="{3C77C6ED-5828-4F4C-B6DC-A756360C5A04}" type="sibTrans" cxnId="{A2AC04F4-79A2-4866-8B53-B04AEA404AF9}">
      <dgm:prSet/>
      <dgm:spPr/>
      <dgm:t>
        <a:bodyPr/>
        <a:lstStyle/>
        <a:p>
          <a:endParaRPr lang="en-US"/>
        </a:p>
      </dgm:t>
    </dgm:pt>
    <dgm:pt modelId="{FFF7333E-5F7A-460A-8E15-03DE248F6E18}">
      <dgm:prSet phldrT="[Text]"/>
      <dgm:spPr/>
      <dgm:t>
        <a:bodyPr/>
        <a:lstStyle/>
        <a:p>
          <a:r>
            <a:rPr lang="en-US" dirty="0"/>
            <a:t>SMART Objective</a:t>
          </a:r>
        </a:p>
      </dgm:t>
    </dgm:pt>
    <dgm:pt modelId="{87C82ABB-511B-4E60-8343-2AC37227C15A}" type="parTrans" cxnId="{186A6681-F010-4F65-8908-E2D589E8F7B3}">
      <dgm:prSet/>
      <dgm:spPr/>
      <dgm:t>
        <a:bodyPr/>
        <a:lstStyle/>
        <a:p>
          <a:endParaRPr lang="en-US"/>
        </a:p>
      </dgm:t>
    </dgm:pt>
    <dgm:pt modelId="{38A32028-74F1-4A9E-8338-B25B2F79CA92}" type="sibTrans" cxnId="{186A6681-F010-4F65-8908-E2D589E8F7B3}">
      <dgm:prSet/>
      <dgm:spPr/>
      <dgm:t>
        <a:bodyPr/>
        <a:lstStyle/>
        <a:p>
          <a:endParaRPr lang="en-US"/>
        </a:p>
      </dgm:t>
    </dgm:pt>
    <dgm:pt modelId="{12973AF2-8805-4C1C-BA97-620521AA2D5B}">
      <dgm:prSet phldrT="[Text]"/>
      <dgm:spPr/>
      <dgm:t>
        <a:bodyPr/>
        <a:lstStyle/>
        <a:p>
          <a:r>
            <a:rPr lang="en-US" dirty="0"/>
            <a:t>Ensuring Principles</a:t>
          </a:r>
        </a:p>
      </dgm:t>
    </dgm:pt>
    <dgm:pt modelId="{7C51C543-C6DE-44BE-8923-8B45A2F02F49}" type="parTrans" cxnId="{E1436F24-52A3-47B0-A770-AFE416C35162}">
      <dgm:prSet/>
      <dgm:spPr/>
      <dgm:t>
        <a:bodyPr/>
        <a:lstStyle/>
        <a:p>
          <a:endParaRPr lang="en-US"/>
        </a:p>
      </dgm:t>
    </dgm:pt>
    <dgm:pt modelId="{E20F2D0F-4865-48AC-81AA-BB3B5B47543B}" type="sibTrans" cxnId="{E1436F24-52A3-47B0-A770-AFE416C35162}">
      <dgm:prSet/>
      <dgm:spPr/>
      <dgm:t>
        <a:bodyPr/>
        <a:lstStyle/>
        <a:p>
          <a:endParaRPr lang="en-US"/>
        </a:p>
      </dgm:t>
    </dgm:pt>
    <dgm:pt modelId="{B74E1E8D-AAF4-4DC0-AA93-7E6D83135542}" type="pres">
      <dgm:prSet presAssocID="{D49DD11F-D159-4228-B813-0A6BADB99F6E}" presName="Name0" presStyleCnt="0">
        <dgm:presLayoutVars>
          <dgm:dir/>
          <dgm:resizeHandles val="exact"/>
        </dgm:presLayoutVars>
      </dgm:prSet>
      <dgm:spPr/>
    </dgm:pt>
    <dgm:pt modelId="{44D1BC92-A904-478B-87E1-12321B032A34}" type="pres">
      <dgm:prSet presAssocID="{B6508FC6-00CA-4AFF-A697-AE65F73F4F0D}" presName="node" presStyleLbl="node1" presStyleIdx="0" presStyleCnt="3">
        <dgm:presLayoutVars>
          <dgm:bulletEnabled val="1"/>
        </dgm:presLayoutVars>
      </dgm:prSet>
      <dgm:spPr/>
      <dgm:t>
        <a:bodyPr/>
        <a:lstStyle/>
        <a:p>
          <a:endParaRPr lang="en-US"/>
        </a:p>
      </dgm:t>
    </dgm:pt>
    <dgm:pt modelId="{D3853B32-3A47-4270-AD55-38239688A775}" type="pres">
      <dgm:prSet presAssocID="{3C77C6ED-5828-4F4C-B6DC-A756360C5A04}" presName="sibTrans" presStyleLbl="sibTrans2D1" presStyleIdx="0" presStyleCnt="2"/>
      <dgm:spPr/>
      <dgm:t>
        <a:bodyPr/>
        <a:lstStyle/>
        <a:p>
          <a:endParaRPr lang="en-US"/>
        </a:p>
      </dgm:t>
    </dgm:pt>
    <dgm:pt modelId="{260E1C1B-1106-44A5-9357-E601D97BE307}" type="pres">
      <dgm:prSet presAssocID="{3C77C6ED-5828-4F4C-B6DC-A756360C5A04}" presName="connectorText" presStyleLbl="sibTrans2D1" presStyleIdx="0" presStyleCnt="2"/>
      <dgm:spPr/>
      <dgm:t>
        <a:bodyPr/>
        <a:lstStyle/>
        <a:p>
          <a:endParaRPr lang="en-US"/>
        </a:p>
      </dgm:t>
    </dgm:pt>
    <dgm:pt modelId="{4B61A62C-E246-4BB3-AC4A-75A257E6616B}" type="pres">
      <dgm:prSet presAssocID="{FFF7333E-5F7A-460A-8E15-03DE248F6E18}" presName="node" presStyleLbl="node1" presStyleIdx="1" presStyleCnt="3">
        <dgm:presLayoutVars>
          <dgm:bulletEnabled val="1"/>
        </dgm:presLayoutVars>
      </dgm:prSet>
      <dgm:spPr/>
      <dgm:t>
        <a:bodyPr/>
        <a:lstStyle/>
        <a:p>
          <a:endParaRPr lang="en-US"/>
        </a:p>
      </dgm:t>
    </dgm:pt>
    <dgm:pt modelId="{266113A9-C6ED-4B32-8F40-26FB685EAABB}" type="pres">
      <dgm:prSet presAssocID="{38A32028-74F1-4A9E-8338-B25B2F79CA92}" presName="sibTrans" presStyleLbl="sibTrans2D1" presStyleIdx="1" presStyleCnt="2"/>
      <dgm:spPr/>
      <dgm:t>
        <a:bodyPr/>
        <a:lstStyle/>
        <a:p>
          <a:endParaRPr lang="en-US"/>
        </a:p>
      </dgm:t>
    </dgm:pt>
    <dgm:pt modelId="{C6E423F3-8389-4B30-BA1C-720ADD2881F9}" type="pres">
      <dgm:prSet presAssocID="{38A32028-74F1-4A9E-8338-B25B2F79CA92}" presName="connectorText" presStyleLbl="sibTrans2D1" presStyleIdx="1" presStyleCnt="2"/>
      <dgm:spPr/>
      <dgm:t>
        <a:bodyPr/>
        <a:lstStyle/>
        <a:p>
          <a:endParaRPr lang="en-US"/>
        </a:p>
      </dgm:t>
    </dgm:pt>
    <dgm:pt modelId="{EC014E15-59A4-4D0F-9CF9-02DBD439F1FE}" type="pres">
      <dgm:prSet presAssocID="{12973AF2-8805-4C1C-BA97-620521AA2D5B}" presName="node" presStyleLbl="node1" presStyleIdx="2" presStyleCnt="3">
        <dgm:presLayoutVars>
          <dgm:bulletEnabled val="1"/>
        </dgm:presLayoutVars>
      </dgm:prSet>
      <dgm:spPr/>
      <dgm:t>
        <a:bodyPr/>
        <a:lstStyle/>
        <a:p>
          <a:endParaRPr lang="en-US"/>
        </a:p>
      </dgm:t>
    </dgm:pt>
  </dgm:ptLst>
  <dgm:cxnLst>
    <dgm:cxn modelId="{E1436F24-52A3-47B0-A770-AFE416C35162}" srcId="{D49DD11F-D159-4228-B813-0A6BADB99F6E}" destId="{12973AF2-8805-4C1C-BA97-620521AA2D5B}" srcOrd="2" destOrd="0" parTransId="{7C51C543-C6DE-44BE-8923-8B45A2F02F49}" sibTransId="{E20F2D0F-4865-48AC-81AA-BB3B5B47543B}"/>
    <dgm:cxn modelId="{79B702F2-6B07-4FA4-A3B9-9B4C433D9FB3}" type="presOf" srcId="{FFF7333E-5F7A-460A-8E15-03DE248F6E18}" destId="{4B61A62C-E246-4BB3-AC4A-75A257E6616B}" srcOrd="0" destOrd="0" presId="urn:microsoft.com/office/officeart/2005/8/layout/process1"/>
    <dgm:cxn modelId="{DBA06F0D-0DCA-40BF-9F1F-253121A5FD30}" type="presOf" srcId="{12973AF2-8805-4C1C-BA97-620521AA2D5B}" destId="{EC014E15-59A4-4D0F-9CF9-02DBD439F1FE}" srcOrd="0" destOrd="0" presId="urn:microsoft.com/office/officeart/2005/8/layout/process1"/>
    <dgm:cxn modelId="{A2AC04F4-79A2-4866-8B53-B04AEA404AF9}" srcId="{D49DD11F-D159-4228-B813-0A6BADB99F6E}" destId="{B6508FC6-00CA-4AFF-A697-AE65F73F4F0D}" srcOrd="0" destOrd="0" parTransId="{AB09A0B6-AB1C-4BBD-99F4-CA7A7816D61A}" sibTransId="{3C77C6ED-5828-4F4C-B6DC-A756360C5A04}"/>
    <dgm:cxn modelId="{DD577A30-045A-4F86-A3CD-7CA3D357C2C3}" type="presOf" srcId="{3C77C6ED-5828-4F4C-B6DC-A756360C5A04}" destId="{260E1C1B-1106-44A5-9357-E601D97BE307}" srcOrd="1" destOrd="0" presId="urn:microsoft.com/office/officeart/2005/8/layout/process1"/>
    <dgm:cxn modelId="{7170F99B-04B7-4557-8171-8031370EB874}" type="presOf" srcId="{B6508FC6-00CA-4AFF-A697-AE65F73F4F0D}" destId="{44D1BC92-A904-478B-87E1-12321B032A34}" srcOrd="0" destOrd="0" presId="urn:microsoft.com/office/officeart/2005/8/layout/process1"/>
    <dgm:cxn modelId="{577F1801-C26C-48F3-A9DC-C0E0E159DCB6}" type="presOf" srcId="{38A32028-74F1-4A9E-8338-B25B2F79CA92}" destId="{266113A9-C6ED-4B32-8F40-26FB685EAABB}" srcOrd="0" destOrd="0" presId="urn:microsoft.com/office/officeart/2005/8/layout/process1"/>
    <dgm:cxn modelId="{150B74A4-FCBF-47B1-98AF-B811FA293628}" type="presOf" srcId="{38A32028-74F1-4A9E-8338-B25B2F79CA92}" destId="{C6E423F3-8389-4B30-BA1C-720ADD2881F9}" srcOrd="1" destOrd="0" presId="urn:microsoft.com/office/officeart/2005/8/layout/process1"/>
    <dgm:cxn modelId="{186A6681-F010-4F65-8908-E2D589E8F7B3}" srcId="{D49DD11F-D159-4228-B813-0A6BADB99F6E}" destId="{FFF7333E-5F7A-460A-8E15-03DE248F6E18}" srcOrd="1" destOrd="0" parTransId="{87C82ABB-511B-4E60-8343-2AC37227C15A}" sibTransId="{38A32028-74F1-4A9E-8338-B25B2F79CA92}"/>
    <dgm:cxn modelId="{44C58DF5-5586-4D00-9803-035E38B35A3A}" type="presOf" srcId="{3C77C6ED-5828-4F4C-B6DC-A756360C5A04}" destId="{D3853B32-3A47-4270-AD55-38239688A775}" srcOrd="0" destOrd="0" presId="urn:microsoft.com/office/officeart/2005/8/layout/process1"/>
    <dgm:cxn modelId="{5D6E11FB-86FA-46A1-8A61-B01E5756BC74}" type="presOf" srcId="{D49DD11F-D159-4228-B813-0A6BADB99F6E}" destId="{B74E1E8D-AAF4-4DC0-AA93-7E6D83135542}" srcOrd="0" destOrd="0" presId="urn:microsoft.com/office/officeart/2005/8/layout/process1"/>
    <dgm:cxn modelId="{E5D60139-D9DE-4ADD-8971-6DD969D57FFD}" type="presParOf" srcId="{B74E1E8D-AAF4-4DC0-AA93-7E6D83135542}" destId="{44D1BC92-A904-478B-87E1-12321B032A34}" srcOrd="0" destOrd="0" presId="urn:microsoft.com/office/officeart/2005/8/layout/process1"/>
    <dgm:cxn modelId="{F3A85C52-017B-4D39-BFCD-933F0EE3BB8E}" type="presParOf" srcId="{B74E1E8D-AAF4-4DC0-AA93-7E6D83135542}" destId="{D3853B32-3A47-4270-AD55-38239688A775}" srcOrd="1" destOrd="0" presId="urn:microsoft.com/office/officeart/2005/8/layout/process1"/>
    <dgm:cxn modelId="{129DC883-643C-44E8-9DA1-5DAFD701937A}" type="presParOf" srcId="{D3853B32-3A47-4270-AD55-38239688A775}" destId="{260E1C1B-1106-44A5-9357-E601D97BE307}" srcOrd="0" destOrd="0" presId="urn:microsoft.com/office/officeart/2005/8/layout/process1"/>
    <dgm:cxn modelId="{74F3FEFA-5DE0-4A5C-A661-DD4740D99071}" type="presParOf" srcId="{B74E1E8D-AAF4-4DC0-AA93-7E6D83135542}" destId="{4B61A62C-E246-4BB3-AC4A-75A257E6616B}" srcOrd="2" destOrd="0" presId="urn:microsoft.com/office/officeart/2005/8/layout/process1"/>
    <dgm:cxn modelId="{99CD6DA4-CA59-4D8F-B0ED-E3D37A9A65CF}" type="presParOf" srcId="{B74E1E8D-AAF4-4DC0-AA93-7E6D83135542}" destId="{266113A9-C6ED-4B32-8F40-26FB685EAABB}" srcOrd="3" destOrd="0" presId="urn:microsoft.com/office/officeart/2005/8/layout/process1"/>
    <dgm:cxn modelId="{FDA561F6-3B6A-4DC1-BC3C-661DA4BD3D4C}" type="presParOf" srcId="{266113A9-C6ED-4B32-8F40-26FB685EAABB}" destId="{C6E423F3-8389-4B30-BA1C-720ADD2881F9}" srcOrd="0" destOrd="0" presId="urn:microsoft.com/office/officeart/2005/8/layout/process1"/>
    <dgm:cxn modelId="{7F4E6C53-5375-4B0B-AA9D-F7874CAA6CF2}" type="presParOf" srcId="{B74E1E8D-AAF4-4DC0-AA93-7E6D83135542}" destId="{EC014E15-59A4-4D0F-9CF9-02DBD439F1F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260D2-F1BA-4527-8BD1-E7931EFF42B9}">
      <dsp:nvSpPr>
        <dsp:cNvPr id="0" name=""/>
        <dsp:cNvSpPr/>
      </dsp:nvSpPr>
      <dsp:spPr>
        <a:xfrm>
          <a:off x="919584" y="0"/>
          <a:ext cx="2771532" cy="1662919"/>
        </a:xfrm>
        <a:prstGeom prst="rect">
          <a:avLst/>
        </a:prstGeom>
        <a:solidFill>
          <a:schemeClr val="accent1">
            <a:shade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a:t>Strength</a:t>
          </a:r>
        </a:p>
        <a:p>
          <a:pPr lvl="0" algn="l" defTabSz="1066800">
            <a:lnSpc>
              <a:spcPct val="90000"/>
            </a:lnSpc>
            <a:spcBef>
              <a:spcPct val="0"/>
            </a:spcBef>
            <a:spcAft>
              <a:spcPct val="35000"/>
            </a:spcAft>
          </a:pPr>
          <a:r>
            <a:rPr lang="en-US" sz="1600" kern="1200" dirty="0"/>
            <a:t>Analytical Skills</a:t>
          </a:r>
        </a:p>
        <a:p>
          <a:pPr lvl="0" algn="l" defTabSz="1066800">
            <a:lnSpc>
              <a:spcPct val="90000"/>
            </a:lnSpc>
            <a:spcBef>
              <a:spcPct val="0"/>
            </a:spcBef>
            <a:spcAft>
              <a:spcPct val="35000"/>
            </a:spcAft>
          </a:pPr>
          <a:r>
            <a:rPr lang="en-US" sz="1600" kern="1200" dirty="0"/>
            <a:t>Devotion</a:t>
          </a:r>
        </a:p>
        <a:p>
          <a:pPr lvl="0" algn="l" defTabSz="1066800">
            <a:lnSpc>
              <a:spcPct val="90000"/>
            </a:lnSpc>
            <a:spcBef>
              <a:spcPct val="0"/>
            </a:spcBef>
            <a:spcAft>
              <a:spcPct val="35000"/>
            </a:spcAft>
          </a:pPr>
          <a:r>
            <a:rPr lang="en-US" sz="1600" kern="1200" dirty="0"/>
            <a:t>Time Management</a:t>
          </a:r>
        </a:p>
      </dsp:txBody>
      <dsp:txXfrm>
        <a:off x="919584" y="0"/>
        <a:ext cx="2771532" cy="1662919"/>
      </dsp:txXfrm>
    </dsp:sp>
    <dsp:sp modelId="{B1F3172E-5975-47FE-B9CD-FE4DD762334F}">
      <dsp:nvSpPr>
        <dsp:cNvPr id="0" name=""/>
        <dsp:cNvSpPr/>
      </dsp:nvSpPr>
      <dsp:spPr>
        <a:xfrm>
          <a:off x="3998424" y="4"/>
          <a:ext cx="2771532" cy="1662919"/>
        </a:xfrm>
        <a:prstGeom prst="rect">
          <a:avLst/>
        </a:prstGeom>
        <a:solidFill>
          <a:schemeClr val="accent1">
            <a:shade val="50000"/>
            <a:hueOff val="-123624"/>
            <a:satOff val="-13099"/>
            <a:lumOff val="258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a:t>Weaknesses</a:t>
          </a:r>
        </a:p>
        <a:p>
          <a:pPr lvl="0" algn="l" defTabSz="1066800">
            <a:lnSpc>
              <a:spcPct val="90000"/>
            </a:lnSpc>
            <a:spcBef>
              <a:spcPct val="0"/>
            </a:spcBef>
            <a:spcAft>
              <a:spcPct val="35000"/>
            </a:spcAft>
          </a:pPr>
          <a:r>
            <a:rPr lang="en-US" sz="1600" kern="1200" dirty="0"/>
            <a:t>Communication Skill</a:t>
          </a:r>
        </a:p>
        <a:p>
          <a:pPr lvl="0" algn="l" defTabSz="1066800">
            <a:lnSpc>
              <a:spcPct val="90000"/>
            </a:lnSpc>
            <a:spcBef>
              <a:spcPct val="0"/>
            </a:spcBef>
            <a:spcAft>
              <a:spcPct val="35000"/>
            </a:spcAft>
          </a:pPr>
          <a:r>
            <a:rPr lang="en-US" sz="1600" kern="1200" dirty="0"/>
            <a:t>Technical Skill</a:t>
          </a:r>
        </a:p>
        <a:p>
          <a:pPr lvl="0" algn="l" defTabSz="1066800">
            <a:lnSpc>
              <a:spcPct val="90000"/>
            </a:lnSpc>
            <a:spcBef>
              <a:spcPct val="0"/>
            </a:spcBef>
            <a:spcAft>
              <a:spcPct val="35000"/>
            </a:spcAft>
          </a:pPr>
          <a:r>
            <a:rPr lang="en-US" sz="1600" kern="1200" dirty="0"/>
            <a:t>Linguistic Efficiency</a:t>
          </a:r>
        </a:p>
      </dsp:txBody>
      <dsp:txXfrm>
        <a:off x="3998424" y="4"/>
        <a:ext cx="2771532" cy="1662919"/>
      </dsp:txXfrm>
    </dsp:sp>
    <dsp:sp modelId="{61BBCAF9-70DE-4AE7-A82C-75B833CD35EF}">
      <dsp:nvSpPr>
        <dsp:cNvPr id="0" name=""/>
        <dsp:cNvSpPr/>
      </dsp:nvSpPr>
      <dsp:spPr>
        <a:xfrm>
          <a:off x="919584" y="1937250"/>
          <a:ext cx="2771532" cy="1662919"/>
        </a:xfrm>
        <a:prstGeom prst="rect">
          <a:avLst/>
        </a:prstGeom>
        <a:solidFill>
          <a:schemeClr val="accent1">
            <a:shade val="50000"/>
            <a:hueOff val="-247247"/>
            <a:satOff val="-26198"/>
            <a:lumOff val="517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a:t>Opportunity</a:t>
          </a:r>
        </a:p>
        <a:p>
          <a:pPr lvl="0" algn="l" defTabSz="1066800">
            <a:lnSpc>
              <a:spcPct val="90000"/>
            </a:lnSpc>
            <a:spcBef>
              <a:spcPct val="0"/>
            </a:spcBef>
            <a:spcAft>
              <a:spcPct val="35000"/>
            </a:spcAft>
          </a:pPr>
          <a:r>
            <a:rPr lang="en-US" sz="1600" kern="1200" dirty="0"/>
            <a:t>Job Opening</a:t>
          </a:r>
        </a:p>
        <a:p>
          <a:pPr lvl="0" algn="l" defTabSz="1066800">
            <a:lnSpc>
              <a:spcPct val="90000"/>
            </a:lnSpc>
            <a:spcBef>
              <a:spcPct val="0"/>
            </a:spcBef>
            <a:spcAft>
              <a:spcPct val="35000"/>
            </a:spcAft>
          </a:pPr>
          <a:r>
            <a:rPr lang="en-US" sz="1600" kern="1200" dirty="0"/>
            <a:t>Scopes of Skill Development</a:t>
          </a:r>
        </a:p>
      </dsp:txBody>
      <dsp:txXfrm>
        <a:off x="919584" y="1937250"/>
        <a:ext cx="2771532" cy="1662919"/>
      </dsp:txXfrm>
    </dsp:sp>
    <dsp:sp modelId="{CA186BB2-482F-479B-96DD-0A803D722111}">
      <dsp:nvSpPr>
        <dsp:cNvPr id="0" name=""/>
        <dsp:cNvSpPr/>
      </dsp:nvSpPr>
      <dsp:spPr>
        <a:xfrm>
          <a:off x="3968270" y="1937250"/>
          <a:ext cx="2771532" cy="1662919"/>
        </a:xfrm>
        <a:prstGeom prst="rect">
          <a:avLst/>
        </a:prstGeom>
        <a:solidFill>
          <a:schemeClr val="accent1">
            <a:shade val="50000"/>
            <a:hueOff val="-123624"/>
            <a:satOff val="-13099"/>
            <a:lumOff val="258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a:t>Threats</a:t>
          </a:r>
        </a:p>
        <a:p>
          <a:pPr lvl="0" algn="l" defTabSz="1066800">
            <a:lnSpc>
              <a:spcPct val="90000"/>
            </a:lnSpc>
            <a:spcBef>
              <a:spcPct val="0"/>
            </a:spcBef>
            <a:spcAft>
              <a:spcPct val="35000"/>
            </a:spcAft>
          </a:pPr>
          <a:r>
            <a:rPr lang="en-US" sz="1600" kern="1200" dirty="0"/>
            <a:t>Changing Patterns</a:t>
          </a:r>
        </a:p>
        <a:p>
          <a:pPr lvl="0" algn="l" defTabSz="1066800">
            <a:lnSpc>
              <a:spcPct val="90000"/>
            </a:lnSpc>
            <a:spcBef>
              <a:spcPct val="0"/>
            </a:spcBef>
            <a:spcAft>
              <a:spcPct val="35000"/>
            </a:spcAft>
          </a:pPr>
          <a:r>
            <a:rPr lang="en-US" sz="1600" kern="1200" dirty="0" err="1"/>
            <a:t>Competetivnenss</a:t>
          </a:r>
          <a:r>
            <a:rPr lang="en-US" sz="1600" kern="1200" dirty="0"/>
            <a:t> </a:t>
          </a:r>
        </a:p>
      </dsp:txBody>
      <dsp:txXfrm>
        <a:off x="3968270" y="1937250"/>
        <a:ext cx="2771532" cy="16629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734DC-8916-4FEC-8AEB-4745B03CEA3D}">
      <dsp:nvSpPr>
        <dsp:cNvPr id="0" name=""/>
        <dsp:cNvSpPr/>
      </dsp:nvSpPr>
      <dsp:spPr>
        <a:xfrm>
          <a:off x="3399988" y="0"/>
          <a:ext cx="3678238" cy="3678238"/>
        </a:xfrm>
        <a:prstGeom prst="triangle">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C5B686-AD9F-4242-878D-061A9F5EF068}">
      <dsp:nvSpPr>
        <dsp:cNvPr id="0" name=""/>
        <dsp:cNvSpPr/>
      </dsp:nvSpPr>
      <dsp:spPr>
        <a:xfrm>
          <a:off x="5239107" y="368183"/>
          <a:ext cx="2390854" cy="522999"/>
        </a:xfrm>
        <a:prstGeom prst="roundRect">
          <a:avLst/>
        </a:prstGeom>
        <a:solidFill>
          <a:schemeClr val="lt1">
            <a:alpha val="90000"/>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t>Specific</a:t>
          </a:r>
        </a:p>
      </dsp:txBody>
      <dsp:txXfrm>
        <a:off x="5264638" y="393714"/>
        <a:ext cx="2339792" cy="471937"/>
      </dsp:txXfrm>
    </dsp:sp>
    <dsp:sp modelId="{F0EDD91B-6F2D-4EBC-B9FD-561D98D6E27C}">
      <dsp:nvSpPr>
        <dsp:cNvPr id="0" name=""/>
        <dsp:cNvSpPr/>
      </dsp:nvSpPr>
      <dsp:spPr>
        <a:xfrm>
          <a:off x="5239107" y="956557"/>
          <a:ext cx="2390854" cy="522999"/>
        </a:xfrm>
        <a:prstGeom prst="roundRect">
          <a:avLst/>
        </a:prstGeom>
        <a:solidFill>
          <a:schemeClr val="lt1">
            <a:alpha val="90000"/>
            <a:hueOff val="0"/>
            <a:satOff val="0"/>
            <a:lumOff val="0"/>
            <a:alphaOff val="0"/>
          </a:schemeClr>
        </a:solidFill>
        <a:ln w="22225" cap="rnd" cmpd="sng" algn="ctr">
          <a:solidFill>
            <a:schemeClr val="accent3">
              <a:hueOff val="937867"/>
              <a:satOff val="-9755"/>
              <a:lumOff val="-1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t>Measurable</a:t>
          </a:r>
        </a:p>
      </dsp:txBody>
      <dsp:txXfrm>
        <a:off x="5264638" y="982088"/>
        <a:ext cx="2339792" cy="471937"/>
      </dsp:txXfrm>
    </dsp:sp>
    <dsp:sp modelId="{0086477B-E2DA-4BF4-A5BF-C9F9866F99FB}">
      <dsp:nvSpPr>
        <dsp:cNvPr id="0" name=""/>
        <dsp:cNvSpPr/>
      </dsp:nvSpPr>
      <dsp:spPr>
        <a:xfrm>
          <a:off x="5239107" y="1544931"/>
          <a:ext cx="2390854" cy="522999"/>
        </a:xfrm>
        <a:prstGeom prst="roundRect">
          <a:avLst/>
        </a:prstGeom>
        <a:solidFill>
          <a:schemeClr val="lt1">
            <a:alpha val="90000"/>
            <a:hueOff val="0"/>
            <a:satOff val="0"/>
            <a:lumOff val="0"/>
            <a:alphaOff val="0"/>
          </a:schemeClr>
        </a:solidFill>
        <a:ln w="22225" cap="rnd" cmpd="sng" algn="ctr">
          <a:solidFill>
            <a:schemeClr val="accent3">
              <a:hueOff val="1875735"/>
              <a:satOff val="-19510"/>
              <a:lumOff val="-31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t>Achievable</a:t>
          </a:r>
        </a:p>
      </dsp:txBody>
      <dsp:txXfrm>
        <a:off x="5264638" y="1570462"/>
        <a:ext cx="2339792" cy="471937"/>
      </dsp:txXfrm>
    </dsp:sp>
    <dsp:sp modelId="{7A899F5E-2850-4904-B696-35AF6E981912}">
      <dsp:nvSpPr>
        <dsp:cNvPr id="0" name=""/>
        <dsp:cNvSpPr/>
      </dsp:nvSpPr>
      <dsp:spPr>
        <a:xfrm>
          <a:off x="5239107" y="2133306"/>
          <a:ext cx="2390854" cy="522999"/>
        </a:xfrm>
        <a:prstGeom prst="roundRect">
          <a:avLst/>
        </a:prstGeom>
        <a:solidFill>
          <a:schemeClr val="lt1">
            <a:alpha val="90000"/>
            <a:hueOff val="0"/>
            <a:satOff val="0"/>
            <a:lumOff val="0"/>
            <a:alphaOff val="0"/>
          </a:schemeClr>
        </a:solidFill>
        <a:ln w="22225" cap="rnd" cmpd="sng" algn="ctr">
          <a:solidFill>
            <a:schemeClr val="accent3">
              <a:hueOff val="2813602"/>
              <a:satOff val="-29264"/>
              <a:lumOff val="-4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t>Realistic</a:t>
          </a:r>
        </a:p>
      </dsp:txBody>
      <dsp:txXfrm>
        <a:off x="5264638" y="2158837"/>
        <a:ext cx="2339792" cy="471937"/>
      </dsp:txXfrm>
    </dsp:sp>
    <dsp:sp modelId="{F5B28DB7-5791-40CA-8046-E8B37C6AF1F5}">
      <dsp:nvSpPr>
        <dsp:cNvPr id="0" name=""/>
        <dsp:cNvSpPr/>
      </dsp:nvSpPr>
      <dsp:spPr>
        <a:xfrm>
          <a:off x="5239107" y="2721680"/>
          <a:ext cx="2390854" cy="522999"/>
        </a:xfrm>
        <a:prstGeom prst="roundRect">
          <a:avLst/>
        </a:prstGeom>
        <a:solidFill>
          <a:schemeClr val="lt1">
            <a:alpha val="90000"/>
            <a:hueOff val="0"/>
            <a:satOff val="0"/>
            <a:lumOff val="0"/>
            <a:alphaOff val="0"/>
          </a:schemeClr>
        </a:solidFill>
        <a:ln w="22225" cap="rnd" cmpd="sng" algn="ctr">
          <a:solidFill>
            <a:schemeClr val="accent3">
              <a:hueOff val="3751469"/>
              <a:satOff val="-39019"/>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t>Time frame</a:t>
          </a:r>
        </a:p>
      </dsp:txBody>
      <dsp:txXfrm>
        <a:off x="5264638" y="2747211"/>
        <a:ext cx="2339792" cy="4719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1BC92-A904-478B-87E1-12321B032A34}">
      <dsp:nvSpPr>
        <dsp:cNvPr id="0" name=""/>
        <dsp:cNvSpPr/>
      </dsp:nvSpPr>
      <dsp:spPr>
        <a:xfrm>
          <a:off x="9694" y="969864"/>
          <a:ext cx="2897516" cy="1738509"/>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US" sz="4700" kern="1200" dirty="0"/>
            <a:t>To-do-list</a:t>
          </a:r>
        </a:p>
      </dsp:txBody>
      <dsp:txXfrm>
        <a:off x="60613" y="1020783"/>
        <a:ext cx="2795678" cy="1636671"/>
      </dsp:txXfrm>
    </dsp:sp>
    <dsp:sp modelId="{D3853B32-3A47-4270-AD55-38239688A775}">
      <dsp:nvSpPr>
        <dsp:cNvPr id="0" name=""/>
        <dsp:cNvSpPr/>
      </dsp:nvSpPr>
      <dsp:spPr>
        <a:xfrm>
          <a:off x="3196962" y="1479826"/>
          <a:ext cx="614273" cy="71858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endParaRPr lang="en-US" sz="3200" kern="1200"/>
        </a:p>
      </dsp:txBody>
      <dsp:txXfrm>
        <a:off x="3196962" y="1623543"/>
        <a:ext cx="429991" cy="431150"/>
      </dsp:txXfrm>
    </dsp:sp>
    <dsp:sp modelId="{4B61A62C-E246-4BB3-AC4A-75A257E6616B}">
      <dsp:nvSpPr>
        <dsp:cNvPr id="0" name=""/>
        <dsp:cNvSpPr/>
      </dsp:nvSpPr>
      <dsp:spPr>
        <a:xfrm>
          <a:off x="4066216" y="969864"/>
          <a:ext cx="2897516" cy="1738509"/>
        </a:xfrm>
        <a:prstGeom prst="roundRect">
          <a:avLst>
            <a:gd name="adj" fmla="val 10000"/>
          </a:avLst>
        </a:prstGeom>
        <a:solidFill>
          <a:schemeClr val="accent4">
            <a:hueOff val="-5149639"/>
            <a:satOff val="34644"/>
            <a:lumOff val="-166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US" sz="4700" kern="1200" dirty="0"/>
            <a:t>SMART Objective</a:t>
          </a:r>
        </a:p>
      </dsp:txBody>
      <dsp:txXfrm>
        <a:off x="4117135" y="1020783"/>
        <a:ext cx="2795678" cy="1636671"/>
      </dsp:txXfrm>
    </dsp:sp>
    <dsp:sp modelId="{266113A9-C6ED-4B32-8F40-26FB685EAABB}">
      <dsp:nvSpPr>
        <dsp:cNvPr id="0" name=""/>
        <dsp:cNvSpPr/>
      </dsp:nvSpPr>
      <dsp:spPr>
        <a:xfrm>
          <a:off x="7253484" y="1479826"/>
          <a:ext cx="614273" cy="718584"/>
        </a:xfrm>
        <a:prstGeom prst="rightArrow">
          <a:avLst>
            <a:gd name="adj1" fmla="val 60000"/>
            <a:gd name="adj2" fmla="val 50000"/>
          </a:avLst>
        </a:prstGeom>
        <a:solidFill>
          <a:schemeClr val="accent4">
            <a:hueOff val="-10299278"/>
            <a:satOff val="69287"/>
            <a:lumOff val="-333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endParaRPr lang="en-US" sz="3200" kern="1200"/>
        </a:p>
      </dsp:txBody>
      <dsp:txXfrm>
        <a:off x="7253484" y="1623543"/>
        <a:ext cx="429991" cy="431150"/>
      </dsp:txXfrm>
    </dsp:sp>
    <dsp:sp modelId="{EC014E15-59A4-4D0F-9CF9-02DBD439F1FE}">
      <dsp:nvSpPr>
        <dsp:cNvPr id="0" name=""/>
        <dsp:cNvSpPr/>
      </dsp:nvSpPr>
      <dsp:spPr>
        <a:xfrm>
          <a:off x="8122739" y="969864"/>
          <a:ext cx="2897516" cy="1738509"/>
        </a:xfrm>
        <a:prstGeom prst="roundRect">
          <a:avLst>
            <a:gd name="adj" fmla="val 10000"/>
          </a:avLst>
        </a:prstGeom>
        <a:solidFill>
          <a:schemeClr val="accent4">
            <a:hueOff val="-10299278"/>
            <a:satOff val="69287"/>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US" sz="4700" kern="1200" dirty="0"/>
            <a:t>Ensuring Principles</a:t>
          </a:r>
        </a:p>
      </dsp:txBody>
      <dsp:txXfrm>
        <a:off x="8173658" y="1020783"/>
        <a:ext cx="2795678" cy="16366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EC983-5637-43C0-8B51-7E6F395DDDF9}" type="datetimeFigureOut">
              <a:rPr lang="en-US" smtClean="0"/>
              <a:t>11/27/2021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B6083-1BAD-4A99-8914-35C4DD8EF920}" type="slidenum">
              <a:rPr lang="en-US" smtClean="0"/>
              <a:t>‹#›</a:t>
            </a:fld>
            <a:endParaRPr lang="en-US"/>
          </a:p>
        </p:txBody>
      </p:sp>
    </p:spTree>
    <p:extLst>
      <p:ext uri="{BB962C8B-B14F-4D97-AF65-F5344CB8AC3E}">
        <p14:creationId xmlns:p14="http://schemas.microsoft.com/office/powerpoint/2010/main" val="1558755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aspire the career ambition, one must adhere to different dimensions of skills and knowledge. To shape that knowledge and skills to increase career readiness, personal development planning is important. It allows an individual to sort out different stages of lacking, design the right career planning, and identify the scopes of improvement. Which would eventually benefit that particular incudal to become ready for the career goal. This presentation would analyse my strength and weaknesses through SWOT analysis, a PDP will be attached to show how I can manage my skills, a brief of time management tools will be showcased and a SMART objective is added. The self-analysis is done using the context of my career ambition which is enrolling as a restaurant assistant manager in London. </a:t>
            </a:r>
          </a:p>
        </p:txBody>
      </p:sp>
      <p:sp>
        <p:nvSpPr>
          <p:cNvPr id="4" name="Slide Number Placeholder 3"/>
          <p:cNvSpPr>
            <a:spLocks noGrp="1"/>
          </p:cNvSpPr>
          <p:nvPr>
            <p:ph type="sldNum" sz="quarter" idx="5"/>
          </p:nvPr>
        </p:nvSpPr>
        <p:spPr/>
        <p:txBody>
          <a:bodyPr/>
          <a:lstStyle/>
          <a:p>
            <a:fld id="{17EB6083-1BAD-4A99-8914-35C4DD8EF920}" type="slidenum">
              <a:rPr lang="en-US" smtClean="0"/>
              <a:t>3</a:t>
            </a:fld>
            <a:endParaRPr lang="en-US"/>
          </a:p>
        </p:txBody>
      </p:sp>
    </p:spTree>
    <p:extLst>
      <p:ext uri="{BB962C8B-B14F-4D97-AF65-F5344CB8AC3E}">
        <p14:creationId xmlns:p14="http://schemas.microsoft.com/office/powerpoint/2010/main" val="1858339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800"/>
              </a:spcAft>
            </a:pPr>
            <a:r>
              <a:rPr lang="en-US" sz="1400" b="1" kern="0" dirty="0">
                <a:solidFill>
                  <a:srgbClr val="4472C4"/>
                </a:solidFill>
                <a:effectLst/>
                <a:latin typeface="Arial" panose="020B0604020202020204" pitchFamily="34" charset="0"/>
                <a:ea typeface="Times New Roman" panose="02020603050405020304" pitchFamily="18" charset="0"/>
                <a:cs typeface="Times New Roman" panose="02020603050405020304" pitchFamily="18" charset="0"/>
              </a:rPr>
              <a:t>SWOT analysis</a:t>
            </a:r>
          </a:p>
          <a:p>
            <a:pPr marL="0" marR="0" algn="l">
              <a:lnSpc>
                <a:spcPct val="107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Strength</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Analytical skills:</a:t>
            </a:r>
            <a:r>
              <a:rPr lang="en-GB" sz="1200" dirty="0">
                <a:effectLst/>
                <a:latin typeface="Arial" panose="020B0604020202020204" pitchFamily="34" charset="0"/>
                <a:ea typeface="Calibri" panose="020F0502020204030204" pitchFamily="34" charset="0"/>
                <a:cs typeface="Times New Roman" panose="02020603050405020304" pitchFamily="18" charset="0"/>
              </a:rPr>
              <a:t> I have the strong analytical skill, which allows me to understand situations, analyse the environment and based on the observation make a suitable action plan.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Devotion:</a:t>
            </a:r>
            <a:r>
              <a:rPr lang="en-GB" sz="1200" dirty="0">
                <a:effectLst/>
                <a:latin typeface="Arial" panose="020B0604020202020204" pitchFamily="34" charset="0"/>
                <a:ea typeface="Calibri" panose="020F0502020204030204" pitchFamily="34" charset="0"/>
                <a:cs typeface="Times New Roman" panose="02020603050405020304" pitchFamily="18" charset="0"/>
              </a:rPr>
              <a:t> I have created strong devotion for my educational and professional life. I have always prioritised my work with utmost importance which enabled me to execute those tasks more efficiently and timely manner (Abbott, 2018). Hence despite the complexities of work, I can complete with the highest level of efficiency according to peer review.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Time management:</a:t>
            </a:r>
            <a:r>
              <a:rPr lang="en-GB" sz="1200" dirty="0">
                <a:effectLst/>
                <a:latin typeface="Arial" panose="020B0604020202020204" pitchFamily="34" charset="0"/>
                <a:ea typeface="Calibri" panose="020F0502020204030204" pitchFamily="34" charset="0"/>
                <a:cs typeface="Times New Roman" panose="02020603050405020304" pitchFamily="18" charset="0"/>
              </a:rPr>
              <a:t> I have learned the critical aspect of time management in my graduate program. I have enhanced my time management skills during the course curriculum and also applied them in the educational phase (Cameron, 2019).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Communication skill:</a:t>
            </a:r>
            <a:r>
              <a:rPr lang="en-GB" sz="1200" dirty="0">
                <a:effectLst/>
                <a:latin typeface="Arial" panose="020B0604020202020204" pitchFamily="34" charset="0"/>
                <a:ea typeface="Calibri" panose="020F0502020204030204" pitchFamily="34" charset="0"/>
                <a:cs typeface="Times New Roman" panose="02020603050405020304" pitchFamily="18" charset="0"/>
              </a:rPr>
              <a:t> I lack communication skills especially in public speaking. The hesitancy and confusion of choosing the right word, and the stress to speak out in public have created drawbacks in different stages of my life.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Technical skills:</a:t>
            </a:r>
            <a:r>
              <a:rPr lang="en-GB" sz="1200" dirty="0">
                <a:effectLst/>
                <a:latin typeface="Arial" panose="020B0604020202020204" pitchFamily="34" charset="0"/>
                <a:ea typeface="Calibri" panose="020F0502020204030204" pitchFamily="34" charset="0"/>
                <a:cs typeface="Times New Roman" panose="02020603050405020304" pitchFamily="18" charset="0"/>
              </a:rPr>
              <a:t> After analysing my career readiness situation, I have dignified that I lack various technical skills which are essential for the job role I aspire to. Such as operating various computer software, supply chain knowledge, hospitality sector-related knowledge etc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Pandi</a:t>
            </a:r>
            <a:r>
              <a:rPr lang="en-GB" sz="1200" dirty="0">
                <a:effectLst/>
                <a:latin typeface="Arial" panose="020B0604020202020204" pitchFamily="34" charset="0"/>
                <a:ea typeface="Calibri" panose="020F0502020204030204" pitchFamily="34" charset="0"/>
                <a:cs typeface="Times New Roman" panose="02020603050405020304" pitchFamily="18" charset="0"/>
              </a:rPr>
              <a:t>, 2020).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Linguistic efficiency: </a:t>
            </a:r>
            <a:r>
              <a:rPr lang="en-GB" sz="1200" dirty="0">
                <a:effectLst/>
                <a:latin typeface="Arial" panose="020B0604020202020204" pitchFamily="34" charset="0"/>
                <a:ea typeface="Calibri" panose="020F0502020204030204" pitchFamily="34" charset="0"/>
                <a:cs typeface="Times New Roman" panose="02020603050405020304" pitchFamily="18" charset="0"/>
              </a:rPr>
              <a:t>After the self-evaluation process and career readiness evaluation, it is understood that my linguistic efficiency is one of the major weaknesses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Chendroyaperumal</a:t>
            </a:r>
            <a:r>
              <a:rPr lang="en-GB" sz="1200" dirty="0">
                <a:effectLst/>
                <a:latin typeface="Arial" panose="020B0604020202020204" pitchFamily="34" charset="0"/>
                <a:ea typeface="Calibri" panose="020F0502020204030204" pitchFamily="34" charset="0"/>
                <a:cs typeface="Times New Roman" panose="02020603050405020304" pitchFamily="18" charset="0"/>
              </a:rPr>
              <a:t>, 2019). The aspired job role of mine needs proper linguistic efficiency. But I have some lacking in this segment.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Job opening:</a:t>
            </a:r>
            <a:r>
              <a:rPr lang="en-GB" sz="1200" dirty="0">
                <a:effectLst/>
                <a:latin typeface="Arial" panose="020B0604020202020204" pitchFamily="34" charset="0"/>
                <a:ea typeface="Calibri" panose="020F0502020204030204" pitchFamily="34" charset="0"/>
                <a:cs typeface="Times New Roman" panose="02020603050405020304" pitchFamily="18" charset="0"/>
              </a:rPr>
              <a:t> After the COVID, there are a huge number of jobs operating in the restaurant manager and assistant manager posts. During the COVID this sector of the hospitality industry has heavily hit, and businesses were shut down. Now the recruitment process is ongoing which widens scopes for me.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Scopes of skill development:</a:t>
            </a:r>
            <a:r>
              <a:rPr lang="en-GB" sz="1200" dirty="0">
                <a:effectLst/>
                <a:latin typeface="Arial" panose="020B0604020202020204" pitchFamily="34" charset="0"/>
                <a:ea typeface="Calibri" panose="020F0502020204030204" pitchFamily="34" charset="0"/>
                <a:cs typeface="Times New Roman" panose="02020603050405020304" pitchFamily="18" charset="0"/>
              </a:rPr>
              <a:t> There are various skill development centres, or sources available. By enrolling which one can enhance their skills and reduce the lacking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Chendroyaperumal</a:t>
            </a:r>
            <a:r>
              <a:rPr lang="en-GB" sz="1200" dirty="0">
                <a:effectLst/>
                <a:latin typeface="Arial" panose="020B0604020202020204" pitchFamily="34" charset="0"/>
                <a:ea typeface="Calibri" panose="020F0502020204030204" pitchFamily="34" charset="0"/>
                <a:cs typeface="Times New Roman" panose="02020603050405020304" pitchFamily="18" charset="0"/>
              </a:rPr>
              <a:t>, 2019). Those courses are designed to support an individual to increase their efficiency.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Changing pattern: </a:t>
            </a:r>
            <a:r>
              <a:rPr lang="en-GB" sz="1200" dirty="0">
                <a:effectLst/>
                <a:latin typeface="Arial" panose="020B0604020202020204" pitchFamily="34" charset="0"/>
                <a:ea typeface="Calibri" panose="020F0502020204030204" pitchFamily="34" charset="0"/>
                <a:cs typeface="Times New Roman" panose="02020603050405020304" pitchFamily="18" charset="0"/>
              </a:rPr>
              <a:t>The corporate need for skills is changing day by day. As the technological integration in the caproate operation is increasing the need for skills is also changing.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200" b="1" dirty="0">
                <a:effectLst/>
                <a:latin typeface="Arial" panose="020B0604020202020204" pitchFamily="34" charset="0"/>
                <a:ea typeface="Calibri" panose="020F0502020204030204" pitchFamily="34" charset="0"/>
                <a:cs typeface="Times New Roman" panose="02020603050405020304" pitchFamily="18" charset="0"/>
              </a:rPr>
              <a:t>Competitiveness:</a:t>
            </a:r>
            <a:r>
              <a:rPr lang="en-GB" sz="1200" dirty="0">
                <a:effectLst/>
                <a:latin typeface="Arial" panose="020B0604020202020204" pitchFamily="34" charset="0"/>
                <a:ea typeface="Calibri" panose="020F0502020204030204" pitchFamily="34" charset="0"/>
                <a:cs typeface="Times New Roman" panose="02020603050405020304" pitchFamily="18" charset="0"/>
              </a:rPr>
              <a:t> Increased level of competition in the market poses threat for the job candidates. I aspire for the role of assistant manager in a restaurant in London. The competitiveness has increased; hence the candidates must be properly skilful to get a certain job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MacKellar</a:t>
            </a:r>
            <a:r>
              <a:rPr lang="en-GB" sz="1200" dirty="0">
                <a:effectLst/>
                <a:latin typeface="Arial" panose="020B0604020202020204" pitchFamily="34" charset="0"/>
                <a:ea typeface="Calibri" panose="020F0502020204030204" pitchFamily="34" charset="0"/>
                <a:cs typeface="Times New Roman" panose="02020603050405020304" pitchFamily="18" charset="0"/>
              </a:rPr>
              <a:t>, 2019). To compete for a job role, one must be skilful and tick all the requirements that employers look for.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7EB6083-1BAD-4A99-8914-35C4DD8EF920}" type="slidenum">
              <a:rPr lang="en-US" smtClean="0"/>
              <a:t>4</a:t>
            </a:fld>
            <a:endParaRPr lang="en-US"/>
          </a:p>
        </p:txBody>
      </p:sp>
    </p:spTree>
    <p:extLst>
      <p:ext uri="{BB962C8B-B14F-4D97-AF65-F5344CB8AC3E}">
        <p14:creationId xmlns:p14="http://schemas.microsoft.com/office/powerpoint/2010/main" val="4202901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800"/>
              </a:spcAft>
            </a:pPr>
            <a:r>
              <a:rPr lang="en-US" sz="1400" b="1" kern="0" dirty="0">
                <a:solidFill>
                  <a:srgbClr val="4472C4"/>
                </a:solidFill>
                <a:effectLst/>
                <a:latin typeface="Arial" panose="020B0604020202020204" pitchFamily="34" charset="0"/>
                <a:ea typeface="Times New Roman" panose="02020603050405020304" pitchFamily="18" charset="0"/>
                <a:cs typeface="Times New Roman" panose="02020603050405020304" pitchFamily="18" charset="0"/>
              </a:rPr>
              <a:t>SMART Objectives</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Specific:</a:t>
            </a:r>
            <a:r>
              <a:rPr lang="en-US" sz="1200" dirty="0">
                <a:effectLst/>
                <a:latin typeface="Arial" panose="020B0604020202020204" pitchFamily="34" charset="0"/>
                <a:ea typeface="Calibri" panose="020F0502020204030204" pitchFamily="34" charset="0"/>
                <a:cs typeface="Times New Roman" panose="02020603050405020304" pitchFamily="18" charset="0"/>
              </a:rPr>
              <a:t> My specific goal is to </a:t>
            </a:r>
            <a:r>
              <a:rPr lang="en-US" sz="1200" dirty="0" err="1" smtClean="0">
                <a:effectLst/>
                <a:latin typeface="Arial" panose="020B0604020202020204" pitchFamily="34" charset="0"/>
                <a:ea typeface="Calibri" panose="020F0502020204030204" pitchFamily="34" charset="0"/>
                <a:cs typeface="Times New Roman" panose="02020603050405020304" pitchFamily="18" charset="0"/>
              </a:rPr>
              <a:t>enrol</a:t>
            </a:r>
            <a:r>
              <a:rPr lang="en-US" sz="1200" dirty="0" smtClean="0">
                <a:effectLst/>
                <a:latin typeface="Arial" panose="020B0604020202020204" pitchFamily="34" charset="0"/>
                <a:ea typeface="Calibri" panose="020F0502020204030204" pitchFamily="34" charset="0"/>
                <a:cs typeface="Times New Roman" panose="02020603050405020304" pitchFamily="18" charset="0"/>
              </a:rPr>
              <a:t> </a:t>
            </a:r>
            <a:r>
              <a:rPr lang="en-US" sz="1200" dirty="0">
                <a:effectLst/>
                <a:latin typeface="Arial" panose="020B0604020202020204" pitchFamily="34" charset="0"/>
                <a:ea typeface="Calibri" panose="020F0502020204030204" pitchFamily="34" charset="0"/>
                <a:cs typeface="Times New Roman" panose="02020603050405020304" pitchFamily="18" charset="0"/>
              </a:rPr>
              <a:t>a restaurant assistant manager in London. My aim is to identify the skills needed for that job role, achieve those and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enrol</a:t>
            </a:r>
            <a:r>
              <a:rPr lang="en-US" sz="1200" dirty="0">
                <a:effectLst/>
                <a:latin typeface="Arial" panose="020B0604020202020204" pitchFamily="34" charset="0"/>
                <a:ea typeface="Calibri" panose="020F0502020204030204" pitchFamily="34" charset="0"/>
                <a:cs typeface="Times New Roman" panose="02020603050405020304" pitchFamily="18" charset="0"/>
              </a:rPr>
              <a:t> in that position. </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Measurable: </a:t>
            </a:r>
            <a:r>
              <a:rPr lang="en-US" sz="1200" dirty="0">
                <a:effectLst/>
                <a:latin typeface="Arial" panose="020B0604020202020204" pitchFamily="34" charset="0"/>
                <a:ea typeface="Calibri" panose="020F0502020204030204" pitchFamily="34" charset="0"/>
                <a:cs typeface="Times New Roman" panose="02020603050405020304" pitchFamily="18" charset="0"/>
              </a:rPr>
              <a:t>After completing the different recruitment phases, and getting selected for the job. </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Achievable: </a:t>
            </a:r>
            <a:r>
              <a:rPr lang="en-US" sz="1200" dirty="0">
                <a:effectLst/>
                <a:latin typeface="Arial" panose="020B0604020202020204" pitchFamily="34" charset="0"/>
                <a:ea typeface="Calibri" panose="020F0502020204030204" pitchFamily="34" charset="0"/>
                <a:cs typeface="Times New Roman" panose="02020603050405020304" pitchFamily="18" charset="0"/>
              </a:rPr>
              <a:t>The job role is very achievable for candidates who fulfil the requirement. To complete the career readiness, I must identify my weaknesses and work to omit those. By enhancing the necessary skill, I can achieve my goal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Chendroyaperumal</a:t>
            </a:r>
            <a:r>
              <a:rPr lang="en-US" sz="1200" dirty="0">
                <a:effectLst/>
                <a:latin typeface="Arial" panose="020B0604020202020204" pitchFamily="34" charset="0"/>
                <a:ea typeface="Calibri" panose="020F0502020204030204" pitchFamily="34" charset="0"/>
                <a:cs typeface="Times New Roman" panose="02020603050405020304" pitchFamily="18" charset="0"/>
              </a:rPr>
              <a:t>, 2019). </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Realistic: </a:t>
            </a:r>
            <a:r>
              <a:rPr lang="en-US" sz="1200" dirty="0">
                <a:effectLst/>
                <a:latin typeface="Arial" panose="020B0604020202020204" pitchFamily="34" charset="0"/>
                <a:ea typeface="Calibri" panose="020F0502020204030204" pitchFamily="34" charset="0"/>
                <a:cs typeface="Times New Roman" panose="02020603050405020304" pitchFamily="18" charset="0"/>
              </a:rPr>
              <a:t>After completing graduation, and acquiring the necessary skills for the job, the career goal is very much relisting.</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Time frame: </a:t>
            </a:r>
            <a:r>
              <a:rPr lang="en-US" sz="1200" dirty="0">
                <a:effectLst/>
                <a:latin typeface="Arial" panose="020B0604020202020204" pitchFamily="34" charset="0"/>
                <a:ea typeface="Calibri" panose="020F0502020204030204" pitchFamily="34" charset="0"/>
                <a:cs typeface="Times New Roman" panose="02020603050405020304" pitchFamily="18" charset="0"/>
              </a:rPr>
              <a:t>The whole process of completing graduation, acquiring skills through joining different workshops and courses may take 3 years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Broslavska</a:t>
            </a:r>
            <a:r>
              <a:rPr lang="en-US" sz="1200" dirty="0">
                <a:effectLst/>
                <a:latin typeface="Arial" panose="020B0604020202020204" pitchFamily="34" charset="0"/>
                <a:ea typeface="Calibri" panose="020F0502020204030204" pitchFamily="34" charset="0"/>
                <a:cs typeface="Times New Roman" panose="02020603050405020304" pitchFamily="18" charset="0"/>
              </a:rPr>
              <a:t>, 2020). Hence enrolling on the position may take 3 years. </a:t>
            </a:r>
          </a:p>
          <a:p>
            <a:endParaRPr lang="en-US" dirty="0"/>
          </a:p>
        </p:txBody>
      </p:sp>
      <p:sp>
        <p:nvSpPr>
          <p:cNvPr id="4" name="Slide Number Placeholder 3"/>
          <p:cNvSpPr>
            <a:spLocks noGrp="1"/>
          </p:cNvSpPr>
          <p:nvPr>
            <p:ph type="sldNum" sz="quarter" idx="5"/>
          </p:nvPr>
        </p:nvSpPr>
        <p:spPr/>
        <p:txBody>
          <a:bodyPr/>
          <a:lstStyle/>
          <a:p>
            <a:fld id="{17EB6083-1BAD-4A99-8914-35C4DD8EF920}" type="slidenum">
              <a:rPr lang="en-US" smtClean="0"/>
              <a:t>5</a:t>
            </a:fld>
            <a:endParaRPr lang="en-US"/>
          </a:p>
        </p:txBody>
      </p:sp>
    </p:spTree>
    <p:extLst>
      <p:ext uri="{BB962C8B-B14F-4D97-AF65-F5344CB8AC3E}">
        <p14:creationId xmlns:p14="http://schemas.microsoft.com/office/powerpoint/2010/main" val="2316522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800"/>
              </a:spcAft>
            </a:pPr>
            <a:r>
              <a:rPr lang="en-US" sz="1400" b="1" kern="0" dirty="0">
                <a:solidFill>
                  <a:srgbClr val="4472C4"/>
                </a:solidFill>
                <a:effectLst/>
                <a:latin typeface="Arial" panose="020B0604020202020204" pitchFamily="34" charset="0"/>
                <a:ea typeface="Times New Roman" panose="02020603050405020304" pitchFamily="18" charset="0"/>
                <a:cs typeface="Times New Roman" panose="02020603050405020304" pitchFamily="18" charset="0"/>
              </a:rPr>
              <a:t>Time management tools</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To-Do-List:</a:t>
            </a:r>
            <a:r>
              <a:rPr lang="en-US" sz="1200" dirty="0">
                <a:effectLst/>
                <a:latin typeface="Arial" panose="020B0604020202020204" pitchFamily="34" charset="0"/>
                <a:ea typeface="Calibri" panose="020F0502020204030204" pitchFamily="34" charset="0"/>
                <a:cs typeface="Times New Roman" panose="02020603050405020304" pitchFamily="18" charset="0"/>
              </a:rPr>
              <a:t> This is the concise tool of time management. To-do-list allows Individuals to keep account of the task in a structured manner. Based on the time frame of the action to-do list can be created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Broslavska</a:t>
            </a:r>
            <a:r>
              <a:rPr lang="en-US" sz="1200" dirty="0">
                <a:effectLst/>
                <a:latin typeface="Arial" panose="020B0604020202020204" pitchFamily="34" charset="0"/>
                <a:ea typeface="Calibri" panose="020F0502020204030204" pitchFamily="34" charset="0"/>
                <a:cs typeface="Times New Roman" panose="02020603050405020304" pitchFamily="18" charset="0"/>
              </a:rPr>
              <a:t>, 2020). And to keep track of time and work this strategy is fruitful. I can use this strategy to control my action plan and development plans. </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SMART Objectives:</a:t>
            </a:r>
            <a:r>
              <a:rPr lang="en-US" sz="1200" dirty="0">
                <a:effectLst/>
                <a:latin typeface="Arial" panose="020B0604020202020204" pitchFamily="34" charset="0"/>
                <a:ea typeface="Calibri" panose="020F0502020204030204" pitchFamily="34" charset="0"/>
                <a:cs typeface="Times New Roman" panose="02020603050405020304" pitchFamily="18" charset="0"/>
              </a:rPr>
              <a:t> Setting SMART is another element of time management strategy. This is done priorly to planning, hence keeping track of the progress can be measured specifically. </a:t>
            </a: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Ensuring Principles:</a:t>
            </a:r>
            <a:r>
              <a:rPr lang="en-US" sz="1200" dirty="0">
                <a:effectLst/>
                <a:latin typeface="Arial" panose="020B0604020202020204" pitchFamily="34" charset="0"/>
                <a:ea typeface="Calibri" panose="020F0502020204030204" pitchFamily="34" charset="0"/>
                <a:cs typeface="Times New Roman" panose="02020603050405020304" pitchFamily="18" charset="0"/>
              </a:rPr>
              <a:t> Lastly, there are three components of time management principles. Appropriate measurement, efficient allocation and reduce time wastage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McConalogue</a:t>
            </a:r>
            <a:r>
              <a:rPr lang="en-US" sz="1200" dirty="0">
                <a:effectLst/>
                <a:latin typeface="Arial" panose="020B0604020202020204" pitchFamily="34" charset="0"/>
                <a:ea typeface="Calibri" panose="020F0502020204030204" pitchFamily="34" charset="0"/>
                <a:cs typeface="Times New Roman" panose="02020603050405020304" pitchFamily="18" charset="0"/>
              </a:rPr>
              <a:t>, 2019). Following this phase-based strategy also reduces the time consumption of any action plan. </a:t>
            </a:r>
          </a:p>
          <a:p>
            <a:endParaRPr lang="en-US" dirty="0"/>
          </a:p>
        </p:txBody>
      </p:sp>
      <p:sp>
        <p:nvSpPr>
          <p:cNvPr id="4" name="Slide Number Placeholder 3"/>
          <p:cNvSpPr>
            <a:spLocks noGrp="1"/>
          </p:cNvSpPr>
          <p:nvPr>
            <p:ph type="sldNum" sz="quarter" idx="5"/>
          </p:nvPr>
        </p:nvSpPr>
        <p:spPr/>
        <p:txBody>
          <a:bodyPr/>
          <a:lstStyle/>
          <a:p>
            <a:fld id="{17EB6083-1BAD-4A99-8914-35C4DD8EF920}" type="slidenum">
              <a:rPr lang="en-US" smtClean="0"/>
              <a:t>6</a:t>
            </a:fld>
            <a:endParaRPr lang="en-US"/>
          </a:p>
        </p:txBody>
      </p:sp>
    </p:spTree>
    <p:extLst>
      <p:ext uri="{BB962C8B-B14F-4D97-AF65-F5344CB8AC3E}">
        <p14:creationId xmlns:p14="http://schemas.microsoft.com/office/powerpoint/2010/main" val="406581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800"/>
              </a:spcAft>
            </a:pPr>
            <a:r>
              <a:rPr lang="en-US" sz="1400" b="1" kern="0" dirty="0">
                <a:solidFill>
                  <a:srgbClr val="4472C4"/>
                </a:solidFill>
                <a:effectLst/>
                <a:latin typeface="Arial" panose="020B0604020202020204" pitchFamily="34" charset="0"/>
                <a:ea typeface="Times New Roman" panose="02020603050405020304" pitchFamily="18" charset="0"/>
                <a:cs typeface="Times New Roman" panose="02020603050405020304" pitchFamily="18" charset="0"/>
              </a:rPr>
              <a:t>Conclusion </a:t>
            </a:r>
          </a:p>
          <a:p>
            <a:pPr marL="0" marR="0" algn="just">
              <a:lnSpc>
                <a:spcPct val="150000"/>
              </a:lnSpc>
              <a:spcBef>
                <a:spcPts val="0"/>
              </a:spcBef>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Through extensive planning of career development, an individual can acquire the necessary knowledge regarding their career readiness. From the undergraduate level, a student must be aware of the situation and defy their respective strength and weakness-based o the career goal. My career aspiration is to become a restaurant assistant manager in London. To work in the hospitality sector, one must acquire some critical knowledge and skills were essential for working in that particular sector. I have evaluated my skills and identified a few scopes of improvement. By conducting SMART objective and personal development planning, I have designed an action plan which can improve my current condition and assist me to peruse my career goal. </a:t>
            </a:r>
          </a:p>
          <a:p>
            <a:endParaRPr lang="en-US" dirty="0"/>
          </a:p>
        </p:txBody>
      </p:sp>
      <p:sp>
        <p:nvSpPr>
          <p:cNvPr id="4" name="Slide Number Placeholder 3"/>
          <p:cNvSpPr>
            <a:spLocks noGrp="1"/>
          </p:cNvSpPr>
          <p:nvPr>
            <p:ph type="sldNum" sz="quarter" idx="5"/>
          </p:nvPr>
        </p:nvSpPr>
        <p:spPr/>
        <p:txBody>
          <a:bodyPr/>
          <a:lstStyle/>
          <a:p>
            <a:fld id="{17EB6083-1BAD-4A99-8914-35C4DD8EF920}" type="slidenum">
              <a:rPr lang="en-US" smtClean="0"/>
              <a:t>8</a:t>
            </a:fld>
            <a:endParaRPr lang="en-US"/>
          </a:p>
        </p:txBody>
      </p:sp>
    </p:spTree>
    <p:extLst>
      <p:ext uri="{BB962C8B-B14F-4D97-AF65-F5344CB8AC3E}">
        <p14:creationId xmlns:p14="http://schemas.microsoft.com/office/powerpoint/2010/main" val="3981772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B6083-1BAD-4A99-8914-35C4DD8EF920}" type="slidenum">
              <a:rPr lang="en-US" smtClean="0"/>
              <a:t>9</a:t>
            </a:fld>
            <a:endParaRPr lang="en-US"/>
          </a:p>
        </p:txBody>
      </p:sp>
    </p:spTree>
    <p:extLst>
      <p:ext uri="{BB962C8B-B14F-4D97-AF65-F5344CB8AC3E}">
        <p14:creationId xmlns:p14="http://schemas.microsoft.com/office/powerpoint/2010/main" val="970936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3156580-01FD-4B4F-A5C3-07C7963CD330}" type="datetimeFigureOut">
              <a:rPr lang="en-US" smtClean="0"/>
              <a:t>11/27/2021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BC83590-5A2B-46D6-BEFE-AC9C3132C31A}" type="slidenum">
              <a:rPr lang="en-US" smtClean="0"/>
              <a:t>‹#›</a:t>
            </a:fld>
            <a:endParaRPr lang="en-US"/>
          </a:p>
        </p:txBody>
      </p:sp>
    </p:spTree>
    <p:extLst>
      <p:ext uri="{BB962C8B-B14F-4D97-AF65-F5344CB8AC3E}">
        <p14:creationId xmlns:p14="http://schemas.microsoft.com/office/powerpoint/2010/main" val="2474065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156580-01FD-4B4F-A5C3-07C7963CD330}"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1493375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3156580-01FD-4B4F-A5C3-07C7963CD330}" type="datetimeFigureOut">
              <a:rPr lang="en-US" smtClean="0"/>
              <a:t>11/27/2021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BC83590-5A2B-46D6-BEFE-AC9C3132C31A}" type="slidenum">
              <a:rPr lang="en-US" smtClean="0"/>
              <a:t>‹#›</a:t>
            </a:fld>
            <a:endParaRPr lang="en-US"/>
          </a:p>
        </p:txBody>
      </p:sp>
    </p:spTree>
    <p:extLst>
      <p:ext uri="{BB962C8B-B14F-4D97-AF65-F5344CB8AC3E}">
        <p14:creationId xmlns:p14="http://schemas.microsoft.com/office/powerpoint/2010/main" val="1899705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156580-01FD-4B4F-A5C3-07C7963CD330}" type="datetimeFigureOut">
              <a:rPr lang="en-US" smtClean="0"/>
              <a:t>11/27/2021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2881136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156580-01FD-4B4F-A5C3-07C7963CD330}" type="datetimeFigureOut">
              <a:rPr lang="en-US" smtClean="0"/>
              <a:t>11/27/2021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831271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156580-01FD-4B4F-A5C3-07C7963CD330}" type="datetimeFigureOut">
              <a:rPr lang="en-US" smtClean="0"/>
              <a:t>11/27/2021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3794218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156580-01FD-4B4F-A5C3-07C7963CD330}" type="datetimeFigureOut">
              <a:rPr lang="en-US" smtClean="0"/>
              <a:t>11/27/2021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3019711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3156580-01FD-4B4F-A5C3-07C7963CD330}" type="datetimeFigureOut">
              <a:rPr lang="en-US" smtClean="0"/>
              <a:t>11/27/2021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BC83590-5A2B-46D6-BEFE-AC9C3132C31A}" type="slidenum">
              <a:rPr lang="en-US" smtClean="0"/>
              <a:t>‹#›</a:t>
            </a:fld>
            <a:endParaRPr lang="en-US"/>
          </a:p>
        </p:txBody>
      </p:sp>
    </p:spTree>
    <p:extLst>
      <p:ext uri="{BB962C8B-B14F-4D97-AF65-F5344CB8AC3E}">
        <p14:creationId xmlns:p14="http://schemas.microsoft.com/office/powerpoint/2010/main" val="2435502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156580-01FD-4B4F-A5C3-07C7963CD330}" type="datetimeFigureOut">
              <a:rPr lang="en-US" smtClean="0"/>
              <a:t>11/27/2021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3382144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156580-01FD-4B4F-A5C3-07C7963CD330}" type="datetimeFigureOut">
              <a:rPr lang="en-US" smtClean="0"/>
              <a:t>11/27/2021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83590-5A2B-46D6-BEFE-AC9C3132C31A}" type="slidenum">
              <a:rPr lang="en-US" smtClean="0"/>
              <a:t>‹#›</a:t>
            </a:fld>
            <a:endParaRPr lang="en-US"/>
          </a:p>
        </p:txBody>
      </p:sp>
    </p:spTree>
    <p:extLst>
      <p:ext uri="{BB962C8B-B14F-4D97-AF65-F5344CB8AC3E}">
        <p14:creationId xmlns:p14="http://schemas.microsoft.com/office/powerpoint/2010/main" val="1974985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3156580-01FD-4B4F-A5C3-07C7963CD330}" type="datetimeFigureOut">
              <a:rPr lang="en-US" smtClean="0"/>
              <a:t>11/27/2021</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BC83590-5A2B-46D6-BEFE-AC9C3132C31A}" type="slidenum">
              <a:rPr lang="en-US" smtClean="0"/>
              <a:t>‹#›</a:t>
            </a:fld>
            <a:endParaRPr lang="en-US"/>
          </a:p>
        </p:txBody>
      </p:sp>
    </p:spTree>
    <p:extLst>
      <p:ext uri="{BB962C8B-B14F-4D97-AF65-F5344CB8AC3E}">
        <p14:creationId xmlns:p14="http://schemas.microsoft.com/office/powerpoint/2010/main" val="1836306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3156580-01FD-4B4F-A5C3-07C7963CD330}" type="datetimeFigureOut">
              <a:rPr lang="en-US" smtClean="0"/>
              <a:t>11/27/2021</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BC83590-5A2B-46D6-BEFE-AC9C3132C31A}"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55963267"/>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896526-C5BB-43BE-B18B-A63670756B11}"/>
              </a:ext>
            </a:extLst>
          </p:cNvPr>
          <p:cNvSpPr>
            <a:spLocks noGrp="1"/>
          </p:cNvSpPr>
          <p:nvPr>
            <p:ph type="ctrTitle"/>
          </p:nvPr>
        </p:nvSpPr>
        <p:spPr>
          <a:xfrm>
            <a:off x="2097352" y="648472"/>
            <a:ext cx="10993549" cy="1475013"/>
          </a:xfrm>
        </p:spPr>
        <p:txBody>
          <a:bodyPr>
            <a:normAutofit fontScale="90000"/>
          </a:bodyPr>
          <a:lstStyle/>
          <a:p>
            <a:r>
              <a:rPr lang="en-US" dirty="0"/>
              <a:t/>
            </a:r>
            <a:br>
              <a:rPr lang="en-US" dirty="0"/>
            </a:br>
            <a:r>
              <a:rPr lang="en-US" dirty="0"/>
              <a:t>Academic And Employability </a:t>
            </a:r>
            <a:r>
              <a:rPr lang="en-US" dirty="0" smtClean="0"/>
              <a:t>Skills</a:t>
            </a:r>
            <a:br>
              <a:rPr lang="en-US" dirty="0" smtClean="0"/>
            </a:br>
            <a:r>
              <a:rPr lang="en-US" dirty="0"/>
              <a:t> </a:t>
            </a:r>
            <a:r>
              <a:rPr lang="en-US" dirty="0" smtClean="0"/>
              <a:t>                  bmsw4001_lon</a:t>
            </a:r>
            <a:r>
              <a:rPr lang="en-US" dirty="0" smtClean="0"/>
              <a:t/>
            </a:r>
            <a:br>
              <a:rPr lang="en-US" dirty="0" smtClean="0"/>
            </a:br>
            <a:endParaRPr lang="en-US" dirty="0"/>
          </a:p>
        </p:txBody>
      </p:sp>
      <p:sp>
        <p:nvSpPr>
          <p:cNvPr id="3" name="Subtitle 2">
            <a:extLst>
              <a:ext uri="{FF2B5EF4-FFF2-40B4-BE49-F238E27FC236}">
                <a16:creationId xmlns:a16="http://schemas.microsoft.com/office/drawing/2014/main" xmlns="" id="{CBE9DB6D-3539-4E08-B710-322E59C9F7E9}"/>
              </a:ext>
            </a:extLst>
          </p:cNvPr>
          <p:cNvSpPr>
            <a:spLocks noGrp="1"/>
          </p:cNvSpPr>
          <p:nvPr>
            <p:ph type="subTitle" idx="1"/>
          </p:nvPr>
        </p:nvSpPr>
        <p:spPr>
          <a:xfrm>
            <a:off x="2004365" y="1891012"/>
            <a:ext cx="10993546" cy="590321"/>
          </a:xfrm>
          <a:ln>
            <a:noFill/>
          </a:ln>
        </p:spPr>
        <p:txBody>
          <a:bodyPr>
            <a:normAutofit fontScale="25000" lnSpcReduction="20000"/>
          </a:bodyPr>
          <a:lstStyle/>
          <a:p>
            <a:r>
              <a:rPr lang="en-US" sz="9600" dirty="0">
                <a:solidFill>
                  <a:schemeClr val="accent1">
                    <a:lumMod val="75000"/>
                  </a:schemeClr>
                </a:solidFill>
              </a:rPr>
              <a:t>Student </a:t>
            </a:r>
            <a:r>
              <a:rPr lang="en-US" sz="9600" dirty="0" smtClean="0">
                <a:solidFill>
                  <a:schemeClr val="accent1">
                    <a:lumMod val="75000"/>
                  </a:schemeClr>
                </a:solidFill>
              </a:rPr>
              <a:t>Name:  </a:t>
            </a:r>
            <a:r>
              <a:rPr lang="en-US" sz="9600" cap="none" dirty="0" smtClean="0">
                <a:solidFill>
                  <a:schemeClr val="accent1">
                    <a:lumMod val="75000"/>
                  </a:schemeClr>
                </a:solidFill>
              </a:rPr>
              <a:t>GEORGETA 	CHITU</a:t>
            </a:r>
            <a:r>
              <a:rPr lang="en-US" sz="9600" dirty="0" smtClean="0">
                <a:solidFill>
                  <a:schemeClr val="accent1">
                    <a:lumMod val="75000"/>
                  </a:schemeClr>
                </a:solidFill>
              </a:rPr>
              <a:t>									</a:t>
            </a:r>
          </a:p>
          <a:p>
            <a:r>
              <a:rPr lang="en-US" dirty="0">
                <a:solidFill>
                  <a:schemeClr val="accent2">
                    <a:lumMod val="50000"/>
                  </a:schemeClr>
                </a:solidFill>
              </a:rPr>
              <a:t/>
            </a:r>
            <a:br>
              <a:rPr lang="en-US" dirty="0">
                <a:solidFill>
                  <a:schemeClr val="accent2">
                    <a:lumMod val="50000"/>
                  </a:schemeClr>
                </a:solidFill>
              </a:rPr>
            </a:br>
            <a:r>
              <a:rPr lang="en-US" sz="9600" dirty="0">
                <a:solidFill>
                  <a:schemeClr val="accent1">
                    <a:lumMod val="75000"/>
                  </a:schemeClr>
                </a:solidFill>
              </a:rPr>
              <a:t>Student ID</a:t>
            </a:r>
            <a:r>
              <a:rPr lang="en-US" sz="9600" dirty="0" smtClean="0">
                <a:solidFill>
                  <a:schemeClr val="accent1">
                    <a:lumMod val="75000"/>
                  </a:schemeClr>
                </a:solidFill>
              </a:rPr>
              <a:t>:  2109878</a:t>
            </a:r>
            <a:r>
              <a:rPr lang="en-US" dirty="0"/>
              <a:t/>
            </a:r>
            <a:br>
              <a:rPr lang="en-US" dirty="0"/>
            </a:br>
            <a:endParaRPr lang="en-US" dirty="0"/>
          </a:p>
        </p:txBody>
      </p:sp>
    </p:spTree>
    <p:extLst>
      <p:ext uri="{BB962C8B-B14F-4D97-AF65-F5344CB8AC3E}">
        <p14:creationId xmlns:p14="http://schemas.microsoft.com/office/powerpoint/2010/main" val="1864808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A521A8-3B90-4B90-9A1E-D8A3D8DE6961}"/>
              </a:ext>
            </a:extLst>
          </p:cNvPr>
          <p:cNvSpPr>
            <a:spLocks noGrp="1"/>
          </p:cNvSpPr>
          <p:nvPr>
            <p:ph type="title"/>
          </p:nvPr>
        </p:nvSpPr>
        <p:spPr/>
        <p:txBody>
          <a:bodyPr/>
          <a:lstStyle/>
          <a:p>
            <a:r>
              <a:rPr lang="en-US" dirty="0"/>
              <a:t>Table of Content</a:t>
            </a:r>
          </a:p>
        </p:txBody>
      </p:sp>
      <p:graphicFrame>
        <p:nvGraphicFramePr>
          <p:cNvPr id="4" name="Table 4">
            <a:extLst>
              <a:ext uri="{FF2B5EF4-FFF2-40B4-BE49-F238E27FC236}">
                <a16:creationId xmlns:a16="http://schemas.microsoft.com/office/drawing/2014/main" xmlns="" id="{DCCF53D3-069F-4E8D-9A6D-EF9D52F13F35}"/>
              </a:ext>
            </a:extLst>
          </p:cNvPr>
          <p:cNvGraphicFramePr>
            <a:graphicFrameLocks noGrp="1"/>
          </p:cNvGraphicFramePr>
          <p:nvPr>
            <p:ph idx="1"/>
            <p:extLst>
              <p:ext uri="{D42A27DB-BD31-4B8C-83A1-F6EECF244321}">
                <p14:modId xmlns:p14="http://schemas.microsoft.com/office/powerpoint/2010/main" val="2732809583"/>
              </p:ext>
            </p:extLst>
          </p:nvPr>
        </p:nvGraphicFramePr>
        <p:xfrm>
          <a:off x="581025" y="2181225"/>
          <a:ext cx="11029950" cy="2966720"/>
        </p:xfrm>
        <a:graphic>
          <a:graphicData uri="http://schemas.openxmlformats.org/drawingml/2006/table">
            <a:tbl>
              <a:tblPr firstRow="1" bandRow="1">
                <a:tableStyleId>{5C22544A-7EE6-4342-B048-85BDC9FD1C3A}</a:tableStyleId>
              </a:tblPr>
              <a:tblGrid>
                <a:gridCol w="7749059">
                  <a:extLst>
                    <a:ext uri="{9D8B030D-6E8A-4147-A177-3AD203B41FA5}">
                      <a16:colId xmlns:a16="http://schemas.microsoft.com/office/drawing/2014/main" xmlns="" val="3449391015"/>
                    </a:ext>
                  </a:extLst>
                </a:gridCol>
                <a:gridCol w="3280891">
                  <a:extLst>
                    <a:ext uri="{9D8B030D-6E8A-4147-A177-3AD203B41FA5}">
                      <a16:colId xmlns:a16="http://schemas.microsoft.com/office/drawing/2014/main" xmlns="" val="1170759593"/>
                    </a:ext>
                  </a:extLst>
                </a:gridCol>
              </a:tblGrid>
              <a:tr h="370840">
                <a:tc>
                  <a:txBody>
                    <a:bodyPr/>
                    <a:lstStyle/>
                    <a:p>
                      <a:r>
                        <a:rPr lang="en-US" dirty="0"/>
                        <a:t>Content </a:t>
                      </a:r>
                    </a:p>
                  </a:txBody>
                  <a:tcPr/>
                </a:tc>
                <a:tc>
                  <a:txBody>
                    <a:bodyPr/>
                    <a:lstStyle/>
                    <a:p>
                      <a:r>
                        <a:rPr lang="en-US" dirty="0"/>
                        <a:t>Page No</a:t>
                      </a:r>
                    </a:p>
                  </a:txBody>
                  <a:tcPr/>
                </a:tc>
                <a:extLst>
                  <a:ext uri="{0D108BD9-81ED-4DB2-BD59-A6C34878D82A}">
                    <a16:rowId xmlns:a16="http://schemas.microsoft.com/office/drawing/2014/main" xmlns="" val="4033620839"/>
                  </a:ext>
                </a:extLst>
              </a:tr>
              <a:tr h="370840">
                <a:tc>
                  <a:txBody>
                    <a:bodyPr/>
                    <a:lstStyle/>
                    <a:p>
                      <a:r>
                        <a:rPr lang="en-US" dirty="0"/>
                        <a:t>Introduction</a:t>
                      </a:r>
                    </a:p>
                  </a:txBody>
                  <a:tcPr/>
                </a:tc>
                <a:tc>
                  <a:txBody>
                    <a:bodyPr/>
                    <a:lstStyle/>
                    <a:p>
                      <a:r>
                        <a:rPr lang="en-US" dirty="0"/>
                        <a:t>3</a:t>
                      </a:r>
                    </a:p>
                  </a:txBody>
                  <a:tcPr/>
                </a:tc>
                <a:extLst>
                  <a:ext uri="{0D108BD9-81ED-4DB2-BD59-A6C34878D82A}">
                    <a16:rowId xmlns:a16="http://schemas.microsoft.com/office/drawing/2014/main" xmlns="" val="3376148533"/>
                  </a:ext>
                </a:extLst>
              </a:tr>
              <a:tr h="370840">
                <a:tc>
                  <a:txBody>
                    <a:bodyPr/>
                    <a:lstStyle/>
                    <a:p>
                      <a:r>
                        <a:rPr lang="en-US" dirty="0"/>
                        <a:t>SWOT Analysis</a:t>
                      </a:r>
                    </a:p>
                  </a:txBody>
                  <a:tcPr/>
                </a:tc>
                <a:tc>
                  <a:txBody>
                    <a:bodyPr/>
                    <a:lstStyle/>
                    <a:p>
                      <a:r>
                        <a:rPr lang="en-US" dirty="0"/>
                        <a:t>4</a:t>
                      </a:r>
                    </a:p>
                  </a:txBody>
                  <a:tcPr/>
                </a:tc>
                <a:extLst>
                  <a:ext uri="{0D108BD9-81ED-4DB2-BD59-A6C34878D82A}">
                    <a16:rowId xmlns:a16="http://schemas.microsoft.com/office/drawing/2014/main" xmlns="" val="1918990515"/>
                  </a:ext>
                </a:extLst>
              </a:tr>
              <a:tr h="370840">
                <a:tc>
                  <a:txBody>
                    <a:bodyPr/>
                    <a:lstStyle/>
                    <a:p>
                      <a:r>
                        <a:rPr lang="en-US" dirty="0"/>
                        <a:t>SMART Objective</a:t>
                      </a:r>
                    </a:p>
                  </a:txBody>
                  <a:tcPr/>
                </a:tc>
                <a:tc>
                  <a:txBody>
                    <a:bodyPr/>
                    <a:lstStyle/>
                    <a:p>
                      <a:r>
                        <a:rPr lang="en-US" dirty="0"/>
                        <a:t>5</a:t>
                      </a:r>
                    </a:p>
                  </a:txBody>
                  <a:tcPr/>
                </a:tc>
                <a:extLst>
                  <a:ext uri="{0D108BD9-81ED-4DB2-BD59-A6C34878D82A}">
                    <a16:rowId xmlns:a16="http://schemas.microsoft.com/office/drawing/2014/main" xmlns="" val="665047367"/>
                  </a:ext>
                </a:extLst>
              </a:tr>
              <a:tr h="370840">
                <a:tc>
                  <a:txBody>
                    <a:bodyPr/>
                    <a:lstStyle/>
                    <a:p>
                      <a:r>
                        <a:rPr lang="en-US" dirty="0"/>
                        <a:t>Time Management Tool</a:t>
                      </a:r>
                    </a:p>
                  </a:txBody>
                  <a:tcPr/>
                </a:tc>
                <a:tc>
                  <a:txBody>
                    <a:bodyPr/>
                    <a:lstStyle/>
                    <a:p>
                      <a:r>
                        <a:rPr lang="en-US" dirty="0"/>
                        <a:t>6</a:t>
                      </a:r>
                    </a:p>
                  </a:txBody>
                  <a:tcPr/>
                </a:tc>
                <a:extLst>
                  <a:ext uri="{0D108BD9-81ED-4DB2-BD59-A6C34878D82A}">
                    <a16:rowId xmlns:a16="http://schemas.microsoft.com/office/drawing/2014/main" xmlns="" val="3518794921"/>
                  </a:ext>
                </a:extLst>
              </a:tr>
              <a:tr h="370840">
                <a:tc>
                  <a:txBody>
                    <a:bodyPr/>
                    <a:lstStyle/>
                    <a:p>
                      <a:r>
                        <a:rPr lang="en-US" dirty="0"/>
                        <a:t>Personal Development Planning</a:t>
                      </a:r>
                    </a:p>
                  </a:txBody>
                  <a:tcPr/>
                </a:tc>
                <a:tc>
                  <a:txBody>
                    <a:bodyPr/>
                    <a:lstStyle/>
                    <a:p>
                      <a:r>
                        <a:rPr lang="en-US" dirty="0"/>
                        <a:t>7</a:t>
                      </a:r>
                    </a:p>
                  </a:txBody>
                  <a:tcPr/>
                </a:tc>
                <a:extLst>
                  <a:ext uri="{0D108BD9-81ED-4DB2-BD59-A6C34878D82A}">
                    <a16:rowId xmlns:a16="http://schemas.microsoft.com/office/drawing/2014/main" xmlns="" val="1387802901"/>
                  </a:ext>
                </a:extLst>
              </a:tr>
              <a:tr h="370840">
                <a:tc>
                  <a:txBody>
                    <a:bodyPr/>
                    <a:lstStyle/>
                    <a:p>
                      <a:r>
                        <a:rPr lang="en-US" dirty="0"/>
                        <a:t>Conclusion</a:t>
                      </a:r>
                    </a:p>
                  </a:txBody>
                  <a:tcPr/>
                </a:tc>
                <a:tc>
                  <a:txBody>
                    <a:bodyPr/>
                    <a:lstStyle/>
                    <a:p>
                      <a:r>
                        <a:rPr lang="en-US" dirty="0"/>
                        <a:t>8</a:t>
                      </a:r>
                    </a:p>
                  </a:txBody>
                  <a:tcPr/>
                </a:tc>
                <a:extLst>
                  <a:ext uri="{0D108BD9-81ED-4DB2-BD59-A6C34878D82A}">
                    <a16:rowId xmlns:a16="http://schemas.microsoft.com/office/drawing/2014/main" xmlns="" val="63543052"/>
                  </a:ext>
                </a:extLst>
              </a:tr>
              <a:tr h="370840">
                <a:tc>
                  <a:txBody>
                    <a:bodyPr/>
                    <a:lstStyle/>
                    <a:p>
                      <a:r>
                        <a:rPr lang="en-US" dirty="0"/>
                        <a:t>Reference</a:t>
                      </a:r>
                    </a:p>
                  </a:txBody>
                  <a:tcPr/>
                </a:tc>
                <a:tc>
                  <a:txBody>
                    <a:bodyPr/>
                    <a:lstStyle/>
                    <a:p>
                      <a:r>
                        <a:rPr lang="en-US" dirty="0"/>
                        <a:t>9</a:t>
                      </a:r>
                    </a:p>
                  </a:txBody>
                  <a:tcPr/>
                </a:tc>
                <a:extLst>
                  <a:ext uri="{0D108BD9-81ED-4DB2-BD59-A6C34878D82A}">
                    <a16:rowId xmlns:a16="http://schemas.microsoft.com/office/drawing/2014/main" xmlns="" val="3760034552"/>
                  </a:ext>
                </a:extLst>
              </a:tr>
            </a:tbl>
          </a:graphicData>
        </a:graphic>
      </p:graphicFrame>
    </p:spTree>
    <p:extLst>
      <p:ext uri="{BB962C8B-B14F-4D97-AF65-F5344CB8AC3E}">
        <p14:creationId xmlns:p14="http://schemas.microsoft.com/office/powerpoint/2010/main" val="2670033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2F7EB9-7630-4ACE-BCEF-F544BE0ABB61}"/>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xmlns="" id="{E549A921-E15C-4D05-9D06-619EC5E12BB9}"/>
              </a:ext>
            </a:extLst>
          </p:cNvPr>
          <p:cNvSpPr>
            <a:spLocks noGrp="1"/>
          </p:cNvSpPr>
          <p:nvPr>
            <p:ph idx="1"/>
          </p:nvPr>
        </p:nvSpPr>
        <p:spPr/>
        <p:txBody>
          <a:bodyPr/>
          <a:lstStyle/>
          <a:p>
            <a:r>
              <a:rPr lang="en-US" dirty="0"/>
              <a:t>To aspire the career ambition, one must adhere to different dimensions of skills and knowledge. To shape that knowledge and skills to increase career readiness, personal development planning is important. It allows an individual to sort out different stages of lacking, design the right career planning, and identify the scopes of improvement. </a:t>
            </a:r>
          </a:p>
          <a:p>
            <a:r>
              <a:rPr lang="en-US" dirty="0"/>
              <a:t>Which would eventually benefit that particular incudal to become ready for the career goal. This presentation would analyse my strength and weaknesses through SWOT analysis, a PDP will be attached to show how I can manage my skills, a brief of time management tools will be showcased and a SMART objective is added. The self-analysis is done using the context of my career ambition which is enrolling as a restaurant assistant manager in London. </a:t>
            </a:r>
          </a:p>
        </p:txBody>
      </p:sp>
    </p:spTree>
    <p:extLst>
      <p:ext uri="{BB962C8B-B14F-4D97-AF65-F5344CB8AC3E}">
        <p14:creationId xmlns:p14="http://schemas.microsoft.com/office/powerpoint/2010/main" val="2491646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DA4495-BD0F-4A08-B970-6613EF57CC95}"/>
              </a:ext>
            </a:extLst>
          </p:cNvPr>
          <p:cNvSpPr>
            <a:spLocks noGrp="1"/>
          </p:cNvSpPr>
          <p:nvPr>
            <p:ph type="title"/>
          </p:nvPr>
        </p:nvSpPr>
        <p:spPr/>
        <p:txBody>
          <a:bodyPr/>
          <a:lstStyle/>
          <a:p>
            <a:r>
              <a:rPr lang="en-US" dirty="0"/>
              <a:t>SWOT analysis</a:t>
            </a:r>
          </a:p>
        </p:txBody>
      </p:sp>
      <p:graphicFrame>
        <p:nvGraphicFramePr>
          <p:cNvPr id="4" name="Content Placeholder 3">
            <a:extLst>
              <a:ext uri="{FF2B5EF4-FFF2-40B4-BE49-F238E27FC236}">
                <a16:creationId xmlns:a16="http://schemas.microsoft.com/office/drawing/2014/main" xmlns="" id="{71AC1B4F-1EE6-4D74-AA45-15BDB70A835A}"/>
              </a:ext>
            </a:extLst>
          </p:cNvPr>
          <p:cNvGraphicFramePr>
            <a:graphicFrameLocks noGrp="1"/>
          </p:cNvGraphicFramePr>
          <p:nvPr>
            <p:ph idx="1"/>
            <p:extLst>
              <p:ext uri="{D42A27DB-BD31-4B8C-83A1-F6EECF244321}">
                <p14:modId xmlns:p14="http://schemas.microsoft.com/office/powerpoint/2010/main" val="3309843565"/>
              </p:ext>
            </p:extLst>
          </p:nvPr>
        </p:nvGraphicFramePr>
        <p:xfrm>
          <a:off x="2218906" y="2141031"/>
          <a:ext cx="7578237" cy="3606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4795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5ABD40-6003-4435-A0D3-BC944CEC965C}"/>
              </a:ext>
            </a:extLst>
          </p:cNvPr>
          <p:cNvSpPr>
            <a:spLocks noGrp="1"/>
          </p:cNvSpPr>
          <p:nvPr>
            <p:ph type="title"/>
          </p:nvPr>
        </p:nvSpPr>
        <p:spPr/>
        <p:txBody>
          <a:bodyPr/>
          <a:lstStyle/>
          <a:p>
            <a:r>
              <a:rPr lang="en-US" dirty="0"/>
              <a:t>SMART Objectives </a:t>
            </a:r>
          </a:p>
        </p:txBody>
      </p:sp>
      <p:graphicFrame>
        <p:nvGraphicFramePr>
          <p:cNvPr id="4" name="Content Placeholder 3">
            <a:extLst>
              <a:ext uri="{FF2B5EF4-FFF2-40B4-BE49-F238E27FC236}">
                <a16:creationId xmlns:a16="http://schemas.microsoft.com/office/drawing/2014/main" xmlns="" id="{37FD416D-78A1-45F5-89EE-8B8988790DEC}"/>
              </a:ext>
            </a:extLst>
          </p:cNvPr>
          <p:cNvGraphicFramePr>
            <a:graphicFrameLocks noGrp="1"/>
          </p:cNvGraphicFramePr>
          <p:nvPr>
            <p:ph idx="1"/>
            <p:extLst>
              <p:ext uri="{D42A27DB-BD31-4B8C-83A1-F6EECF244321}">
                <p14:modId xmlns:p14="http://schemas.microsoft.com/office/powerpoint/2010/main" val="3904384938"/>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0228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9263AA-AE54-4303-9B8D-649C9ED783D6}"/>
              </a:ext>
            </a:extLst>
          </p:cNvPr>
          <p:cNvSpPr>
            <a:spLocks noGrp="1"/>
          </p:cNvSpPr>
          <p:nvPr>
            <p:ph type="title"/>
          </p:nvPr>
        </p:nvSpPr>
        <p:spPr/>
        <p:txBody>
          <a:bodyPr/>
          <a:lstStyle/>
          <a:p>
            <a:r>
              <a:rPr lang="en-US" dirty="0"/>
              <a:t>Time management tools</a:t>
            </a:r>
          </a:p>
        </p:txBody>
      </p:sp>
      <p:graphicFrame>
        <p:nvGraphicFramePr>
          <p:cNvPr id="4" name="Content Placeholder 3">
            <a:extLst>
              <a:ext uri="{FF2B5EF4-FFF2-40B4-BE49-F238E27FC236}">
                <a16:creationId xmlns:a16="http://schemas.microsoft.com/office/drawing/2014/main" xmlns="" id="{FFDD61E8-2734-4DC1-8572-CB45B87123C2}"/>
              </a:ext>
            </a:extLst>
          </p:cNvPr>
          <p:cNvGraphicFramePr>
            <a:graphicFrameLocks noGrp="1"/>
          </p:cNvGraphicFramePr>
          <p:nvPr>
            <p:ph idx="1"/>
            <p:extLst>
              <p:ext uri="{D42A27DB-BD31-4B8C-83A1-F6EECF244321}">
                <p14:modId xmlns:p14="http://schemas.microsoft.com/office/powerpoint/2010/main" val="1203588487"/>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899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F024DC-A0EE-42F6-8B92-3D9E5BC98A83}"/>
              </a:ext>
            </a:extLst>
          </p:cNvPr>
          <p:cNvSpPr>
            <a:spLocks noGrp="1"/>
          </p:cNvSpPr>
          <p:nvPr>
            <p:ph type="title"/>
          </p:nvPr>
        </p:nvSpPr>
        <p:spPr>
          <a:xfrm>
            <a:off x="581192" y="702156"/>
            <a:ext cx="11004557" cy="774952"/>
          </a:xfrm>
        </p:spPr>
        <p:txBody>
          <a:bodyPr/>
          <a:lstStyle/>
          <a:p>
            <a:r>
              <a:rPr lang="en-US" dirty="0"/>
              <a:t>Personal Development Planning</a:t>
            </a:r>
          </a:p>
        </p:txBody>
      </p:sp>
      <p:graphicFrame>
        <p:nvGraphicFramePr>
          <p:cNvPr id="7" name="Content Placeholder 6">
            <a:extLst>
              <a:ext uri="{FF2B5EF4-FFF2-40B4-BE49-F238E27FC236}">
                <a16:creationId xmlns:a16="http://schemas.microsoft.com/office/drawing/2014/main" xmlns="" id="{723BCB48-9A7F-4184-85A4-F8B9CB6B0D57}"/>
              </a:ext>
            </a:extLst>
          </p:cNvPr>
          <p:cNvGraphicFramePr>
            <a:graphicFrameLocks noGrp="1"/>
          </p:cNvGraphicFramePr>
          <p:nvPr>
            <p:ph idx="1"/>
            <p:extLst>
              <p:ext uri="{D42A27DB-BD31-4B8C-83A1-F6EECF244321}">
                <p14:modId xmlns:p14="http://schemas.microsoft.com/office/powerpoint/2010/main" val="2401630025"/>
              </p:ext>
            </p:extLst>
          </p:nvPr>
        </p:nvGraphicFramePr>
        <p:xfrm>
          <a:off x="2879305" y="1876730"/>
          <a:ext cx="6433390" cy="4878534"/>
        </p:xfrm>
        <a:graphic>
          <a:graphicData uri="http://schemas.openxmlformats.org/drawingml/2006/table">
            <a:tbl>
              <a:tblPr firstRow="1" firstCol="1" lastRow="1" lastCol="1" bandRow="1" bandCol="1"/>
              <a:tblGrid>
                <a:gridCol w="2345838">
                  <a:extLst>
                    <a:ext uri="{9D8B030D-6E8A-4147-A177-3AD203B41FA5}">
                      <a16:colId xmlns:a16="http://schemas.microsoft.com/office/drawing/2014/main" xmlns="" val="1151163621"/>
                    </a:ext>
                  </a:extLst>
                </a:gridCol>
                <a:gridCol w="1577591">
                  <a:extLst>
                    <a:ext uri="{9D8B030D-6E8A-4147-A177-3AD203B41FA5}">
                      <a16:colId xmlns:a16="http://schemas.microsoft.com/office/drawing/2014/main" xmlns="" val="859338015"/>
                    </a:ext>
                  </a:extLst>
                </a:gridCol>
                <a:gridCol w="1527349">
                  <a:extLst>
                    <a:ext uri="{9D8B030D-6E8A-4147-A177-3AD203B41FA5}">
                      <a16:colId xmlns:a16="http://schemas.microsoft.com/office/drawing/2014/main" xmlns="" val="2031750791"/>
                    </a:ext>
                  </a:extLst>
                </a:gridCol>
                <a:gridCol w="982612">
                  <a:extLst>
                    <a:ext uri="{9D8B030D-6E8A-4147-A177-3AD203B41FA5}">
                      <a16:colId xmlns:a16="http://schemas.microsoft.com/office/drawing/2014/main" xmlns="" val="790367846"/>
                    </a:ext>
                  </a:extLst>
                </a:gridCol>
              </a:tblGrid>
              <a:tr h="535191">
                <a:tc>
                  <a:txBody>
                    <a:bodyPr/>
                    <a:lstStyle/>
                    <a:p>
                      <a:pPr marL="0" marR="0" algn="just">
                        <a:lnSpc>
                          <a:spcPct val="150000"/>
                        </a:lnSpc>
                        <a:spcBef>
                          <a:spcPts val="0"/>
                        </a:spcBef>
                        <a:spcAft>
                          <a:spcPts val="800"/>
                        </a:spcAft>
                      </a:pPr>
                      <a:r>
                        <a:rPr lang="en-GB" sz="1000" b="1" dirty="0">
                          <a:effectLst/>
                          <a:latin typeface="Arial" panose="020B0604020202020204" pitchFamily="34" charset="0"/>
                          <a:ea typeface="Calibri" panose="020F0502020204030204" pitchFamily="34" charset="0"/>
                          <a:cs typeface="Times New Roman" panose="02020603050405020304" pitchFamily="18" charset="0"/>
                        </a:rPr>
                        <a:t>Development</a:t>
                      </a:r>
                      <a:r>
                        <a:rPr lang="en-GB" sz="1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objectives </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marL="0" marR="0" algn="just">
                        <a:lnSpc>
                          <a:spcPct val="150000"/>
                        </a:lnSpc>
                        <a:spcBef>
                          <a:spcPts val="0"/>
                        </a:spcBef>
                        <a:spcAft>
                          <a:spcPts val="800"/>
                        </a:spcAft>
                      </a:pPr>
                      <a:r>
                        <a:rPr lang="en-GB" sz="1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Activities </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marL="0" marR="0" algn="just">
                        <a:lnSpc>
                          <a:spcPct val="150000"/>
                        </a:lnSpc>
                        <a:spcBef>
                          <a:spcPts val="0"/>
                        </a:spcBef>
                        <a:spcAft>
                          <a:spcPts val="800"/>
                        </a:spcAft>
                      </a:pPr>
                      <a:r>
                        <a:rPr lang="en-GB" sz="1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Support</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resources </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marL="0" marR="0" algn="just">
                        <a:lnSpc>
                          <a:spcPct val="150000"/>
                        </a:lnSpc>
                        <a:spcBef>
                          <a:spcPts val="0"/>
                        </a:spcBef>
                        <a:spcAft>
                          <a:spcPts val="800"/>
                        </a:spcAft>
                      </a:pPr>
                      <a:r>
                        <a:rPr lang="en-GB" sz="1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Target date </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extLst>
                  <a:ext uri="{0D108BD9-81ED-4DB2-BD59-A6C34878D82A}">
                    <a16:rowId xmlns:a16="http://schemas.microsoft.com/office/drawing/2014/main" xmlns="" val="1022046059"/>
                  </a:ext>
                </a:extLst>
              </a:tr>
              <a:tr h="1293200">
                <a:tc>
                  <a:txBody>
                    <a:bodyPr/>
                    <a:lstStyle/>
                    <a:p>
                      <a:pPr marL="0" marR="0" algn="l">
                        <a:lnSpc>
                          <a:spcPct val="150000"/>
                        </a:lnSpc>
                        <a:spcBef>
                          <a:spcPts val="0"/>
                        </a:spcBef>
                        <a:spcAft>
                          <a:spcPts val="0"/>
                        </a:spcAf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200" b="1" dirty="0">
                          <a:effectLst/>
                          <a:latin typeface="Arial" panose="020B0604020202020204" pitchFamily="34" charset="0"/>
                          <a:ea typeface="Calibri" panose="020F0502020204030204" pitchFamily="34" charset="0"/>
                          <a:cs typeface="Times New Roman" panose="02020603050405020304" pitchFamily="18" charset="0"/>
                        </a:rPr>
                        <a:t>Enhancing communication skills:</a:t>
                      </a:r>
                      <a:r>
                        <a:rPr lang="en-GB" sz="1200" dirty="0">
                          <a:effectLst/>
                          <a:latin typeface="Arial" panose="020B0604020202020204" pitchFamily="34" charset="0"/>
                          <a:ea typeface="Calibri" panose="020F0502020204030204" pitchFamily="34" charset="0"/>
                          <a:cs typeface="Times New Roman" panose="02020603050405020304" pitchFamily="18" charset="0"/>
                        </a:rPr>
                        <a:t> Developing formal communication skills for career readiness.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Joining workshop to develop formal communication skills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Lecture, books, workshop materials.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1/3/2022</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3755773614"/>
                  </a:ext>
                </a:extLst>
              </a:tr>
              <a:tr h="1513267">
                <a:tc>
                  <a:txBody>
                    <a:bodyPr/>
                    <a:lstStyle/>
                    <a:p>
                      <a:pPr marL="0" marR="0" algn="just">
                        <a:lnSpc>
                          <a:spcPct val="150000"/>
                        </a:lnSpc>
                        <a:spcBef>
                          <a:spcPts val="0"/>
                        </a:spcBef>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Acquiring technological skills:</a:t>
                      </a:r>
                      <a:r>
                        <a:rPr lang="en-GB" sz="1200">
                          <a:effectLst/>
                          <a:latin typeface="Arial" panose="020B0604020202020204" pitchFamily="34" charset="0"/>
                          <a:ea typeface="Calibri" panose="020F0502020204030204" pitchFamily="34" charset="0"/>
                          <a:cs typeface="Times New Roman" panose="02020603050405020304" pitchFamily="18" charset="0"/>
                        </a:rPr>
                        <a:t> Learning Microsoft excel, software’s like Toast Pos relevant to the hospitality sector (McConalogue, 2019).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Enrolling on short term courses.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Class lectures, materials, sheets, video and audio resources (Pandi, 2020).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30/1/2022</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2541841741"/>
                  </a:ext>
                </a:extLst>
              </a:tr>
              <a:tr h="1513267">
                <a:tc>
                  <a:txBody>
                    <a:bodyPr/>
                    <a:lstStyle/>
                    <a:p>
                      <a:pPr marL="0" marR="0" algn="just">
                        <a:lnSpc>
                          <a:spcPct val="150000"/>
                        </a:lnSpc>
                        <a:spcBef>
                          <a:spcPts val="0"/>
                        </a:spcBef>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Short term restaurant management course:</a:t>
                      </a:r>
                      <a:r>
                        <a:rPr lang="en-GB" sz="1200">
                          <a:effectLst/>
                          <a:latin typeface="Arial" panose="020B0604020202020204" pitchFamily="34" charset="0"/>
                          <a:ea typeface="Calibri" panose="020F0502020204030204" pitchFamily="34" charset="0"/>
                          <a:cs typeface="Times New Roman" panose="02020603050405020304" pitchFamily="18" charset="0"/>
                        </a:rPr>
                        <a:t> Improving man-management skills and learning essentials of restaurant management.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Enrolling on short term courses (Peter Kanyip, 2020).</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Class lectures, materials, sheets, video and audio resources, and final assessment. </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30/4/2022</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44047" marR="4404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4177774453"/>
                  </a:ext>
                </a:extLst>
              </a:tr>
            </a:tbl>
          </a:graphicData>
        </a:graphic>
      </p:graphicFrame>
    </p:spTree>
    <p:extLst>
      <p:ext uri="{BB962C8B-B14F-4D97-AF65-F5344CB8AC3E}">
        <p14:creationId xmlns:p14="http://schemas.microsoft.com/office/powerpoint/2010/main" val="1215462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0E850A-39F0-48A6-B94B-4CEC99A009DB}"/>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xmlns="" id="{3BC92F50-3010-4BA6-954F-C526D465A93D}"/>
              </a:ext>
            </a:extLst>
          </p:cNvPr>
          <p:cNvSpPr>
            <a:spLocks noGrp="1"/>
          </p:cNvSpPr>
          <p:nvPr>
            <p:ph idx="1"/>
          </p:nvPr>
        </p:nvSpPr>
        <p:spPr/>
        <p:txBody>
          <a:bodyPr/>
          <a:lstStyle/>
          <a:p>
            <a:r>
              <a:rPr lang="en-US" dirty="0"/>
              <a:t>Through extensive planning of career development, an individual can acquire the necessary knowledge regarding their career readiness. From the undergraduate level, a student must be aware of the situation and defy their respective strength and weakness-based o the career goal. My career aspiration is to become a restaurant assistant manager in London. </a:t>
            </a:r>
          </a:p>
          <a:p>
            <a:r>
              <a:rPr lang="en-US" dirty="0"/>
              <a:t>To work in the hospitality sector, one must acquire some critical knowledge and skills were essential for working in that particular sector. I have evaluated my skills and identified a few scopes of improvement. By conducting SMART objective and personal development planning, I have designed an action plan which can improve my current condition and assist me to peruse my career goal. </a:t>
            </a:r>
          </a:p>
          <a:p>
            <a:endParaRPr lang="en-US" dirty="0"/>
          </a:p>
        </p:txBody>
      </p:sp>
    </p:spTree>
    <p:extLst>
      <p:ext uri="{BB962C8B-B14F-4D97-AF65-F5344CB8AC3E}">
        <p14:creationId xmlns:p14="http://schemas.microsoft.com/office/powerpoint/2010/main" val="1970747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CF05E1-02EC-4679-9A2E-58D5BC967952}"/>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xmlns="" id="{F0831C04-7156-4E53-9222-70BEF9565EE1}"/>
              </a:ext>
            </a:extLst>
          </p:cNvPr>
          <p:cNvSpPr>
            <a:spLocks noGrp="1"/>
          </p:cNvSpPr>
          <p:nvPr>
            <p:ph idx="1"/>
          </p:nvPr>
        </p:nvSpPr>
        <p:spPr/>
        <p:txBody>
          <a:bodyPr>
            <a:normAutofit fontScale="92500" lnSpcReduction="20000"/>
          </a:bodyPr>
          <a:lstStyle/>
          <a:p>
            <a:pPr algn="l"/>
            <a:r>
              <a:rPr lang="en-US" b="0" i="0" dirty="0">
                <a:solidFill>
                  <a:srgbClr val="000000"/>
                </a:solidFill>
                <a:effectLst/>
                <a:latin typeface="Times New Roman" panose="02020603050405020304" pitchFamily="18" charset="0"/>
              </a:rPr>
              <a:t>References</a:t>
            </a:r>
          </a:p>
          <a:p>
            <a:pPr algn="l"/>
            <a:r>
              <a:rPr lang="en-US" b="0" i="0" dirty="0">
                <a:solidFill>
                  <a:srgbClr val="000000"/>
                </a:solidFill>
                <a:effectLst/>
                <a:latin typeface="Times New Roman" panose="02020603050405020304" pitchFamily="18" charset="0"/>
              </a:rPr>
              <a:t>Abbott, C., 2018. Personal career development in converged services. </a:t>
            </a:r>
            <a:r>
              <a:rPr lang="en-US" b="0" i="1" dirty="0">
                <a:solidFill>
                  <a:srgbClr val="000000"/>
                </a:solidFill>
                <a:effectLst/>
                <a:latin typeface="Times New Roman" panose="02020603050405020304" pitchFamily="18" charset="0"/>
              </a:rPr>
              <a:t>Librarian Career Development</a:t>
            </a:r>
            <a:r>
              <a:rPr lang="en-US" b="0" i="0" dirty="0">
                <a:solidFill>
                  <a:srgbClr val="000000"/>
                </a:solidFill>
                <a:effectLst/>
                <a:latin typeface="Times New Roman" panose="02020603050405020304" pitchFamily="18" charset="0"/>
              </a:rPr>
              <a:t>, 6(3), pp.28-35.</a:t>
            </a:r>
          </a:p>
          <a:p>
            <a:pPr algn="l"/>
            <a:r>
              <a:rPr lang="en-US" b="0" i="0" dirty="0" err="1">
                <a:solidFill>
                  <a:srgbClr val="000000"/>
                </a:solidFill>
                <a:effectLst/>
                <a:latin typeface="Times New Roman" panose="02020603050405020304" pitchFamily="18" charset="0"/>
              </a:rPr>
              <a:t>Broslavska</a:t>
            </a:r>
            <a:r>
              <a:rPr lang="en-US" b="0" i="0" dirty="0">
                <a:solidFill>
                  <a:srgbClr val="000000"/>
                </a:solidFill>
                <a:effectLst/>
                <a:latin typeface="Times New Roman" panose="02020603050405020304" pitchFamily="18" charset="0"/>
              </a:rPr>
              <a:t>, H., 2020. SMART objective factor of the Career Development. </a:t>
            </a:r>
            <a:r>
              <a:rPr lang="en-US" b="0" i="1" dirty="0">
                <a:solidFill>
                  <a:srgbClr val="000000"/>
                </a:solidFill>
                <a:effectLst/>
                <a:latin typeface="Times New Roman" panose="02020603050405020304" pitchFamily="18" charset="0"/>
              </a:rPr>
              <a:t>Journal of Human Resource</a:t>
            </a:r>
            <a:r>
              <a:rPr lang="en-US" b="0" i="0" dirty="0">
                <a:solidFill>
                  <a:srgbClr val="000000"/>
                </a:solidFill>
                <a:effectLst/>
                <a:latin typeface="Times New Roman" panose="02020603050405020304" pitchFamily="18" charset="0"/>
              </a:rPr>
              <a:t>, (67), pp.100-107.</a:t>
            </a:r>
          </a:p>
          <a:p>
            <a:pPr algn="l"/>
            <a:r>
              <a:rPr lang="en-US" b="0" i="0" dirty="0">
                <a:solidFill>
                  <a:srgbClr val="000000"/>
                </a:solidFill>
                <a:effectLst/>
                <a:latin typeface="Times New Roman" panose="02020603050405020304" pitchFamily="18" charset="0"/>
              </a:rPr>
              <a:t>Cameron, S., 2019. Professional Development Planning: Hospitality Sector. </a:t>
            </a:r>
            <a:r>
              <a:rPr lang="en-US" b="0" i="1" dirty="0">
                <a:solidFill>
                  <a:srgbClr val="000000"/>
                </a:solidFill>
                <a:effectLst/>
                <a:latin typeface="Times New Roman" panose="02020603050405020304" pitchFamily="18" charset="0"/>
              </a:rPr>
              <a:t>Journal of Career Development</a:t>
            </a:r>
            <a:r>
              <a:rPr lang="en-US" b="0" i="0" dirty="0">
                <a:solidFill>
                  <a:srgbClr val="000000"/>
                </a:solidFill>
                <a:effectLst/>
                <a:latin typeface="Times New Roman" panose="02020603050405020304" pitchFamily="18" charset="0"/>
              </a:rPr>
              <a:t>, 2(4), pp.09-12.</a:t>
            </a:r>
          </a:p>
          <a:p>
            <a:pPr algn="l"/>
            <a:r>
              <a:rPr lang="en-US" b="0" i="0" dirty="0" err="1">
                <a:solidFill>
                  <a:srgbClr val="000000"/>
                </a:solidFill>
                <a:effectLst/>
                <a:latin typeface="Times New Roman" panose="02020603050405020304" pitchFamily="18" charset="0"/>
              </a:rPr>
              <a:t>Chendroyaperumal</a:t>
            </a:r>
            <a:r>
              <a:rPr lang="en-US" b="0" i="0" dirty="0">
                <a:solidFill>
                  <a:srgbClr val="000000"/>
                </a:solidFill>
                <a:effectLst/>
                <a:latin typeface="Times New Roman" panose="02020603050405020304" pitchFamily="18" charset="0"/>
              </a:rPr>
              <a:t>, C., 2019. Communication Skill: Placement Perspective. </a:t>
            </a:r>
            <a:r>
              <a:rPr lang="en-US" b="0" i="1" dirty="0">
                <a:solidFill>
                  <a:srgbClr val="000000"/>
                </a:solidFill>
                <a:effectLst/>
                <a:latin typeface="Times New Roman" panose="02020603050405020304" pitchFamily="18" charset="0"/>
              </a:rPr>
              <a:t>SSRN Electronic Journal</a:t>
            </a:r>
            <a:r>
              <a:rPr lang="en-US" b="0" i="0" dirty="0">
                <a:solidFill>
                  <a:srgbClr val="000000"/>
                </a:solidFill>
                <a:effectLst/>
                <a:latin typeface="Times New Roman" panose="02020603050405020304" pitchFamily="18" charset="0"/>
              </a:rPr>
              <a:t>,.</a:t>
            </a:r>
          </a:p>
          <a:p>
            <a:pPr algn="l"/>
            <a:r>
              <a:rPr lang="en-US" b="0" i="0" dirty="0" err="1">
                <a:solidFill>
                  <a:srgbClr val="000000"/>
                </a:solidFill>
                <a:effectLst/>
                <a:latin typeface="Times New Roman" panose="02020603050405020304" pitchFamily="18" charset="0"/>
              </a:rPr>
              <a:t>MacKellar</a:t>
            </a:r>
            <a:r>
              <a:rPr lang="en-US" b="0" i="0" dirty="0">
                <a:solidFill>
                  <a:srgbClr val="000000"/>
                </a:solidFill>
                <a:effectLst/>
                <a:latin typeface="Times New Roman" panose="02020603050405020304" pitchFamily="18" charset="0"/>
              </a:rPr>
              <a:t>, G., 2019. Time and resource management: the time plan. </a:t>
            </a:r>
            <a:r>
              <a:rPr lang="en-US" b="0" i="1" dirty="0">
                <a:solidFill>
                  <a:srgbClr val="000000"/>
                </a:solidFill>
                <a:effectLst/>
                <a:latin typeface="Times New Roman" panose="02020603050405020304" pitchFamily="18" charset="0"/>
              </a:rPr>
              <a:t>Engineering Management Journal</a:t>
            </a:r>
            <a:r>
              <a:rPr lang="en-US" b="0" i="0" dirty="0">
                <a:solidFill>
                  <a:srgbClr val="000000"/>
                </a:solidFill>
                <a:effectLst/>
                <a:latin typeface="Times New Roman" panose="02020603050405020304" pitchFamily="18" charset="0"/>
              </a:rPr>
              <a:t>, 1(2), p.77.</a:t>
            </a:r>
          </a:p>
          <a:p>
            <a:pPr algn="l"/>
            <a:r>
              <a:rPr lang="en-US" b="0" i="0" dirty="0" err="1">
                <a:solidFill>
                  <a:srgbClr val="000000"/>
                </a:solidFill>
                <a:effectLst/>
                <a:latin typeface="Times New Roman" panose="02020603050405020304" pitchFamily="18" charset="0"/>
              </a:rPr>
              <a:t>McConalogue</a:t>
            </a:r>
            <a:r>
              <a:rPr lang="en-US" b="0" i="0" dirty="0">
                <a:solidFill>
                  <a:srgbClr val="000000"/>
                </a:solidFill>
                <a:effectLst/>
                <a:latin typeface="Times New Roman" panose="02020603050405020304" pitchFamily="18" charset="0"/>
              </a:rPr>
              <a:t>, T., 2019. Developing the Skill of Time Management. </a:t>
            </a:r>
            <a:r>
              <a:rPr lang="en-US" b="0" i="1" dirty="0">
                <a:solidFill>
                  <a:srgbClr val="000000"/>
                </a:solidFill>
                <a:effectLst/>
                <a:latin typeface="Times New Roman" panose="02020603050405020304" pitchFamily="18" charset="0"/>
              </a:rPr>
              <a:t>Management Decision</a:t>
            </a:r>
            <a:r>
              <a:rPr lang="en-US" b="0" i="0" dirty="0">
                <a:solidFill>
                  <a:srgbClr val="000000"/>
                </a:solidFill>
                <a:effectLst/>
                <a:latin typeface="Times New Roman" panose="02020603050405020304" pitchFamily="18" charset="0"/>
              </a:rPr>
              <a:t>, 25(1), pp.5-8.</a:t>
            </a:r>
          </a:p>
          <a:p>
            <a:pPr algn="l"/>
            <a:r>
              <a:rPr lang="en-US" b="0" i="0" dirty="0" err="1">
                <a:solidFill>
                  <a:srgbClr val="000000"/>
                </a:solidFill>
                <a:effectLst/>
                <a:latin typeface="Times New Roman" panose="02020603050405020304" pitchFamily="18" charset="0"/>
              </a:rPr>
              <a:t>Pandi</a:t>
            </a:r>
            <a:r>
              <a:rPr lang="en-US" b="0" i="0" dirty="0">
                <a:solidFill>
                  <a:srgbClr val="000000"/>
                </a:solidFill>
                <a:effectLst/>
                <a:latin typeface="Times New Roman" panose="02020603050405020304" pitchFamily="18" charset="0"/>
              </a:rPr>
              <a:t>, D., 2020. SWOT Analysis of Personal Evaluation. </a:t>
            </a:r>
            <a:r>
              <a:rPr lang="en-US" b="0" i="1" dirty="0">
                <a:solidFill>
                  <a:srgbClr val="000000"/>
                </a:solidFill>
                <a:effectLst/>
                <a:latin typeface="Times New Roman" panose="02020603050405020304" pitchFamily="18" charset="0"/>
              </a:rPr>
              <a:t>International Journal of Human Resource Management</a:t>
            </a:r>
            <a:r>
              <a:rPr lang="en-US" b="0" i="0" dirty="0">
                <a:solidFill>
                  <a:srgbClr val="000000"/>
                </a:solidFill>
                <a:effectLst/>
                <a:latin typeface="Times New Roman" panose="02020603050405020304" pitchFamily="18" charset="0"/>
              </a:rPr>
              <a:t>, 24(5), pp.1872-1877.</a:t>
            </a:r>
          </a:p>
          <a:p>
            <a:pPr algn="l"/>
            <a:r>
              <a:rPr lang="en-US" b="0" i="0" dirty="0">
                <a:solidFill>
                  <a:srgbClr val="000000"/>
                </a:solidFill>
                <a:effectLst/>
                <a:latin typeface="Times New Roman" panose="02020603050405020304" pitchFamily="18" charset="0"/>
              </a:rPr>
              <a:t>Peter </a:t>
            </a:r>
            <a:r>
              <a:rPr lang="en-US" b="0" i="0" dirty="0" err="1">
                <a:solidFill>
                  <a:srgbClr val="000000"/>
                </a:solidFill>
                <a:effectLst/>
                <a:latin typeface="Times New Roman" panose="02020603050405020304" pitchFamily="18" charset="0"/>
              </a:rPr>
              <a:t>Kanyip</a:t>
            </a:r>
            <a:r>
              <a:rPr lang="en-US" b="0" i="0" dirty="0">
                <a:solidFill>
                  <a:srgbClr val="000000"/>
                </a:solidFill>
                <a:effectLst/>
                <a:latin typeface="Times New Roman" panose="02020603050405020304" pitchFamily="18" charset="0"/>
              </a:rPr>
              <a:t>, B., 2020. Time Management: An Effective Tool in the Skill Management. </a:t>
            </a:r>
            <a:r>
              <a:rPr lang="en-US" b="0" i="1" dirty="0">
                <a:solidFill>
                  <a:srgbClr val="000000"/>
                </a:solidFill>
                <a:effectLst/>
                <a:latin typeface="Times New Roman" panose="02020603050405020304" pitchFamily="18" charset="0"/>
              </a:rPr>
              <a:t>Education Journal</a:t>
            </a:r>
            <a:r>
              <a:rPr lang="en-US" b="0" i="0" dirty="0">
                <a:solidFill>
                  <a:srgbClr val="000000"/>
                </a:solidFill>
                <a:effectLst/>
                <a:latin typeface="Times New Roman" panose="02020603050405020304" pitchFamily="18" charset="0"/>
              </a:rPr>
              <a:t>, 3(4), p.65.</a:t>
            </a:r>
          </a:p>
        </p:txBody>
      </p:sp>
    </p:spTree>
    <p:extLst>
      <p:ext uri="{BB962C8B-B14F-4D97-AF65-F5344CB8AC3E}">
        <p14:creationId xmlns:p14="http://schemas.microsoft.com/office/powerpoint/2010/main" val="252134263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1527</Words>
  <Application>Microsoft Office PowerPoint</Application>
  <PresentationFormat>Custom</PresentationFormat>
  <Paragraphs>113</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Dividend</vt:lpstr>
      <vt:lpstr> Academic And Employability Skills                    bmsw4001_lon </vt:lpstr>
      <vt:lpstr>Table of Content</vt:lpstr>
      <vt:lpstr>Introduction</vt:lpstr>
      <vt:lpstr>SWOT analysis</vt:lpstr>
      <vt:lpstr>SMART Objectives </vt:lpstr>
      <vt:lpstr>Time management tools</vt:lpstr>
      <vt:lpstr>Personal Development Planning</vt:lpstr>
      <vt:lpstr>Conclusion </vt:lpstr>
      <vt:lpstr>Reference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2021-11-25T15:10:35Z</dcterms:created>
  <dcterms:modified xsi:type="dcterms:W3CDTF">2021-11-27T22:04:01Z</dcterms:modified>
</cp:coreProperties>
</file>