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 id="2147483674" r:id="rId5"/>
  </p:sldMasterIdLst>
  <p:notesMasterIdLst>
    <p:notesMasterId r:id="rId40"/>
  </p:notesMasterIdLst>
  <p:sldIdLst>
    <p:sldId id="257" r:id="rId6"/>
    <p:sldId id="330" r:id="rId7"/>
    <p:sldId id="264" r:id="rId8"/>
    <p:sldId id="265" r:id="rId9"/>
    <p:sldId id="266" r:id="rId10"/>
    <p:sldId id="377" r:id="rId11"/>
    <p:sldId id="375" r:id="rId12"/>
    <p:sldId id="269" r:id="rId13"/>
    <p:sldId id="270" r:id="rId14"/>
    <p:sldId id="271" r:id="rId15"/>
    <p:sldId id="273" r:id="rId16"/>
    <p:sldId id="326" r:id="rId17"/>
    <p:sldId id="335" r:id="rId18"/>
    <p:sldId id="378" r:id="rId19"/>
    <p:sldId id="336" r:id="rId20"/>
    <p:sldId id="337" r:id="rId21"/>
    <p:sldId id="379" r:id="rId22"/>
    <p:sldId id="356" r:id="rId23"/>
    <p:sldId id="357" r:id="rId24"/>
    <p:sldId id="348" r:id="rId25"/>
    <p:sldId id="381" r:id="rId26"/>
    <p:sldId id="349" r:id="rId27"/>
    <p:sldId id="353" r:id="rId28"/>
    <p:sldId id="361" r:id="rId29"/>
    <p:sldId id="382" r:id="rId30"/>
    <p:sldId id="364" r:id="rId31"/>
    <p:sldId id="365" r:id="rId32"/>
    <p:sldId id="366" r:id="rId33"/>
    <p:sldId id="367" r:id="rId34"/>
    <p:sldId id="355" r:id="rId35"/>
    <p:sldId id="372" r:id="rId36"/>
    <p:sldId id="373" r:id="rId37"/>
    <p:sldId id="370" r:id="rId38"/>
    <p:sldId id="383"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89" autoAdjust="0"/>
    <p:restoredTop sz="96052" autoAdjust="0"/>
  </p:normalViewPr>
  <p:slideViewPr>
    <p:cSldViewPr snapToGrid="0">
      <p:cViewPr varScale="1">
        <p:scale>
          <a:sx n="91" d="100"/>
          <a:sy n="91" d="100"/>
        </p:scale>
        <p:origin x="56" y="6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viewProps" Target="view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theme" Target="theme/theme1.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0E523BB-7402-4E91-9B02-D49E36E26F02}" type="datetimeFigureOut">
              <a:rPr lang="en-GB" smtClean="0"/>
              <a:t>23/09/2026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B5BC66-91BC-46D4-9E4D-CCF5B8CEB1B5}" type="slidenum">
              <a:rPr lang="en-GB" smtClean="0"/>
              <a:t>‹#›</a:t>
            </a:fld>
            <a:endParaRPr lang="en-GB"/>
          </a:p>
        </p:txBody>
      </p:sp>
    </p:spTree>
    <p:extLst>
      <p:ext uri="{BB962C8B-B14F-4D97-AF65-F5344CB8AC3E}">
        <p14:creationId xmlns:p14="http://schemas.microsoft.com/office/powerpoint/2010/main" val="11151488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Engage the students in providing examples and explanations for these points.</a:t>
            </a:r>
          </a:p>
        </p:txBody>
      </p:sp>
      <p:sp>
        <p:nvSpPr>
          <p:cNvPr id="4" name="Slide Number Placeholder 3"/>
          <p:cNvSpPr>
            <a:spLocks noGrp="1"/>
          </p:cNvSpPr>
          <p:nvPr>
            <p:ph type="sldNum" sz="quarter" idx="10"/>
          </p:nvPr>
        </p:nvSpPr>
        <p:spPr/>
        <p:txBody>
          <a:bodyPr/>
          <a:lstStyle/>
          <a:p>
            <a:fld id="{13369AD6-FE78-FF43-93CF-C55F4AFE2516}" type="slidenum">
              <a:rPr lang="en-GB" smtClean="0"/>
              <a:t>16</a:t>
            </a:fld>
            <a:endParaRPr lang="en-GB"/>
          </a:p>
        </p:txBody>
      </p:sp>
    </p:spTree>
    <p:extLst>
      <p:ext uri="{BB962C8B-B14F-4D97-AF65-F5344CB8AC3E}">
        <p14:creationId xmlns:p14="http://schemas.microsoft.com/office/powerpoint/2010/main" val="24312587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Engage the students in providing examples and explanations for these points.</a:t>
            </a:r>
          </a:p>
        </p:txBody>
      </p:sp>
      <p:sp>
        <p:nvSpPr>
          <p:cNvPr id="4" name="Slide Number Placeholder 3"/>
          <p:cNvSpPr>
            <a:spLocks noGrp="1"/>
          </p:cNvSpPr>
          <p:nvPr>
            <p:ph type="sldNum" sz="quarter" idx="10"/>
          </p:nvPr>
        </p:nvSpPr>
        <p:spPr/>
        <p:txBody>
          <a:bodyPr/>
          <a:lstStyle/>
          <a:p>
            <a:fld id="{13369AD6-FE78-FF43-93CF-C55F4AFE2516}" type="slidenum">
              <a:rPr lang="en-GB" smtClean="0"/>
              <a:t>17</a:t>
            </a:fld>
            <a:endParaRPr lang="en-GB"/>
          </a:p>
        </p:txBody>
      </p:sp>
    </p:spTree>
    <p:extLst>
      <p:ext uri="{BB962C8B-B14F-4D97-AF65-F5344CB8AC3E}">
        <p14:creationId xmlns:p14="http://schemas.microsoft.com/office/powerpoint/2010/main" val="31816759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3369AD6-FE78-FF43-93CF-C55F4AFE2516}" type="slidenum">
              <a:rPr lang="en-GB" smtClean="0"/>
              <a:t>20</a:t>
            </a:fld>
            <a:endParaRPr lang="en-GB"/>
          </a:p>
        </p:txBody>
      </p:sp>
    </p:spTree>
    <p:extLst>
      <p:ext uri="{BB962C8B-B14F-4D97-AF65-F5344CB8AC3E}">
        <p14:creationId xmlns:p14="http://schemas.microsoft.com/office/powerpoint/2010/main" val="16586944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3369AD6-FE78-FF43-93CF-C55F4AFE2516}" type="slidenum">
              <a:rPr lang="en-GB" smtClean="0"/>
              <a:t>21</a:t>
            </a:fld>
            <a:endParaRPr lang="en-GB"/>
          </a:p>
        </p:txBody>
      </p:sp>
    </p:spTree>
    <p:extLst>
      <p:ext uri="{BB962C8B-B14F-4D97-AF65-F5344CB8AC3E}">
        <p14:creationId xmlns:p14="http://schemas.microsoft.com/office/powerpoint/2010/main" val="2120873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9/23/2026</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9/23/2026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9/23/2026</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9/23/2026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9/23/2026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9/23/2026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9/23/2026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9/23/2026</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9/23/2026</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23/09/2026</a:t>
            </a:fld>
            <a:endParaRPr lang="en-GB" dirty="0"/>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683953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23/09/2026</a:t>
            </a:fld>
            <a:endParaRPr lang="en-GB" dirty="0"/>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857266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23/09/2026</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921376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23/09/2026</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4701618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23/09/2026</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115847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23/09/2026</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2447883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23/09/2026</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9875889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23/09/2026</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7406910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23/09/2026</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3516606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23/09/2026</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6892650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23/09/2026</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122768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7.xml"/><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theme" Target="../theme/theme2.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lumMod val="40000"/>
            <a:lumOff val="60000"/>
            <a:alpha val="38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txBody>
          <a:bodyPr/>
          <a:lstStyle/>
          <a:p>
            <a:endParaRPr lang="en-GB"/>
          </a:p>
        </p:txBody>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GB"/>
          </a:p>
        </p:txBody>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9/23/2026</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2">
            <a:lumMod val="40000"/>
            <a:lumOff val="60000"/>
            <a:alpha val="38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23/09/2026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537893729"/>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accessprosthetics.com/faqs/question-marks/" TargetMode="External"/><Relationship Id="rId2" Type="http://schemas.openxmlformats.org/officeDocument/2006/relationships/image" Target="../media/image3.jpg"/><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3" Type="http://schemas.openxmlformats.org/officeDocument/2006/relationships/hyperlink" Target="https://clipartion.com/free-clipart-thinking-clip-art/" TargetMode="External"/><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hyperlink" Target="https://www.publicdomainpictures.net/view-image.php?image=59928&amp;picture=red-no-signal" TargetMode="External"/><Relationship Id="rId2" Type="http://schemas.openxmlformats.org/officeDocument/2006/relationships/image" Target="../media/image5.jp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png"/><Relationship Id="rId1" Type="http://schemas.openxmlformats.org/officeDocument/2006/relationships/slideLayout" Target="../slideLayouts/slideLayout11.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hyperlink" Target="https://accessprosthetics.com/faqs/question-marks/" TargetMode="External"/><Relationship Id="rId2" Type="http://schemas.openxmlformats.org/officeDocument/2006/relationships/image" Target="../media/image3.jpg"/><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3" Type="http://schemas.openxmlformats.org/officeDocument/2006/relationships/hyperlink" Target="https://gsouto-digitalteacher.blogspot.com/2015/03/international-childrens-book-day-2015.html" TargetMode="External"/><Relationship Id="rId2" Type="http://schemas.openxmlformats.org/officeDocument/2006/relationships/image" Target="../media/image12.jpg"/><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hyperlink" Target="http://www.gov.uk/" TargetMode="Externa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3" Type="http://schemas.openxmlformats.org/officeDocument/2006/relationships/hyperlink" Target="https://openclipart.org/detail/196308/evalometer" TargetMode="External"/><Relationship Id="rId2" Type="http://schemas.openxmlformats.org/officeDocument/2006/relationships/image" Target="../media/image13.png"/><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3" Type="http://schemas.openxmlformats.org/officeDocument/2006/relationships/hyperlink" Target="https://openclipart.org/detail/196308/evalometer" TargetMode="External"/><Relationship Id="rId2" Type="http://schemas.openxmlformats.org/officeDocument/2006/relationships/image" Target="../media/image13.png"/><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xml"/><Relationship Id="rId1" Type="http://schemas.openxmlformats.org/officeDocument/2006/relationships/slideLayout" Target="../slideLayouts/slideLayout11.xml"/><Relationship Id="rId4" Type="http://schemas.openxmlformats.org/officeDocument/2006/relationships/hyperlink" Target="https://pixabay.com/en/magnifying-glass-unknown-search-2831367/"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xml"/><Relationship Id="rId1" Type="http://schemas.openxmlformats.org/officeDocument/2006/relationships/slideLayout" Target="../slideLayouts/slideLayout11.xml"/><Relationship Id="rId4" Type="http://schemas.openxmlformats.org/officeDocument/2006/relationships/hyperlink" Target="https://pixabay.com/en/magnifying-glass-unknown-search-2831367/"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opentextbc.ca/selfpublishguide/chapter/how-to-copy-edit/" TargetMode="External"/><Relationship Id="rId2" Type="http://schemas.openxmlformats.org/officeDocument/2006/relationships/image" Target="../media/image15.png"/><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7.xml.rels><?xml version="1.0" encoding="UTF-8" standalone="yes"?>
<Relationships xmlns="http://schemas.openxmlformats.org/package/2006/relationships"><Relationship Id="rId3" Type="http://schemas.openxmlformats.org/officeDocument/2006/relationships/hyperlink" Target="http://maclic.wordpress.com/2012/07/17/writing-and-film-making-competitions" TargetMode="External"/><Relationship Id="rId2" Type="http://schemas.openxmlformats.org/officeDocument/2006/relationships/image" Target="../media/image18.png"/><Relationship Id="rId1" Type="http://schemas.openxmlformats.org/officeDocument/2006/relationships/slideLayout" Target="../slideLayouts/slideLayout1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9.xml.rels><?xml version="1.0" encoding="UTF-8" standalone="yes"?>
<Relationships xmlns="http://schemas.openxmlformats.org/package/2006/relationships"><Relationship Id="rId3" Type="http://schemas.openxmlformats.org/officeDocument/2006/relationships/hyperlink" Target="https://pixabay.com/en/attention-warning-sign-danger-303861/" TargetMode="External"/><Relationship Id="rId2" Type="http://schemas.openxmlformats.org/officeDocument/2006/relationships/image" Target="../media/image19.png"/><Relationship Id="rId1" Type="http://schemas.openxmlformats.org/officeDocument/2006/relationships/slideLayout" Target="../slideLayouts/slideLayout11.xml"/></Relationships>
</file>

<file path=ppt/slides/_rels/slide30.xml.rels><?xml version="1.0" encoding="UTF-8" standalone="yes"?>
<Relationships xmlns="http://schemas.openxmlformats.org/package/2006/relationships"><Relationship Id="rId3" Type="http://schemas.openxmlformats.org/officeDocument/2006/relationships/hyperlink" Target="https://pixabay.com/en/checklist-icon-notes-2024181/" TargetMode="External"/><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hyperlink" Target="https://pixabay.com/en/checklist-icon-notes-2024181/" TargetMode="External"/><Relationship Id="rId2" Type="http://schemas.openxmlformats.org/officeDocument/2006/relationships/image" Target="../media/image20.png"/><Relationship Id="rId1" Type="http://schemas.openxmlformats.org/officeDocument/2006/relationships/slideLayout" Target="../slideLayouts/slideLayout11.xml"/></Relationships>
</file>

<file path=ppt/slides/_rels/slide3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azhin.org/cummings/basiclitreview/conclusions" TargetMode="Externa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4.xml.rels><?xml version="1.0" encoding="UTF-8" standalone="yes"?>
<Relationships xmlns="http://schemas.openxmlformats.org/package/2006/relationships"><Relationship Id="rId3" Type="http://schemas.openxmlformats.org/officeDocument/2006/relationships/hyperlink" Target="https://clipground.com/best-of-luck-clipart.html" TargetMode="External"/><Relationship Id="rId2" Type="http://schemas.openxmlformats.org/officeDocument/2006/relationships/image" Target="../media/image22.jpg"/><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txBody>
          <a:bodyPr/>
          <a:lstStyle/>
          <a:p>
            <a:endParaRPr lang="en-GB"/>
          </a:p>
        </p:txBody>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txBody>
          <a:bodyPr/>
          <a:lstStyle/>
          <a:p>
            <a:endParaRPr lang="en-GB"/>
          </a:p>
        </p:txBody>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fontScale="90000"/>
          </a:bodyPr>
          <a:lstStyle/>
          <a:p>
            <a:r>
              <a:rPr lang="en-US" sz="4400" b="1" dirty="0">
                <a:solidFill>
                  <a:schemeClr val="tx1"/>
                </a:solidFill>
              </a:rPr>
              <a:t>YR ADOLYGIAD O LENYDDIAETH</a:t>
            </a:r>
            <a:br>
              <a:rPr lang="en-US" sz="4400" dirty="0">
                <a:solidFill>
                  <a:schemeClr val="tx1"/>
                </a:solidFill>
              </a:rPr>
            </a:br>
            <a:r>
              <a:rPr lang="en-US" sz="4400" dirty="0">
                <a:solidFill>
                  <a:schemeClr val="tx1"/>
                </a:solidFill>
              </a:rPr>
              <a:t>The Literature Review</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2" y="4330975"/>
            <a:ext cx="4775075" cy="559656"/>
          </a:xfrm>
        </p:spPr>
        <p:txBody>
          <a:bodyPr>
            <a:normAutofit fontScale="92500" lnSpcReduction="20000"/>
          </a:bodyPr>
          <a:lstStyle/>
          <a:p>
            <a:pPr>
              <a:spcAft>
                <a:spcPts val="600"/>
              </a:spcAft>
            </a:pPr>
            <a:r>
              <a:rPr lang="en-US" sz="1800" dirty="0">
                <a:solidFill>
                  <a:schemeClr val="tx1"/>
                </a:solidFill>
              </a:rPr>
              <a:t>ECGE6003P</a:t>
            </a:r>
            <a:br>
              <a:rPr lang="en-US" sz="1800" dirty="0">
                <a:solidFill>
                  <a:schemeClr val="tx1"/>
                </a:solidFill>
              </a:rPr>
            </a:br>
            <a:endParaRPr lang="en-US" dirty="0">
              <a:solidFill>
                <a:schemeClr val="tx1"/>
              </a:solidFill>
            </a:endParaRP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2818" y="239286"/>
            <a:ext cx="10972800" cy="1143000"/>
          </a:xfrm>
        </p:spPr>
        <p:txBody>
          <a:bodyPr>
            <a:noAutofit/>
          </a:bodyPr>
          <a:lstStyle/>
          <a:p>
            <a:r>
              <a:rPr lang="en-GB" sz="3200" b="1" dirty="0"/>
              <a:t>Beth </a:t>
            </a:r>
            <a:r>
              <a:rPr lang="en-GB" sz="3200" b="1" dirty="0" err="1"/>
              <a:t>yw</a:t>
            </a:r>
            <a:r>
              <a:rPr lang="en-GB" sz="3200" b="1" dirty="0"/>
              <a:t> </a:t>
            </a:r>
            <a:r>
              <a:rPr lang="en-GB" sz="3200" b="1" dirty="0" err="1"/>
              <a:t>adolygiad</a:t>
            </a:r>
            <a:r>
              <a:rPr lang="en-GB" sz="3200" b="1" dirty="0"/>
              <a:t> o </a:t>
            </a:r>
            <a:r>
              <a:rPr lang="en-GB" sz="3200" b="1" dirty="0" err="1"/>
              <a:t>lenyddiaeth</a:t>
            </a:r>
            <a:br>
              <a:rPr lang="en-GB" sz="3200" dirty="0"/>
            </a:br>
            <a:r>
              <a:rPr lang="en-GB" sz="3200" dirty="0"/>
              <a:t>What is a literature review</a:t>
            </a:r>
          </a:p>
        </p:txBody>
      </p:sp>
      <p:sp>
        <p:nvSpPr>
          <p:cNvPr id="3" name="Content Placeholder 2"/>
          <p:cNvSpPr>
            <a:spLocks noGrp="1"/>
          </p:cNvSpPr>
          <p:nvPr>
            <p:ph idx="1"/>
          </p:nvPr>
        </p:nvSpPr>
        <p:spPr>
          <a:xfrm>
            <a:off x="6222992" y="1859391"/>
            <a:ext cx="5486400" cy="3917032"/>
          </a:xfrm>
        </p:spPr>
        <p:txBody>
          <a:bodyPr>
            <a:normAutofit fontScale="775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3200" b="0" i="0" u="none" strike="noStrike" kern="1200" cap="none" spc="0" normalizeH="0" baseline="0" noProof="0" dirty="0">
                <a:ln>
                  <a:noFill/>
                </a:ln>
                <a:solidFill>
                  <a:prstClr val="black"/>
                </a:solidFill>
                <a:effectLst/>
                <a:uLnTx/>
                <a:uFillTx/>
                <a:latin typeface="Gill Sans MT" panose="020B0502020104020203"/>
                <a:ea typeface="+mn-ea"/>
                <a:cs typeface="+mn-cs"/>
              </a:rPr>
              <a:t>A </a:t>
            </a:r>
            <a:r>
              <a:rPr kumimoji="0" lang="cy-GB" sz="3200" b="0" i="0" u="none" strike="noStrike" kern="1200" cap="none" spc="0" normalizeH="0" baseline="0" noProof="0" dirty="0" err="1">
                <a:ln>
                  <a:noFill/>
                </a:ln>
                <a:solidFill>
                  <a:prstClr val="black"/>
                </a:solidFill>
                <a:effectLst/>
                <a:uLnTx/>
                <a:uFillTx/>
                <a:latin typeface="Gill Sans MT" panose="020B0502020104020203"/>
                <a:ea typeface="+mn-ea"/>
                <a:cs typeface="+mn-cs"/>
              </a:rPr>
              <a:t>demonstration</a:t>
            </a:r>
            <a:r>
              <a:rPr kumimoji="0" lang="cy-GB" sz="3200" b="0" i="0" u="none" strike="noStrike" kern="1200" cap="none" spc="0" normalizeH="0" baseline="0" noProof="0" dirty="0">
                <a:ln>
                  <a:noFill/>
                </a:ln>
                <a:solidFill>
                  <a:prstClr val="black"/>
                </a:solidFill>
                <a:effectLst/>
                <a:uLnTx/>
                <a:uFillTx/>
                <a:latin typeface="Gill Sans MT" panose="020B0502020104020203"/>
                <a:ea typeface="+mn-ea"/>
                <a:cs typeface="+mn-cs"/>
              </a:rPr>
              <a:t> of </a:t>
            </a:r>
            <a:r>
              <a:rPr kumimoji="0" lang="cy-GB" sz="3200" b="0" i="0" u="none" strike="noStrike" kern="1200" cap="none" spc="0" normalizeH="0" baseline="0" noProof="0" dirty="0" err="1">
                <a:ln>
                  <a:noFill/>
                </a:ln>
                <a:solidFill>
                  <a:prstClr val="black"/>
                </a:solidFill>
                <a:effectLst/>
                <a:uLnTx/>
                <a:uFillTx/>
                <a:latin typeface="Gill Sans MT" panose="020B0502020104020203"/>
                <a:ea typeface="+mn-ea"/>
                <a:cs typeface="+mn-cs"/>
              </a:rPr>
              <a:t>an</a:t>
            </a:r>
            <a:r>
              <a:rPr kumimoji="0" lang="cy-GB" sz="32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3200" b="0" i="0" u="none" strike="noStrike" kern="1200" cap="none" spc="0" normalizeH="0" baseline="0" noProof="0" dirty="0" err="1">
                <a:ln>
                  <a:noFill/>
                </a:ln>
                <a:solidFill>
                  <a:prstClr val="black"/>
                </a:solidFill>
                <a:effectLst/>
                <a:uLnTx/>
                <a:uFillTx/>
                <a:latin typeface="Gill Sans MT" panose="020B0502020104020203"/>
                <a:ea typeface="+mn-ea"/>
                <a:cs typeface="+mn-cs"/>
              </a:rPr>
              <a:t>understanding</a:t>
            </a:r>
            <a:r>
              <a:rPr kumimoji="0" lang="cy-GB" sz="3200" b="0" i="0" u="none" strike="noStrike" kern="1200" cap="none" spc="0" normalizeH="0" baseline="0" noProof="0" dirty="0">
                <a:ln>
                  <a:noFill/>
                </a:ln>
                <a:solidFill>
                  <a:prstClr val="black"/>
                </a:solidFill>
                <a:effectLst/>
                <a:uLnTx/>
                <a:uFillTx/>
                <a:latin typeface="Gill Sans MT" panose="020B0502020104020203"/>
                <a:ea typeface="+mn-ea"/>
                <a:cs typeface="+mn-cs"/>
              </a:rPr>
              <a:t> of </a:t>
            </a:r>
            <a:r>
              <a:rPr kumimoji="0" lang="cy-GB" sz="32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32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32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a:t>
            </a:r>
            <a:endParaRPr kumimoji="0" lang="cy-GB" sz="32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3200" b="0" i="0" u="none" strike="noStrike" kern="1200" cap="none" spc="0" normalizeH="0" baseline="0" noProof="0" dirty="0">
                <a:ln>
                  <a:noFill/>
                </a:ln>
                <a:solidFill>
                  <a:prstClr val="black"/>
                </a:solidFill>
                <a:effectLst/>
                <a:uLnTx/>
                <a:uFillTx/>
                <a:latin typeface="Gill Sans MT" panose="020B0502020104020203"/>
                <a:ea typeface="+mn-ea"/>
                <a:cs typeface="+mn-cs"/>
              </a:rPr>
              <a:t>A </a:t>
            </a:r>
            <a:r>
              <a:rPr kumimoji="0" lang="cy-GB" sz="3200" b="0" i="0" u="none" strike="noStrike" kern="1200" cap="none" spc="0" normalizeH="0" baseline="0" noProof="0" dirty="0" err="1">
                <a:ln>
                  <a:noFill/>
                </a:ln>
                <a:solidFill>
                  <a:prstClr val="black"/>
                </a:solidFill>
                <a:effectLst/>
                <a:uLnTx/>
                <a:uFillTx/>
                <a:latin typeface="Gill Sans MT" panose="020B0502020104020203"/>
                <a:ea typeface="+mn-ea"/>
                <a:cs typeface="+mn-cs"/>
              </a:rPr>
              <a:t>critical</a:t>
            </a:r>
            <a:r>
              <a:rPr kumimoji="0" lang="cy-GB" sz="32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3200" b="0" i="0" u="none" strike="noStrike" kern="1200" cap="none" spc="0" normalizeH="0" baseline="0" noProof="0" dirty="0" err="1">
                <a:ln>
                  <a:noFill/>
                </a:ln>
                <a:solidFill>
                  <a:prstClr val="black"/>
                </a:solidFill>
                <a:effectLst/>
                <a:uLnTx/>
                <a:uFillTx/>
                <a:latin typeface="Gill Sans MT" panose="020B0502020104020203"/>
                <a:ea typeface="+mn-ea"/>
                <a:cs typeface="+mn-cs"/>
              </a:rPr>
              <a:t>discussion</a:t>
            </a:r>
            <a:r>
              <a:rPr kumimoji="0" lang="cy-GB" sz="32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3200" b="0" i="0" u="none" strike="noStrike" kern="1200" cap="none" spc="0" normalizeH="0" baseline="0" noProof="0" dirty="0" err="1">
                <a:ln>
                  <a:noFill/>
                </a:ln>
                <a:solidFill>
                  <a:prstClr val="black"/>
                </a:solidFill>
                <a:effectLst/>
                <a:uLnTx/>
                <a:uFillTx/>
                <a:latin typeface="Gill Sans MT" panose="020B0502020104020203"/>
                <a:ea typeface="+mn-ea"/>
                <a:cs typeface="+mn-cs"/>
              </a:rPr>
              <a:t>showing</a:t>
            </a:r>
            <a:r>
              <a:rPr kumimoji="0" lang="cy-GB" sz="32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3200" b="0" i="0" u="none" strike="noStrike" kern="1200" cap="none" spc="0" normalizeH="0" baseline="0" noProof="0" dirty="0" err="1">
                <a:ln>
                  <a:noFill/>
                </a:ln>
                <a:solidFill>
                  <a:prstClr val="black"/>
                </a:solidFill>
                <a:effectLst/>
                <a:uLnTx/>
                <a:uFillTx/>
                <a:latin typeface="Gill Sans MT" panose="020B0502020104020203"/>
                <a:ea typeface="+mn-ea"/>
                <a:cs typeface="+mn-cs"/>
              </a:rPr>
              <a:t>insight</a:t>
            </a:r>
            <a:r>
              <a:rPr kumimoji="0" lang="cy-GB" sz="32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32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32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3200" b="0" i="0" u="none" strike="noStrike" kern="1200" cap="none" spc="0" normalizeH="0" baseline="0" noProof="0" dirty="0" err="1">
                <a:ln>
                  <a:noFill/>
                </a:ln>
                <a:solidFill>
                  <a:prstClr val="black"/>
                </a:solidFill>
                <a:effectLst/>
                <a:uLnTx/>
                <a:uFillTx/>
                <a:latin typeface="Gill Sans MT" panose="020B0502020104020203"/>
                <a:ea typeface="+mn-ea"/>
                <a:cs typeface="+mn-cs"/>
              </a:rPr>
              <a:t>an</a:t>
            </a:r>
            <a:r>
              <a:rPr kumimoji="0" lang="cy-GB" sz="32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3200" b="0" i="0" u="none" strike="noStrike" kern="1200" cap="none" spc="0" normalizeH="0" baseline="0" noProof="0" dirty="0" err="1">
                <a:ln>
                  <a:noFill/>
                </a:ln>
                <a:solidFill>
                  <a:prstClr val="black"/>
                </a:solidFill>
                <a:effectLst/>
                <a:uLnTx/>
                <a:uFillTx/>
                <a:latin typeface="Gill Sans MT" panose="020B0502020104020203"/>
                <a:ea typeface="+mn-ea"/>
                <a:cs typeface="+mn-cs"/>
              </a:rPr>
              <a:t>awareness</a:t>
            </a:r>
            <a:r>
              <a:rPr kumimoji="0" lang="cy-GB" sz="3200" b="0" i="0" u="none" strike="noStrike" kern="1200" cap="none" spc="0" normalizeH="0" baseline="0" noProof="0" dirty="0">
                <a:ln>
                  <a:noFill/>
                </a:ln>
                <a:solidFill>
                  <a:prstClr val="black"/>
                </a:solidFill>
                <a:effectLst/>
                <a:uLnTx/>
                <a:uFillTx/>
                <a:latin typeface="Gill Sans MT" panose="020B0502020104020203"/>
                <a:ea typeface="+mn-ea"/>
                <a:cs typeface="+mn-cs"/>
              </a:rPr>
              <a:t> of </a:t>
            </a:r>
            <a:r>
              <a:rPr kumimoji="0" lang="cy-GB" sz="3200" b="0" i="0" u="none" strike="noStrike" kern="1200" cap="none" spc="0" normalizeH="0" baseline="0" noProof="0" dirty="0" err="1">
                <a:ln>
                  <a:noFill/>
                </a:ln>
                <a:solidFill>
                  <a:prstClr val="black"/>
                </a:solidFill>
                <a:effectLst/>
                <a:uLnTx/>
                <a:uFillTx/>
                <a:latin typeface="Gill Sans MT" panose="020B0502020104020203"/>
                <a:ea typeface="+mn-ea"/>
                <a:cs typeface="+mn-cs"/>
              </a:rPr>
              <a:t>differing</a:t>
            </a:r>
            <a:r>
              <a:rPr kumimoji="0" lang="cy-GB" sz="32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3200" b="0" i="0" u="none" strike="noStrike" kern="1200" cap="none" spc="0" normalizeH="0" baseline="0" noProof="0" dirty="0" err="1">
                <a:ln>
                  <a:noFill/>
                </a:ln>
                <a:solidFill>
                  <a:prstClr val="black"/>
                </a:solidFill>
                <a:effectLst/>
                <a:uLnTx/>
                <a:uFillTx/>
                <a:latin typeface="Gill Sans MT" panose="020B0502020104020203"/>
                <a:ea typeface="+mn-ea"/>
                <a:cs typeface="+mn-cs"/>
              </a:rPr>
              <a:t>arguments</a:t>
            </a:r>
            <a:r>
              <a:rPr kumimoji="0" lang="cy-GB" sz="32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3200" b="0" i="0" u="none" strike="noStrike" kern="1200" cap="none" spc="0" normalizeH="0" baseline="0" noProof="0" dirty="0" err="1">
                <a:ln>
                  <a:noFill/>
                </a:ln>
                <a:solidFill>
                  <a:prstClr val="black"/>
                </a:solidFill>
                <a:effectLst/>
                <a:uLnTx/>
                <a:uFillTx/>
                <a:latin typeface="Gill Sans MT" panose="020B0502020104020203"/>
                <a:ea typeface="+mn-ea"/>
                <a:cs typeface="+mn-cs"/>
              </a:rPr>
              <a:t>theories</a:t>
            </a:r>
            <a:r>
              <a:rPr kumimoji="0" lang="cy-GB" sz="32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32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32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3200" b="0" i="0" u="none" strike="noStrike" kern="1200" cap="none" spc="0" normalizeH="0" baseline="0" noProof="0" dirty="0" err="1">
                <a:ln>
                  <a:noFill/>
                </a:ln>
                <a:solidFill>
                  <a:prstClr val="black"/>
                </a:solidFill>
                <a:effectLst/>
                <a:uLnTx/>
                <a:uFillTx/>
                <a:latin typeface="Gill Sans MT" panose="020B0502020104020203"/>
                <a:ea typeface="+mn-ea"/>
                <a:cs typeface="+mn-cs"/>
              </a:rPr>
              <a:t>approaches</a:t>
            </a:r>
            <a:endParaRPr kumimoji="0" lang="cy-GB" sz="32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3200" b="0" i="0" u="none" strike="noStrike" kern="1200" cap="none" spc="0" normalizeH="0" baseline="0" noProof="0" dirty="0">
                <a:ln>
                  <a:noFill/>
                </a:ln>
                <a:solidFill>
                  <a:prstClr val="black"/>
                </a:solidFill>
                <a:effectLst/>
                <a:uLnTx/>
                <a:uFillTx/>
                <a:latin typeface="Gill Sans MT" panose="020B0502020104020203"/>
                <a:ea typeface="+mn-ea"/>
                <a:cs typeface="+mn-cs"/>
              </a:rPr>
              <a:t>A synthesis </a:t>
            </a:r>
            <a:r>
              <a:rPr kumimoji="0" lang="cy-GB" sz="32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32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3200" b="0" i="0" u="none" strike="noStrike" kern="1200" cap="none" spc="0" normalizeH="0" baseline="0" noProof="0" dirty="0" err="1">
                <a:ln>
                  <a:noFill/>
                </a:ln>
                <a:solidFill>
                  <a:prstClr val="black"/>
                </a:solidFill>
                <a:effectLst/>
                <a:uLnTx/>
                <a:uFillTx/>
                <a:latin typeface="Gill Sans MT" panose="020B0502020104020203"/>
                <a:ea typeface="+mn-ea"/>
                <a:cs typeface="+mn-cs"/>
              </a:rPr>
              <a:t>analysis</a:t>
            </a:r>
            <a:r>
              <a:rPr kumimoji="0" lang="cy-GB" sz="3200" b="0" i="0" u="none" strike="noStrike" kern="1200" cap="none" spc="0" normalizeH="0" baseline="0" noProof="0" dirty="0">
                <a:ln>
                  <a:noFill/>
                </a:ln>
                <a:solidFill>
                  <a:prstClr val="black"/>
                </a:solidFill>
                <a:effectLst/>
                <a:uLnTx/>
                <a:uFillTx/>
                <a:latin typeface="Gill Sans MT" panose="020B0502020104020203"/>
                <a:ea typeface="+mn-ea"/>
                <a:cs typeface="+mn-cs"/>
              </a:rPr>
              <a:t> of the </a:t>
            </a:r>
            <a:r>
              <a:rPr kumimoji="0" lang="cy-GB" sz="3200" b="0" i="0" u="none" strike="noStrike" kern="1200" cap="none" spc="0" normalizeH="0" baseline="0" noProof="0" dirty="0" err="1">
                <a:ln>
                  <a:noFill/>
                </a:ln>
                <a:solidFill>
                  <a:prstClr val="black"/>
                </a:solidFill>
                <a:effectLst/>
                <a:uLnTx/>
                <a:uFillTx/>
                <a:latin typeface="Gill Sans MT" panose="020B0502020104020203"/>
                <a:ea typeface="+mn-ea"/>
                <a:cs typeface="+mn-cs"/>
              </a:rPr>
              <a:t>relevant</a:t>
            </a:r>
            <a:r>
              <a:rPr kumimoji="0" lang="cy-GB" sz="32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3200" b="0" i="0" u="none" strike="noStrike" kern="1200" cap="none" spc="0" normalizeH="0" baseline="0" noProof="0" dirty="0" err="1">
                <a:ln>
                  <a:noFill/>
                </a:ln>
                <a:solidFill>
                  <a:prstClr val="black"/>
                </a:solidFill>
                <a:effectLst/>
                <a:uLnTx/>
                <a:uFillTx/>
                <a:latin typeface="Gill Sans MT" panose="020B0502020104020203"/>
                <a:ea typeface="+mn-ea"/>
                <a:cs typeface="+mn-cs"/>
              </a:rPr>
              <a:t>published</a:t>
            </a:r>
            <a:r>
              <a:rPr kumimoji="0" lang="cy-GB" sz="32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3200" b="0" i="0" u="none" strike="noStrike" kern="1200" cap="none" spc="0" normalizeH="0" baseline="0" noProof="0" dirty="0" err="1">
                <a:ln>
                  <a:noFill/>
                </a:ln>
                <a:solidFill>
                  <a:prstClr val="black"/>
                </a:solidFill>
                <a:effectLst/>
                <a:uLnTx/>
                <a:uFillTx/>
                <a:latin typeface="Gill Sans MT" panose="020B0502020104020203"/>
                <a:ea typeface="+mn-ea"/>
                <a:cs typeface="+mn-cs"/>
              </a:rPr>
              <a:t>work</a:t>
            </a:r>
            <a:r>
              <a:rPr kumimoji="0" lang="cy-GB" sz="32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3200" b="0" i="0" u="none" strike="noStrike" kern="1200" cap="none" spc="0" normalizeH="0" baseline="0" noProof="0" dirty="0" err="1">
                <a:ln>
                  <a:noFill/>
                </a:ln>
                <a:solidFill>
                  <a:prstClr val="black"/>
                </a:solidFill>
                <a:effectLst/>
                <a:uLnTx/>
                <a:uFillTx/>
                <a:latin typeface="Gill Sans MT" panose="020B0502020104020203"/>
                <a:ea typeface="+mn-ea"/>
                <a:cs typeface="+mn-cs"/>
              </a:rPr>
              <a:t>linked</a:t>
            </a:r>
            <a:r>
              <a:rPr kumimoji="0" lang="cy-GB" sz="3200" b="0" i="0" u="none" strike="noStrike" kern="1200" cap="none" spc="0" normalizeH="0" baseline="0" noProof="0" dirty="0">
                <a:ln>
                  <a:noFill/>
                </a:ln>
                <a:solidFill>
                  <a:prstClr val="black"/>
                </a:solidFill>
                <a:effectLst/>
                <a:uLnTx/>
                <a:uFillTx/>
                <a:latin typeface="Gill Sans MT" panose="020B0502020104020203"/>
                <a:ea typeface="+mn-ea"/>
                <a:cs typeface="+mn-cs"/>
              </a:rPr>
              <a:t> at </a:t>
            </a:r>
            <a:r>
              <a:rPr kumimoji="0" lang="cy-GB" sz="3200" b="1" i="0" u="none" strike="noStrike" kern="1200" cap="none" spc="0" normalizeH="0" baseline="0" noProof="0" dirty="0">
                <a:ln>
                  <a:noFill/>
                </a:ln>
                <a:solidFill>
                  <a:prstClr val="black"/>
                </a:solidFill>
                <a:effectLst/>
                <a:uLnTx/>
                <a:uFillTx/>
                <a:latin typeface="Gill Sans MT" panose="020B0502020104020203"/>
                <a:ea typeface="+mn-ea"/>
                <a:cs typeface="+mn-cs"/>
              </a:rPr>
              <a:t>all </a:t>
            </a:r>
            <a:r>
              <a:rPr kumimoji="0" lang="cy-GB" sz="3200" b="1" i="0" u="none" strike="noStrike" kern="1200" cap="none" spc="0" normalizeH="0" baseline="0" noProof="0" dirty="0" err="1">
                <a:ln>
                  <a:noFill/>
                </a:ln>
                <a:solidFill>
                  <a:prstClr val="black"/>
                </a:solidFill>
                <a:effectLst/>
                <a:uLnTx/>
                <a:uFillTx/>
                <a:latin typeface="Gill Sans MT" panose="020B0502020104020203"/>
                <a:ea typeface="+mn-ea"/>
                <a:cs typeface="+mn-cs"/>
              </a:rPr>
              <a:t>times</a:t>
            </a:r>
            <a:r>
              <a:rPr kumimoji="0" lang="cy-GB" sz="3200" b="1"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3200" b="0" i="0" u="none" strike="noStrike" kern="1200" cap="none" spc="0" normalizeH="0" baseline="0" noProof="0" dirty="0">
                <a:ln>
                  <a:noFill/>
                </a:ln>
                <a:solidFill>
                  <a:prstClr val="black"/>
                </a:solidFill>
                <a:effectLst/>
                <a:uLnTx/>
                <a:uFillTx/>
                <a:latin typeface="Gill Sans MT" panose="020B0502020104020203"/>
                <a:ea typeface="+mn-ea"/>
                <a:cs typeface="+mn-cs"/>
              </a:rPr>
              <a:t>to </a:t>
            </a:r>
            <a:r>
              <a:rPr kumimoji="0" lang="cy-GB" sz="32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32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3200" b="0" i="0" u="none" strike="noStrike" kern="1200" cap="none" spc="0" normalizeH="0" baseline="0" noProof="0" dirty="0" err="1">
                <a:ln>
                  <a:noFill/>
                </a:ln>
                <a:solidFill>
                  <a:prstClr val="black"/>
                </a:solidFill>
                <a:effectLst/>
                <a:uLnTx/>
                <a:uFillTx/>
                <a:latin typeface="Gill Sans MT" panose="020B0502020104020203"/>
                <a:ea typeface="+mn-ea"/>
                <a:cs typeface="+mn-cs"/>
              </a:rPr>
              <a:t>own</a:t>
            </a:r>
            <a:r>
              <a:rPr kumimoji="0" lang="cy-GB" sz="32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3200" b="0" i="0" u="none" strike="noStrike" kern="1200" cap="none" spc="0" normalizeH="0" baseline="0" noProof="0" dirty="0" err="1">
                <a:ln>
                  <a:noFill/>
                </a:ln>
                <a:solidFill>
                  <a:prstClr val="black"/>
                </a:solidFill>
                <a:effectLst/>
                <a:uLnTx/>
                <a:uFillTx/>
                <a:latin typeface="Gill Sans MT" panose="020B0502020104020203"/>
                <a:ea typeface="+mn-ea"/>
                <a:cs typeface="+mn-cs"/>
              </a:rPr>
              <a:t>purpose</a:t>
            </a:r>
            <a:r>
              <a:rPr kumimoji="0" lang="cy-GB" sz="32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32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32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3200" b="0" i="0" u="none" strike="noStrike" kern="1200" cap="none" spc="0" normalizeH="0" baseline="0" noProof="0" dirty="0" err="1">
                <a:ln>
                  <a:noFill/>
                </a:ln>
                <a:solidFill>
                  <a:prstClr val="black"/>
                </a:solidFill>
                <a:effectLst/>
                <a:uLnTx/>
                <a:uFillTx/>
                <a:latin typeface="Gill Sans MT" panose="020B0502020104020203"/>
                <a:ea typeface="+mn-ea"/>
                <a:cs typeface="+mn-cs"/>
              </a:rPr>
              <a:t>rationale</a:t>
            </a:r>
            <a:endParaRPr kumimoji="0" lang="cy-GB" sz="32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endParaRPr lang="en-GB" dirty="0"/>
          </a:p>
        </p:txBody>
      </p:sp>
      <p:sp>
        <p:nvSpPr>
          <p:cNvPr id="4" name="TextBox 3"/>
          <p:cNvSpPr txBox="1"/>
          <p:nvPr/>
        </p:nvSpPr>
        <p:spPr>
          <a:xfrm>
            <a:off x="482608" y="1933718"/>
            <a:ext cx="5613392" cy="3631763"/>
          </a:xfrm>
          <a:prstGeom prst="rect">
            <a:avLst/>
          </a:prstGeom>
          <a:noFill/>
        </p:spPr>
        <p:txBody>
          <a:bodyPr wrap="square" rtlCol="0">
            <a:spAutoFit/>
          </a:bodyPr>
          <a:lstStyle/>
          <a:p>
            <a:pPr marL="342900" indent="-342900">
              <a:buFont typeface="Arial" panose="020B0604020202020204" pitchFamily="34" charset="0"/>
              <a:buChar char="•"/>
              <a:defRPr/>
            </a:pPr>
            <a:r>
              <a:rPr lang="cy-GB" sz="2100" noProof="0" dirty="0"/>
              <a:t>Arddangosiad o ddealltwriaeth o waith a gynhaliwyd yn y maes ymholi 
Trafodaeth feirniadol, sy'n dangos mewnwelediad ac ymwybyddiaeth o wahanol ddadleuon, damcaniaethau a dulliau gweithredu
Synthesis a dadansoddiad o'r gwaith cyhoeddedig perthnasol, wedi'i gysylltu </a:t>
            </a:r>
            <a:r>
              <a:rPr lang="cy-GB" sz="2100" b="1" noProof="0" dirty="0"/>
              <a:t>bob amser </a:t>
            </a:r>
            <a:r>
              <a:rPr lang="cy-GB" sz="2100" noProof="0" dirty="0"/>
              <a:t>â'ch diben a'ch rhesymwaith eich hun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Myriad Pro"/>
              <a:ea typeface="+mn-ea"/>
              <a:cs typeface="+mn-cs"/>
            </a:endParaRPr>
          </a:p>
        </p:txBody>
      </p:sp>
      <p:pic>
        <p:nvPicPr>
          <p:cNvPr id="8" name="Picture 7" descr="Icon&#10;&#10;Description automatically generated">
            <a:extLst>
              <a:ext uri="{FF2B5EF4-FFF2-40B4-BE49-F238E27FC236}">
                <a16:creationId xmlns:a16="http://schemas.microsoft.com/office/drawing/2014/main" id="{3C597031-5C00-AFFF-8103-6C4EF7340E5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671234" y="348486"/>
            <a:ext cx="1466181" cy="1466181"/>
          </a:xfrm>
          <a:prstGeom prst="rect">
            <a:avLst/>
          </a:prstGeom>
        </p:spPr>
      </p:pic>
      <p:pic>
        <p:nvPicPr>
          <p:cNvPr id="9" name="Picture 8" descr="Icon&#10;&#10;Description automatically generated">
            <a:extLst>
              <a:ext uri="{FF2B5EF4-FFF2-40B4-BE49-F238E27FC236}">
                <a16:creationId xmlns:a16="http://schemas.microsoft.com/office/drawing/2014/main" id="{19A82D24-D13C-3C8D-97E5-B333CEF7C3C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30920" y="348485"/>
            <a:ext cx="1466181" cy="1466181"/>
          </a:xfrm>
          <a:prstGeom prst="rect">
            <a:avLst/>
          </a:prstGeom>
        </p:spPr>
      </p:pic>
    </p:spTree>
    <p:extLst>
      <p:ext uri="{BB962C8B-B14F-4D97-AF65-F5344CB8AC3E}">
        <p14:creationId xmlns:p14="http://schemas.microsoft.com/office/powerpoint/2010/main" val="19127778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a:t>Dylai adolygiad llenyddiaeth</a:t>
            </a:r>
            <a:br>
              <a:rPr lang="cy-GB" dirty="0"/>
            </a:br>
            <a:r>
              <a:rPr lang="cy-GB" dirty="0"/>
              <a:t>A </a:t>
            </a:r>
            <a:r>
              <a:rPr lang="cy-GB" noProof="0" dirty="0" err="1"/>
              <a:t>review</a:t>
            </a:r>
            <a:r>
              <a:rPr lang="cy-GB" noProof="0" dirty="0"/>
              <a:t> of </a:t>
            </a:r>
            <a:r>
              <a:rPr lang="cy-GB" noProof="0" dirty="0" err="1"/>
              <a:t>literature</a:t>
            </a:r>
            <a:r>
              <a:rPr lang="cy-GB" noProof="0" dirty="0"/>
              <a:t> </a:t>
            </a:r>
            <a:r>
              <a:rPr lang="cy-GB" noProof="0" dirty="0" err="1"/>
              <a:t>should</a:t>
            </a:r>
            <a:r>
              <a:rPr lang="cy-GB" noProof="0" dirty="0"/>
              <a:t>…</a:t>
            </a:r>
          </a:p>
        </p:txBody>
      </p:sp>
      <p:sp>
        <p:nvSpPr>
          <p:cNvPr id="3" name="Content Placeholder 2"/>
          <p:cNvSpPr>
            <a:spLocks noGrp="1"/>
          </p:cNvSpPr>
          <p:nvPr>
            <p:ph sz="half" idx="1"/>
          </p:nvPr>
        </p:nvSpPr>
        <p:spPr>
          <a:xfrm>
            <a:off x="442077" y="2158613"/>
            <a:ext cx="5384800" cy="3989040"/>
          </a:xfrm>
        </p:spPr>
        <p:txBody>
          <a:bodyPr>
            <a:normAutofit fontScale="62500" lnSpcReduction="20000"/>
          </a:bodyPr>
          <a:lstStyle/>
          <a:p>
            <a:r>
              <a:rPr lang="cy-GB" b="1" dirty="0"/>
              <a:t>Gymharu a gwrthgyferbynnu barn awduron gwahanol ar fater
Nodi patrymau neu dueddiadau yn y llenyddiaeth </a:t>
            </a:r>
            <a:endParaRPr lang="cy-GB" b="1" noProof="0" dirty="0"/>
          </a:p>
          <a:p>
            <a:r>
              <a:rPr lang="cy-GB" b="1" dirty="0"/>
              <a:t>Tynnu sylw at </a:t>
            </a:r>
            <a:r>
              <a:rPr lang="cy-GB" b="1" dirty="0" err="1"/>
              <a:t>fylchau</a:t>
            </a:r>
            <a:r>
              <a:rPr lang="cy-GB" b="1" dirty="0"/>
              <a:t> a materion wedi’u hepgor mewn ymchwil blaenorol neu gwestiynau a adawyd heb eu hateb 
Dangos sut mae eich astudiaeth yn cysylltu ag astudiaethau blaenorol</a:t>
            </a:r>
            <a:r>
              <a:rPr lang="cy-GB" b="1" noProof="0" dirty="0"/>
              <a:t>, </a:t>
            </a:r>
          </a:p>
          <a:p>
            <a:r>
              <a:rPr lang="cy-GB" b="1" dirty="0"/>
              <a:t>Dangos sut mae eich astudiaeth yn cysylltu â'r llenyddiaeth yn gyffredinol, </a:t>
            </a:r>
            <a:endParaRPr lang="cy-GB" b="1" noProof="0" dirty="0"/>
          </a:p>
          <a:p>
            <a:r>
              <a:rPr lang="cy-GB" b="1" dirty="0"/>
              <a:t>Gorffen trwy grynhoi'r hyn y mae'r llenyddiaeth yn ei ddweud</a:t>
            </a:r>
            <a:endParaRPr lang="cy-GB" b="1" noProof="0" dirty="0"/>
          </a:p>
        </p:txBody>
      </p:sp>
      <p:sp>
        <p:nvSpPr>
          <p:cNvPr id="4" name="Content Placeholder 3">
            <a:extLst>
              <a:ext uri="{FF2B5EF4-FFF2-40B4-BE49-F238E27FC236}">
                <a16:creationId xmlns:a16="http://schemas.microsoft.com/office/drawing/2014/main" id="{8BFCA891-9DF8-4D5B-876A-00FE21412AAD}"/>
              </a:ext>
            </a:extLst>
          </p:cNvPr>
          <p:cNvSpPr>
            <a:spLocks noGrp="1"/>
          </p:cNvSpPr>
          <p:nvPr>
            <p:ph sz="half" idx="2"/>
          </p:nvPr>
        </p:nvSpPr>
        <p:spPr>
          <a:xfrm>
            <a:off x="6365123" y="2102772"/>
            <a:ext cx="5384800" cy="3989040"/>
          </a:xfrm>
        </p:spPr>
        <p:txBody>
          <a:bodyPr>
            <a:normAutofit fontScale="625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Compare</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contrast</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different</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authors</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views</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on</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an</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issue</a:t>
            </a:r>
            <a:endPar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Identify</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patterns</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or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trends</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in</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literature</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Highlight</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gaps</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in</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omissions</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in</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previous</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or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questions</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left</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unanswered</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Show</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how</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study</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relates</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previous</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studies</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Show</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how</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study</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relates</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to the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literature</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in</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general</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Conclude</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by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summarising</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what</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literature</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says</a:t>
            </a:r>
            <a:endPar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endParaRPr lang="cy-GB" dirty="0"/>
          </a:p>
        </p:txBody>
      </p:sp>
      <p:pic>
        <p:nvPicPr>
          <p:cNvPr id="6" name="Picture 5" descr="Icon&#10;&#10;Description automatically generated">
            <a:extLst>
              <a:ext uri="{FF2B5EF4-FFF2-40B4-BE49-F238E27FC236}">
                <a16:creationId xmlns:a16="http://schemas.microsoft.com/office/drawing/2014/main" id="{89212735-F9A0-0E53-F29E-F8C2BD16913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905418" y="188465"/>
            <a:ext cx="1465250" cy="1505851"/>
          </a:xfrm>
          <a:prstGeom prst="rect">
            <a:avLst/>
          </a:prstGeom>
        </p:spPr>
      </p:pic>
      <p:pic>
        <p:nvPicPr>
          <p:cNvPr id="7" name="Picture 6" descr="Icon&#10;&#10;Description automatically generated">
            <a:extLst>
              <a:ext uri="{FF2B5EF4-FFF2-40B4-BE49-F238E27FC236}">
                <a16:creationId xmlns:a16="http://schemas.microsoft.com/office/drawing/2014/main" id="{09705FC2-9FA5-45E9-3D8C-3F233CA01A5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21332" y="282274"/>
            <a:ext cx="1465250" cy="1505851"/>
          </a:xfrm>
          <a:prstGeom prst="rect">
            <a:avLst/>
          </a:prstGeom>
        </p:spPr>
      </p:pic>
    </p:spTree>
    <p:extLst>
      <p:ext uri="{BB962C8B-B14F-4D97-AF65-F5344CB8AC3E}">
        <p14:creationId xmlns:p14="http://schemas.microsoft.com/office/powerpoint/2010/main" val="37790973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noProof="0" dirty="0"/>
              <a:t>Nid yw adolygiad o lenyddiaeth yn:</a:t>
            </a:r>
            <a:br>
              <a:rPr lang="cy-GB" noProof="0" dirty="0"/>
            </a:br>
            <a:r>
              <a:rPr lang="cy-GB" dirty="0"/>
              <a:t>A</a:t>
            </a:r>
            <a:r>
              <a:rPr lang="cy-GB" noProof="0" dirty="0"/>
              <a:t> </a:t>
            </a:r>
            <a:r>
              <a:rPr lang="cy-GB" noProof="0" dirty="0" err="1"/>
              <a:t>literature</a:t>
            </a:r>
            <a:r>
              <a:rPr lang="cy-GB" noProof="0" dirty="0"/>
              <a:t> </a:t>
            </a:r>
            <a:r>
              <a:rPr lang="cy-GB" noProof="0" dirty="0" err="1"/>
              <a:t>review</a:t>
            </a:r>
            <a:r>
              <a:rPr lang="cy-GB" noProof="0" dirty="0"/>
              <a:t> is not:</a:t>
            </a:r>
          </a:p>
        </p:txBody>
      </p:sp>
      <p:sp>
        <p:nvSpPr>
          <p:cNvPr id="3" name="Content Placeholder 2"/>
          <p:cNvSpPr>
            <a:spLocks noGrp="1"/>
          </p:cNvSpPr>
          <p:nvPr>
            <p:ph sz="half" idx="1"/>
          </p:nvPr>
        </p:nvSpPr>
        <p:spPr/>
        <p:txBody>
          <a:bodyPr>
            <a:normAutofit/>
          </a:bodyPr>
          <a:lstStyle/>
          <a:p>
            <a:r>
              <a:rPr lang="cy-GB" sz="2400" dirty="0"/>
              <a:t>Dadl ynghylch pwysigrwydd yr hyn yr ydych yn ymchwilio iddo
Rhestr ddisgrifiadol o bapurau neu grynodebau</a:t>
            </a:r>
            <a:endParaRPr lang="cy-GB" sz="2400" noProof="0" dirty="0"/>
          </a:p>
          <a:p>
            <a:r>
              <a:rPr lang="cy-GB" sz="2400" i="1" dirty="0"/>
              <a:t>Mae adolygiad llenyddiaeth </a:t>
            </a:r>
            <a:r>
              <a:rPr lang="cy-GB" sz="2400" b="1" i="1" dirty="0"/>
              <a:t>yn </a:t>
            </a:r>
            <a:r>
              <a:rPr lang="cy-GB" sz="2400" i="1" dirty="0"/>
              <a:t>cael ei drefnu o amgylch </a:t>
            </a:r>
            <a:r>
              <a:rPr lang="cy-GB" sz="2400" b="1" i="1" dirty="0"/>
              <a:t>syniadau</a:t>
            </a:r>
            <a:r>
              <a:rPr lang="cy-GB" sz="2400" i="1" dirty="0"/>
              <a:t>, nid y ffynonellau eu hunain.  Dylech asesu astudiaethau blaenorol a thrafod eu cryfderau a'u gwendidau</a:t>
            </a:r>
            <a:endParaRPr lang="cy-GB" sz="2400" i="1" noProof="0" dirty="0"/>
          </a:p>
        </p:txBody>
      </p:sp>
      <p:sp>
        <p:nvSpPr>
          <p:cNvPr id="4" name="Content Placeholder 3">
            <a:extLst>
              <a:ext uri="{FF2B5EF4-FFF2-40B4-BE49-F238E27FC236}">
                <a16:creationId xmlns:a16="http://schemas.microsoft.com/office/drawing/2014/main" id="{665AA668-4ACB-49CC-9569-B10EEDD95605}"/>
              </a:ext>
            </a:extLst>
          </p:cNvPr>
          <p:cNvSpPr>
            <a:spLocks noGrp="1"/>
          </p:cNvSpPr>
          <p:nvPr>
            <p:ph sz="half" idx="2"/>
          </p:nvPr>
        </p:nvSpPr>
        <p:spPr/>
        <p:txBody>
          <a:bodyPr>
            <a:normAutofit/>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400" b="0" i="0" u="none" strike="noStrike" kern="1200" cap="none" spc="0" normalizeH="0" baseline="0" noProof="0" dirty="0" err="1">
                <a:ln>
                  <a:noFill/>
                </a:ln>
                <a:solidFill>
                  <a:prstClr val="black"/>
                </a:solidFill>
                <a:effectLst/>
                <a:uLnTx/>
                <a:uFillTx/>
                <a:latin typeface="Gill Sans MT" panose="020B0502020104020203"/>
                <a:ea typeface="+mn-ea"/>
                <a:cs typeface="+mn-cs"/>
              </a:rPr>
              <a:t>An</a:t>
            </a:r>
            <a:r>
              <a:rPr kumimoji="0" lang="cy-GB" sz="24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prstClr val="black"/>
                </a:solidFill>
                <a:effectLst/>
                <a:uLnTx/>
                <a:uFillTx/>
                <a:latin typeface="Gill Sans MT" panose="020B0502020104020203"/>
                <a:ea typeface="+mn-ea"/>
                <a:cs typeface="+mn-cs"/>
              </a:rPr>
              <a:t>argument</a:t>
            </a:r>
            <a:r>
              <a:rPr kumimoji="0" lang="cy-GB" sz="24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prstClr val="black"/>
                </a:solidFill>
                <a:effectLst/>
                <a:uLnTx/>
                <a:uFillTx/>
                <a:latin typeface="Gill Sans MT" panose="020B0502020104020203"/>
                <a:ea typeface="+mn-ea"/>
                <a:cs typeface="+mn-cs"/>
              </a:rPr>
              <a:t>for</a:t>
            </a:r>
            <a:r>
              <a:rPr kumimoji="0" lang="cy-GB" sz="24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400" b="0" i="0" u="none" strike="noStrike" kern="1200" cap="none" spc="0" normalizeH="0" baseline="0" noProof="0" dirty="0" err="1">
                <a:ln>
                  <a:noFill/>
                </a:ln>
                <a:solidFill>
                  <a:prstClr val="black"/>
                </a:solidFill>
                <a:effectLst/>
                <a:uLnTx/>
                <a:uFillTx/>
                <a:latin typeface="Gill Sans MT" panose="020B0502020104020203"/>
                <a:ea typeface="+mn-ea"/>
                <a:cs typeface="+mn-cs"/>
              </a:rPr>
              <a:t>importance</a:t>
            </a:r>
            <a:r>
              <a:rPr kumimoji="0" lang="cy-GB" sz="2400" b="0" i="0" u="none" strike="noStrike" kern="1200" cap="none" spc="0" normalizeH="0" baseline="0" noProof="0" dirty="0">
                <a:ln>
                  <a:noFill/>
                </a:ln>
                <a:solidFill>
                  <a:prstClr val="black"/>
                </a:solidFill>
                <a:effectLst/>
                <a:uLnTx/>
                <a:uFillTx/>
                <a:latin typeface="Gill Sans MT" panose="020B0502020104020203"/>
                <a:ea typeface="+mn-ea"/>
                <a:cs typeface="+mn-cs"/>
              </a:rPr>
              <a:t> of </a:t>
            </a:r>
            <a:r>
              <a:rPr kumimoji="0" lang="cy-GB" sz="2400" b="0" i="0" u="none" strike="noStrike" kern="1200" cap="none" spc="0" normalizeH="0" baseline="0" noProof="0" dirty="0" err="1">
                <a:ln>
                  <a:noFill/>
                </a:ln>
                <a:solidFill>
                  <a:prstClr val="black"/>
                </a:solidFill>
                <a:effectLst/>
                <a:uLnTx/>
                <a:uFillTx/>
                <a:latin typeface="Gill Sans MT" panose="020B0502020104020203"/>
                <a:ea typeface="+mn-ea"/>
                <a:cs typeface="+mn-cs"/>
              </a:rPr>
              <a:t>what</a:t>
            </a:r>
            <a:r>
              <a:rPr kumimoji="0" lang="cy-GB" sz="2400" b="0" i="0" u="none" strike="noStrike" kern="1200" cap="none" spc="0" normalizeH="0" baseline="0" noProof="0" dirty="0">
                <a:ln>
                  <a:noFill/>
                </a:ln>
                <a:solidFill>
                  <a:prstClr val="black"/>
                </a:solidFill>
                <a:effectLst/>
                <a:uLnTx/>
                <a:uFillTx/>
                <a:latin typeface="Gill Sans MT" panose="020B0502020104020203"/>
                <a:ea typeface="+mn-ea"/>
                <a:cs typeface="+mn-cs"/>
              </a:rPr>
              <a:t> it is </a:t>
            </a:r>
            <a:r>
              <a:rPr kumimoji="0" lang="cy-GB" sz="24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sz="24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prstClr val="black"/>
                </a:solidFill>
                <a:effectLst/>
                <a:uLnTx/>
                <a:uFillTx/>
                <a:latin typeface="Gill Sans MT" panose="020B0502020104020203"/>
                <a:ea typeface="+mn-ea"/>
                <a:cs typeface="+mn-cs"/>
              </a:rPr>
              <a:t>are</a:t>
            </a:r>
            <a:r>
              <a:rPr kumimoji="0" lang="cy-GB" sz="24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researching</a:t>
            </a:r>
            <a:endParaRPr kumimoji="0" lang="cy-GB" sz="24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400" b="0" i="0" u="none" strike="noStrike" kern="1200" cap="none" spc="0" normalizeH="0" baseline="0" noProof="0" dirty="0">
                <a:ln>
                  <a:noFill/>
                </a:ln>
                <a:solidFill>
                  <a:prstClr val="black"/>
                </a:solidFill>
                <a:effectLst/>
                <a:uLnTx/>
                <a:uFillTx/>
                <a:latin typeface="Gill Sans MT" panose="020B0502020104020203"/>
                <a:ea typeface="+mn-ea"/>
                <a:cs typeface="+mn-cs"/>
              </a:rPr>
              <a:t>A </a:t>
            </a:r>
            <a:r>
              <a:rPr kumimoji="0" lang="cy-GB" sz="2400" b="0" i="0" u="none" strike="noStrike" kern="1200" cap="none" spc="0" normalizeH="0" baseline="0" noProof="0" dirty="0" err="1">
                <a:ln>
                  <a:noFill/>
                </a:ln>
                <a:solidFill>
                  <a:prstClr val="black"/>
                </a:solidFill>
                <a:effectLst/>
                <a:uLnTx/>
                <a:uFillTx/>
                <a:latin typeface="Gill Sans MT" panose="020B0502020104020203"/>
                <a:ea typeface="+mn-ea"/>
                <a:cs typeface="+mn-cs"/>
              </a:rPr>
              <a:t>descriptive</a:t>
            </a:r>
            <a:r>
              <a:rPr kumimoji="0" lang="cy-GB" sz="24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prstClr val="black"/>
                </a:solidFill>
                <a:effectLst/>
                <a:uLnTx/>
                <a:uFillTx/>
                <a:latin typeface="Gill Sans MT" panose="020B0502020104020203"/>
                <a:ea typeface="+mn-ea"/>
                <a:cs typeface="+mn-cs"/>
              </a:rPr>
              <a:t>list</a:t>
            </a:r>
            <a:r>
              <a:rPr kumimoji="0" lang="cy-GB" sz="2400" b="0" i="0" u="none" strike="noStrike" kern="1200" cap="none" spc="0" normalizeH="0" baseline="0" noProof="0" dirty="0">
                <a:ln>
                  <a:noFill/>
                </a:ln>
                <a:solidFill>
                  <a:prstClr val="black"/>
                </a:solidFill>
                <a:effectLst/>
                <a:uLnTx/>
                <a:uFillTx/>
                <a:latin typeface="Gill Sans MT" panose="020B0502020104020203"/>
                <a:ea typeface="+mn-ea"/>
                <a:cs typeface="+mn-cs"/>
              </a:rPr>
              <a:t> of </a:t>
            </a:r>
            <a:r>
              <a:rPr kumimoji="0" lang="cy-GB" sz="2400" b="0" i="0" u="none" strike="noStrike" kern="1200" cap="none" spc="0" normalizeH="0" baseline="0" noProof="0" dirty="0" err="1">
                <a:ln>
                  <a:noFill/>
                </a:ln>
                <a:solidFill>
                  <a:prstClr val="black"/>
                </a:solidFill>
                <a:effectLst/>
                <a:uLnTx/>
                <a:uFillTx/>
                <a:latin typeface="Gill Sans MT" panose="020B0502020104020203"/>
                <a:ea typeface="+mn-ea"/>
                <a:cs typeface="+mn-cs"/>
              </a:rPr>
              <a:t>papers</a:t>
            </a:r>
            <a:r>
              <a:rPr kumimoji="0" lang="cy-GB" sz="2400" b="0" i="0" u="none" strike="noStrike" kern="1200" cap="none" spc="0" normalizeH="0" baseline="0" noProof="0" dirty="0">
                <a:ln>
                  <a:noFill/>
                </a:ln>
                <a:solidFill>
                  <a:prstClr val="black"/>
                </a:solidFill>
                <a:effectLst/>
                <a:uLnTx/>
                <a:uFillTx/>
                <a:latin typeface="Gill Sans MT" panose="020B0502020104020203"/>
                <a:ea typeface="+mn-ea"/>
                <a:cs typeface="+mn-cs"/>
              </a:rPr>
              <a:t> or </a:t>
            </a:r>
            <a:r>
              <a:rPr kumimoji="0" lang="cy-GB" sz="2400" b="0" i="0" u="none" strike="noStrike" kern="1200" cap="none" spc="0" normalizeH="0" baseline="0" noProof="0" dirty="0" err="1">
                <a:ln>
                  <a:noFill/>
                </a:ln>
                <a:solidFill>
                  <a:prstClr val="black"/>
                </a:solidFill>
                <a:effectLst/>
                <a:uLnTx/>
                <a:uFillTx/>
                <a:latin typeface="Gill Sans MT" panose="020B0502020104020203"/>
                <a:ea typeface="+mn-ea"/>
                <a:cs typeface="+mn-cs"/>
              </a:rPr>
              <a:t>summaries</a:t>
            </a:r>
            <a:endParaRPr kumimoji="0" lang="cy-GB" sz="24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400" b="0" i="1" u="none" strike="noStrike" kern="1200" cap="none" spc="0" normalizeH="0" baseline="0" noProof="0" dirty="0">
                <a:ln>
                  <a:noFill/>
                </a:ln>
                <a:solidFill>
                  <a:prstClr val="black"/>
                </a:solidFill>
                <a:effectLst/>
                <a:uLnTx/>
                <a:uFillTx/>
                <a:latin typeface="Gill Sans MT" panose="020B0502020104020203"/>
                <a:ea typeface="+mn-ea"/>
                <a:cs typeface="+mn-cs"/>
              </a:rPr>
              <a:t>A </a:t>
            </a:r>
            <a:r>
              <a:rPr kumimoji="0" lang="cy-GB" sz="2400" b="0" i="1" u="none" strike="noStrike" kern="1200" cap="none" spc="0" normalizeH="0" baseline="0" noProof="0" dirty="0" err="1">
                <a:ln>
                  <a:noFill/>
                </a:ln>
                <a:solidFill>
                  <a:prstClr val="black"/>
                </a:solidFill>
                <a:effectLst/>
                <a:uLnTx/>
                <a:uFillTx/>
                <a:latin typeface="Gill Sans MT" panose="020B0502020104020203"/>
                <a:ea typeface="+mn-ea"/>
                <a:cs typeface="+mn-cs"/>
              </a:rPr>
              <a:t>literature</a:t>
            </a:r>
            <a:r>
              <a:rPr kumimoji="0" lang="cy-GB" sz="2400" b="0" i="1"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400" b="0" i="1" u="none" strike="noStrike" kern="1200" cap="none" spc="0" normalizeH="0" baseline="0" noProof="0" dirty="0" err="1">
                <a:ln>
                  <a:noFill/>
                </a:ln>
                <a:solidFill>
                  <a:prstClr val="black"/>
                </a:solidFill>
                <a:effectLst/>
                <a:uLnTx/>
                <a:uFillTx/>
                <a:latin typeface="Gill Sans MT" panose="020B0502020104020203"/>
                <a:ea typeface="+mn-ea"/>
                <a:cs typeface="+mn-cs"/>
              </a:rPr>
              <a:t>review</a:t>
            </a:r>
            <a:r>
              <a:rPr kumimoji="0" lang="cy-GB" sz="2400" b="0" i="1"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400" b="1" i="1" u="none" strike="noStrike" kern="1200" cap="none" spc="0" normalizeH="0" baseline="0" noProof="0" dirty="0">
                <a:ln>
                  <a:noFill/>
                </a:ln>
                <a:solidFill>
                  <a:prstClr val="black"/>
                </a:solidFill>
                <a:effectLst/>
                <a:uLnTx/>
                <a:uFillTx/>
                <a:latin typeface="Gill Sans MT" panose="020B0502020104020203"/>
                <a:ea typeface="+mn-ea"/>
                <a:cs typeface="+mn-cs"/>
              </a:rPr>
              <a:t>is </a:t>
            </a:r>
            <a:r>
              <a:rPr kumimoji="0" lang="cy-GB" sz="2400" b="0" i="1" u="none" strike="noStrike" kern="1200" cap="none" spc="0" normalizeH="0" baseline="0" noProof="0" dirty="0" err="1">
                <a:ln>
                  <a:noFill/>
                </a:ln>
                <a:solidFill>
                  <a:prstClr val="black"/>
                </a:solidFill>
                <a:effectLst/>
                <a:uLnTx/>
                <a:uFillTx/>
                <a:latin typeface="Gill Sans MT" panose="020B0502020104020203"/>
                <a:ea typeface="+mn-ea"/>
                <a:cs typeface="+mn-cs"/>
              </a:rPr>
              <a:t>organised</a:t>
            </a:r>
            <a:r>
              <a:rPr kumimoji="0" lang="cy-GB" sz="2400" b="0" i="1"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400" b="0" i="1" u="none" strike="noStrike" kern="1200" cap="none" spc="0" normalizeH="0" baseline="0" noProof="0" dirty="0" err="1">
                <a:ln>
                  <a:noFill/>
                </a:ln>
                <a:solidFill>
                  <a:prstClr val="black"/>
                </a:solidFill>
                <a:effectLst/>
                <a:uLnTx/>
                <a:uFillTx/>
                <a:latin typeface="Gill Sans MT" panose="020B0502020104020203"/>
                <a:ea typeface="+mn-ea"/>
                <a:cs typeface="+mn-cs"/>
              </a:rPr>
              <a:t>around</a:t>
            </a:r>
            <a:r>
              <a:rPr kumimoji="0" lang="cy-GB" sz="2400" b="0" i="1"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400" b="1" i="1" u="none" strike="noStrike" kern="1200" cap="none" spc="0" normalizeH="0" baseline="0" noProof="0" dirty="0" err="1">
                <a:ln>
                  <a:noFill/>
                </a:ln>
                <a:solidFill>
                  <a:prstClr val="black"/>
                </a:solidFill>
                <a:effectLst/>
                <a:uLnTx/>
                <a:uFillTx/>
                <a:latin typeface="Gill Sans MT" panose="020B0502020104020203"/>
                <a:ea typeface="+mn-ea"/>
                <a:cs typeface="+mn-cs"/>
              </a:rPr>
              <a:t>ideas</a:t>
            </a:r>
            <a:r>
              <a:rPr kumimoji="0" lang="cy-GB" sz="2400" b="0" i="1" u="none" strike="noStrike" kern="1200" cap="none" spc="0" normalizeH="0" baseline="0" noProof="0" dirty="0">
                <a:ln>
                  <a:noFill/>
                </a:ln>
                <a:solidFill>
                  <a:prstClr val="black"/>
                </a:solidFill>
                <a:effectLst/>
                <a:uLnTx/>
                <a:uFillTx/>
                <a:latin typeface="Gill Sans MT" panose="020B0502020104020203"/>
                <a:ea typeface="+mn-ea"/>
                <a:cs typeface="+mn-cs"/>
              </a:rPr>
              <a:t>, not the </a:t>
            </a:r>
            <a:r>
              <a:rPr kumimoji="0" lang="cy-GB" sz="2400" b="0" i="1" u="none" strike="noStrike" kern="1200" cap="none" spc="0" normalizeH="0" baseline="0" noProof="0" dirty="0" err="1">
                <a:ln>
                  <a:noFill/>
                </a:ln>
                <a:solidFill>
                  <a:prstClr val="black"/>
                </a:solidFill>
                <a:effectLst/>
                <a:uLnTx/>
                <a:uFillTx/>
                <a:latin typeface="Gill Sans MT" panose="020B0502020104020203"/>
                <a:ea typeface="+mn-ea"/>
                <a:cs typeface="+mn-cs"/>
              </a:rPr>
              <a:t>sources</a:t>
            </a:r>
            <a:r>
              <a:rPr kumimoji="0" lang="cy-GB" sz="2400" b="0" i="1"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400" b="0" i="1" u="none" strike="noStrike" kern="1200" cap="none" spc="0" normalizeH="0" baseline="0" noProof="0" dirty="0" err="1">
                <a:ln>
                  <a:noFill/>
                </a:ln>
                <a:solidFill>
                  <a:prstClr val="black"/>
                </a:solidFill>
                <a:effectLst/>
                <a:uLnTx/>
                <a:uFillTx/>
                <a:latin typeface="Gill Sans MT" panose="020B0502020104020203"/>
                <a:ea typeface="+mn-ea"/>
                <a:cs typeface="+mn-cs"/>
              </a:rPr>
              <a:t>themselves</a:t>
            </a:r>
            <a:r>
              <a:rPr kumimoji="0" lang="cy-GB" sz="2400" b="0" i="1" u="none" strike="noStrike" kern="1200" cap="none" spc="0" normalizeH="0" baseline="0" noProof="0" dirty="0">
                <a:ln>
                  <a:noFill/>
                </a:ln>
                <a:solidFill>
                  <a:prstClr val="black"/>
                </a:solidFill>
                <a:effectLst/>
                <a:uLnTx/>
                <a:uFillTx/>
                <a:latin typeface="Gill Sans MT" panose="020B0502020104020203"/>
                <a:ea typeface="+mn-ea"/>
                <a:cs typeface="+mn-cs"/>
              </a:rPr>
              <a:t>.  You </a:t>
            </a:r>
            <a:r>
              <a:rPr kumimoji="0" lang="cy-GB" sz="2400" b="0" i="1" u="none" strike="noStrike" kern="1200" cap="none" spc="0" normalizeH="0" baseline="0" noProof="0" dirty="0" err="1">
                <a:ln>
                  <a:noFill/>
                </a:ln>
                <a:solidFill>
                  <a:prstClr val="black"/>
                </a:solidFill>
                <a:effectLst/>
                <a:uLnTx/>
                <a:uFillTx/>
                <a:latin typeface="Gill Sans MT" panose="020B0502020104020203"/>
                <a:ea typeface="+mn-ea"/>
                <a:cs typeface="+mn-cs"/>
              </a:rPr>
              <a:t>should</a:t>
            </a:r>
            <a:r>
              <a:rPr kumimoji="0" lang="cy-GB" sz="2400" b="0" i="1"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400" b="0" i="1" u="none" strike="noStrike" kern="1200" cap="none" spc="0" normalizeH="0" baseline="0" noProof="0" dirty="0" err="1">
                <a:ln>
                  <a:noFill/>
                </a:ln>
                <a:solidFill>
                  <a:prstClr val="black"/>
                </a:solidFill>
                <a:effectLst/>
                <a:uLnTx/>
                <a:uFillTx/>
                <a:latin typeface="Gill Sans MT" panose="020B0502020104020203"/>
                <a:ea typeface="+mn-ea"/>
                <a:cs typeface="+mn-cs"/>
              </a:rPr>
              <a:t>assess</a:t>
            </a:r>
            <a:r>
              <a:rPr kumimoji="0" lang="cy-GB" sz="2400" b="0" i="1"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400" b="0" i="1" u="none" strike="noStrike" kern="1200" cap="none" spc="0" normalizeH="0" baseline="0" noProof="0" dirty="0" err="1">
                <a:ln>
                  <a:noFill/>
                </a:ln>
                <a:solidFill>
                  <a:prstClr val="black"/>
                </a:solidFill>
                <a:effectLst/>
                <a:uLnTx/>
                <a:uFillTx/>
                <a:latin typeface="Gill Sans MT" panose="020B0502020104020203"/>
                <a:ea typeface="+mn-ea"/>
                <a:cs typeface="+mn-cs"/>
              </a:rPr>
              <a:t>previous</a:t>
            </a:r>
            <a:r>
              <a:rPr kumimoji="0" lang="cy-GB" sz="2400" b="0" i="1"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400" b="0" i="1" u="none" strike="noStrike" kern="1200" cap="none" spc="0" normalizeH="0" baseline="0" noProof="0" dirty="0" err="1">
                <a:ln>
                  <a:noFill/>
                </a:ln>
                <a:solidFill>
                  <a:prstClr val="black"/>
                </a:solidFill>
                <a:effectLst/>
                <a:uLnTx/>
                <a:uFillTx/>
                <a:latin typeface="Gill Sans MT" panose="020B0502020104020203"/>
                <a:ea typeface="+mn-ea"/>
                <a:cs typeface="+mn-cs"/>
              </a:rPr>
              <a:t>studies</a:t>
            </a:r>
            <a:r>
              <a:rPr kumimoji="0" lang="cy-GB" sz="2400" b="0" i="1"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400" b="0" i="1"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400" b="0" i="1"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400" b="0" i="1" u="none" strike="noStrike" kern="1200" cap="none" spc="0" normalizeH="0" baseline="0" noProof="0" dirty="0" err="1">
                <a:ln>
                  <a:noFill/>
                </a:ln>
                <a:solidFill>
                  <a:prstClr val="black"/>
                </a:solidFill>
                <a:effectLst/>
                <a:uLnTx/>
                <a:uFillTx/>
                <a:latin typeface="Gill Sans MT" panose="020B0502020104020203"/>
                <a:ea typeface="+mn-ea"/>
                <a:cs typeface="+mn-cs"/>
              </a:rPr>
              <a:t>discuss</a:t>
            </a:r>
            <a:r>
              <a:rPr kumimoji="0" lang="cy-GB" sz="2400" b="0" i="1"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400" b="0" i="1" u="none" strike="noStrike" kern="1200" cap="none" spc="0" normalizeH="0" baseline="0" noProof="0" dirty="0" err="1">
                <a:ln>
                  <a:noFill/>
                </a:ln>
                <a:solidFill>
                  <a:prstClr val="black"/>
                </a:solidFill>
                <a:effectLst/>
                <a:uLnTx/>
                <a:uFillTx/>
                <a:latin typeface="Gill Sans MT" panose="020B0502020104020203"/>
                <a:ea typeface="+mn-ea"/>
                <a:cs typeface="+mn-cs"/>
              </a:rPr>
              <a:t>their</a:t>
            </a:r>
            <a:r>
              <a:rPr kumimoji="0" lang="cy-GB" sz="2400" b="0" i="1"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400" b="0" i="1" u="none" strike="noStrike" kern="1200" cap="none" spc="0" normalizeH="0" baseline="0" noProof="0" dirty="0" err="1">
                <a:ln>
                  <a:noFill/>
                </a:ln>
                <a:solidFill>
                  <a:prstClr val="black"/>
                </a:solidFill>
                <a:effectLst/>
                <a:uLnTx/>
                <a:uFillTx/>
                <a:latin typeface="Gill Sans MT" panose="020B0502020104020203"/>
                <a:ea typeface="+mn-ea"/>
                <a:cs typeface="+mn-cs"/>
              </a:rPr>
              <a:t>strengths</a:t>
            </a:r>
            <a:r>
              <a:rPr kumimoji="0" lang="cy-GB" sz="2400" b="0" i="1"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400" b="0" i="1"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400" b="0" i="1"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400" b="0" i="1" u="none" strike="noStrike" kern="1200" cap="none" spc="0" normalizeH="0" baseline="0" noProof="0" dirty="0" err="1">
                <a:ln>
                  <a:noFill/>
                </a:ln>
                <a:solidFill>
                  <a:prstClr val="black"/>
                </a:solidFill>
                <a:effectLst/>
                <a:uLnTx/>
                <a:uFillTx/>
                <a:latin typeface="Gill Sans MT" panose="020B0502020104020203"/>
                <a:ea typeface="+mn-ea"/>
                <a:cs typeface="+mn-cs"/>
              </a:rPr>
              <a:t>weaknesses</a:t>
            </a:r>
            <a:endParaRPr kumimoji="0" lang="cy-GB" sz="2400" b="0" i="1" u="none" strike="noStrike" kern="1200" cap="none" spc="0" normalizeH="0" baseline="0" noProof="0" dirty="0">
              <a:ln>
                <a:noFill/>
              </a:ln>
              <a:solidFill>
                <a:prstClr val="black"/>
              </a:solidFill>
              <a:effectLst/>
              <a:uLnTx/>
              <a:uFillTx/>
              <a:latin typeface="Gill Sans MT" panose="020B0502020104020203"/>
              <a:ea typeface="+mn-ea"/>
              <a:cs typeface="+mn-cs"/>
            </a:endParaRPr>
          </a:p>
          <a:p>
            <a:endParaRPr lang="cy-GB" dirty="0"/>
          </a:p>
        </p:txBody>
      </p:sp>
      <p:pic>
        <p:nvPicPr>
          <p:cNvPr id="6" name="Picture 5" descr="Logo&#10;&#10;Description automatically generated">
            <a:extLst>
              <a:ext uri="{FF2B5EF4-FFF2-40B4-BE49-F238E27FC236}">
                <a16:creationId xmlns:a16="http://schemas.microsoft.com/office/drawing/2014/main" id="{D039B264-9C8C-F8F3-598A-14BD1AA2C86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0380087" y="274638"/>
            <a:ext cx="1202313" cy="1182264"/>
          </a:xfrm>
          <a:prstGeom prst="rect">
            <a:avLst/>
          </a:prstGeom>
        </p:spPr>
      </p:pic>
      <p:pic>
        <p:nvPicPr>
          <p:cNvPr id="7" name="Picture 6" descr="Logo&#10;&#10;Description automatically generated">
            <a:extLst>
              <a:ext uri="{FF2B5EF4-FFF2-40B4-BE49-F238E27FC236}">
                <a16:creationId xmlns:a16="http://schemas.microsoft.com/office/drawing/2014/main" id="{E9E5D1CF-F296-6BA4-4DEA-FE1E2B595A1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04432" y="326656"/>
            <a:ext cx="1202313" cy="1182264"/>
          </a:xfrm>
          <a:prstGeom prst="rect">
            <a:avLst/>
          </a:prstGeom>
        </p:spPr>
      </p:pic>
    </p:spTree>
    <p:extLst>
      <p:ext uri="{BB962C8B-B14F-4D97-AF65-F5344CB8AC3E}">
        <p14:creationId xmlns:p14="http://schemas.microsoft.com/office/powerpoint/2010/main" val="9526014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b="1" dirty="0"/>
              <a:t>Dull o ysgrifennu adolygiad llenyddiaeth:</a:t>
            </a:r>
            <a:r>
              <a:rPr lang="cy-GB" dirty="0"/>
              <a:t>
</a:t>
            </a:r>
            <a:r>
              <a:rPr lang="cy-GB" dirty="0" err="1"/>
              <a:t>An</a:t>
            </a:r>
            <a:r>
              <a:rPr lang="cy-GB" dirty="0"/>
              <a:t> </a:t>
            </a:r>
            <a:r>
              <a:rPr lang="cy-GB" noProof="0" dirty="0" err="1"/>
              <a:t>approach</a:t>
            </a:r>
            <a:r>
              <a:rPr lang="cy-GB" noProof="0" dirty="0"/>
              <a:t> to </a:t>
            </a:r>
            <a:r>
              <a:rPr lang="cy-GB" noProof="0" dirty="0" err="1"/>
              <a:t>writing</a:t>
            </a:r>
            <a:r>
              <a:rPr lang="cy-GB" noProof="0" dirty="0"/>
              <a:t> a </a:t>
            </a:r>
            <a:r>
              <a:rPr lang="cy-GB" noProof="0" dirty="0" err="1"/>
              <a:t>literature</a:t>
            </a:r>
            <a:r>
              <a:rPr lang="cy-GB" noProof="0" dirty="0"/>
              <a:t> </a:t>
            </a:r>
            <a:r>
              <a:rPr lang="cy-GB" noProof="0" dirty="0" err="1"/>
              <a:t>review</a:t>
            </a:r>
            <a:r>
              <a:rPr lang="cy-GB" noProof="0" dirty="0"/>
              <a:t>:</a:t>
            </a:r>
          </a:p>
        </p:txBody>
      </p:sp>
      <p:pic>
        <p:nvPicPr>
          <p:cNvPr id="9" name="Content Placeholder 8"/>
          <p:cNvPicPr>
            <a:picLocks noGrp="1" noChangeAspect="1"/>
          </p:cNvPicPr>
          <p:nvPr>
            <p:ph idx="1"/>
          </p:nvPr>
        </p:nvPicPr>
        <p:blipFill>
          <a:blip r:embed="rId2"/>
          <a:stretch>
            <a:fillRect/>
          </a:stretch>
        </p:blipFill>
        <p:spPr>
          <a:xfrm>
            <a:off x="1580435" y="2438503"/>
            <a:ext cx="3310415" cy="2621507"/>
          </a:xfrm>
          <a:prstGeom prst="rect">
            <a:avLst/>
          </a:prstGeom>
        </p:spPr>
      </p:pic>
      <p:pic>
        <p:nvPicPr>
          <p:cNvPr id="10" name="Picture 9"/>
          <p:cNvPicPr>
            <a:picLocks noChangeAspect="1"/>
          </p:cNvPicPr>
          <p:nvPr/>
        </p:nvPicPr>
        <p:blipFill>
          <a:blip r:embed="rId3"/>
          <a:stretch>
            <a:fillRect/>
          </a:stretch>
        </p:blipFill>
        <p:spPr>
          <a:xfrm>
            <a:off x="5785166" y="2407885"/>
            <a:ext cx="4944285" cy="847417"/>
          </a:xfrm>
          <a:prstGeom prst="rect">
            <a:avLst/>
          </a:prstGeom>
        </p:spPr>
      </p:pic>
      <p:pic>
        <p:nvPicPr>
          <p:cNvPr id="11" name="Picture 10"/>
          <p:cNvPicPr>
            <a:picLocks noChangeAspect="1"/>
          </p:cNvPicPr>
          <p:nvPr/>
        </p:nvPicPr>
        <p:blipFill>
          <a:blip r:embed="rId4"/>
          <a:stretch>
            <a:fillRect/>
          </a:stretch>
        </p:blipFill>
        <p:spPr>
          <a:xfrm>
            <a:off x="5785166" y="3475515"/>
            <a:ext cx="4944285" cy="847417"/>
          </a:xfrm>
          <a:prstGeom prst="rect">
            <a:avLst/>
          </a:prstGeom>
        </p:spPr>
      </p:pic>
      <p:pic>
        <p:nvPicPr>
          <p:cNvPr id="12" name="Picture 11"/>
          <p:cNvPicPr>
            <a:picLocks noChangeAspect="1"/>
          </p:cNvPicPr>
          <p:nvPr/>
        </p:nvPicPr>
        <p:blipFill>
          <a:blip r:embed="rId4"/>
          <a:stretch>
            <a:fillRect/>
          </a:stretch>
        </p:blipFill>
        <p:spPr>
          <a:xfrm>
            <a:off x="5785166" y="4543145"/>
            <a:ext cx="4944285" cy="847417"/>
          </a:xfrm>
          <a:prstGeom prst="rect">
            <a:avLst/>
          </a:prstGeom>
        </p:spPr>
      </p:pic>
      <p:pic>
        <p:nvPicPr>
          <p:cNvPr id="13" name="Picture 12"/>
          <p:cNvPicPr>
            <a:picLocks noChangeAspect="1"/>
          </p:cNvPicPr>
          <p:nvPr/>
        </p:nvPicPr>
        <p:blipFill>
          <a:blip r:embed="rId5"/>
          <a:stretch>
            <a:fillRect/>
          </a:stretch>
        </p:blipFill>
        <p:spPr>
          <a:xfrm>
            <a:off x="4511124" y="2824386"/>
            <a:ext cx="1030313" cy="330200"/>
          </a:xfrm>
          <a:prstGeom prst="rect">
            <a:avLst/>
          </a:prstGeom>
        </p:spPr>
      </p:pic>
      <p:cxnSp>
        <p:nvCxnSpPr>
          <p:cNvPr id="14" name="Straight Arrow Connector 13"/>
          <p:cNvCxnSpPr/>
          <p:nvPr/>
        </p:nvCxnSpPr>
        <p:spPr>
          <a:xfrm flipV="1">
            <a:off x="4038021" y="3845251"/>
            <a:ext cx="946206" cy="15903"/>
          </a:xfrm>
          <a:prstGeom prst="straightConnector1">
            <a:avLst/>
          </a:prstGeom>
          <a:ln>
            <a:solidFill>
              <a:schemeClr val="accent6">
                <a:lumMod val="75000"/>
              </a:schemeClr>
            </a:solidFill>
            <a:tailEnd type="triangle"/>
          </a:ln>
        </p:spPr>
        <p:style>
          <a:lnRef idx="2">
            <a:schemeClr val="accent1"/>
          </a:lnRef>
          <a:fillRef idx="0">
            <a:schemeClr val="accent1"/>
          </a:fillRef>
          <a:effectRef idx="1">
            <a:schemeClr val="accent1"/>
          </a:effectRef>
          <a:fontRef idx="minor">
            <a:schemeClr val="tx1"/>
          </a:fontRef>
        </p:style>
      </p:cxnSp>
      <p:cxnSp>
        <p:nvCxnSpPr>
          <p:cNvPr id="15" name="Straight Arrow Connector 14"/>
          <p:cNvCxnSpPr/>
          <p:nvPr/>
        </p:nvCxnSpPr>
        <p:spPr>
          <a:xfrm flipV="1">
            <a:off x="3413639" y="4775842"/>
            <a:ext cx="946206" cy="15903"/>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pic>
        <p:nvPicPr>
          <p:cNvPr id="16" name="Picture 15"/>
          <p:cNvPicPr>
            <a:picLocks noChangeAspect="1"/>
          </p:cNvPicPr>
          <p:nvPr/>
        </p:nvPicPr>
        <p:blipFill>
          <a:blip r:embed="rId6"/>
          <a:stretch>
            <a:fillRect/>
          </a:stretch>
        </p:blipFill>
        <p:spPr>
          <a:xfrm>
            <a:off x="6169464" y="2508354"/>
            <a:ext cx="3426249" cy="646232"/>
          </a:xfrm>
          <a:prstGeom prst="rect">
            <a:avLst/>
          </a:prstGeom>
          <a:solidFill>
            <a:schemeClr val="accent2">
              <a:lumMod val="40000"/>
              <a:lumOff val="60000"/>
            </a:schemeClr>
          </a:solidFill>
          <a:ln>
            <a:solidFill>
              <a:schemeClr val="accent1"/>
            </a:solidFill>
          </a:ln>
        </p:spPr>
      </p:pic>
      <p:sp>
        <p:nvSpPr>
          <p:cNvPr id="17" name="TextBox 16"/>
          <p:cNvSpPr txBox="1"/>
          <p:nvPr/>
        </p:nvSpPr>
        <p:spPr>
          <a:xfrm>
            <a:off x="6170212" y="3531829"/>
            <a:ext cx="3586038" cy="707886"/>
          </a:xfrm>
          <a:prstGeom prst="rect">
            <a:avLst/>
          </a:prstGeom>
          <a:solidFill>
            <a:schemeClr val="accent2">
              <a:lumMod val="40000"/>
              <a:lumOff val="60000"/>
            </a:schemeClr>
          </a:solidFill>
        </p:spPr>
        <p:txBody>
          <a:bodyPr wrap="square" rtlCol="0">
            <a:spAutoFit/>
          </a:bodyPr>
          <a:lstStyle/>
          <a:p>
            <a:r>
              <a:rPr lang="en-GB" sz="2000" dirty="0"/>
              <a:t>Studies which overlap with your research</a:t>
            </a:r>
          </a:p>
        </p:txBody>
      </p:sp>
      <p:pic>
        <p:nvPicPr>
          <p:cNvPr id="18" name="Picture 17"/>
          <p:cNvPicPr>
            <a:picLocks noChangeAspect="1"/>
          </p:cNvPicPr>
          <p:nvPr/>
        </p:nvPicPr>
        <p:blipFill>
          <a:blip r:embed="rId7"/>
          <a:stretch>
            <a:fillRect/>
          </a:stretch>
        </p:blipFill>
        <p:spPr>
          <a:xfrm>
            <a:off x="6169464" y="4541456"/>
            <a:ext cx="3836686" cy="829879"/>
          </a:xfrm>
          <a:prstGeom prst="rect">
            <a:avLst/>
          </a:prstGeom>
          <a:solidFill>
            <a:schemeClr val="accent2">
              <a:lumMod val="40000"/>
              <a:lumOff val="60000"/>
            </a:schemeClr>
          </a:solidFill>
        </p:spPr>
      </p:pic>
    </p:spTree>
    <p:extLst>
      <p:ext uri="{BB962C8B-B14F-4D97-AF65-F5344CB8AC3E}">
        <p14:creationId xmlns:p14="http://schemas.microsoft.com/office/powerpoint/2010/main" val="14192213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9747" y="85397"/>
            <a:ext cx="10972800" cy="1143000"/>
          </a:xfrm>
        </p:spPr>
        <p:txBody>
          <a:bodyPr>
            <a:noAutofit/>
          </a:bodyPr>
          <a:lstStyle/>
          <a:p>
            <a:r>
              <a:rPr lang="en-GB" sz="3200" b="1" dirty="0"/>
              <a:t>Beth </a:t>
            </a:r>
            <a:r>
              <a:rPr lang="en-GB" sz="3200" b="1" dirty="0" err="1"/>
              <a:t>yw</a:t>
            </a:r>
            <a:r>
              <a:rPr lang="en-GB" sz="3200" b="1" dirty="0"/>
              <a:t> </a:t>
            </a:r>
            <a:r>
              <a:rPr lang="en-GB" sz="3200" b="1" dirty="0" err="1"/>
              <a:t>adolygiad</a:t>
            </a:r>
            <a:r>
              <a:rPr lang="en-GB" sz="3200" b="1" dirty="0"/>
              <a:t> o </a:t>
            </a:r>
            <a:r>
              <a:rPr lang="en-GB" sz="3200" b="1" dirty="0" err="1"/>
              <a:t>lenyddiaeth</a:t>
            </a:r>
            <a:r>
              <a:rPr lang="en-GB" sz="3200" b="1" dirty="0"/>
              <a:t> – y broses</a:t>
            </a:r>
            <a:br>
              <a:rPr lang="en-GB" sz="3200" dirty="0"/>
            </a:br>
            <a:r>
              <a:rPr lang="en-GB" sz="3200" dirty="0"/>
              <a:t>What is a literature review- the process</a:t>
            </a:r>
          </a:p>
        </p:txBody>
      </p:sp>
      <p:sp>
        <p:nvSpPr>
          <p:cNvPr id="3" name="Content Placeholder 2"/>
          <p:cNvSpPr>
            <a:spLocks noGrp="1"/>
          </p:cNvSpPr>
          <p:nvPr>
            <p:ph idx="1"/>
          </p:nvPr>
        </p:nvSpPr>
        <p:spPr>
          <a:xfrm>
            <a:off x="6396147" y="1328900"/>
            <a:ext cx="5486400" cy="3917032"/>
          </a:xfrm>
        </p:spPr>
        <p:txBody>
          <a:bodyPr>
            <a:normAutofit fontScale="92500" lnSpcReduction="20000"/>
          </a:bodyPr>
          <a:lstStyle/>
          <a:p>
            <a:pPr marL="0" indent="0">
              <a:buNone/>
            </a:pPr>
            <a:r>
              <a:rPr lang="en-GB" dirty="0"/>
              <a:t>There are five main steps in the process of writing a literature review:</a:t>
            </a:r>
          </a:p>
          <a:p>
            <a:r>
              <a:rPr lang="en-GB" b="1" dirty="0"/>
              <a:t>Search</a:t>
            </a:r>
            <a:r>
              <a:rPr lang="en-GB" dirty="0"/>
              <a:t> for relevant literature</a:t>
            </a:r>
          </a:p>
          <a:p>
            <a:r>
              <a:rPr lang="en-GB" b="1" dirty="0"/>
              <a:t>Evaluate</a:t>
            </a:r>
            <a:r>
              <a:rPr lang="en-GB" dirty="0"/>
              <a:t> sources</a:t>
            </a:r>
          </a:p>
          <a:p>
            <a:r>
              <a:rPr lang="en-GB" b="1" dirty="0"/>
              <a:t>Identify</a:t>
            </a:r>
            <a:r>
              <a:rPr lang="en-GB" dirty="0"/>
              <a:t> themes, debates and gaps</a:t>
            </a:r>
          </a:p>
          <a:p>
            <a:r>
              <a:rPr lang="en-GB" b="1" dirty="0"/>
              <a:t>Outline</a:t>
            </a:r>
            <a:r>
              <a:rPr lang="en-GB" dirty="0"/>
              <a:t> the structure</a:t>
            </a:r>
          </a:p>
          <a:p>
            <a:r>
              <a:rPr lang="en-GB" b="1" dirty="0"/>
              <a:t>Write</a:t>
            </a:r>
            <a:r>
              <a:rPr lang="en-GB" dirty="0"/>
              <a:t> your literature review</a:t>
            </a:r>
          </a:p>
          <a:p>
            <a:endParaRPr lang="en-GB" dirty="0"/>
          </a:p>
        </p:txBody>
      </p:sp>
      <p:sp>
        <p:nvSpPr>
          <p:cNvPr id="4" name="TextBox 3"/>
          <p:cNvSpPr txBox="1"/>
          <p:nvPr/>
        </p:nvSpPr>
        <p:spPr>
          <a:xfrm>
            <a:off x="9777129" y="5697124"/>
            <a:ext cx="3096344"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a:t>
            </a:r>
            <a:r>
              <a:rPr kumimoji="0" lang="en-GB" sz="1800" b="0" i="0" u="none" strike="noStrike" kern="1200" cap="none" spc="0" normalizeH="0" baseline="0" noProof="0" dirty="0" err="1">
                <a:ln>
                  <a:noFill/>
                </a:ln>
                <a:solidFill>
                  <a:prstClr val="black"/>
                </a:solidFill>
                <a:effectLst/>
                <a:uLnTx/>
                <a:uFillTx/>
                <a:latin typeface="Myriad Pro"/>
                <a:ea typeface="+mn-ea"/>
                <a:cs typeface="+mn-cs"/>
              </a:rPr>
              <a:t>McCombes</a:t>
            </a:r>
            <a:r>
              <a:rPr kumimoji="0" lang="en-GB" sz="1800" b="0" i="0" u="none" strike="noStrike" kern="1200" cap="none" spc="0" normalizeH="0" baseline="0" noProof="0" dirty="0">
                <a:ln>
                  <a:noFill/>
                </a:ln>
                <a:solidFill>
                  <a:prstClr val="black"/>
                </a:solidFill>
                <a:effectLst/>
                <a:uLnTx/>
                <a:uFillTx/>
                <a:latin typeface="Myriad Pro"/>
                <a:ea typeface="+mn-ea"/>
                <a:cs typeface="+mn-cs"/>
              </a:rPr>
              <a:t>, 2021)</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6" name="TextBox 5">
            <a:extLst>
              <a:ext uri="{FF2B5EF4-FFF2-40B4-BE49-F238E27FC236}">
                <a16:creationId xmlns:a16="http://schemas.microsoft.com/office/drawing/2014/main" id="{1CA8EB73-B21A-744F-8208-1CAEAD0E8863}"/>
              </a:ext>
            </a:extLst>
          </p:cNvPr>
          <p:cNvSpPr txBox="1"/>
          <p:nvPr/>
        </p:nvSpPr>
        <p:spPr>
          <a:xfrm>
            <a:off x="397868" y="1228397"/>
            <a:ext cx="5698132" cy="4401205"/>
          </a:xfrm>
          <a:prstGeom prst="rect">
            <a:avLst/>
          </a:prstGeom>
          <a:noFill/>
        </p:spPr>
        <p:txBody>
          <a:bodyPr wrap="square" rtlCol="0">
            <a:spAutoFit/>
          </a:bodyPr>
          <a:lstStyle/>
          <a:p>
            <a:r>
              <a:rPr lang="en-GB" sz="2800" dirty="0"/>
              <a:t>Mae </a:t>
            </a:r>
            <a:r>
              <a:rPr lang="en-GB" sz="2800" dirty="0" err="1"/>
              <a:t>pum</a:t>
            </a:r>
            <a:r>
              <a:rPr lang="en-GB" sz="2800" dirty="0"/>
              <a:t> </a:t>
            </a:r>
            <a:r>
              <a:rPr lang="en-GB" sz="2800" dirty="0" err="1"/>
              <a:t>prif</a:t>
            </a:r>
            <a:r>
              <a:rPr lang="en-GB" sz="2800" dirty="0"/>
              <a:t> gam </a:t>
            </a:r>
            <a:r>
              <a:rPr lang="en-GB" sz="2800" dirty="0" err="1"/>
              <a:t>yn</a:t>
            </a:r>
            <a:r>
              <a:rPr lang="en-GB" sz="2800" dirty="0"/>
              <a:t> y broses o </a:t>
            </a:r>
            <a:r>
              <a:rPr lang="en-GB" sz="2800" dirty="0" err="1"/>
              <a:t>ysgrifennu</a:t>
            </a:r>
            <a:r>
              <a:rPr lang="en-GB" sz="2800" dirty="0"/>
              <a:t> </a:t>
            </a:r>
            <a:r>
              <a:rPr lang="en-GB" sz="2800" dirty="0" err="1"/>
              <a:t>adolygiad</a:t>
            </a:r>
            <a:r>
              <a:rPr lang="en-GB" sz="2800" dirty="0"/>
              <a:t> o </a:t>
            </a:r>
            <a:r>
              <a:rPr lang="en-GB" sz="2800" dirty="0" err="1"/>
              <a:t>lenyddiaeth</a:t>
            </a:r>
            <a:r>
              <a:rPr lang="en-GB" sz="2800" dirty="0"/>
              <a:t>:</a:t>
            </a:r>
          </a:p>
          <a:p>
            <a:pPr marL="285750" indent="-285750">
              <a:buFont typeface="Arial" panose="020B0604020202020204" pitchFamily="34" charset="0"/>
              <a:buChar char="•"/>
            </a:pPr>
            <a:r>
              <a:rPr lang="en-GB" sz="2800" b="1" dirty="0" err="1"/>
              <a:t>Chwilio</a:t>
            </a:r>
            <a:r>
              <a:rPr lang="en-GB" sz="2800" dirty="0"/>
              <a:t> am </a:t>
            </a:r>
            <a:r>
              <a:rPr lang="en-GB" sz="2800" dirty="0" err="1"/>
              <a:t>lenyddiaeth</a:t>
            </a:r>
            <a:r>
              <a:rPr lang="en-GB" sz="2800" dirty="0"/>
              <a:t> addas</a:t>
            </a:r>
          </a:p>
          <a:p>
            <a:pPr marL="285750" indent="-285750">
              <a:buFont typeface="Arial" panose="020B0604020202020204" pitchFamily="34" charset="0"/>
              <a:buChar char="•"/>
            </a:pPr>
            <a:r>
              <a:rPr lang="en-GB" sz="2800" b="1" dirty="0" err="1"/>
              <a:t>Gwerthuso</a:t>
            </a:r>
            <a:r>
              <a:rPr lang="en-GB" sz="2800" dirty="0"/>
              <a:t> </a:t>
            </a:r>
            <a:r>
              <a:rPr lang="en-GB" sz="2800" dirty="0" err="1"/>
              <a:t>ffynonellau</a:t>
            </a:r>
            <a:endParaRPr lang="en-GB" sz="2800" dirty="0"/>
          </a:p>
          <a:p>
            <a:pPr marL="285750" indent="-285750">
              <a:buFont typeface="Arial" panose="020B0604020202020204" pitchFamily="34" charset="0"/>
              <a:buChar char="•"/>
            </a:pPr>
            <a:r>
              <a:rPr lang="en-GB" sz="2800" b="1" dirty="0" err="1"/>
              <a:t>Adnabod</a:t>
            </a:r>
            <a:r>
              <a:rPr lang="en-GB" sz="2800" dirty="0"/>
              <a:t> </a:t>
            </a:r>
            <a:r>
              <a:rPr lang="en-GB" sz="2800" dirty="0" err="1"/>
              <a:t>themau</a:t>
            </a:r>
            <a:r>
              <a:rPr lang="en-GB" sz="2800" dirty="0"/>
              <a:t>, </a:t>
            </a:r>
            <a:r>
              <a:rPr lang="en-GB" sz="2800" dirty="0" err="1"/>
              <a:t>dadleuon</a:t>
            </a:r>
            <a:r>
              <a:rPr lang="en-GB" sz="2800" dirty="0"/>
              <a:t> a </a:t>
            </a:r>
            <a:r>
              <a:rPr lang="en-GB" sz="2800" dirty="0" err="1"/>
              <a:t>bylchau</a:t>
            </a:r>
            <a:endParaRPr lang="en-GB" sz="2800" dirty="0"/>
          </a:p>
          <a:p>
            <a:pPr marL="285750" indent="-285750">
              <a:buFont typeface="Arial" panose="020B0604020202020204" pitchFamily="34" charset="0"/>
              <a:buChar char="•"/>
            </a:pPr>
            <a:r>
              <a:rPr lang="en-GB" sz="2800" b="1" dirty="0" err="1"/>
              <a:t>Amlinellu</a:t>
            </a:r>
            <a:r>
              <a:rPr lang="en-GB" sz="2800" dirty="0"/>
              <a:t> </a:t>
            </a:r>
            <a:r>
              <a:rPr lang="en-GB" sz="2800" dirty="0" err="1"/>
              <a:t>strwythur</a:t>
            </a:r>
            <a:endParaRPr lang="en-GB" sz="2800" dirty="0"/>
          </a:p>
          <a:p>
            <a:pPr marL="285750" indent="-285750">
              <a:buFont typeface="Arial" panose="020B0604020202020204" pitchFamily="34" charset="0"/>
              <a:buChar char="•"/>
            </a:pPr>
            <a:r>
              <a:rPr lang="en-GB" sz="2800" b="1" dirty="0" err="1"/>
              <a:t>Ysgrifennu</a:t>
            </a:r>
            <a:r>
              <a:rPr lang="en-GB" sz="2800" dirty="0"/>
              <a:t> </a:t>
            </a:r>
            <a:r>
              <a:rPr lang="en-GB" sz="2800" dirty="0" err="1"/>
              <a:t>eich</a:t>
            </a:r>
            <a:r>
              <a:rPr lang="en-GB" sz="2800" dirty="0"/>
              <a:t> </a:t>
            </a:r>
            <a:r>
              <a:rPr lang="en-GB" sz="2800" dirty="0" err="1"/>
              <a:t>adolygiad</a:t>
            </a:r>
            <a:r>
              <a:rPr lang="en-GB" sz="2800" dirty="0"/>
              <a:t> o </a:t>
            </a:r>
            <a:r>
              <a:rPr lang="en-GB" sz="2800" dirty="0" err="1"/>
              <a:t>lenyddiaeth</a:t>
            </a:r>
            <a:endParaRPr lang="en-GB" sz="2800" dirty="0"/>
          </a:p>
        </p:txBody>
      </p:sp>
      <p:pic>
        <p:nvPicPr>
          <p:cNvPr id="5" name="Picture 4" descr="Icon&#10;&#10;Description automatically generated">
            <a:extLst>
              <a:ext uri="{FF2B5EF4-FFF2-40B4-BE49-F238E27FC236}">
                <a16:creationId xmlns:a16="http://schemas.microsoft.com/office/drawing/2014/main" id="{F933C45E-3B6F-EC0C-C8EF-F7E9D57AB7F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84104" y="275258"/>
            <a:ext cx="953139" cy="953139"/>
          </a:xfrm>
          <a:prstGeom prst="rect">
            <a:avLst/>
          </a:prstGeom>
        </p:spPr>
      </p:pic>
    </p:spTree>
    <p:extLst>
      <p:ext uri="{BB962C8B-B14F-4D97-AF65-F5344CB8AC3E}">
        <p14:creationId xmlns:p14="http://schemas.microsoft.com/office/powerpoint/2010/main" val="27542873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8E936-C831-4617-8611-CC567D558A35}"/>
              </a:ext>
            </a:extLst>
          </p:cNvPr>
          <p:cNvSpPr>
            <a:spLocks noGrp="1"/>
          </p:cNvSpPr>
          <p:nvPr>
            <p:ph type="title"/>
          </p:nvPr>
        </p:nvSpPr>
        <p:spPr>
          <a:xfrm>
            <a:off x="188465" y="833050"/>
            <a:ext cx="11705716" cy="1143000"/>
          </a:xfrm>
        </p:spPr>
        <p:txBody>
          <a:bodyPr>
            <a:normAutofit fontScale="90000"/>
          </a:bodyPr>
          <a:lstStyle/>
          <a:p>
            <a:r>
              <a:rPr lang="en-GB" b="1" dirty="0" err="1"/>
              <a:t>Nawr</a:t>
            </a:r>
            <a:r>
              <a:rPr lang="en-GB" b="1" dirty="0"/>
              <a:t> </a:t>
            </a:r>
            <a:r>
              <a:rPr lang="en-GB" b="1" dirty="0" err="1"/>
              <a:t>mae’n</a:t>
            </a:r>
            <a:r>
              <a:rPr lang="en-GB" b="1" dirty="0"/>
              <a:t> </a:t>
            </a:r>
            <a:r>
              <a:rPr lang="en-GB" b="1" dirty="0" err="1"/>
              <a:t>debyg</a:t>
            </a:r>
            <a:r>
              <a:rPr lang="en-GB" b="1" dirty="0"/>
              <a:t> </a:t>
            </a:r>
            <a:r>
              <a:rPr lang="en-GB" b="1" dirty="0" err="1"/>
              <a:t>fod</a:t>
            </a:r>
            <a:r>
              <a:rPr lang="en-GB" b="1" dirty="0"/>
              <a:t> </a:t>
            </a:r>
            <a:r>
              <a:rPr lang="en-GB" b="1" dirty="0" err="1"/>
              <a:t>ganddoch</a:t>
            </a:r>
            <a:r>
              <a:rPr lang="en-GB" b="1" dirty="0"/>
              <a:t> </a:t>
            </a:r>
            <a:r>
              <a:rPr lang="en-GB" b="1" dirty="0" err="1"/>
              <a:t>eich</a:t>
            </a:r>
            <a:r>
              <a:rPr lang="en-GB" b="1" dirty="0"/>
              <a:t> </a:t>
            </a:r>
            <a:r>
              <a:rPr lang="en-GB" b="1" dirty="0" err="1"/>
              <a:t>ffocus</a:t>
            </a:r>
            <a:r>
              <a:rPr lang="en-GB" b="1" dirty="0"/>
              <a:t> a </a:t>
            </a:r>
            <a:br>
              <a:rPr lang="en-GB" b="1" dirty="0"/>
            </a:br>
            <a:r>
              <a:rPr lang="en-GB" b="1" dirty="0" err="1"/>
              <a:t>thri</a:t>
            </a:r>
            <a:r>
              <a:rPr lang="en-GB" b="1" dirty="0"/>
              <a:t> is-</a:t>
            </a:r>
            <a:r>
              <a:rPr lang="en-GB" b="1" dirty="0" err="1"/>
              <a:t>gwestiwn</a:t>
            </a:r>
            <a:br>
              <a:rPr lang="en-GB" dirty="0"/>
            </a:br>
            <a:r>
              <a:rPr lang="en-GB" dirty="0"/>
              <a:t>You may now have a focus and three sub questions </a:t>
            </a:r>
          </a:p>
        </p:txBody>
      </p:sp>
      <p:sp>
        <p:nvSpPr>
          <p:cNvPr id="3" name="Content Placeholder 2">
            <a:extLst>
              <a:ext uri="{FF2B5EF4-FFF2-40B4-BE49-F238E27FC236}">
                <a16:creationId xmlns:a16="http://schemas.microsoft.com/office/drawing/2014/main" id="{3777ED15-7533-4687-ACA2-EA18CFBFC059}"/>
              </a:ext>
            </a:extLst>
          </p:cNvPr>
          <p:cNvSpPr>
            <a:spLocks noGrp="1"/>
          </p:cNvSpPr>
          <p:nvPr>
            <p:ph idx="1"/>
          </p:nvPr>
        </p:nvSpPr>
        <p:spPr>
          <a:xfrm>
            <a:off x="6977827" y="2923435"/>
            <a:ext cx="4763953" cy="3917032"/>
          </a:xfrm>
        </p:spPr>
        <p:txBody>
          <a:bodyPr/>
          <a:lstStyle/>
          <a:p>
            <a:r>
              <a:rPr lang="en-GB" dirty="0"/>
              <a:t>You need to organise your reading </a:t>
            </a:r>
          </a:p>
        </p:txBody>
      </p:sp>
      <p:sp>
        <p:nvSpPr>
          <p:cNvPr id="4" name="Content Placeholder 2">
            <a:extLst>
              <a:ext uri="{FF2B5EF4-FFF2-40B4-BE49-F238E27FC236}">
                <a16:creationId xmlns:a16="http://schemas.microsoft.com/office/drawing/2014/main" id="{4DB93044-EACC-DBC6-44AF-93FABCC2E0B3}"/>
              </a:ext>
            </a:extLst>
          </p:cNvPr>
          <p:cNvSpPr txBox="1">
            <a:spLocks/>
          </p:cNvSpPr>
          <p:nvPr/>
        </p:nvSpPr>
        <p:spPr>
          <a:xfrm>
            <a:off x="636357" y="2978694"/>
            <a:ext cx="5226972"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err="1"/>
              <a:t>Nawr</a:t>
            </a:r>
            <a:r>
              <a:rPr lang="en-GB" dirty="0"/>
              <a:t> </a:t>
            </a:r>
            <a:r>
              <a:rPr lang="en-GB" dirty="0" err="1"/>
              <a:t>mae</a:t>
            </a:r>
            <a:r>
              <a:rPr lang="en-GB" dirty="0"/>
              <a:t> </a:t>
            </a:r>
            <a:r>
              <a:rPr lang="en-GB" dirty="0" err="1"/>
              <a:t>angen</a:t>
            </a:r>
            <a:r>
              <a:rPr lang="en-GB" dirty="0"/>
              <a:t> </a:t>
            </a:r>
            <a:r>
              <a:rPr lang="en-GB" dirty="0" err="1"/>
              <a:t>trefnu</a:t>
            </a:r>
            <a:r>
              <a:rPr lang="en-GB" dirty="0"/>
              <a:t> </a:t>
            </a:r>
            <a:r>
              <a:rPr lang="en-GB" dirty="0" err="1"/>
              <a:t>eich</a:t>
            </a:r>
            <a:r>
              <a:rPr lang="en-GB" dirty="0"/>
              <a:t> </a:t>
            </a:r>
            <a:r>
              <a:rPr lang="en-GB" dirty="0" err="1"/>
              <a:t>darllen</a:t>
            </a:r>
            <a:endParaRPr lang="en-GB" dirty="0"/>
          </a:p>
        </p:txBody>
      </p:sp>
      <p:pic>
        <p:nvPicPr>
          <p:cNvPr id="6" name="Picture 5" descr="Shape&#10;&#10;Description automatically generated">
            <a:extLst>
              <a:ext uri="{FF2B5EF4-FFF2-40B4-BE49-F238E27FC236}">
                <a16:creationId xmlns:a16="http://schemas.microsoft.com/office/drawing/2014/main" id="{5667F440-BBFE-E28A-82DD-98CBE98D924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025711" y="3788804"/>
            <a:ext cx="1658644" cy="1582422"/>
          </a:xfrm>
          <a:prstGeom prst="rect">
            <a:avLst/>
          </a:prstGeom>
        </p:spPr>
      </p:pic>
    </p:spTree>
    <p:extLst>
      <p:ext uri="{BB962C8B-B14F-4D97-AF65-F5344CB8AC3E}">
        <p14:creationId xmlns:p14="http://schemas.microsoft.com/office/powerpoint/2010/main" val="25926416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9604" y="407020"/>
            <a:ext cx="11740616" cy="1059305"/>
          </a:xfrm>
        </p:spPr>
        <p:txBody>
          <a:bodyPr>
            <a:normAutofit fontScale="90000"/>
          </a:bodyPr>
          <a:lstStyle/>
          <a:p>
            <a:r>
              <a:rPr lang="cy-GB" b="1" dirty="0"/>
              <a:t>Chwilio am wybodaeth: Erthyglau Cyfnodolion</a:t>
            </a:r>
            <a:r>
              <a:rPr lang="cy-GB" dirty="0"/>
              <a:t>
</a:t>
            </a:r>
            <a:r>
              <a:rPr lang="cy-GB" dirty="0" err="1"/>
              <a:t>Searching</a:t>
            </a:r>
            <a:r>
              <a:rPr lang="cy-GB" dirty="0"/>
              <a:t> </a:t>
            </a:r>
            <a:r>
              <a:rPr lang="cy-GB" noProof="0" dirty="0" err="1"/>
              <a:t>for</a:t>
            </a:r>
            <a:r>
              <a:rPr lang="cy-GB" noProof="0" dirty="0"/>
              <a:t> </a:t>
            </a:r>
            <a:r>
              <a:rPr lang="cy-GB" noProof="0" dirty="0" err="1"/>
              <a:t>information</a:t>
            </a:r>
            <a:r>
              <a:rPr lang="cy-GB" noProof="0" dirty="0"/>
              <a:t>: </a:t>
            </a:r>
            <a:r>
              <a:rPr lang="cy-GB" noProof="0" dirty="0" err="1"/>
              <a:t>Journal</a:t>
            </a:r>
            <a:r>
              <a:rPr lang="cy-GB" noProof="0" dirty="0"/>
              <a:t>  </a:t>
            </a:r>
            <a:r>
              <a:rPr lang="cy-GB" noProof="0" dirty="0" err="1"/>
              <a:t>Articles</a:t>
            </a:r>
            <a:endParaRPr lang="cy-GB" noProof="0" dirty="0"/>
          </a:p>
        </p:txBody>
      </p:sp>
      <p:sp>
        <p:nvSpPr>
          <p:cNvPr id="3" name="Content Placeholder 2"/>
          <p:cNvSpPr>
            <a:spLocks noGrp="1"/>
          </p:cNvSpPr>
          <p:nvPr>
            <p:ph sz="half" idx="1"/>
          </p:nvPr>
        </p:nvSpPr>
        <p:spPr>
          <a:xfrm>
            <a:off x="497918" y="1809605"/>
            <a:ext cx="5384800" cy="3989040"/>
          </a:xfrm>
        </p:spPr>
        <p:txBody>
          <a:bodyPr>
            <a:noAutofit/>
          </a:bodyPr>
          <a:lstStyle/>
          <a:p>
            <a:r>
              <a:rPr lang="cy-GB" sz="1900" dirty="0" err="1"/>
              <a:t>Fe’u</a:t>
            </a:r>
            <a:r>
              <a:rPr lang="cy-GB" sz="1900" dirty="0"/>
              <a:t> cyhoeddir yn rheolaidd
Maent yn darparu'r wybodaeth ddiweddaraf</a:t>
            </a:r>
            <a:endParaRPr lang="cy-GB" sz="1900" noProof="0" dirty="0"/>
          </a:p>
          <a:p>
            <a:r>
              <a:rPr lang="cy-GB" sz="1900" dirty="0"/>
              <a:t>Cynigiant fformat cymharol gryno a chyfredol ar gyfer ymchwil
Felly, </a:t>
            </a:r>
            <a:r>
              <a:rPr lang="cy-GB" sz="1900" dirty="0" err="1"/>
              <a:t>fe’u</a:t>
            </a:r>
            <a:r>
              <a:rPr lang="cy-GB" sz="1900" dirty="0"/>
              <a:t> defnyddir yn aml mewn adolygiadau llenyddiaeth</a:t>
            </a:r>
            <a:endParaRPr lang="cy-GB" sz="1900" noProof="0" dirty="0"/>
          </a:p>
          <a:p>
            <a:pPr algn="l"/>
            <a:r>
              <a:rPr lang="cy-GB" sz="1900" dirty="0"/>
              <a:t>Gall cyfnodolion fod yn rhai a asesir gan ganolwr (a adolygir gan gymheiriaid) neu’n rhai nas adolygir gan ganolwr 
Gellir gweld cannoedd o gyfnodolion drwy swyddogaeth chwilio’r llyfrgell</a:t>
            </a:r>
            <a:endParaRPr lang="cy-GB" sz="1900" noProof="0" dirty="0"/>
          </a:p>
        </p:txBody>
      </p:sp>
      <p:sp>
        <p:nvSpPr>
          <p:cNvPr id="4" name="Content Placeholder 3">
            <a:extLst>
              <a:ext uri="{FF2B5EF4-FFF2-40B4-BE49-F238E27FC236}">
                <a16:creationId xmlns:a16="http://schemas.microsoft.com/office/drawing/2014/main" id="{644F13CF-D70C-467E-9930-CDB33648F2D3}"/>
              </a:ext>
            </a:extLst>
          </p:cNvPr>
          <p:cNvSpPr>
            <a:spLocks noGrp="1"/>
          </p:cNvSpPr>
          <p:nvPr>
            <p:ph sz="half" idx="2"/>
          </p:nvPr>
        </p:nvSpPr>
        <p:spPr>
          <a:xfrm>
            <a:off x="6197602" y="1858467"/>
            <a:ext cx="5384800" cy="3989040"/>
          </a:xfrm>
        </p:spPr>
        <p:txBody>
          <a:bodyPr>
            <a:normAutofit fontScale="775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Published</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on</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regular</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basis</a:t>
            </a:r>
            <a:endPar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Provide</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up</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-to-</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date</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information</a:t>
            </a:r>
            <a:endPar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Offer a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relatively</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concise</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up</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-to-</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date</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format</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for</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a:t>
            </a:r>
            <a:endPar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Therefore</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frequently</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used</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in</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literature</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reviews</a:t>
            </a:r>
            <a:endPar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Journals</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may</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be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refereed</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peer-reviewed</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or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non-refereed</a:t>
            </a:r>
            <a:endPar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Hundreds</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of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journals</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can be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accessed</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via</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lang="cy-GB" sz="2600" dirty="0">
                <a:solidFill>
                  <a:prstClr val="black"/>
                </a:solidFill>
                <a:latin typeface="Gill Sans MT" panose="020B0502020104020203"/>
              </a:rPr>
              <a:t>l</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ibrary</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search</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function</a:t>
            </a:r>
            <a:endPar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endParaRPr lang="cy-GB" dirty="0"/>
          </a:p>
        </p:txBody>
      </p:sp>
    </p:spTree>
    <p:extLst>
      <p:ext uri="{BB962C8B-B14F-4D97-AF65-F5344CB8AC3E}">
        <p14:creationId xmlns:p14="http://schemas.microsoft.com/office/powerpoint/2010/main" val="21121299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464" y="274638"/>
            <a:ext cx="11393936" cy="1143000"/>
          </a:xfrm>
        </p:spPr>
        <p:txBody>
          <a:bodyPr>
            <a:normAutofit fontScale="90000"/>
          </a:bodyPr>
          <a:lstStyle/>
          <a:p>
            <a:r>
              <a:rPr lang="cy-GB" b="1" dirty="0"/>
              <a:t>Chwilio am wybodaeth: Testunau academaidd</a:t>
            </a:r>
            <a:r>
              <a:rPr lang="cy-GB" dirty="0"/>
              <a:t>
</a:t>
            </a:r>
            <a:r>
              <a:rPr lang="cy-GB" dirty="0" err="1"/>
              <a:t>Searching</a:t>
            </a:r>
            <a:r>
              <a:rPr lang="cy-GB" dirty="0"/>
              <a:t> </a:t>
            </a:r>
            <a:r>
              <a:rPr lang="cy-GB" noProof="0" dirty="0" err="1"/>
              <a:t>for</a:t>
            </a:r>
            <a:r>
              <a:rPr lang="cy-GB" noProof="0" dirty="0"/>
              <a:t> </a:t>
            </a:r>
            <a:r>
              <a:rPr lang="cy-GB" noProof="0" dirty="0" err="1"/>
              <a:t>information</a:t>
            </a:r>
            <a:r>
              <a:rPr lang="cy-GB" noProof="0" dirty="0"/>
              <a:t>: </a:t>
            </a:r>
            <a:r>
              <a:rPr lang="cy-GB" dirty="0"/>
              <a:t>A</a:t>
            </a:r>
            <a:r>
              <a:rPr lang="cy-GB" noProof="0" dirty="0" err="1"/>
              <a:t>cademic</a:t>
            </a:r>
            <a:r>
              <a:rPr lang="cy-GB" noProof="0" dirty="0"/>
              <a:t> </a:t>
            </a:r>
            <a:r>
              <a:rPr lang="cy-GB" noProof="0" dirty="0" err="1"/>
              <a:t>texts</a:t>
            </a:r>
            <a:endParaRPr lang="cy-GB" noProof="0" dirty="0"/>
          </a:p>
        </p:txBody>
      </p:sp>
      <p:sp>
        <p:nvSpPr>
          <p:cNvPr id="3" name="Content Placeholder 2"/>
          <p:cNvSpPr>
            <a:spLocks noGrp="1"/>
          </p:cNvSpPr>
          <p:nvPr>
            <p:ph sz="half" idx="1"/>
          </p:nvPr>
        </p:nvSpPr>
        <p:spPr>
          <a:xfrm>
            <a:off x="304800" y="2140132"/>
            <a:ext cx="5384800" cy="4443230"/>
          </a:xfrm>
        </p:spPr>
        <p:txBody>
          <a:bodyPr>
            <a:noAutofit/>
          </a:bodyPr>
          <a:lstStyle/>
          <a:p>
            <a:r>
              <a:rPr lang="cy-GB" sz="2000" dirty="0"/>
              <a:t>Cyflwynir y deunydd mewn modd mwy trefnus a hygyrch na chyfnodolion – haws bwrw golwg trwyddynt a defnyddio'r dudalen gynnwys i ganolbwyntio ar feysydd penodol
Man cychwyn da i ddod o hyd i ffynonellau gwybodaeth manylach a diweddar
Mae’r llyfryddiaeth yn ganllaw i'r ffynonellau mwyaf perthnasol
Llai diweddar na chyfnodolion</a:t>
            </a:r>
            <a:endParaRPr lang="cy-GB" sz="2000" noProof="0" dirty="0"/>
          </a:p>
          <a:p>
            <a:r>
              <a:rPr lang="cy-GB" sz="2000" dirty="0"/>
              <a:t>Cofiwch y canllaw bras 10 mlynedd </a:t>
            </a:r>
            <a:endParaRPr lang="cy-GB" sz="2000" noProof="0" dirty="0"/>
          </a:p>
        </p:txBody>
      </p:sp>
      <p:sp>
        <p:nvSpPr>
          <p:cNvPr id="4" name="Content Placeholder 3">
            <a:extLst>
              <a:ext uri="{FF2B5EF4-FFF2-40B4-BE49-F238E27FC236}">
                <a16:creationId xmlns:a16="http://schemas.microsoft.com/office/drawing/2014/main" id="{EA59E299-9872-4FD6-B411-353D988D78B3}"/>
              </a:ext>
            </a:extLst>
          </p:cNvPr>
          <p:cNvSpPr>
            <a:spLocks noGrp="1"/>
          </p:cNvSpPr>
          <p:nvPr>
            <p:ph sz="half" idx="2"/>
          </p:nvPr>
        </p:nvSpPr>
        <p:spPr/>
        <p:txBody>
          <a:bodyPr>
            <a:normAutofit fontScale="775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Material</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presented</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in</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 more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orderly</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accessible</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fashion</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than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journals</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easier</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to dip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in</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out</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use</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contents</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page</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focus</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specific</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areas</a:t>
            </a:r>
            <a:endPar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A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good</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starting</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point</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from</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which</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find</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more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detailed</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recent</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sources</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of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information</a:t>
            </a:r>
            <a:endPar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Bibliography</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provides</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guide</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to the most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relevant</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sources</a:t>
            </a:r>
            <a:endPar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Less</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up</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-to-</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date</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than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journals</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Remember</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the 10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year</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rule</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of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thumb</a:t>
            </a:r>
            <a:endPar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endParaRPr lang="cy-GB" dirty="0"/>
          </a:p>
        </p:txBody>
      </p:sp>
    </p:spTree>
    <p:extLst>
      <p:ext uri="{BB962C8B-B14F-4D97-AF65-F5344CB8AC3E}">
        <p14:creationId xmlns:p14="http://schemas.microsoft.com/office/powerpoint/2010/main" val="12783581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1829" y="339222"/>
            <a:ext cx="10928160" cy="1059305"/>
          </a:xfrm>
        </p:spPr>
        <p:txBody>
          <a:bodyPr>
            <a:noAutofit/>
          </a:bodyPr>
          <a:lstStyle/>
          <a:p>
            <a:r>
              <a:rPr lang="cy-GB" sz="2800" b="1" dirty="0"/>
              <a:t>Chwilio am wybodaeth: adroddiadau llywodraeth/ corfforaethol</a:t>
            </a:r>
            <a:r>
              <a:rPr lang="cy-GB" sz="2800" dirty="0"/>
              <a:t>
</a:t>
            </a:r>
            <a:r>
              <a:rPr lang="cy-GB" sz="2800" dirty="0" err="1"/>
              <a:t>Searching</a:t>
            </a:r>
            <a:r>
              <a:rPr lang="cy-GB" sz="2800" dirty="0"/>
              <a:t> </a:t>
            </a:r>
            <a:r>
              <a:rPr lang="cy-GB" sz="2800" noProof="0" dirty="0" err="1"/>
              <a:t>for</a:t>
            </a:r>
            <a:r>
              <a:rPr lang="cy-GB" sz="2800" noProof="0" dirty="0"/>
              <a:t> </a:t>
            </a:r>
            <a:r>
              <a:rPr lang="cy-GB" sz="2800" noProof="0" dirty="0" err="1"/>
              <a:t>information</a:t>
            </a:r>
            <a:r>
              <a:rPr lang="cy-GB" sz="2800" noProof="0" dirty="0"/>
              <a:t>: </a:t>
            </a:r>
            <a:r>
              <a:rPr lang="cy-GB" sz="2800" noProof="0" dirty="0" err="1"/>
              <a:t>government</a:t>
            </a:r>
            <a:r>
              <a:rPr lang="cy-GB" sz="2800" noProof="0" dirty="0"/>
              <a:t>/</a:t>
            </a:r>
            <a:r>
              <a:rPr lang="cy-GB" sz="2800" noProof="0" dirty="0" err="1"/>
              <a:t>corporate</a:t>
            </a:r>
            <a:r>
              <a:rPr lang="cy-GB" sz="2800" noProof="0" dirty="0"/>
              <a:t> </a:t>
            </a:r>
            <a:r>
              <a:rPr lang="cy-GB" sz="2800" noProof="0" dirty="0" err="1"/>
              <a:t>reports</a:t>
            </a:r>
            <a:endParaRPr lang="cy-GB" sz="2800" noProof="0" dirty="0"/>
          </a:p>
        </p:txBody>
      </p:sp>
      <p:sp>
        <p:nvSpPr>
          <p:cNvPr id="3" name="Content Placeholder 2"/>
          <p:cNvSpPr>
            <a:spLocks noGrp="1"/>
          </p:cNvSpPr>
          <p:nvPr>
            <p:ph sz="half" idx="1"/>
          </p:nvPr>
        </p:nvSpPr>
        <p:spPr>
          <a:xfrm>
            <a:off x="609600" y="1600200"/>
            <a:ext cx="5100165" cy="4918577"/>
          </a:xfrm>
        </p:spPr>
        <p:txBody>
          <a:bodyPr>
            <a:normAutofit fontScale="70000" lnSpcReduction="20000"/>
          </a:bodyPr>
          <a:lstStyle/>
          <a:p>
            <a:pPr>
              <a:buNone/>
            </a:pPr>
            <a:r>
              <a:rPr lang="cy-GB" sz="3400" dirty="0"/>
              <a:t>Mae adrannau llywodraeth a chorfforaethau yn gwneud gwaith ymchwil.  </a:t>
            </a:r>
            <a:r>
              <a:rPr lang="cy-GB" sz="3400" dirty="0" err="1"/>
              <a:t>Gallant</a:t>
            </a:r>
            <a:r>
              <a:rPr lang="cy-GB" sz="3400" dirty="0"/>
              <a:t> fod yn ffynhonnell bwysig o wybodaeth.
Fel arfer, mae llyfrgelloedd academaidd yn dosbarthu cyhoeddiadau'r llywodraeth ar wahân</a:t>
            </a:r>
            <a:endParaRPr lang="cy-GB" sz="3400" noProof="0" dirty="0"/>
          </a:p>
          <a:p>
            <a:r>
              <a:rPr lang="cy-GB" sz="3400" dirty="0"/>
              <a:t>Mae llywodraethau'n darparu rhestrau cyhoeddiadau fel mater o drefn, e.e.</a:t>
            </a:r>
            <a:endParaRPr lang="cy-GB" sz="3400" noProof="0" dirty="0"/>
          </a:p>
          <a:p>
            <a:pPr lvl="1"/>
            <a:r>
              <a:rPr lang="cy-GB" sz="2600" noProof="0" dirty="0"/>
              <a:t>Cymru: Llywodraeth Cymru (</a:t>
            </a:r>
            <a:r>
              <a:rPr lang="cy-GB" sz="2600" noProof="0" dirty="0" err="1"/>
              <a:t>LlC</a:t>
            </a:r>
            <a:r>
              <a:rPr lang="cy-GB" sz="2600" noProof="0" dirty="0"/>
              <a:t>)</a:t>
            </a:r>
          </a:p>
          <a:p>
            <a:pPr lvl="1"/>
            <a:r>
              <a:rPr lang="cy-GB" sz="2600" noProof="0" dirty="0"/>
              <a:t>Y DU: Her </a:t>
            </a:r>
            <a:r>
              <a:rPr lang="cy-GB" sz="2600" noProof="0" dirty="0" err="1"/>
              <a:t>Majesty’s</a:t>
            </a:r>
            <a:r>
              <a:rPr lang="cy-GB" sz="2600" noProof="0" dirty="0"/>
              <a:t> </a:t>
            </a:r>
            <a:r>
              <a:rPr lang="cy-GB" sz="2600" noProof="0" dirty="0" err="1"/>
              <a:t>Stationery</a:t>
            </a:r>
            <a:r>
              <a:rPr lang="cy-GB" sz="2600" noProof="0" dirty="0"/>
              <a:t> Office (HMSO) neu’r </a:t>
            </a:r>
            <a:r>
              <a:rPr lang="cy-GB" sz="2600" noProof="0" dirty="0" err="1"/>
              <a:t>Catalogue</a:t>
            </a:r>
            <a:r>
              <a:rPr lang="cy-GB" sz="2600" noProof="0" dirty="0"/>
              <a:t> of British </a:t>
            </a:r>
            <a:r>
              <a:rPr lang="cy-GB" sz="2600" noProof="0" dirty="0" err="1"/>
              <a:t>Official</a:t>
            </a:r>
            <a:r>
              <a:rPr lang="cy-GB" sz="2600" noProof="0" dirty="0"/>
              <a:t> Publications  not </a:t>
            </a:r>
            <a:r>
              <a:rPr lang="cy-GB" sz="2600" noProof="0" dirty="0" err="1"/>
              <a:t>published</a:t>
            </a:r>
            <a:r>
              <a:rPr lang="cy-GB" sz="2600" noProof="0" dirty="0"/>
              <a:t> by HMSO gweler </a:t>
            </a:r>
            <a:r>
              <a:rPr lang="cy-GB" sz="2600" noProof="0" dirty="0">
                <a:hlinkClick r:id="rId2"/>
              </a:rPr>
              <a:t>www.gov.uk</a:t>
            </a:r>
            <a:endParaRPr lang="cy-GB" sz="2600" noProof="0" dirty="0"/>
          </a:p>
          <a:p>
            <a:endParaRPr lang="cy-GB" noProof="0" dirty="0"/>
          </a:p>
        </p:txBody>
      </p:sp>
      <p:sp>
        <p:nvSpPr>
          <p:cNvPr id="4" name="Content Placeholder 3">
            <a:extLst>
              <a:ext uri="{FF2B5EF4-FFF2-40B4-BE49-F238E27FC236}">
                <a16:creationId xmlns:a16="http://schemas.microsoft.com/office/drawing/2014/main" id="{63A91D8E-8DEC-42D7-ABBE-F0A312F7C247}"/>
              </a:ext>
            </a:extLst>
          </p:cNvPr>
          <p:cNvSpPr>
            <a:spLocks noGrp="1"/>
          </p:cNvSpPr>
          <p:nvPr>
            <p:ph sz="half" idx="2"/>
          </p:nvPr>
        </p:nvSpPr>
        <p:spPr/>
        <p:txBody>
          <a:bodyPr>
            <a:normAutofit fontScale="700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None/>
              <a:tabLst/>
              <a:defRPr/>
            </a:pP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Governmental</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departments</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corporations</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carry</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out</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They</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can be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an</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important</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source</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of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information</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Academic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libraries</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usually</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classify</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government</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publications</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separately</a:t>
            </a:r>
            <a:endPar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Governments</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routinely</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provide</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publications</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lists</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e.g</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a:t>
            </a:r>
          </a:p>
          <a:p>
            <a:pPr marL="685800" marR="0" lvl="1" indent="-228600" algn="l" defTabSz="914400" rtl="0" eaLnBrk="1" fontAlgn="auto" latinLnBrk="0" hangingPunct="1">
              <a:lnSpc>
                <a:spcPct val="120000"/>
              </a:lnSpc>
              <a:spcBef>
                <a:spcPts val="500"/>
              </a:spcBef>
              <a:spcAft>
                <a:spcPts val="0"/>
              </a:spcAft>
              <a:buClr>
                <a:srgbClr val="B71E42"/>
              </a:buClr>
              <a:buSzPct val="100000"/>
              <a:buFont typeface="Arial" panose="020B0604020202020204" pitchFamily="34" charset="0"/>
              <a:buChar char="•"/>
              <a:tabLst/>
              <a:defRPr/>
            </a:pP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Wales: Welsh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Government</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(WG)</a:t>
            </a:r>
          </a:p>
          <a:p>
            <a:pPr marL="685800" marR="0" lvl="1" indent="-228600" algn="l" defTabSz="914400" rtl="0" eaLnBrk="1" fontAlgn="auto" latinLnBrk="0" hangingPunct="1">
              <a:lnSpc>
                <a:spcPct val="120000"/>
              </a:lnSpc>
              <a:spcBef>
                <a:spcPts val="500"/>
              </a:spcBef>
              <a:spcAft>
                <a:spcPts val="0"/>
              </a:spcAft>
              <a:buClr>
                <a:srgbClr val="B71E42"/>
              </a:buClr>
              <a:buSzPct val="100000"/>
              <a:buFont typeface="Arial" panose="020B0604020202020204" pitchFamily="34" charset="0"/>
              <a:buChar char="•"/>
              <a:tabLst/>
              <a:defRPr/>
            </a:pP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UK: Her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Majesty’s</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Stationery</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Office (HMSO) or the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Catalogue</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of British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Official</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Publications  not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published</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by HMSO </a:t>
            </a:r>
            <a:r>
              <a:rPr kumimoji="0" lang="cy-GB" sz="2600" b="0" i="0" u="none" strike="noStrike" kern="1200" cap="none" spc="0" normalizeH="0" baseline="0" noProof="0" dirty="0" err="1">
                <a:ln>
                  <a:noFill/>
                </a:ln>
                <a:solidFill>
                  <a:prstClr val="black"/>
                </a:solidFill>
                <a:effectLst/>
                <a:uLnTx/>
                <a:uFillTx/>
                <a:latin typeface="Gill Sans MT" panose="020B0502020104020203"/>
                <a:ea typeface="+mn-ea"/>
                <a:cs typeface="+mn-cs"/>
              </a:rPr>
              <a:t>see</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hlinkClick r:id="rId2"/>
              </a:rPr>
              <a:t>www.gov.uk</a:t>
            </a:r>
            <a:endParaRPr kumimoji="0" lang="cy-GB" sz="26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endParaRPr lang="cy-GB" dirty="0"/>
          </a:p>
        </p:txBody>
      </p:sp>
    </p:spTree>
    <p:extLst>
      <p:ext uri="{BB962C8B-B14F-4D97-AF65-F5344CB8AC3E}">
        <p14:creationId xmlns:p14="http://schemas.microsoft.com/office/powerpoint/2010/main" val="14799068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b="1" dirty="0"/>
              <a:t>Chwilio am wybodaeth: Y Rhyngrwyd</a:t>
            </a:r>
            <a:r>
              <a:rPr lang="cy-GB" dirty="0"/>
              <a:t>
</a:t>
            </a:r>
            <a:r>
              <a:rPr lang="cy-GB" dirty="0" err="1"/>
              <a:t>Searching</a:t>
            </a:r>
            <a:r>
              <a:rPr lang="cy-GB" dirty="0"/>
              <a:t> </a:t>
            </a:r>
            <a:r>
              <a:rPr lang="cy-GB" noProof="0" dirty="0" err="1"/>
              <a:t>for</a:t>
            </a:r>
            <a:r>
              <a:rPr lang="cy-GB" noProof="0" dirty="0"/>
              <a:t> </a:t>
            </a:r>
            <a:r>
              <a:rPr lang="cy-GB" noProof="0" dirty="0" err="1"/>
              <a:t>information</a:t>
            </a:r>
            <a:r>
              <a:rPr lang="cy-GB" noProof="0" dirty="0"/>
              <a:t>: Internet</a:t>
            </a:r>
          </a:p>
        </p:txBody>
      </p:sp>
      <p:sp>
        <p:nvSpPr>
          <p:cNvPr id="3" name="Content Placeholder 2"/>
          <p:cNvSpPr>
            <a:spLocks noGrp="1"/>
          </p:cNvSpPr>
          <p:nvPr>
            <p:ph sz="half" idx="1"/>
          </p:nvPr>
        </p:nvSpPr>
        <p:spPr>
          <a:xfrm>
            <a:off x="609600" y="1600201"/>
            <a:ext cx="5384800" cy="5061856"/>
          </a:xfrm>
        </p:spPr>
        <p:txBody>
          <a:bodyPr>
            <a:noAutofit/>
          </a:bodyPr>
          <a:lstStyle/>
          <a:p>
            <a:r>
              <a:rPr lang="cy-GB" sz="2400" dirty="0"/>
              <a:t>Defnyddiol ar gyfer olrhain erthyglau a gwybodaeth
Amrywiaeth eang o offer chwilio pwerus</a:t>
            </a:r>
            <a:endParaRPr lang="cy-GB" sz="2400" noProof="0" dirty="0"/>
          </a:p>
          <a:p>
            <a:r>
              <a:rPr lang="cy-GB" sz="2400" dirty="0"/>
              <a:t>Gall unrhyw un bostio gwybodaeth ac o’r herwydd efallai na fydd yr ansawdd yn ddibynadwy
Gall gwybodaeth fod wedi’i bwriadu ar gyfer cynulleidfa gyffredinol ac felly'n anaddas i'w chynnwys yn eich adolygiad  llenyddiaeth</a:t>
            </a:r>
            <a:endParaRPr lang="cy-GB" sz="2400" noProof="0" dirty="0"/>
          </a:p>
        </p:txBody>
      </p:sp>
      <p:sp>
        <p:nvSpPr>
          <p:cNvPr id="4" name="Content Placeholder 3">
            <a:extLst>
              <a:ext uri="{FF2B5EF4-FFF2-40B4-BE49-F238E27FC236}">
                <a16:creationId xmlns:a16="http://schemas.microsoft.com/office/drawing/2014/main" id="{564E5CAF-6A8D-4635-9ECF-8EB25FB39757}"/>
              </a:ext>
            </a:extLst>
          </p:cNvPr>
          <p:cNvSpPr>
            <a:spLocks noGrp="1"/>
          </p:cNvSpPr>
          <p:nvPr>
            <p:ph sz="half" idx="2"/>
          </p:nvPr>
        </p:nvSpPr>
        <p:spPr/>
        <p:txBody>
          <a:bodyPr>
            <a:normAutofit fontScale="85000" lnSpcReduction="1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b="0" i="0" u="none" strike="noStrike" kern="1200" cap="none" spc="0" normalizeH="0" baseline="0" noProof="0" dirty="0" err="1">
                <a:ln>
                  <a:noFill/>
                </a:ln>
                <a:solidFill>
                  <a:prstClr val="black"/>
                </a:solidFill>
                <a:effectLst/>
                <a:uLnTx/>
                <a:uFillTx/>
                <a:latin typeface="Gill Sans MT" panose="020B0502020104020203"/>
                <a:ea typeface="+mn-ea"/>
                <a:cs typeface="+mn-cs"/>
              </a:rPr>
              <a:t>Useful</a:t>
            </a:r>
            <a:r>
              <a:rPr kumimoji="0" lang="cy-GB"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b="0" i="0" u="none" strike="noStrike" kern="1200" cap="none" spc="0" normalizeH="0" baseline="0" noProof="0" dirty="0" err="1">
                <a:ln>
                  <a:noFill/>
                </a:ln>
                <a:solidFill>
                  <a:prstClr val="black"/>
                </a:solidFill>
                <a:effectLst/>
                <a:uLnTx/>
                <a:uFillTx/>
                <a:latin typeface="Gill Sans MT" panose="020B0502020104020203"/>
                <a:ea typeface="+mn-ea"/>
                <a:cs typeface="+mn-cs"/>
              </a:rPr>
              <a:t>for</a:t>
            </a:r>
            <a:r>
              <a:rPr kumimoji="0" lang="cy-GB"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b="0" i="0" u="none" strike="noStrike" kern="1200" cap="none" spc="0" normalizeH="0" baseline="0" noProof="0" dirty="0" err="1">
                <a:ln>
                  <a:noFill/>
                </a:ln>
                <a:solidFill>
                  <a:prstClr val="black"/>
                </a:solidFill>
                <a:effectLst/>
                <a:uLnTx/>
                <a:uFillTx/>
                <a:latin typeface="Gill Sans MT" panose="020B0502020104020203"/>
                <a:ea typeface="+mn-ea"/>
                <a:cs typeface="+mn-cs"/>
              </a:rPr>
              <a:t>tracing</a:t>
            </a:r>
            <a:r>
              <a:rPr kumimoji="0" lang="cy-GB"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b="0" i="0" u="none" strike="noStrike" kern="1200" cap="none" spc="0" normalizeH="0" baseline="0" noProof="0" dirty="0" err="1">
                <a:ln>
                  <a:noFill/>
                </a:ln>
                <a:solidFill>
                  <a:prstClr val="black"/>
                </a:solidFill>
                <a:effectLst/>
                <a:uLnTx/>
                <a:uFillTx/>
                <a:latin typeface="Gill Sans MT" panose="020B0502020104020203"/>
                <a:ea typeface="+mn-ea"/>
                <a:cs typeface="+mn-cs"/>
              </a:rPr>
              <a:t>articles</a:t>
            </a:r>
            <a:r>
              <a:rPr kumimoji="0" lang="cy-GB"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b="0" i="0" u="none" strike="noStrike" kern="1200" cap="none" spc="0" normalizeH="0" baseline="0" noProof="0" dirty="0" err="1">
                <a:ln>
                  <a:noFill/>
                </a:ln>
                <a:solidFill>
                  <a:prstClr val="black"/>
                </a:solidFill>
                <a:effectLst/>
                <a:uLnTx/>
                <a:uFillTx/>
                <a:latin typeface="Gill Sans MT" panose="020B0502020104020203"/>
                <a:ea typeface="+mn-ea"/>
                <a:cs typeface="+mn-cs"/>
              </a:rPr>
              <a:t>information</a:t>
            </a:r>
            <a:endParaRPr kumimoji="0" lang="cy-GB"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b="0" i="0" u="none" strike="noStrike" kern="1200" cap="none" spc="0" normalizeH="0" baseline="0" noProof="0" dirty="0" err="1">
                <a:ln>
                  <a:noFill/>
                </a:ln>
                <a:solidFill>
                  <a:prstClr val="black"/>
                </a:solidFill>
                <a:effectLst/>
                <a:uLnTx/>
                <a:uFillTx/>
                <a:latin typeface="Gill Sans MT" panose="020B0502020104020203"/>
                <a:ea typeface="+mn-ea"/>
                <a:cs typeface="+mn-cs"/>
              </a:rPr>
              <a:t>Wide</a:t>
            </a:r>
            <a:r>
              <a:rPr kumimoji="0" lang="cy-GB"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b="0" i="0" u="none" strike="noStrike" kern="1200" cap="none" spc="0" normalizeH="0" baseline="0" noProof="0" dirty="0" err="1">
                <a:ln>
                  <a:noFill/>
                </a:ln>
                <a:solidFill>
                  <a:prstClr val="black"/>
                </a:solidFill>
                <a:effectLst/>
                <a:uLnTx/>
                <a:uFillTx/>
                <a:latin typeface="Gill Sans MT" panose="020B0502020104020203"/>
                <a:ea typeface="+mn-ea"/>
                <a:cs typeface="+mn-cs"/>
              </a:rPr>
              <a:t>variety</a:t>
            </a:r>
            <a:r>
              <a:rPr kumimoji="0" lang="cy-GB" b="0" i="0" u="none" strike="noStrike" kern="1200" cap="none" spc="0" normalizeH="0" baseline="0" noProof="0" dirty="0">
                <a:ln>
                  <a:noFill/>
                </a:ln>
                <a:solidFill>
                  <a:prstClr val="black"/>
                </a:solidFill>
                <a:effectLst/>
                <a:uLnTx/>
                <a:uFillTx/>
                <a:latin typeface="Gill Sans MT" panose="020B0502020104020203"/>
                <a:ea typeface="+mn-ea"/>
                <a:cs typeface="+mn-cs"/>
              </a:rPr>
              <a:t> of </a:t>
            </a:r>
            <a:r>
              <a:rPr kumimoji="0" lang="cy-GB" b="0" i="0" u="none" strike="noStrike" kern="1200" cap="none" spc="0" normalizeH="0" baseline="0" noProof="0" dirty="0" err="1">
                <a:ln>
                  <a:noFill/>
                </a:ln>
                <a:solidFill>
                  <a:prstClr val="black"/>
                </a:solidFill>
                <a:effectLst/>
                <a:uLnTx/>
                <a:uFillTx/>
                <a:latin typeface="Gill Sans MT" panose="020B0502020104020203"/>
                <a:ea typeface="+mn-ea"/>
                <a:cs typeface="+mn-cs"/>
              </a:rPr>
              <a:t>powerful</a:t>
            </a:r>
            <a:r>
              <a:rPr kumimoji="0" lang="cy-GB"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b="0" i="0" u="none" strike="noStrike" kern="1200" cap="none" spc="0" normalizeH="0" baseline="0" noProof="0" dirty="0" err="1">
                <a:ln>
                  <a:noFill/>
                </a:ln>
                <a:solidFill>
                  <a:prstClr val="black"/>
                </a:solidFill>
                <a:effectLst/>
                <a:uLnTx/>
                <a:uFillTx/>
                <a:latin typeface="Gill Sans MT" panose="020B0502020104020203"/>
                <a:ea typeface="+mn-ea"/>
                <a:cs typeface="+mn-cs"/>
              </a:rPr>
              <a:t>search</a:t>
            </a:r>
            <a:r>
              <a:rPr kumimoji="0" lang="cy-GB"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b="0" i="0" u="none" strike="noStrike" kern="1200" cap="none" spc="0" normalizeH="0" baseline="0" noProof="0" dirty="0" err="1">
                <a:ln>
                  <a:noFill/>
                </a:ln>
                <a:solidFill>
                  <a:prstClr val="black"/>
                </a:solidFill>
                <a:effectLst/>
                <a:uLnTx/>
                <a:uFillTx/>
                <a:latin typeface="Gill Sans MT" panose="020B0502020104020203"/>
                <a:ea typeface="+mn-ea"/>
                <a:cs typeface="+mn-cs"/>
              </a:rPr>
              <a:t>tools</a:t>
            </a:r>
            <a:endParaRPr kumimoji="0" lang="cy-GB"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b="0" i="0" u="none" strike="noStrike" kern="1200" cap="none" spc="0" normalizeH="0" baseline="0" noProof="0" dirty="0" err="1">
                <a:ln>
                  <a:noFill/>
                </a:ln>
                <a:solidFill>
                  <a:prstClr val="black"/>
                </a:solidFill>
                <a:effectLst/>
                <a:uLnTx/>
                <a:uFillTx/>
                <a:latin typeface="Gill Sans MT" panose="020B0502020104020203"/>
                <a:ea typeface="+mn-ea"/>
                <a:cs typeface="+mn-cs"/>
              </a:rPr>
              <a:t>Anyone</a:t>
            </a:r>
            <a:r>
              <a:rPr kumimoji="0" lang="cy-GB" b="0" i="0" u="none" strike="noStrike" kern="1200" cap="none" spc="0" normalizeH="0" baseline="0" noProof="0" dirty="0">
                <a:ln>
                  <a:noFill/>
                </a:ln>
                <a:solidFill>
                  <a:prstClr val="black"/>
                </a:solidFill>
                <a:effectLst/>
                <a:uLnTx/>
                <a:uFillTx/>
                <a:latin typeface="Gill Sans MT" panose="020B0502020104020203"/>
                <a:ea typeface="+mn-ea"/>
                <a:cs typeface="+mn-cs"/>
              </a:rPr>
              <a:t> can post </a:t>
            </a:r>
            <a:r>
              <a:rPr kumimoji="0" lang="cy-GB" b="0" i="0" u="none" strike="noStrike" kern="1200" cap="none" spc="0" normalizeH="0" baseline="0" noProof="0" dirty="0" err="1">
                <a:ln>
                  <a:noFill/>
                </a:ln>
                <a:solidFill>
                  <a:prstClr val="black"/>
                </a:solidFill>
                <a:effectLst/>
                <a:uLnTx/>
                <a:uFillTx/>
                <a:latin typeface="Gill Sans MT" panose="020B0502020104020203"/>
                <a:ea typeface="+mn-ea"/>
                <a:cs typeface="+mn-cs"/>
              </a:rPr>
              <a:t>information</a:t>
            </a:r>
            <a:r>
              <a:rPr kumimoji="0" lang="cy-GB"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b="0" i="0" u="none" strike="noStrike" kern="1200" cap="none" spc="0" normalizeH="0" baseline="0" noProof="0" dirty="0" err="1">
                <a:ln>
                  <a:noFill/>
                </a:ln>
                <a:solidFill>
                  <a:prstClr val="black"/>
                </a:solidFill>
                <a:effectLst/>
                <a:uLnTx/>
                <a:uFillTx/>
                <a:latin typeface="Gill Sans MT" panose="020B0502020104020203"/>
                <a:ea typeface="+mn-ea"/>
                <a:cs typeface="+mn-cs"/>
              </a:rPr>
              <a:t>so</a:t>
            </a:r>
            <a:r>
              <a:rPr kumimoji="0" lang="cy-GB"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b="0" i="0" u="none" strike="noStrike" kern="1200" cap="none" spc="0" normalizeH="0" baseline="0" noProof="0" dirty="0" err="1">
                <a:ln>
                  <a:noFill/>
                </a:ln>
                <a:solidFill>
                  <a:prstClr val="black"/>
                </a:solidFill>
                <a:effectLst/>
                <a:uLnTx/>
                <a:uFillTx/>
                <a:latin typeface="Gill Sans MT" panose="020B0502020104020203"/>
                <a:ea typeface="+mn-ea"/>
                <a:cs typeface="+mn-cs"/>
              </a:rPr>
              <a:t>quality</a:t>
            </a:r>
            <a:r>
              <a:rPr kumimoji="0" lang="cy-GB"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b="0" i="0" u="none" strike="noStrike" kern="1200" cap="none" spc="0" normalizeH="0" baseline="0" noProof="0" dirty="0" err="1">
                <a:ln>
                  <a:noFill/>
                </a:ln>
                <a:solidFill>
                  <a:prstClr val="black"/>
                </a:solidFill>
                <a:effectLst/>
                <a:uLnTx/>
                <a:uFillTx/>
                <a:latin typeface="Gill Sans MT" panose="020B0502020104020203"/>
                <a:ea typeface="+mn-ea"/>
                <a:cs typeface="+mn-cs"/>
              </a:rPr>
              <a:t>may</a:t>
            </a:r>
            <a:r>
              <a:rPr kumimoji="0" lang="cy-GB" b="0" i="0" u="none" strike="noStrike" kern="1200" cap="none" spc="0" normalizeH="0" baseline="0" noProof="0" dirty="0">
                <a:ln>
                  <a:noFill/>
                </a:ln>
                <a:solidFill>
                  <a:prstClr val="black"/>
                </a:solidFill>
                <a:effectLst/>
                <a:uLnTx/>
                <a:uFillTx/>
                <a:latin typeface="Gill Sans MT" panose="020B0502020104020203"/>
                <a:ea typeface="+mn-ea"/>
                <a:cs typeface="+mn-cs"/>
              </a:rPr>
              <a:t> not be </a:t>
            </a:r>
            <a:r>
              <a:rPr kumimoji="0" lang="cy-GB" b="0" i="0" u="none" strike="noStrike" kern="1200" cap="none" spc="0" normalizeH="0" baseline="0" noProof="0" dirty="0" err="1">
                <a:ln>
                  <a:noFill/>
                </a:ln>
                <a:solidFill>
                  <a:prstClr val="black"/>
                </a:solidFill>
                <a:effectLst/>
                <a:uLnTx/>
                <a:uFillTx/>
                <a:latin typeface="Gill Sans MT" panose="020B0502020104020203"/>
                <a:ea typeface="+mn-ea"/>
                <a:cs typeface="+mn-cs"/>
              </a:rPr>
              <a:t>reliable</a:t>
            </a:r>
            <a:endParaRPr kumimoji="0" lang="cy-GB"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b="0" i="0" u="none" strike="noStrike" kern="1200" cap="none" spc="0" normalizeH="0" baseline="0" noProof="0" dirty="0" err="1">
                <a:ln>
                  <a:noFill/>
                </a:ln>
                <a:solidFill>
                  <a:prstClr val="black"/>
                </a:solidFill>
                <a:effectLst/>
                <a:uLnTx/>
                <a:uFillTx/>
                <a:latin typeface="Gill Sans MT" panose="020B0502020104020203"/>
                <a:ea typeface="+mn-ea"/>
                <a:cs typeface="+mn-cs"/>
              </a:rPr>
              <a:t>Information</a:t>
            </a:r>
            <a:r>
              <a:rPr kumimoji="0" lang="cy-GB"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b="0" i="0" u="none" strike="noStrike" kern="1200" cap="none" spc="0" normalizeH="0" baseline="0" noProof="0" dirty="0" err="1">
                <a:ln>
                  <a:noFill/>
                </a:ln>
                <a:solidFill>
                  <a:prstClr val="black"/>
                </a:solidFill>
                <a:effectLst/>
                <a:uLnTx/>
                <a:uFillTx/>
                <a:latin typeface="Gill Sans MT" panose="020B0502020104020203"/>
                <a:ea typeface="+mn-ea"/>
                <a:cs typeface="+mn-cs"/>
              </a:rPr>
              <a:t>may</a:t>
            </a:r>
            <a:r>
              <a:rPr kumimoji="0" lang="cy-GB" b="0" i="0" u="none" strike="noStrike" kern="1200" cap="none" spc="0" normalizeH="0" baseline="0" noProof="0" dirty="0">
                <a:ln>
                  <a:noFill/>
                </a:ln>
                <a:solidFill>
                  <a:prstClr val="black"/>
                </a:solidFill>
                <a:effectLst/>
                <a:uLnTx/>
                <a:uFillTx/>
                <a:latin typeface="Gill Sans MT" panose="020B0502020104020203"/>
                <a:ea typeface="+mn-ea"/>
                <a:cs typeface="+mn-cs"/>
              </a:rPr>
              <a:t> be </a:t>
            </a:r>
            <a:r>
              <a:rPr kumimoji="0" lang="cy-GB" b="0" i="0" u="none" strike="noStrike" kern="1200" cap="none" spc="0" normalizeH="0" baseline="0" noProof="0" dirty="0" err="1">
                <a:ln>
                  <a:noFill/>
                </a:ln>
                <a:solidFill>
                  <a:prstClr val="black"/>
                </a:solidFill>
                <a:effectLst/>
                <a:uLnTx/>
                <a:uFillTx/>
                <a:latin typeface="Gill Sans MT" panose="020B0502020104020203"/>
                <a:ea typeface="+mn-ea"/>
                <a:cs typeface="+mn-cs"/>
              </a:rPr>
              <a:t>intended</a:t>
            </a:r>
            <a:r>
              <a:rPr kumimoji="0" lang="cy-GB"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b="0" i="0" u="none" strike="noStrike" kern="1200" cap="none" spc="0" normalizeH="0" baseline="0" noProof="0" dirty="0" err="1">
                <a:ln>
                  <a:noFill/>
                </a:ln>
                <a:solidFill>
                  <a:prstClr val="black"/>
                </a:solidFill>
                <a:effectLst/>
                <a:uLnTx/>
                <a:uFillTx/>
                <a:latin typeface="Gill Sans MT" panose="020B0502020104020203"/>
                <a:ea typeface="+mn-ea"/>
                <a:cs typeface="+mn-cs"/>
              </a:rPr>
              <a:t>for</a:t>
            </a:r>
            <a:r>
              <a:rPr kumimoji="0" lang="cy-GB" b="0" i="0" u="none" strike="noStrike" kern="1200" cap="none" spc="0" normalizeH="0" baseline="0" noProof="0" dirty="0">
                <a:ln>
                  <a:noFill/>
                </a:ln>
                <a:solidFill>
                  <a:prstClr val="black"/>
                </a:solidFill>
                <a:effectLst/>
                <a:uLnTx/>
                <a:uFillTx/>
                <a:latin typeface="Gill Sans MT" panose="020B0502020104020203"/>
                <a:ea typeface="+mn-ea"/>
                <a:cs typeface="+mn-cs"/>
              </a:rPr>
              <a:t> a </a:t>
            </a:r>
            <a:r>
              <a:rPr kumimoji="0" lang="cy-GB" b="0" i="0" u="none" strike="noStrike" kern="1200" cap="none" spc="0" normalizeH="0" baseline="0" noProof="0" dirty="0" err="1">
                <a:ln>
                  <a:noFill/>
                </a:ln>
                <a:solidFill>
                  <a:prstClr val="black"/>
                </a:solidFill>
                <a:effectLst/>
                <a:uLnTx/>
                <a:uFillTx/>
                <a:latin typeface="Gill Sans MT" panose="020B0502020104020203"/>
                <a:ea typeface="+mn-ea"/>
                <a:cs typeface="+mn-cs"/>
              </a:rPr>
              <a:t>general</a:t>
            </a:r>
            <a:r>
              <a:rPr kumimoji="0" lang="cy-GB"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b="0" i="0" u="none" strike="noStrike" kern="1200" cap="none" spc="0" normalizeH="0" baseline="0" noProof="0" dirty="0" err="1">
                <a:ln>
                  <a:noFill/>
                </a:ln>
                <a:solidFill>
                  <a:prstClr val="black"/>
                </a:solidFill>
                <a:effectLst/>
                <a:uLnTx/>
                <a:uFillTx/>
                <a:latin typeface="Gill Sans MT" panose="020B0502020104020203"/>
                <a:ea typeface="+mn-ea"/>
                <a:cs typeface="+mn-cs"/>
              </a:rPr>
              <a:t>audience</a:t>
            </a:r>
            <a:r>
              <a:rPr kumimoji="0" lang="cy-GB"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b="0" i="0" u="none" strike="noStrike" kern="1200" cap="none" spc="0" normalizeH="0" baseline="0" noProof="0" dirty="0" err="1">
                <a:ln>
                  <a:noFill/>
                </a:ln>
                <a:solidFill>
                  <a:prstClr val="black"/>
                </a:solidFill>
                <a:effectLst/>
                <a:uLnTx/>
                <a:uFillTx/>
                <a:latin typeface="Gill Sans MT" panose="020B0502020104020203"/>
                <a:ea typeface="+mn-ea"/>
                <a:cs typeface="+mn-cs"/>
              </a:rPr>
              <a:t>so</a:t>
            </a:r>
            <a:r>
              <a:rPr kumimoji="0" lang="cy-GB"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b="0" i="0" u="none" strike="noStrike" kern="1200" cap="none" spc="0" normalizeH="0" baseline="0" noProof="0" dirty="0" err="1">
                <a:ln>
                  <a:noFill/>
                </a:ln>
                <a:solidFill>
                  <a:prstClr val="black"/>
                </a:solidFill>
                <a:effectLst/>
                <a:uLnTx/>
                <a:uFillTx/>
                <a:latin typeface="Gill Sans MT" panose="020B0502020104020203"/>
                <a:ea typeface="+mn-ea"/>
                <a:cs typeface="+mn-cs"/>
              </a:rPr>
              <a:t>unsuitable</a:t>
            </a:r>
            <a:r>
              <a:rPr kumimoji="0" lang="cy-GB"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b="0" i="0" u="none" strike="noStrike" kern="1200" cap="none" spc="0" normalizeH="0" baseline="0" noProof="0" dirty="0" err="1">
                <a:ln>
                  <a:noFill/>
                </a:ln>
                <a:solidFill>
                  <a:prstClr val="black"/>
                </a:solidFill>
                <a:effectLst/>
                <a:uLnTx/>
                <a:uFillTx/>
                <a:latin typeface="Gill Sans MT" panose="020B0502020104020203"/>
                <a:ea typeface="+mn-ea"/>
                <a:cs typeface="+mn-cs"/>
              </a:rPr>
              <a:t>for</a:t>
            </a:r>
            <a:r>
              <a:rPr kumimoji="0" lang="cy-GB"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b="0" i="0" u="none" strike="noStrike" kern="1200" cap="none" spc="0" normalizeH="0" baseline="0" noProof="0" dirty="0" err="1">
                <a:ln>
                  <a:noFill/>
                </a:ln>
                <a:solidFill>
                  <a:prstClr val="black"/>
                </a:solidFill>
                <a:effectLst/>
                <a:uLnTx/>
                <a:uFillTx/>
                <a:latin typeface="Gill Sans MT" panose="020B0502020104020203"/>
                <a:ea typeface="+mn-ea"/>
                <a:cs typeface="+mn-cs"/>
              </a:rPr>
              <a:t>inclusion</a:t>
            </a:r>
            <a:r>
              <a:rPr kumimoji="0" lang="cy-GB"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b="0" i="0" u="none" strike="noStrike" kern="1200" cap="none" spc="0" normalizeH="0" baseline="0" noProof="0" dirty="0" err="1">
                <a:ln>
                  <a:noFill/>
                </a:ln>
                <a:solidFill>
                  <a:prstClr val="black"/>
                </a:solidFill>
                <a:effectLst/>
                <a:uLnTx/>
                <a:uFillTx/>
                <a:latin typeface="Gill Sans MT" panose="020B0502020104020203"/>
                <a:ea typeface="+mn-ea"/>
                <a:cs typeface="+mn-cs"/>
              </a:rPr>
              <a:t>in</a:t>
            </a:r>
            <a:r>
              <a:rPr kumimoji="0" lang="cy-GB"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b="0" i="0" u="none" strike="noStrike" kern="1200" cap="none" spc="0" normalizeH="0" baseline="0" noProof="0" dirty="0" err="1">
                <a:ln>
                  <a:noFill/>
                </a:ln>
                <a:solidFill>
                  <a:prstClr val="black"/>
                </a:solidFill>
                <a:effectLst/>
                <a:uLnTx/>
                <a:uFillTx/>
                <a:latin typeface="Gill Sans MT" panose="020B0502020104020203"/>
                <a:ea typeface="+mn-ea"/>
                <a:cs typeface="+mn-cs"/>
              </a:rPr>
              <a:t>literature</a:t>
            </a:r>
            <a:r>
              <a:rPr kumimoji="0" lang="cy-GB"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b="0" i="0" u="none" strike="noStrike" kern="1200" cap="none" spc="0" normalizeH="0" baseline="0" noProof="0" dirty="0" err="1">
                <a:ln>
                  <a:noFill/>
                </a:ln>
                <a:solidFill>
                  <a:prstClr val="black"/>
                </a:solidFill>
                <a:effectLst/>
                <a:uLnTx/>
                <a:uFillTx/>
                <a:latin typeface="Gill Sans MT" panose="020B0502020104020203"/>
                <a:ea typeface="+mn-ea"/>
                <a:cs typeface="+mn-cs"/>
              </a:rPr>
              <a:t>review</a:t>
            </a:r>
            <a:endParaRPr kumimoji="0" lang="cy-GB" b="0" i="0" u="none" strike="noStrike" kern="1200" cap="none" spc="0" normalizeH="0" baseline="0" noProof="0" dirty="0">
              <a:ln>
                <a:noFill/>
              </a:ln>
              <a:solidFill>
                <a:prstClr val="black"/>
              </a:solidFill>
              <a:effectLst/>
              <a:uLnTx/>
              <a:uFillTx/>
              <a:latin typeface="Gill Sans MT" panose="020B0502020104020203"/>
              <a:ea typeface="+mn-ea"/>
              <a:cs typeface="+mn-cs"/>
            </a:endParaRPr>
          </a:p>
          <a:p>
            <a:endParaRPr lang="cy-GB" dirty="0"/>
          </a:p>
        </p:txBody>
      </p:sp>
    </p:spTree>
    <p:extLst>
      <p:ext uri="{BB962C8B-B14F-4D97-AF65-F5344CB8AC3E}">
        <p14:creationId xmlns:p14="http://schemas.microsoft.com/office/powerpoint/2010/main" val="26459481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  </a:t>
            </a:r>
            <a:r>
              <a:rPr lang="en-GB" b="1" dirty="0" err="1"/>
              <a:t>Darllen</a:t>
            </a:r>
            <a:r>
              <a:rPr lang="en-GB" b="1" dirty="0"/>
              <a:t> a </a:t>
            </a:r>
            <a:r>
              <a:rPr lang="en-GB" b="1" dirty="0" err="1"/>
              <a:t>Threfnu’r</a:t>
            </a:r>
            <a:r>
              <a:rPr lang="en-GB" b="1" dirty="0"/>
              <a:t> </a:t>
            </a:r>
            <a:r>
              <a:rPr lang="en-GB" b="1" dirty="0" err="1"/>
              <a:t>Wybodaeth</a:t>
            </a:r>
            <a:br>
              <a:rPr lang="en-GB" b="1" dirty="0"/>
            </a:br>
            <a:r>
              <a:rPr lang="en-GB" dirty="0"/>
              <a:t>Reading and Organising the information</a:t>
            </a:r>
          </a:p>
        </p:txBody>
      </p:sp>
      <p:sp>
        <p:nvSpPr>
          <p:cNvPr id="3" name="Content Placeholder 2"/>
          <p:cNvSpPr>
            <a:spLocks noGrp="1"/>
          </p:cNvSpPr>
          <p:nvPr>
            <p:ph idx="1"/>
          </p:nvPr>
        </p:nvSpPr>
        <p:spPr>
          <a:xfrm>
            <a:off x="442075" y="1717785"/>
            <a:ext cx="5318877" cy="3917032"/>
          </a:xfrm>
        </p:spPr>
        <p:txBody>
          <a:bodyPr>
            <a:normAutofit fontScale="70000" lnSpcReduction="20000"/>
          </a:bodyPr>
          <a:lstStyle/>
          <a:p>
            <a:r>
              <a:rPr lang="en-GB" sz="3400" dirty="0" err="1"/>
              <a:t>Crynhowch</a:t>
            </a:r>
            <a:r>
              <a:rPr lang="en-GB" sz="3400" dirty="0"/>
              <a:t> y </a:t>
            </a:r>
            <a:r>
              <a:rPr lang="en-GB" sz="3400" dirty="0" err="1"/>
              <a:t>testun</a:t>
            </a:r>
            <a:r>
              <a:rPr lang="en-GB" sz="3400" dirty="0"/>
              <a:t> </a:t>
            </a:r>
            <a:r>
              <a:rPr lang="en-GB" sz="3400" dirty="0" err="1"/>
              <a:t>yn</a:t>
            </a:r>
            <a:r>
              <a:rPr lang="en-GB" sz="3400" dirty="0"/>
              <a:t> </a:t>
            </a:r>
            <a:r>
              <a:rPr lang="en-GB" sz="3400" dirty="0" err="1"/>
              <a:t>eich</a:t>
            </a:r>
            <a:r>
              <a:rPr lang="en-GB" sz="3400" dirty="0"/>
              <a:t> </a:t>
            </a:r>
            <a:r>
              <a:rPr lang="en-GB" sz="3400" dirty="0" err="1"/>
              <a:t>geiriau</a:t>
            </a:r>
            <a:r>
              <a:rPr lang="en-GB" sz="3400" dirty="0"/>
              <a:t> </a:t>
            </a:r>
            <a:r>
              <a:rPr lang="en-GB" sz="3400" dirty="0" err="1"/>
              <a:t>eich</a:t>
            </a:r>
            <a:r>
              <a:rPr lang="en-GB" sz="3400" dirty="0"/>
              <a:t> </a:t>
            </a:r>
            <a:r>
              <a:rPr lang="en-GB" sz="3400" dirty="0" err="1"/>
              <a:t>hun</a:t>
            </a:r>
            <a:r>
              <a:rPr lang="en-GB" sz="3400" dirty="0"/>
              <a:t> (</a:t>
            </a:r>
            <a:r>
              <a:rPr lang="en-GB" sz="3400" dirty="0" err="1"/>
              <a:t>nodwch</a:t>
            </a:r>
            <a:r>
              <a:rPr lang="en-GB" sz="3400" dirty="0"/>
              <a:t> </a:t>
            </a:r>
            <a:r>
              <a:rPr lang="en-GB" sz="3400" dirty="0" err="1"/>
              <a:t>yr</a:t>
            </a:r>
            <a:r>
              <a:rPr lang="en-GB" sz="3400" dirty="0"/>
              <a:t> </a:t>
            </a:r>
            <a:r>
              <a:rPr lang="en-GB" sz="3400" dirty="0" err="1"/>
              <a:t>hyn</a:t>
            </a:r>
            <a:r>
              <a:rPr lang="en-GB" sz="3400" dirty="0"/>
              <a:t> </a:t>
            </a:r>
            <a:r>
              <a:rPr lang="en-GB" sz="3400" dirty="0" err="1"/>
              <a:t>yr</a:t>
            </a:r>
            <a:r>
              <a:rPr lang="en-GB" sz="3400" dirty="0"/>
              <a:t> </a:t>
            </a:r>
            <a:r>
              <a:rPr lang="en-GB" sz="3400" dirty="0" err="1"/>
              <a:t>ydych</a:t>
            </a:r>
            <a:r>
              <a:rPr lang="en-GB" sz="3400" dirty="0"/>
              <a:t> </a:t>
            </a:r>
            <a:r>
              <a:rPr lang="en-GB" sz="3400" dirty="0" err="1"/>
              <a:t>wedi</a:t>
            </a:r>
            <a:r>
              <a:rPr lang="en-GB" sz="3400" dirty="0"/>
              <a:t> </a:t>
            </a:r>
            <a:r>
              <a:rPr lang="en-GB" sz="3400" dirty="0" err="1"/>
              <a:t>dysgu</a:t>
            </a:r>
            <a:r>
              <a:rPr lang="en-GB" sz="3400" dirty="0"/>
              <a:t>, </a:t>
            </a:r>
            <a:r>
              <a:rPr lang="en-GB" sz="3400" dirty="0" err="1"/>
              <a:t>argraffiadau</a:t>
            </a:r>
            <a:r>
              <a:rPr lang="en-GB" sz="3400" dirty="0"/>
              <a:t>, ac </a:t>
            </a:r>
            <a:r>
              <a:rPr lang="en-GB" sz="3400" dirty="0" err="1"/>
              <a:t>ymatebion</a:t>
            </a:r>
            <a:r>
              <a:rPr lang="en-GB" sz="3400" dirty="0"/>
              <a:t> ) </a:t>
            </a:r>
            <a:r>
              <a:rPr lang="en-GB" sz="3400" dirty="0" err="1"/>
              <a:t>mewn</a:t>
            </a:r>
            <a:r>
              <a:rPr lang="en-GB" sz="3400" dirty="0"/>
              <a:t> </a:t>
            </a:r>
            <a:r>
              <a:rPr lang="en-GB" sz="3400" dirty="0" err="1"/>
              <a:t>amlinelliad</a:t>
            </a:r>
            <a:r>
              <a:rPr lang="en-GB" sz="3400" dirty="0"/>
              <a:t>, map </a:t>
            </a:r>
            <a:r>
              <a:rPr lang="en-GB" sz="3400" dirty="0" err="1"/>
              <a:t>meddwl</a:t>
            </a:r>
            <a:r>
              <a:rPr lang="en-GB" sz="3400" dirty="0"/>
              <a:t>, neu </a:t>
            </a:r>
            <a:r>
              <a:rPr lang="en-GB" sz="3400" dirty="0" err="1"/>
              <a:t>dabl</a:t>
            </a:r>
            <a:r>
              <a:rPr lang="en-GB" sz="3400" dirty="0"/>
              <a:t> </a:t>
            </a:r>
          </a:p>
          <a:p>
            <a:r>
              <a:rPr lang="en-GB" sz="3400" dirty="0" err="1"/>
              <a:t>Siaradwch</a:t>
            </a:r>
            <a:r>
              <a:rPr lang="en-GB" sz="3400" dirty="0"/>
              <a:t> a </a:t>
            </a:r>
            <a:r>
              <a:rPr lang="en-GB" sz="3400" dirty="0" err="1"/>
              <a:t>rhywun</a:t>
            </a:r>
            <a:r>
              <a:rPr lang="en-GB" sz="3400" dirty="0"/>
              <a:t> am </a:t>
            </a:r>
            <a:r>
              <a:rPr lang="en-GB" sz="3400" dirty="0" err="1"/>
              <a:t>syniadau’r</a:t>
            </a:r>
            <a:r>
              <a:rPr lang="en-GB" sz="3400" dirty="0"/>
              <a:t> </a:t>
            </a:r>
            <a:r>
              <a:rPr lang="en-GB" sz="3400" dirty="0" err="1"/>
              <a:t>awdur</a:t>
            </a:r>
            <a:r>
              <a:rPr lang="en-GB" sz="3400" dirty="0"/>
              <a:t> i </a:t>
            </a:r>
            <a:r>
              <a:rPr lang="en-GB" sz="3400" dirty="0" err="1"/>
              <a:t>wirio</a:t>
            </a:r>
            <a:r>
              <a:rPr lang="en-GB" sz="3400" dirty="0"/>
              <a:t> </a:t>
            </a:r>
            <a:r>
              <a:rPr lang="en-GB" sz="3400" dirty="0" err="1"/>
              <a:t>eich</a:t>
            </a:r>
            <a:r>
              <a:rPr lang="en-GB" sz="3400" dirty="0"/>
              <a:t> </a:t>
            </a:r>
            <a:r>
              <a:rPr lang="en-GB" sz="3400" dirty="0" err="1"/>
              <a:t>dealltwriaeth</a:t>
            </a:r>
            <a:r>
              <a:rPr lang="en-GB" sz="3400" dirty="0"/>
              <a:t> </a:t>
            </a:r>
          </a:p>
          <a:p>
            <a:r>
              <a:rPr lang="en-GB" sz="3400" dirty="0" err="1"/>
              <a:t>Nodwch</a:t>
            </a:r>
            <a:r>
              <a:rPr lang="en-GB" sz="3400" dirty="0"/>
              <a:t> ac ail-</a:t>
            </a:r>
            <a:r>
              <a:rPr lang="en-GB" sz="3400" dirty="0" err="1"/>
              <a:t>ddarllenwch</a:t>
            </a:r>
            <a:r>
              <a:rPr lang="en-GB" sz="3400" dirty="0"/>
              <a:t> </a:t>
            </a:r>
            <a:r>
              <a:rPr lang="en-GB" sz="3400" dirty="0" err="1"/>
              <a:t>rhannau</a:t>
            </a:r>
            <a:r>
              <a:rPr lang="en-GB" sz="3400" dirty="0"/>
              <a:t> </a:t>
            </a:r>
            <a:r>
              <a:rPr lang="en-GB" sz="3400" dirty="0" err="1"/>
              <a:t>anodd</a:t>
            </a:r>
            <a:r>
              <a:rPr lang="en-GB" sz="3400" dirty="0"/>
              <a:t> </a:t>
            </a:r>
            <a:r>
              <a:rPr lang="en-GB" sz="3400" dirty="0" err="1"/>
              <a:t>o’r</a:t>
            </a:r>
            <a:r>
              <a:rPr lang="en-GB" sz="3400" dirty="0"/>
              <a:t> </a:t>
            </a:r>
            <a:r>
              <a:rPr lang="en-GB" sz="3400" dirty="0" err="1"/>
              <a:t>testun</a:t>
            </a:r>
            <a:r>
              <a:rPr lang="en-GB" sz="3400" dirty="0"/>
              <a:t>  </a:t>
            </a:r>
          </a:p>
          <a:p>
            <a:r>
              <a:rPr lang="en-GB" sz="3400" dirty="0" err="1"/>
              <a:t>Diffiniwch</a:t>
            </a:r>
            <a:r>
              <a:rPr lang="en-GB" sz="3400" dirty="0"/>
              <a:t> </a:t>
            </a:r>
            <a:r>
              <a:rPr lang="en-GB" sz="3400" dirty="0" err="1"/>
              <a:t>eiriau</a:t>
            </a:r>
            <a:r>
              <a:rPr lang="en-GB" sz="3400" dirty="0"/>
              <a:t>/</a:t>
            </a:r>
            <a:r>
              <a:rPr lang="en-GB" sz="3400" dirty="0" err="1"/>
              <a:t>termau</a:t>
            </a:r>
            <a:r>
              <a:rPr lang="en-GB" sz="3400" dirty="0"/>
              <a:t> </a:t>
            </a:r>
            <a:r>
              <a:rPr lang="en-GB" sz="3400" dirty="0" err="1"/>
              <a:t>allweddol</a:t>
            </a:r>
            <a:r>
              <a:rPr lang="en-GB" sz="3400" dirty="0"/>
              <a:t> </a:t>
            </a:r>
            <a:r>
              <a:rPr lang="en-GB" sz="3400" dirty="0" err="1"/>
              <a:t>mewn</a:t>
            </a:r>
            <a:r>
              <a:rPr lang="en-GB" sz="3400" dirty="0"/>
              <a:t> </a:t>
            </a:r>
            <a:r>
              <a:rPr lang="en-GB" sz="3400" dirty="0" err="1"/>
              <a:t>rhestr</a:t>
            </a:r>
            <a:r>
              <a:rPr lang="en-GB" sz="3400" dirty="0"/>
              <a:t> </a:t>
            </a:r>
            <a:r>
              <a:rPr lang="en-GB" sz="3400" dirty="0" err="1"/>
              <a:t>eirfa</a:t>
            </a:r>
            <a:endParaRPr lang="en-GB" sz="3400" dirty="0"/>
          </a:p>
          <a:p>
            <a:endParaRPr lang="en-GB" dirty="0"/>
          </a:p>
        </p:txBody>
      </p:sp>
      <p:sp>
        <p:nvSpPr>
          <p:cNvPr id="4" name="TextBox 3"/>
          <p:cNvSpPr txBox="1"/>
          <p:nvPr/>
        </p:nvSpPr>
        <p:spPr>
          <a:xfrm>
            <a:off x="7002933" y="5324355"/>
            <a:ext cx="5616624" cy="369332"/>
          </a:xfrm>
          <a:prstGeom prst="rect">
            <a:avLst/>
          </a:prstGeom>
          <a:noFill/>
        </p:spPr>
        <p:txBody>
          <a:bodyPr wrap="square" rtlCol="0">
            <a:spAutoFit/>
          </a:bodyPr>
          <a:lstStyle/>
          <a:p>
            <a:r>
              <a:rPr lang="en-GB" dirty="0"/>
              <a:t>(</a:t>
            </a:r>
            <a:r>
              <a:rPr lang="en-GB" dirty="0" err="1"/>
              <a:t>Grabe</a:t>
            </a:r>
            <a:r>
              <a:rPr lang="en-GB" dirty="0"/>
              <a:t> &amp; </a:t>
            </a:r>
            <a:r>
              <a:rPr lang="en-GB" dirty="0" err="1"/>
              <a:t>Stoller</a:t>
            </a:r>
            <a:r>
              <a:rPr lang="en-GB" dirty="0"/>
              <a:t>, 2002; The Writing Centre, 2021) </a:t>
            </a:r>
          </a:p>
        </p:txBody>
      </p:sp>
      <p:sp>
        <p:nvSpPr>
          <p:cNvPr id="5" name="Content Placeholder 2">
            <a:extLst>
              <a:ext uri="{FF2B5EF4-FFF2-40B4-BE49-F238E27FC236}">
                <a16:creationId xmlns:a16="http://schemas.microsoft.com/office/drawing/2014/main" id="{7FD60080-E814-603A-A2F1-553FFE237CC3}"/>
              </a:ext>
            </a:extLst>
          </p:cNvPr>
          <p:cNvSpPr txBox="1">
            <a:spLocks/>
          </p:cNvSpPr>
          <p:nvPr/>
        </p:nvSpPr>
        <p:spPr>
          <a:xfrm>
            <a:off x="6219316" y="1717785"/>
            <a:ext cx="5216505" cy="3917032"/>
          </a:xfrm>
          <a:prstGeom prst="rect">
            <a:avLst/>
          </a:prstGeom>
        </p:spPr>
        <p:txBody>
          <a:bodyPr vert="horz" lIns="91440" tIns="45720" rIns="91440" bIns="45720" rtlCol="0">
            <a:normAutofit fontScale="77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a:t>Summarize the text in your own words (note what you learned, impressions, and reactions) in an outline, mind map, or table</a:t>
            </a:r>
          </a:p>
          <a:p>
            <a:r>
              <a:rPr lang="en-GB" dirty="0"/>
              <a:t>Talk to someone about the author’s ideas to check your comprehension</a:t>
            </a:r>
          </a:p>
          <a:p>
            <a:r>
              <a:rPr lang="en-GB" dirty="0"/>
              <a:t>Identify and re-read difficult parts of the text </a:t>
            </a:r>
          </a:p>
          <a:p>
            <a:r>
              <a:rPr lang="en-GB" dirty="0"/>
              <a:t>Define key words/terms in a vocabulary list</a:t>
            </a:r>
          </a:p>
        </p:txBody>
      </p:sp>
    </p:spTree>
    <p:extLst>
      <p:ext uri="{BB962C8B-B14F-4D97-AF65-F5344CB8AC3E}">
        <p14:creationId xmlns:p14="http://schemas.microsoft.com/office/powerpoint/2010/main" val="2399280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69518" y="764704"/>
            <a:ext cx="8579296" cy="652934"/>
          </a:xfrm>
        </p:spPr>
        <p:txBody>
          <a:bodyPr>
            <a:noAutofit/>
          </a:bodyPr>
          <a:lstStyle/>
          <a:p>
            <a:r>
              <a:rPr lang="en-GB" sz="3600" b="1" dirty="0"/>
              <a:t>Y broses – cam 2:</a:t>
            </a:r>
            <a:br>
              <a:rPr lang="en-GB" sz="3600" b="1" dirty="0"/>
            </a:br>
            <a:r>
              <a:rPr lang="en-GB" sz="3600" b="1" dirty="0"/>
              <a:t> </a:t>
            </a:r>
            <a:r>
              <a:rPr lang="en-GB" sz="3600" b="1" dirty="0" err="1"/>
              <a:t>Gwerthuso</a:t>
            </a:r>
            <a:r>
              <a:rPr lang="en-GB" sz="3600" b="1" dirty="0"/>
              <a:t> a </a:t>
            </a:r>
            <a:r>
              <a:rPr lang="en-GB" sz="3600" b="1" dirty="0" err="1"/>
              <a:t>dewis</a:t>
            </a:r>
            <a:r>
              <a:rPr lang="en-GB" sz="3600" b="1" dirty="0"/>
              <a:t> </a:t>
            </a:r>
            <a:r>
              <a:rPr lang="en-GB" sz="3600" b="1" dirty="0" err="1"/>
              <a:t>ffynonellau</a:t>
            </a:r>
            <a:br>
              <a:rPr lang="en-GB" sz="3600" b="1" dirty="0"/>
            </a:br>
            <a:endParaRPr lang="en-GB" sz="3600" dirty="0"/>
          </a:p>
        </p:txBody>
      </p:sp>
      <p:sp>
        <p:nvSpPr>
          <p:cNvPr id="3" name="Content Placeholder 2"/>
          <p:cNvSpPr>
            <a:spLocks noGrp="1"/>
          </p:cNvSpPr>
          <p:nvPr>
            <p:ph idx="1"/>
          </p:nvPr>
        </p:nvSpPr>
        <p:spPr>
          <a:xfrm>
            <a:off x="672766" y="1704903"/>
            <a:ext cx="10972800" cy="3917032"/>
          </a:xfrm>
        </p:spPr>
        <p:txBody>
          <a:bodyPr>
            <a:normAutofit fontScale="70000" lnSpcReduction="20000"/>
          </a:bodyPr>
          <a:lstStyle/>
          <a:p>
            <a:pPr marL="0" indent="0">
              <a:buNone/>
            </a:pPr>
            <a:r>
              <a:rPr lang="en-GB" sz="3400" b="1" dirty="0" err="1"/>
              <a:t>Rhaid</a:t>
            </a:r>
            <a:r>
              <a:rPr lang="en-GB" sz="3400" b="1" dirty="0"/>
              <a:t> </a:t>
            </a:r>
            <a:r>
              <a:rPr lang="en-GB" sz="3400" b="1" dirty="0" err="1"/>
              <a:t>gwerthuso</a:t>
            </a:r>
            <a:r>
              <a:rPr lang="en-GB" sz="3400" b="1" dirty="0"/>
              <a:t> pa </a:t>
            </a:r>
            <a:r>
              <a:rPr lang="en-GB" sz="3400" b="1" dirty="0" err="1"/>
              <a:t>ffynonellau</a:t>
            </a:r>
            <a:r>
              <a:rPr lang="en-GB" sz="3400" b="1" dirty="0"/>
              <a:t> </a:t>
            </a:r>
            <a:r>
              <a:rPr lang="en-GB" sz="3400" b="1" dirty="0" err="1"/>
              <a:t>sy’n</a:t>
            </a:r>
            <a:r>
              <a:rPr lang="en-GB" sz="3400" b="1" dirty="0"/>
              <a:t> </a:t>
            </a:r>
            <a:r>
              <a:rPr lang="en-GB" sz="3400" b="1" dirty="0" err="1"/>
              <a:t>fwyaf</a:t>
            </a:r>
            <a:r>
              <a:rPr lang="en-GB" sz="3400" b="1" dirty="0"/>
              <a:t> </a:t>
            </a:r>
            <a:r>
              <a:rPr lang="en-GB" sz="3400" b="1" dirty="0" err="1"/>
              <a:t>priodol</a:t>
            </a:r>
            <a:r>
              <a:rPr lang="en-GB" sz="3400" b="1" dirty="0"/>
              <a:t> </a:t>
            </a:r>
            <a:r>
              <a:rPr lang="en-GB" sz="3400" b="1" dirty="0" err="1"/>
              <a:t>i’ch</a:t>
            </a:r>
            <a:r>
              <a:rPr lang="en-GB" sz="3400" b="1" dirty="0"/>
              <a:t> </a:t>
            </a:r>
            <a:r>
              <a:rPr lang="en-GB" sz="3400" b="1" dirty="0" err="1"/>
              <a:t>cwestiynau</a:t>
            </a:r>
            <a:r>
              <a:rPr lang="en-GB" sz="3400" b="1" dirty="0"/>
              <a:t>.</a:t>
            </a:r>
          </a:p>
          <a:p>
            <a:pPr marL="0" indent="0">
              <a:buNone/>
            </a:pPr>
            <a:r>
              <a:rPr lang="en-GB" sz="3400" dirty="0"/>
              <a:t>Am bob </a:t>
            </a:r>
            <a:r>
              <a:rPr lang="en-GB" sz="3400" dirty="0" err="1"/>
              <a:t>cyhoeddiad</a:t>
            </a:r>
            <a:r>
              <a:rPr lang="en-GB" sz="3400" dirty="0"/>
              <a:t>, </a:t>
            </a:r>
            <a:r>
              <a:rPr lang="en-GB" sz="3400" dirty="0" err="1"/>
              <a:t>howch</a:t>
            </a:r>
            <a:r>
              <a:rPr lang="en-GB" sz="3400" dirty="0"/>
              <a:t> </a:t>
            </a:r>
            <a:r>
              <a:rPr lang="en-GB" sz="3400" dirty="0" err="1"/>
              <a:t>eich</a:t>
            </a:r>
            <a:r>
              <a:rPr lang="en-GB" sz="3400" dirty="0"/>
              <a:t> </a:t>
            </a:r>
            <a:r>
              <a:rPr lang="en-GB" sz="3400" dirty="0" err="1"/>
              <a:t>hunan</a:t>
            </a:r>
            <a:r>
              <a:rPr lang="en-GB" sz="3400" dirty="0"/>
              <a:t>:</a:t>
            </a:r>
          </a:p>
          <a:p>
            <a:r>
              <a:rPr lang="en-GB" sz="3400" dirty="0"/>
              <a:t>Pa </a:t>
            </a:r>
            <a:r>
              <a:rPr lang="en-GB" sz="3400" dirty="0" err="1"/>
              <a:t>gwestiwn</a:t>
            </a:r>
            <a:r>
              <a:rPr lang="en-GB" sz="3400" dirty="0"/>
              <a:t>/problem </a:t>
            </a:r>
            <a:r>
              <a:rPr lang="en-GB" sz="3400" dirty="0" err="1"/>
              <a:t>mae’r</a:t>
            </a:r>
            <a:r>
              <a:rPr lang="en-GB" sz="3400" dirty="0"/>
              <a:t> </a:t>
            </a:r>
            <a:r>
              <a:rPr lang="en-GB" sz="3400" dirty="0" err="1"/>
              <a:t>awdur</a:t>
            </a:r>
            <a:r>
              <a:rPr lang="en-GB" sz="3400" dirty="0"/>
              <a:t> </a:t>
            </a:r>
            <a:r>
              <a:rPr lang="en-GB" sz="3400" dirty="0" err="1"/>
              <a:t>yn</a:t>
            </a:r>
            <a:r>
              <a:rPr lang="en-GB" sz="3400" dirty="0"/>
              <a:t> </a:t>
            </a:r>
            <a:r>
              <a:rPr lang="en-GB" sz="3400" dirty="0" err="1"/>
              <a:t>ymdrin</a:t>
            </a:r>
            <a:r>
              <a:rPr lang="en-GB" sz="3400" dirty="0"/>
              <a:t> ag </a:t>
            </a:r>
            <a:r>
              <a:rPr lang="en-GB" sz="3400" dirty="0" err="1"/>
              <a:t>ef</a:t>
            </a:r>
            <a:r>
              <a:rPr lang="en-GB" sz="3400" dirty="0"/>
              <a:t>?</a:t>
            </a:r>
          </a:p>
          <a:p>
            <a:r>
              <a:rPr lang="en-GB" sz="3400" dirty="0"/>
              <a:t>Pa </a:t>
            </a:r>
            <a:r>
              <a:rPr lang="en-GB" sz="3400" dirty="0" err="1"/>
              <a:t>gysyniadau</a:t>
            </a:r>
            <a:r>
              <a:rPr lang="en-GB" sz="3400" dirty="0"/>
              <a:t> </a:t>
            </a:r>
            <a:r>
              <a:rPr lang="en-GB" sz="3400" dirty="0" err="1"/>
              <a:t>allweddol</a:t>
            </a:r>
            <a:r>
              <a:rPr lang="en-GB" sz="3400" dirty="0"/>
              <a:t> a </a:t>
            </a:r>
            <a:r>
              <a:rPr lang="en-GB" sz="3400" dirty="0" err="1"/>
              <a:t>sut</a:t>
            </a:r>
            <a:r>
              <a:rPr lang="en-GB" sz="3400" dirty="0"/>
              <a:t> y </a:t>
            </a:r>
            <a:r>
              <a:rPr lang="en-GB" sz="3400" dirty="0" err="1"/>
              <a:t>maent</a:t>
            </a:r>
            <a:r>
              <a:rPr lang="en-GB" sz="3400" dirty="0"/>
              <a:t> </a:t>
            </a:r>
            <a:r>
              <a:rPr lang="en-GB" sz="3400" dirty="0" err="1"/>
              <a:t>wedi</a:t>
            </a:r>
            <a:r>
              <a:rPr lang="en-GB" sz="3400" dirty="0"/>
              <a:t> </a:t>
            </a:r>
            <a:r>
              <a:rPr lang="en-GB" sz="3400" dirty="0" err="1"/>
              <a:t>eu</a:t>
            </a:r>
            <a:r>
              <a:rPr lang="en-GB" sz="3400" dirty="0"/>
              <a:t> </a:t>
            </a:r>
            <a:r>
              <a:rPr lang="en-GB" sz="3400" dirty="0" err="1"/>
              <a:t>diffinio</a:t>
            </a:r>
            <a:r>
              <a:rPr lang="en-GB" sz="3400" dirty="0"/>
              <a:t>?</a:t>
            </a:r>
          </a:p>
          <a:p>
            <a:r>
              <a:rPr lang="en-GB" sz="3400" dirty="0"/>
              <a:t>Beth </a:t>
            </a:r>
            <a:r>
              <a:rPr lang="en-GB" sz="3400" dirty="0" err="1"/>
              <a:t>yw’r</a:t>
            </a:r>
            <a:r>
              <a:rPr lang="en-GB" sz="3400" dirty="0"/>
              <a:t> </a:t>
            </a:r>
            <a:r>
              <a:rPr lang="en-GB" sz="3400" dirty="0" err="1"/>
              <a:t>prif</a:t>
            </a:r>
            <a:r>
              <a:rPr lang="en-GB" sz="3400" dirty="0"/>
              <a:t> </a:t>
            </a:r>
            <a:r>
              <a:rPr lang="en-GB" sz="3400" dirty="0" err="1"/>
              <a:t>ddamcaniaethau</a:t>
            </a:r>
            <a:r>
              <a:rPr lang="en-GB" sz="3400" dirty="0"/>
              <a:t>, </a:t>
            </a:r>
            <a:r>
              <a:rPr lang="en-GB" sz="3400" dirty="0" err="1"/>
              <a:t>modelau</a:t>
            </a:r>
            <a:r>
              <a:rPr lang="en-GB" sz="3400" dirty="0"/>
              <a:t> a </a:t>
            </a:r>
            <a:r>
              <a:rPr lang="en-GB" sz="3400" dirty="0" err="1"/>
              <a:t>dulliau</a:t>
            </a:r>
            <a:r>
              <a:rPr lang="en-GB" sz="3400" dirty="0"/>
              <a:t>? </a:t>
            </a:r>
          </a:p>
          <a:p>
            <a:r>
              <a:rPr lang="en-GB" sz="3400" dirty="0"/>
              <a:t>Beth </a:t>
            </a:r>
            <a:r>
              <a:rPr lang="en-GB" sz="3400" dirty="0" err="1"/>
              <a:t>yw</a:t>
            </a:r>
            <a:r>
              <a:rPr lang="en-GB" sz="3400" dirty="0"/>
              <a:t> </a:t>
            </a:r>
            <a:r>
              <a:rPr lang="en-GB" sz="3400" dirty="0" err="1"/>
              <a:t>canlyniadau</a:t>
            </a:r>
            <a:r>
              <a:rPr lang="en-GB" sz="3400" dirty="0"/>
              <a:t> a </a:t>
            </a:r>
            <a:r>
              <a:rPr lang="en-GB" sz="3400" dirty="0" err="1"/>
              <a:t>chlo’r</a:t>
            </a:r>
            <a:r>
              <a:rPr lang="en-GB" sz="3400" dirty="0"/>
              <a:t> </a:t>
            </a:r>
            <a:r>
              <a:rPr lang="en-GB" sz="3400" dirty="0" err="1"/>
              <a:t>astudiaeth</a:t>
            </a:r>
            <a:r>
              <a:rPr lang="en-GB" sz="3400" dirty="0"/>
              <a:t>?</a:t>
            </a:r>
          </a:p>
          <a:p>
            <a:r>
              <a:rPr lang="en-GB" sz="3400" dirty="0"/>
              <a:t>Sut </a:t>
            </a:r>
            <a:r>
              <a:rPr lang="en-GB" sz="3400" dirty="0" err="1"/>
              <a:t>mae’n</a:t>
            </a:r>
            <a:r>
              <a:rPr lang="en-GB" sz="3400" dirty="0"/>
              <a:t> </a:t>
            </a:r>
            <a:r>
              <a:rPr lang="en-GB" sz="3400" dirty="0" err="1"/>
              <a:t>berthnasol</a:t>
            </a:r>
            <a:r>
              <a:rPr lang="en-GB" sz="3400" dirty="0"/>
              <a:t> </a:t>
            </a:r>
            <a:r>
              <a:rPr lang="en-GB" sz="3400" dirty="0" err="1"/>
              <a:t>i</a:t>
            </a:r>
            <a:r>
              <a:rPr lang="en-GB" sz="3400" dirty="0"/>
              <a:t> </a:t>
            </a:r>
            <a:r>
              <a:rPr lang="en-GB" sz="3400" dirty="0" err="1"/>
              <a:t>lenyddiaeth</a:t>
            </a:r>
            <a:r>
              <a:rPr lang="en-GB" sz="3400" dirty="0"/>
              <a:t> </a:t>
            </a:r>
            <a:r>
              <a:rPr lang="en-GB" sz="3400" dirty="0" err="1"/>
              <a:t>eraill</a:t>
            </a:r>
            <a:r>
              <a:rPr lang="en-GB" sz="3400" dirty="0"/>
              <a:t> </a:t>
            </a:r>
            <a:r>
              <a:rPr lang="en-GB" sz="3400" dirty="0" err="1"/>
              <a:t>yn</a:t>
            </a:r>
            <a:r>
              <a:rPr lang="en-GB" sz="3400" dirty="0"/>
              <a:t> y </a:t>
            </a:r>
            <a:r>
              <a:rPr lang="en-GB" sz="3400" dirty="0" err="1"/>
              <a:t>maes</a:t>
            </a:r>
            <a:r>
              <a:rPr lang="en-GB" sz="3400" dirty="0"/>
              <a:t>? A </a:t>
            </a:r>
            <a:r>
              <a:rPr lang="en-GB" sz="3400" dirty="0" err="1"/>
              <a:t>yw’n</a:t>
            </a:r>
            <a:r>
              <a:rPr lang="en-GB" sz="3400" dirty="0"/>
              <a:t> </a:t>
            </a:r>
            <a:r>
              <a:rPr lang="en-GB" sz="3400" dirty="0" err="1"/>
              <a:t>cadarnhau</a:t>
            </a:r>
            <a:r>
              <a:rPr lang="en-GB" sz="3400" dirty="0"/>
              <a:t>, </a:t>
            </a:r>
            <a:r>
              <a:rPr lang="en-GB" sz="3400" dirty="0" err="1"/>
              <a:t>yn</a:t>
            </a:r>
            <a:r>
              <a:rPr lang="en-GB" sz="3400" dirty="0"/>
              <a:t> </a:t>
            </a:r>
            <a:r>
              <a:rPr lang="en-GB" sz="3400" dirty="0" err="1"/>
              <a:t>ychwanegu</a:t>
            </a:r>
            <a:r>
              <a:rPr lang="en-GB" sz="3400" dirty="0"/>
              <a:t> at, neu </a:t>
            </a:r>
            <a:r>
              <a:rPr lang="en-GB" sz="3400" dirty="0" err="1"/>
              <a:t>yn</a:t>
            </a:r>
            <a:r>
              <a:rPr lang="en-GB" sz="3400" dirty="0"/>
              <a:t> </a:t>
            </a:r>
            <a:r>
              <a:rPr lang="en-GB" sz="3400" dirty="0" err="1"/>
              <a:t>herio</a:t>
            </a:r>
            <a:r>
              <a:rPr lang="en-GB" sz="3400" dirty="0"/>
              <a:t> </a:t>
            </a:r>
            <a:r>
              <a:rPr lang="en-GB" sz="3400" dirty="0" err="1"/>
              <a:t>gwybodaeth</a:t>
            </a:r>
            <a:r>
              <a:rPr lang="en-GB" sz="3400" dirty="0"/>
              <a:t> </a:t>
            </a:r>
            <a:r>
              <a:rPr lang="en-GB" sz="3400" dirty="0" err="1"/>
              <a:t>sefydlog</a:t>
            </a:r>
            <a:r>
              <a:rPr lang="en-GB" sz="3400" dirty="0"/>
              <a:t>?</a:t>
            </a:r>
          </a:p>
          <a:p>
            <a:r>
              <a:rPr lang="en-GB" sz="3400" dirty="0"/>
              <a:t>Sut </a:t>
            </a:r>
            <a:r>
              <a:rPr lang="en-GB" sz="3400" dirty="0" err="1"/>
              <a:t>mae’n</a:t>
            </a:r>
            <a:r>
              <a:rPr lang="en-GB" sz="3400" dirty="0"/>
              <a:t> </a:t>
            </a:r>
            <a:r>
              <a:rPr lang="en-GB" sz="3400" dirty="0" err="1"/>
              <a:t>ychwanegu</a:t>
            </a:r>
            <a:r>
              <a:rPr lang="en-GB" sz="3400" dirty="0"/>
              <a:t> </a:t>
            </a:r>
            <a:r>
              <a:rPr lang="en-GB" sz="3400" dirty="0" err="1"/>
              <a:t>i’ch</a:t>
            </a:r>
            <a:r>
              <a:rPr lang="en-GB" sz="3400" dirty="0"/>
              <a:t> </a:t>
            </a:r>
            <a:r>
              <a:rPr lang="en-GB" sz="3400" dirty="0" err="1"/>
              <a:t>dealltwriaeth</a:t>
            </a:r>
            <a:r>
              <a:rPr lang="en-GB" sz="3400" dirty="0"/>
              <a:t> </a:t>
            </a:r>
            <a:r>
              <a:rPr lang="en-GB" sz="3400" dirty="0" err="1"/>
              <a:t>o’r</a:t>
            </a:r>
            <a:r>
              <a:rPr lang="en-GB" sz="3400" dirty="0"/>
              <a:t> </a:t>
            </a:r>
            <a:r>
              <a:rPr lang="en-GB" sz="3400" dirty="0" err="1"/>
              <a:t>maes</a:t>
            </a:r>
            <a:r>
              <a:rPr lang="en-GB" sz="3400" dirty="0"/>
              <a:t>? Beth </a:t>
            </a:r>
            <a:r>
              <a:rPr lang="en-GB" sz="3400" dirty="0" err="1"/>
              <a:t>yw</a:t>
            </a:r>
            <a:r>
              <a:rPr lang="en-GB" sz="3400" dirty="0"/>
              <a:t> </a:t>
            </a:r>
            <a:r>
              <a:rPr lang="en-GB" sz="3400" dirty="0" err="1"/>
              <a:t>ei</a:t>
            </a:r>
            <a:r>
              <a:rPr lang="en-GB" sz="3400" dirty="0"/>
              <a:t> </a:t>
            </a:r>
            <a:r>
              <a:rPr lang="en-GB" sz="3400" dirty="0" err="1"/>
              <a:t>fewnwelediad</a:t>
            </a:r>
            <a:r>
              <a:rPr lang="en-GB" sz="3400" dirty="0"/>
              <a:t> a </a:t>
            </a:r>
            <a:r>
              <a:rPr lang="en-GB" sz="3400" dirty="0" err="1"/>
              <a:t>dadleuon</a:t>
            </a:r>
            <a:r>
              <a:rPr lang="en-GB" sz="3400" dirty="0"/>
              <a:t> </a:t>
            </a:r>
            <a:r>
              <a:rPr lang="en-GB" sz="3400" dirty="0" err="1"/>
              <a:t>allweddol</a:t>
            </a:r>
            <a:r>
              <a:rPr lang="en-GB" sz="3400" dirty="0"/>
              <a:t>?</a:t>
            </a:r>
          </a:p>
          <a:p>
            <a:r>
              <a:rPr lang="en-GB" sz="3400" dirty="0"/>
              <a:t>Beth </a:t>
            </a:r>
            <a:r>
              <a:rPr lang="en-GB" sz="3400" dirty="0" err="1"/>
              <a:t>yw</a:t>
            </a:r>
            <a:r>
              <a:rPr lang="en-GB" sz="3400" dirty="0"/>
              <a:t> </a:t>
            </a:r>
            <a:r>
              <a:rPr lang="en-GB" sz="3400" dirty="0" err="1"/>
              <a:t>cryfder</a:t>
            </a:r>
            <a:r>
              <a:rPr lang="en-GB" sz="3400" dirty="0"/>
              <a:t> a </a:t>
            </a:r>
            <a:r>
              <a:rPr lang="en-GB" sz="3400" dirty="0" err="1"/>
              <a:t>gwendid</a:t>
            </a:r>
            <a:r>
              <a:rPr lang="en-GB" sz="3400" dirty="0"/>
              <a:t> </a:t>
            </a:r>
            <a:r>
              <a:rPr lang="en-GB" sz="3400" dirty="0" err="1"/>
              <a:t>yr</a:t>
            </a:r>
            <a:r>
              <a:rPr lang="en-GB" sz="3400" dirty="0"/>
              <a:t> </a:t>
            </a:r>
            <a:r>
              <a:rPr lang="en-GB" sz="3400" dirty="0" err="1"/>
              <a:t>ymchwil</a:t>
            </a:r>
            <a:r>
              <a:rPr lang="en-GB" sz="3400" dirty="0"/>
              <a:t>?</a:t>
            </a:r>
          </a:p>
          <a:p>
            <a:endParaRPr lang="en-GB" dirty="0"/>
          </a:p>
        </p:txBody>
      </p:sp>
      <p:sp>
        <p:nvSpPr>
          <p:cNvPr id="4" name="TextBox 3"/>
          <p:cNvSpPr txBox="1"/>
          <p:nvPr/>
        </p:nvSpPr>
        <p:spPr>
          <a:xfrm>
            <a:off x="9054905" y="5153097"/>
            <a:ext cx="3312368" cy="646331"/>
          </a:xfrm>
          <a:prstGeom prst="rect">
            <a:avLst/>
          </a:prstGeom>
          <a:noFill/>
        </p:spPr>
        <p:txBody>
          <a:bodyPr wrap="square" rtlCol="0">
            <a:spAutoFit/>
          </a:bodyPr>
          <a:lstStyle/>
          <a:p>
            <a:r>
              <a:rPr lang="en-GB" dirty="0"/>
              <a:t>(</a:t>
            </a:r>
            <a:r>
              <a:rPr lang="en-GB" dirty="0" err="1"/>
              <a:t>McCombes</a:t>
            </a:r>
            <a:r>
              <a:rPr lang="en-GB" dirty="0"/>
              <a:t>, 2021)</a:t>
            </a:r>
          </a:p>
          <a:p>
            <a:endParaRPr lang="en-GB" dirty="0"/>
          </a:p>
        </p:txBody>
      </p:sp>
      <p:pic>
        <p:nvPicPr>
          <p:cNvPr id="8" name="Picture 7" descr="A picture containing text, clock&#10;&#10;Description automatically generated">
            <a:extLst>
              <a:ext uri="{FF2B5EF4-FFF2-40B4-BE49-F238E27FC236}">
                <a16:creationId xmlns:a16="http://schemas.microsoft.com/office/drawing/2014/main" id="{FC041ADD-311C-36DE-CDF3-F985CA36CE5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933380" y="2144651"/>
            <a:ext cx="2397736" cy="1229839"/>
          </a:xfrm>
          <a:prstGeom prst="rect">
            <a:avLst/>
          </a:prstGeom>
        </p:spPr>
      </p:pic>
    </p:spTree>
    <p:extLst>
      <p:ext uri="{BB962C8B-B14F-4D97-AF65-F5344CB8AC3E}">
        <p14:creationId xmlns:p14="http://schemas.microsoft.com/office/powerpoint/2010/main" val="6437380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69518" y="764704"/>
            <a:ext cx="8579296" cy="652934"/>
          </a:xfrm>
        </p:spPr>
        <p:txBody>
          <a:bodyPr>
            <a:noAutofit/>
          </a:bodyPr>
          <a:lstStyle/>
          <a:p>
            <a:r>
              <a:rPr lang="en-GB" sz="3600" b="1" dirty="0"/>
              <a:t>The process-step 2:</a:t>
            </a:r>
            <a:br>
              <a:rPr lang="en-GB" sz="3600" b="1" dirty="0"/>
            </a:br>
            <a:r>
              <a:rPr lang="en-GB" sz="3600" b="1" dirty="0"/>
              <a:t>Evaluate and select sources (re-cap)</a:t>
            </a:r>
            <a:br>
              <a:rPr lang="en-GB" sz="3600" b="1" dirty="0"/>
            </a:br>
            <a:endParaRPr lang="en-GB" sz="3600" dirty="0"/>
          </a:p>
        </p:txBody>
      </p:sp>
      <p:sp>
        <p:nvSpPr>
          <p:cNvPr id="3" name="Content Placeholder 2"/>
          <p:cNvSpPr>
            <a:spLocks noGrp="1"/>
          </p:cNvSpPr>
          <p:nvPr>
            <p:ph idx="1"/>
          </p:nvPr>
        </p:nvSpPr>
        <p:spPr>
          <a:xfrm>
            <a:off x="672766" y="1704903"/>
            <a:ext cx="10972800" cy="3917032"/>
          </a:xfrm>
        </p:spPr>
        <p:txBody>
          <a:bodyPr>
            <a:normAutofit fontScale="70000" lnSpcReduction="20000"/>
          </a:bodyPr>
          <a:lstStyle/>
          <a:p>
            <a:pPr marL="0" indent="0">
              <a:buNone/>
            </a:pPr>
            <a:r>
              <a:rPr lang="en-GB" b="1" dirty="0"/>
              <a:t>You’ll have to evaluate which sources are most relevant to your questions.</a:t>
            </a:r>
          </a:p>
          <a:p>
            <a:pPr marL="0" indent="0">
              <a:buNone/>
            </a:pPr>
            <a:r>
              <a:rPr lang="en-GB" dirty="0"/>
              <a:t>For each publication, ask yourself:</a:t>
            </a:r>
          </a:p>
          <a:p>
            <a:r>
              <a:rPr lang="en-GB" dirty="0"/>
              <a:t>What question or problem is the author addressing?</a:t>
            </a:r>
          </a:p>
          <a:p>
            <a:r>
              <a:rPr lang="en-GB" dirty="0"/>
              <a:t>What are the key concepts and how are they defined?</a:t>
            </a:r>
          </a:p>
          <a:p>
            <a:r>
              <a:rPr lang="en-GB" dirty="0"/>
              <a:t>What are the key theories, models and methods? </a:t>
            </a:r>
          </a:p>
          <a:p>
            <a:r>
              <a:rPr lang="en-GB" dirty="0"/>
              <a:t>What are the results and conclusions of the study?</a:t>
            </a:r>
          </a:p>
          <a:p>
            <a:r>
              <a:rPr lang="en-GB" dirty="0"/>
              <a:t>How does it relate to other literature in the field? Does it confirm, add to, or challenge established knowledge?</a:t>
            </a:r>
          </a:p>
          <a:p>
            <a:r>
              <a:rPr lang="en-GB" dirty="0"/>
              <a:t>How does it contribute to your understanding of the topic? What are its key insights and arguments?</a:t>
            </a:r>
          </a:p>
          <a:p>
            <a:r>
              <a:rPr lang="en-GB" dirty="0"/>
              <a:t>What are the strengths and weaknesses of the research?</a:t>
            </a:r>
          </a:p>
          <a:p>
            <a:endParaRPr lang="en-GB" dirty="0"/>
          </a:p>
        </p:txBody>
      </p:sp>
      <p:sp>
        <p:nvSpPr>
          <p:cNvPr id="4" name="TextBox 3"/>
          <p:cNvSpPr txBox="1"/>
          <p:nvPr/>
        </p:nvSpPr>
        <p:spPr>
          <a:xfrm>
            <a:off x="9054905" y="5153097"/>
            <a:ext cx="3312368" cy="646331"/>
          </a:xfrm>
          <a:prstGeom prst="rect">
            <a:avLst/>
          </a:prstGeom>
          <a:noFill/>
        </p:spPr>
        <p:txBody>
          <a:bodyPr wrap="square" rtlCol="0">
            <a:spAutoFit/>
          </a:bodyPr>
          <a:lstStyle/>
          <a:p>
            <a:r>
              <a:rPr lang="en-GB" dirty="0"/>
              <a:t>(</a:t>
            </a:r>
            <a:r>
              <a:rPr lang="en-GB" dirty="0" err="1"/>
              <a:t>McCombes</a:t>
            </a:r>
            <a:r>
              <a:rPr lang="en-GB" dirty="0"/>
              <a:t>, 2021)</a:t>
            </a:r>
          </a:p>
          <a:p>
            <a:endParaRPr lang="en-GB" dirty="0"/>
          </a:p>
        </p:txBody>
      </p:sp>
      <p:pic>
        <p:nvPicPr>
          <p:cNvPr id="5" name="Picture 4" descr="A picture containing text, clock&#10;&#10;Description automatically generated">
            <a:extLst>
              <a:ext uri="{FF2B5EF4-FFF2-40B4-BE49-F238E27FC236}">
                <a16:creationId xmlns:a16="http://schemas.microsoft.com/office/drawing/2014/main" id="{1AC1974D-93F0-A2DC-5EFC-CE4241857DF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933380" y="2144651"/>
            <a:ext cx="2397736" cy="1229839"/>
          </a:xfrm>
          <a:prstGeom prst="rect">
            <a:avLst/>
          </a:prstGeom>
        </p:spPr>
      </p:pic>
    </p:spTree>
    <p:extLst>
      <p:ext uri="{BB962C8B-B14F-4D97-AF65-F5344CB8AC3E}">
        <p14:creationId xmlns:p14="http://schemas.microsoft.com/office/powerpoint/2010/main" val="38095145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0932" y="981597"/>
            <a:ext cx="11433490" cy="360040"/>
          </a:xfrm>
        </p:spPr>
        <p:txBody>
          <a:bodyPr>
            <a:noAutofit/>
          </a:bodyPr>
          <a:lstStyle/>
          <a:p>
            <a:r>
              <a:rPr lang="en-GB" sz="3200" b="1" dirty="0"/>
              <a:t>Y broses – cam 2 </a:t>
            </a:r>
            <a:r>
              <a:rPr lang="en-GB" sz="3200" dirty="0"/>
              <a:t>/ The process - step 2:</a:t>
            </a:r>
            <a:br>
              <a:rPr lang="en-GB" sz="3200" dirty="0"/>
            </a:br>
            <a:r>
              <a:rPr lang="en-GB" sz="3200" dirty="0"/>
              <a:t> </a:t>
            </a:r>
            <a:r>
              <a:rPr lang="en-GB" sz="3200" b="1" dirty="0" err="1"/>
              <a:t>Gwerthuso</a:t>
            </a:r>
            <a:r>
              <a:rPr lang="en-GB" sz="3200" b="1" dirty="0"/>
              <a:t> a </a:t>
            </a:r>
            <a:r>
              <a:rPr lang="en-GB" sz="3200" b="1" dirty="0" err="1"/>
              <a:t>dewis</a:t>
            </a:r>
            <a:r>
              <a:rPr lang="en-GB" sz="3200" b="1" dirty="0"/>
              <a:t> </a:t>
            </a:r>
            <a:r>
              <a:rPr lang="en-GB" sz="3200" b="1" dirty="0" err="1"/>
              <a:t>ffynonellau</a:t>
            </a:r>
            <a:br>
              <a:rPr lang="en-GB" sz="3200" dirty="0"/>
            </a:br>
            <a:r>
              <a:rPr lang="en-GB" sz="3200" dirty="0"/>
              <a:t>Evaluate and select sources (re-cap)</a:t>
            </a:r>
            <a:br>
              <a:rPr lang="en-GB" sz="3600" b="1" dirty="0"/>
            </a:br>
            <a:endParaRPr lang="en-GB" sz="3600" dirty="0"/>
          </a:p>
        </p:txBody>
      </p:sp>
      <p:sp>
        <p:nvSpPr>
          <p:cNvPr id="3" name="Content Placeholder 2"/>
          <p:cNvSpPr>
            <a:spLocks noGrp="1"/>
          </p:cNvSpPr>
          <p:nvPr>
            <p:ph idx="1"/>
          </p:nvPr>
        </p:nvSpPr>
        <p:spPr>
          <a:xfrm>
            <a:off x="6393820" y="1825541"/>
            <a:ext cx="5211847" cy="3915488"/>
          </a:xfrm>
        </p:spPr>
        <p:txBody>
          <a:bodyPr>
            <a:normAutofit lnSpcReduction="10000"/>
          </a:bodyPr>
          <a:lstStyle/>
          <a:p>
            <a:r>
              <a:rPr lang="en-GB" sz="2400" dirty="0"/>
              <a:t>Make sure the sources you use are credible, and make sure you read any landmark studies and major theories in your field of research.</a:t>
            </a:r>
          </a:p>
          <a:p>
            <a:r>
              <a:rPr lang="en-GB" sz="2400" dirty="0"/>
              <a:t>You can find out how many times an article has been cited on Google Scholar – a high citation count means the article has been influential in the field, and should certainly be included in your literature review.</a:t>
            </a:r>
          </a:p>
          <a:p>
            <a:endParaRPr lang="en-GB" dirty="0"/>
          </a:p>
        </p:txBody>
      </p:sp>
      <p:sp>
        <p:nvSpPr>
          <p:cNvPr id="4" name="TextBox 3"/>
          <p:cNvSpPr txBox="1"/>
          <p:nvPr/>
        </p:nvSpPr>
        <p:spPr>
          <a:xfrm>
            <a:off x="10002558" y="5336239"/>
            <a:ext cx="3312368" cy="646331"/>
          </a:xfrm>
          <a:prstGeom prst="rect">
            <a:avLst/>
          </a:prstGeom>
          <a:noFill/>
        </p:spPr>
        <p:txBody>
          <a:bodyPr wrap="square" rtlCol="0">
            <a:spAutoFit/>
          </a:bodyPr>
          <a:lstStyle/>
          <a:p>
            <a:r>
              <a:rPr lang="en-GB" dirty="0"/>
              <a:t>(</a:t>
            </a:r>
            <a:r>
              <a:rPr lang="en-GB" dirty="0" err="1"/>
              <a:t>McCombes</a:t>
            </a:r>
            <a:r>
              <a:rPr lang="en-GB" dirty="0"/>
              <a:t>, 2021)</a:t>
            </a:r>
          </a:p>
          <a:p>
            <a:endParaRPr lang="en-GB" dirty="0"/>
          </a:p>
        </p:txBody>
      </p:sp>
      <p:sp>
        <p:nvSpPr>
          <p:cNvPr id="5" name="Oval Callout 4"/>
          <p:cNvSpPr/>
          <p:nvPr/>
        </p:nvSpPr>
        <p:spPr>
          <a:xfrm>
            <a:off x="8960105" y="358878"/>
            <a:ext cx="2736304" cy="1368152"/>
          </a:xfrm>
          <a:prstGeom prst="wedgeEllipseCallout">
            <a:avLst>
              <a:gd name="adj1" fmla="val -96400"/>
              <a:gd name="adj2" fmla="val 2679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t>What is the CRAAP Test?</a:t>
            </a:r>
          </a:p>
        </p:txBody>
      </p:sp>
      <p:sp>
        <p:nvSpPr>
          <p:cNvPr id="6" name="Content Placeholder 2">
            <a:extLst>
              <a:ext uri="{FF2B5EF4-FFF2-40B4-BE49-F238E27FC236}">
                <a16:creationId xmlns:a16="http://schemas.microsoft.com/office/drawing/2014/main" id="{C89DF319-BA95-527C-D462-1406EA422705}"/>
              </a:ext>
            </a:extLst>
          </p:cNvPr>
          <p:cNvSpPr txBox="1">
            <a:spLocks/>
          </p:cNvSpPr>
          <p:nvPr/>
        </p:nvSpPr>
        <p:spPr>
          <a:xfrm>
            <a:off x="326904" y="1727030"/>
            <a:ext cx="5211847" cy="3915488"/>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400" dirty="0" err="1"/>
              <a:t>Gwnewch</a:t>
            </a:r>
            <a:r>
              <a:rPr lang="en-GB" sz="2400" dirty="0"/>
              <a:t> </a:t>
            </a:r>
            <a:r>
              <a:rPr lang="en-GB" sz="2400" dirty="0" err="1"/>
              <a:t>yn</a:t>
            </a:r>
            <a:r>
              <a:rPr lang="en-GB" sz="2400" dirty="0"/>
              <a:t> </a:t>
            </a:r>
            <a:r>
              <a:rPr lang="en-GB" sz="2400" dirty="0" err="1"/>
              <a:t>siŵr</a:t>
            </a:r>
            <a:r>
              <a:rPr lang="en-GB" sz="2400" dirty="0"/>
              <a:t> bod y </a:t>
            </a:r>
            <a:r>
              <a:rPr lang="en-GB" sz="2400" dirty="0" err="1"/>
              <a:t>ffynonellau</a:t>
            </a:r>
            <a:r>
              <a:rPr lang="en-GB" sz="2400" dirty="0"/>
              <a:t> </a:t>
            </a:r>
            <a:r>
              <a:rPr lang="en-GB" sz="2400" dirty="0" err="1"/>
              <a:t>rydych</a:t>
            </a:r>
            <a:r>
              <a:rPr lang="en-GB" sz="2400" dirty="0"/>
              <a:t> </a:t>
            </a:r>
            <a:r>
              <a:rPr lang="en-GB" sz="2400" dirty="0" err="1"/>
              <a:t>chi'n</a:t>
            </a:r>
            <a:r>
              <a:rPr lang="en-GB" sz="2400" dirty="0"/>
              <a:t> </a:t>
            </a:r>
            <a:r>
              <a:rPr lang="en-GB" sz="2400" dirty="0" err="1"/>
              <a:t>eu</a:t>
            </a:r>
            <a:r>
              <a:rPr lang="en-GB" sz="2400" dirty="0"/>
              <a:t> </a:t>
            </a:r>
            <a:r>
              <a:rPr lang="en-GB" sz="2400" dirty="0" err="1"/>
              <a:t>defnyddio</a:t>
            </a:r>
            <a:r>
              <a:rPr lang="en-GB" sz="2400" dirty="0"/>
              <a:t> </a:t>
            </a:r>
            <a:r>
              <a:rPr lang="en-GB" sz="2400" dirty="0" err="1"/>
              <a:t>yn</a:t>
            </a:r>
            <a:r>
              <a:rPr lang="en-GB" sz="2400" dirty="0"/>
              <a:t> </a:t>
            </a:r>
            <a:r>
              <a:rPr lang="en-GB" sz="2400" dirty="0" err="1"/>
              <a:t>gredadwy</a:t>
            </a:r>
            <a:r>
              <a:rPr lang="en-GB" sz="2400" dirty="0"/>
              <a:t>, a </a:t>
            </a:r>
            <a:r>
              <a:rPr lang="en-GB" sz="2400" dirty="0" err="1"/>
              <a:t>gwnewch</a:t>
            </a:r>
            <a:r>
              <a:rPr lang="en-GB" sz="2400" dirty="0"/>
              <a:t> </a:t>
            </a:r>
            <a:r>
              <a:rPr lang="en-GB" sz="2400" dirty="0" err="1"/>
              <a:t>yn</a:t>
            </a:r>
            <a:r>
              <a:rPr lang="en-GB" sz="2400" dirty="0"/>
              <a:t> </a:t>
            </a:r>
            <a:r>
              <a:rPr lang="en-GB" sz="2400" dirty="0" err="1"/>
              <a:t>siŵr</a:t>
            </a:r>
            <a:r>
              <a:rPr lang="en-GB" sz="2400" dirty="0"/>
              <a:t> </a:t>
            </a:r>
            <a:r>
              <a:rPr lang="en-GB" sz="2400" dirty="0" err="1"/>
              <a:t>eich</a:t>
            </a:r>
            <a:r>
              <a:rPr lang="en-GB" sz="2400" dirty="0"/>
              <a:t> bod </a:t>
            </a:r>
            <a:r>
              <a:rPr lang="en-GB" sz="2400" dirty="0" err="1"/>
              <a:t>chi'n</a:t>
            </a:r>
            <a:r>
              <a:rPr lang="en-GB" sz="2400" dirty="0"/>
              <a:t> </a:t>
            </a:r>
            <a:r>
              <a:rPr lang="en-GB" sz="2400" dirty="0" err="1"/>
              <a:t>darllen</a:t>
            </a:r>
            <a:r>
              <a:rPr lang="en-GB" sz="2400" dirty="0"/>
              <a:t> </a:t>
            </a:r>
            <a:r>
              <a:rPr lang="en-GB" sz="2400" dirty="0" err="1"/>
              <a:t>unrhyw</a:t>
            </a:r>
            <a:r>
              <a:rPr lang="en-GB" sz="2400" dirty="0"/>
              <a:t> </a:t>
            </a:r>
            <a:r>
              <a:rPr lang="en-GB" sz="2400" dirty="0" err="1"/>
              <a:t>astudiaethau</a:t>
            </a:r>
            <a:r>
              <a:rPr lang="en-GB" sz="2400" dirty="0"/>
              <a:t> </a:t>
            </a:r>
            <a:r>
              <a:rPr lang="en-GB" sz="2400" dirty="0" err="1"/>
              <a:t>nodedig</a:t>
            </a:r>
            <a:r>
              <a:rPr lang="en-GB" sz="2400" dirty="0"/>
              <a:t> a </a:t>
            </a:r>
            <a:r>
              <a:rPr lang="en-GB" sz="2400" dirty="0" err="1"/>
              <a:t>damcaniaethau</a:t>
            </a:r>
            <a:r>
              <a:rPr lang="en-GB" sz="2400" dirty="0"/>
              <a:t> </a:t>
            </a:r>
            <a:r>
              <a:rPr lang="en-GB" sz="2400" dirty="0" err="1"/>
              <a:t>mawr</a:t>
            </a:r>
            <a:r>
              <a:rPr lang="en-GB" sz="2400" dirty="0"/>
              <a:t> </a:t>
            </a:r>
            <a:r>
              <a:rPr lang="en-GB" sz="2400" dirty="0" err="1"/>
              <a:t>yn</a:t>
            </a:r>
            <a:r>
              <a:rPr lang="en-GB" sz="2400" dirty="0"/>
              <a:t> </a:t>
            </a:r>
            <a:r>
              <a:rPr lang="en-GB" sz="2400" dirty="0" err="1"/>
              <a:t>eich</a:t>
            </a:r>
            <a:r>
              <a:rPr lang="en-GB" sz="2400" dirty="0"/>
              <a:t> </a:t>
            </a:r>
            <a:r>
              <a:rPr lang="en-GB" sz="2400" dirty="0" err="1"/>
              <a:t>maes</a:t>
            </a:r>
            <a:r>
              <a:rPr lang="en-GB" sz="2400" dirty="0"/>
              <a:t> </a:t>
            </a:r>
            <a:r>
              <a:rPr lang="en-GB" sz="2400" dirty="0" err="1"/>
              <a:t>ymchwil</a:t>
            </a:r>
            <a:r>
              <a:rPr lang="en-GB" sz="2400" dirty="0"/>
              <a:t>.</a:t>
            </a:r>
          </a:p>
          <a:p>
            <a:r>
              <a:rPr lang="en-GB" sz="2400" dirty="0" err="1"/>
              <a:t>Gallwch</a:t>
            </a:r>
            <a:r>
              <a:rPr lang="en-GB" sz="2400" dirty="0"/>
              <a:t> </a:t>
            </a:r>
            <a:r>
              <a:rPr lang="en-GB" sz="2400" dirty="0" err="1"/>
              <a:t>ddarganfod</a:t>
            </a:r>
            <a:r>
              <a:rPr lang="en-GB" sz="2400" dirty="0"/>
              <a:t> </a:t>
            </a:r>
            <a:r>
              <a:rPr lang="en-GB" sz="2400" dirty="0" err="1"/>
              <a:t>sawl</a:t>
            </a:r>
            <a:r>
              <a:rPr lang="en-GB" sz="2400" dirty="0"/>
              <a:t> </a:t>
            </a:r>
            <a:r>
              <a:rPr lang="en-GB" sz="2400" dirty="0" err="1"/>
              <a:t>gwaith</a:t>
            </a:r>
            <a:r>
              <a:rPr lang="en-GB" sz="2400" dirty="0"/>
              <a:t> </a:t>
            </a:r>
            <a:r>
              <a:rPr lang="en-GB" sz="2400" dirty="0" err="1"/>
              <a:t>mae</a:t>
            </a:r>
            <a:r>
              <a:rPr lang="en-GB" sz="2400" dirty="0"/>
              <a:t> </a:t>
            </a:r>
            <a:r>
              <a:rPr lang="en-GB" sz="2400" dirty="0" err="1"/>
              <a:t>erthygl</a:t>
            </a:r>
            <a:r>
              <a:rPr lang="en-GB" sz="2400" dirty="0"/>
              <a:t> </a:t>
            </a:r>
            <a:r>
              <a:rPr lang="en-GB" sz="2400" dirty="0" err="1"/>
              <a:t>wedi</a:t>
            </a:r>
            <a:r>
              <a:rPr lang="en-GB" sz="2400" dirty="0"/>
              <a:t> </a:t>
            </a:r>
            <a:r>
              <a:rPr lang="en-GB" sz="2400" dirty="0" err="1"/>
              <a:t>cael</a:t>
            </a:r>
            <a:r>
              <a:rPr lang="en-GB" sz="2400" dirty="0"/>
              <a:t> ei </a:t>
            </a:r>
            <a:r>
              <a:rPr lang="en-GB" sz="2400" dirty="0" err="1"/>
              <a:t>dyfynnu</a:t>
            </a:r>
            <a:r>
              <a:rPr lang="en-GB" sz="2400" dirty="0"/>
              <a:t> </a:t>
            </a:r>
            <a:r>
              <a:rPr lang="en-GB" sz="2400" dirty="0" err="1"/>
              <a:t>ar</a:t>
            </a:r>
            <a:r>
              <a:rPr lang="en-GB" sz="2400" dirty="0"/>
              <a:t> Google Scholar – </a:t>
            </a:r>
            <a:r>
              <a:rPr lang="en-GB" sz="2400" dirty="0" err="1"/>
              <a:t>mae</a:t>
            </a:r>
            <a:r>
              <a:rPr lang="en-GB" sz="2400" dirty="0"/>
              <a:t> </a:t>
            </a:r>
            <a:r>
              <a:rPr lang="en-GB" sz="2400" dirty="0" err="1"/>
              <a:t>cyfri</a:t>
            </a:r>
            <a:r>
              <a:rPr lang="en-GB" sz="2400" dirty="0"/>
              <a:t> </a:t>
            </a:r>
            <a:r>
              <a:rPr lang="en-GB" sz="2400" dirty="0" err="1"/>
              <a:t>dyfyniadau</a:t>
            </a:r>
            <a:r>
              <a:rPr lang="en-GB" sz="2400" dirty="0"/>
              <a:t> </a:t>
            </a:r>
            <a:r>
              <a:rPr lang="en-GB" sz="2400" dirty="0" err="1"/>
              <a:t>uchel</a:t>
            </a:r>
            <a:r>
              <a:rPr lang="en-GB" sz="2400" dirty="0"/>
              <a:t> </a:t>
            </a:r>
            <a:r>
              <a:rPr lang="en-GB" sz="2400" dirty="0" err="1"/>
              <a:t>yn</a:t>
            </a:r>
            <a:r>
              <a:rPr lang="en-GB" sz="2400" dirty="0"/>
              <a:t> </a:t>
            </a:r>
            <a:r>
              <a:rPr lang="en-GB" sz="2400" dirty="0" err="1"/>
              <a:t>golygu</a:t>
            </a:r>
            <a:r>
              <a:rPr lang="en-GB" sz="2400" dirty="0"/>
              <a:t> bod </a:t>
            </a:r>
            <a:r>
              <a:rPr lang="en-GB" sz="2400" dirty="0" err="1"/>
              <a:t>yr</a:t>
            </a:r>
            <a:r>
              <a:rPr lang="en-GB" sz="2400" dirty="0"/>
              <a:t> </a:t>
            </a:r>
            <a:r>
              <a:rPr lang="en-GB" sz="2400" dirty="0" err="1"/>
              <a:t>erthygl</a:t>
            </a:r>
            <a:r>
              <a:rPr lang="en-GB" sz="2400" dirty="0"/>
              <a:t> </a:t>
            </a:r>
            <a:r>
              <a:rPr lang="en-GB" sz="2400" dirty="0" err="1"/>
              <a:t>wedi</a:t>
            </a:r>
            <a:r>
              <a:rPr lang="en-GB" sz="2400" dirty="0"/>
              <a:t> bod </a:t>
            </a:r>
            <a:r>
              <a:rPr lang="en-GB" sz="2400" dirty="0" err="1"/>
              <a:t>yn</a:t>
            </a:r>
            <a:r>
              <a:rPr lang="en-GB" sz="2400" dirty="0"/>
              <a:t> </a:t>
            </a:r>
            <a:r>
              <a:rPr lang="en-GB" sz="2400" dirty="0" err="1"/>
              <a:t>ddylanwadol</a:t>
            </a:r>
            <a:r>
              <a:rPr lang="en-GB" sz="2400" dirty="0"/>
              <a:t> </a:t>
            </a:r>
            <a:r>
              <a:rPr lang="en-GB" sz="2400" dirty="0" err="1"/>
              <a:t>yn</a:t>
            </a:r>
            <a:r>
              <a:rPr lang="en-GB" sz="2400" dirty="0"/>
              <a:t> y </a:t>
            </a:r>
            <a:r>
              <a:rPr lang="en-GB" sz="2400" dirty="0" err="1"/>
              <a:t>maes</a:t>
            </a:r>
            <a:r>
              <a:rPr lang="en-GB" sz="2400" dirty="0"/>
              <a:t>, ac </a:t>
            </a:r>
            <a:r>
              <a:rPr lang="en-GB" sz="2400" dirty="0" err="1"/>
              <a:t>yn</a:t>
            </a:r>
            <a:r>
              <a:rPr lang="en-GB" sz="2400" dirty="0"/>
              <a:t> </a:t>
            </a:r>
            <a:r>
              <a:rPr lang="en-GB" sz="2400" dirty="0" err="1"/>
              <a:t>sicr</a:t>
            </a:r>
            <a:r>
              <a:rPr lang="en-GB" sz="2400" dirty="0"/>
              <a:t> </a:t>
            </a:r>
            <a:r>
              <a:rPr lang="en-GB" sz="2400" dirty="0" err="1"/>
              <a:t>dylid</a:t>
            </a:r>
            <a:r>
              <a:rPr lang="en-GB" sz="2400" dirty="0"/>
              <a:t> ei </a:t>
            </a:r>
            <a:r>
              <a:rPr lang="en-GB" sz="2400" dirty="0" err="1"/>
              <a:t>chynnwys</a:t>
            </a:r>
            <a:r>
              <a:rPr lang="en-GB" sz="2400" dirty="0"/>
              <a:t> </a:t>
            </a:r>
            <a:r>
              <a:rPr lang="en-GB" sz="2400" dirty="0" err="1"/>
              <a:t>yn</a:t>
            </a:r>
            <a:r>
              <a:rPr lang="en-GB" sz="2400" dirty="0"/>
              <a:t> </a:t>
            </a:r>
            <a:r>
              <a:rPr lang="en-GB" sz="2400" dirty="0" err="1"/>
              <a:t>eich</a:t>
            </a:r>
            <a:r>
              <a:rPr lang="en-GB" sz="2400" dirty="0"/>
              <a:t> </a:t>
            </a:r>
            <a:r>
              <a:rPr lang="en-GB" sz="2400" dirty="0" err="1"/>
              <a:t>adolygiad</a:t>
            </a:r>
            <a:r>
              <a:rPr lang="en-GB" sz="2400" dirty="0"/>
              <a:t> </a:t>
            </a:r>
            <a:r>
              <a:rPr lang="en-GB" sz="2400" dirty="0" err="1"/>
              <a:t>llenyddiaeth</a:t>
            </a:r>
            <a:r>
              <a:rPr lang="en-GB" sz="2400" dirty="0"/>
              <a:t>.</a:t>
            </a:r>
          </a:p>
          <a:p>
            <a:endParaRPr lang="en-GB" dirty="0"/>
          </a:p>
        </p:txBody>
      </p:sp>
    </p:spTree>
    <p:extLst>
      <p:ext uri="{BB962C8B-B14F-4D97-AF65-F5344CB8AC3E}">
        <p14:creationId xmlns:p14="http://schemas.microsoft.com/office/powerpoint/2010/main" val="19722535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3407" y="478413"/>
            <a:ext cx="10330151" cy="646330"/>
          </a:xfrm>
        </p:spPr>
        <p:txBody>
          <a:bodyPr>
            <a:noAutofit/>
          </a:bodyPr>
          <a:lstStyle/>
          <a:p>
            <a:r>
              <a:rPr lang="en-GB" sz="3600" b="1" dirty="0"/>
              <a:t>Cam 3: </a:t>
            </a:r>
            <a:r>
              <a:rPr lang="en-GB" sz="3600" b="1" dirty="0" err="1"/>
              <a:t>Adnabod</a:t>
            </a:r>
            <a:r>
              <a:rPr lang="en-GB" sz="3600" b="1" dirty="0"/>
              <a:t> </a:t>
            </a:r>
            <a:r>
              <a:rPr lang="en-GB" sz="3600" b="1" dirty="0" err="1"/>
              <a:t>themau</a:t>
            </a:r>
            <a:r>
              <a:rPr lang="en-GB" sz="3600" b="1" dirty="0"/>
              <a:t>, </a:t>
            </a:r>
            <a:r>
              <a:rPr lang="en-GB" sz="3600" b="1" dirty="0" err="1"/>
              <a:t>dadleuon</a:t>
            </a:r>
            <a:r>
              <a:rPr lang="en-GB" sz="3600" b="1" dirty="0"/>
              <a:t> a </a:t>
            </a:r>
            <a:r>
              <a:rPr lang="en-GB" sz="3600" b="1" dirty="0" err="1"/>
              <a:t>bylchau</a:t>
            </a:r>
            <a:br>
              <a:rPr lang="en-GB" sz="3600" b="1" dirty="0"/>
            </a:br>
            <a:endParaRPr lang="en-GB" sz="3600" b="1" dirty="0"/>
          </a:p>
        </p:txBody>
      </p:sp>
      <p:sp>
        <p:nvSpPr>
          <p:cNvPr id="3" name="Content Placeholder 2"/>
          <p:cNvSpPr>
            <a:spLocks noGrp="1"/>
          </p:cNvSpPr>
          <p:nvPr>
            <p:ph idx="1"/>
          </p:nvPr>
        </p:nvSpPr>
        <p:spPr>
          <a:xfrm>
            <a:off x="739896" y="1124743"/>
            <a:ext cx="10937899" cy="5198898"/>
          </a:xfrm>
        </p:spPr>
        <p:txBody>
          <a:bodyPr>
            <a:normAutofit fontScale="55000" lnSpcReduction="20000"/>
          </a:bodyPr>
          <a:lstStyle/>
          <a:p>
            <a:pPr marL="0" indent="0">
              <a:buNone/>
            </a:pPr>
            <a:r>
              <a:rPr lang="en-GB" sz="3600" dirty="0"/>
              <a:t>I </a:t>
            </a:r>
            <a:r>
              <a:rPr lang="en-GB" sz="3600" dirty="0" err="1"/>
              <a:t>ddechrau</a:t>
            </a:r>
            <a:r>
              <a:rPr lang="en-GB" sz="3600" dirty="0"/>
              <a:t> </a:t>
            </a:r>
            <a:r>
              <a:rPr lang="en-GB" sz="3600" dirty="0" err="1"/>
              <a:t>trefnu</a:t>
            </a:r>
            <a:r>
              <a:rPr lang="en-GB" sz="3600" dirty="0"/>
              <a:t> </a:t>
            </a:r>
            <a:r>
              <a:rPr lang="en-GB" sz="3600" dirty="0" err="1"/>
              <a:t>dadl</a:t>
            </a:r>
            <a:r>
              <a:rPr lang="en-GB" sz="3600" dirty="0"/>
              <a:t> a </a:t>
            </a:r>
            <a:r>
              <a:rPr lang="en-GB" sz="3600" dirty="0" err="1"/>
              <a:t>strwythur</a:t>
            </a:r>
            <a:r>
              <a:rPr lang="en-GB" sz="3600" dirty="0"/>
              <a:t> </a:t>
            </a:r>
            <a:r>
              <a:rPr lang="en-GB" sz="3600" dirty="0" err="1"/>
              <a:t>eich</a:t>
            </a:r>
            <a:r>
              <a:rPr lang="en-GB" sz="3600" dirty="0"/>
              <a:t> </a:t>
            </a:r>
            <a:r>
              <a:rPr lang="en-GB" sz="3600" dirty="0" err="1"/>
              <a:t>adolygiad</a:t>
            </a:r>
            <a:r>
              <a:rPr lang="en-GB" sz="3600" dirty="0"/>
              <a:t> o </a:t>
            </a:r>
            <a:r>
              <a:rPr lang="en-GB" sz="3600" dirty="0" err="1"/>
              <a:t>lenyddiaeth</a:t>
            </a:r>
            <a:r>
              <a:rPr lang="en-GB" sz="3600" dirty="0"/>
              <a:t>, </a:t>
            </a:r>
            <a:r>
              <a:rPr lang="en-GB" sz="3600" dirty="0" err="1"/>
              <a:t>mae</a:t>
            </a:r>
            <a:r>
              <a:rPr lang="en-GB" sz="3600" dirty="0"/>
              <a:t> </a:t>
            </a:r>
            <a:r>
              <a:rPr lang="en-GB" sz="3600" dirty="0" err="1"/>
              <a:t>angen</a:t>
            </a:r>
            <a:r>
              <a:rPr lang="en-GB" sz="3600" dirty="0"/>
              <a:t> </a:t>
            </a:r>
            <a:r>
              <a:rPr lang="en-GB" sz="3600" dirty="0" err="1"/>
              <a:t>i</a:t>
            </a:r>
            <a:r>
              <a:rPr lang="en-GB" sz="3600" dirty="0"/>
              <a:t> chi </a:t>
            </a:r>
            <a:r>
              <a:rPr lang="en-GB" sz="3600" dirty="0" err="1"/>
              <a:t>ddeall</a:t>
            </a:r>
            <a:r>
              <a:rPr lang="en-GB" sz="3600" dirty="0"/>
              <a:t> y </a:t>
            </a:r>
            <a:r>
              <a:rPr lang="en-GB" sz="3600" dirty="0" err="1"/>
              <a:t>cysylltiadau</a:t>
            </a:r>
            <a:r>
              <a:rPr lang="en-GB" sz="3600" dirty="0"/>
              <a:t> </a:t>
            </a:r>
            <a:r>
              <a:rPr lang="en-GB" sz="3600" dirty="0" err="1"/>
              <a:t>a’r</a:t>
            </a:r>
            <a:r>
              <a:rPr lang="en-GB" sz="3600" dirty="0"/>
              <a:t> </a:t>
            </a:r>
            <a:r>
              <a:rPr lang="en-GB" sz="3600" dirty="0" err="1"/>
              <a:t>berthynas</a:t>
            </a:r>
            <a:r>
              <a:rPr lang="en-GB" sz="3600" dirty="0"/>
              <a:t> </a:t>
            </a:r>
            <a:r>
              <a:rPr lang="en-GB" sz="3600" dirty="0" err="1"/>
              <a:t>rhwng</a:t>
            </a:r>
            <a:r>
              <a:rPr lang="en-GB" sz="3600" dirty="0"/>
              <a:t> </a:t>
            </a:r>
            <a:r>
              <a:rPr lang="en-GB" sz="3600" dirty="0" err="1"/>
              <a:t>eich</a:t>
            </a:r>
            <a:r>
              <a:rPr lang="en-GB" sz="3600" dirty="0"/>
              <a:t> </a:t>
            </a:r>
            <a:r>
              <a:rPr lang="en-GB" sz="3600" dirty="0" err="1"/>
              <a:t>ffynonellau</a:t>
            </a:r>
            <a:r>
              <a:rPr lang="en-GB" sz="3600" dirty="0"/>
              <a:t>.  </a:t>
            </a:r>
            <a:r>
              <a:rPr lang="en-GB" sz="3600" dirty="0" err="1"/>
              <a:t>Yn</a:t>
            </a:r>
            <a:r>
              <a:rPr lang="en-GB" sz="3600" dirty="0"/>
              <a:t> </a:t>
            </a:r>
            <a:r>
              <a:rPr lang="en-GB" sz="3600" dirty="0" err="1"/>
              <a:t>seiliedig</a:t>
            </a:r>
            <a:r>
              <a:rPr lang="en-GB" sz="3600" dirty="0"/>
              <a:t> </a:t>
            </a:r>
            <a:r>
              <a:rPr lang="en-GB" sz="3600" dirty="0" err="1"/>
              <a:t>ar</a:t>
            </a:r>
            <a:r>
              <a:rPr lang="en-GB" sz="3600" dirty="0"/>
              <a:t> </a:t>
            </a:r>
            <a:r>
              <a:rPr lang="en-GB" sz="3600" dirty="0" err="1"/>
              <a:t>eich</a:t>
            </a:r>
            <a:r>
              <a:rPr lang="en-GB" sz="3600" dirty="0"/>
              <a:t> </a:t>
            </a:r>
            <a:r>
              <a:rPr lang="en-GB" sz="3600" dirty="0" err="1"/>
              <a:t>darllen</a:t>
            </a:r>
            <a:r>
              <a:rPr lang="en-GB" sz="3600" dirty="0"/>
              <a:t> </a:t>
            </a:r>
            <a:r>
              <a:rPr lang="en-GB" sz="3600" dirty="0" err="1"/>
              <a:t>a’ch</a:t>
            </a:r>
            <a:r>
              <a:rPr lang="en-GB" sz="3600" dirty="0"/>
              <a:t> </a:t>
            </a:r>
            <a:r>
              <a:rPr lang="en-GB" sz="3600" dirty="0" err="1"/>
              <a:t>nodiadau</a:t>
            </a:r>
            <a:r>
              <a:rPr lang="en-GB" sz="3600" dirty="0"/>
              <a:t>, </a:t>
            </a:r>
            <a:r>
              <a:rPr lang="en-GB" sz="3600" dirty="0" err="1"/>
              <a:t>gallwch</a:t>
            </a:r>
            <a:r>
              <a:rPr lang="en-GB" sz="3600" dirty="0"/>
              <a:t> </a:t>
            </a:r>
            <a:r>
              <a:rPr lang="en-GB" sz="3600" dirty="0" err="1"/>
              <a:t>edrych</a:t>
            </a:r>
            <a:r>
              <a:rPr lang="en-GB" sz="3600" dirty="0"/>
              <a:t> am:</a:t>
            </a:r>
          </a:p>
          <a:p>
            <a:pPr marL="0" indent="0">
              <a:buNone/>
            </a:pPr>
            <a:endParaRPr lang="en-GB" sz="3600" dirty="0"/>
          </a:p>
          <a:p>
            <a:r>
              <a:rPr lang="en-GB" sz="3600" b="1" dirty="0" err="1"/>
              <a:t>Tueddiadau</a:t>
            </a:r>
            <a:r>
              <a:rPr lang="en-GB" sz="3600" b="1" dirty="0"/>
              <a:t> a </a:t>
            </a:r>
            <a:r>
              <a:rPr lang="en-GB" sz="3600" b="1" dirty="0" err="1"/>
              <a:t>phatrymau</a:t>
            </a:r>
            <a:r>
              <a:rPr lang="en-GB" sz="3600" b="1" dirty="0"/>
              <a:t> (</a:t>
            </a:r>
            <a:r>
              <a:rPr lang="en-GB" sz="3600" b="1" dirty="0" err="1"/>
              <a:t>mewn</a:t>
            </a:r>
            <a:r>
              <a:rPr lang="en-GB" sz="3600" b="1" dirty="0"/>
              <a:t> </a:t>
            </a:r>
            <a:r>
              <a:rPr lang="en-GB" sz="3600" b="1" dirty="0" err="1"/>
              <a:t>damcaniaeth</a:t>
            </a:r>
            <a:r>
              <a:rPr lang="en-GB" sz="3600" b="1" dirty="0"/>
              <a:t>, dull neu </a:t>
            </a:r>
            <a:r>
              <a:rPr lang="en-GB" sz="3600" b="1" dirty="0" err="1"/>
              <a:t>ganlyniadau</a:t>
            </a:r>
            <a:r>
              <a:rPr lang="en-GB" sz="3600" b="1" dirty="0"/>
              <a:t>):</a:t>
            </a:r>
            <a:r>
              <a:rPr lang="en-GB" sz="3600" dirty="0"/>
              <a:t> a </a:t>
            </a:r>
            <a:r>
              <a:rPr lang="en-GB" sz="3600" dirty="0" err="1"/>
              <a:t>yw</a:t>
            </a:r>
            <a:r>
              <a:rPr lang="en-GB" sz="3600" dirty="0"/>
              <a:t> </a:t>
            </a:r>
            <a:r>
              <a:rPr lang="en-GB" sz="3600" dirty="0" err="1"/>
              <a:t>rhai</a:t>
            </a:r>
            <a:r>
              <a:rPr lang="en-GB" sz="3600" dirty="0"/>
              <a:t> </a:t>
            </a:r>
            <a:r>
              <a:rPr lang="en-GB" sz="3600" dirty="0" err="1"/>
              <a:t>dulliau</a:t>
            </a:r>
            <a:r>
              <a:rPr lang="en-GB" sz="3600" dirty="0"/>
              <a:t> </a:t>
            </a:r>
            <a:r>
              <a:rPr lang="en-GB" sz="3600" dirty="0" err="1"/>
              <a:t>yn</a:t>
            </a:r>
            <a:r>
              <a:rPr lang="en-GB" sz="3600" dirty="0"/>
              <a:t> </a:t>
            </a:r>
            <a:r>
              <a:rPr lang="en-GB" sz="3600" dirty="0" err="1"/>
              <a:t>dod</a:t>
            </a:r>
            <a:r>
              <a:rPr lang="en-GB" sz="3600" dirty="0"/>
              <a:t> </a:t>
            </a:r>
            <a:r>
              <a:rPr lang="en-GB" sz="3600" dirty="0" err="1"/>
              <a:t>yn</a:t>
            </a:r>
            <a:r>
              <a:rPr lang="en-GB" sz="3600" dirty="0"/>
              <a:t> </a:t>
            </a:r>
            <a:r>
              <a:rPr lang="en-GB" sz="3600" dirty="0" err="1"/>
              <a:t>fwy</a:t>
            </a:r>
            <a:r>
              <a:rPr lang="en-GB" sz="3600" dirty="0"/>
              <a:t>/</a:t>
            </a:r>
            <a:r>
              <a:rPr lang="en-GB" sz="3600" dirty="0" err="1"/>
              <a:t>llai</a:t>
            </a:r>
            <a:r>
              <a:rPr lang="en-GB" sz="3600" dirty="0"/>
              <a:t> </a:t>
            </a:r>
            <a:r>
              <a:rPr lang="en-GB" sz="3600" dirty="0" err="1"/>
              <a:t>poblogaidd</a:t>
            </a:r>
            <a:r>
              <a:rPr lang="en-GB" sz="3600" dirty="0"/>
              <a:t> </a:t>
            </a:r>
            <a:r>
              <a:rPr lang="en-GB" sz="3600" dirty="0" err="1"/>
              <a:t>dros</a:t>
            </a:r>
            <a:r>
              <a:rPr lang="en-GB" sz="3600" dirty="0"/>
              <a:t> </a:t>
            </a:r>
            <a:r>
              <a:rPr lang="en-GB" sz="3600" dirty="0" err="1"/>
              <a:t>amser</a:t>
            </a:r>
            <a:r>
              <a:rPr lang="en-GB" sz="3600" dirty="0"/>
              <a:t>? </a:t>
            </a:r>
          </a:p>
          <a:p>
            <a:r>
              <a:rPr lang="en-GB" sz="3600" b="1" dirty="0" err="1"/>
              <a:t>Themau</a:t>
            </a:r>
            <a:r>
              <a:rPr lang="en-GB" sz="3600" b="1" dirty="0"/>
              <a:t>:</a:t>
            </a:r>
            <a:r>
              <a:rPr lang="en-GB" sz="3600" dirty="0"/>
              <a:t> pa </a:t>
            </a:r>
            <a:r>
              <a:rPr lang="en-GB" sz="3600" dirty="0" err="1"/>
              <a:t>gwestiynau</a:t>
            </a:r>
            <a:r>
              <a:rPr lang="en-GB" sz="3600" dirty="0"/>
              <a:t> neu </a:t>
            </a:r>
            <a:r>
              <a:rPr lang="en-GB" sz="3600" dirty="0" err="1"/>
              <a:t>gysyniadu</a:t>
            </a:r>
            <a:r>
              <a:rPr lang="en-GB" sz="3600" dirty="0"/>
              <a:t> </a:t>
            </a:r>
            <a:r>
              <a:rPr lang="en-GB" sz="3600" dirty="0" err="1"/>
              <a:t>sy’n</a:t>
            </a:r>
            <a:r>
              <a:rPr lang="en-GB" sz="3600" dirty="0"/>
              <a:t> ail-</a:t>
            </a:r>
            <a:r>
              <a:rPr lang="en-GB" sz="3600" dirty="0" err="1"/>
              <a:t>ymddangos</a:t>
            </a:r>
            <a:r>
              <a:rPr lang="en-GB" sz="3600" dirty="0"/>
              <a:t> </a:t>
            </a:r>
            <a:r>
              <a:rPr lang="en-GB" sz="3600" dirty="0" err="1"/>
              <a:t>ar</a:t>
            </a:r>
            <a:r>
              <a:rPr lang="en-GB" sz="3600" dirty="0"/>
              <a:t> draws y </a:t>
            </a:r>
            <a:r>
              <a:rPr lang="en-GB" sz="3600" dirty="0" err="1"/>
              <a:t>llenyddiaeth</a:t>
            </a:r>
            <a:r>
              <a:rPr lang="en-GB" sz="3600" dirty="0"/>
              <a:t>?</a:t>
            </a:r>
          </a:p>
          <a:p>
            <a:r>
              <a:rPr lang="en-GB" sz="3600" b="1" dirty="0" err="1"/>
              <a:t>Dadleuon</a:t>
            </a:r>
            <a:r>
              <a:rPr lang="en-GB" sz="3600" b="1" dirty="0"/>
              <a:t>, </a:t>
            </a:r>
            <a:r>
              <a:rPr lang="en-GB" sz="3600" b="1" dirty="0" err="1"/>
              <a:t>gwrthdaro</a:t>
            </a:r>
            <a:r>
              <a:rPr lang="en-GB" sz="3600" b="1" dirty="0"/>
              <a:t> a </a:t>
            </a:r>
            <a:r>
              <a:rPr lang="en-GB" sz="3600" b="1" dirty="0" err="1"/>
              <a:t>gwrthddywediadau</a:t>
            </a:r>
            <a:r>
              <a:rPr lang="en-GB" sz="3600" b="1" dirty="0"/>
              <a:t> :</a:t>
            </a:r>
            <a:r>
              <a:rPr lang="en-GB" sz="3600" dirty="0"/>
              <a:t> </a:t>
            </a:r>
            <a:r>
              <a:rPr lang="en-GB" sz="3600" dirty="0" err="1"/>
              <a:t>ble</a:t>
            </a:r>
            <a:r>
              <a:rPr lang="en-GB" sz="3600" dirty="0"/>
              <a:t> </a:t>
            </a:r>
            <a:r>
              <a:rPr lang="en-GB" sz="3600" dirty="0" err="1"/>
              <a:t>mae</a:t>
            </a:r>
            <a:r>
              <a:rPr lang="en-GB" sz="3600" dirty="0"/>
              <a:t> </a:t>
            </a:r>
            <a:r>
              <a:rPr lang="en-GB" sz="3600" dirty="0" err="1"/>
              <a:t>ffynonellau</a:t>
            </a:r>
            <a:r>
              <a:rPr lang="en-GB" sz="3600" dirty="0"/>
              <a:t> </a:t>
            </a:r>
            <a:r>
              <a:rPr lang="en-GB" sz="3600" dirty="0" err="1"/>
              <a:t>yn</a:t>
            </a:r>
            <a:r>
              <a:rPr lang="en-GB" sz="3600" dirty="0"/>
              <a:t> </a:t>
            </a:r>
            <a:r>
              <a:rPr lang="en-GB" sz="3600" dirty="0" err="1"/>
              <a:t>anghytuno</a:t>
            </a:r>
            <a:r>
              <a:rPr lang="en-GB" sz="3600" dirty="0"/>
              <a:t>?</a:t>
            </a:r>
          </a:p>
          <a:p>
            <a:r>
              <a:rPr lang="en-GB" sz="3600" b="1" dirty="0" err="1"/>
              <a:t>Cyhoeddiadau</a:t>
            </a:r>
            <a:r>
              <a:rPr lang="en-GB" sz="3600" b="1" dirty="0"/>
              <a:t> </a:t>
            </a:r>
            <a:r>
              <a:rPr lang="en-GB" sz="3600" b="1" dirty="0" err="1"/>
              <a:t>hollbwysig</a:t>
            </a:r>
            <a:r>
              <a:rPr lang="en-GB" sz="3600" b="1" dirty="0"/>
              <a:t>:</a:t>
            </a:r>
            <a:r>
              <a:rPr lang="en-GB" sz="3600" dirty="0"/>
              <a:t> </a:t>
            </a:r>
            <a:r>
              <a:rPr lang="en-GB" sz="3600" dirty="0" err="1"/>
              <a:t>oes</a:t>
            </a:r>
            <a:r>
              <a:rPr lang="en-GB" sz="3600" dirty="0"/>
              <a:t> </a:t>
            </a:r>
            <a:r>
              <a:rPr lang="en-GB" sz="3600" dirty="0" err="1"/>
              <a:t>unrhyw</a:t>
            </a:r>
            <a:r>
              <a:rPr lang="en-GB" sz="3600" dirty="0"/>
              <a:t> </a:t>
            </a:r>
            <a:r>
              <a:rPr lang="en-GB" sz="3600" dirty="0" err="1"/>
              <a:t>ddamcaniaethau</a:t>
            </a:r>
            <a:r>
              <a:rPr lang="en-GB" sz="3600" dirty="0"/>
              <a:t> neu </a:t>
            </a:r>
            <a:r>
              <a:rPr lang="en-GB" sz="3600" dirty="0" err="1"/>
              <a:t>astudiaethau</a:t>
            </a:r>
            <a:r>
              <a:rPr lang="en-GB" sz="3600" dirty="0"/>
              <a:t> </a:t>
            </a:r>
            <a:r>
              <a:rPr lang="en-GB" sz="3600" dirty="0" err="1"/>
              <a:t>allweddol</a:t>
            </a:r>
            <a:r>
              <a:rPr lang="en-GB" sz="3600" dirty="0"/>
              <a:t> </a:t>
            </a:r>
            <a:r>
              <a:rPr lang="en-GB" sz="3600" dirty="0" err="1"/>
              <a:t>sydd</a:t>
            </a:r>
            <a:r>
              <a:rPr lang="en-GB" sz="3600" dirty="0"/>
              <a:t> </a:t>
            </a:r>
            <a:r>
              <a:rPr lang="en-GB" sz="3600" dirty="0" err="1"/>
              <a:t>wedi</a:t>
            </a:r>
            <a:r>
              <a:rPr lang="en-GB" sz="3600" dirty="0"/>
              <a:t> </a:t>
            </a:r>
            <a:r>
              <a:rPr lang="en-GB" sz="3600" dirty="0" err="1"/>
              <a:t>newid</a:t>
            </a:r>
            <a:r>
              <a:rPr lang="en-GB" sz="3600" dirty="0"/>
              <a:t> </a:t>
            </a:r>
            <a:r>
              <a:rPr lang="en-GB" sz="3600" dirty="0" err="1"/>
              <a:t>cyfeiriad</a:t>
            </a:r>
            <a:r>
              <a:rPr lang="en-GB" sz="3600" dirty="0"/>
              <a:t> </a:t>
            </a:r>
            <a:r>
              <a:rPr lang="en-GB" sz="3600" dirty="0" err="1"/>
              <a:t>yn</a:t>
            </a:r>
            <a:r>
              <a:rPr lang="en-GB" sz="3600" dirty="0"/>
              <a:t> y </a:t>
            </a:r>
            <a:r>
              <a:rPr lang="en-GB" sz="3600" dirty="0" err="1"/>
              <a:t>maes</a:t>
            </a:r>
            <a:r>
              <a:rPr lang="en-GB" sz="3600" dirty="0"/>
              <a:t>?</a:t>
            </a:r>
          </a:p>
          <a:p>
            <a:r>
              <a:rPr lang="en-GB" sz="3600" b="1" dirty="0" err="1"/>
              <a:t>Bylchau</a:t>
            </a:r>
            <a:r>
              <a:rPr lang="en-GB" sz="3600" b="1" dirty="0"/>
              <a:t>:</a:t>
            </a:r>
            <a:r>
              <a:rPr lang="en-GB" sz="3600" dirty="0"/>
              <a:t> </a:t>
            </a:r>
            <a:r>
              <a:rPr lang="en-GB" sz="3600" dirty="0" err="1"/>
              <a:t>beth</a:t>
            </a:r>
            <a:r>
              <a:rPr lang="en-GB" sz="3600" dirty="0"/>
              <a:t> </a:t>
            </a:r>
            <a:r>
              <a:rPr lang="en-GB" sz="3600" dirty="0" err="1"/>
              <a:t>sydd</a:t>
            </a:r>
            <a:r>
              <a:rPr lang="en-GB" sz="3600" dirty="0"/>
              <a:t> </a:t>
            </a:r>
            <a:r>
              <a:rPr lang="en-GB" sz="3600" dirty="0" err="1"/>
              <a:t>ar</a:t>
            </a:r>
            <a:r>
              <a:rPr lang="en-GB" sz="3600" dirty="0"/>
              <a:t> </a:t>
            </a:r>
            <a:r>
              <a:rPr lang="en-GB" sz="3600" dirty="0" err="1"/>
              <a:t>goll</a:t>
            </a:r>
            <a:r>
              <a:rPr lang="en-GB" sz="3600" dirty="0"/>
              <a:t> </a:t>
            </a:r>
            <a:r>
              <a:rPr lang="en-GB" sz="3600" dirty="0" err="1"/>
              <a:t>o’r</a:t>
            </a:r>
            <a:r>
              <a:rPr lang="en-GB" sz="3600" dirty="0"/>
              <a:t> </a:t>
            </a:r>
            <a:r>
              <a:rPr lang="en-GB" sz="3600" dirty="0" err="1"/>
              <a:t>llenyddiaeth</a:t>
            </a:r>
            <a:r>
              <a:rPr lang="en-GB" sz="3600" dirty="0"/>
              <a:t>? </a:t>
            </a:r>
            <a:r>
              <a:rPr lang="en-GB" sz="3600" dirty="0" err="1"/>
              <a:t>Oes</a:t>
            </a:r>
            <a:r>
              <a:rPr lang="en-GB" sz="3600" dirty="0"/>
              <a:t> </a:t>
            </a:r>
            <a:r>
              <a:rPr lang="en-GB" sz="3600" dirty="0" err="1"/>
              <a:t>gwendidau</a:t>
            </a:r>
            <a:r>
              <a:rPr lang="en-GB" sz="3600" dirty="0"/>
              <a:t> </a:t>
            </a:r>
            <a:r>
              <a:rPr lang="en-GB" sz="3600" dirty="0" err="1"/>
              <a:t>sydd</a:t>
            </a:r>
            <a:r>
              <a:rPr lang="en-GB" sz="3600" dirty="0"/>
              <a:t> </a:t>
            </a:r>
            <a:r>
              <a:rPr lang="en-GB" sz="3600" dirty="0" err="1"/>
              <a:t>angen</a:t>
            </a:r>
            <a:r>
              <a:rPr lang="en-GB" sz="3600" dirty="0"/>
              <a:t> </a:t>
            </a:r>
            <a:r>
              <a:rPr lang="en-GB" sz="3600" dirty="0" err="1"/>
              <a:t>rhoi</a:t>
            </a:r>
            <a:r>
              <a:rPr lang="en-GB" sz="3600" dirty="0"/>
              <a:t> </a:t>
            </a:r>
            <a:r>
              <a:rPr lang="en-GB" sz="3600" dirty="0" err="1"/>
              <a:t>sylw</a:t>
            </a:r>
            <a:r>
              <a:rPr lang="en-GB" sz="3600" dirty="0"/>
              <a:t> </a:t>
            </a:r>
            <a:r>
              <a:rPr lang="en-GB" sz="3600" dirty="0" err="1"/>
              <a:t>i</a:t>
            </a:r>
            <a:r>
              <a:rPr lang="en-GB" sz="3600" dirty="0"/>
              <a:t>? </a:t>
            </a:r>
          </a:p>
          <a:p>
            <a:pPr marL="0" indent="0">
              <a:buNone/>
            </a:pPr>
            <a:endParaRPr lang="en-GB" sz="3600" dirty="0"/>
          </a:p>
          <a:p>
            <a:pPr marL="0" indent="0">
              <a:buNone/>
            </a:pPr>
            <a:r>
              <a:rPr lang="en-GB" sz="3600" dirty="0" err="1"/>
              <a:t>Bydd</a:t>
            </a:r>
            <a:r>
              <a:rPr lang="en-GB" sz="3600" dirty="0"/>
              <a:t> y cam </a:t>
            </a:r>
            <a:r>
              <a:rPr lang="en-GB" sz="3600" dirty="0" err="1"/>
              <a:t>hwn</a:t>
            </a:r>
            <a:r>
              <a:rPr lang="en-GB" sz="3600" dirty="0"/>
              <a:t> </a:t>
            </a:r>
            <a:r>
              <a:rPr lang="en-GB" sz="3600" dirty="0" err="1"/>
              <a:t>yn</a:t>
            </a:r>
            <a:r>
              <a:rPr lang="en-GB" sz="3600" dirty="0"/>
              <a:t> </a:t>
            </a:r>
            <a:r>
              <a:rPr lang="en-GB" sz="3600" dirty="0" err="1"/>
              <a:t>gadael</a:t>
            </a:r>
            <a:r>
              <a:rPr lang="en-GB" sz="3600" dirty="0"/>
              <a:t> </a:t>
            </a:r>
            <a:r>
              <a:rPr lang="en-GB" sz="3600" dirty="0" err="1"/>
              <a:t>i</a:t>
            </a:r>
            <a:r>
              <a:rPr lang="en-GB" sz="3600" dirty="0"/>
              <a:t> chi </a:t>
            </a:r>
            <a:r>
              <a:rPr lang="en-GB" sz="3600" dirty="0" err="1"/>
              <a:t>weithio</a:t>
            </a:r>
            <a:r>
              <a:rPr lang="en-GB" sz="3600" dirty="0"/>
              <a:t> </a:t>
            </a:r>
            <a:r>
              <a:rPr lang="en-GB" sz="3600" dirty="0" err="1"/>
              <a:t>allan</a:t>
            </a:r>
            <a:r>
              <a:rPr lang="en-GB" sz="3600" dirty="0"/>
              <a:t> </a:t>
            </a:r>
            <a:r>
              <a:rPr lang="en-GB" sz="3600" dirty="0" err="1"/>
              <a:t>eich</a:t>
            </a:r>
            <a:r>
              <a:rPr lang="en-GB" sz="3600" dirty="0"/>
              <a:t> </a:t>
            </a:r>
            <a:r>
              <a:rPr lang="en-GB" sz="3600" dirty="0" err="1"/>
              <a:t>strwthur</a:t>
            </a:r>
            <a:r>
              <a:rPr lang="en-GB" sz="3600" dirty="0"/>
              <a:t> ac (</a:t>
            </a:r>
            <a:r>
              <a:rPr lang="en-GB" sz="3600" dirty="0" err="1"/>
              <a:t>os</a:t>
            </a:r>
            <a:r>
              <a:rPr lang="en-GB" sz="3600" dirty="0"/>
              <a:t> </a:t>
            </a:r>
            <a:r>
              <a:rPr lang="en-GB" sz="3600" dirty="0" err="1"/>
              <a:t>yn</a:t>
            </a:r>
            <a:r>
              <a:rPr lang="en-GB" sz="3600" dirty="0"/>
              <a:t> </a:t>
            </a:r>
            <a:r>
              <a:rPr lang="en-GB" sz="3600" dirty="0" err="1"/>
              <a:t>berthnasol</a:t>
            </a:r>
            <a:r>
              <a:rPr lang="en-GB" sz="3600" dirty="0"/>
              <a:t>) </a:t>
            </a:r>
            <a:r>
              <a:rPr lang="en-GB" sz="3600" dirty="0" err="1"/>
              <a:t>yn</a:t>
            </a:r>
            <a:r>
              <a:rPr lang="en-GB" sz="3600" dirty="0"/>
              <a:t> </a:t>
            </a:r>
            <a:r>
              <a:rPr lang="en-GB" sz="3600" dirty="0" err="1"/>
              <a:t>dangos</a:t>
            </a:r>
            <a:r>
              <a:rPr lang="en-GB" sz="3600" dirty="0"/>
              <a:t> I chi </a:t>
            </a:r>
            <a:r>
              <a:rPr lang="en-GB" sz="3600" dirty="0" err="1"/>
              <a:t>sut</a:t>
            </a:r>
            <a:r>
              <a:rPr lang="en-GB" sz="3600" dirty="0"/>
              <a:t> y </a:t>
            </a:r>
            <a:r>
              <a:rPr lang="en-GB" sz="3600" dirty="0" err="1"/>
              <a:t>bydd</a:t>
            </a:r>
            <a:r>
              <a:rPr lang="en-GB" sz="3600" dirty="0"/>
              <a:t> </a:t>
            </a:r>
            <a:r>
              <a:rPr lang="en-GB" sz="3600" dirty="0" err="1"/>
              <a:t>eich</a:t>
            </a:r>
            <a:r>
              <a:rPr lang="en-GB" sz="3600" dirty="0"/>
              <a:t> </a:t>
            </a:r>
            <a:r>
              <a:rPr lang="en-GB" sz="3600" dirty="0" err="1"/>
              <a:t>ymchwil</a:t>
            </a:r>
            <a:r>
              <a:rPr lang="en-GB" sz="3600" dirty="0"/>
              <a:t> </a:t>
            </a:r>
            <a:r>
              <a:rPr lang="en-GB" sz="3600" dirty="0" err="1"/>
              <a:t>eich</a:t>
            </a:r>
            <a:r>
              <a:rPr lang="en-GB" sz="3600" dirty="0"/>
              <a:t> </a:t>
            </a:r>
            <a:r>
              <a:rPr lang="en-GB" sz="3600" dirty="0" err="1"/>
              <a:t>hunan</a:t>
            </a:r>
            <a:r>
              <a:rPr lang="en-GB" sz="3600" dirty="0"/>
              <a:t> </a:t>
            </a:r>
            <a:r>
              <a:rPr lang="en-GB" sz="3600" dirty="0" err="1"/>
              <a:t>yn</a:t>
            </a:r>
            <a:r>
              <a:rPr lang="en-GB" sz="3600" dirty="0"/>
              <a:t> </a:t>
            </a:r>
            <a:r>
              <a:rPr lang="en-GB" sz="3600" dirty="0" err="1"/>
              <a:t>cyfrannu</a:t>
            </a:r>
            <a:r>
              <a:rPr lang="en-GB" sz="3600" dirty="0"/>
              <a:t> at </a:t>
            </a:r>
            <a:r>
              <a:rPr lang="en-GB" sz="3600" dirty="0" err="1"/>
              <a:t>wybodaeth</a:t>
            </a:r>
            <a:r>
              <a:rPr lang="en-GB" sz="3600" dirty="0"/>
              <a:t> </a:t>
            </a:r>
            <a:r>
              <a:rPr lang="en-GB" sz="3600" dirty="0" err="1"/>
              <a:t>presennol</a:t>
            </a:r>
            <a:r>
              <a:rPr lang="en-GB" sz="3600" dirty="0"/>
              <a:t>.</a:t>
            </a:r>
          </a:p>
          <a:p>
            <a:endParaRPr lang="en-GB" dirty="0"/>
          </a:p>
        </p:txBody>
      </p:sp>
      <p:sp>
        <p:nvSpPr>
          <p:cNvPr id="4" name="TextBox 3"/>
          <p:cNvSpPr txBox="1"/>
          <p:nvPr/>
        </p:nvSpPr>
        <p:spPr>
          <a:xfrm>
            <a:off x="9731980" y="5228969"/>
            <a:ext cx="3312368" cy="646331"/>
          </a:xfrm>
          <a:prstGeom prst="rect">
            <a:avLst/>
          </a:prstGeom>
          <a:noFill/>
        </p:spPr>
        <p:txBody>
          <a:bodyPr wrap="square" rtlCol="0">
            <a:spAutoFit/>
          </a:bodyPr>
          <a:lstStyle/>
          <a:p>
            <a:r>
              <a:rPr lang="en-GB" dirty="0"/>
              <a:t>(</a:t>
            </a:r>
            <a:r>
              <a:rPr lang="en-GB" dirty="0" err="1"/>
              <a:t>McCombes</a:t>
            </a:r>
            <a:r>
              <a:rPr lang="en-GB" dirty="0"/>
              <a:t>, 2021)</a:t>
            </a:r>
          </a:p>
          <a:p>
            <a:endParaRPr lang="en-GB" dirty="0"/>
          </a:p>
        </p:txBody>
      </p:sp>
      <p:pic>
        <p:nvPicPr>
          <p:cNvPr id="6" name="Picture 5" descr="Icon&#10;&#10;Description automatically generated">
            <a:extLst>
              <a:ext uri="{FF2B5EF4-FFF2-40B4-BE49-F238E27FC236}">
                <a16:creationId xmlns:a16="http://schemas.microsoft.com/office/drawing/2014/main" id="{94FABD0C-A8C4-97E0-EAAC-98564DC8E7F7}"/>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0863757" y="175109"/>
            <a:ext cx="1048813" cy="1048813"/>
          </a:xfrm>
          <a:prstGeom prst="rect">
            <a:avLst/>
          </a:prstGeom>
        </p:spPr>
      </p:pic>
    </p:spTree>
    <p:extLst>
      <p:ext uri="{BB962C8B-B14F-4D97-AF65-F5344CB8AC3E}">
        <p14:creationId xmlns:p14="http://schemas.microsoft.com/office/powerpoint/2010/main" val="31976287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9129" y="757769"/>
            <a:ext cx="9639116" cy="323164"/>
          </a:xfrm>
        </p:spPr>
        <p:txBody>
          <a:bodyPr>
            <a:noAutofit/>
          </a:bodyPr>
          <a:lstStyle/>
          <a:p>
            <a:r>
              <a:rPr lang="en-GB" sz="3600" b="1" dirty="0"/>
              <a:t>Step 3: Identify themes, debates and gaps</a:t>
            </a:r>
            <a:br>
              <a:rPr lang="en-GB" sz="3600" b="1" dirty="0"/>
            </a:br>
            <a:endParaRPr lang="en-GB" sz="3600" dirty="0"/>
          </a:p>
        </p:txBody>
      </p:sp>
      <p:sp>
        <p:nvSpPr>
          <p:cNvPr id="3" name="Content Placeholder 2"/>
          <p:cNvSpPr>
            <a:spLocks noGrp="1"/>
          </p:cNvSpPr>
          <p:nvPr>
            <p:ph idx="1"/>
          </p:nvPr>
        </p:nvSpPr>
        <p:spPr>
          <a:xfrm>
            <a:off x="599129" y="1261107"/>
            <a:ext cx="10993741" cy="4608513"/>
          </a:xfrm>
        </p:spPr>
        <p:txBody>
          <a:bodyPr>
            <a:normAutofit fontScale="62500" lnSpcReduction="20000"/>
          </a:bodyPr>
          <a:lstStyle/>
          <a:p>
            <a:pPr marL="0" indent="0">
              <a:buNone/>
            </a:pPr>
            <a:r>
              <a:rPr lang="en-GB" dirty="0"/>
              <a:t>To begin organising your literature review’s argument and structure, you need to understand the connections and relationships between the sources you’ve read. Based on your reading and notes, you can look for:</a:t>
            </a:r>
          </a:p>
          <a:p>
            <a:pPr marL="0" indent="0">
              <a:buNone/>
            </a:pPr>
            <a:endParaRPr lang="en-GB" dirty="0"/>
          </a:p>
          <a:p>
            <a:r>
              <a:rPr lang="en-GB" b="1" dirty="0"/>
              <a:t>Trends and patterns (in theory, method or results):</a:t>
            </a:r>
            <a:r>
              <a:rPr lang="en-GB" dirty="0"/>
              <a:t> do certain approaches become more or less popular over time?</a:t>
            </a:r>
          </a:p>
          <a:p>
            <a:r>
              <a:rPr lang="en-GB" b="1" dirty="0"/>
              <a:t>Themes:</a:t>
            </a:r>
            <a:r>
              <a:rPr lang="en-GB" dirty="0"/>
              <a:t> what questions or concepts recur across the literature?</a:t>
            </a:r>
          </a:p>
          <a:p>
            <a:r>
              <a:rPr lang="en-GB" b="1" dirty="0"/>
              <a:t>Debates, conflicts and contradictions:</a:t>
            </a:r>
            <a:r>
              <a:rPr lang="en-GB" dirty="0"/>
              <a:t> where do sources disagree?</a:t>
            </a:r>
          </a:p>
          <a:p>
            <a:r>
              <a:rPr lang="en-GB" b="1" dirty="0"/>
              <a:t>Pivotal publications:</a:t>
            </a:r>
            <a:r>
              <a:rPr lang="en-GB" dirty="0"/>
              <a:t> are there any influential theories or studies that changed the direction of the field?</a:t>
            </a:r>
          </a:p>
          <a:p>
            <a:r>
              <a:rPr lang="en-GB" b="1" dirty="0"/>
              <a:t>Gaps:</a:t>
            </a:r>
            <a:r>
              <a:rPr lang="en-GB" dirty="0"/>
              <a:t> what is missing from the literature? Are there weaknesses that need to be addressed?</a:t>
            </a:r>
          </a:p>
          <a:p>
            <a:pPr marL="0" indent="0">
              <a:buNone/>
            </a:pPr>
            <a:endParaRPr lang="en-GB" dirty="0"/>
          </a:p>
          <a:p>
            <a:pPr marL="0" indent="0">
              <a:buNone/>
            </a:pPr>
            <a:r>
              <a:rPr lang="en-GB" dirty="0"/>
              <a:t>This step will help you work out the structure of your literature review and (if applicable) show how your own research will contribute to existing knowledge.</a:t>
            </a:r>
          </a:p>
          <a:p>
            <a:endParaRPr lang="en-GB" dirty="0"/>
          </a:p>
        </p:txBody>
      </p:sp>
      <p:sp>
        <p:nvSpPr>
          <p:cNvPr id="4" name="TextBox 3"/>
          <p:cNvSpPr txBox="1"/>
          <p:nvPr/>
        </p:nvSpPr>
        <p:spPr>
          <a:xfrm>
            <a:off x="8582061" y="5131246"/>
            <a:ext cx="3312368" cy="646331"/>
          </a:xfrm>
          <a:prstGeom prst="rect">
            <a:avLst/>
          </a:prstGeom>
          <a:noFill/>
        </p:spPr>
        <p:txBody>
          <a:bodyPr wrap="square" rtlCol="0">
            <a:spAutoFit/>
          </a:bodyPr>
          <a:lstStyle/>
          <a:p>
            <a:r>
              <a:rPr lang="en-GB" dirty="0"/>
              <a:t>                   (</a:t>
            </a:r>
            <a:r>
              <a:rPr lang="en-GB" dirty="0" err="1"/>
              <a:t>McCombes</a:t>
            </a:r>
            <a:r>
              <a:rPr lang="en-GB" dirty="0"/>
              <a:t>, 2021)</a:t>
            </a:r>
          </a:p>
          <a:p>
            <a:endParaRPr lang="en-GB" dirty="0"/>
          </a:p>
        </p:txBody>
      </p:sp>
      <p:pic>
        <p:nvPicPr>
          <p:cNvPr id="5" name="Picture 4" descr="Icon&#10;&#10;Description automatically generated">
            <a:extLst>
              <a:ext uri="{FF2B5EF4-FFF2-40B4-BE49-F238E27FC236}">
                <a16:creationId xmlns:a16="http://schemas.microsoft.com/office/drawing/2014/main" id="{C572821C-0186-9B2A-FCD1-E8E0A6147E66}"/>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0863757" y="175109"/>
            <a:ext cx="1048813" cy="1048813"/>
          </a:xfrm>
          <a:prstGeom prst="rect">
            <a:avLst/>
          </a:prstGeom>
        </p:spPr>
      </p:pic>
    </p:spTree>
    <p:extLst>
      <p:ext uri="{BB962C8B-B14F-4D97-AF65-F5344CB8AC3E}">
        <p14:creationId xmlns:p14="http://schemas.microsoft.com/office/powerpoint/2010/main" val="2116175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8165" y="257177"/>
            <a:ext cx="10972800" cy="1143000"/>
          </a:xfrm>
        </p:spPr>
        <p:txBody>
          <a:bodyPr>
            <a:normAutofit fontScale="90000"/>
          </a:bodyPr>
          <a:lstStyle/>
          <a:p>
            <a:r>
              <a:rPr lang="en-GB" b="1" dirty="0" err="1"/>
              <a:t>Cynllunio</a:t>
            </a:r>
            <a:r>
              <a:rPr lang="en-GB" b="1" dirty="0"/>
              <a:t> </a:t>
            </a:r>
            <a:r>
              <a:rPr lang="en-GB" b="1" dirty="0" err="1"/>
              <a:t>eich</a:t>
            </a:r>
            <a:r>
              <a:rPr lang="en-GB" b="1" dirty="0"/>
              <a:t> </a:t>
            </a:r>
            <a:r>
              <a:rPr lang="en-GB" b="1" dirty="0" err="1"/>
              <a:t>adolygiad</a:t>
            </a:r>
            <a:r>
              <a:rPr lang="en-GB" b="1" dirty="0"/>
              <a:t> </a:t>
            </a:r>
            <a:r>
              <a:rPr lang="en-GB" b="1" dirty="0" err="1"/>
              <a:t>llenyddiaeth</a:t>
            </a:r>
            <a:br>
              <a:rPr lang="en-GB" dirty="0"/>
            </a:br>
            <a:r>
              <a:rPr lang="en-GB" dirty="0"/>
              <a:t>Planning your literature review</a:t>
            </a:r>
          </a:p>
        </p:txBody>
      </p:sp>
      <p:sp>
        <p:nvSpPr>
          <p:cNvPr id="3" name="Content Placeholder 2"/>
          <p:cNvSpPr>
            <a:spLocks noGrp="1"/>
          </p:cNvSpPr>
          <p:nvPr>
            <p:ph idx="1"/>
          </p:nvPr>
        </p:nvSpPr>
        <p:spPr>
          <a:xfrm>
            <a:off x="6571816" y="1935249"/>
            <a:ext cx="4644128" cy="3917032"/>
          </a:xfrm>
        </p:spPr>
        <p:txBody>
          <a:bodyPr/>
          <a:lstStyle/>
          <a:p>
            <a:r>
              <a:rPr lang="en-GB" dirty="0"/>
              <a:t>Make a short outline plan for the structure of your literature review.</a:t>
            </a:r>
          </a:p>
          <a:p>
            <a:r>
              <a:rPr lang="en-GB" dirty="0"/>
              <a:t>One A4 sheet of paper in bullet points</a:t>
            </a:r>
          </a:p>
        </p:txBody>
      </p:sp>
      <p:sp>
        <p:nvSpPr>
          <p:cNvPr id="4" name="Content Placeholder 2">
            <a:extLst>
              <a:ext uri="{FF2B5EF4-FFF2-40B4-BE49-F238E27FC236}">
                <a16:creationId xmlns:a16="http://schemas.microsoft.com/office/drawing/2014/main" id="{3E1D7784-DDEF-F1B3-EB1C-1C8B2F08CE06}"/>
              </a:ext>
            </a:extLst>
          </p:cNvPr>
          <p:cNvSpPr txBox="1">
            <a:spLocks/>
          </p:cNvSpPr>
          <p:nvPr/>
        </p:nvSpPr>
        <p:spPr>
          <a:xfrm>
            <a:off x="1094721" y="1996906"/>
            <a:ext cx="4644128"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err="1"/>
              <a:t>Gwnewch</a:t>
            </a:r>
            <a:r>
              <a:rPr lang="en-GB" dirty="0"/>
              <a:t> </a:t>
            </a:r>
            <a:r>
              <a:rPr lang="en-GB" dirty="0" err="1"/>
              <a:t>amlinelliad</a:t>
            </a:r>
            <a:r>
              <a:rPr lang="en-GB" dirty="0"/>
              <a:t> </a:t>
            </a:r>
            <a:r>
              <a:rPr lang="en-GB" dirty="0" err="1"/>
              <a:t>byr</a:t>
            </a:r>
            <a:r>
              <a:rPr lang="en-GB" dirty="0"/>
              <a:t> </a:t>
            </a:r>
            <a:r>
              <a:rPr lang="en-GB" dirty="0" err="1"/>
              <a:t>o’ch</a:t>
            </a:r>
            <a:r>
              <a:rPr lang="en-GB" dirty="0"/>
              <a:t> </a:t>
            </a:r>
            <a:r>
              <a:rPr lang="en-GB" dirty="0" err="1"/>
              <a:t>adolygiad</a:t>
            </a:r>
            <a:r>
              <a:rPr lang="en-GB" dirty="0"/>
              <a:t> </a:t>
            </a:r>
            <a:r>
              <a:rPr lang="en-GB" dirty="0" err="1"/>
              <a:t>llenyddiaeth</a:t>
            </a:r>
            <a:r>
              <a:rPr lang="en-GB" dirty="0"/>
              <a:t>.</a:t>
            </a:r>
          </a:p>
          <a:p>
            <a:r>
              <a:rPr lang="en-GB" dirty="0"/>
              <a:t>Un darn </a:t>
            </a:r>
            <a:r>
              <a:rPr lang="en-GB" dirty="0" err="1"/>
              <a:t>papur</a:t>
            </a:r>
            <a:r>
              <a:rPr lang="en-GB" dirty="0"/>
              <a:t> A4 a </a:t>
            </a:r>
            <a:r>
              <a:rPr lang="en-GB" dirty="0" err="1"/>
              <a:t>phwyntiau</a:t>
            </a:r>
            <a:r>
              <a:rPr lang="en-GB" dirty="0"/>
              <a:t> </a:t>
            </a:r>
            <a:r>
              <a:rPr lang="en-GB" dirty="0" err="1"/>
              <a:t>bwled</a:t>
            </a:r>
            <a:endParaRPr lang="en-GB" dirty="0"/>
          </a:p>
        </p:txBody>
      </p:sp>
      <p:pic>
        <p:nvPicPr>
          <p:cNvPr id="6" name="Picture 5" descr="A picture containing diagram&#10;&#10;Description automatically generated">
            <a:extLst>
              <a:ext uri="{FF2B5EF4-FFF2-40B4-BE49-F238E27FC236}">
                <a16:creationId xmlns:a16="http://schemas.microsoft.com/office/drawing/2014/main" id="{E2007018-EE6A-C984-5768-A1C5AAF5F68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968166" y="352208"/>
            <a:ext cx="1297799" cy="1297799"/>
          </a:xfrm>
          <a:prstGeom prst="rect">
            <a:avLst/>
          </a:prstGeom>
        </p:spPr>
      </p:pic>
    </p:spTree>
    <p:extLst>
      <p:ext uri="{BB962C8B-B14F-4D97-AF65-F5344CB8AC3E}">
        <p14:creationId xmlns:p14="http://schemas.microsoft.com/office/powerpoint/2010/main" val="41705708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6" name="Picture 2" descr="Diagram of the structure of an essay"/>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954307" y="188641"/>
            <a:ext cx="7166029" cy="63947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85426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8001" y="457201"/>
            <a:ext cx="10972800" cy="1143000"/>
          </a:xfrm>
        </p:spPr>
        <p:txBody>
          <a:bodyPr>
            <a:normAutofit fontScale="90000"/>
          </a:bodyPr>
          <a:lstStyle/>
          <a:p>
            <a:pPr algn="l"/>
            <a:r>
              <a:rPr lang="en-GB" dirty="0"/>
              <a:t>Cyflwyniad1: </a:t>
            </a:r>
            <a:r>
              <a:rPr lang="en-GB" dirty="0" err="1"/>
              <a:t>Bachwch</a:t>
            </a:r>
            <a:r>
              <a:rPr lang="en-GB" dirty="0"/>
              <a:t> </a:t>
            </a:r>
            <a:r>
              <a:rPr lang="en-GB" dirty="0" err="1"/>
              <a:t>eich</a:t>
            </a:r>
            <a:r>
              <a:rPr lang="en-GB" dirty="0"/>
              <a:t> </a:t>
            </a:r>
            <a:r>
              <a:rPr lang="en-GB" dirty="0" err="1"/>
              <a:t>darllenydd</a:t>
            </a:r>
            <a:br>
              <a:rPr lang="en-GB" dirty="0"/>
            </a:br>
            <a:endParaRPr lang="en-GB" dirty="0"/>
          </a:p>
        </p:txBody>
      </p:sp>
      <p:sp>
        <p:nvSpPr>
          <p:cNvPr id="3" name="Content Placeholder 2"/>
          <p:cNvSpPr>
            <a:spLocks noGrp="1"/>
          </p:cNvSpPr>
          <p:nvPr>
            <p:ph sz="half" idx="1"/>
          </p:nvPr>
        </p:nvSpPr>
        <p:spPr>
          <a:xfrm>
            <a:off x="1981200" y="1600201"/>
            <a:ext cx="7012730" cy="4539342"/>
          </a:xfrm>
        </p:spPr>
        <p:txBody>
          <a:bodyPr>
            <a:normAutofit fontScale="92500" lnSpcReduction="20000"/>
          </a:bodyPr>
          <a:lstStyle/>
          <a:p>
            <a:r>
              <a:rPr lang="en-GB" sz="2400" dirty="0"/>
              <a:t>Mae </a:t>
            </a:r>
            <a:r>
              <a:rPr lang="en-GB" sz="2400" dirty="0" err="1"/>
              <a:t>eich</a:t>
            </a:r>
            <a:r>
              <a:rPr lang="en-GB" sz="2400" dirty="0"/>
              <a:t> </a:t>
            </a:r>
            <a:r>
              <a:rPr lang="en-GB" sz="2400" dirty="0" err="1"/>
              <a:t>brawddeg</a:t>
            </a:r>
            <a:r>
              <a:rPr lang="en-GB" sz="2400" dirty="0"/>
              <a:t> </a:t>
            </a:r>
            <a:r>
              <a:rPr lang="en-GB" sz="2400" dirty="0" err="1"/>
              <a:t>gyntaf</a:t>
            </a:r>
            <a:r>
              <a:rPr lang="en-GB" sz="2400" dirty="0"/>
              <a:t> </a:t>
            </a:r>
            <a:r>
              <a:rPr lang="en-GB" sz="2400" dirty="0" err="1"/>
              <a:t>yn</a:t>
            </a:r>
            <a:r>
              <a:rPr lang="en-GB" sz="2400" dirty="0"/>
              <a:t> </a:t>
            </a:r>
            <a:r>
              <a:rPr lang="en-GB" sz="2400" dirty="0" err="1"/>
              <a:t>gosod</a:t>
            </a:r>
            <a:r>
              <a:rPr lang="en-GB" sz="2400" dirty="0"/>
              <a:t> y </a:t>
            </a:r>
            <a:r>
              <a:rPr lang="en-GB" sz="2400" dirty="0" err="1"/>
              <a:t>dôn</a:t>
            </a:r>
            <a:r>
              <a:rPr lang="en-GB" sz="2400" dirty="0"/>
              <a:t> </a:t>
            </a:r>
            <a:r>
              <a:rPr lang="en-GB" sz="2400" dirty="0" err="1"/>
              <a:t>ar</a:t>
            </a:r>
            <a:r>
              <a:rPr lang="en-GB" sz="2400" dirty="0"/>
              <a:t> gyfer y </a:t>
            </a:r>
            <a:r>
              <a:rPr lang="en-GB" sz="2400" dirty="0" err="1"/>
              <a:t>traethawd</a:t>
            </a:r>
            <a:r>
              <a:rPr lang="en-GB" sz="2400" dirty="0"/>
              <a:t> </a:t>
            </a:r>
            <a:r>
              <a:rPr lang="en-GB" sz="2400" dirty="0" err="1"/>
              <a:t>cyfan</a:t>
            </a:r>
            <a:r>
              <a:rPr lang="en-GB" sz="2400" dirty="0"/>
              <a:t>, felly </a:t>
            </a:r>
            <a:r>
              <a:rPr lang="en-GB" sz="2400" dirty="0" err="1"/>
              <a:t>treuliwch</a:t>
            </a:r>
            <a:r>
              <a:rPr lang="en-GB" sz="2400" dirty="0"/>
              <a:t> </a:t>
            </a:r>
            <a:r>
              <a:rPr lang="en-GB" sz="2400" dirty="0" err="1"/>
              <a:t>beth</a:t>
            </a:r>
            <a:r>
              <a:rPr lang="en-GB" sz="2400" dirty="0"/>
              <a:t> </a:t>
            </a:r>
            <a:r>
              <a:rPr lang="en-GB" sz="2400" dirty="0" err="1"/>
              <a:t>amser</a:t>
            </a:r>
            <a:r>
              <a:rPr lang="en-GB" sz="2400" dirty="0"/>
              <a:t> </a:t>
            </a:r>
            <a:r>
              <a:rPr lang="en-GB" sz="2400" dirty="0" err="1"/>
              <a:t>ar</a:t>
            </a:r>
            <a:r>
              <a:rPr lang="en-GB" sz="2400" dirty="0"/>
              <a:t> </a:t>
            </a:r>
            <a:r>
              <a:rPr lang="en-GB" sz="2400" dirty="0" err="1"/>
              <a:t>ysgrifennu</a:t>
            </a:r>
            <a:r>
              <a:rPr lang="en-GB" sz="2400" dirty="0"/>
              <a:t> </a:t>
            </a:r>
            <a:r>
              <a:rPr lang="en-GB" sz="2400" dirty="0" err="1"/>
              <a:t>bachyn</a:t>
            </a:r>
            <a:r>
              <a:rPr lang="en-GB" sz="2400" dirty="0"/>
              <a:t> </a:t>
            </a:r>
            <a:r>
              <a:rPr lang="en-GB" sz="2400" dirty="0" err="1"/>
              <a:t>effeithiol</a:t>
            </a:r>
            <a:r>
              <a:rPr lang="en-GB" sz="2400" dirty="0"/>
              <a:t>.</a:t>
            </a:r>
          </a:p>
          <a:p>
            <a:pPr marL="0" indent="0">
              <a:buNone/>
            </a:pPr>
            <a:endParaRPr lang="en-GB" sz="2400" dirty="0"/>
          </a:p>
          <a:p>
            <a:r>
              <a:rPr lang="en-GB" sz="2400" dirty="0" err="1"/>
              <a:t>Ceisiwch</a:t>
            </a:r>
            <a:r>
              <a:rPr lang="en-GB" sz="2400" dirty="0"/>
              <a:t> </a:t>
            </a:r>
            <a:r>
              <a:rPr lang="en-GB" sz="2400" dirty="0" err="1"/>
              <a:t>osgoi</a:t>
            </a:r>
            <a:r>
              <a:rPr lang="en-GB" sz="2400" dirty="0"/>
              <a:t> </a:t>
            </a:r>
            <a:r>
              <a:rPr lang="en-GB" sz="2400" dirty="0" err="1"/>
              <a:t>brawddegau</a:t>
            </a:r>
            <a:r>
              <a:rPr lang="en-GB" sz="2400" dirty="0"/>
              <a:t> hir, </a:t>
            </a:r>
            <a:r>
              <a:rPr lang="en-GB" sz="2400" dirty="0" err="1"/>
              <a:t>trwchus</a:t>
            </a:r>
            <a:r>
              <a:rPr lang="en-GB" sz="2400" dirty="0"/>
              <a:t>—</a:t>
            </a:r>
            <a:r>
              <a:rPr lang="en-GB" sz="2400" dirty="0" err="1"/>
              <a:t>dechreuwch</a:t>
            </a:r>
            <a:r>
              <a:rPr lang="en-GB" sz="2400" dirty="0"/>
              <a:t> gyda </a:t>
            </a:r>
            <a:r>
              <a:rPr lang="en-GB" sz="2400" dirty="0" err="1"/>
              <a:t>rhywbeth</a:t>
            </a:r>
            <a:r>
              <a:rPr lang="en-GB" sz="2400" dirty="0"/>
              <a:t> </a:t>
            </a:r>
            <a:r>
              <a:rPr lang="en-GB" sz="2400" dirty="0" err="1"/>
              <a:t>clir</a:t>
            </a:r>
            <a:r>
              <a:rPr lang="en-GB" sz="2400" dirty="0"/>
              <a:t>, </a:t>
            </a:r>
            <a:r>
              <a:rPr lang="en-GB" sz="2400" dirty="0" err="1"/>
              <a:t>cryno</a:t>
            </a:r>
            <a:r>
              <a:rPr lang="en-GB" sz="2400" dirty="0"/>
              <a:t> a </a:t>
            </a:r>
            <a:r>
              <a:rPr lang="en-GB" sz="2400" dirty="0" err="1"/>
              <a:t>bachog</a:t>
            </a:r>
            <a:r>
              <a:rPr lang="en-GB" sz="2400" dirty="0"/>
              <a:t> a </a:t>
            </a:r>
            <a:r>
              <a:rPr lang="en-GB" sz="2400" dirty="0" err="1"/>
              <a:t>fydd</a:t>
            </a:r>
            <a:r>
              <a:rPr lang="en-GB" sz="2400" dirty="0"/>
              <a:t> </a:t>
            </a:r>
            <a:r>
              <a:rPr lang="en-GB" sz="2400" dirty="0" err="1"/>
              <a:t>yn</a:t>
            </a:r>
            <a:r>
              <a:rPr lang="en-GB" sz="2400" dirty="0"/>
              <a:t> </a:t>
            </a:r>
            <a:r>
              <a:rPr lang="en-GB" sz="2400" dirty="0" err="1"/>
              <a:t>sbarduno</a:t>
            </a:r>
            <a:r>
              <a:rPr lang="en-GB" sz="2400" dirty="0"/>
              <a:t> </a:t>
            </a:r>
            <a:r>
              <a:rPr lang="en-GB" sz="2400" dirty="0" err="1"/>
              <a:t>chwilfrydedd</a:t>
            </a:r>
            <a:r>
              <a:rPr lang="en-GB" sz="2400" dirty="0"/>
              <a:t> </a:t>
            </a:r>
            <a:r>
              <a:rPr lang="en-GB" sz="2400" dirty="0" err="1"/>
              <a:t>eich</a:t>
            </a:r>
            <a:r>
              <a:rPr lang="en-GB" sz="2400" dirty="0"/>
              <a:t> </a:t>
            </a:r>
            <a:r>
              <a:rPr lang="en-GB" sz="2400" dirty="0" err="1"/>
              <a:t>darllenydd</a:t>
            </a:r>
            <a:r>
              <a:rPr lang="en-GB" sz="2400" dirty="0"/>
              <a:t>.</a:t>
            </a:r>
          </a:p>
          <a:p>
            <a:pPr marL="0" indent="0">
              <a:buNone/>
            </a:pPr>
            <a:endParaRPr lang="en-GB" sz="2400" dirty="0"/>
          </a:p>
          <a:p>
            <a:r>
              <a:rPr lang="en-GB" sz="2400" dirty="0" err="1"/>
              <a:t>Dylai'r</a:t>
            </a:r>
            <a:r>
              <a:rPr lang="en-GB" sz="2400" dirty="0"/>
              <a:t> </a:t>
            </a:r>
            <a:r>
              <a:rPr lang="en-GB" sz="2400" dirty="0" err="1"/>
              <a:t>bachyn</a:t>
            </a:r>
            <a:r>
              <a:rPr lang="en-GB" sz="2400" dirty="0"/>
              <a:t> </a:t>
            </a:r>
            <a:r>
              <a:rPr lang="en-GB" sz="2400" dirty="0" err="1"/>
              <a:t>arwain</a:t>
            </a:r>
            <a:r>
              <a:rPr lang="en-GB" sz="2400" dirty="0"/>
              <a:t> y </a:t>
            </a:r>
            <a:r>
              <a:rPr lang="en-GB" sz="2400" dirty="0" err="1"/>
              <a:t>darllenydd</a:t>
            </a:r>
            <a:r>
              <a:rPr lang="en-GB" sz="2400" dirty="0"/>
              <a:t> </a:t>
            </a:r>
            <a:r>
              <a:rPr lang="en-GB" sz="2400" dirty="0" err="1"/>
              <a:t>i</a:t>
            </a:r>
            <a:r>
              <a:rPr lang="en-GB" sz="2400" dirty="0"/>
              <a:t> </a:t>
            </a:r>
            <a:r>
              <a:rPr lang="en-GB" sz="2400" dirty="0" err="1"/>
              <a:t>mewn</a:t>
            </a:r>
            <a:r>
              <a:rPr lang="en-GB" sz="2400" dirty="0"/>
              <a:t> </a:t>
            </a:r>
            <a:r>
              <a:rPr lang="en-GB" sz="2400" dirty="0" err="1"/>
              <a:t>i'ch</a:t>
            </a:r>
            <a:r>
              <a:rPr lang="en-GB" sz="2400" dirty="0"/>
              <a:t> </a:t>
            </a:r>
            <a:r>
              <a:rPr lang="en-GB" sz="2400" dirty="0" err="1"/>
              <a:t>traethawd</a:t>
            </a:r>
            <a:r>
              <a:rPr lang="en-GB" sz="2400" dirty="0"/>
              <a:t>, </a:t>
            </a:r>
            <a:r>
              <a:rPr lang="en-GB" sz="2400" dirty="0" err="1"/>
              <a:t>gan</a:t>
            </a:r>
            <a:r>
              <a:rPr lang="en-GB" sz="2400" dirty="0"/>
              <a:t> </a:t>
            </a:r>
            <a:r>
              <a:rPr lang="en-GB" sz="2400" dirty="0" err="1"/>
              <a:t>roi</a:t>
            </a:r>
            <a:r>
              <a:rPr lang="en-GB" sz="2400" dirty="0"/>
              <a:t> </a:t>
            </a:r>
            <a:r>
              <a:rPr lang="en-GB" sz="2400" dirty="0" err="1"/>
              <a:t>ymdeimlad</a:t>
            </a:r>
            <a:r>
              <a:rPr lang="en-GB" sz="2400" dirty="0"/>
              <a:t> </a:t>
            </a:r>
            <a:r>
              <a:rPr lang="en-GB" sz="2400" dirty="0" err="1"/>
              <a:t>o'r</a:t>
            </a:r>
            <a:r>
              <a:rPr lang="en-GB" sz="2400" dirty="0"/>
              <a:t> </a:t>
            </a:r>
            <a:r>
              <a:rPr lang="en-GB" sz="2400" dirty="0" err="1"/>
              <a:t>pwnc</a:t>
            </a:r>
            <a:r>
              <a:rPr lang="en-GB" sz="2400" dirty="0"/>
              <a:t> </a:t>
            </a:r>
            <a:r>
              <a:rPr lang="en-GB" sz="2400" dirty="0" err="1"/>
              <a:t>rydych</a:t>
            </a:r>
            <a:r>
              <a:rPr lang="en-GB" sz="2400" dirty="0"/>
              <a:t> </a:t>
            </a:r>
            <a:r>
              <a:rPr lang="en-GB" sz="2400" dirty="0" err="1"/>
              <a:t>chi'n</a:t>
            </a:r>
            <a:r>
              <a:rPr lang="en-GB" sz="2400" dirty="0"/>
              <a:t> </a:t>
            </a:r>
            <a:r>
              <a:rPr lang="en-GB" sz="2400" dirty="0" err="1"/>
              <a:t>ysgrifennu</a:t>
            </a:r>
            <a:r>
              <a:rPr lang="en-GB" sz="2400" dirty="0"/>
              <a:t> </a:t>
            </a:r>
            <a:r>
              <a:rPr lang="en-GB" sz="2400" dirty="0" err="1"/>
              <a:t>amdano</a:t>
            </a:r>
            <a:r>
              <a:rPr lang="en-GB" sz="2400" dirty="0"/>
              <a:t> a </a:t>
            </a:r>
            <a:r>
              <a:rPr lang="en-GB" sz="2400" dirty="0" err="1"/>
              <a:t>pham</a:t>
            </a:r>
            <a:r>
              <a:rPr lang="en-GB" sz="2400" dirty="0"/>
              <a:t> </a:t>
            </a:r>
            <a:r>
              <a:rPr lang="en-GB" sz="2400" dirty="0" err="1"/>
              <a:t>ei</a:t>
            </a:r>
            <a:r>
              <a:rPr lang="en-GB" sz="2400" dirty="0"/>
              <a:t> </a:t>
            </a:r>
            <a:r>
              <a:rPr lang="en-GB" sz="2400" dirty="0" err="1"/>
              <a:t>fod</a:t>
            </a:r>
            <a:r>
              <a:rPr lang="en-GB" sz="2400" dirty="0"/>
              <a:t> </a:t>
            </a:r>
            <a:r>
              <a:rPr lang="en-GB" sz="2400" dirty="0" err="1"/>
              <a:t>yn</a:t>
            </a:r>
            <a:r>
              <a:rPr lang="en-GB" sz="2400" dirty="0"/>
              <a:t> </a:t>
            </a:r>
            <a:r>
              <a:rPr lang="en-GB" sz="2400" dirty="0" err="1"/>
              <a:t>ddiddorol</a:t>
            </a:r>
            <a:r>
              <a:rPr lang="en-GB" sz="2400" dirty="0"/>
              <a:t>. </a:t>
            </a:r>
            <a:r>
              <a:rPr lang="en-GB" sz="2400" dirty="0" err="1"/>
              <a:t>Ceisiwch</a:t>
            </a:r>
            <a:r>
              <a:rPr lang="en-GB" sz="2400" dirty="0"/>
              <a:t> </a:t>
            </a:r>
            <a:r>
              <a:rPr lang="en-GB" sz="2400" dirty="0" err="1"/>
              <a:t>osgoi</a:t>
            </a:r>
            <a:r>
              <a:rPr lang="en-GB" sz="2400" dirty="0"/>
              <a:t> </a:t>
            </a:r>
            <a:r>
              <a:rPr lang="en-GB" sz="2400" dirty="0" err="1"/>
              <a:t>honiadau</a:t>
            </a:r>
            <a:r>
              <a:rPr lang="en-GB" sz="2400" dirty="0"/>
              <a:t> </a:t>
            </a:r>
            <a:r>
              <a:rPr lang="en-GB" sz="2400" dirty="0" err="1"/>
              <a:t>rhy</a:t>
            </a:r>
            <a:r>
              <a:rPr lang="en-GB" sz="2400" dirty="0"/>
              <a:t> </a:t>
            </a:r>
            <a:r>
              <a:rPr lang="en-GB" sz="2400" dirty="0" err="1"/>
              <a:t>eang</a:t>
            </a:r>
            <a:r>
              <a:rPr lang="en-GB" sz="2400" dirty="0"/>
              <a:t> neu </a:t>
            </a:r>
            <a:r>
              <a:rPr lang="en-GB" sz="2400" dirty="0" err="1"/>
              <a:t>ddatganiadau</a:t>
            </a:r>
            <a:r>
              <a:rPr lang="en-GB" sz="2400" dirty="0"/>
              <a:t> </a:t>
            </a:r>
            <a:r>
              <a:rPr lang="en-GB" sz="2400" dirty="0" err="1"/>
              <a:t>plaen</a:t>
            </a:r>
            <a:r>
              <a:rPr lang="en-GB" sz="2400" dirty="0"/>
              <a:t> o </a:t>
            </a:r>
            <a:r>
              <a:rPr lang="en-GB" sz="2400" dirty="0" err="1"/>
              <a:t>ffaith</a:t>
            </a:r>
            <a:r>
              <a:rPr lang="en-GB" sz="2400" dirty="0"/>
              <a:t>.</a:t>
            </a:r>
          </a:p>
          <a:p>
            <a:pPr marL="0" indent="0">
              <a:buNone/>
            </a:pPr>
            <a:r>
              <a:rPr lang="en-GB" sz="2200" dirty="0"/>
              <a:t>                                                   (</a:t>
            </a:r>
            <a:r>
              <a:rPr lang="en-GB" sz="2200" dirty="0" err="1"/>
              <a:t>McCombes</a:t>
            </a:r>
            <a:r>
              <a:rPr lang="en-GB" sz="2200" dirty="0"/>
              <a:t>, 2021)</a:t>
            </a:r>
          </a:p>
          <a:p>
            <a:endParaRPr lang="en-GB" dirty="0"/>
          </a:p>
          <a:p>
            <a:endParaRPr lang="en-GB" dirty="0"/>
          </a:p>
        </p:txBody>
      </p:sp>
      <p:sp>
        <p:nvSpPr>
          <p:cNvPr id="4" name="Oval Callout 3"/>
          <p:cNvSpPr/>
          <p:nvPr/>
        </p:nvSpPr>
        <p:spPr>
          <a:xfrm>
            <a:off x="8993930" y="3082199"/>
            <a:ext cx="2243558" cy="1584176"/>
          </a:xfrm>
          <a:prstGeom prst="wedgeEllipseCallout">
            <a:avLst>
              <a:gd name="adj1" fmla="val -40549"/>
              <a:gd name="adj2" fmla="val -11230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Beth </a:t>
            </a:r>
            <a:r>
              <a:rPr lang="en-GB" sz="2400" dirty="0" err="1"/>
              <a:t>yw</a:t>
            </a:r>
            <a:r>
              <a:rPr lang="en-GB" sz="2400" dirty="0"/>
              <a:t> </a:t>
            </a:r>
            <a:r>
              <a:rPr lang="en-GB" sz="2400" dirty="0" err="1"/>
              <a:t>bachyn</a:t>
            </a:r>
            <a:r>
              <a:rPr lang="en-GB" sz="2400" dirty="0"/>
              <a:t>?</a:t>
            </a:r>
          </a:p>
        </p:txBody>
      </p:sp>
      <p:pic>
        <p:nvPicPr>
          <p:cNvPr id="5" name="Picture 4" descr="เหยื่อ ปลา การตกปลา · กราฟิกแบบเวกเตอร์ฟรีบน Pixabay"/>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513415" y="382315"/>
            <a:ext cx="2124366" cy="1732212"/>
          </a:xfrm>
          <a:prstGeom prst="rect">
            <a:avLst/>
          </a:prstGeom>
        </p:spPr>
      </p:pic>
    </p:spTree>
    <p:extLst>
      <p:ext uri="{BB962C8B-B14F-4D97-AF65-F5344CB8AC3E}">
        <p14:creationId xmlns:p14="http://schemas.microsoft.com/office/powerpoint/2010/main" val="39205414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8001" y="457201"/>
            <a:ext cx="10972800" cy="1143000"/>
          </a:xfrm>
        </p:spPr>
        <p:txBody>
          <a:bodyPr>
            <a:normAutofit fontScale="90000"/>
          </a:bodyPr>
          <a:lstStyle/>
          <a:p>
            <a:pPr algn="l"/>
            <a:r>
              <a:rPr lang="en-GB" dirty="0"/>
              <a:t>Introduction1: Hook your reader</a:t>
            </a:r>
            <a:br>
              <a:rPr lang="en-GB" dirty="0"/>
            </a:br>
            <a:endParaRPr lang="en-GB" dirty="0"/>
          </a:p>
        </p:txBody>
      </p:sp>
      <p:sp>
        <p:nvSpPr>
          <p:cNvPr id="3" name="Content Placeholder 2"/>
          <p:cNvSpPr>
            <a:spLocks noGrp="1"/>
          </p:cNvSpPr>
          <p:nvPr>
            <p:ph sz="half" idx="1"/>
          </p:nvPr>
        </p:nvSpPr>
        <p:spPr>
          <a:xfrm>
            <a:off x="1981200" y="1600201"/>
            <a:ext cx="6059016" cy="3989040"/>
          </a:xfrm>
        </p:spPr>
        <p:txBody>
          <a:bodyPr>
            <a:normAutofit fontScale="92500" lnSpcReduction="10000"/>
          </a:bodyPr>
          <a:lstStyle/>
          <a:p>
            <a:r>
              <a:rPr lang="en-GB" sz="2400" dirty="0"/>
              <a:t>Your first sentence sets the tone for the whole essay, so spend some time on writing an effective hook.</a:t>
            </a:r>
          </a:p>
          <a:p>
            <a:r>
              <a:rPr lang="en-GB" sz="2400" dirty="0"/>
              <a:t>Avoid long, dense sentences—start with something clear, concise and catchy that will spark your reader’s curiosity.</a:t>
            </a:r>
          </a:p>
          <a:p>
            <a:r>
              <a:rPr lang="en-GB" sz="2400" dirty="0"/>
              <a:t>The hook should lead the reader into your essay, giving a sense of the topic you’re writing about and why it’s interesting. Avoid overly broad claims or plain statements of fact.</a:t>
            </a:r>
          </a:p>
          <a:p>
            <a:pPr marL="0" indent="0">
              <a:buNone/>
            </a:pPr>
            <a:r>
              <a:rPr lang="en-GB" sz="2200" dirty="0"/>
              <a:t>                                                   (</a:t>
            </a:r>
            <a:r>
              <a:rPr lang="en-GB" sz="2200" dirty="0" err="1"/>
              <a:t>McCombes</a:t>
            </a:r>
            <a:r>
              <a:rPr lang="en-GB" sz="2200" dirty="0"/>
              <a:t>, 2021)</a:t>
            </a:r>
          </a:p>
          <a:p>
            <a:endParaRPr lang="en-GB" dirty="0"/>
          </a:p>
          <a:p>
            <a:endParaRPr lang="en-GB" dirty="0"/>
          </a:p>
        </p:txBody>
      </p:sp>
      <p:sp>
        <p:nvSpPr>
          <p:cNvPr id="4" name="Oval Callout 3"/>
          <p:cNvSpPr/>
          <p:nvPr/>
        </p:nvSpPr>
        <p:spPr>
          <a:xfrm>
            <a:off x="8184232" y="3501008"/>
            <a:ext cx="2243558" cy="1584176"/>
          </a:xfrm>
          <a:prstGeom prst="wedgeEllipseCallout">
            <a:avLst>
              <a:gd name="adj1" fmla="val -40549"/>
              <a:gd name="adj2" fmla="val -11230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What is a hook?</a:t>
            </a:r>
          </a:p>
        </p:txBody>
      </p:sp>
      <p:pic>
        <p:nvPicPr>
          <p:cNvPr id="5" name="Picture 4" descr="เหยื่อ ปลา การตกปลา · กราฟิกแบบเวกเตอร์ฟรีบน Pixabay"/>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576208" y="63082"/>
            <a:ext cx="3269183" cy="2665698"/>
          </a:xfrm>
          <a:prstGeom prst="rect">
            <a:avLst/>
          </a:prstGeom>
        </p:spPr>
      </p:pic>
    </p:spTree>
    <p:extLst>
      <p:ext uri="{BB962C8B-B14F-4D97-AF65-F5344CB8AC3E}">
        <p14:creationId xmlns:p14="http://schemas.microsoft.com/office/powerpoint/2010/main" val="29489363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Cyflwyniad</a:t>
            </a:r>
            <a:r>
              <a:rPr lang="en-GB" dirty="0"/>
              <a:t> 2 : </a:t>
            </a:r>
            <a:r>
              <a:rPr lang="en-GB" dirty="0" err="1"/>
              <a:t>Cyd-destun</a:t>
            </a:r>
            <a:br>
              <a:rPr lang="en-GB" dirty="0"/>
            </a:br>
            <a:r>
              <a:rPr lang="en-GB" dirty="0"/>
              <a:t>Introduction 2: Context</a:t>
            </a:r>
          </a:p>
        </p:txBody>
      </p:sp>
      <p:sp>
        <p:nvSpPr>
          <p:cNvPr id="3" name="Content Placeholder 2"/>
          <p:cNvSpPr>
            <a:spLocks noGrp="1"/>
          </p:cNvSpPr>
          <p:nvPr>
            <p:ph idx="1"/>
          </p:nvPr>
        </p:nvSpPr>
        <p:spPr>
          <a:xfrm>
            <a:off x="6289118" y="1600201"/>
            <a:ext cx="5293281" cy="4783182"/>
          </a:xfrm>
        </p:spPr>
        <p:txBody>
          <a:bodyPr>
            <a:normAutofit fontScale="77500" lnSpcReduction="20000"/>
          </a:bodyPr>
          <a:lstStyle/>
          <a:p>
            <a:pPr marL="0" indent="0">
              <a:buNone/>
            </a:pPr>
            <a:r>
              <a:rPr lang="en-GB" dirty="0"/>
              <a:t>Provide the context your reader needs to understand your topic and argument. Depending on the subject of your essay, this might include:</a:t>
            </a:r>
          </a:p>
          <a:p>
            <a:r>
              <a:rPr lang="en-GB" dirty="0"/>
              <a:t>Historical, geographical, or social context</a:t>
            </a:r>
          </a:p>
          <a:p>
            <a:r>
              <a:rPr lang="en-GB" dirty="0"/>
              <a:t>An outline of the debate you’re addressing</a:t>
            </a:r>
          </a:p>
          <a:p>
            <a:r>
              <a:rPr lang="en-GB" dirty="0"/>
              <a:t>A summary of relevant theories or research about the topic</a:t>
            </a:r>
          </a:p>
          <a:p>
            <a:r>
              <a:rPr lang="en-GB" dirty="0"/>
              <a:t>Definitions of key terms</a:t>
            </a:r>
          </a:p>
          <a:p>
            <a:pPr marL="0" indent="0">
              <a:buNone/>
            </a:pPr>
            <a:r>
              <a:rPr lang="en-GB" dirty="0"/>
              <a:t>                                   </a:t>
            </a:r>
            <a:r>
              <a:rPr lang="en-GB" sz="2300" dirty="0"/>
              <a:t>(</a:t>
            </a:r>
            <a:r>
              <a:rPr lang="en-GB" sz="2300" dirty="0" err="1"/>
              <a:t>McCombes</a:t>
            </a:r>
            <a:r>
              <a:rPr lang="en-GB" sz="2300" dirty="0"/>
              <a:t>, 2021)</a:t>
            </a:r>
          </a:p>
          <a:p>
            <a:endParaRPr lang="en-GB" dirty="0"/>
          </a:p>
          <a:p>
            <a:endParaRPr lang="en-GB" dirty="0"/>
          </a:p>
        </p:txBody>
      </p:sp>
      <p:sp>
        <p:nvSpPr>
          <p:cNvPr id="4" name="Content Placeholder 2">
            <a:extLst>
              <a:ext uri="{FF2B5EF4-FFF2-40B4-BE49-F238E27FC236}">
                <a16:creationId xmlns:a16="http://schemas.microsoft.com/office/drawing/2014/main" id="{62ED0CB7-C6A3-440C-F2F0-EC1E6DEDE9CA}"/>
              </a:ext>
            </a:extLst>
          </p:cNvPr>
          <p:cNvSpPr txBox="1">
            <a:spLocks/>
          </p:cNvSpPr>
          <p:nvPr/>
        </p:nvSpPr>
        <p:spPr>
          <a:xfrm>
            <a:off x="494427" y="1600200"/>
            <a:ext cx="4951255" cy="4983161"/>
          </a:xfrm>
          <a:prstGeom prst="rect">
            <a:avLst/>
          </a:prstGeom>
        </p:spPr>
        <p:txBody>
          <a:bodyPr vert="horz" lIns="91440" tIns="45720" rIns="91440" bIns="45720" rtlCol="0">
            <a:normAutofit fontScale="70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sz="3400" dirty="0" err="1"/>
              <a:t>Rhowch</a:t>
            </a:r>
            <a:r>
              <a:rPr lang="en-GB" sz="3400" dirty="0"/>
              <a:t> y </a:t>
            </a:r>
            <a:r>
              <a:rPr lang="en-GB" sz="3400" dirty="0" err="1"/>
              <a:t>cyd-destun</a:t>
            </a:r>
            <a:r>
              <a:rPr lang="en-GB" sz="3400" dirty="0"/>
              <a:t> </a:t>
            </a:r>
            <a:r>
              <a:rPr lang="en-GB" sz="3400" dirty="0" err="1"/>
              <a:t>sydd</a:t>
            </a:r>
            <a:r>
              <a:rPr lang="en-GB" sz="3400" dirty="0"/>
              <a:t> </a:t>
            </a:r>
            <a:r>
              <a:rPr lang="en-GB" sz="3400" dirty="0" err="1"/>
              <a:t>ei</a:t>
            </a:r>
            <a:r>
              <a:rPr lang="en-GB" sz="3400" dirty="0"/>
              <a:t> </a:t>
            </a:r>
            <a:r>
              <a:rPr lang="en-GB" sz="3400" dirty="0" err="1"/>
              <a:t>angen</a:t>
            </a:r>
            <a:r>
              <a:rPr lang="en-GB" sz="3400" dirty="0"/>
              <a:t> </a:t>
            </a:r>
            <a:r>
              <a:rPr lang="en-GB" sz="3400" dirty="0" err="1"/>
              <a:t>ar</a:t>
            </a:r>
            <a:r>
              <a:rPr lang="en-GB" sz="3400" dirty="0"/>
              <a:t> </a:t>
            </a:r>
            <a:r>
              <a:rPr lang="en-GB" sz="3400" dirty="0" err="1"/>
              <a:t>eich</a:t>
            </a:r>
            <a:r>
              <a:rPr lang="en-GB" sz="3400" dirty="0"/>
              <a:t> </a:t>
            </a:r>
            <a:r>
              <a:rPr lang="en-GB" sz="3400" dirty="0" err="1"/>
              <a:t>darllenydd</a:t>
            </a:r>
            <a:r>
              <a:rPr lang="en-GB" sz="3400" dirty="0"/>
              <a:t> </a:t>
            </a:r>
            <a:r>
              <a:rPr lang="en-GB" sz="3400" dirty="0" err="1"/>
              <a:t>i</a:t>
            </a:r>
            <a:r>
              <a:rPr lang="en-GB" sz="3400" dirty="0"/>
              <a:t> </a:t>
            </a:r>
            <a:r>
              <a:rPr lang="en-GB" sz="3400" dirty="0" err="1"/>
              <a:t>ddeall</a:t>
            </a:r>
            <a:r>
              <a:rPr lang="en-GB" sz="3400" dirty="0"/>
              <a:t> </a:t>
            </a:r>
            <a:r>
              <a:rPr lang="en-GB" sz="3400" dirty="0" err="1"/>
              <a:t>eich</a:t>
            </a:r>
            <a:r>
              <a:rPr lang="en-GB" sz="3400" dirty="0"/>
              <a:t> </a:t>
            </a:r>
            <a:r>
              <a:rPr lang="en-GB" sz="3400" dirty="0" err="1"/>
              <a:t>pwnc</a:t>
            </a:r>
            <a:r>
              <a:rPr lang="en-GB" sz="3400" dirty="0"/>
              <a:t> </a:t>
            </a:r>
            <a:r>
              <a:rPr lang="en-GB" sz="3400" dirty="0" err="1"/>
              <a:t>a'ch</a:t>
            </a:r>
            <a:r>
              <a:rPr lang="en-GB" sz="3400" dirty="0"/>
              <a:t> </a:t>
            </a:r>
            <a:r>
              <a:rPr lang="en-GB" sz="3400" dirty="0" err="1"/>
              <a:t>dadl</a:t>
            </a:r>
            <a:r>
              <a:rPr lang="en-GB" sz="3400" dirty="0"/>
              <a:t>. </a:t>
            </a:r>
            <a:r>
              <a:rPr lang="en-GB" sz="3400" dirty="0" err="1"/>
              <a:t>Yn</a:t>
            </a:r>
            <a:r>
              <a:rPr lang="en-GB" sz="3400" dirty="0"/>
              <a:t> </a:t>
            </a:r>
            <a:r>
              <a:rPr lang="en-GB" sz="3400" dirty="0" err="1"/>
              <a:t>dibynnu</a:t>
            </a:r>
            <a:r>
              <a:rPr lang="en-GB" sz="3400" dirty="0"/>
              <a:t> </a:t>
            </a:r>
            <a:r>
              <a:rPr lang="en-GB" sz="3400" dirty="0" err="1"/>
              <a:t>ar</a:t>
            </a:r>
            <a:r>
              <a:rPr lang="en-GB" sz="3400" dirty="0"/>
              <a:t> </a:t>
            </a:r>
            <a:r>
              <a:rPr lang="en-GB" sz="3400" dirty="0" err="1"/>
              <a:t>bwnc</a:t>
            </a:r>
            <a:r>
              <a:rPr lang="en-GB" sz="3400" dirty="0"/>
              <a:t> </a:t>
            </a:r>
            <a:r>
              <a:rPr lang="en-GB" sz="3400" dirty="0" err="1"/>
              <a:t>eich</a:t>
            </a:r>
            <a:r>
              <a:rPr lang="en-GB" sz="3400" dirty="0"/>
              <a:t> </a:t>
            </a:r>
            <a:r>
              <a:rPr lang="en-GB" sz="3400" dirty="0" err="1"/>
              <a:t>traethawd</a:t>
            </a:r>
            <a:r>
              <a:rPr lang="en-GB" sz="3400" dirty="0"/>
              <a:t>, </a:t>
            </a:r>
            <a:r>
              <a:rPr lang="en-GB" sz="3400" dirty="0" err="1"/>
              <a:t>gallai</a:t>
            </a:r>
            <a:r>
              <a:rPr lang="en-GB" sz="3400" dirty="0"/>
              <a:t> </a:t>
            </a:r>
            <a:r>
              <a:rPr lang="en-GB" sz="3400" dirty="0" err="1"/>
              <a:t>hyn</a:t>
            </a:r>
            <a:r>
              <a:rPr lang="en-GB" sz="3400" dirty="0"/>
              <a:t> </a:t>
            </a:r>
            <a:r>
              <a:rPr lang="en-GB" sz="3400" dirty="0" err="1"/>
              <a:t>gynnwys</a:t>
            </a:r>
            <a:r>
              <a:rPr lang="en-GB" sz="3400" dirty="0"/>
              <a:t>:</a:t>
            </a:r>
          </a:p>
          <a:p>
            <a:pPr marL="0" indent="0">
              <a:buFont typeface="Arial" pitchFamily="34" charset="0"/>
              <a:buNone/>
            </a:pPr>
            <a:r>
              <a:rPr lang="en-GB" sz="3400" dirty="0" err="1"/>
              <a:t>Cyd-destun</a:t>
            </a:r>
            <a:r>
              <a:rPr lang="en-GB" sz="3400" dirty="0"/>
              <a:t> </a:t>
            </a:r>
            <a:r>
              <a:rPr lang="en-GB" sz="3400" dirty="0" err="1"/>
              <a:t>hanesyddol</a:t>
            </a:r>
            <a:r>
              <a:rPr lang="en-GB" sz="3400" dirty="0"/>
              <a:t>, </a:t>
            </a:r>
            <a:r>
              <a:rPr lang="en-GB" sz="3400" dirty="0" err="1"/>
              <a:t>daearyddol</a:t>
            </a:r>
            <a:r>
              <a:rPr lang="en-GB" sz="3400" dirty="0"/>
              <a:t>, neu </a:t>
            </a:r>
            <a:r>
              <a:rPr lang="en-GB" sz="3400" dirty="0" err="1"/>
              <a:t>gymdeithasol</a:t>
            </a:r>
            <a:endParaRPr lang="en-GB" sz="3400" dirty="0"/>
          </a:p>
          <a:p>
            <a:pPr marL="0" indent="0">
              <a:buFont typeface="Arial" pitchFamily="34" charset="0"/>
              <a:buNone/>
            </a:pPr>
            <a:r>
              <a:rPr lang="en-GB" sz="3400" dirty="0" err="1"/>
              <a:t>Amlinelliad</a:t>
            </a:r>
            <a:r>
              <a:rPr lang="en-GB" sz="3400" dirty="0"/>
              <a:t> </a:t>
            </a:r>
            <a:r>
              <a:rPr lang="en-GB" sz="3400" dirty="0" err="1"/>
              <a:t>o'r</a:t>
            </a:r>
            <a:r>
              <a:rPr lang="en-GB" sz="3400" dirty="0"/>
              <a:t> </a:t>
            </a:r>
            <a:r>
              <a:rPr lang="en-GB" sz="3400" dirty="0" err="1"/>
              <a:t>ddadl</a:t>
            </a:r>
            <a:r>
              <a:rPr lang="en-GB" sz="3400" dirty="0"/>
              <a:t> </a:t>
            </a:r>
            <a:r>
              <a:rPr lang="en-GB" sz="3400" dirty="0" err="1"/>
              <a:t>rydych</a:t>
            </a:r>
            <a:r>
              <a:rPr lang="en-GB" sz="3400" dirty="0"/>
              <a:t> </a:t>
            </a:r>
            <a:r>
              <a:rPr lang="en-GB" sz="3400" dirty="0" err="1"/>
              <a:t>chi'n</a:t>
            </a:r>
            <a:r>
              <a:rPr lang="en-GB" sz="3400" dirty="0"/>
              <a:t> </a:t>
            </a:r>
            <a:r>
              <a:rPr lang="en-GB" sz="3400" dirty="0" err="1"/>
              <a:t>mynd</a:t>
            </a:r>
            <a:r>
              <a:rPr lang="en-GB" sz="3400" dirty="0"/>
              <a:t> </a:t>
            </a:r>
            <a:r>
              <a:rPr lang="en-GB" sz="3400" dirty="0" err="1"/>
              <a:t>i'r</a:t>
            </a:r>
            <a:r>
              <a:rPr lang="en-GB" sz="3400" dirty="0"/>
              <a:t> </a:t>
            </a:r>
            <a:r>
              <a:rPr lang="en-GB" sz="3400" dirty="0" err="1"/>
              <a:t>afael</a:t>
            </a:r>
            <a:r>
              <a:rPr lang="en-GB" sz="3400" dirty="0"/>
              <a:t> â hi</a:t>
            </a:r>
          </a:p>
          <a:p>
            <a:pPr marL="0" indent="0">
              <a:buFont typeface="Arial" pitchFamily="34" charset="0"/>
              <a:buNone/>
            </a:pPr>
            <a:r>
              <a:rPr lang="en-GB" sz="3400" dirty="0" err="1"/>
              <a:t>Crynodeb</a:t>
            </a:r>
            <a:r>
              <a:rPr lang="en-GB" sz="3400" dirty="0"/>
              <a:t> o </a:t>
            </a:r>
            <a:r>
              <a:rPr lang="en-GB" sz="3400" dirty="0" err="1"/>
              <a:t>ddamcaniaethau</a:t>
            </a:r>
            <a:r>
              <a:rPr lang="en-GB" sz="3400" dirty="0"/>
              <a:t> neu </a:t>
            </a:r>
            <a:r>
              <a:rPr lang="en-GB" sz="3400" dirty="0" err="1"/>
              <a:t>ymchwil</a:t>
            </a:r>
            <a:r>
              <a:rPr lang="en-GB" sz="3400" dirty="0"/>
              <a:t> </a:t>
            </a:r>
            <a:r>
              <a:rPr lang="en-GB" sz="3400" dirty="0" err="1"/>
              <a:t>perthnasol</a:t>
            </a:r>
            <a:r>
              <a:rPr lang="en-GB" sz="3400" dirty="0"/>
              <a:t> am y </a:t>
            </a:r>
            <a:r>
              <a:rPr lang="en-GB" sz="3400" dirty="0" err="1"/>
              <a:t>pwnc</a:t>
            </a:r>
            <a:endParaRPr lang="en-GB" sz="3400" dirty="0"/>
          </a:p>
          <a:p>
            <a:pPr marL="0" indent="0">
              <a:buFont typeface="Arial" pitchFamily="34" charset="0"/>
              <a:buNone/>
            </a:pPr>
            <a:r>
              <a:rPr lang="en-GB" sz="3400" dirty="0" err="1"/>
              <a:t>Diffiniadau</a:t>
            </a:r>
            <a:r>
              <a:rPr lang="en-GB" sz="3400" dirty="0"/>
              <a:t> o </a:t>
            </a:r>
            <a:r>
              <a:rPr lang="en-GB" sz="3400" dirty="0" err="1"/>
              <a:t>dermau</a:t>
            </a:r>
            <a:r>
              <a:rPr lang="en-GB" sz="3400" dirty="0"/>
              <a:t> </a:t>
            </a:r>
            <a:r>
              <a:rPr lang="en-GB" sz="3400" dirty="0" err="1"/>
              <a:t>allweddol</a:t>
            </a:r>
            <a:endParaRPr lang="en-GB" sz="3400" dirty="0"/>
          </a:p>
          <a:p>
            <a:pPr marL="0" indent="0">
              <a:buFont typeface="Arial" pitchFamily="34" charset="0"/>
              <a:buNone/>
            </a:pPr>
            <a:endParaRPr lang="en-GB" dirty="0"/>
          </a:p>
          <a:p>
            <a:pPr marL="0" indent="0">
              <a:buFont typeface="Arial" pitchFamily="34" charset="0"/>
              <a:buNone/>
            </a:pPr>
            <a:r>
              <a:rPr lang="en-GB" dirty="0"/>
              <a:t>                                (</a:t>
            </a:r>
            <a:r>
              <a:rPr lang="en-GB" dirty="0" err="1"/>
              <a:t>McCombes</a:t>
            </a:r>
            <a:r>
              <a:rPr lang="en-GB" dirty="0"/>
              <a:t>, 2021)</a:t>
            </a:r>
          </a:p>
          <a:p>
            <a:endParaRPr lang="en-GB" dirty="0"/>
          </a:p>
          <a:p>
            <a:endParaRPr lang="en-GB" dirty="0"/>
          </a:p>
        </p:txBody>
      </p:sp>
    </p:spTree>
    <p:extLst>
      <p:ext uri="{BB962C8B-B14F-4D97-AF65-F5344CB8AC3E}">
        <p14:creationId xmlns:p14="http://schemas.microsoft.com/office/powerpoint/2010/main" val="9588948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err="1"/>
              <a:t>Gwirio</a:t>
            </a:r>
            <a:r>
              <a:rPr lang="en-GB" b="1" dirty="0"/>
              <a:t> a </a:t>
            </a:r>
            <a:r>
              <a:rPr lang="en-GB" b="1" dirty="0" err="1"/>
              <a:t>Gwella’r</a:t>
            </a:r>
            <a:r>
              <a:rPr lang="en-GB" b="1" dirty="0"/>
              <a:t> </a:t>
            </a:r>
            <a:r>
              <a:rPr lang="en-GB" b="1" dirty="0" err="1"/>
              <a:t>Cyflwyniad</a:t>
            </a:r>
            <a:br>
              <a:rPr lang="en-GB" dirty="0"/>
            </a:br>
            <a:r>
              <a:rPr lang="en-GB" dirty="0"/>
              <a:t>Check and Improve the Introduction </a:t>
            </a:r>
          </a:p>
        </p:txBody>
      </p:sp>
      <p:sp>
        <p:nvSpPr>
          <p:cNvPr id="4" name="Rectangle 1"/>
          <p:cNvSpPr>
            <a:spLocks noGrp="1" noChangeArrowheads="1"/>
          </p:cNvSpPr>
          <p:nvPr>
            <p:ph idx="1"/>
          </p:nvPr>
        </p:nvSpPr>
        <p:spPr bwMode="auto">
          <a:xfrm>
            <a:off x="6614857" y="1779588"/>
            <a:ext cx="5577143" cy="43088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rtlCol="0" anchor="ctr" anchorCtr="0" compatLnSpc="1">
            <a:prstTxWarp prst="textNoShape">
              <a:avLst/>
            </a:prstTxWarp>
            <a:spAutoFit/>
          </a:bodyPr>
          <a:lstStyle/>
          <a:p>
            <a:pPr eaLnBrk="0" fontAlgn="base" hangingPunct="0">
              <a:spcBef>
                <a:spcPct val="0"/>
              </a:spcBef>
              <a:spcAft>
                <a:spcPct val="0"/>
              </a:spcAft>
            </a:pPr>
            <a:endParaRPr lang="en-US" altLang="en-US" sz="2000" dirty="0">
              <a:latin typeface="Arial" panose="020B0604020202020204" pitchFamily="34" charset="0"/>
            </a:endParaRPr>
          </a:p>
          <a:p>
            <a:pPr marL="0" indent="0" eaLnBrk="0" fontAlgn="base" hangingPunct="0">
              <a:spcBef>
                <a:spcPct val="0"/>
              </a:spcBef>
              <a:spcAft>
                <a:spcPct val="0"/>
              </a:spcAft>
              <a:buNone/>
            </a:pPr>
            <a:r>
              <a:rPr lang="en-US" altLang="en-US" sz="2000" dirty="0">
                <a:solidFill>
                  <a:srgbClr val="0D405F"/>
                </a:solidFill>
              </a:rPr>
              <a:t>My first sentence is engaging and relevant. √</a:t>
            </a:r>
          </a:p>
          <a:p>
            <a:pPr marL="0" indent="0" eaLnBrk="0" fontAlgn="base" hangingPunct="0">
              <a:spcBef>
                <a:spcPct val="0"/>
              </a:spcBef>
              <a:spcAft>
                <a:spcPct val="0"/>
              </a:spcAft>
              <a:buFontTx/>
              <a:buChar char="•"/>
            </a:pPr>
            <a:endParaRPr lang="en-US" altLang="en-US" sz="2000" dirty="0">
              <a:solidFill>
                <a:srgbClr val="0D405F"/>
              </a:solidFill>
            </a:endParaRPr>
          </a:p>
          <a:p>
            <a:pPr marL="0" indent="0" eaLnBrk="0" fontAlgn="base" hangingPunct="0">
              <a:spcBef>
                <a:spcPct val="0"/>
              </a:spcBef>
              <a:spcAft>
                <a:spcPct val="0"/>
              </a:spcAft>
              <a:buNone/>
            </a:pPr>
            <a:r>
              <a:rPr lang="en-US" altLang="en-US" sz="2000" dirty="0">
                <a:solidFill>
                  <a:srgbClr val="0D405F"/>
                </a:solidFill>
              </a:rPr>
              <a:t>I have introduced the topic with necessary background information. √</a:t>
            </a:r>
          </a:p>
          <a:p>
            <a:pPr marL="0" indent="0" eaLnBrk="0" fontAlgn="base" hangingPunct="0">
              <a:spcBef>
                <a:spcPct val="0"/>
              </a:spcBef>
              <a:spcAft>
                <a:spcPct val="0"/>
              </a:spcAft>
              <a:buFontTx/>
              <a:buChar char="•"/>
            </a:pPr>
            <a:endParaRPr lang="en-US" altLang="en-US" sz="2000" dirty="0">
              <a:solidFill>
                <a:srgbClr val="0D405F"/>
              </a:solidFill>
            </a:endParaRPr>
          </a:p>
          <a:p>
            <a:pPr marL="0" indent="0" eaLnBrk="0" fontAlgn="base" hangingPunct="0">
              <a:spcBef>
                <a:spcPct val="0"/>
              </a:spcBef>
              <a:spcAft>
                <a:spcPct val="0"/>
              </a:spcAft>
              <a:buNone/>
            </a:pPr>
            <a:r>
              <a:rPr lang="en-US" altLang="en-US" sz="2000" dirty="0">
                <a:solidFill>
                  <a:srgbClr val="0D405F"/>
                </a:solidFill>
              </a:rPr>
              <a:t>I have defined any important terms. √</a:t>
            </a:r>
          </a:p>
          <a:p>
            <a:pPr marL="0" indent="0" eaLnBrk="0" fontAlgn="base" hangingPunct="0">
              <a:spcBef>
                <a:spcPct val="0"/>
              </a:spcBef>
              <a:spcAft>
                <a:spcPct val="0"/>
              </a:spcAft>
              <a:buFontTx/>
              <a:buChar char="•"/>
            </a:pPr>
            <a:endParaRPr lang="en-US" altLang="en-US" sz="2000" dirty="0">
              <a:solidFill>
                <a:srgbClr val="0D405F"/>
              </a:solidFill>
            </a:endParaRPr>
          </a:p>
          <a:p>
            <a:pPr marL="0" indent="0" eaLnBrk="0" fontAlgn="base" hangingPunct="0">
              <a:spcBef>
                <a:spcPct val="0"/>
              </a:spcBef>
              <a:spcAft>
                <a:spcPct val="0"/>
              </a:spcAft>
              <a:buNone/>
            </a:pPr>
            <a:r>
              <a:rPr lang="en-US" altLang="en-US" sz="2000" dirty="0">
                <a:solidFill>
                  <a:srgbClr val="0D405F"/>
                </a:solidFill>
              </a:rPr>
              <a:t>I have clearly presented my main point or argument. √</a:t>
            </a:r>
          </a:p>
          <a:p>
            <a:pPr marL="0" indent="0" eaLnBrk="0" fontAlgn="base" hangingPunct="0">
              <a:spcBef>
                <a:spcPct val="0"/>
              </a:spcBef>
              <a:spcAft>
                <a:spcPct val="0"/>
              </a:spcAft>
              <a:buFontTx/>
              <a:buChar char="•"/>
            </a:pPr>
            <a:endParaRPr lang="en-US" altLang="en-US" sz="2000" dirty="0">
              <a:solidFill>
                <a:srgbClr val="0D405F"/>
              </a:solidFill>
            </a:endParaRPr>
          </a:p>
          <a:p>
            <a:pPr marL="0" indent="0" eaLnBrk="0" fontAlgn="base" hangingPunct="0">
              <a:spcBef>
                <a:spcPct val="0"/>
              </a:spcBef>
              <a:spcAft>
                <a:spcPct val="0"/>
              </a:spcAft>
              <a:buNone/>
            </a:pPr>
            <a:r>
              <a:rPr lang="en-US" altLang="en-US" sz="2000" dirty="0">
                <a:solidFill>
                  <a:srgbClr val="0D405F"/>
                </a:solidFill>
              </a:rPr>
              <a:t>Everything in the introduction is relevant to the main body of the literature review. √</a:t>
            </a:r>
          </a:p>
          <a:p>
            <a:pPr marL="0" indent="0" eaLnBrk="0" fontAlgn="base" hangingPunct="0">
              <a:spcBef>
                <a:spcPct val="0"/>
              </a:spcBef>
              <a:spcAft>
                <a:spcPct val="0"/>
              </a:spcAft>
              <a:buNone/>
            </a:pPr>
            <a:endParaRPr lang="en-US" altLang="en-US" sz="2000" dirty="0"/>
          </a:p>
        </p:txBody>
      </p:sp>
      <p:sp>
        <p:nvSpPr>
          <p:cNvPr id="5" name="Rectangle 4"/>
          <p:cNvSpPr/>
          <p:nvPr/>
        </p:nvSpPr>
        <p:spPr>
          <a:xfrm>
            <a:off x="9173317" y="5937031"/>
            <a:ext cx="4572000" cy="646331"/>
          </a:xfrm>
          <a:prstGeom prst="rect">
            <a:avLst/>
          </a:prstGeom>
        </p:spPr>
        <p:txBody>
          <a:bodyPr>
            <a:spAutoFit/>
          </a:bodyPr>
          <a:lstStyle/>
          <a:p>
            <a:r>
              <a:rPr lang="en-GB" dirty="0"/>
              <a:t>(</a:t>
            </a:r>
            <a:r>
              <a:rPr lang="en-GB" dirty="0" err="1"/>
              <a:t>McCombes</a:t>
            </a:r>
            <a:r>
              <a:rPr lang="en-GB" dirty="0"/>
              <a:t>, 2021)</a:t>
            </a:r>
          </a:p>
          <a:p>
            <a:endParaRPr lang="en-GB" dirty="0"/>
          </a:p>
        </p:txBody>
      </p:sp>
      <p:sp>
        <p:nvSpPr>
          <p:cNvPr id="3" name="Rectangle 1">
            <a:extLst>
              <a:ext uri="{FF2B5EF4-FFF2-40B4-BE49-F238E27FC236}">
                <a16:creationId xmlns:a16="http://schemas.microsoft.com/office/drawing/2014/main" id="{0D1C75A1-D3CC-C266-AF41-3E0A24EF2C2D}"/>
              </a:ext>
            </a:extLst>
          </p:cNvPr>
          <p:cNvSpPr txBox="1">
            <a:spLocks noChangeArrowheads="1"/>
          </p:cNvSpPr>
          <p:nvPr/>
        </p:nvSpPr>
        <p:spPr bwMode="auto">
          <a:xfrm>
            <a:off x="609600" y="1779588"/>
            <a:ext cx="5577143" cy="43088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rtlCol="0" anchor="ctr" anchorCtr="0" compatLnSpc="1">
            <a:prstTxWarp prst="textNoShape">
              <a:avLst/>
            </a:prstTxWarp>
            <a:sp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0" fontAlgn="base" hangingPunct="0">
              <a:spcBef>
                <a:spcPct val="0"/>
              </a:spcBef>
              <a:spcAft>
                <a:spcPct val="0"/>
              </a:spcAft>
            </a:pPr>
            <a:endParaRPr lang="en-US" altLang="en-US" sz="2000" dirty="0">
              <a:latin typeface="Arial" panose="020B0604020202020204" pitchFamily="34" charset="0"/>
            </a:endParaRPr>
          </a:p>
          <a:p>
            <a:pPr marL="0" indent="0" eaLnBrk="0" fontAlgn="base" hangingPunct="0">
              <a:spcBef>
                <a:spcPct val="0"/>
              </a:spcBef>
              <a:spcAft>
                <a:spcPct val="0"/>
              </a:spcAft>
              <a:buFont typeface="Arial" pitchFamily="34" charset="0"/>
              <a:buNone/>
            </a:pPr>
            <a:r>
              <a:rPr lang="en-US" altLang="en-US" sz="2000" dirty="0">
                <a:solidFill>
                  <a:srgbClr val="0D405F"/>
                </a:solidFill>
              </a:rPr>
              <a:t>Mae </a:t>
            </a:r>
            <a:r>
              <a:rPr lang="en-US" altLang="en-US" sz="2000" dirty="0" err="1">
                <a:solidFill>
                  <a:srgbClr val="0D405F"/>
                </a:solidFill>
              </a:rPr>
              <a:t>fy</a:t>
            </a:r>
            <a:r>
              <a:rPr lang="en-US" altLang="en-US" sz="2000" dirty="0">
                <a:solidFill>
                  <a:srgbClr val="0D405F"/>
                </a:solidFill>
              </a:rPr>
              <a:t> </a:t>
            </a:r>
            <a:r>
              <a:rPr lang="en-US" altLang="en-US" sz="2000" dirty="0" err="1">
                <a:solidFill>
                  <a:srgbClr val="0D405F"/>
                </a:solidFill>
              </a:rPr>
              <a:t>mrawddeg</a:t>
            </a:r>
            <a:r>
              <a:rPr lang="en-US" altLang="en-US" sz="2000" dirty="0">
                <a:solidFill>
                  <a:srgbClr val="0D405F"/>
                </a:solidFill>
              </a:rPr>
              <a:t> </a:t>
            </a:r>
            <a:r>
              <a:rPr lang="en-US" altLang="en-US" sz="2000" dirty="0" err="1">
                <a:solidFill>
                  <a:srgbClr val="0D405F"/>
                </a:solidFill>
              </a:rPr>
              <a:t>cyntaf</a:t>
            </a:r>
            <a:r>
              <a:rPr lang="en-US" altLang="en-US" sz="2000" dirty="0">
                <a:solidFill>
                  <a:srgbClr val="0D405F"/>
                </a:solidFill>
              </a:rPr>
              <a:t> </a:t>
            </a:r>
            <a:r>
              <a:rPr lang="en-US" altLang="en-US" sz="2000" dirty="0" err="1">
                <a:solidFill>
                  <a:srgbClr val="0D405F"/>
                </a:solidFill>
              </a:rPr>
              <a:t>yn</a:t>
            </a:r>
            <a:r>
              <a:rPr lang="en-US" altLang="en-US" sz="2000" dirty="0">
                <a:solidFill>
                  <a:srgbClr val="0D405F"/>
                </a:solidFill>
              </a:rPr>
              <a:t> </a:t>
            </a:r>
            <a:r>
              <a:rPr lang="en-US" altLang="en-US" sz="2000" dirty="0" err="1">
                <a:solidFill>
                  <a:srgbClr val="0D405F"/>
                </a:solidFill>
              </a:rPr>
              <a:t>ddiddorol</a:t>
            </a:r>
            <a:r>
              <a:rPr lang="en-US" altLang="en-US" sz="2000" dirty="0">
                <a:solidFill>
                  <a:srgbClr val="0D405F"/>
                </a:solidFill>
              </a:rPr>
              <a:t> ac </a:t>
            </a:r>
            <a:r>
              <a:rPr lang="en-US" altLang="en-US" sz="2000" dirty="0" err="1">
                <a:solidFill>
                  <a:srgbClr val="0D405F"/>
                </a:solidFill>
              </a:rPr>
              <a:t>yn</a:t>
            </a:r>
            <a:r>
              <a:rPr lang="en-US" altLang="en-US" sz="2000" dirty="0">
                <a:solidFill>
                  <a:srgbClr val="0D405F"/>
                </a:solidFill>
              </a:rPr>
              <a:t> </a:t>
            </a:r>
            <a:r>
              <a:rPr lang="en-US" altLang="en-US" sz="2000" dirty="0" err="1">
                <a:solidFill>
                  <a:srgbClr val="0D405F"/>
                </a:solidFill>
              </a:rPr>
              <a:t>berthnasol</a:t>
            </a:r>
            <a:r>
              <a:rPr lang="en-US" altLang="en-US" sz="2000" dirty="0">
                <a:solidFill>
                  <a:srgbClr val="0D405F"/>
                </a:solidFill>
              </a:rPr>
              <a:t>. √</a:t>
            </a:r>
          </a:p>
          <a:p>
            <a:pPr marL="0" indent="0" eaLnBrk="0" fontAlgn="base" hangingPunct="0">
              <a:spcBef>
                <a:spcPct val="0"/>
              </a:spcBef>
              <a:spcAft>
                <a:spcPct val="0"/>
              </a:spcAft>
              <a:buFontTx/>
              <a:buChar char="•"/>
            </a:pPr>
            <a:endParaRPr lang="en-US" altLang="en-US" sz="2000" dirty="0">
              <a:solidFill>
                <a:srgbClr val="0D405F"/>
              </a:solidFill>
            </a:endParaRPr>
          </a:p>
          <a:p>
            <a:pPr marL="0" indent="0" eaLnBrk="0" fontAlgn="base" hangingPunct="0">
              <a:spcBef>
                <a:spcPct val="0"/>
              </a:spcBef>
              <a:spcAft>
                <a:spcPct val="0"/>
              </a:spcAft>
              <a:buFont typeface="Arial" pitchFamily="34" charset="0"/>
              <a:buNone/>
            </a:pPr>
            <a:r>
              <a:rPr lang="en-US" altLang="en-US" sz="2000" dirty="0" err="1">
                <a:solidFill>
                  <a:srgbClr val="0D405F"/>
                </a:solidFill>
              </a:rPr>
              <a:t>Rwyf</a:t>
            </a:r>
            <a:r>
              <a:rPr lang="en-US" altLang="en-US" sz="2000" dirty="0">
                <a:solidFill>
                  <a:srgbClr val="0D405F"/>
                </a:solidFill>
              </a:rPr>
              <a:t> </a:t>
            </a:r>
            <a:r>
              <a:rPr lang="en-US" altLang="en-US" sz="2000" dirty="0" err="1">
                <a:solidFill>
                  <a:srgbClr val="0D405F"/>
                </a:solidFill>
              </a:rPr>
              <a:t>wedi</a:t>
            </a:r>
            <a:r>
              <a:rPr lang="en-US" altLang="en-US" sz="2000" dirty="0">
                <a:solidFill>
                  <a:srgbClr val="0D405F"/>
                </a:solidFill>
              </a:rPr>
              <a:t> </a:t>
            </a:r>
            <a:r>
              <a:rPr lang="en-US" altLang="en-US" sz="2000" dirty="0" err="1">
                <a:solidFill>
                  <a:srgbClr val="0D405F"/>
                </a:solidFill>
              </a:rPr>
              <a:t>cyflwyno’r</a:t>
            </a:r>
            <a:r>
              <a:rPr lang="en-US" altLang="en-US" sz="2000" dirty="0">
                <a:solidFill>
                  <a:srgbClr val="0D405F"/>
                </a:solidFill>
              </a:rPr>
              <a:t> </a:t>
            </a:r>
            <a:r>
              <a:rPr lang="en-US" altLang="en-US" sz="2000" dirty="0" err="1">
                <a:solidFill>
                  <a:srgbClr val="0D405F"/>
                </a:solidFill>
              </a:rPr>
              <a:t>thema</a:t>
            </a:r>
            <a:r>
              <a:rPr lang="en-US" altLang="en-US" sz="2000" dirty="0">
                <a:solidFill>
                  <a:srgbClr val="0D405F"/>
                </a:solidFill>
              </a:rPr>
              <a:t> gyda </a:t>
            </a:r>
            <a:r>
              <a:rPr lang="en-US" altLang="en-US" sz="2000" dirty="0" err="1">
                <a:solidFill>
                  <a:srgbClr val="0D405F"/>
                </a:solidFill>
              </a:rPr>
              <a:t>gwybodaeth</a:t>
            </a:r>
            <a:r>
              <a:rPr lang="en-US" altLang="en-US" sz="2000" dirty="0">
                <a:solidFill>
                  <a:srgbClr val="0D405F"/>
                </a:solidFill>
              </a:rPr>
              <a:t> </a:t>
            </a:r>
            <a:r>
              <a:rPr lang="en-US" altLang="en-US" sz="2000" dirty="0" err="1">
                <a:solidFill>
                  <a:srgbClr val="0D405F"/>
                </a:solidFill>
              </a:rPr>
              <a:t>cefndirol</a:t>
            </a:r>
            <a:r>
              <a:rPr lang="en-US" altLang="en-US" sz="2000" dirty="0">
                <a:solidFill>
                  <a:srgbClr val="0D405F"/>
                </a:solidFill>
              </a:rPr>
              <a:t> </a:t>
            </a:r>
            <a:r>
              <a:rPr lang="en-US" altLang="en-US" sz="2000" dirty="0" err="1">
                <a:solidFill>
                  <a:srgbClr val="0D405F"/>
                </a:solidFill>
              </a:rPr>
              <a:t>perthnasol</a:t>
            </a:r>
            <a:r>
              <a:rPr lang="en-US" altLang="en-US" sz="2000" dirty="0">
                <a:solidFill>
                  <a:srgbClr val="0D405F"/>
                </a:solidFill>
              </a:rPr>
              <a:t>. √</a:t>
            </a:r>
          </a:p>
          <a:p>
            <a:pPr marL="0" indent="0" eaLnBrk="0" fontAlgn="base" hangingPunct="0">
              <a:spcBef>
                <a:spcPct val="0"/>
              </a:spcBef>
              <a:spcAft>
                <a:spcPct val="0"/>
              </a:spcAft>
              <a:buFontTx/>
              <a:buChar char="•"/>
            </a:pPr>
            <a:endParaRPr lang="en-US" altLang="en-US" sz="2000" dirty="0">
              <a:solidFill>
                <a:srgbClr val="0D405F"/>
              </a:solidFill>
            </a:endParaRPr>
          </a:p>
          <a:p>
            <a:pPr marL="0" indent="0" eaLnBrk="0" fontAlgn="base" hangingPunct="0">
              <a:spcBef>
                <a:spcPct val="0"/>
              </a:spcBef>
              <a:spcAft>
                <a:spcPct val="0"/>
              </a:spcAft>
              <a:buFont typeface="Arial" pitchFamily="34" charset="0"/>
              <a:buNone/>
            </a:pPr>
            <a:r>
              <a:rPr lang="en-US" altLang="en-US" sz="2000" dirty="0" err="1">
                <a:solidFill>
                  <a:srgbClr val="0D405F"/>
                </a:solidFill>
              </a:rPr>
              <a:t>Rwyf</a:t>
            </a:r>
            <a:r>
              <a:rPr lang="en-US" altLang="en-US" sz="2000" dirty="0">
                <a:solidFill>
                  <a:srgbClr val="0D405F"/>
                </a:solidFill>
              </a:rPr>
              <a:t> </a:t>
            </a:r>
            <a:r>
              <a:rPr lang="en-US" altLang="en-US" sz="2000" dirty="0" err="1">
                <a:solidFill>
                  <a:srgbClr val="0D405F"/>
                </a:solidFill>
              </a:rPr>
              <a:t>wedi</a:t>
            </a:r>
            <a:r>
              <a:rPr lang="en-US" altLang="en-US" sz="2000" dirty="0">
                <a:solidFill>
                  <a:srgbClr val="0D405F"/>
                </a:solidFill>
              </a:rPr>
              <a:t> </a:t>
            </a:r>
            <a:r>
              <a:rPr lang="en-US" altLang="en-US" sz="2000" dirty="0" err="1">
                <a:solidFill>
                  <a:srgbClr val="0D405F"/>
                </a:solidFill>
              </a:rPr>
              <a:t>diffinio</a:t>
            </a:r>
            <a:r>
              <a:rPr lang="en-US" altLang="en-US" sz="2000" dirty="0">
                <a:solidFill>
                  <a:srgbClr val="0D405F"/>
                </a:solidFill>
              </a:rPr>
              <a:t> </a:t>
            </a:r>
            <a:r>
              <a:rPr lang="en-US" altLang="en-US" sz="2000" dirty="0" err="1">
                <a:solidFill>
                  <a:srgbClr val="0D405F"/>
                </a:solidFill>
              </a:rPr>
              <a:t>unrhyw</a:t>
            </a:r>
            <a:r>
              <a:rPr lang="en-US" altLang="en-US" sz="2000" dirty="0">
                <a:solidFill>
                  <a:srgbClr val="0D405F"/>
                </a:solidFill>
              </a:rPr>
              <a:t> </a:t>
            </a:r>
            <a:r>
              <a:rPr lang="en-US" altLang="en-US" sz="2000" dirty="0" err="1">
                <a:solidFill>
                  <a:srgbClr val="0D405F"/>
                </a:solidFill>
              </a:rPr>
              <a:t>dermau</a:t>
            </a:r>
            <a:r>
              <a:rPr lang="en-US" altLang="en-US" sz="2000" dirty="0">
                <a:solidFill>
                  <a:srgbClr val="0D405F"/>
                </a:solidFill>
              </a:rPr>
              <a:t> </a:t>
            </a:r>
            <a:r>
              <a:rPr lang="en-US" altLang="en-US" sz="2000" dirty="0" err="1">
                <a:solidFill>
                  <a:srgbClr val="0D405F"/>
                </a:solidFill>
              </a:rPr>
              <a:t>pwysig</a:t>
            </a:r>
            <a:r>
              <a:rPr lang="en-US" altLang="en-US" sz="2000" dirty="0">
                <a:solidFill>
                  <a:srgbClr val="0D405F"/>
                </a:solidFill>
              </a:rPr>
              <a:t>. √</a:t>
            </a:r>
          </a:p>
          <a:p>
            <a:pPr marL="0" indent="0" eaLnBrk="0" fontAlgn="base" hangingPunct="0">
              <a:spcBef>
                <a:spcPct val="0"/>
              </a:spcBef>
              <a:spcAft>
                <a:spcPct val="0"/>
              </a:spcAft>
              <a:buFont typeface="Arial" pitchFamily="34" charset="0"/>
              <a:buNone/>
            </a:pPr>
            <a:r>
              <a:rPr lang="en-US" altLang="en-US" sz="2000" dirty="0" err="1">
                <a:solidFill>
                  <a:srgbClr val="0D405F"/>
                </a:solidFill>
              </a:rPr>
              <a:t>Rwyf</a:t>
            </a:r>
            <a:r>
              <a:rPr lang="en-US" altLang="en-US" sz="2000" dirty="0">
                <a:solidFill>
                  <a:srgbClr val="0D405F"/>
                </a:solidFill>
              </a:rPr>
              <a:t> </a:t>
            </a:r>
            <a:r>
              <a:rPr lang="en-US" altLang="en-US" sz="2000" dirty="0" err="1">
                <a:solidFill>
                  <a:srgbClr val="0D405F"/>
                </a:solidFill>
              </a:rPr>
              <a:t>wedi</a:t>
            </a:r>
            <a:r>
              <a:rPr lang="en-US" altLang="en-US" sz="2000" dirty="0">
                <a:solidFill>
                  <a:srgbClr val="0D405F"/>
                </a:solidFill>
              </a:rPr>
              <a:t> </a:t>
            </a:r>
            <a:r>
              <a:rPr lang="en-US" altLang="en-US" sz="2000" dirty="0" err="1">
                <a:solidFill>
                  <a:srgbClr val="0D405F"/>
                </a:solidFill>
              </a:rPr>
              <a:t>cyflwyno</a:t>
            </a:r>
            <a:r>
              <a:rPr lang="en-US" altLang="en-US" sz="2000" dirty="0">
                <a:solidFill>
                  <a:srgbClr val="0D405F"/>
                </a:solidFill>
              </a:rPr>
              <a:t> </a:t>
            </a:r>
            <a:r>
              <a:rPr lang="en-US" altLang="en-US" sz="2000" dirty="0" err="1">
                <a:solidFill>
                  <a:srgbClr val="0D405F"/>
                </a:solidFill>
              </a:rPr>
              <a:t>fy</a:t>
            </a:r>
            <a:r>
              <a:rPr lang="en-US" altLang="en-US" sz="2000" dirty="0">
                <a:solidFill>
                  <a:srgbClr val="0D405F"/>
                </a:solidFill>
              </a:rPr>
              <a:t> </a:t>
            </a:r>
            <a:r>
              <a:rPr lang="en-US" altLang="en-US" sz="2000" dirty="0" err="1">
                <a:solidFill>
                  <a:srgbClr val="0D405F"/>
                </a:solidFill>
              </a:rPr>
              <a:t>mhrif</a:t>
            </a:r>
            <a:r>
              <a:rPr lang="en-US" altLang="en-US" sz="2000" dirty="0">
                <a:solidFill>
                  <a:srgbClr val="0D405F"/>
                </a:solidFill>
              </a:rPr>
              <a:t> </a:t>
            </a:r>
            <a:r>
              <a:rPr lang="en-US" altLang="en-US" sz="2000" dirty="0" err="1">
                <a:solidFill>
                  <a:srgbClr val="0D405F"/>
                </a:solidFill>
              </a:rPr>
              <a:t>bwynt</a:t>
            </a:r>
            <a:r>
              <a:rPr lang="en-US" altLang="en-US" sz="2000" dirty="0">
                <a:solidFill>
                  <a:srgbClr val="0D405F"/>
                </a:solidFill>
              </a:rPr>
              <a:t> neu </a:t>
            </a:r>
            <a:r>
              <a:rPr lang="en-US" altLang="en-US" sz="2000" dirty="0" err="1">
                <a:solidFill>
                  <a:srgbClr val="0D405F"/>
                </a:solidFill>
              </a:rPr>
              <a:t>ddadl</a:t>
            </a:r>
            <a:r>
              <a:rPr lang="en-US" altLang="en-US" sz="2000" dirty="0">
                <a:solidFill>
                  <a:srgbClr val="0D405F"/>
                </a:solidFill>
              </a:rPr>
              <a:t> </a:t>
            </a:r>
            <a:r>
              <a:rPr lang="en-US" altLang="en-US" sz="2000" dirty="0" err="1">
                <a:solidFill>
                  <a:srgbClr val="0D405F"/>
                </a:solidFill>
              </a:rPr>
              <a:t>yn</a:t>
            </a:r>
            <a:r>
              <a:rPr lang="en-US" altLang="en-US" sz="2000" dirty="0">
                <a:solidFill>
                  <a:srgbClr val="0D405F"/>
                </a:solidFill>
              </a:rPr>
              <a:t> </a:t>
            </a:r>
            <a:r>
              <a:rPr lang="en-US" altLang="en-US" sz="2000" dirty="0" err="1">
                <a:solidFill>
                  <a:srgbClr val="0D405F"/>
                </a:solidFill>
              </a:rPr>
              <a:t>eglur</a:t>
            </a:r>
            <a:r>
              <a:rPr lang="en-US" altLang="en-US" sz="2000" dirty="0">
                <a:solidFill>
                  <a:srgbClr val="0D405F"/>
                </a:solidFill>
              </a:rPr>
              <a:t>. √</a:t>
            </a:r>
          </a:p>
          <a:p>
            <a:pPr marL="0" indent="0" eaLnBrk="0" fontAlgn="base" hangingPunct="0">
              <a:spcBef>
                <a:spcPct val="0"/>
              </a:spcBef>
              <a:spcAft>
                <a:spcPct val="0"/>
              </a:spcAft>
              <a:buFontTx/>
              <a:buChar char="•"/>
            </a:pPr>
            <a:endParaRPr lang="en-US" altLang="en-US" sz="2000" dirty="0">
              <a:solidFill>
                <a:srgbClr val="0D405F"/>
              </a:solidFill>
            </a:endParaRPr>
          </a:p>
          <a:p>
            <a:pPr marL="0" indent="0" eaLnBrk="0" fontAlgn="base" hangingPunct="0">
              <a:spcBef>
                <a:spcPct val="0"/>
              </a:spcBef>
              <a:spcAft>
                <a:spcPct val="0"/>
              </a:spcAft>
              <a:buFont typeface="Arial" pitchFamily="34" charset="0"/>
              <a:buNone/>
            </a:pPr>
            <a:r>
              <a:rPr lang="en-US" altLang="en-US" sz="2000" dirty="0">
                <a:solidFill>
                  <a:srgbClr val="0D405F"/>
                </a:solidFill>
              </a:rPr>
              <a:t>Mae </a:t>
            </a:r>
            <a:r>
              <a:rPr lang="en-US" altLang="en-US" sz="2000" dirty="0" err="1">
                <a:solidFill>
                  <a:srgbClr val="0D405F"/>
                </a:solidFill>
              </a:rPr>
              <a:t>popeth</a:t>
            </a:r>
            <a:r>
              <a:rPr lang="en-US" altLang="en-US" sz="2000" dirty="0">
                <a:solidFill>
                  <a:srgbClr val="0D405F"/>
                </a:solidFill>
              </a:rPr>
              <a:t> </a:t>
            </a:r>
            <a:r>
              <a:rPr lang="en-US" altLang="en-US" sz="2000" dirty="0" err="1">
                <a:solidFill>
                  <a:srgbClr val="0D405F"/>
                </a:solidFill>
              </a:rPr>
              <a:t>yn</a:t>
            </a:r>
            <a:r>
              <a:rPr lang="en-US" altLang="en-US" sz="2000" dirty="0">
                <a:solidFill>
                  <a:srgbClr val="0D405F"/>
                </a:solidFill>
              </a:rPr>
              <a:t> y </a:t>
            </a:r>
            <a:r>
              <a:rPr lang="en-US" altLang="en-US" sz="2000" dirty="0" err="1">
                <a:solidFill>
                  <a:srgbClr val="0D405F"/>
                </a:solidFill>
              </a:rPr>
              <a:t>cyflwyniad</a:t>
            </a:r>
            <a:r>
              <a:rPr lang="en-US" altLang="en-US" sz="2000" dirty="0">
                <a:solidFill>
                  <a:srgbClr val="0D405F"/>
                </a:solidFill>
              </a:rPr>
              <a:t> </a:t>
            </a:r>
            <a:r>
              <a:rPr lang="en-US" altLang="en-US" sz="2000" dirty="0" err="1">
                <a:solidFill>
                  <a:srgbClr val="0D405F"/>
                </a:solidFill>
              </a:rPr>
              <a:t>yn</a:t>
            </a:r>
            <a:r>
              <a:rPr lang="en-US" altLang="en-US" sz="2000" dirty="0">
                <a:solidFill>
                  <a:srgbClr val="0D405F"/>
                </a:solidFill>
              </a:rPr>
              <a:t> </a:t>
            </a:r>
            <a:r>
              <a:rPr lang="en-US" altLang="en-US" sz="2000" dirty="0" err="1">
                <a:solidFill>
                  <a:srgbClr val="0D405F"/>
                </a:solidFill>
              </a:rPr>
              <a:t>berthnasol</a:t>
            </a:r>
            <a:r>
              <a:rPr lang="en-US" altLang="en-US" sz="2000" dirty="0">
                <a:solidFill>
                  <a:srgbClr val="0D405F"/>
                </a:solidFill>
              </a:rPr>
              <a:t> I </a:t>
            </a:r>
            <a:r>
              <a:rPr lang="en-US" altLang="en-US" sz="2000" dirty="0" err="1">
                <a:solidFill>
                  <a:srgbClr val="0D405F"/>
                </a:solidFill>
              </a:rPr>
              <a:t>brif</a:t>
            </a:r>
            <a:r>
              <a:rPr lang="en-US" altLang="en-US" sz="2000" dirty="0">
                <a:solidFill>
                  <a:srgbClr val="0D405F"/>
                </a:solidFill>
              </a:rPr>
              <a:t> </a:t>
            </a:r>
            <a:r>
              <a:rPr lang="en-US" altLang="en-US" sz="2000" dirty="0" err="1">
                <a:solidFill>
                  <a:srgbClr val="0D405F"/>
                </a:solidFill>
              </a:rPr>
              <a:t>gorff</a:t>
            </a:r>
            <a:r>
              <a:rPr lang="en-US" altLang="en-US" sz="2000" dirty="0">
                <a:solidFill>
                  <a:srgbClr val="0D405F"/>
                </a:solidFill>
              </a:rPr>
              <a:t> </a:t>
            </a:r>
            <a:r>
              <a:rPr lang="en-US" altLang="en-US" sz="2000" dirty="0" err="1">
                <a:solidFill>
                  <a:srgbClr val="0D405F"/>
                </a:solidFill>
              </a:rPr>
              <a:t>yr</a:t>
            </a:r>
            <a:r>
              <a:rPr lang="en-US" altLang="en-US" sz="2000" dirty="0">
                <a:solidFill>
                  <a:srgbClr val="0D405F"/>
                </a:solidFill>
              </a:rPr>
              <a:t> </a:t>
            </a:r>
            <a:r>
              <a:rPr lang="en-US" altLang="en-US" sz="2000" dirty="0" err="1">
                <a:solidFill>
                  <a:srgbClr val="0D405F"/>
                </a:solidFill>
              </a:rPr>
              <a:t>adolygiad</a:t>
            </a:r>
            <a:r>
              <a:rPr lang="en-US" altLang="en-US" sz="2000" dirty="0">
                <a:solidFill>
                  <a:srgbClr val="0D405F"/>
                </a:solidFill>
              </a:rPr>
              <a:t> </a:t>
            </a:r>
            <a:r>
              <a:rPr lang="en-US" altLang="en-US" sz="2000" dirty="0" err="1">
                <a:solidFill>
                  <a:srgbClr val="0D405F"/>
                </a:solidFill>
              </a:rPr>
              <a:t>llenyddiaeth</a:t>
            </a:r>
            <a:r>
              <a:rPr lang="en-US" altLang="en-US" sz="2000" dirty="0">
                <a:solidFill>
                  <a:srgbClr val="0D405F"/>
                </a:solidFill>
              </a:rPr>
              <a:t>. √</a:t>
            </a:r>
          </a:p>
          <a:p>
            <a:pPr marL="0" indent="0" eaLnBrk="0" fontAlgn="base" hangingPunct="0">
              <a:spcBef>
                <a:spcPct val="0"/>
              </a:spcBef>
              <a:spcAft>
                <a:spcPct val="0"/>
              </a:spcAft>
              <a:buFont typeface="Arial" pitchFamily="34" charset="0"/>
              <a:buNone/>
            </a:pPr>
            <a:endParaRPr lang="en-US" altLang="en-US" sz="2000" dirty="0"/>
          </a:p>
        </p:txBody>
      </p:sp>
    </p:spTree>
    <p:extLst>
      <p:ext uri="{BB962C8B-B14F-4D97-AF65-F5344CB8AC3E}">
        <p14:creationId xmlns:p14="http://schemas.microsoft.com/office/powerpoint/2010/main" val="689177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515" y="668362"/>
            <a:ext cx="12138485" cy="1143000"/>
          </a:xfrm>
        </p:spPr>
        <p:txBody>
          <a:bodyPr>
            <a:noAutofit/>
          </a:bodyPr>
          <a:lstStyle/>
          <a:p>
            <a:r>
              <a:rPr lang="en-GB" sz="3600" b="1" dirty="0" err="1"/>
              <a:t>Ysgrifennu</a:t>
            </a:r>
            <a:r>
              <a:rPr lang="en-GB" sz="3600" b="1" dirty="0"/>
              <a:t> </a:t>
            </a:r>
            <a:r>
              <a:rPr lang="en-GB" sz="3600" b="1" dirty="0" err="1"/>
              <a:t>prif</a:t>
            </a:r>
            <a:r>
              <a:rPr lang="en-GB" sz="3600" b="1" dirty="0"/>
              <a:t> </a:t>
            </a:r>
            <a:r>
              <a:rPr lang="en-GB" sz="3600" b="1" dirty="0" err="1"/>
              <a:t>gorff</a:t>
            </a:r>
            <a:r>
              <a:rPr lang="en-GB" sz="3600" b="1" dirty="0"/>
              <a:t> </a:t>
            </a:r>
            <a:r>
              <a:rPr lang="en-GB" sz="3600" b="1" dirty="0" err="1"/>
              <a:t>eich</a:t>
            </a:r>
            <a:r>
              <a:rPr lang="en-GB" sz="3600" b="1" dirty="0"/>
              <a:t> </a:t>
            </a:r>
            <a:r>
              <a:rPr lang="en-GB" sz="3600" b="1" dirty="0" err="1"/>
              <a:t>adolygiad</a:t>
            </a:r>
            <a:r>
              <a:rPr lang="en-GB" sz="3600" b="1" dirty="0"/>
              <a:t> o </a:t>
            </a:r>
            <a:r>
              <a:rPr lang="en-GB" sz="3600" b="1" dirty="0" err="1"/>
              <a:t>lenyddiaeth</a:t>
            </a:r>
            <a:br>
              <a:rPr lang="en-GB" sz="3600" b="1" dirty="0"/>
            </a:br>
            <a:endParaRPr lang="en-GB" sz="3600" b="1" dirty="0"/>
          </a:p>
        </p:txBody>
      </p:sp>
      <p:sp>
        <p:nvSpPr>
          <p:cNvPr id="3" name="Content Placeholder 2"/>
          <p:cNvSpPr>
            <a:spLocks noGrp="1"/>
          </p:cNvSpPr>
          <p:nvPr>
            <p:ph idx="1"/>
          </p:nvPr>
        </p:nvSpPr>
        <p:spPr>
          <a:xfrm>
            <a:off x="768350" y="2018249"/>
            <a:ext cx="10655300" cy="4536505"/>
          </a:xfrm>
        </p:spPr>
        <p:txBody>
          <a:bodyPr>
            <a:normAutofit fontScale="70000" lnSpcReduction="20000"/>
          </a:bodyPr>
          <a:lstStyle/>
          <a:p>
            <a:pPr marL="0" indent="0">
              <a:buNone/>
            </a:pPr>
            <a:r>
              <a:rPr lang="en-GB" dirty="0" err="1"/>
              <a:t>Dyma</a:t>
            </a:r>
            <a:r>
              <a:rPr lang="en-GB" dirty="0"/>
              <a:t> </a:t>
            </a:r>
            <a:r>
              <a:rPr lang="en-GB" dirty="0" err="1"/>
              <a:t>ble</a:t>
            </a:r>
            <a:r>
              <a:rPr lang="en-GB" dirty="0"/>
              <a:t> </a:t>
            </a:r>
            <a:r>
              <a:rPr lang="en-GB" dirty="0" err="1"/>
              <a:t>i</a:t>
            </a:r>
            <a:r>
              <a:rPr lang="en-GB" dirty="0"/>
              <a:t> </a:t>
            </a:r>
            <a:r>
              <a:rPr lang="en-GB" dirty="0" err="1"/>
              <a:t>chi’n</a:t>
            </a:r>
            <a:r>
              <a:rPr lang="en-GB" dirty="0"/>
              <a:t> </a:t>
            </a:r>
            <a:r>
              <a:rPr lang="en-GB" dirty="0" err="1"/>
              <a:t>arwain</a:t>
            </a:r>
            <a:r>
              <a:rPr lang="en-GB" dirty="0"/>
              <a:t> </a:t>
            </a:r>
            <a:r>
              <a:rPr lang="en-GB" dirty="0" err="1"/>
              <a:t>eich</a:t>
            </a:r>
            <a:r>
              <a:rPr lang="en-GB" dirty="0"/>
              <a:t> </a:t>
            </a:r>
            <a:r>
              <a:rPr lang="en-GB" dirty="0" err="1"/>
              <a:t>darllenydd</a:t>
            </a:r>
            <a:r>
              <a:rPr lang="en-GB" dirty="0"/>
              <a:t> </a:t>
            </a:r>
            <a:r>
              <a:rPr lang="en-GB" dirty="0" err="1"/>
              <a:t>trwy</a:t>
            </a:r>
            <a:r>
              <a:rPr lang="en-GB" dirty="0"/>
              <a:t> </a:t>
            </a:r>
            <a:r>
              <a:rPr lang="en-GB" dirty="0" err="1"/>
              <a:t>eich</a:t>
            </a:r>
            <a:r>
              <a:rPr lang="en-GB" dirty="0"/>
              <a:t> </a:t>
            </a:r>
            <a:r>
              <a:rPr lang="en-GB" dirty="0" err="1"/>
              <a:t>syniadau</a:t>
            </a:r>
            <a:r>
              <a:rPr lang="en-GB" dirty="0"/>
              <a:t> ac </a:t>
            </a:r>
            <a:r>
              <a:rPr lang="en-GB" dirty="0" err="1"/>
              <a:t>yn</a:t>
            </a:r>
            <a:r>
              <a:rPr lang="en-GB" dirty="0"/>
              <a:t> </a:t>
            </a:r>
            <a:r>
              <a:rPr lang="en-GB" dirty="0" err="1"/>
              <a:t>datblygu</a:t>
            </a:r>
            <a:r>
              <a:rPr lang="en-GB" dirty="0"/>
              <a:t> </a:t>
            </a:r>
            <a:r>
              <a:rPr lang="en-GB" dirty="0" err="1"/>
              <a:t>dadleuon</a:t>
            </a:r>
            <a:r>
              <a:rPr lang="en-GB" dirty="0"/>
              <a:t> a </a:t>
            </a:r>
            <a:r>
              <a:rPr lang="en-GB" dirty="0" err="1"/>
              <a:t>thystiolaeth</a:t>
            </a:r>
            <a:r>
              <a:rPr lang="en-GB" dirty="0"/>
              <a:t>.</a:t>
            </a:r>
          </a:p>
          <a:p>
            <a:pPr marL="0" indent="0">
              <a:buNone/>
            </a:pPr>
            <a:r>
              <a:rPr lang="en-GB" dirty="0" err="1"/>
              <a:t>Gallwch</a:t>
            </a:r>
            <a:r>
              <a:rPr lang="en-GB" dirty="0"/>
              <a:t> </a:t>
            </a:r>
            <a:r>
              <a:rPr lang="en-GB" dirty="0" err="1"/>
              <a:t>weithio</a:t>
            </a:r>
            <a:r>
              <a:rPr lang="en-GB" dirty="0"/>
              <a:t> </a:t>
            </a:r>
            <a:r>
              <a:rPr lang="en-GB" dirty="0" err="1"/>
              <a:t>trwy’r</a:t>
            </a:r>
            <a:r>
              <a:rPr lang="en-GB" dirty="0"/>
              <a:t> </a:t>
            </a:r>
            <a:r>
              <a:rPr lang="en-GB" dirty="0" err="1"/>
              <a:t>prif</a:t>
            </a:r>
            <a:r>
              <a:rPr lang="en-GB" dirty="0"/>
              <a:t> </a:t>
            </a:r>
            <a:r>
              <a:rPr lang="en-GB" dirty="0" err="1"/>
              <a:t>gorff</a:t>
            </a:r>
            <a:r>
              <a:rPr lang="en-GB" dirty="0"/>
              <a:t> </a:t>
            </a:r>
            <a:r>
              <a:rPr lang="en-GB" dirty="0" err="1"/>
              <a:t>mewn</a:t>
            </a:r>
            <a:r>
              <a:rPr lang="en-GB" dirty="0"/>
              <a:t> </a:t>
            </a:r>
            <a:r>
              <a:rPr lang="en-GB" dirty="0" err="1"/>
              <a:t>pedwar</a:t>
            </a:r>
            <a:r>
              <a:rPr lang="en-GB" dirty="0"/>
              <a:t> can:</a:t>
            </a:r>
          </a:p>
          <a:p>
            <a:pPr marL="0" indent="0">
              <a:buNone/>
            </a:pPr>
            <a:endParaRPr lang="en-GB" dirty="0"/>
          </a:p>
          <a:p>
            <a:r>
              <a:rPr lang="en-GB" dirty="0" err="1"/>
              <a:t>Lluniwch</a:t>
            </a:r>
            <a:r>
              <a:rPr lang="en-GB" dirty="0"/>
              <a:t> </a:t>
            </a:r>
            <a:r>
              <a:rPr lang="en-GB" b="1" dirty="0" err="1"/>
              <a:t>amlinelliad</a:t>
            </a:r>
            <a:r>
              <a:rPr lang="en-GB" dirty="0"/>
              <a:t> </a:t>
            </a:r>
            <a:r>
              <a:rPr lang="en-GB" dirty="0" err="1"/>
              <a:t>o’r</a:t>
            </a:r>
            <a:r>
              <a:rPr lang="en-GB" dirty="0"/>
              <a:t> </a:t>
            </a:r>
            <a:r>
              <a:rPr lang="en-GB" dirty="0" err="1"/>
              <a:t>hyn</a:t>
            </a:r>
            <a:r>
              <a:rPr lang="en-GB" dirty="0"/>
              <a:t> </a:t>
            </a:r>
            <a:r>
              <a:rPr lang="en-GB" dirty="0" err="1"/>
              <a:t>yr</a:t>
            </a:r>
            <a:r>
              <a:rPr lang="en-GB" dirty="0"/>
              <a:t> </a:t>
            </a:r>
            <a:r>
              <a:rPr lang="en-GB" dirty="0" err="1"/>
              <a:t>hoffech</a:t>
            </a:r>
            <a:r>
              <a:rPr lang="en-GB" dirty="0"/>
              <a:t> </a:t>
            </a:r>
            <a:r>
              <a:rPr lang="en-GB" dirty="0" err="1"/>
              <a:t>ddweud</a:t>
            </a:r>
            <a:r>
              <a:rPr lang="en-GB" dirty="0"/>
              <a:t> ac </a:t>
            </a:r>
            <a:r>
              <a:rPr lang="en-GB" dirty="0" err="1"/>
              <a:t>ym</a:t>
            </a:r>
            <a:r>
              <a:rPr lang="en-GB" dirty="0"/>
              <a:t> </a:t>
            </a:r>
            <a:r>
              <a:rPr lang="en-GB" dirty="0" err="1"/>
              <a:t>mha</a:t>
            </a:r>
            <a:r>
              <a:rPr lang="en-GB" dirty="0"/>
              <a:t> </a:t>
            </a:r>
            <a:r>
              <a:rPr lang="en-GB" dirty="0" err="1"/>
              <a:t>drefn</a:t>
            </a:r>
            <a:r>
              <a:rPr lang="en-GB" dirty="0"/>
              <a:t>.</a:t>
            </a:r>
          </a:p>
          <a:p>
            <a:endParaRPr lang="en-GB" dirty="0"/>
          </a:p>
          <a:p>
            <a:r>
              <a:rPr lang="en-GB" dirty="0" err="1"/>
              <a:t>Ysgrifennwch</a:t>
            </a:r>
            <a:r>
              <a:rPr lang="en-GB" dirty="0"/>
              <a:t> </a:t>
            </a:r>
            <a:r>
              <a:rPr lang="en-GB" b="1" dirty="0"/>
              <a:t>draft </a:t>
            </a:r>
            <a:r>
              <a:rPr lang="en-GB" b="1" dirty="0" err="1"/>
              <a:t>cyntaf</a:t>
            </a:r>
            <a:r>
              <a:rPr lang="en-GB" dirty="0"/>
              <a:t> </a:t>
            </a:r>
            <a:r>
              <a:rPr lang="en-GB" dirty="0" err="1"/>
              <a:t>i</a:t>
            </a:r>
            <a:r>
              <a:rPr lang="en-GB" dirty="0"/>
              <a:t> </a:t>
            </a:r>
            <a:r>
              <a:rPr lang="en-GB" dirty="0" err="1"/>
              <a:t>gael</a:t>
            </a:r>
            <a:r>
              <a:rPr lang="en-GB" dirty="0"/>
              <a:t> </a:t>
            </a:r>
            <a:r>
              <a:rPr lang="en-GB" dirty="0" err="1"/>
              <a:t>eich</a:t>
            </a:r>
            <a:r>
              <a:rPr lang="en-GB" dirty="0"/>
              <a:t> </a:t>
            </a:r>
            <a:r>
              <a:rPr lang="en-GB" dirty="0" err="1"/>
              <a:t>syniadau</a:t>
            </a:r>
            <a:r>
              <a:rPr lang="en-GB" dirty="0"/>
              <a:t> </a:t>
            </a:r>
            <a:r>
              <a:rPr lang="en-GB" dirty="0" err="1"/>
              <a:t>lawr</a:t>
            </a:r>
            <a:r>
              <a:rPr lang="en-GB" dirty="0"/>
              <a:t> </a:t>
            </a:r>
            <a:r>
              <a:rPr lang="en-GB" dirty="0" err="1"/>
              <a:t>ar</a:t>
            </a:r>
            <a:r>
              <a:rPr lang="en-GB" dirty="0"/>
              <a:t> </a:t>
            </a:r>
            <a:r>
              <a:rPr lang="en-GB" dirty="0" err="1"/>
              <a:t>bapur</a:t>
            </a:r>
            <a:r>
              <a:rPr lang="en-GB" dirty="0"/>
              <a:t>.</a:t>
            </a:r>
          </a:p>
          <a:p>
            <a:endParaRPr lang="en-GB" dirty="0"/>
          </a:p>
          <a:p>
            <a:r>
              <a:rPr lang="en-GB" dirty="0" err="1"/>
              <a:t>Ysgrifennwch</a:t>
            </a:r>
            <a:r>
              <a:rPr lang="en-GB" dirty="0"/>
              <a:t> </a:t>
            </a:r>
            <a:r>
              <a:rPr lang="en-GB" b="1" dirty="0"/>
              <a:t>ail </a:t>
            </a:r>
            <a:r>
              <a:rPr lang="en-GB" b="1" dirty="0" err="1"/>
              <a:t>ddrafft</a:t>
            </a:r>
            <a:r>
              <a:rPr lang="en-GB" dirty="0"/>
              <a:t> </a:t>
            </a:r>
            <a:r>
              <a:rPr lang="en-GB" dirty="0" err="1"/>
              <a:t>i</a:t>
            </a:r>
            <a:r>
              <a:rPr lang="en-GB" dirty="0"/>
              <a:t> </a:t>
            </a:r>
            <a:r>
              <a:rPr lang="en-GB" dirty="0" err="1"/>
              <a:t>egluro</a:t>
            </a:r>
            <a:r>
              <a:rPr lang="en-GB" dirty="0"/>
              <a:t> </a:t>
            </a:r>
            <a:r>
              <a:rPr lang="en-GB" dirty="0" err="1"/>
              <a:t>eich</a:t>
            </a:r>
            <a:r>
              <a:rPr lang="en-GB" dirty="0"/>
              <a:t> </a:t>
            </a:r>
            <a:r>
              <a:rPr lang="en-GB" dirty="0" err="1"/>
              <a:t>dadleuon</a:t>
            </a:r>
            <a:r>
              <a:rPr lang="en-GB" dirty="0"/>
              <a:t> a </a:t>
            </a:r>
            <a:r>
              <a:rPr lang="en-GB" dirty="0" err="1"/>
              <a:t>sicrhau</a:t>
            </a:r>
            <a:r>
              <a:rPr lang="en-GB" dirty="0"/>
              <a:t> bod </a:t>
            </a:r>
            <a:r>
              <a:rPr lang="en-GB" dirty="0" err="1"/>
              <a:t>popeth</a:t>
            </a:r>
            <a:r>
              <a:rPr lang="en-GB" dirty="0"/>
              <a:t> </a:t>
            </a:r>
            <a:r>
              <a:rPr lang="en-GB" dirty="0" err="1"/>
              <a:t>yn</a:t>
            </a:r>
            <a:r>
              <a:rPr lang="en-GB" dirty="0"/>
              <a:t> </a:t>
            </a:r>
            <a:r>
              <a:rPr lang="en-GB" dirty="0" err="1"/>
              <a:t>ffitio</a:t>
            </a:r>
            <a:r>
              <a:rPr lang="en-GB" dirty="0"/>
              <a:t> </a:t>
            </a:r>
            <a:r>
              <a:rPr lang="en-GB" dirty="0" err="1"/>
              <a:t>gyda’i</a:t>
            </a:r>
            <a:r>
              <a:rPr lang="en-GB" dirty="0"/>
              <a:t> </a:t>
            </a:r>
            <a:r>
              <a:rPr lang="en-GB" dirty="0" err="1"/>
              <a:t>gilydd</a:t>
            </a:r>
            <a:r>
              <a:rPr lang="en-GB" dirty="0"/>
              <a:t>.  </a:t>
            </a:r>
          </a:p>
          <a:p>
            <a:endParaRPr lang="en-GB" dirty="0"/>
          </a:p>
          <a:p>
            <a:r>
              <a:rPr lang="en-GB" dirty="0" err="1"/>
              <a:t>Yna</a:t>
            </a:r>
            <a:r>
              <a:rPr lang="en-GB" b="1" dirty="0"/>
              <a:t> </a:t>
            </a:r>
            <a:r>
              <a:rPr lang="en-GB" b="1" dirty="0" err="1"/>
              <a:t>drafft</a:t>
            </a:r>
            <a:r>
              <a:rPr lang="en-GB" b="1" dirty="0"/>
              <a:t> </a:t>
            </a:r>
            <a:r>
              <a:rPr lang="en-GB" b="1" dirty="0" err="1"/>
              <a:t>terfynol</a:t>
            </a:r>
            <a:r>
              <a:rPr lang="en-GB" b="1" dirty="0"/>
              <a:t> </a:t>
            </a:r>
            <a:r>
              <a:rPr lang="en-GB" dirty="0" err="1"/>
              <a:t>lle</a:t>
            </a:r>
            <a:r>
              <a:rPr lang="en-GB" dirty="0"/>
              <a:t> </a:t>
            </a:r>
            <a:r>
              <a:rPr lang="en-GB" dirty="0" err="1"/>
              <a:t>mae</a:t>
            </a:r>
            <a:r>
              <a:rPr lang="en-GB" dirty="0"/>
              <a:t> </a:t>
            </a:r>
            <a:r>
              <a:rPr lang="en-GB" dirty="0" err="1"/>
              <a:t>angen</a:t>
            </a:r>
            <a:r>
              <a:rPr lang="en-GB" dirty="0"/>
              <a:t> </a:t>
            </a:r>
            <a:r>
              <a:rPr lang="en-GB" dirty="0" err="1"/>
              <a:t>prawf</a:t>
            </a:r>
            <a:r>
              <a:rPr lang="en-GB" dirty="0"/>
              <a:t> </a:t>
            </a:r>
            <a:r>
              <a:rPr lang="en-GB" dirty="0" err="1"/>
              <a:t>ddarllen</a:t>
            </a:r>
            <a:r>
              <a:rPr lang="en-GB" dirty="0"/>
              <a:t> a </a:t>
            </a:r>
            <a:r>
              <a:rPr lang="en-GB" dirty="0" err="1"/>
              <a:t>thacluso</a:t>
            </a:r>
            <a:r>
              <a:rPr lang="en-GB" dirty="0"/>
              <a:t>. </a:t>
            </a:r>
          </a:p>
          <a:p>
            <a:pPr marL="0" indent="0">
              <a:buNone/>
            </a:pPr>
            <a:r>
              <a:rPr lang="en-GB" dirty="0"/>
              <a:t>                                                                </a:t>
            </a:r>
          </a:p>
        </p:txBody>
      </p:sp>
      <p:sp>
        <p:nvSpPr>
          <p:cNvPr id="4" name="TextBox 3"/>
          <p:cNvSpPr txBox="1"/>
          <p:nvPr/>
        </p:nvSpPr>
        <p:spPr>
          <a:xfrm>
            <a:off x="9936166" y="5248806"/>
            <a:ext cx="2520280" cy="369332"/>
          </a:xfrm>
          <a:prstGeom prst="rect">
            <a:avLst/>
          </a:prstGeom>
          <a:noFill/>
        </p:spPr>
        <p:txBody>
          <a:bodyPr wrap="square" rtlCol="0">
            <a:spAutoFit/>
          </a:bodyPr>
          <a:lstStyle/>
          <a:p>
            <a:r>
              <a:rPr lang="en-GB" dirty="0"/>
              <a:t>(Bryson, 2014)</a:t>
            </a:r>
          </a:p>
        </p:txBody>
      </p:sp>
    </p:spTree>
    <p:extLst>
      <p:ext uri="{BB962C8B-B14F-4D97-AF65-F5344CB8AC3E}">
        <p14:creationId xmlns:p14="http://schemas.microsoft.com/office/powerpoint/2010/main" val="18671379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682" y="274638"/>
            <a:ext cx="11470718" cy="1143000"/>
          </a:xfrm>
        </p:spPr>
        <p:txBody>
          <a:bodyPr>
            <a:normAutofit fontScale="90000"/>
          </a:bodyPr>
          <a:lstStyle/>
          <a:p>
            <a:r>
              <a:rPr lang="en-GB" b="1" dirty="0"/>
              <a:t>Writing the main body of the literature review</a:t>
            </a:r>
            <a:br>
              <a:rPr lang="en-GB" b="1" dirty="0"/>
            </a:br>
            <a:endParaRPr lang="en-GB" b="1" dirty="0"/>
          </a:p>
        </p:txBody>
      </p:sp>
      <p:sp>
        <p:nvSpPr>
          <p:cNvPr id="3" name="Content Placeholder 2"/>
          <p:cNvSpPr>
            <a:spLocks noGrp="1"/>
          </p:cNvSpPr>
          <p:nvPr>
            <p:ph idx="1"/>
          </p:nvPr>
        </p:nvSpPr>
        <p:spPr>
          <a:xfrm>
            <a:off x="609600" y="980729"/>
            <a:ext cx="10655300" cy="4536505"/>
          </a:xfrm>
        </p:spPr>
        <p:txBody>
          <a:bodyPr>
            <a:normAutofit fontScale="77500" lnSpcReduction="20000"/>
          </a:bodyPr>
          <a:lstStyle/>
          <a:p>
            <a:pPr marL="0" indent="0">
              <a:buNone/>
            </a:pPr>
            <a:r>
              <a:rPr lang="en-GB" dirty="0"/>
              <a:t>The body is the longest part. This is where you lead the reader through your ideas, elaborating arguments and evidence for your thesis. </a:t>
            </a:r>
          </a:p>
          <a:p>
            <a:pPr marL="0" indent="0">
              <a:buNone/>
            </a:pPr>
            <a:r>
              <a:rPr lang="en-GB" dirty="0"/>
              <a:t>You can work through the body in four main stages:</a:t>
            </a:r>
          </a:p>
          <a:p>
            <a:pPr marL="0" indent="0">
              <a:buNone/>
            </a:pPr>
            <a:endParaRPr lang="en-GB" dirty="0"/>
          </a:p>
          <a:p>
            <a:r>
              <a:rPr lang="en-GB" dirty="0"/>
              <a:t>Create an </a:t>
            </a:r>
            <a:r>
              <a:rPr lang="en-GB" b="1" dirty="0"/>
              <a:t>outline</a:t>
            </a:r>
            <a:r>
              <a:rPr lang="en-GB" dirty="0"/>
              <a:t> of what you want to say and in what order.</a:t>
            </a:r>
          </a:p>
          <a:p>
            <a:endParaRPr lang="en-GB" dirty="0"/>
          </a:p>
          <a:p>
            <a:r>
              <a:rPr lang="en-GB" dirty="0"/>
              <a:t>Write a </a:t>
            </a:r>
            <a:r>
              <a:rPr lang="en-GB" b="1" dirty="0"/>
              <a:t>first draft</a:t>
            </a:r>
            <a:r>
              <a:rPr lang="en-GB" dirty="0"/>
              <a:t> to get your main ideas down on paper.</a:t>
            </a:r>
          </a:p>
          <a:p>
            <a:endParaRPr lang="en-GB" dirty="0"/>
          </a:p>
          <a:p>
            <a:r>
              <a:rPr lang="en-GB" dirty="0"/>
              <a:t>Write a </a:t>
            </a:r>
            <a:r>
              <a:rPr lang="en-GB" b="1" dirty="0"/>
              <a:t>second draft</a:t>
            </a:r>
            <a:r>
              <a:rPr lang="en-GB" dirty="0"/>
              <a:t> to clarify your arguments and make sure everything fits together. </a:t>
            </a:r>
          </a:p>
          <a:p>
            <a:endParaRPr lang="en-GB" dirty="0"/>
          </a:p>
          <a:p>
            <a:r>
              <a:rPr lang="en-GB" dirty="0"/>
              <a:t>A </a:t>
            </a:r>
            <a:r>
              <a:rPr lang="en-GB" b="1" dirty="0"/>
              <a:t>final draft </a:t>
            </a:r>
            <a:r>
              <a:rPr lang="en-GB" dirty="0"/>
              <a:t>where you proofread and tidy it up.</a:t>
            </a:r>
          </a:p>
          <a:p>
            <a:endParaRPr lang="en-GB" dirty="0"/>
          </a:p>
        </p:txBody>
      </p:sp>
      <p:sp>
        <p:nvSpPr>
          <p:cNvPr id="4" name="TextBox 3"/>
          <p:cNvSpPr txBox="1"/>
          <p:nvPr/>
        </p:nvSpPr>
        <p:spPr>
          <a:xfrm>
            <a:off x="9671720" y="5147902"/>
            <a:ext cx="2520280" cy="369332"/>
          </a:xfrm>
          <a:prstGeom prst="rect">
            <a:avLst/>
          </a:prstGeom>
          <a:noFill/>
        </p:spPr>
        <p:txBody>
          <a:bodyPr wrap="square" rtlCol="0">
            <a:spAutoFit/>
          </a:bodyPr>
          <a:lstStyle/>
          <a:p>
            <a:r>
              <a:rPr lang="en-GB" dirty="0"/>
              <a:t>(Bryson, 2014)</a:t>
            </a:r>
          </a:p>
        </p:txBody>
      </p:sp>
    </p:spTree>
    <p:extLst>
      <p:ext uri="{BB962C8B-B14F-4D97-AF65-F5344CB8AC3E}">
        <p14:creationId xmlns:p14="http://schemas.microsoft.com/office/powerpoint/2010/main" val="11342097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451" y="831849"/>
            <a:ext cx="12096605" cy="508918"/>
          </a:xfrm>
        </p:spPr>
        <p:txBody>
          <a:bodyPr>
            <a:normAutofit fontScale="90000"/>
          </a:bodyPr>
          <a:lstStyle/>
          <a:p>
            <a:r>
              <a:rPr lang="en-GB" sz="3600" b="1" dirty="0" err="1"/>
              <a:t>Peidiwch</a:t>
            </a:r>
            <a:r>
              <a:rPr lang="en-GB" sz="3600" b="1" dirty="0"/>
              <a:t> </a:t>
            </a:r>
            <a:r>
              <a:rPr lang="en-GB" sz="3600" b="1" dirty="0" err="1"/>
              <a:t>poeni</a:t>
            </a:r>
            <a:r>
              <a:rPr lang="en-GB" sz="3600" b="1" dirty="0"/>
              <a:t> am </a:t>
            </a:r>
            <a:r>
              <a:rPr lang="en-GB" sz="3600" b="1" dirty="0" err="1"/>
              <a:t>berffeithrwydd</a:t>
            </a:r>
            <a:r>
              <a:rPr lang="en-GB" sz="3600" b="1" dirty="0"/>
              <a:t> </a:t>
            </a:r>
            <a:r>
              <a:rPr lang="en-GB" sz="3600" b="1" dirty="0" err="1"/>
              <a:t>mewn</a:t>
            </a:r>
            <a:r>
              <a:rPr lang="en-GB" sz="3600" b="1" dirty="0"/>
              <a:t> </a:t>
            </a:r>
            <a:r>
              <a:rPr lang="en-GB" sz="3600" b="1" dirty="0" err="1"/>
              <a:t>drafftiau</a:t>
            </a:r>
            <a:r>
              <a:rPr lang="en-GB" sz="3600" b="1" dirty="0"/>
              <a:t> </a:t>
            </a:r>
            <a:r>
              <a:rPr lang="en-GB" sz="3600" b="1" dirty="0" err="1"/>
              <a:t>cyntaf</a:t>
            </a:r>
            <a:br>
              <a:rPr lang="en-GB" sz="3600" b="1" dirty="0"/>
            </a:br>
            <a:r>
              <a:rPr lang="en-GB" sz="3600" dirty="0"/>
              <a:t>Don’t worry about perfection in first drafts</a:t>
            </a:r>
            <a:br>
              <a:rPr lang="en-GB" dirty="0"/>
            </a:br>
            <a:endParaRPr lang="en-GB" dirty="0"/>
          </a:p>
        </p:txBody>
      </p:sp>
      <p:sp>
        <p:nvSpPr>
          <p:cNvPr id="3" name="Content Placeholder 2"/>
          <p:cNvSpPr>
            <a:spLocks noGrp="1"/>
          </p:cNvSpPr>
          <p:nvPr>
            <p:ph idx="1"/>
          </p:nvPr>
        </p:nvSpPr>
        <p:spPr>
          <a:xfrm>
            <a:off x="6030852" y="1600201"/>
            <a:ext cx="5551548" cy="3917032"/>
          </a:xfrm>
        </p:spPr>
        <p:txBody>
          <a:bodyPr>
            <a:normAutofit fontScale="92500" lnSpcReduction="20000"/>
          </a:bodyPr>
          <a:lstStyle/>
          <a:p>
            <a:r>
              <a:rPr lang="en-GB" dirty="0"/>
              <a:t>When you’re writing a first draft, it’s important not to get slowed down by small details. Get your ideas down on paper now and perfect them later. </a:t>
            </a:r>
          </a:p>
          <a:p>
            <a:r>
              <a:rPr lang="en-GB" dirty="0"/>
              <a:t>Once you finish the first draft, you will know which sections and paragraphs work and which need to be improved. </a:t>
            </a:r>
          </a:p>
          <a:p>
            <a:endParaRPr lang="en-GB" dirty="0"/>
          </a:p>
        </p:txBody>
      </p:sp>
      <p:sp>
        <p:nvSpPr>
          <p:cNvPr id="4" name="Content Placeholder 2">
            <a:extLst>
              <a:ext uri="{FF2B5EF4-FFF2-40B4-BE49-F238E27FC236}">
                <a16:creationId xmlns:a16="http://schemas.microsoft.com/office/drawing/2014/main" id="{BB2A14B2-0F12-F055-6FBE-4F6CA082C5D7}"/>
              </a:ext>
            </a:extLst>
          </p:cNvPr>
          <p:cNvSpPr txBox="1">
            <a:spLocks/>
          </p:cNvSpPr>
          <p:nvPr/>
        </p:nvSpPr>
        <p:spPr>
          <a:xfrm>
            <a:off x="382745" y="1724680"/>
            <a:ext cx="5551548" cy="3917032"/>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a:t>Pan </a:t>
            </a:r>
            <a:r>
              <a:rPr lang="en-GB" dirty="0" err="1"/>
              <a:t>yn</a:t>
            </a:r>
            <a:r>
              <a:rPr lang="en-GB" dirty="0"/>
              <a:t> </a:t>
            </a:r>
            <a:r>
              <a:rPr lang="en-GB" dirty="0" err="1"/>
              <a:t>ysgrifennu</a:t>
            </a:r>
            <a:r>
              <a:rPr lang="en-GB" dirty="0"/>
              <a:t> draft </a:t>
            </a:r>
            <a:r>
              <a:rPr lang="en-GB" dirty="0" err="1"/>
              <a:t>cyntaf</a:t>
            </a:r>
            <a:r>
              <a:rPr lang="en-GB" dirty="0"/>
              <a:t>, </a:t>
            </a:r>
            <a:r>
              <a:rPr lang="en-GB" dirty="0" err="1"/>
              <a:t>mae’n</a:t>
            </a:r>
            <a:r>
              <a:rPr lang="en-GB" dirty="0"/>
              <a:t> </a:t>
            </a:r>
            <a:r>
              <a:rPr lang="en-GB" dirty="0" err="1"/>
              <a:t>bwysig</a:t>
            </a:r>
            <a:r>
              <a:rPr lang="en-GB" dirty="0"/>
              <a:t> I </a:t>
            </a:r>
            <a:r>
              <a:rPr lang="en-GB" dirty="0" err="1"/>
              <a:t>beidio</a:t>
            </a:r>
            <a:r>
              <a:rPr lang="en-GB" dirty="0"/>
              <a:t> </a:t>
            </a:r>
            <a:r>
              <a:rPr lang="en-GB" dirty="0" err="1"/>
              <a:t>gael</a:t>
            </a:r>
            <a:r>
              <a:rPr lang="en-GB" dirty="0"/>
              <a:t> </a:t>
            </a:r>
            <a:r>
              <a:rPr lang="en-GB" dirty="0" err="1"/>
              <a:t>eich</a:t>
            </a:r>
            <a:r>
              <a:rPr lang="en-GB" dirty="0"/>
              <a:t> </a:t>
            </a:r>
            <a:r>
              <a:rPr lang="en-GB" dirty="0" err="1"/>
              <a:t>arafu</a:t>
            </a:r>
            <a:r>
              <a:rPr lang="en-GB" dirty="0"/>
              <a:t> </a:t>
            </a:r>
            <a:r>
              <a:rPr lang="en-GB" dirty="0" err="1"/>
              <a:t>gan</a:t>
            </a:r>
            <a:r>
              <a:rPr lang="en-GB" dirty="0"/>
              <a:t> </a:t>
            </a:r>
            <a:r>
              <a:rPr lang="en-GB" dirty="0" err="1"/>
              <a:t>fanylion</a:t>
            </a:r>
            <a:r>
              <a:rPr lang="en-GB" dirty="0"/>
              <a:t> </a:t>
            </a:r>
            <a:r>
              <a:rPr lang="en-GB" dirty="0" err="1"/>
              <a:t>bach</a:t>
            </a:r>
            <a:r>
              <a:rPr lang="en-GB" dirty="0"/>
              <a:t>. </a:t>
            </a:r>
            <a:r>
              <a:rPr lang="en-GB" dirty="0" err="1"/>
              <a:t>Rhowch</a:t>
            </a:r>
            <a:r>
              <a:rPr lang="en-GB" dirty="0"/>
              <a:t> </a:t>
            </a:r>
            <a:r>
              <a:rPr lang="en-GB" dirty="0" err="1"/>
              <a:t>eich</a:t>
            </a:r>
            <a:r>
              <a:rPr lang="en-GB" dirty="0"/>
              <a:t> </a:t>
            </a:r>
            <a:r>
              <a:rPr lang="en-GB" dirty="0" err="1"/>
              <a:t>syniadau</a:t>
            </a:r>
            <a:r>
              <a:rPr lang="en-GB" dirty="0"/>
              <a:t> </a:t>
            </a:r>
            <a:r>
              <a:rPr lang="en-GB" dirty="0" err="1"/>
              <a:t>lawr</a:t>
            </a:r>
            <a:r>
              <a:rPr lang="en-GB" dirty="0"/>
              <a:t> </a:t>
            </a:r>
            <a:r>
              <a:rPr lang="en-GB" dirty="0" err="1"/>
              <a:t>ar</a:t>
            </a:r>
            <a:r>
              <a:rPr lang="en-GB" dirty="0"/>
              <a:t> </a:t>
            </a:r>
            <a:r>
              <a:rPr lang="en-GB" dirty="0" err="1"/>
              <a:t>bapur</a:t>
            </a:r>
            <a:r>
              <a:rPr lang="en-GB" dirty="0"/>
              <a:t> </a:t>
            </a:r>
            <a:r>
              <a:rPr lang="en-GB" dirty="0" err="1"/>
              <a:t>a’u</a:t>
            </a:r>
            <a:r>
              <a:rPr lang="en-GB" dirty="0"/>
              <a:t> </a:t>
            </a:r>
            <a:r>
              <a:rPr lang="en-GB" dirty="0" err="1"/>
              <a:t>perffeithio</a:t>
            </a:r>
            <a:r>
              <a:rPr lang="en-GB" dirty="0"/>
              <a:t> </a:t>
            </a:r>
            <a:r>
              <a:rPr lang="en-GB" dirty="0" err="1"/>
              <a:t>yn</a:t>
            </a:r>
            <a:r>
              <a:rPr lang="en-GB" dirty="0"/>
              <a:t> </a:t>
            </a:r>
            <a:r>
              <a:rPr lang="en-GB" dirty="0" err="1"/>
              <a:t>nes</a:t>
            </a:r>
            <a:r>
              <a:rPr lang="en-GB" dirty="0"/>
              <a:t> </a:t>
            </a:r>
            <a:r>
              <a:rPr lang="en-GB" dirty="0" err="1"/>
              <a:t>ymlaen</a:t>
            </a:r>
            <a:r>
              <a:rPr lang="en-GB" dirty="0"/>
              <a:t>.</a:t>
            </a:r>
          </a:p>
          <a:p>
            <a:r>
              <a:rPr lang="en-GB" dirty="0" err="1"/>
              <a:t>Wrth</a:t>
            </a:r>
            <a:r>
              <a:rPr lang="en-GB" dirty="0"/>
              <a:t> </a:t>
            </a:r>
            <a:r>
              <a:rPr lang="en-GB" dirty="0" err="1"/>
              <a:t>gwblhau</a:t>
            </a:r>
            <a:r>
              <a:rPr lang="en-GB" dirty="0"/>
              <a:t> </a:t>
            </a:r>
            <a:r>
              <a:rPr lang="en-GB" dirty="0" err="1"/>
              <a:t>eich</a:t>
            </a:r>
            <a:r>
              <a:rPr lang="en-GB" dirty="0"/>
              <a:t> </a:t>
            </a:r>
            <a:r>
              <a:rPr lang="en-GB" dirty="0" err="1"/>
              <a:t>drafft</a:t>
            </a:r>
            <a:r>
              <a:rPr lang="en-GB" dirty="0"/>
              <a:t> </a:t>
            </a:r>
            <a:r>
              <a:rPr lang="en-GB" dirty="0" err="1"/>
              <a:t>cyntaf</a:t>
            </a:r>
            <a:r>
              <a:rPr lang="en-GB" dirty="0"/>
              <a:t>, </a:t>
            </a:r>
            <a:r>
              <a:rPr lang="en-GB" dirty="0" err="1"/>
              <a:t>byddwch</a:t>
            </a:r>
            <a:r>
              <a:rPr lang="en-GB" dirty="0"/>
              <a:t> </a:t>
            </a:r>
            <a:r>
              <a:rPr lang="en-GB" dirty="0" err="1"/>
              <a:t>yn</a:t>
            </a:r>
            <a:r>
              <a:rPr lang="en-GB" dirty="0"/>
              <a:t> </a:t>
            </a:r>
            <a:r>
              <a:rPr lang="en-GB" dirty="0" err="1"/>
              <a:t>gwybod</a:t>
            </a:r>
            <a:r>
              <a:rPr lang="en-GB" dirty="0"/>
              <a:t> pa </a:t>
            </a:r>
            <a:r>
              <a:rPr lang="en-GB" dirty="0" err="1"/>
              <a:t>adrannau</a:t>
            </a:r>
            <a:r>
              <a:rPr lang="en-GB" dirty="0"/>
              <a:t> </a:t>
            </a:r>
            <a:r>
              <a:rPr lang="en-GB" dirty="0" err="1"/>
              <a:t>sy’n</a:t>
            </a:r>
            <a:r>
              <a:rPr lang="en-GB" dirty="0"/>
              <a:t> </a:t>
            </a:r>
            <a:r>
              <a:rPr lang="en-GB" dirty="0" err="1"/>
              <a:t>gweithio</a:t>
            </a:r>
            <a:r>
              <a:rPr lang="en-GB" dirty="0"/>
              <a:t> a </a:t>
            </a:r>
            <a:r>
              <a:rPr lang="en-GB" dirty="0" err="1"/>
              <a:t>ble</a:t>
            </a:r>
            <a:r>
              <a:rPr lang="en-GB" dirty="0"/>
              <a:t> </a:t>
            </a:r>
            <a:r>
              <a:rPr lang="en-GB" dirty="0" err="1"/>
              <a:t>mae</a:t>
            </a:r>
            <a:r>
              <a:rPr lang="en-GB" dirty="0"/>
              <a:t> </a:t>
            </a:r>
            <a:r>
              <a:rPr lang="en-GB" dirty="0" err="1"/>
              <a:t>angen</a:t>
            </a:r>
            <a:r>
              <a:rPr lang="en-GB" dirty="0"/>
              <a:t> </a:t>
            </a:r>
            <a:r>
              <a:rPr lang="en-GB" dirty="0" err="1"/>
              <a:t>gwella</a:t>
            </a:r>
            <a:r>
              <a:rPr lang="en-GB" dirty="0"/>
              <a:t>. </a:t>
            </a:r>
          </a:p>
          <a:p>
            <a:endParaRPr lang="en-GB" dirty="0"/>
          </a:p>
        </p:txBody>
      </p:sp>
    </p:spTree>
    <p:extLst>
      <p:ext uri="{BB962C8B-B14F-4D97-AF65-F5344CB8AC3E}">
        <p14:creationId xmlns:p14="http://schemas.microsoft.com/office/powerpoint/2010/main" val="41883320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Ail </a:t>
            </a:r>
            <a:r>
              <a:rPr lang="en-GB" b="1" dirty="0" err="1"/>
              <a:t>ddrafft</a:t>
            </a:r>
            <a:r>
              <a:rPr lang="en-GB" dirty="0"/>
              <a:t>/Second draft</a:t>
            </a:r>
          </a:p>
        </p:txBody>
      </p:sp>
      <p:sp>
        <p:nvSpPr>
          <p:cNvPr id="3" name="Content Placeholder 2"/>
          <p:cNvSpPr>
            <a:spLocks noGrp="1"/>
          </p:cNvSpPr>
          <p:nvPr>
            <p:ph idx="1"/>
          </p:nvPr>
        </p:nvSpPr>
        <p:spPr>
          <a:xfrm>
            <a:off x="6421739" y="1417638"/>
            <a:ext cx="5328183" cy="3917032"/>
          </a:xfrm>
        </p:spPr>
        <p:txBody>
          <a:bodyPr>
            <a:normAutofit fontScale="92500" lnSpcReduction="10000"/>
          </a:bodyPr>
          <a:lstStyle/>
          <a:p>
            <a:pPr marL="0" indent="0">
              <a:buNone/>
            </a:pPr>
            <a:endParaRPr lang="en-GB" b="1" dirty="0"/>
          </a:p>
          <a:p>
            <a:r>
              <a:rPr lang="en-GB" dirty="0"/>
              <a:t>Working on the second draft means evaluating what you have written and rewriting it when necessary. </a:t>
            </a:r>
          </a:p>
          <a:p>
            <a:r>
              <a:rPr lang="en-GB" dirty="0"/>
              <a:t>You’ll likely end up cutting some parts of the essay and adding new ones.</a:t>
            </a:r>
          </a:p>
          <a:p>
            <a:endParaRPr lang="en-GB" dirty="0"/>
          </a:p>
        </p:txBody>
      </p:sp>
      <p:sp>
        <p:nvSpPr>
          <p:cNvPr id="4" name="Content Placeholder 2">
            <a:extLst>
              <a:ext uri="{FF2B5EF4-FFF2-40B4-BE49-F238E27FC236}">
                <a16:creationId xmlns:a16="http://schemas.microsoft.com/office/drawing/2014/main" id="{D47894D2-2E23-C0F7-8989-766939E336A1}"/>
              </a:ext>
            </a:extLst>
          </p:cNvPr>
          <p:cNvSpPr txBox="1">
            <a:spLocks/>
          </p:cNvSpPr>
          <p:nvPr/>
        </p:nvSpPr>
        <p:spPr>
          <a:xfrm>
            <a:off x="851578" y="1470484"/>
            <a:ext cx="5328183" cy="3917032"/>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endParaRPr lang="en-GB" b="1" dirty="0"/>
          </a:p>
          <a:p>
            <a:r>
              <a:rPr lang="en-GB" dirty="0" err="1"/>
              <a:t>Yn</a:t>
            </a:r>
            <a:r>
              <a:rPr lang="en-GB" dirty="0"/>
              <a:t> </a:t>
            </a:r>
            <a:r>
              <a:rPr lang="en-GB" dirty="0" err="1"/>
              <a:t>yr</a:t>
            </a:r>
            <a:r>
              <a:rPr lang="en-GB" dirty="0"/>
              <a:t> ail </a:t>
            </a:r>
            <a:r>
              <a:rPr lang="en-GB" dirty="0" err="1"/>
              <a:t>ddrafft</a:t>
            </a:r>
            <a:r>
              <a:rPr lang="en-GB" dirty="0"/>
              <a:t> </a:t>
            </a:r>
            <a:r>
              <a:rPr lang="en-GB" dirty="0" err="1"/>
              <a:t>mae</a:t>
            </a:r>
            <a:r>
              <a:rPr lang="en-GB" dirty="0"/>
              <a:t> </a:t>
            </a:r>
            <a:r>
              <a:rPr lang="en-GB" dirty="0" err="1"/>
              <a:t>angen</a:t>
            </a:r>
            <a:r>
              <a:rPr lang="en-GB" dirty="0"/>
              <a:t> </a:t>
            </a:r>
            <a:r>
              <a:rPr lang="en-GB" dirty="0" err="1"/>
              <a:t>gwerthuso</a:t>
            </a:r>
            <a:r>
              <a:rPr lang="en-GB" dirty="0"/>
              <a:t> </a:t>
            </a:r>
            <a:r>
              <a:rPr lang="en-GB" dirty="0" err="1"/>
              <a:t>beth</a:t>
            </a:r>
            <a:r>
              <a:rPr lang="en-GB" dirty="0"/>
              <a:t> </a:t>
            </a:r>
            <a:r>
              <a:rPr lang="en-GB" dirty="0" err="1"/>
              <a:t>rydych</a:t>
            </a:r>
            <a:r>
              <a:rPr lang="en-GB" dirty="0"/>
              <a:t> </a:t>
            </a:r>
            <a:r>
              <a:rPr lang="en-GB" dirty="0" err="1"/>
              <a:t>wedi</a:t>
            </a:r>
            <a:r>
              <a:rPr lang="en-GB" dirty="0"/>
              <a:t> </a:t>
            </a:r>
            <a:r>
              <a:rPr lang="en-GB" dirty="0" err="1"/>
              <a:t>ysgrifennu</a:t>
            </a:r>
            <a:r>
              <a:rPr lang="en-GB" dirty="0"/>
              <a:t> </a:t>
            </a:r>
            <a:r>
              <a:rPr lang="en-GB" dirty="0" err="1"/>
              <a:t>a’i</a:t>
            </a:r>
            <a:r>
              <a:rPr lang="en-GB" dirty="0"/>
              <a:t> ail-</a:t>
            </a:r>
            <a:r>
              <a:rPr lang="en-GB" dirty="0" err="1"/>
              <a:t>ysgrifennu</a:t>
            </a:r>
            <a:r>
              <a:rPr lang="en-GB" dirty="0"/>
              <a:t> </a:t>
            </a:r>
            <a:r>
              <a:rPr lang="en-GB" dirty="0" err="1"/>
              <a:t>os</a:t>
            </a:r>
            <a:r>
              <a:rPr lang="en-GB" dirty="0"/>
              <a:t> </a:t>
            </a:r>
            <a:r>
              <a:rPr lang="en-GB" dirty="0" err="1"/>
              <a:t>oes</a:t>
            </a:r>
            <a:r>
              <a:rPr lang="en-GB" dirty="0"/>
              <a:t> </a:t>
            </a:r>
            <a:r>
              <a:rPr lang="en-GB" dirty="0" err="1"/>
              <a:t>angen</a:t>
            </a:r>
            <a:r>
              <a:rPr lang="en-GB" dirty="0"/>
              <a:t>. </a:t>
            </a:r>
          </a:p>
          <a:p>
            <a:r>
              <a:rPr lang="en-GB" dirty="0" err="1"/>
              <a:t>Mae’n</a:t>
            </a:r>
            <a:r>
              <a:rPr lang="en-GB" dirty="0"/>
              <a:t> </a:t>
            </a:r>
            <a:r>
              <a:rPr lang="en-GB" dirty="0" err="1"/>
              <a:t>debygol</a:t>
            </a:r>
            <a:r>
              <a:rPr lang="en-GB" dirty="0"/>
              <a:t> y </a:t>
            </a:r>
            <a:r>
              <a:rPr lang="en-GB" dirty="0" err="1"/>
              <a:t>byddwch</a:t>
            </a:r>
            <a:r>
              <a:rPr lang="en-GB" dirty="0"/>
              <a:t> </a:t>
            </a:r>
            <a:r>
              <a:rPr lang="en-GB" dirty="0" err="1"/>
              <a:t>yn</a:t>
            </a:r>
            <a:r>
              <a:rPr lang="en-GB" dirty="0"/>
              <a:t> </a:t>
            </a:r>
            <a:r>
              <a:rPr lang="en-GB" dirty="0" err="1"/>
              <a:t>dileu</a:t>
            </a:r>
            <a:r>
              <a:rPr lang="en-GB" dirty="0"/>
              <a:t> </a:t>
            </a:r>
            <a:r>
              <a:rPr lang="en-GB" dirty="0" err="1"/>
              <a:t>rhai</a:t>
            </a:r>
            <a:r>
              <a:rPr lang="en-GB" dirty="0"/>
              <a:t> </a:t>
            </a:r>
            <a:r>
              <a:rPr lang="en-GB" dirty="0" err="1"/>
              <a:t>adrannau</a:t>
            </a:r>
            <a:r>
              <a:rPr lang="en-GB" dirty="0"/>
              <a:t> ac </a:t>
            </a:r>
            <a:r>
              <a:rPr lang="en-GB" dirty="0" err="1"/>
              <a:t>yn</a:t>
            </a:r>
            <a:r>
              <a:rPr lang="en-GB" dirty="0"/>
              <a:t> </a:t>
            </a:r>
            <a:r>
              <a:rPr lang="en-GB" dirty="0" err="1"/>
              <a:t>ychwanegu</a:t>
            </a:r>
            <a:r>
              <a:rPr lang="en-GB" dirty="0"/>
              <a:t> </a:t>
            </a:r>
            <a:r>
              <a:rPr lang="en-GB" dirty="0" err="1"/>
              <a:t>rhai</a:t>
            </a:r>
            <a:r>
              <a:rPr lang="en-GB" dirty="0"/>
              <a:t> </a:t>
            </a:r>
            <a:r>
              <a:rPr lang="en-GB" dirty="0" err="1"/>
              <a:t>newydd</a:t>
            </a:r>
            <a:r>
              <a:rPr lang="en-GB" dirty="0"/>
              <a:t>.</a:t>
            </a:r>
          </a:p>
          <a:p>
            <a:endParaRPr lang="en-GB" dirty="0"/>
          </a:p>
        </p:txBody>
      </p:sp>
      <p:pic>
        <p:nvPicPr>
          <p:cNvPr id="6" name="Picture 5" descr="A picture containing clipart&#10;&#10;Description automatically generated">
            <a:extLst>
              <a:ext uri="{FF2B5EF4-FFF2-40B4-BE49-F238E27FC236}">
                <a16:creationId xmlns:a16="http://schemas.microsoft.com/office/drawing/2014/main" id="{3C7067D0-A190-248C-746B-317124FB4E6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867900" y="274638"/>
            <a:ext cx="1714500" cy="1657350"/>
          </a:xfrm>
          <a:prstGeom prst="rect">
            <a:avLst/>
          </a:prstGeom>
        </p:spPr>
      </p:pic>
    </p:spTree>
    <p:extLst>
      <p:ext uri="{BB962C8B-B14F-4D97-AF65-F5344CB8AC3E}">
        <p14:creationId xmlns:p14="http://schemas.microsoft.com/office/powerpoint/2010/main" val="11785554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205" y="908720"/>
            <a:ext cx="11210125" cy="508918"/>
          </a:xfrm>
        </p:spPr>
        <p:txBody>
          <a:bodyPr>
            <a:normAutofit fontScale="90000"/>
          </a:bodyPr>
          <a:lstStyle/>
          <a:p>
            <a:r>
              <a:rPr lang="en-GB" b="1" dirty="0" err="1"/>
              <a:t>Gwiriwch</a:t>
            </a:r>
            <a:r>
              <a:rPr lang="en-GB" b="1" dirty="0"/>
              <a:t> </a:t>
            </a:r>
            <a:r>
              <a:rPr lang="en-GB" b="1" dirty="0" err="1"/>
              <a:t>eich</a:t>
            </a:r>
            <a:r>
              <a:rPr lang="en-GB" b="1" dirty="0"/>
              <a:t> </a:t>
            </a:r>
            <a:r>
              <a:rPr lang="en-GB" b="1" dirty="0" err="1"/>
              <a:t>syniadau</a:t>
            </a:r>
            <a:r>
              <a:rPr lang="en-GB" b="1" dirty="0"/>
              <a:t> </a:t>
            </a:r>
            <a:r>
              <a:rPr lang="en-GB" b="1" dirty="0" err="1"/>
              <a:t>yn</a:t>
            </a:r>
            <a:r>
              <a:rPr lang="en-GB" b="1" dirty="0"/>
              <a:t> </a:t>
            </a:r>
            <a:r>
              <a:rPr lang="en-GB" b="1" dirty="0" err="1"/>
              <a:t>erbyn</a:t>
            </a:r>
            <a:r>
              <a:rPr lang="en-GB" b="1" dirty="0"/>
              <a:t> </a:t>
            </a:r>
            <a:r>
              <a:rPr lang="en-GB" b="1" dirty="0" err="1"/>
              <a:t>eich</a:t>
            </a:r>
            <a:r>
              <a:rPr lang="en-GB" b="1" dirty="0"/>
              <a:t> </a:t>
            </a:r>
            <a:r>
              <a:rPr lang="en-GB" b="1" dirty="0" err="1"/>
              <a:t>ffocws</a:t>
            </a:r>
            <a:br>
              <a:rPr lang="en-GB" dirty="0"/>
            </a:br>
            <a:r>
              <a:rPr lang="en-GB" dirty="0"/>
              <a:t>Check your ideas against your focus</a:t>
            </a:r>
            <a:br>
              <a:rPr lang="en-GB" b="1" dirty="0"/>
            </a:br>
            <a:endParaRPr lang="en-GB" dirty="0"/>
          </a:p>
        </p:txBody>
      </p:sp>
      <p:sp>
        <p:nvSpPr>
          <p:cNvPr id="3" name="Content Placeholder 2"/>
          <p:cNvSpPr>
            <a:spLocks noGrp="1"/>
          </p:cNvSpPr>
          <p:nvPr>
            <p:ph idx="1"/>
          </p:nvPr>
        </p:nvSpPr>
        <p:spPr>
          <a:xfrm>
            <a:off x="6421741" y="1568842"/>
            <a:ext cx="5467786" cy="3917032"/>
          </a:xfrm>
        </p:spPr>
        <p:txBody>
          <a:bodyPr>
            <a:normAutofit fontScale="62500" lnSpcReduction="20000"/>
          </a:bodyPr>
          <a:lstStyle/>
          <a:p>
            <a:pPr marL="0" indent="0">
              <a:buNone/>
            </a:pPr>
            <a:r>
              <a:rPr lang="en-GB" dirty="0"/>
              <a:t>Everything you write should be driven by your focus. Looking at each piece of information or argument consider:</a:t>
            </a:r>
          </a:p>
          <a:p>
            <a:r>
              <a:rPr lang="en-GB" dirty="0"/>
              <a:t>Does the reader need to know this in order to understand or accept my argument?</a:t>
            </a:r>
          </a:p>
          <a:p>
            <a:r>
              <a:rPr lang="en-GB" dirty="0"/>
              <a:t>Does this give evidence for my argument?</a:t>
            </a:r>
          </a:p>
          <a:p>
            <a:r>
              <a:rPr lang="en-GB" dirty="0"/>
              <a:t>Does this explain the reasoning behind my argument?</a:t>
            </a:r>
          </a:p>
          <a:p>
            <a:r>
              <a:rPr lang="en-GB" dirty="0"/>
              <a:t>Does this show something about the consequences or importance of my argument?</a:t>
            </a:r>
          </a:p>
          <a:p>
            <a:r>
              <a:rPr lang="en-GB" b="1" dirty="0"/>
              <a:t>If you can’t answer yes to any of these questions, reconsider whether it’s relevant enough to include.</a:t>
            </a:r>
          </a:p>
          <a:p>
            <a:endParaRPr lang="en-GB" dirty="0"/>
          </a:p>
        </p:txBody>
      </p:sp>
      <p:sp>
        <p:nvSpPr>
          <p:cNvPr id="4" name="TextBox 3"/>
          <p:cNvSpPr txBox="1"/>
          <p:nvPr/>
        </p:nvSpPr>
        <p:spPr>
          <a:xfrm>
            <a:off x="10175776" y="5189525"/>
            <a:ext cx="2016224" cy="369332"/>
          </a:xfrm>
          <a:prstGeom prst="rect">
            <a:avLst/>
          </a:prstGeom>
          <a:noFill/>
        </p:spPr>
        <p:txBody>
          <a:bodyPr wrap="square" rtlCol="0">
            <a:spAutoFit/>
          </a:bodyPr>
          <a:lstStyle/>
          <a:p>
            <a:r>
              <a:rPr lang="en-GB" dirty="0"/>
              <a:t>Bryson, 2014</a:t>
            </a:r>
          </a:p>
        </p:txBody>
      </p:sp>
      <p:sp>
        <p:nvSpPr>
          <p:cNvPr id="5" name="Content Placeholder 2">
            <a:extLst>
              <a:ext uri="{FF2B5EF4-FFF2-40B4-BE49-F238E27FC236}">
                <a16:creationId xmlns:a16="http://schemas.microsoft.com/office/drawing/2014/main" id="{3CADECEC-C536-AAFB-CB47-EB81FA26F5BB}"/>
              </a:ext>
            </a:extLst>
          </p:cNvPr>
          <p:cNvSpPr txBox="1">
            <a:spLocks/>
          </p:cNvSpPr>
          <p:nvPr/>
        </p:nvSpPr>
        <p:spPr>
          <a:xfrm>
            <a:off x="628214" y="1641825"/>
            <a:ext cx="5467786" cy="3917032"/>
          </a:xfrm>
          <a:prstGeom prst="rect">
            <a:avLst/>
          </a:prstGeom>
        </p:spPr>
        <p:txBody>
          <a:bodyPr vert="horz" lIns="91440" tIns="45720" rIns="91440" bIns="45720" rtlCol="0">
            <a:normAutofit fontScale="70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dirty="0" err="1"/>
              <a:t>Dylai</a:t>
            </a:r>
            <a:r>
              <a:rPr lang="en-GB" dirty="0"/>
              <a:t> </a:t>
            </a:r>
            <a:r>
              <a:rPr lang="en-GB" dirty="0" err="1"/>
              <a:t>eich</a:t>
            </a:r>
            <a:r>
              <a:rPr lang="en-GB" dirty="0"/>
              <a:t> </a:t>
            </a:r>
            <a:r>
              <a:rPr lang="en-GB" dirty="0" err="1"/>
              <a:t>ffocws</a:t>
            </a:r>
            <a:r>
              <a:rPr lang="en-GB" dirty="0"/>
              <a:t> </a:t>
            </a:r>
            <a:r>
              <a:rPr lang="en-GB" dirty="0" err="1"/>
              <a:t>yrru</a:t>
            </a:r>
            <a:r>
              <a:rPr lang="en-GB" dirty="0"/>
              <a:t> </a:t>
            </a:r>
            <a:r>
              <a:rPr lang="en-GB" dirty="0" err="1"/>
              <a:t>popeth</a:t>
            </a:r>
            <a:r>
              <a:rPr lang="en-GB" dirty="0"/>
              <a:t> </a:t>
            </a:r>
            <a:r>
              <a:rPr lang="en-GB" dirty="0" err="1"/>
              <a:t>yr</a:t>
            </a:r>
            <a:r>
              <a:rPr lang="en-GB" dirty="0"/>
              <a:t> </a:t>
            </a:r>
            <a:r>
              <a:rPr lang="en-GB" dirty="0" err="1"/>
              <a:t>ydych</a:t>
            </a:r>
            <a:r>
              <a:rPr lang="en-GB" dirty="0"/>
              <a:t> </a:t>
            </a:r>
            <a:r>
              <a:rPr lang="en-GB" dirty="0" err="1"/>
              <a:t>yn</a:t>
            </a:r>
            <a:r>
              <a:rPr lang="en-GB" dirty="0"/>
              <a:t> </a:t>
            </a:r>
            <a:r>
              <a:rPr lang="en-GB" dirty="0" err="1"/>
              <a:t>ysgrifennu</a:t>
            </a:r>
            <a:r>
              <a:rPr lang="en-GB" dirty="0"/>
              <a:t>. Gan </a:t>
            </a:r>
            <a:r>
              <a:rPr lang="en-GB" dirty="0" err="1"/>
              <a:t>edrych</a:t>
            </a:r>
            <a:r>
              <a:rPr lang="en-GB" dirty="0"/>
              <a:t> </a:t>
            </a:r>
            <a:r>
              <a:rPr lang="en-GB" dirty="0" err="1"/>
              <a:t>ar</a:t>
            </a:r>
            <a:r>
              <a:rPr lang="en-GB" dirty="0"/>
              <a:t> bob darn o </a:t>
            </a:r>
            <a:r>
              <a:rPr lang="en-GB" dirty="0" err="1"/>
              <a:t>wybodaeth</a:t>
            </a:r>
            <a:r>
              <a:rPr lang="en-GB" dirty="0"/>
              <a:t> neu </a:t>
            </a:r>
            <a:r>
              <a:rPr lang="en-GB" dirty="0" err="1"/>
              <a:t>ddadl</a:t>
            </a:r>
            <a:r>
              <a:rPr lang="en-GB" dirty="0"/>
              <a:t> </a:t>
            </a:r>
            <a:r>
              <a:rPr lang="en-GB" dirty="0" err="1"/>
              <a:t>ystyriwch</a:t>
            </a:r>
            <a:r>
              <a:rPr lang="en-GB" dirty="0"/>
              <a:t>:</a:t>
            </a:r>
          </a:p>
          <a:p>
            <a:r>
              <a:rPr lang="en-GB" dirty="0" err="1"/>
              <a:t>Oes</a:t>
            </a:r>
            <a:r>
              <a:rPr lang="en-GB" dirty="0"/>
              <a:t> </a:t>
            </a:r>
            <a:r>
              <a:rPr lang="en-GB" dirty="0" err="1"/>
              <a:t>angen</a:t>
            </a:r>
            <a:r>
              <a:rPr lang="en-GB" dirty="0"/>
              <a:t> </a:t>
            </a:r>
            <a:r>
              <a:rPr lang="en-GB" dirty="0" err="1"/>
              <a:t>i’r</a:t>
            </a:r>
            <a:r>
              <a:rPr lang="en-GB" dirty="0"/>
              <a:t> </a:t>
            </a:r>
            <a:r>
              <a:rPr lang="en-GB" dirty="0" err="1"/>
              <a:t>darllenydd</a:t>
            </a:r>
            <a:r>
              <a:rPr lang="en-GB" dirty="0"/>
              <a:t> </a:t>
            </a:r>
            <a:r>
              <a:rPr lang="en-GB" dirty="0" err="1"/>
              <a:t>wybod</a:t>
            </a:r>
            <a:r>
              <a:rPr lang="en-GB" dirty="0"/>
              <a:t> </a:t>
            </a:r>
            <a:r>
              <a:rPr lang="en-GB" dirty="0" err="1"/>
              <a:t>hyn</a:t>
            </a:r>
            <a:r>
              <a:rPr lang="en-GB" dirty="0"/>
              <a:t> er </a:t>
            </a:r>
            <a:r>
              <a:rPr lang="en-GB" dirty="0" err="1"/>
              <a:t>mwyn</a:t>
            </a:r>
            <a:r>
              <a:rPr lang="en-GB" dirty="0"/>
              <a:t> deal neu </a:t>
            </a:r>
            <a:r>
              <a:rPr lang="en-GB" dirty="0" err="1"/>
              <a:t>dderbyn</a:t>
            </a:r>
            <a:r>
              <a:rPr lang="en-GB" dirty="0"/>
              <a:t> </a:t>
            </a:r>
            <a:r>
              <a:rPr lang="en-GB" dirty="0" err="1"/>
              <a:t>fy</a:t>
            </a:r>
            <a:r>
              <a:rPr lang="en-GB" dirty="0"/>
              <a:t> </a:t>
            </a:r>
            <a:r>
              <a:rPr lang="en-GB" dirty="0" err="1"/>
              <a:t>nadl</a:t>
            </a:r>
            <a:r>
              <a:rPr lang="en-GB" dirty="0"/>
              <a:t>?</a:t>
            </a:r>
          </a:p>
          <a:p>
            <a:r>
              <a:rPr lang="en-GB" dirty="0"/>
              <a:t>A </a:t>
            </a:r>
            <a:r>
              <a:rPr lang="en-GB" dirty="0" err="1"/>
              <a:t>yw’n</a:t>
            </a:r>
            <a:r>
              <a:rPr lang="en-GB" dirty="0"/>
              <a:t> </a:t>
            </a:r>
            <a:r>
              <a:rPr lang="en-GB" dirty="0" err="1"/>
              <a:t>ychwanegu</a:t>
            </a:r>
            <a:r>
              <a:rPr lang="en-GB" dirty="0"/>
              <a:t> </a:t>
            </a:r>
            <a:r>
              <a:rPr lang="en-GB" dirty="0" err="1"/>
              <a:t>tystiolaeth</a:t>
            </a:r>
            <a:r>
              <a:rPr lang="en-GB" dirty="0"/>
              <a:t> </a:t>
            </a:r>
            <a:r>
              <a:rPr lang="en-GB" dirty="0" err="1"/>
              <a:t>i</a:t>
            </a:r>
            <a:r>
              <a:rPr lang="en-GB" dirty="0"/>
              <a:t> </a:t>
            </a:r>
            <a:r>
              <a:rPr lang="en-GB" dirty="0" err="1"/>
              <a:t>fy</a:t>
            </a:r>
            <a:r>
              <a:rPr lang="en-GB" dirty="0"/>
              <a:t> </a:t>
            </a:r>
            <a:r>
              <a:rPr lang="en-GB" dirty="0" err="1"/>
              <a:t>nadl</a:t>
            </a:r>
            <a:r>
              <a:rPr lang="en-GB" dirty="0"/>
              <a:t>?</a:t>
            </a:r>
          </a:p>
          <a:p>
            <a:r>
              <a:rPr lang="en-GB" dirty="0"/>
              <a:t>A </a:t>
            </a:r>
            <a:r>
              <a:rPr lang="en-GB" dirty="0" err="1"/>
              <a:t>yw’n</a:t>
            </a:r>
            <a:r>
              <a:rPr lang="en-GB" dirty="0"/>
              <a:t> </a:t>
            </a:r>
            <a:r>
              <a:rPr lang="en-GB" dirty="0" err="1"/>
              <a:t>egluro’r</a:t>
            </a:r>
            <a:r>
              <a:rPr lang="en-GB" dirty="0"/>
              <a:t> </a:t>
            </a:r>
            <a:r>
              <a:rPr lang="en-GB" dirty="0" err="1"/>
              <a:t>rhesymeg</a:t>
            </a:r>
            <a:r>
              <a:rPr lang="en-GB" dirty="0"/>
              <a:t> </a:t>
            </a:r>
            <a:r>
              <a:rPr lang="en-GB" dirty="0" err="1"/>
              <a:t>tu</a:t>
            </a:r>
            <a:r>
              <a:rPr lang="en-GB" dirty="0"/>
              <a:t> </a:t>
            </a:r>
            <a:r>
              <a:rPr lang="en-GB" dirty="0" err="1"/>
              <a:t>ol</a:t>
            </a:r>
            <a:r>
              <a:rPr lang="en-GB" dirty="0"/>
              <a:t> </a:t>
            </a:r>
            <a:r>
              <a:rPr lang="en-GB" dirty="0" err="1"/>
              <a:t>fy</a:t>
            </a:r>
            <a:r>
              <a:rPr lang="en-GB" dirty="0"/>
              <a:t> </a:t>
            </a:r>
            <a:r>
              <a:rPr lang="en-GB" dirty="0" err="1"/>
              <a:t>nadl</a:t>
            </a:r>
            <a:r>
              <a:rPr lang="en-GB" dirty="0"/>
              <a:t>?</a:t>
            </a:r>
          </a:p>
          <a:p>
            <a:r>
              <a:rPr lang="en-GB" dirty="0"/>
              <a:t>A </a:t>
            </a:r>
            <a:r>
              <a:rPr lang="en-GB" dirty="0" err="1"/>
              <a:t>yw’n</a:t>
            </a:r>
            <a:r>
              <a:rPr lang="en-GB" dirty="0"/>
              <a:t> </a:t>
            </a:r>
            <a:r>
              <a:rPr lang="en-GB" dirty="0" err="1"/>
              <a:t>dangos</a:t>
            </a:r>
            <a:r>
              <a:rPr lang="en-GB" dirty="0"/>
              <a:t> </a:t>
            </a:r>
            <a:r>
              <a:rPr lang="en-GB" dirty="0" err="1"/>
              <a:t>rhywbeth</a:t>
            </a:r>
            <a:r>
              <a:rPr lang="en-GB" dirty="0"/>
              <a:t> am y </a:t>
            </a:r>
            <a:r>
              <a:rPr lang="en-GB" dirty="0" err="1"/>
              <a:t>canlyniadau</a:t>
            </a:r>
            <a:r>
              <a:rPr lang="en-GB" dirty="0"/>
              <a:t> neu </a:t>
            </a:r>
            <a:r>
              <a:rPr lang="en-GB" dirty="0" err="1"/>
              <a:t>bwysigrwydd</a:t>
            </a:r>
            <a:r>
              <a:rPr lang="en-GB" dirty="0"/>
              <a:t> </a:t>
            </a:r>
            <a:r>
              <a:rPr lang="en-GB" dirty="0" err="1"/>
              <a:t>fy</a:t>
            </a:r>
            <a:r>
              <a:rPr lang="en-GB" dirty="0"/>
              <a:t> </a:t>
            </a:r>
            <a:r>
              <a:rPr lang="en-GB" dirty="0" err="1"/>
              <a:t>nadl</a:t>
            </a:r>
            <a:r>
              <a:rPr lang="en-GB" dirty="0"/>
              <a:t>?</a:t>
            </a:r>
          </a:p>
          <a:p>
            <a:r>
              <a:rPr lang="en-GB" b="1" dirty="0" err="1"/>
              <a:t>Os</a:t>
            </a:r>
            <a:r>
              <a:rPr lang="en-GB" b="1" dirty="0"/>
              <a:t> </a:t>
            </a:r>
            <a:r>
              <a:rPr lang="en-GB" b="1" dirty="0" err="1"/>
              <a:t>na</a:t>
            </a:r>
            <a:r>
              <a:rPr lang="en-GB" b="1" dirty="0"/>
              <a:t> </a:t>
            </a:r>
            <a:r>
              <a:rPr lang="en-GB" b="1" dirty="0" err="1"/>
              <a:t>allwch</a:t>
            </a:r>
            <a:r>
              <a:rPr lang="en-GB" b="1" dirty="0"/>
              <a:t> </a:t>
            </a:r>
            <a:r>
              <a:rPr lang="en-GB" b="1" dirty="0" err="1"/>
              <a:t>ateb</a:t>
            </a:r>
            <a:r>
              <a:rPr lang="en-GB" b="1" dirty="0"/>
              <a:t> ‘</a:t>
            </a:r>
            <a:r>
              <a:rPr lang="en-GB" b="1" dirty="0" err="1"/>
              <a:t>oes</a:t>
            </a:r>
            <a:r>
              <a:rPr lang="en-GB" b="1" dirty="0"/>
              <a:t>’ neu ‘</a:t>
            </a:r>
            <a:r>
              <a:rPr lang="en-GB" b="1" dirty="0" err="1"/>
              <a:t>ydy</a:t>
            </a:r>
            <a:r>
              <a:rPr lang="en-GB" b="1" dirty="0"/>
              <a:t>’ </a:t>
            </a:r>
            <a:r>
              <a:rPr lang="en-GB" b="1" dirty="0" err="1"/>
              <a:t>i</a:t>
            </a:r>
            <a:r>
              <a:rPr lang="en-GB" b="1" dirty="0"/>
              <a:t> </a:t>
            </a:r>
            <a:r>
              <a:rPr lang="en-GB" b="1" dirty="0" err="1"/>
              <a:t>unrhyw</a:t>
            </a:r>
            <a:r>
              <a:rPr lang="en-GB" b="1" dirty="0"/>
              <a:t> un </a:t>
            </a:r>
            <a:r>
              <a:rPr lang="en-GB" b="1" dirty="0" err="1"/>
              <a:t>o’r</a:t>
            </a:r>
            <a:r>
              <a:rPr lang="en-GB" b="1" dirty="0"/>
              <a:t> </a:t>
            </a:r>
            <a:r>
              <a:rPr lang="en-GB" b="1" dirty="0" err="1"/>
              <a:t>cwestiynau</a:t>
            </a:r>
            <a:r>
              <a:rPr lang="en-GB" b="1" dirty="0"/>
              <a:t> </a:t>
            </a:r>
            <a:r>
              <a:rPr lang="en-GB" b="1" dirty="0" err="1"/>
              <a:t>yma</a:t>
            </a:r>
            <a:r>
              <a:rPr lang="en-GB" b="1" dirty="0"/>
              <a:t>, </a:t>
            </a:r>
            <a:r>
              <a:rPr lang="en-GB" b="1" dirty="0" err="1"/>
              <a:t>mae</a:t>
            </a:r>
            <a:r>
              <a:rPr lang="en-GB" b="1" dirty="0"/>
              <a:t> </a:t>
            </a:r>
            <a:r>
              <a:rPr lang="en-GB" b="1" dirty="0" err="1"/>
              <a:t>angen</a:t>
            </a:r>
            <a:r>
              <a:rPr lang="en-GB" b="1" dirty="0"/>
              <a:t> ail-</a:t>
            </a:r>
            <a:r>
              <a:rPr lang="en-GB" b="1" dirty="0" err="1"/>
              <a:t>gysidro</a:t>
            </a:r>
            <a:r>
              <a:rPr lang="en-GB" b="1" dirty="0"/>
              <a:t> </a:t>
            </a:r>
            <a:r>
              <a:rPr lang="en-GB" b="1" dirty="0" err="1"/>
              <a:t>os</a:t>
            </a:r>
            <a:r>
              <a:rPr lang="en-GB" b="1" dirty="0"/>
              <a:t> </a:t>
            </a:r>
            <a:r>
              <a:rPr lang="en-GB" b="1" dirty="0" err="1"/>
              <a:t>yw’n</a:t>
            </a:r>
            <a:r>
              <a:rPr lang="en-GB" b="1" dirty="0"/>
              <a:t> </a:t>
            </a:r>
            <a:r>
              <a:rPr lang="en-GB" b="1" dirty="0" err="1"/>
              <a:t>ddigon</a:t>
            </a:r>
            <a:r>
              <a:rPr lang="en-GB" b="1" dirty="0"/>
              <a:t> </a:t>
            </a:r>
            <a:r>
              <a:rPr lang="en-GB" b="1" dirty="0" err="1"/>
              <a:t>perthnasol</a:t>
            </a:r>
            <a:r>
              <a:rPr lang="en-GB" b="1" dirty="0"/>
              <a:t> </a:t>
            </a:r>
            <a:r>
              <a:rPr lang="en-GB" b="1" dirty="0" err="1"/>
              <a:t>i’w</a:t>
            </a:r>
            <a:r>
              <a:rPr lang="en-GB" b="1" dirty="0"/>
              <a:t> </a:t>
            </a:r>
            <a:r>
              <a:rPr lang="en-GB" b="1" dirty="0" err="1"/>
              <a:t>gynnwys</a:t>
            </a:r>
            <a:r>
              <a:rPr lang="en-GB" b="1" dirty="0"/>
              <a:t>.</a:t>
            </a:r>
          </a:p>
          <a:p>
            <a:endParaRPr lang="en-GB" dirty="0"/>
          </a:p>
        </p:txBody>
      </p:sp>
    </p:spTree>
    <p:extLst>
      <p:ext uri="{BB962C8B-B14F-4D97-AF65-F5344CB8AC3E}">
        <p14:creationId xmlns:p14="http://schemas.microsoft.com/office/powerpoint/2010/main" val="6618857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err="1"/>
              <a:t>Gwyliwch</a:t>
            </a:r>
            <a:r>
              <a:rPr lang="en-GB" b="1" dirty="0"/>
              <a:t> </a:t>
            </a:r>
            <a:r>
              <a:rPr lang="en-GB" b="1" dirty="0" err="1"/>
              <a:t>allan</a:t>
            </a:r>
            <a:r>
              <a:rPr lang="en-GB" b="1" dirty="0"/>
              <a:t> am </a:t>
            </a:r>
            <a:r>
              <a:rPr lang="en-GB" b="1" dirty="0" err="1"/>
              <a:t>fannau</a:t>
            </a:r>
            <a:r>
              <a:rPr lang="en-GB" b="1" dirty="0"/>
              <a:t> </a:t>
            </a:r>
            <a:r>
              <a:rPr lang="en-GB" b="1" dirty="0" err="1"/>
              <a:t>gwan</a:t>
            </a:r>
            <a:br>
              <a:rPr lang="en-GB" dirty="0"/>
            </a:br>
            <a:r>
              <a:rPr lang="en-GB" dirty="0"/>
              <a:t>Watch out for weak points</a:t>
            </a:r>
          </a:p>
        </p:txBody>
      </p:sp>
      <p:sp>
        <p:nvSpPr>
          <p:cNvPr id="3" name="Content Placeholder 2"/>
          <p:cNvSpPr>
            <a:spLocks noGrp="1"/>
          </p:cNvSpPr>
          <p:nvPr>
            <p:ph idx="1"/>
          </p:nvPr>
        </p:nvSpPr>
        <p:spPr>
          <a:xfrm>
            <a:off x="6849857" y="1558321"/>
            <a:ext cx="4444031" cy="3917032"/>
          </a:xfrm>
        </p:spPr>
        <p:txBody>
          <a:bodyPr/>
          <a:lstStyle/>
          <a:p>
            <a:r>
              <a:rPr lang="en-GB" dirty="0"/>
              <a:t>Weak or no evidence</a:t>
            </a:r>
          </a:p>
          <a:p>
            <a:r>
              <a:rPr lang="en-GB" dirty="0"/>
              <a:t>Not on focus</a:t>
            </a:r>
          </a:p>
          <a:p>
            <a:r>
              <a:rPr lang="en-GB" dirty="0"/>
              <a:t>Contradicts itself</a:t>
            </a:r>
          </a:p>
          <a:p>
            <a:r>
              <a:rPr lang="en-GB" dirty="0"/>
              <a:t>Does not add to the review</a:t>
            </a:r>
          </a:p>
          <a:p>
            <a:r>
              <a:rPr lang="en-GB" dirty="0"/>
              <a:t>Paragraphs don’t flow logically</a:t>
            </a:r>
          </a:p>
        </p:txBody>
      </p:sp>
      <p:sp>
        <p:nvSpPr>
          <p:cNvPr id="4" name="Content Placeholder 2">
            <a:extLst>
              <a:ext uri="{FF2B5EF4-FFF2-40B4-BE49-F238E27FC236}">
                <a16:creationId xmlns:a16="http://schemas.microsoft.com/office/drawing/2014/main" id="{5C734B57-6503-1FFA-1A56-800E62B3D929}"/>
              </a:ext>
            </a:extLst>
          </p:cNvPr>
          <p:cNvSpPr txBox="1">
            <a:spLocks/>
          </p:cNvSpPr>
          <p:nvPr/>
        </p:nvSpPr>
        <p:spPr>
          <a:xfrm>
            <a:off x="898112" y="1558321"/>
            <a:ext cx="4444031" cy="3917032"/>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err="1"/>
              <a:t>Tystiolaeth</a:t>
            </a:r>
            <a:r>
              <a:rPr lang="en-GB" dirty="0"/>
              <a:t> </a:t>
            </a:r>
            <a:r>
              <a:rPr lang="en-GB" dirty="0" err="1"/>
              <a:t>gwan</a:t>
            </a:r>
            <a:r>
              <a:rPr lang="en-GB" dirty="0"/>
              <a:t> neu </a:t>
            </a:r>
            <a:r>
              <a:rPr lang="en-GB" dirty="0" err="1"/>
              <a:t>ddim</a:t>
            </a:r>
            <a:r>
              <a:rPr lang="en-GB" dirty="0"/>
              <a:t> </a:t>
            </a:r>
            <a:r>
              <a:rPr lang="en-GB" dirty="0" err="1"/>
              <a:t>tystiolaeth</a:t>
            </a:r>
            <a:endParaRPr lang="en-GB" dirty="0"/>
          </a:p>
          <a:p>
            <a:r>
              <a:rPr lang="en-GB" dirty="0"/>
              <a:t>Dim </a:t>
            </a:r>
            <a:r>
              <a:rPr lang="en-GB" dirty="0" err="1"/>
              <a:t>ar</a:t>
            </a:r>
            <a:r>
              <a:rPr lang="en-GB" dirty="0"/>
              <a:t> </a:t>
            </a:r>
            <a:r>
              <a:rPr lang="en-GB" dirty="0" err="1"/>
              <a:t>ffocws</a:t>
            </a:r>
            <a:endParaRPr lang="en-GB" dirty="0"/>
          </a:p>
          <a:p>
            <a:r>
              <a:rPr lang="en-GB" dirty="0" err="1"/>
              <a:t>Yn</a:t>
            </a:r>
            <a:r>
              <a:rPr lang="en-GB" dirty="0"/>
              <a:t> </a:t>
            </a:r>
            <a:r>
              <a:rPr lang="en-GB" dirty="0" err="1"/>
              <a:t>gwrthddweud</a:t>
            </a:r>
            <a:r>
              <a:rPr lang="en-GB" dirty="0"/>
              <a:t> </a:t>
            </a:r>
            <a:r>
              <a:rPr lang="en-GB" dirty="0" err="1"/>
              <a:t>ei</a:t>
            </a:r>
            <a:r>
              <a:rPr lang="en-GB" dirty="0"/>
              <a:t> </a:t>
            </a:r>
            <a:r>
              <a:rPr lang="en-GB" dirty="0" err="1"/>
              <a:t>hunan</a:t>
            </a:r>
            <a:endParaRPr lang="en-GB" dirty="0"/>
          </a:p>
          <a:p>
            <a:r>
              <a:rPr lang="en-GB" dirty="0"/>
              <a:t>Dim </a:t>
            </a:r>
            <a:r>
              <a:rPr lang="en-GB" dirty="0" err="1"/>
              <a:t>yn</a:t>
            </a:r>
            <a:r>
              <a:rPr lang="en-GB" dirty="0"/>
              <a:t> </a:t>
            </a:r>
            <a:r>
              <a:rPr lang="en-GB" dirty="0" err="1"/>
              <a:t>ychwanegu</a:t>
            </a:r>
            <a:r>
              <a:rPr lang="en-GB" dirty="0"/>
              <a:t> at </a:t>
            </a:r>
            <a:r>
              <a:rPr lang="en-GB" dirty="0" err="1"/>
              <a:t>yr</a:t>
            </a:r>
            <a:r>
              <a:rPr lang="en-GB" dirty="0"/>
              <a:t> </a:t>
            </a:r>
            <a:r>
              <a:rPr lang="en-GB" dirty="0" err="1"/>
              <a:t>adolygiad</a:t>
            </a:r>
            <a:endParaRPr lang="en-GB" dirty="0"/>
          </a:p>
          <a:p>
            <a:r>
              <a:rPr lang="en-GB" dirty="0" err="1"/>
              <a:t>Paragraffau</a:t>
            </a:r>
            <a:r>
              <a:rPr lang="en-GB" dirty="0"/>
              <a:t> </a:t>
            </a:r>
            <a:r>
              <a:rPr lang="en-GB" dirty="0" err="1"/>
              <a:t>ddim</a:t>
            </a:r>
            <a:r>
              <a:rPr lang="en-GB" dirty="0"/>
              <a:t> </a:t>
            </a:r>
            <a:r>
              <a:rPr lang="en-GB" dirty="0" err="1"/>
              <a:t>yn</a:t>
            </a:r>
            <a:r>
              <a:rPr lang="en-GB" dirty="0"/>
              <a:t> </a:t>
            </a:r>
            <a:r>
              <a:rPr lang="en-GB" dirty="0" err="1"/>
              <a:t>rhedeg</a:t>
            </a:r>
            <a:r>
              <a:rPr lang="en-GB" dirty="0"/>
              <a:t> </a:t>
            </a:r>
            <a:r>
              <a:rPr lang="en-GB" dirty="0" err="1"/>
              <a:t>yn</a:t>
            </a:r>
            <a:r>
              <a:rPr lang="en-GB" dirty="0"/>
              <a:t> </a:t>
            </a:r>
            <a:r>
              <a:rPr lang="en-GB" dirty="0" err="1"/>
              <a:t>rhesymegol</a:t>
            </a:r>
            <a:endParaRPr lang="en-GB" dirty="0"/>
          </a:p>
        </p:txBody>
      </p:sp>
      <p:pic>
        <p:nvPicPr>
          <p:cNvPr id="6" name="Picture 5" descr="A picture containing text, sign, outdoor, pole&#10;&#10;Description automatically generated">
            <a:extLst>
              <a:ext uri="{FF2B5EF4-FFF2-40B4-BE49-F238E27FC236}">
                <a16:creationId xmlns:a16="http://schemas.microsoft.com/office/drawing/2014/main" id="{9E371A85-F216-94AC-966E-41130117009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693607" y="1858161"/>
            <a:ext cx="2156250" cy="1928571"/>
          </a:xfrm>
          <a:prstGeom prst="rect">
            <a:avLst/>
          </a:prstGeom>
        </p:spPr>
      </p:pic>
    </p:spTree>
    <p:extLst>
      <p:ext uri="{BB962C8B-B14F-4D97-AF65-F5344CB8AC3E}">
        <p14:creationId xmlns:p14="http://schemas.microsoft.com/office/powerpoint/2010/main" val="19687067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722" y="274638"/>
            <a:ext cx="12094278" cy="1143000"/>
          </a:xfrm>
        </p:spPr>
        <p:txBody>
          <a:bodyPr>
            <a:normAutofit fontScale="90000"/>
          </a:bodyPr>
          <a:lstStyle/>
          <a:p>
            <a:r>
              <a:rPr lang="en-GB" sz="4000" b="1" dirty="0" err="1"/>
              <a:t>Ysgrifennu’r</a:t>
            </a:r>
            <a:r>
              <a:rPr lang="en-GB" sz="4000" b="1" dirty="0"/>
              <a:t> </a:t>
            </a:r>
            <a:r>
              <a:rPr lang="en-GB" sz="4000" b="1" dirty="0" err="1"/>
              <a:t>clo</a:t>
            </a:r>
            <a:r>
              <a:rPr lang="en-GB" sz="4000" b="1" dirty="0"/>
              <a:t> </a:t>
            </a:r>
            <a:r>
              <a:rPr lang="en-GB" sz="4000" b="1" dirty="0" err="1"/>
              <a:t>ar</a:t>
            </a:r>
            <a:r>
              <a:rPr lang="en-GB" sz="4000" b="1" dirty="0"/>
              <a:t> </a:t>
            </a:r>
            <a:r>
              <a:rPr lang="en-GB" sz="4000" b="1" dirty="0" err="1"/>
              <a:t>gyfer</a:t>
            </a:r>
            <a:r>
              <a:rPr lang="en-GB" sz="4000" b="1" dirty="0"/>
              <a:t> </a:t>
            </a:r>
            <a:r>
              <a:rPr lang="en-GB" sz="4000" b="1" dirty="0" err="1"/>
              <a:t>eich</a:t>
            </a:r>
            <a:r>
              <a:rPr lang="en-GB" sz="4000" b="1" dirty="0"/>
              <a:t> </a:t>
            </a:r>
            <a:r>
              <a:rPr lang="en-GB" sz="4000" b="1" dirty="0" err="1"/>
              <a:t>adolygiad</a:t>
            </a:r>
            <a:r>
              <a:rPr lang="en-GB" sz="4000" b="1" dirty="0"/>
              <a:t> o </a:t>
            </a:r>
            <a:r>
              <a:rPr lang="en-GB" sz="4000" b="1" dirty="0" err="1"/>
              <a:t>lenyddiaeth</a:t>
            </a:r>
            <a:br>
              <a:rPr lang="en-GB" sz="4000" b="1" dirty="0"/>
            </a:br>
            <a:r>
              <a:rPr lang="en-GB" dirty="0"/>
              <a:t>Writing the conclusion of the literature review</a:t>
            </a:r>
          </a:p>
        </p:txBody>
      </p:sp>
      <p:sp>
        <p:nvSpPr>
          <p:cNvPr id="4" name="Content Placeholder 3"/>
          <p:cNvSpPr>
            <a:spLocks noGrp="1"/>
          </p:cNvSpPr>
          <p:nvPr>
            <p:ph sz="half" idx="2"/>
          </p:nvPr>
        </p:nvSpPr>
        <p:spPr>
          <a:xfrm>
            <a:off x="6281362" y="2081832"/>
            <a:ext cx="5384800" cy="3989040"/>
          </a:xfrm>
        </p:spPr>
        <p:txBody>
          <a:bodyPr>
            <a:normAutofit/>
          </a:bodyPr>
          <a:lstStyle/>
          <a:p>
            <a:r>
              <a:rPr lang="en-GB" dirty="0"/>
              <a:t>Remind yourselves of your focus.</a:t>
            </a:r>
          </a:p>
          <a:p>
            <a:r>
              <a:rPr lang="en-GB" dirty="0"/>
              <a:t>Look at your literature review outline</a:t>
            </a:r>
          </a:p>
          <a:p>
            <a:r>
              <a:rPr lang="en-GB" dirty="0"/>
              <a:t>What did you find out?</a:t>
            </a:r>
          </a:p>
        </p:txBody>
      </p:sp>
      <p:sp>
        <p:nvSpPr>
          <p:cNvPr id="6" name="Content Placeholder 5">
            <a:extLst>
              <a:ext uri="{FF2B5EF4-FFF2-40B4-BE49-F238E27FC236}">
                <a16:creationId xmlns:a16="http://schemas.microsoft.com/office/drawing/2014/main" id="{BA8661DA-E7CE-E5CD-C43A-869B3463CEA5}"/>
              </a:ext>
            </a:extLst>
          </p:cNvPr>
          <p:cNvSpPr>
            <a:spLocks noGrp="1"/>
          </p:cNvSpPr>
          <p:nvPr>
            <p:ph sz="half" idx="1"/>
          </p:nvPr>
        </p:nvSpPr>
        <p:spPr>
          <a:xfrm>
            <a:off x="525839" y="2193513"/>
            <a:ext cx="5384800" cy="3989040"/>
          </a:xfrm>
        </p:spPr>
        <p:txBody>
          <a:bodyPr/>
          <a:lstStyle/>
          <a:p>
            <a:r>
              <a:rPr lang="en-GB" dirty="0" err="1"/>
              <a:t>Atgoffwch</a:t>
            </a:r>
            <a:r>
              <a:rPr lang="en-GB" dirty="0"/>
              <a:t> </a:t>
            </a:r>
            <a:r>
              <a:rPr lang="en-GB" dirty="0" err="1"/>
              <a:t>eich</a:t>
            </a:r>
            <a:r>
              <a:rPr lang="en-GB" dirty="0"/>
              <a:t> </a:t>
            </a:r>
            <a:r>
              <a:rPr lang="en-GB" dirty="0" err="1"/>
              <a:t>hun</a:t>
            </a:r>
            <a:r>
              <a:rPr lang="en-GB" dirty="0"/>
              <a:t> </a:t>
            </a:r>
            <a:r>
              <a:rPr lang="en-GB" dirty="0" err="1"/>
              <a:t>o’ch</a:t>
            </a:r>
            <a:r>
              <a:rPr lang="en-GB" dirty="0"/>
              <a:t> </a:t>
            </a:r>
            <a:r>
              <a:rPr lang="en-GB" dirty="0" err="1"/>
              <a:t>ffocws</a:t>
            </a:r>
            <a:endParaRPr lang="en-GB" dirty="0"/>
          </a:p>
          <a:p>
            <a:r>
              <a:rPr lang="en-GB" dirty="0" err="1"/>
              <a:t>Edrychwch</a:t>
            </a:r>
            <a:r>
              <a:rPr lang="en-GB" dirty="0"/>
              <a:t> </a:t>
            </a:r>
            <a:r>
              <a:rPr lang="en-GB" dirty="0" err="1"/>
              <a:t>ar</a:t>
            </a:r>
            <a:r>
              <a:rPr lang="en-GB" dirty="0"/>
              <a:t> </a:t>
            </a:r>
            <a:r>
              <a:rPr lang="en-GB" dirty="0" err="1"/>
              <a:t>eich</a:t>
            </a:r>
            <a:r>
              <a:rPr lang="en-GB" dirty="0"/>
              <a:t> </a:t>
            </a:r>
            <a:r>
              <a:rPr lang="en-GB" dirty="0" err="1"/>
              <a:t>amlinelliad</a:t>
            </a:r>
            <a:r>
              <a:rPr lang="en-GB" dirty="0"/>
              <a:t> </a:t>
            </a:r>
            <a:r>
              <a:rPr lang="en-GB" dirty="0" err="1"/>
              <a:t>ar</a:t>
            </a:r>
            <a:r>
              <a:rPr lang="en-GB" dirty="0"/>
              <a:t> </a:t>
            </a:r>
            <a:r>
              <a:rPr lang="en-GB" dirty="0" err="1"/>
              <a:t>gyfer</a:t>
            </a:r>
            <a:r>
              <a:rPr lang="en-GB" dirty="0"/>
              <a:t> </a:t>
            </a:r>
            <a:r>
              <a:rPr lang="en-GB" dirty="0" err="1"/>
              <a:t>eich</a:t>
            </a:r>
            <a:r>
              <a:rPr lang="en-GB" dirty="0"/>
              <a:t> </a:t>
            </a:r>
            <a:r>
              <a:rPr lang="en-GB" dirty="0" err="1"/>
              <a:t>adolygiad</a:t>
            </a:r>
            <a:r>
              <a:rPr lang="en-GB" dirty="0"/>
              <a:t> </a:t>
            </a:r>
            <a:r>
              <a:rPr lang="en-GB" dirty="0" err="1"/>
              <a:t>llenyddiaeth</a:t>
            </a:r>
            <a:endParaRPr lang="en-GB" dirty="0"/>
          </a:p>
          <a:p>
            <a:r>
              <a:rPr lang="en-GB" dirty="0"/>
              <a:t>Beth </a:t>
            </a:r>
            <a:r>
              <a:rPr lang="en-GB" dirty="0" err="1"/>
              <a:t>wnaethoch</a:t>
            </a:r>
            <a:r>
              <a:rPr lang="en-GB" dirty="0"/>
              <a:t> </a:t>
            </a:r>
            <a:r>
              <a:rPr lang="en-GB" dirty="0" err="1"/>
              <a:t>ddarganfod</a:t>
            </a:r>
            <a:r>
              <a:rPr lang="en-GB" dirty="0"/>
              <a:t>?</a:t>
            </a:r>
          </a:p>
        </p:txBody>
      </p:sp>
      <p:pic>
        <p:nvPicPr>
          <p:cNvPr id="8" name="Picture 7" descr="Icon&#10;&#10;Description automatically generated">
            <a:extLst>
              <a:ext uri="{FF2B5EF4-FFF2-40B4-BE49-F238E27FC236}">
                <a16:creationId xmlns:a16="http://schemas.microsoft.com/office/drawing/2014/main" id="{DAD345A7-EC39-4748-E3EE-BD8AFB4E338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0558281" y="3867005"/>
            <a:ext cx="1392393" cy="1336698"/>
          </a:xfrm>
          <a:prstGeom prst="rect">
            <a:avLst/>
          </a:prstGeom>
        </p:spPr>
      </p:pic>
    </p:spTree>
    <p:extLst>
      <p:ext uri="{BB962C8B-B14F-4D97-AF65-F5344CB8AC3E}">
        <p14:creationId xmlns:p14="http://schemas.microsoft.com/office/powerpoint/2010/main" val="172414218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96324AB-90C3-49D0-B3F4-A8A0E6BC1195}"/>
              </a:ext>
            </a:extLst>
          </p:cNvPr>
          <p:cNvSpPr>
            <a:spLocks noGrp="1"/>
          </p:cNvSpPr>
          <p:nvPr>
            <p:ph type="title"/>
          </p:nvPr>
        </p:nvSpPr>
        <p:spPr/>
        <p:txBody>
          <a:bodyPr>
            <a:normAutofit fontScale="90000"/>
          </a:bodyPr>
          <a:lstStyle/>
          <a:p>
            <a:r>
              <a:rPr lang="en-GB" b="1" i="0" dirty="0" err="1">
                <a:solidFill>
                  <a:srgbClr val="202124"/>
                </a:solidFill>
                <a:effectLst/>
                <a:latin typeface="Google Sans"/>
              </a:rPr>
              <a:t>Dylai’r</a:t>
            </a:r>
            <a:r>
              <a:rPr lang="en-GB" b="1" i="0" dirty="0">
                <a:solidFill>
                  <a:srgbClr val="202124"/>
                </a:solidFill>
                <a:effectLst/>
                <a:latin typeface="Google Sans"/>
              </a:rPr>
              <a:t> </a:t>
            </a:r>
            <a:r>
              <a:rPr lang="en-GB" b="1" i="0" dirty="0" err="1">
                <a:solidFill>
                  <a:srgbClr val="202124"/>
                </a:solidFill>
                <a:effectLst/>
                <a:latin typeface="Google Sans"/>
              </a:rPr>
              <a:t>clo</a:t>
            </a:r>
            <a:r>
              <a:rPr lang="en-GB" b="1" dirty="0">
                <a:solidFill>
                  <a:srgbClr val="202124"/>
                </a:solidFill>
                <a:latin typeface="Google Sans"/>
              </a:rPr>
              <a:t>: / </a:t>
            </a:r>
            <a:r>
              <a:rPr lang="en-GB" i="0" dirty="0">
                <a:solidFill>
                  <a:srgbClr val="202124"/>
                </a:solidFill>
                <a:effectLst/>
                <a:latin typeface="Google Sans"/>
              </a:rPr>
              <a:t>The conclusion should:</a:t>
            </a:r>
            <a:br>
              <a:rPr lang="en-GB" b="0" i="0" dirty="0">
                <a:solidFill>
                  <a:srgbClr val="202124"/>
                </a:solidFill>
                <a:effectLst/>
                <a:latin typeface="Google Sans"/>
              </a:rPr>
            </a:br>
            <a:endParaRPr lang="en-GB" dirty="0"/>
          </a:p>
        </p:txBody>
      </p:sp>
      <p:sp>
        <p:nvSpPr>
          <p:cNvPr id="6" name="Content Placeholder 5">
            <a:extLst>
              <a:ext uri="{FF2B5EF4-FFF2-40B4-BE49-F238E27FC236}">
                <a16:creationId xmlns:a16="http://schemas.microsoft.com/office/drawing/2014/main" id="{491642F0-73B9-4E56-8012-7412A2FBB92D}"/>
              </a:ext>
            </a:extLst>
          </p:cNvPr>
          <p:cNvSpPr>
            <a:spLocks noGrp="1"/>
          </p:cNvSpPr>
          <p:nvPr>
            <p:ph idx="1"/>
          </p:nvPr>
        </p:nvSpPr>
        <p:spPr>
          <a:xfrm>
            <a:off x="6790015" y="1725844"/>
            <a:ext cx="4853533" cy="3917032"/>
          </a:xfrm>
        </p:spPr>
        <p:txBody>
          <a:bodyPr>
            <a:normAutofit fontScale="92500" lnSpcReduction="10000"/>
          </a:bodyPr>
          <a:lstStyle/>
          <a:p>
            <a:pPr algn="l">
              <a:buFont typeface="+mj-lt"/>
              <a:buAutoNum type="arabicPeriod"/>
            </a:pPr>
            <a:r>
              <a:rPr lang="en-GB" sz="3000" b="0" i="0" dirty="0">
                <a:solidFill>
                  <a:srgbClr val="202124"/>
                </a:solidFill>
                <a:effectLst/>
                <a:latin typeface="arial" panose="020B0604020202020204" pitchFamily="34" charset="0"/>
              </a:rPr>
              <a:t>summarise the important aspects of the existing body of literature;</a:t>
            </a:r>
          </a:p>
          <a:p>
            <a:pPr algn="l">
              <a:buFont typeface="+mj-lt"/>
              <a:buAutoNum type="arabicPeriod"/>
            </a:pPr>
            <a:r>
              <a:rPr lang="en-GB" sz="3000" b="0" i="0" dirty="0">
                <a:solidFill>
                  <a:srgbClr val="202124"/>
                </a:solidFill>
                <a:effectLst/>
                <a:latin typeface="arial" panose="020B0604020202020204" pitchFamily="34" charset="0"/>
              </a:rPr>
              <a:t>identify significant flaws or gaps in existing knowledge;</a:t>
            </a:r>
          </a:p>
          <a:p>
            <a:pPr algn="l">
              <a:buFont typeface="+mj-lt"/>
              <a:buAutoNum type="arabicPeriod"/>
            </a:pPr>
            <a:r>
              <a:rPr lang="en-GB" sz="3000" b="0" i="0" dirty="0">
                <a:solidFill>
                  <a:srgbClr val="202124"/>
                </a:solidFill>
                <a:effectLst/>
                <a:latin typeface="arial" panose="020B0604020202020204" pitchFamily="34" charset="0"/>
              </a:rPr>
              <a:t>outline any areas for future study.</a:t>
            </a:r>
          </a:p>
          <a:p>
            <a:pPr marL="0" indent="0">
              <a:buNone/>
            </a:pPr>
            <a:r>
              <a:rPr lang="en-GB" sz="2100" dirty="0">
                <a:solidFill>
                  <a:srgbClr val="202124"/>
                </a:solidFill>
                <a:latin typeface="arial" panose="020B0604020202020204" pitchFamily="34" charset="0"/>
              </a:rPr>
              <a:t>                        (Royal Literary Fund, 2021)</a:t>
            </a:r>
            <a:endParaRPr lang="en-GB" sz="2100" b="0" i="0" dirty="0">
              <a:solidFill>
                <a:srgbClr val="202124"/>
              </a:solidFill>
              <a:effectLst/>
              <a:latin typeface="arial" panose="020B0604020202020204" pitchFamily="34" charset="0"/>
            </a:endParaRPr>
          </a:p>
          <a:p>
            <a:endParaRPr lang="en-GB" dirty="0"/>
          </a:p>
        </p:txBody>
      </p:sp>
      <p:sp>
        <p:nvSpPr>
          <p:cNvPr id="2" name="Content Placeholder 5">
            <a:extLst>
              <a:ext uri="{FF2B5EF4-FFF2-40B4-BE49-F238E27FC236}">
                <a16:creationId xmlns:a16="http://schemas.microsoft.com/office/drawing/2014/main" id="{71A36B4F-F459-1E10-D726-0EEFAB3F8763}"/>
              </a:ext>
            </a:extLst>
          </p:cNvPr>
          <p:cNvSpPr txBox="1">
            <a:spLocks/>
          </p:cNvSpPr>
          <p:nvPr/>
        </p:nvSpPr>
        <p:spPr>
          <a:xfrm>
            <a:off x="815515" y="1733491"/>
            <a:ext cx="4853533" cy="3917032"/>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 typeface="+mj-lt"/>
              <a:buAutoNum type="arabicPeriod"/>
            </a:pPr>
            <a:r>
              <a:rPr lang="en-GB" dirty="0" err="1">
                <a:solidFill>
                  <a:srgbClr val="202124"/>
                </a:solidFill>
                <a:latin typeface="arial" panose="020B0604020202020204" pitchFamily="34" charset="0"/>
              </a:rPr>
              <a:t>crynhoi</a:t>
            </a:r>
            <a:r>
              <a:rPr lang="en-GB" dirty="0">
                <a:solidFill>
                  <a:srgbClr val="202124"/>
                </a:solidFill>
                <a:latin typeface="arial" panose="020B0604020202020204" pitchFamily="34" charset="0"/>
              </a:rPr>
              <a:t> </a:t>
            </a:r>
            <a:r>
              <a:rPr lang="en-GB" dirty="0" err="1">
                <a:solidFill>
                  <a:srgbClr val="202124"/>
                </a:solidFill>
                <a:latin typeface="arial" panose="020B0604020202020204" pitchFamily="34" charset="0"/>
              </a:rPr>
              <a:t>agweddau</a:t>
            </a:r>
            <a:r>
              <a:rPr lang="en-GB" dirty="0">
                <a:solidFill>
                  <a:srgbClr val="202124"/>
                </a:solidFill>
                <a:latin typeface="arial" panose="020B0604020202020204" pitchFamily="34" charset="0"/>
              </a:rPr>
              <a:t> </a:t>
            </a:r>
            <a:r>
              <a:rPr lang="en-GB" dirty="0" err="1">
                <a:solidFill>
                  <a:srgbClr val="202124"/>
                </a:solidFill>
                <a:latin typeface="arial" panose="020B0604020202020204" pitchFamily="34" charset="0"/>
              </a:rPr>
              <a:t>pwysig</a:t>
            </a:r>
            <a:r>
              <a:rPr lang="en-GB" dirty="0">
                <a:solidFill>
                  <a:srgbClr val="202124"/>
                </a:solidFill>
                <a:latin typeface="arial" panose="020B0604020202020204" pitchFamily="34" charset="0"/>
              </a:rPr>
              <a:t> </a:t>
            </a:r>
            <a:r>
              <a:rPr lang="en-GB" dirty="0" err="1">
                <a:solidFill>
                  <a:srgbClr val="202124"/>
                </a:solidFill>
                <a:latin typeface="arial" panose="020B0604020202020204" pitchFamily="34" charset="0"/>
              </a:rPr>
              <a:t>o’r</a:t>
            </a:r>
            <a:r>
              <a:rPr lang="en-GB" dirty="0">
                <a:solidFill>
                  <a:srgbClr val="202124"/>
                </a:solidFill>
                <a:latin typeface="arial" panose="020B0604020202020204" pitchFamily="34" charset="0"/>
              </a:rPr>
              <a:t> </a:t>
            </a:r>
            <a:r>
              <a:rPr lang="en-GB" dirty="0" err="1">
                <a:solidFill>
                  <a:srgbClr val="202124"/>
                </a:solidFill>
                <a:latin typeface="arial" panose="020B0604020202020204" pitchFamily="34" charset="0"/>
              </a:rPr>
              <a:t>corff</a:t>
            </a:r>
            <a:r>
              <a:rPr lang="en-GB" dirty="0">
                <a:solidFill>
                  <a:srgbClr val="202124"/>
                </a:solidFill>
                <a:latin typeface="arial" panose="020B0604020202020204" pitchFamily="34" charset="0"/>
              </a:rPr>
              <a:t> </a:t>
            </a:r>
            <a:r>
              <a:rPr lang="en-GB" dirty="0" err="1">
                <a:solidFill>
                  <a:srgbClr val="202124"/>
                </a:solidFill>
                <a:latin typeface="arial" panose="020B0604020202020204" pitchFamily="34" charset="0"/>
              </a:rPr>
              <a:t>presennol</a:t>
            </a:r>
            <a:r>
              <a:rPr lang="en-GB" dirty="0">
                <a:solidFill>
                  <a:srgbClr val="202124"/>
                </a:solidFill>
                <a:latin typeface="arial" panose="020B0604020202020204" pitchFamily="34" charset="0"/>
              </a:rPr>
              <a:t> o </a:t>
            </a:r>
            <a:r>
              <a:rPr lang="en-GB" dirty="0" err="1">
                <a:solidFill>
                  <a:srgbClr val="202124"/>
                </a:solidFill>
                <a:latin typeface="arial" panose="020B0604020202020204" pitchFamily="34" charset="0"/>
              </a:rPr>
              <a:t>lenyddiaeth</a:t>
            </a:r>
            <a:r>
              <a:rPr lang="en-GB" dirty="0">
                <a:solidFill>
                  <a:srgbClr val="202124"/>
                </a:solidFill>
                <a:latin typeface="arial" panose="020B0604020202020204" pitchFamily="34" charset="0"/>
              </a:rPr>
              <a:t>;</a:t>
            </a:r>
          </a:p>
          <a:p>
            <a:pPr>
              <a:buFont typeface="+mj-lt"/>
              <a:buAutoNum type="arabicPeriod"/>
            </a:pPr>
            <a:r>
              <a:rPr lang="en-GB" dirty="0">
                <a:solidFill>
                  <a:srgbClr val="202124"/>
                </a:solidFill>
                <a:latin typeface="arial" panose="020B0604020202020204" pitchFamily="34" charset="0"/>
              </a:rPr>
              <a:t>nodi </a:t>
            </a:r>
            <a:r>
              <a:rPr lang="en-GB" dirty="0" err="1">
                <a:solidFill>
                  <a:srgbClr val="202124"/>
                </a:solidFill>
                <a:latin typeface="arial" panose="020B0604020202020204" pitchFamily="34" charset="0"/>
              </a:rPr>
              <a:t>unrhwy</a:t>
            </a:r>
            <a:r>
              <a:rPr lang="en-GB" dirty="0">
                <a:solidFill>
                  <a:srgbClr val="202124"/>
                </a:solidFill>
                <a:latin typeface="arial" panose="020B0604020202020204" pitchFamily="34" charset="0"/>
              </a:rPr>
              <a:t> </a:t>
            </a:r>
            <a:r>
              <a:rPr lang="en-GB" dirty="0" err="1">
                <a:solidFill>
                  <a:srgbClr val="202124"/>
                </a:solidFill>
                <a:latin typeface="arial" panose="020B0604020202020204" pitchFamily="34" charset="0"/>
              </a:rPr>
              <a:t>ddiffygion</a:t>
            </a:r>
            <a:r>
              <a:rPr lang="en-GB" dirty="0">
                <a:solidFill>
                  <a:srgbClr val="202124"/>
                </a:solidFill>
                <a:latin typeface="arial" panose="020B0604020202020204" pitchFamily="34" charset="0"/>
              </a:rPr>
              <a:t> neu </a:t>
            </a:r>
            <a:r>
              <a:rPr lang="en-GB" dirty="0" err="1">
                <a:solidFill>
                  <a:srgbClr val="202124"/>
                </a:solidFill>
                <a:latin typeface="arial" panose="020B0604020202020204" pitchFamily="34" charset="0"/>
              </a:rPr>
              <a:t>fylchau</a:t>
            </a:r>
            <a:r>
              <a:rPr lang="en-GB" dirty="0">
                <a:solidFill>
                  <a:srgbClr val="202124"/>
                </a:solidFill>
                <a:latin typeface="arial" panose="020B0604020202020204" pitchFamily="34" charset="0"/>
              </a:rPr>
              <a:t> </a:t>
            </a:r>
            <a:r>
              <a:rPr lang="en-GB" dirty="0" err="1">
                <a:solidFill>
                  <a:srgbClr val="202124"/>
                </a:solidFill>
                <a:latin typeface="arial" panose="020B0604020202020204" pitchFamily="34" charset="0"/>
              </a:rPr>
              <a:t>sylweddol</a:t>
            </a:r>
            <a:r>
              <a:rPr lang="en-GB" dirty="0">
                <a:solidFill>
                  <a:srgbClr val="202124"/>
                </a:solidFill>
                <a:latin typeface="arial" panose="020B0604020202020204" pitchFamily="34" charset="0"/>
              </a:rPr>
              <a:t> </a:t>
            </a:r>
            <a:r>
              <a:rPr lang="en-GB" dirty="0" err="1">
                <a:solidFill>
                  <a:srgbClr val="202124"/>
                </a:solidFill>
                <a:latin typeface="arial" panose="020B0604020202020204" pitchFamily="34" charset="0"/>
              </a:rPr>
              <a:t>yn</a:t>
            </a:r>
            <a:r>
              <a:rPr lang="en-GB" dirty="0">
                <a:solidFill>
                  <a:srgbClr val="202124"/>
                </a:solidFill>
                <a:latin typeface="arial" panose="020B0604020202020204" pitchFamily="34" charset="0"/>
              </a:rPr>
              <a:t> y </a:t>
            </a:r>
            <a:r>
              <a:rPr lang="en-GB" dirty="0" err="1">
                <a:solidFill>
                  <a:srgbClr val="202124"/>
                </a:solidFill>
                <a:latin typeface="arial" panose="020B0604020202020204" pitchFamily="34" charset="0"/>
              </a:rPr>
              <a:t>wybodaeth</a:t>
            </a:r>
            <a:r>
              <a:rPr lang="en-GB" dirty="0">
                <a:solidFill>
                  <a:srgbClr val="202124"/>
                </a:solidFill>
                <a:latin typeface="arial" panose="020B0604020202020204" pitchFamily="34" charset="0"/>
              </a:rPr>
              <a:t> </a:t>
            </a:r>
            <a:r>
              <a:rPr lang="en-GB" dirty="0" err="1">
                <a:solidFill>
                  <a:srgbClr val="202124"/>
                </a:solidFill>
                <a:latin typeface="arial" panose="020B0604020202020204" pitchFamily="34" charset="0"/>
              </a:rPr>
              <a:t>bresennol</a:t>
            </a:r>
            <a:r>
              <a:rPr lang="en-GB" dirty="0">
                <a:solidFill>
                  <a:srgbClr val="202124"/>
                </a:solidFill>
                <a:latin typeface="arial" panose="020B0604020202020204" pitchFamily="34" charset="0"/>
              </a:rPr>
              <a:t>;</a:t>
            </a:r>
          </a:p>
          <a:p>
            <a:pPr>
              <a:buFont typeface="+mj-lt"/>
              <a:buAutoNum type="arabicPeriod"/>
            </a:pPr>
            <a:r>
              <a:rPr lang="en-GB" dirty="0" err="1">
                <a:solidFill>
                  <a:srgbClr val="202124"/>
                </a:solidFill>
                <a:latin typeface="arial" panose="020B0604020202020204" pitchFamily="34" charset="0"/>
              </a:rPr>
              <a:t>amlinellu</a:t>
            </a:r>
            <a:r>
              <a:rPr lang="en-GB" dirty="0">
                <a:solidFill>
                  <a:srgbClr val="202124"/>
                </a:solidFill>
                <a:latin typeface="arial" panose="020B0604020202020204" pitchFamily="34" charset="0"/>
              </a:rPr>
              <a:t> </a:t>
            </a:r>
            <a:r>
              <a:rPr lang="en-GB" dirty="0" err="1">
                <a:solidFill>
                  <a:srgbClr val="202124"/>
                </a:solidFill>
                <a:latin typeface="arial" panose="020B0604020202020204" pitchFamily="34" charset="0"/>
              </a:rPr>
              <a:t>meysydd</a:t>
            </a:r>
            <a:r>
              <a:rPr lang="en-GB" dirty="0">
                <a:solidFill>
                  <a:srgbClr val="202124"/>
                </a:solidFill>
                <a:latin typeface="arial" panose="020B0604020202020204" pitchFamily="34" charset="0"/>
              </a:rPr>
              <a:t> </a:t>
            </a:r>
            <a:r>
              <a:rPr lang="en-GB" dirty="0" err="1">
                <a:solidFill>
                  <a:srgbClr val="202124"/>
                </a:solidFill>
                <a:latin typeface="arial" panose="020B0604020202020204" pitchFamily="34" charset="0"/>
              </a:rPr>
              <a:t>ar</a:t>
            </a:r>
            <a:r>
              <a:rPr lang="en-GB" dirty="0">
                <a:solidFill>
                  <a:srgbClr val="202124"/>
                </a:solidFill>
                <a:latin typeface="arial" panose="020B0604020202020204" pitchFamily="34" charset="0"/>
              </a:rPr>
              <a:t> </a:t>
            </a:r>
            <a:r>
              <a:rPr lang="en-GB" dirty="0" err="1">
                <a:solidFill>
                  <a:srgbClr val="202124"/>
                </a:solidFill>
                <a:latin typeface="arial" panose="020B0604020202020204" pitchFamily="34" charset="0"/>
              </a:rPr>
              <a:t>gyfer</a:t>
            </a:r>
            <a:r>
              <a:rPr lang="en-GB" dirty="0">
                <a:solidFill>
                  <a:srgbClr val="202124"/>
                </a:solidFill>
                <a:latin typeface="arial" panose="020B0604020202020204" pitchFamily="34" charset="0"/>
              </a:rPr>
              <a:t> </a:t>
            </a:r>
            <a:r>
              <a:rPr lang="en-GB" dirty="0" err="1">
                <a:solidFill>
                  <a:srgbClr val="202124"/>
                </a:solidFill>
                <a:latin typeface="arial" panose="020B0604020202020204" pitchFamily="34" charset="0"/>
              </a:rPr>
              <a:t>astudiaethau</a:t>
            </a:r>
            <a:r>
              <a:rPr lang="en-GB" dirty="0">
                <a:solidFill>
                  <a:srgbClr val="202124"/>
                </a:solidFill>
                <a:latin typeface="arial" panose="020B0604020202020204" pitchFamily="34" charset="0"/>
              </a:rPr>
              <a:t> </a:t>
            </a:r>
            <a:r>
              <a:rPr lang="en-GB" dirty="0" err="1">
                <a:solidFill>
                  <a:srgbClr val="202124"/>
                </a:solidFill>
                <a:latin typeface="arial" panose="020B0604020202020204" pitchFamily="34" charset="0"/>
              </a:rPr>
              <a:t>pellach</a:t>
            </a:r>
            <a:r>
              <a:rPr lang="en-GB" dirty="0">
                <a:solidFill>
                  <a:srgbClr val="202124"/>
                </a:solidFill>
                <a:latin typeface="arial" panose="020B0604020202020204" pitchFamily="34" charset="0"/>
              </a:rPr>
              <a:t> </a:t>
            </a:r>
            <a:r>
              <a:rPr lang="en-GB" dirty="0" err="1">
                <a:solidFill>
                  <a:srgbClr val="202124"/>
                </a:solidFill>
                <a:latin typeface="arial" panose="020B0604020202020204" pitchFamily="34" charset="0"/>
              </a:rPr>
              <a:t>yn</a:t>
            </a:r>
            <a:r>
              <a:rPr lang="en-GB" dirty="0">
                <a:solidFill>
                  <a:srgbClr val="202124"/>
                </a:solidFill>
                <a:latin typeface="arial" panose="020B0604020202020204" pitchFamily="34" charset="0"/>
              </a:rPr>
              <a:t> y </a:t>
            </a:r>
            <a:r>
              <a:rPr lang="en-GB" dirty="0" err="1">
                <a:solidFill>
                  <a:srgbClr val="202124"/>
                </a:solidFill>
                <a:latin typeface="arial" panose="020B0604020202020204" pitchFamily="34" charset="0"/>
              </a:rPr>
              <a:t>dyfodol</a:t>
            </a:r>
            <a:r>
              <a:rPr lang="en-GB" dirty="0">
                <a:solidFill>
                  <a:srgbClr val="202124"/>
                </a:solidFill>
                <a:latin typeface="arial" panose="020B0604020202020204" pitchFamily="34" charset="0"/>
              </a:rPr>
              <a:t>.</a:t>
            </a:r>
          </a:p>
          <a:p>
            <a:pPr marL="0" indent="0">
              <a:buFont typeface="Arial" pitchFamily="34" charset="0"/>
              <a:buNone/>
            </a:pPr>
            <a:r>
              <a:rPr lang="en-GB" sz="2800" dirty="0">
                <a:solidFill>
                  <a:srgbClr val="202124"/>
                </a:solidFill>
                <a:latin typeface="arial" panose="020B0604020202020204" pitchFamily="34" charset="0"/>
              </a:rPr>
              <a:t>                      </a:t>
            </a:r>
            <a:r>
              <a:rPr lang="en-GB" sz="2100" dirty="0">
                <a:solidFill>
                  <a:srgbClr val="202124"/>
                </a:solidFill>
                <a:latin typeface="arial" panose="020B0604020202020204" pitchFamily="34" charset="0"/>
              </a:rPr>
              <a:t>(Royal Literary Fund, 2021)</a:t>
            </a:r>
          </a:p>
          <a:p>
            <a:endParaRPr lang="en-GB" dirty="0"/>
          </a:p>
        </p:txBody>
      </p:sp>
      <p:pic>
        <p:nvPicPr>
          <p:cNvPr id="3" name="Picture 2" descr="Icon&#10;&#10;Description automatically generated">
            <a:extLst>
              <a:ext uri="{FF2B5EF4-FFF2-40B4-BE49-F238E27FC236}">
                <a16:creationId xmlns:a16="http://schemas.microsoft.com/office/drawing/2014/main" id="{8D3EE450-C203-1622-5C2E-58FD50B533E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0251155" y="274638"/>
            <a:ext cx="1392393" cy="1336698"/>
          </a:xfrm>
          <a:prstGeom prst="rect">
            <a:avLst/>
          </a:prstGeom>
        </p:spPr>
      </p:pic>
    </p:spTree>
    <p:extLst>
      <p:ext uri="{BB962C8B-B14F-4D97-AF65-F5344CB8AC3E}">
        <p14:creationId xmlns:p14="http://schemas.microsoft.com/office/powerpoint/2010/main" val="10475269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803A6-3EE4-4AEE-9EDF-FAD3B2549EE9}"/>
              </a:ext>
            </a:extLst>
          </p:cNvPr>
          <p:cNvSpPr>
            <a:spLocks noGrp="1"/>
          </p:cNvSpPr>
          <p:nvPr>
            <p:ph type="title"/>
          </p:nvPr>
        </p:nvSpPr>
        <p:spPr>
          <a:xfrm>
            <a:off x="749203" y="1168097"/>
            <a:ext cx="10972800" cy="1143000"/>
          </a:xfrm>
        </p:spPr>
        <p:txBody>
          <a:bodyPr>
            <a:normAutofit fontScale="90000"/>
          </a:bodyPr>
          <a:lstStyle/>
          <a:p>
            <a:r>
              <a:rPr lang="en-GB" b="1" dirty="0" err="1"/>
              <a:t>Enghraifft</a:t>
            </a:r>
            <a:r>
              <a:rPr lang="en-GB" b="1" dirty="0"/>
              <a:t> o glo </a:t>
            </a:r>
            <a:r>
              <a:rPr lang="en-GB" b="1" dirty="0" err="1"/>
              <a:t>effeithiol</a:t>
            </a:r>
            <a:r>
              <a:rPr lang="en-GB" b="1" dirty="0"/>
              <a:t> a </a:t>
            </a:r>
            <a:r>
              <a:rPr lang="en-GB" b="1" dirty="0" err="1"/>
              <a:t>chefnogaeth</a:t>
            </a:r>
            <a:r>
              <a:rPr lang="en-GB" b="1" dirty="0"/>
              <a:t> </a:t>
            </a:r>
            <a:r>
              <a:rPr lang="en-GB" b="1" dirty="0" err="1"/>
              <a:t>pellach</a:t>
            </a:r>
            <a:r>
              <a:rPr lang="en-GB" b="1" dirty="0"/>
              <a:t>/</a:t>
            </a:r>
            <a:br>
              <a:rPr lang="en-GB" dirty="0"/>
            </a:br>
            <a:r>
              <a:rPr lang="en-GB" dirty="0"/>
              <a:t>An example of an effective conclusion and further support</a:t>
            </a:r>
          </a:p>
        </p:txBody>
      </p:sp>
      <p:sp>
        <p:nvSpPr>
          <p:cNvPr id="3" name="Content Placeholder 2">
            <a:extLst>
              <a:ext uri="{FF2B5EF4-FFF2-40B4-BE49-F238E27FC236}">
                <a16:creationId xmlns:a16="http://schemas.microsoft.com/office/drawing/2014/main" id="{F12A693F-88C6-4F94-B0B9-8C5D40097A0D}"/>
              </a:ext>
            </a:extLst>
          </p:cNvPr>
          <p:cNvSpPr>
            <a:spLocks noGrp="1"/>
          </p:cNvSpPr>
          <p:nvPr>
            <p:ph sz="half" idx="1"/>
          </p:nvPr>
        </p:nvSpPr>
        <p:spPr>
          <a:xfrm>
            <a:off x="609600" y="3589545"/>
            <a:ext cx="5384800" cy="3989040"/>
          </a:xfrm>
        </p:spPr>
        <p:txBody>
          <a:bodyPr>
            <a:normAutofit/>
          </a:bodyPr>
          <a:lstStyle/>
          <a:p>
            <a:pPr marL="0" indent="0">
              <a:buNone/>
            </a:pPr>
            <a:r>
              <a:rPr lang="en-GB" dirty="0">
                <a:hlinkClick r:id="rId2"/>
              </a:rPr>
              <a:t>https://azhin.org/cummings/basiclitreview/conclusions</a:t>
            </a:r>
            <a:endParaRPr lang="en-GB" dirty="0"/>
          </a:p>
        </p:txBody>
      </p:sp>
      <p:pic>
        <p:nvPicPr>
          <p:cNvPr id="5" name="Content Placeholder 4">
            <a:extLst>
              <a:ext uri="{FF2B5EF4-FFF2-40B4-BE49-F238E27FC236}">
                <a16:creationId xmlns:a16="http://schemas.microsoft.com/office/drawing/2014/main" id="{9376A763-886D-4B37-8D90-E3906B81E083}"/>
              </a:ext>
            </a:extLst>
          </p:cNvPr>
          <p:cNvPicPr>
            <a:picLocks noGrp="1" noChangeAspect="1"/>
          </p:cNvPicPr>
          <p:nvPr>
            <p:ph sz="half" idx="2"/>
          </p:nvPr>
        </p:nvPicPr>
        <p:blipFill>
          <a:blip r:embed="rId3"/>
          <a:stretch>
            <a:fillRect/>
          </a:stretch>
        </p:blipFill>
        <p:spPr>
          <a:xfrm>
            <a:off x="7886954" y="3100284"/>
            <a:ext cx="3440986" cy="2289820"/>
          </a:xfrm>
          <a:prstGeom prst="rect">
            <a:avLst/>
          </a:prstGeom>
        </p:spPr>
      </p:pic>
    </p:spTree>
    <p:extLst>
      <p:ext uri="{BB962C8B-B14F-4D97-AF65-F5344CB8AC3E}">
        <p14:creationId xmlns:p14="http://schemas.microsoft.com/office/powerpoint/2010/main" val="15517040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Drafft</a:t>
            </a:r>
            <a:r>
              <a:rPr lang="en-GB" b="1" dirty="0"/>
              <a:t> </a:t>
            </a:r>
            <a:r>
              <a:rPr lang="en-GB" b="1" dirty="0" err="1"/>
              <a:t>Terfynol</a:t>
            </a:r>
            <a:r>
              <a:rPr lang="en-GB" b="1" dirty="0"/>
              <a:t> </a:t>
            </a:r>
            <a:r>
              <a:rPr lang="en-GB" dirty="0"/>
              <a:t>/ Final draft</a:t>
            </a:r>
          </a:p>
        </p:txBody>
      </p:sp>
      <p:sp>
        <p:nvSpPr>
          <p:cNvPr id="3" name="Content Placeholder 2"/>
          <p:cNvSpPr>
            <a:spLocks noGrp="1"/>
          </p:cNvSpPr>
          <p:nvPr>
            <p:ph idx="1"/>
          </p:nvPr>
        </p:nvSpPr>
        <p:spPr>
          <a:xfrm>
            <a:off x="6463620" y="1600201"/>
            <a:ext cx="5118779" cy="3917032"/>
          </a:xfrm>
        </p:spPr>
        <p:txBody>
          <a:bodyPr>
            <a:normAutofit/>
          </a:bodyPr>
          <a:lstStyle/>
          <a:p>
            <a:r>
              <a:rPr lang="en-GB" dirty="0"/>
              <a:t>Check for spelling, grammar, punctuation and referencing errors.</a:t>
            </a:r>
          </a:p>
          <a:p>
            <a:r>
              <a:rPr lang="en-GB" dirty="0"/>
              <a:t>Check alignment, font, font size, colour, line spacing for consistency</a:t>
            </a:r>
          </a:p>
        </p:txBody>
      </p:sp>
      <p:sp>
        <p:nvSpPr>
          <p:cNvPr id="4" name="Content Placeholder 2">
            <a:extLst>
              <a:ext uri="{FF2B5EF4-FFF2-40B4-BE49-F238E27FC236}">
                <a16:creationId xmlns:a16="http://schemas.microsoft.com/office/drawing/2014/main" id="{22ADBEAC-F367-7C7B-8B6C-4DFBBA230A60}"/>
              </a:ext>
            </a:extLst>
          </p:cNvPr>
          <p:cNvSpPr txBox="1">
            <a:spLocks/>
          </p:cNvSpPr>
          <p:nvPr/>
        </p:nvSpPr>
        <p:spPr>
          <a:xfrm>
            <a:off x="977221" y="1600201"/>
            <a:ext cx="5118779"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err="1"/>
              <a:t>Gwiriwch</a:t>
            </a:r>
            <a:r>
              <a:rPr lang="en-GB" dirty="0"/>
              <a:t> am </a:t>
            </a:r>
            <a:r>
              <a:rPr lang="en-GB" dirty="0" err="1"/>
              <a:t>gamgymeriadau</a:t>
            </a:r>
            <a:r>
              <a:rPr lang="en-GB" dirty="0"/>
              <a:t> </a:t>
            </a:r>
            <a:r>
              <a:rPr lang="en-GB" dirty="0" err="1"/>
              <a:t>sillafu</a:t>
            </a:r>
            <a:r>
              <a:rPr lang="en-GB" dirty="0"/>
              <a:t>, </a:t>
            </a:r>
            <a:r>
              <a:rPr lang="en-GB" dirty="0" err="1"/>
              <a:t>gramadeg</a:t>
            </a:r>
            <a:r>
              <a:rPr lang="en-GB" dirty="0"/>
              <a:t>, </a:t>
            </a:r>
            <a:r>
              <a:rPr lang="en-GB" dirty="0" err="1"/>
              <a:t>atalnodi</a:t>
            </a:r>
            <a:r>
              <a:rPr lang="en-GB" dirty="0"/>
              <a:t> a </a:t>
            </a:r>
            <a:r>
              <a:rPr lang="en-GB" dirty="0" err="1"/>
              <a:t>chyfeirnodi</a:t>
            </a:r>
            <a:r>
              <a:rPr lang="en-GB" dirty="0"/>
              <a:t>.</a:t>
            </a:r>
          </a:p>
          <a:p>
            <a:r>
              <a:rPr lang="en-GB" dirty="0" err="1"/>
              <a:t>Gwiriwch</a:t>
            </a:r>
            <a:r>
              <a:rPr lang="en-GB" dirty="0"/>
              <a:t> </a:t>
            </a:r>
            <a:r>
              <a:rPr lang="en-GB" dirty="0" err="1"/>
              <a:t>aliniad</a:t>
            </a:r>
            <a:r>
              <a:rPr lang="en-GB" dirty="0"/>
              <a:t>, </a:t>
            </a:r>
            <a:r>
              <a:rPr lang="en-GB" dirty="0" err="1"/>
              <a:t>ffont</a:t>
            </a:r>
            <a:r>
              <a:rPr lang="en-GB" dirty="0"/>
              <a:t>, </a:t>
            </a:r>
            <a:r>
              <a:rPr lang="en-GB" dirty="0" err="1"/>
              <a:t>maint</a:t>
            </a:r>
            <a:r>
              <a:rPr lang="en-GB" dirty="0"/>
              <a:t> </a:t>
            </a:r>
            <a:r>
              <a:rPr lang="en-GB" dirty="0" err="1"/>
              <a:t>ffont</a:t>
            </a:r>
            <a:r>
              <a:rPr lang="en-GB" dirty="0"/>
              <a:t>, </a:t>
            </a:r>
            <a:r>
              <a:rPr lang="en-GB" dirty="0" err="1"/>
              <a:t>lliw</a:t>
            </a:r>
            <a:r>
              <a:rPr lang="en-GB" dirty="0"/>
              <a:t>, </a:t>
            </a:r>
            <a:r>
              <a:rPr lang="en-GB" dirty="0" err="1"/>
              <a:t>bylchau</a:t>
            </a:r>
            <a:r>
              <a:rPr lang="en-GB" dirty="0"/>
              <a:t> </a:t>
            </a:r>
            <a:r>
              <a:rPr lang="en-GB" dirty="0" err="1"/>
              <a:t>llinell</a:t>
            </a:r>
            <a:r>
              <a:rPr lang="en-GB" dirty="0"/>
              <a:t> </a:t>
            </a:r>
            <a:r>
              <a:rPr lang="en-GB" dirty="0" err="1"/>
              <a:t>ar</a:t>
            </a:r>
            <a:r>
              <a:rPr lang="en-GB" dirty="0"/>
              <a:t> </a:t>
            </a:r>
            <a:r>
              <a:rPr lang="en-GB" dirty="0" err="1"/>
              <a:t>gyfer</a:t>
            </a:r>
            <a:r>
              <a:rPr lang="en-GB" dirty="0"/>
              <a:t> </a:t>
            </a:r>
            <a:r>
              <a:rPr lang="en-GB" dirty="0" err="1"/>
              <a:t>cysondeb</a:t>
            </a:r>
            <a:endParaRPr lang="en-GB" dirty="0"/>
          </a:p>
        </p:txBody>
      </p:sp>
    </p:spTree>
    <p:extLst>
      <p:ext uri="{BB962C8B-B14F-4D97-AF65-F5344CB8AC3E}">
        <p14:creationId xmlns:p14="http://schemas.microsoft.com/office/powerpoint/2010/main" val="76808855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Cam </a:t>
            </a:r>
            <a:r>
              <a:rPr lang="en-GB" b="1" dirty="0" err="1"/>
              <a:t>nesaf</a:t>
            </a:r>
            <a:r>
              <a:rPr lang="en-GB" dirty="0"/>
              <a:t>/ Next step</a:t>
            </a:r>
          </a:p>
        </p:txBody>
      </p:sp>
      <p:sp>
        <p:nvSpPr>
          <p:cNvPr id="3" name="Content Placeholder 2"/>
          <p:cNvSpPr>
            <a:spLocks noGrp="1"/>
          </p:cNvSpPr>
          <p:nvPr>
            <p:ph idx="1"/>
          </p:nvPr>
        </p:nvSpPr>
        <p:spPr>
          <a:xfrm>
            <a:off x="6463620" y="1600201"/>
            <a:ext cx="5118779" cy="3917032"/>
          </a:xfrm>
        </p:spPr>
        <p:txBody>
          <a:bodyPr>
            <a:normAutofit/>
          </a:bodyPr>
          <a:lstStyle/>
          <a:p>
            <a:r>
              <a:rPr lang="en-GB" dirty="0"/>
              <a:t>Read, read, </a:t>
            </a:r>
            <a:r>
              <a:rPr lang="en-GB"/>
              <a:t>read.</a:t>
            </a:r>
          </a:p>
          <a:p>
            <a:r>
              <a:rPr lang="en-GB"/>
              <a:t>Arrange </a:t>
            </a:r>
            <a:r>
              <a:rPr lang="en-GB" dirty="0"/>
              <a:t>regular tutorials with your tutor to discuss ideas, plan and write your research proposal.</a:t>
            </a:r>
          </a:p>
          <a:p>
            <a:pPr marL="0" indent="0">
              <a:buNone/>
            </a:pPr>
            <a:endParaRPr lang="en-GB" dirty="0"/>
          </a:p>
          <a:p>
            <a:r>
              <a:rPr lang="en-GB" dirty="0"/>
              <a:t>Good luck </a:t>
            </a:r>
          </a:p>
        </p:txBody>
      </p:sp>
      <p:sp>
        <p:nvSpPr>
          <p:cNvPr id="4" name="Content Placeholder 2">
            <a:extLst>
              <a:ext uri="{FF2B5EF4-FFF2-40B4-BE49-F238E27FC236}">
                <a16:creationId xmlns:a16="http://schemas.microsoft.com/office/drawing/2014/main" id="{22ADBEAC-F367-7C7B-8B6C-4DFBBA230A60}"/>
              </a:ext>
            </a:extLst>
          </p:cNvPr>
          <p:cNvSpPr txBox="1">
            <a:spLocks/>
          </p:cNvSpPr>
          <p:nvPr/>
        </p:nvSpPr>
        <p:spPr>
          <a:xfrm>
            <a:off x="977221" y="1600201"/>
            <a:ext cx="5118779" cy="3917032"/>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err="1"/>
              <a:t>Darllenwch</a:t>
            </a:r>
            <a:r>
              <a:rPr lang="en-GB" dirty="0"/>
              <a:t>, </a:t>
            </a:r>
            <a:r>
              <a:rPr lang="en-GB" dirty="0" err="1"/>
              <a:t>darllenwch</a:t>
            </a:r>
            <a:r>
              <a:rPr lang="en-GB" dirty="0"/>
              <a:t>, </a:t>
            </a:r>
            <a:r>
              <a:rPr lang="en-GB" dirty="0" err="1"/>
              <a:t>darllenwch</a:t>
            </a:r>
            <a:r>
              <a:rPr lang="en-GB" dirty="0"/>
              <a:t>.</a:t>
            </a:r>
          </a:p>
          <a:p>
            <a:r>
              <a:rPr lang="en-GB" dirty="0" err="1"/>
              <a:t>Trefnwch</a:t>
            </a:r>
            <a:r>
              <a:rPr lang="en-GB" dirty="0"/>
              <a:t> </a:t>
            </a:r>
            <a:r>
              <a:rPr lang="en-GB" dirty="0" err="1"/>
              <a:t>diwtorialau</a:t>
            </a:r>
            <a:r>
              <a:rPr lang="en-GB" dirty="0"/>
              <a:t> </a:t>
            </a:r>
            <a:r>
              <a:rPr lang="en-GB" dirty="0" err="1"/>
              <a:t>rheolaidd</a:t>
            </a:r>
            <a:r>
              <a:rPr lang="en-GB" dirty="0"/>
              <a:t> </a:t>
            </a:r>
            <a:r>
              <a:rPr lang="en-GB" dirty="0" err="1"/>
              <a:t>gyda’ch</a:t>
            </a:r>
            <a:r>
              <a:rPr lang="en-GB" dirty="0"/>
              <a:t> </a:t>
            </a:r>
            <a:r>
              <a:rPr lang="en-GB" dirty="0" err="1"/>
              <a:t>tiwtor</a:t>
            </a:r>
            <a:r>
              <a:rPr lang="en-GB" dirty="0"/>
              <a:t> </a:t>
            </a:r>
            <a:r>
              <a:rPr lang="en-GB" dirty="0" err="1"/>
              <a:t>i</a:t>
            </a:r>
            <a:r>
              <a:rPr lang="en-GB" dirty="0"/>
              <a:t> </a:t>
            </a:r>
            <a:r>
              <a:rPr lang="en-GB" dirty="0" err="1"/>
              <a:t>drafod</a:t>
            </a:r>
            <a:r>
              <a:rPr lang="en-GB" dirty="0"/>
              <a:t> </a:t>
            </a:r>
            <a:r>
              <a:rPr lang="en-GB" dirty="0" err="1"/>
              <a:t>syniadau</a:t>
            </a:r>
            <a:r>
              <a:rPr lang="en-GB" dirty="0"/>
              <a:t>, </a:t>
            </a:r>
            <a:r>
              <a:rPr lang="en-GB" dirty="0" err="1"/>
              <a:t>cynllunio</a:t>
            </a:r>
            <a:r>
              <a:rPr lang="en-GB" dirty="0"/>
              <a:t> ac </a:t>
            </a:r>
            <a:r>
              <a:rPr lang="en-GB" dirty="0" err="1"/>
              <a:t>ysgrifennu</a:t>
            </a:r>
            <a:r>
              <a:rPr lang="en-GB" dirty="0"/>
              <a:t> eich </a:t>
            </a:r>
            <a:r>
              <a:rPr lang="en-GB" dirty="0" err="1"/>
              <a:t>cynllun</a:t>
            </a:r>
            <a:r>
              <a:rPr lang="en-GB" dirty="0"/>
              <a:t> ymchwil.</a:t>
            </a:r>
          </a:p>
          <a:p>
            <a:endParaRPr lang="en-GB" dirty="0"/>
          </a:p>
          <a:p>
            <a:r>
              <a:rPr lang="en-GB" dirty="0" err="1"/>
              <a:t>Pob</a:t>
            </a:r>
            <a:r>
              <a:rPr lang="en-GB" dirty="0"/>
              <a:t> </a:t>
            </a:r>
            <a:r>
              <a:rPr lang="en-GB" dirty="0" err="1"/>
              <a:t>lwc</a:t>
            </a:r>
            <a:endParaRPr lang="en-GB" dirty="0"/>
          </a:p>
        </p:txBody>
      </p:sp>
      <p:pic>
        <p:nvPicPr>
          <p:cNvPr id="6" name="Picture 5" descr="A picture containing clipart&#10;&#10;Description automatically generated">
            <a:extLst>
              <a:ext uri="{FF2B5EF4-FFF2-40B4-BE49-F238E27FC236}">
                <a16:creationId xmlns:a16="http://schemas.microsoft.com/office/drawing/2014/main" id="{E9EE15E3-ECEE-3FB1-8C8A-D8E6BA56155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763755" y="4357844"/>
            <a:ext cx="2699865" cy="1799910"/>
          </a:xfrm>
          <a:prstGeom prst="rect">
            <a:avLst/>
          </a:prstGeom>
        </p:spPr>
      </p:pic>
    </p:spTree>
    <p:extLst>
      <p:ext uri="{BB962C8B-B14F-4D97-AF65-F5344CB8AC3E}">
        <p14:creationId xmlns:p14="http://schemas.microsoft.com/office/powerpoint/2010/main" val="318089379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37651BA-F45C-4845-9AB3-E0A65B39F5E1}">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3.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{5F4E19ED-219B-4832-9EBC-0AB6913B17A4}tf78438558_win32</Template>
  <TotalTime>390</TotalTime>
  <Words>3316</Words>
  <Application>Microsoft Office PowerPoint</Application>
  <PresentationFormat>Widescreen</PresentationFormat>
  <Paragraphs>293</Paragraphs>
  <Slides>34</Slides>
  <Notes>4</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34</vt:i4>
      </vt:variant>
    </vt:vector>
  </HeadingPairs>
  <TitlesOfParts>
    <vt:vector size="44" baseType="lpstr">
      <vt:lpstr>Google Sans</vt:lpstr>
      <vt:lpstr>Myriad Pro</vt:lpstr>
      <vt:lpstr>Arial</vt:lpstr>
      <vt:lpstr>Arial</vt:lpstr>
      <vt:lpstr>Calibri</vt:lpstr>
      <vt:lpstr>Century Gothic</vt:lpstr>
      <vt:lpstr>Garamond</vt:lpstr>
      <vt:lpstr>Gill Sans MT</vt:lpstr>
      <vt:lpstr>SavonVTI</vt:lpstr>
      <vt:lpstr>20140311PresentationUWTSDTemplate</vt:lpstr>
      <vt:lpstr>YR ADOLYGIAD O LENYDDIAETH The Literature Review</vt:lpstr>
      <vt:lpstr>Beth yw adolygiad o lenyddiaeth What is a literature review</vt:lpstr>
      <vt:lpstr>Dylai adolygiad llenyddiaeth A review of literature should…</vt:lpstr>
      <vt:lpstr>Nid yw adolygiad o lenyddiaeth yn: A literature review is not:</vt:lpstr>
      <vt:lpstr>Dull o ysgrifennu adolygiad llenyddiaeth:
An approach to writing a literature review:</vt:lpstr>
      <vt:lpstr>Beth yw adolygiad o lenyddiaeth – y broses What is a literature review- the process</vt:lpstr>
      <vt:lpstr>Nawr mae’n debyg fod ganddoch eich ffocus a  thri is-gwestiwn You may now have a focus and three sub questions </vt:lpstr>
      <vt:lpstr>Chwilio am wybodaeth: Erthyglau Cyfnodolion
Searching for information: Journal  Articles</vt:lpstr>
      <vt:lpstr>Chwilio am wybodaeth: Testunau academaidd
Searching for information: Academic texts</vt:lpstr>
      <vt:lpstr>Chwilio am wybodaeth: adroddiadau llywodraeth/ corfforaethol
Searching for information: government/corporate reports</vt:lpstr>
      <vt:lpstr>Chwilio am wybodaeth: Y Rhyngrwyd
Searching for information: Internet</vt:lpstr>
      <vt:lpstr>  Darllen a Threfnu’r Wybodaeth Reading and Organising the information</vt:lpstr>
      <vt:lpstr>Y broses – cam 2:  Gwerthuso a dewis ffynonellau </vt:lpstr>
      <vt:lpstr>The process-step 2: Evaluate and select sources (re-cap) </vt:lpstr>
      <vt:lpstr>Y broses – cam 2 / The process - step 2:  Gwerthuso a dewis ffynonellau Evaluate and select sources (re-cap) </vt:lpstr>
      <vt:lpstr>Cam 3: Adnabod themau, dadleuon a bylchau </vt:lpstr>
      <vt:lpstr>Step 3: Identify themes, debates and gaps </vt:lpstr>
      <vt:lpstr>Cynllunio eich adolygiad llenyddiaeth Planning your literature review</vt:lpstr>
      <vt:lpstr>PowerPoint Presentation</vt:lpstr>
      <vt:lpstr>Cyflwyniad1: Bachwch eich darllenydd </vt:lpstr>
      <vt:lpstr>Introduction1: Hook your reader </vt:lpstr>
      <vt:lpstr>Cyflwyniad 2 : Cyd-destun Introduction 2: Context</vt:lpstr>
      <vt:lpstr>Gwirio a Gwella’r Cyflwyniad Check and Improve the Introduction </vt:lpstr>
      <vt:lpstr>Ysgrifennu prif gorff eich adolygiad o lenyddiaeth </vt:lpstr>
      <vt:lpstr>Writing the main body of the literature review </vt:lpstr>
      <vt:lpstr>Peidiwch poeni am berffeithrwydd mewn drafftiau cyntaf Don’t worry about perfection in first drafts </vt:lpstr>
      <vt:lpstr>Ail ddrafft/Second draft</vt:lpstr>
      <vt:lpstr>Gwiriwch eich syniadau yn erbyn eich ffocws Check your ideas against your focus </vt:lpstr>
      <vt:lpstr>Gwyliwch allan am fannau gwan Watch out for weak points</vt:lpstr>
      <vt:lpstr>Ysgrifennu’r clo ar gyfer eich adolygiad o lenyddiaeth Writing the conclusion of the literature review</vt:lpstr>
      <vt:lpstr>Dylai’r clo: / The conclusion should: </vt:lpstr>
      <vt:lpstr>Enghraifft o glo effeithiol a chefnogaeth pellach/ An example of an effective conclusion and further support</vt:lpstr>
      <vt:lpstr>Drafft Terfynol / Final draft</vt:lpstr>
      <vt:lpstr>Cam nesaf/ Next step</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Literature Review</dc:title>
  <dc:creator>Heike Griffiths</dc:creator>
  <cp:lastModifiedBy>Helen A Griffiths</cp:lastModifiedBy>
  <cp:revision>12</cp:revision>
  <dcterms:created xsi:type="dcterms:W3CDTF">2021-08-10T08:50:48Z</dcterms:created>
  <dcterms:modified xsi:type="dcterms:W3CDTF">2026-09-23T09:48:28Z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