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256" r:id="rId5"/>
    <p:sldId id="364" r:id="rId6"/>
    <p:sldId id="365" r:id="rId7"/>
    <p:sldId id="366" r:id="rId8"/>
    <p:sldId id="337" r:id="rId9"/>
    <p:sldId id="403" r:id="rId10"/>
    <p:sldId id="351" r:id="rId11"/>
    <p:sldId id="404" r:id="rId12"/>
    <p:sldId id="402" r:id="rId13"/>
    <p:sldId id="370" r:id="rId14"/>
    <p:sldId id="369" r:id="rId15"/>
    <p:sldId id="398" r:id="rId16"/>
    <p:sldId id="406" r:id="rId17"/>
    <p:sldId id="407" r:id="rId18"/>
    <p:sldId id="405" r:id="rId19"/>
    <p:sldId id="412" r:id="rId20"/>
    <p:sldId id="417" r:id="rId21"/>
    <p:sldId id="400" r:id="rId22"/>
    <p:sldId id="352" r:id="rId23"/>
    <p:sldId id="408" r:id="rId24"/>
    <p:sldId id="409" r:id="rId25"/>
    <p:sldId id="372" r:id="rId26"/>
    <p:sldId id="371" r:id="rId27"/>
    <p:sldId id="339" r:id="rId28"/>
    <p:sldId id="340" r:id="rId29"/>
    <p:sldId id="410" r:id="rId30"/>
    <p:sldId id="411" r:id="rId31"/>
    <p:sldId id="361" r:id="rId32"/>
    <p:sldId id="378" r:id="rId33"/>
    <p:sldId id="377" r:id="rId34"/>
    <p:sldId id="379" r:id="rId35"/>
    <p:sldId id="380" r:id="rId36"/>
    <p:sldId id="381" r:id="rId37"/>
    <p:sldId id="382" r:id="rId38"/>
    <p:sldId id="383" r:id="rId39"/>
    <p:sldId id="384" r:id="rId40"/>
    <p:sldId id="385" r:id="rId41"/>
    <p:sldId id="386" r:id="rId42"/>
    <p:sldId id="387" r:id="rId43"/>
    <p:sldId id="413" r:id="rId44"/>
    <p:sldId id="388" r:id="rId45"/>
    <p:sldId id="389" r:id="rId46"/>
    <p:sldId id="390" r:id="rId47"/>
    <p:sldId id="391" r:id="rId48"/>
    <p:sldId id="362" r:id="rId49"/>
    <p:sldId id="416" r:id="rId50"/>
    <p:sldId id="414" r:id="rId51"/>
    <p:sldId id="415" r:id="rId52"/>
    <p:sldId id="357" r:id="rId53"/>
    <p:sldId id="395" r:id="rId54"/>
    <p:sldId id="375"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79" d="100"/>
          <a:sy n="79" d="100"/>
        </p:scale>
        <p:origin x="151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D005B0-917B-4F76-BF14-4DF8348EFCCC}"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EB433107-A070-4BBE-ACEF-76016B8DD51D}">
      <dgm:prSet phldrT="[Text]" custT="1">
        <dgm:style>
          <a:lnRef idx="2">
            <a:schemeClr val="accent4"/>
          </a:lnRef>
          <a:fillRef idx="1">
            <a:schemeClr val="lt1"/>
          </a:fillRef>
          <a:effectRef idx="0">
            <a:schemeClr val="accent4"/>
          </a:effectRef>
          <a:fontRef idx="minor">
            <a:schemeClr val="dk1"/>
          </a:fontRef>
        </dgm:style>
      </dgm:prSet>
      <dgm:spPr/>
      <dgm:t>
        <a:bodyPr/>
        <a:lstStyle/>
        <a:p>
          <a:r>
            <a:rPr lang="en-GB" sz="1800" dirty="0"/>
            <a:t>The Global Environment</a:t>
          </a:r>
        </a:p>
      </dgm:t>
    </dgm:pt>
    <dgm:pt modelId="{AF28D79D-8D12-4BF7-905D-3F957F0905FC}" type="parTrans" cxnId="{3D542EFC-13EF-4ED7-84F5-124BCF64F963}">
      <dgm:prSet/>
      <dgm:spPr/>
      <dgm:t>
        <a:bodyPr/>
        <a:lstStyle/>
        <a:p>
          <a:endParaRPr lang="en-GB"/>
        </a:p>
      </dgm:t>
    </dgm:pt>
    <dgm:pt modelId="{75884060-FAA4-448B-A21C-EE0CC47AAB71}" type="sibTrans" cxnId="{3D542EFC-13EF-4ED7-84F5-124BCF64F963}">
      <dgm:prSet/>
      <dgm:spPr/>
      <dgm:t>
        <a:bodyPr/>
        <a:lstStyle/>
        <a:p>
          <a:endParaRPr lang="en-GB"/>
        </a:p>
      </dgm:t>
    </dgm:pt>
    <dgm:pt modelId="{04E8E3DD-12E4-4188-903A-F926615BCD17}">
      <dgm:prSet phldrT="[Text]" custT="1">
        <dgm:style>
          <a:lnRef idx="2">
            <a:schemeClr val="accent1"/>
          </a:lnRef>
          <a:fillRef idx="1">
            <a:schemeClr val="lt1"/>
          </a:fillRef>
          <a:effectRef idx="0">
            <a:schemeClr val="accent1"/>
          </a:effectRef>
          <a:fontRef idx="minor">
            <a:schemeClr val="dk1"/>
          </a:fontRef>
        </dgm:style>
      </dgm:prSet>
      <dgm:spPr/>
      <dgm:t>
        <a:bodyPr/>
        <a:lstStyle/>
        <a:p>
          <a:r>
            <a:rPr lang="en-GB" sz="1800" dirty="0"/>
            <a:t>Regional environment </a:t>
          </a:r>
        </a:p>
      </dgm:t>
    </dgm:pt>
    <dgm:pt modelId="{F1CD6F02-5092-4396-BCA4-ABD313EF13C8}" type="parTrans" cxnId="{4CE184DB-9FFB-4D10-950F-DAC4E524DF52}">
      <dgm:prSet/>
      <dgm:spPr/>
      <dgm:t>
        <a:bodyPr/>
        <a:lstStyle/>
        <a:p>
          <a:endParaRPr lang="en-GB"/>
        </a:p>
      </dgm:t>
    </dgm:pt>
    <dgm:pt modelId="{CDAF0518-33D5-4EE0-92A0-02E1DF9E9FB2}" type="sibTrans" cxnId="{4CE184DB-9FFB-4D10-950F-DAC4E524DF52}">
      <dgm:prSet/>
      <dgm:spPr/>
      <dgm:t>
        <a:bodyPr/>
        <a:lstStyle/>
        <a:p>
          <a:endParaRPr lang="en-GB"/>
        </a:p>
      </dgm:t>
    </dgm:pt>
    <dgm:pt modelId="{7E2204BC-F673-4261-8264-9B9D15596A1B}">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1800" dirty="0"/>
            <a:t>National environment</a:t>
          </a:r>
        </a:p>
      </dgm:t>
    </dgm:pt>
    <dgm:pt modelId="{DE7FD3C4-7E36-4559-BEF7-4B8A55E29EE5}" type="parTrans" cxnId="{4C5D2C2F-8F1A-4B99-BB3E-ACD070A06462}">
      <dgm:prSet/>
      <dgm:spPr/>
      <dgm:t>
        <a:bodyPr/>
        <a:lstStyle/>
        <a:p>
          <a:endParaRPr lang="en-GB"/>
        </a:p>
      </dgm:t>
    </dgm:pt>
    <dgm:pt modelId="{235B79C9-B1EE-474F-B9C6-5EC99FA7A79E}" type="sibTrans" cxnId="{4C5D2C2F-8F1A-4B99-BB3E-ACD070A06462}">
      <dgm:prSet/>
      <dgm:spPr/>
      <dgm:t>
        <a:bodyPr/>
        <a:lstStyle/>
        <a:p>
          <a:endParaRPr lang="en-GB"/>
        </a:p>
      </dgm:t>
    </dgm:pt>
    <dgm:pt modelId="{29AAF91D-759D-4204-BA87-99E41632D688}">
      <dgm:prSet phldrT="[Text]">
        <dgm:style>
          <a:lnRef idx="2">
            <a:schemeClr val="dk1"/>
          </a:lnRef>
          <a:fillRef idx="1">
            <a:schemeClr val="lt1"/>
          </a:fillRef>
          <a:effectRef idx="0">
            <a:schemeClr val="dk1"/>
          </a:effectRef>
          <a:fontRef idx="minor">
            <a:schemeClr val="dk1"/>
          </a:fontRef>
        </dgm:style>
      </dgm:prSet>
      <dgm:spPr/>
      <dgm:t>
        <a:bodyPr/>
        <a:lstStyle/>
        <a:p>
          <a:r>
            <a:rPr lang="en-GB" dirty="0"/>
            <a:t>The Business</a:t>
          </a:r>
        </a:p>
      </dgm:t>
    </dgm:pt>
    <dgm:pt modelId="{CD203DD9-6B91-43EF-8DBC-5E0EE74A13D4}" type="parTrans" cxnId="{7F454185-4F67-47CD-9FBF-370551A6A2F2}">
      <dgm:prSet/>
      <dgm:spPr/>
      <dgm:t>
        <a:bodyPr/>
        <a:lstStyle/>
        <a:p>
          <a:endParaRPr lang="en-GB"/>
        </a:p>
      </dgm:t>
    </dgm:pt>
    <dgm:pt modelId="{D6DDF530-5578-4DD2-ADA5-92D5F8A44954}" type="sibTrans" cxnId="{7F454185-4F67-47CD-9FBF-370551A6A2F2}">
      <dgm:prSet/>
      <dgm:spPr/>
      <dgm:t>
        <a:bodyPr/>
        <a:lstStyle/>
        <a:p>
          <a:endParaRPr lang="en-GB"/>
        </a:p>
      </dgm:t>
    </dgm:pt>
    <dgm:pt modelId="{32D09668-212F-4079-A3E8-507B0D6AEEE2}" type="pres">
      <dgm:prSet presAssocID="{A8D005B0-917B-4F76-BF14-4DF8348EFCCC}" presName="Name0" presStyleCnt="0">
        <dgm:presLayoutVars>
          <dgm:chMax val="7"/>
          <dgm:resizeHandles val="exact"/>
        </dgm:presLayoutVars>
      </dgm:prSet>
      <dgm:spPr/>
    </dgm:pt>
    <dgm:pt modelId="{E9727A8D-135F-4CAC-BF2E-26BF51D7102E}" type="pres">
      <dgm:prSet presAssocID="{A8D005B0-917B-4F76-BF14-4DF8348EFCCC}" presName="comp1" presStyleCnt="0"/>
      <dgm:spPr/>
    </dgm:pt>
    <dgm:pt modelId="{F8845CE0-28D1-47A5-B065-05D280C52839}" type="pres">
      <dgm:prSet presAssocID="{A8D005B0-917B-4F76-BF14-4DF8348EFCCC}" presName="circle1" presStyleLbl="node1" presStyleIdx="0" presStyleCnt="4" custScaleX="147819"/>
      <dgm:spPr/>
    </dgm:pt>
    <dgm:pt modelId="{3ACDCAFF-BD4A-4D6F-AC89-75FDECFA152C}" type="pres">
      <dgm:prSet presAssocID="{A8D005B0-917B-4F76-BF14-4DF8348EFCCC}" presName="c1text" presStyleLbl="node1" presStyleIdx="0" presStyleCnt="4">
        <dgm:presLayoutVars>
          <dgm:bulletEnabled val="1"/>
        </dgm:presLayoutVars>
      </dgm:prSet>
      <dgm:spPr/>
    </dgm:pt>
    <dgm:pt modelId="{3DDF006A-48EA-41E5-A7AD-043F0941FCBD}" type="pres">
      <dgm:prSet presAssocID="{A8D005B0-917B-4F76-BF14-4DF8348EFCCC}" presName="comp2" presStyleCnt="0"/>
      <dgm:spPr/>
    </dgm:pt>
    <dgm:pt modelId="{57D1E10D-2BEE-4A1F-A29C-00BD177FEBE9}" type="pres">
      <dgm:prSet presAssocID="{A8D005B0-917B-4F76-BF14-4DF8348EFCCC}" presName="circle2" presStyleLbl="node1" presStyleIdx="1" presStyleCnt="4" custScaleX="143815"/>
      <dgm:spPr/>
    </dgm:pt>
    <dgm:pt modelId="{6973E775-481F-4912-A107-4AC590B89250}" type="pres">
      <dgm:prSet presAssocID="{A8D005B0-917B-4F76-BF14-4DF8348EFCCC}" presName="c2text" presStyleLbl="node1" presStyleIdx="1" presStyleCnt="4">
        <dgm:presLayoutVars>
          <dgm:bulletEnabled val="1"/>
        </dgm:presLayoutVars>
      </dgm:prSet>
      <dgm:spPr/>
    </dgm:pt>
    <dgm:pt modelId="{37E87769-7A32-41CF-B848-E12A44350D81}" type="pres">
      <dgm:prSet presAssocID="{A8D005B0-917B-4F76-BF14-4DF8348EFCCC}" presName="comp3" presStyleCnt="0"/>
      <dgm:spPr/>
    </dgm:pt>
    <dgm:pt modelId="{B839C5AF-406F-4AD7-9959-55930D4BE890}" type="pres">
      <dgm:prSet presAssocID="{A8D005B0-917B-4F76-BF14-4DF8348EFCCC}" presName="circle3" presStyleLbl="node1" presStyleIdx="2" presStyleCnt="4" custScaleX="142553"/>
      <dgm:spPr/>
    </dgm:pt>
    <dgm:pt modelId="{75AB95DD-3BC3-4870-B6F5-A9261FAACDAE}" type="pres">
      <dgm:prSet presAssocID="{A8D005B0-917B-4F76-BF14-4DF8348EFCCC}" presName="c3text" presStyleLbl="node1" presStyleIdx="2" presStyleCnt="4">
        <dgm:presLayoutVars>
          <dgm:bulletEnabled val="1"/>
        </dgm:presLayoutVars>
      </dgm:prSet>
      <dgm:spPr/>
    </dgm:pt>
    <dgm:pt modelId="{F4146246-DF8B-4DF9-8328-B41B4F086080}" type="pres">
      <dgm:prSet presAssocID="{A8D005B0-917B-4F76-BF14-4DF8348EFCCC}" presName="comp4" presStyleCnt="0"/>
      <dgm:spPr/>
    </dgm:pt>
    <dgm:pt modelId="{B9AF104C-0DFD-41DB-BA28-0C9676D823D0}" type="pres">
      <dgm:prSet presAssocID="{A8D005B0-917B-4F76-BF14-4DF8348EFCCC}" presName="circle4" presStyleLbl="node1" presStyleIdx="3" presStyleCnt="4" custScaleX="123548"/>
      <dgm:spPr/>
    </dgm:pt>
    <dgm:pt modelId="{EA343B8B-7DA0-4525-98C7-99E54A89BB10}" type="pres">
      <dgm:prSet presAssocID="{A8D005B0-917B-4F76-BF14-4DF8348EFCCC}" presName="c4text" presStyleLbl="node1" presStyleIdx="3" presStyleCnt="4">
        <dgm:presLayoutVars>
          <dgm:bulletEnabled val="1"/>
        </dgm:presLayoutVars>
      </dgm:prSet>
      <dgm:spPr/>
    </dgm:pt>
  </dgm:ptLst>
  <dgm:cxnLst>
    <dgm:cxn modelId="{77A01806-CC6D-48BF-AD85-B46376DB339C}" type="presOf" srcId="{EB433107-A070-4BBE-ACEF-76016B8DD51D}" destId="{3ACDCAFF-BD4A-4D6F-AC89-75FDECFA152C}" srcOrd="1" destOrd="0" presId="urn:microsoft.com/office/officeart/2005/8/layout/venn2"/>
    <dgm:cxn modelId="{8AD56F1C-4565-47F1-8896-D81CBFCF3D25}" type="presOf" srcId="{EB433107-A070-4BBE-ACEF-76016B8DD51D}" destId="{F8845CE0-28D1-47A5-B065-05D280C52839}" srcOrd="0" destOrd="0" presId="urn:microsoft.com/office/officeart/2005/8/layout/venn2"/>
    <dgm:cxn modelId="{4C5D2C2F-8F1A-4B99-BB3E-ACD070A06462}" srcId="{A8D005B0-917B-4F76-BF14-4DF8348EFCCC}" destId="{7E2204BC-F673-4261-8264-9B9D15596A1B}" srcOrd="2" destOrd="0" parTransId="{DE7FD3C4-7E36-4559-BEF7-4B8A55E29EE5}" sibTransId="{235B79C9-B1EE-474F-B9C6-5EC99FA7A79E}"/>
    <dgm:cxn modelId="{883D6231-F1CB-4D92-94DC-F75DE830935F}" type="presOf" srcId="{7E2204BC-F673-4261-8264-9B9D15596A1B}" destId="{B839C5AF-406F-4AD7-9959-55930D4BE890}" srcOrd="0" destOrd="0" presId="urn:microsoft.com/office/officeart/2005/8/layout/venn2"/>
    <dgm:cxn modelId="{7F454185-4F67-47CD-9FBF-370551A6A2F2}" srcId="{A8D005B0-917B-4F76-BF14-4DF8348EFCCC}" destId="{29AAF91D-759D-4204-BA87-99E41632D688}" srcOrd="3" destOrd="0" parTransId="{CD203DD9-6B91-43EF-8DBC-5E0EE74A13D4}" sibTransId="{D6DDF530-5578-4DD2-ADA5-92D5F8A44954}"/>
    <dgm:cxn modelId="{DA0A369E-EE85-4A92-918B-4D8E233D7DDA}" type="presOf" srcId="{7E2204BC-F673-4261-8264-9B9D15596A1B}" destId="{75AB95DD-3BC3-4870-B6F5-A9261FAACDAE}" srcOrd="1" destOrd="0" presId="urn:microsoft.com/office/officeart/2005/8/layout/venn2"/>
    <dgm:cxn modelId="{245B639E-A6C9-4DF3-B4E9-DE8E43721090}" type="presOf" srcId="{29AAF91D-759D-4204-BA87-99E41632D688}" destId="{B9AF104C-0DFD-41DB-BA28-0C9676D823D0}" srcOrd="0" destOrd="0" presId="urn:microsoft.com/office/officeart/2005/8/layout/venn2"/>
    <dgm:cxn modelId="{DE935AAE-225A-4E88-A18B-5019DA8A1ABA}" type="presOf" srcId="{A8D005B0-917B-4F76-BF14-4DF8348EFCCC}" destId="{32D09668-212F-4079-A3E8-507B0D6AEEE2}" srcOrd="0" destOrd="0" presId="urn:microsoft.com/office/officeart/2005/8/layout/venn2"/>
    <dgm:cxn modelId="{B90EA9C3-92FC-4AFF-8E38-EC64CF9F4107}" type="presOf" srcId="{04E8E3DD-12E4-4188-903A-F926615BCD17}" destId="{6973E775-481F-4912-A107-4AC590B89250}" srcOrd="1" destOrd="0" presId="urn:microsoft.com/office/officeart/2005/8/layout/venn2"/>
    <dgm:cxn modelId="{510553D7-8701-4DC7-ABDE-FDA1865AFA15}" type="presOf" srcId="{04E8E3DD-12E4-4188-903A-F926615BCD17}" destId="{57D1E10D-2BEE-4A1F-A29C-00BD177FEBE9}" srcOrd="0" destOrd="0" presId="urn:microsoft.com/office/officeart/2005/8/layout/venn2"/>
    <dgm:cxn modelId="{4CE184DB-9FFB-4D10-950F-DAC4E524DF52}" srcId="{A8D005B0-917B-4F76-BF14-4DF8348EFCCC}" destId="{04E8E3DD-12E4-4188-903A-F926615BCD17}" srcOrd="1" destOrd="0" parTransId="{F1CD6F02-5092-4396-BCA4-ABD313EF13C8}" sibTransId="{CDAF0518-33D5-4EE0-92A0-02E1DF9E9FB2}"/>
    <dgm:cxn modelId="{B943F3E5-5C94-4B4D-80C9-DD1209EE6BA1}" type="presOf" srcId="{29AAF91D-759D-4204-BA87-99E41632D688}" destId="{EA343B8B-7DA0-4525-98C7-99E54A89BB10}" srcOrd="1" destOrd="0" presId="urn:microsoft.com/office/officeart/2005/8/layout/venn2"/>
    <dgm:cxn modelId="{3D542EFC-13EF-4ED7-84F5-124BCF64F963}" srcId="{A8D005B0-917B-4F76-BF14-4DF8348EFCCC}" destId="{EB433107-A070-4BBE-ACEF-76016B8DD51D}" srcOrd="0" destOrd="0" parTransId="{AF28D79D-8D12-4BF7-905D-3F957F0905FC}" sibTransId="{75884060-FAA4-448B-A21C-EE0CC47AAB71}"/>
    <dgm:cxn modelId="{4F7FE803-9F8C-4CCC-8358-CC0E3B1D873E}" type="presParOf" srcId="{32D09668-212F-4079-A3E8-507B0D6AEEE2}" destId="{E9727A8D-135F-4CAC-BF2E-26BF51D7102E}" srcOrd="0" destOrd="0" presId="urn:microsoft.com/office/officeart/2005/8/layout/venn2"/>
    <dgm:cxn modelId="{A85F1137-AEA5-4E2C-92BA-2AFDE402DBFD}" type="presParOf" srcId="{E9727A8D-135F-4CAC-BF2E-26BF51D7102E}" destId="{F8845CE0-28D1-47A5-B065-05D280C52839}" srcOrd="0" destOrd="0" presId="urn:microsoft.com/office/officeart/2005/8/layout/venn2"/>
    <dgm:cxn modelId="{82A25C6C-58D6-414C-B68D-3EDD3B18C34D}" type="presParOf" srcId="{E9727A8D-135F-4CAC-BF2E-26BF51D7102E}" destId="{3ACDCAFF-BD4A-4D6F-AC89-75FDECFA152C}" srcOrd="1" destOrd="0" presId="urn:microsoft.com/office/officeart/2005/8/layout/venn2"/>
    <dgm:cxn modelId="{F41C9BCC-5A26-4533-A89A-42CA24761F79}" type="presParOf" srcId="{32D09668-212F-4079-A3E8-507B0D6AEEE2}" destId="{3DDF006A-48EA-41E5-A7AD-043F0941FCBD}" srcOrd="1" destOrd="0" presId="urn:microsoft.com/office/officeart/2005/8/layout/venn2"/>
    <dgm:cxn modelId="{09D801E6-4515-4377-961C-8D8EB73E5BCF}" type="presParOf" srcId="{3DDF006A-48EA-41E5-A7AD-043F0941FCBD}" destId="{57D1E10D-2BEE-4A1F-A29C-00BD177FEBE9}" srcOrd="0" destOrd="0" presId="urn:microsoft.com/office/officeart/2005/8/layout/venn2"/>
    <dgm:cxn modelId="{EF315C3C-0F24-4464-9BD2-1E45F2858B2B}" type="presParOf" srcId="{3DDF006A-48EA-41E5-A7AD-043F0941FCBD}" destId="{6973E775-481F-4912-A107-4AC590B89250}" srcOrd="1" destOrd="0" presId="urn:microsoft.com/office/officeart/2005/8/layout/venn2"/>
    <dgm:cxn modelId="{60677917-6C26-4736-96BA-349B01AE74CB}" type="presParOf" srcId="{32D09668-212F-4079-A3E8-507B0D6AEEE2}" destId="{37E87769-7A32-41CF-B848-E12A44350D81}" srcOrd="2" destOrd="0" presId="urn:microsoft.com/office/officeart/2005/8/layout/venn2"/>
    <dgm:cxn modelId="{2AFCEAF4-A925-42A2-98BF-41308942ACA9}" type="presParOf" srcId="{37E87769-7A32-41CF-B848-E12A44350D81}" destId="{B839C5AF-406F-4AD7-9959-55930D4BE890}" srcOrd="0" destOrd="0" presId="urn:microsoft.com/office/officeart/2005/8/layout/venn2"/>
    <dgm:cxn modelId="{1187AAD4-1136-49FD-98A0-B47F776D3248}" type="presParOf" srcId="{37E87769-7A32-41CF-B848-E12A44350D81}" destId="{75AB95DD-3BC3-4870-B6F5-A9261FAACDAE}" srcOrd="1" destOrd="0" presId="urn:microsoft.com/office/officeart/2005/8/layout/venn2"/>
    <dgm:cxn modelId="{4B614714-5F5B-477A-B408-DF454174D990}" type="presParOf" srcId="{32D09668-212F-4079-A3E8-507B0D6AEEE2}" destId="{F4146246-DF8B-4DF9-8328-B41B4F086080}" srcOrd="3" destOrd="0" presId="urn:microsoft.com/office/officeart/2005/8/layout/venn2"/>
    <dgm:cxn modelId="{816819B1-F078-4696-8497-F6864357EAC5}" type="presParOf" srcId="{F4146246-DF8B-4DF9-8328-B41B4F086080}" destId="{B9AF104C-0DFD-41DB-BA28-0C9676D823D0}" srcOrd="0" destOrd="0" presId="urn:microsoft.com/office/officeart/2005/8/layout/venn2"/>
    <dgm:cxn modelId="{A88CCDBA-F8C9-40D6-A83C-D098BBD64FF8}" type="presParOf" srcId="{F4146246-DF8B-4DF9-8328-B41B4F086080}" destId="{EA343B8B-7DA0-4525-98C7-99E54A89BB10}"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D09CC-A6DA-459D-814B-C06FA1E32535}" type="doc">
      <dgm:prSet loTypeId="urn:microsoft.com/office/officeart/2005/8/layout/bProcess2" loCatId="process" qsTypeId="urn:microsoft.com/office/officeart/2005/8/quickstyle/simple3" qsCatId="simple" csTypeId="urn:microsoft.com/office/officeart/2005/8/colors/accent1_2" csCatId="accent1" phldr="1"/>
      <dgm:spPr/>
      <dgm:t>
        <a:bodyPr/>
        <a:lstStyle/>
        <a:p>
          <a:endParaRPr lang="en-GB"/>
        </a:p>
      </dgm:t>
    </dgm:pt>
    <dgm:pt modelId="{4BC1B371-8A62-4CD8-B069-BBDEB6396DED}">
      <dgm:prSet phldrT="[Text]" custT="1"/>
      <dgm:spPr/>
      <dgm:t>
        <a:bodyPr/>
        <a:lstStyle/>
        <a:p>
          <a:r>
            <a:rPr lang="en-GB" sz="1400" dirty="0">
              <a:latin typeface="Arial" panose="020B0604020202020204" pitchFamily="34" charset="0"/>
              <a:cs typeface="Arial" panose="020B0604020202020204" pitchFamily="34" charset="0"/>
            </a:rPr>
            <a:t>Transparent financial systems operating in a honest  and legal way</a:t>
          </a:r>
        </a:p>
      </dgm:t>
    </dgm:pt>
    <dgm:pt modelId="{640879D1-1472-4C7E-A475-5364C1F76338}" type="parTrans" cxnId="{466C8029-40B6-4439-AD94-59F04137450B}">
      <dgm:prSet/>
      <dgm:spPr/>
      <dgm:t>
        <a:bodyPr/>
        <a:lstStyle/>
        <a:p>
          <a:endParaRPr lang="en-GB"/>
        </a:p>
      </dgm:t>
    </dgm:pt>
    <dgm:pt modelId="{DB47C1FE-C76F-4DBB-9E6F-940FE910BC53}" type="sibTrans" cxnId="{466C8029-40B6-4439-AD94-59F04137450B}">
      <dgm:prSet/>
      <dgm:spPr/>
      <dgm:t>
        <a:bodyPr/>
        <a:lstStyle/>
        <a:p>
          <a:endParaRPr lang="en-GB"/>
        </a:p>
      </dgm:t>
    </dgm:pt>
    <dgm:pt modelId="{CF3008AA-137E-45BB-B789-37B093CAE370}">
      <dgm:prSet phldrT="[Text]" custT="1"/>
      <dgm:spPr/>
      <dgm:t>
        <a:bodyPr/>
        <a:lstStyle/>
        <a:p>
          <a:r>
            <a:rPr lang="en-GB" sz="1600" dirty="0">
              <a:latin typeface="Arial" panose="020B0604020202020204" pitchFamily="34" charset="0"/>
              <a:cs typeface="Arial" panose="020B0604020202020204" pitchFamily="34" charset="0"/>
            </a:rPr>
            <a:t>Ethics and CSR in business models</a:t>
          </a:r>
        </a:p>
      </dgm:t>
    </dgm:pt>
    <dgm:pt modelId="{6B70C811-4F11-4CEE-81F4-92D0197F9479}" type="parTrans" cxnId="{8A823CB7-C7BF-48C2-A143-7714D951436A}">
      <dgm:prSet/>
      <dgm:spPr/>
      <dgm:t>
        <a:bodyPr/>
        <a:lstStyle/>
        <a:p>
          <a:endParaRPr lang="en-GB"/>
        </a:p>
      </dgm:t>
    </dgm:pt>
    <dgm:pt modelId="{67AD62DF-2625-4579-B11B-C282EFBFF5DD}" type="sibTrans" cxnId="{8A823CB7-C7BF-48C2-A143-7714D951436A}">
      <dgm:prSet/>
      <dgm:spPr/>
      <dgm:t>
        <a:bodyPr/>
        <a:lstStyle/>
        <a:p>
          <a:endParaRPr lang="en-GB"/>
        </a:p>
      </dgm:t>
    </dgm:pt>
    <dgm:pt modelId="{806A5C35-2031-4F57-8533-36B2C14BA3C3}">
      <dgm:prSet phldrT="[Text]" custT="1"/>
      <dgm:spPr/>
      <dgm:t>
        <a:bodyPr/>
        <a:lstStyle/>
        <a:p>
          <a:r>
            <a:rPr lang="en-GB" sz="1600" dirty="0"/>
            <a:t>Supply chains that protect the environment and </a:t>
          </a:r>
          <a:r>
            <a:rPr lang="en-GB" sz="1600" dirty="0">
              <a:latin typeface="Arial" panose="020B0604020202020204" pitchFamily="34" charset="0"/>
              <a:cs typeface="Arial" panose="020B0604020202020204" pitchFamily="34" charset="0"/>
            </a:rPr>
            <a:t>human</a:t>
          </a:r>
          <a:r>
            <a:rPr lang="en-GB" sz="1600" dirty="0"/>
            <a:t> rights</a:t>
          </a:r>
        </a:p>
      </dgm:t>
    </dgm:pt>
    <dgm:pt modelId="{9DDEC767-ABAE-4676-BAF7-D9D26F4257E5}" type="parTrans" cxnId="{86BFD014-D3A8-4D73-B5F0-15F4A8A97F77}">
      <dgm:prSet/>
      <dgm:spPr/>
      <dgm:t>
        <a:bodyPr/>
        <a:lstStyle/>
        <a:p>
          <a:endParaRPr lang="en-GB"/>
        </a:p>
      </dgm:t>
    </dgm:pt>
    <dgm:pt modelId="{78DFF2FE-2BD2-478D-816D-94D45091B8AC}" type="sibTrans" cxnId="{86BFD014-D3A8-4D73-B5F0-15F4A8A97F77}">
      <dgm:prSet/>
      <dgm:spPr/>
      <dgm:t>
        <a:bodyPr/>
        <a:lstStyle/>
        <a:p>
          <a:endParaRPr lang="en-GB"/>
        </a:p>
      </dgm:t>
    </dgm:pt>
    <dgm:pt modelId="{75F41361-40FC-45AC-A9D2-85137A3B307A}">
      <dgm:prSet phldrT="[Text]" custT="1"/>
      <dgm:spPr/>
      <dgm:t>
        <a:bodyPr/>
        <a:lstStyle/>
        <a:p>
          <a:r>
            <a:rPr lang="en-GB" sz="1600" dirty="0">
              <a:latin typeface="Arial" panose="020B0604020202020204" pitchFamily="34" charset="0"/>
              <a:cs typeface="Arial" panose="020B0604020202020204" pitchFamily="34" charset="0"/>
            </a:rPr>
            <a:t>Meet needs of all stakeholders through corporate governance structures</a:t>
          </a:r>
        </a:p>
      </dgm:t>
    </dgm:pt>
    <dgm:pt modelId="{EF7A1284-3036-4AC7-8ABE-25C40D037B07}" type="parTrans" cxnId="{3D468579-A9BA-4457-92FF-1FCE62720EC2}">
      <dgm:prSet/>
      <dgm:spPr/>
      <dgm:t>
        <a:bodyPr/>
        <a:lstStyle/>
        <a:p>
          <a:endParaRPr lang="en-GB"/>
        </a:p>
      </dgm:t>
    </dgm:pt>
    <dgm:pt modelId="{493E2884-9BAE-4C5E-AD11-F090EDCEC8DB}" type="sibTrans" cxnId="{3D468579-A9BA-4457-92FF-1FCE62720EC2}">
      <dgm:prSet/>
      <dgm:spPr/>
      <dgm:t>
        <a:bodyPr/>
        <a:lstStyle/>
        <a:p>
          <a:endParaRPr lang="en-GB"/>
        </a:p>
      </dgm:t>
    </dgm:pt>
    <dgm:pt modelId="{A4A69686-D252-4F62-936F-8051F8D1957E}">
      <dgm:prSet phldrT="[Text]" custT="1"/>
      <dgm:spPr/>
      <dgm:t>
        <a:bodyPr/>
        <a:lstStyle/>
        <a:p>
          <a:r>
            <a:rPr lang="en-GB" sz="1400" b="1" dirty="0">
              <a:latin typeface="Arial" panose="020B0604020202020204" pitchFamily="34" charset="0"/>
              <a:cs typeface="Arial" panose="020B0604020202020204" pitchFamily="34" charset="0"/>
            </a:rPr>
            <a:t>Qualities of a sustainable business</a:t>
          </a:r>
        </a:p>
      </dgm:t>
    </dgm:pt>
    <dgm:pt modelId="{D7AEF00B-A15A-450D-9499-E97285993A5A}" type="parTrans" cxnId="{20DF5CF4-A8E3-457A-9602-5EE6F6CA9B44}">
      <dgm:prSet/>
      <dgm:spPr/>
      <dgm:t>
        <a:bodyPr/>
        <a:lstStyle/>
        <a:p>
          <a:endParaRPr lang="en-GB"/>
        </a:p>
      </dgm:t>
    </dgm:pt>
    <dgm:pt modelId="{E4C26FBD-597D-48CB-AFA1-D37D3481D5AE}" type="sibTrans" cxnId="{20DF5CF4-A8E3-457A-9602-5EE6F6CA9B44}">
      <dgm:prSet/>
      <dgm:spPr/>
      <dgm:t>
        <a:bodyPr/>
        <a:lstStyle/>
        <a:p>
          <a:endParaRPr lang="en-GB"/>
        </a:p>
      </dgm:t>
    </dgm:pt>
    <dgm:pt modelId="{234A2B72-90BB-4983-B2FD-65A16E8A8FDA}">
      <dgm:prSet phldrT="[Text]" custT="1"/>
      <dgm:spPr/>
      <dgm:t>
        <a:bodyPr/>
        <a:lstStyle/>
        <a:p>
          <a:pPr algn="ctr"/>
          <a:r>
            <a:rPr lang="en-GB" sz="1400" dirty="0">
              <a:latin typeface="Arial" panose="020B0604020202020204" pitchFamily="34" charset="0"/>
              <a:cs typeface="Arial" panose="020B0604020202020204" pitchFamily="34" charset="0"/>
            </a:rPr>
            <a:t>Fair employment conditions and engagement</a:t>
          </a:r>
        </a:p>
      </dgm:t>
    </dgm:pt>
    <dgm:pt modelId="{A908567A-FEA7-4466-8315-5F530D82EFCF}" type="parTrans" cxnId="{D5288F4B-5E76-4039-B17E-F15A6BCDCC5A}">
      <dgm:prSet/>
      <dgm:spPr/>
      <dgm:t>
        <a:bodyPr/>
        <a:lstStyle/>
        <a:p>
          <a:endParaRPr lang="en-GB"/>
        </a:p>
      </dgm:t>
    </dgm:pt>
    <dgm:pt modelId="{3702D1ED-9917-40D7-AD40-57AA09C52C30}" type="sibTrans" cxnId="{D5288F4B-5E76-4039-B17E-F15A6BCDCC5A}">
      <dgm:prSet/>
      <dgm:spPr/>
      <dgm:t>
        <a:bodyPr/>
        <a:lstStyle/>
        <a:p>
          <a:endParaRPr lang="en-GB"/>
        </a:p>
      </dgm:t>
    </dgm:pt>
    <dgm:pt modelId="{163508B5-F745-4B1F-8ED0-CD82228528CB}">
      <dgm:prSet phldrT="[Text]" custT="1"/>
      <dgm:spPr/>
      <dgm:t>
        <a:bodyPr/>
        <a:lstStyle/>
        <a:p>
          <a:r>
            <a:rPr lang="en-GB" sz="1400" dirty="0">
              <a:latin typeface="Arial" panose="020B0604020202020204" pitchFamily="34" charset="0"/>
              <a:cs typeface="Arial" panose="020B0604020202020204" pitchFamily="34" charset="0"/>
            </a:rPr>
            <a:t>Green environmental criteria for production and technology innovation</a:t>
          </a:r>
        </a:p>
      </dgm:t>
    </dgm:pt>
    <dgm:pt modelId="{02EE7210-8517-4BB9-9784-CF4F1EF52F50}" type="parTrans" cxnId="{415431B5-0E77-4FC0-A68F-08E40E5DB8A7}">
      <dgm:prSet/>
      <dgm:spPr/>
      <dgm:t>
        <a:bodyPr/>
        <a:lstStyle/>
        <a:p>
          <a:endParaRPr lang="en-GB"/>
        </a:p>
      </dgm:t>
    </dgm:pt>
    <dgm:pt modelId="{1FDDAAE1-A463-4E3C-A269-5B08E25EE6A0}" type="sibTrans" cxnId="{415431B5-0E77-4FC0-A68F-08E40E5DB8A7}">
      <dgm:prSet/>
      <dgm:spPr/>
      <dgm:t>
        <a:bodyPr/>
        <a:lstStyle/>
        <a:p>
          <a:endParaRPr lang="en-GB"/>
        </a:p>
      </dgm:t>
    </dgm:pt>
    <dgm:pt modelId="{0DE1D287-8046-476E-93C9-7D2777AC0868}">
      <dgm:prSet phldrT="[Text]" custT="1"/>
      <dgm:spPr/>
      <dgm:t>
        <a:bodyPr/>
        <a:lstStyle/>
        <a:p>
          <a:r>
            <a:rPr lang="en-GB" sz="1600" dirty="0">
              <a:latin typeface="Arial" panose="020B0604020202020204" pitchFamily="34" charset="0"/>
              <a:cs typeface="Arial" panose="020B0604020202020204" pitchFamily="34" charset="0"/>
            </a:rPr>
            <a:t>Fairness and respect in all policies and activities of business</a:t>
          </a:r>
        </a:p>
      </dgm:t>
    </dgm:pt>
    <dgm:pt modelId="{D7DD5FF0-70EC-40F4-99F1-992885CD48CE}" type="parTrans" cxnId="{312F0391-9088-4D8B-BEE2-18C593FB8840}">
      <dgm:prSet/>
      <dgm:spPr/>
      <dgm:t>
        <a:bodyPr/>
        <a:lstStyle/>
        <a:p>
          <a:endParaRPr lang="en-GB"/>
        </a:p>
      </dgm:t>
    </dgm:pt>
    <dgm:pt modelId="{1A13EF92-B06A-4CAA-BA1F-F896864E0B19}" type="sibTrans" cxnId="{312F0391-9088-4D8B-BEE2-18C593FB8840}">
      <dgm:prSet/>
      <dgm:spPr/>
      <dgm:t>
        <a:bodyPr/>
        <a:lstStyle/>
        <a:p>
          <a:endParaRPr lang="en-GB"/>
        </a:p>
      </dgm:t>
    </dgm:pt>
    <dgm:pt modelId="{AA8E0B53-E86D-48CB-8BAE-F2F5CE5A21C2}">
      <dgm:prSet phldrT="[Text]" custT="1"/>
      <dgm:spPr/>
      <dgm:t>
        <a:bodyPr/>
        <a:lstStyle/>
        <a:p>
          <a:r>
            <a:rPr lang="en-GB" sz="1600" dirty="0"/>
            <a:t>Monitor and act upon </a:t>
          </a:r>
          <a:r>
            <a:rPr lang="en-GB" sz="1600" dirty="0">
              <a:latin typeface="Arial" panose="020B0604020202020204" pitchFamily="34" charset="0"/>
              <a:cs typeface="Arial" panose="020B0604020202020204" pitchFamily="34" charset="0"/>
            </a:rPr>
            <a:t>environmental</a:t>
          </a:r>
          <a:r>
            <a:rPr lang="en-GB" sz="1600" dirty="0"/>
            <a:t> and social issues</a:t>
          </a:r>
        </a:p>
      </dgm:t>
    </dgm:pt>
    <dgm:pt modelId="{DE3D9097-2D37-41F3-BA0E-2FB05140B889}" type="parTrans" cxnId="{4918A645-5258-48CB-93B1-85B06E8BC730}">
      <dgm:prSet/>
      <dgm:spPr/>
      <dgm:t>
        <a:bodyPr/>
        <a:lstStyle/>
        <a:p>
          <a:endParaRPr lang="en-GB"/>
        </a:p>
      </dgm:t>
    </dgm:pt>
    <dgm:pt modelId="{0EDA00EC-222E-40F1-B013-664CEB60B8D2}" type="sibTrans" cxnId="{4918A645-5258-48CB-93B1-85B06E8BC730}">
      <dgm:prSet/>
      <dgm:spPr/>
      <dgm:t>
        <a:bodyPr/>
        <a:lstStyle/>
        <a:p>
          <a:endParaRPr lang="en-GB"/>
        </a:p>
      </dgm:t>
    </dgm:pt>
    <dgm:pt modelId="{5652D7FD-832F-4EC2-8A02-689E0041A1D1}" type="pres">
      <dgm:prSet presAssocID="{28ED09CC-A6DA-459D-814B-C06FA1E32535}" presName="diagram" presStyleCnt="0">
        <dgm:presLayoutVars>
          <dgm:dir/>
          <dgm:resizeHandles/>
        </dgm:presLayoutVars>
      </dgm:prSet>
      <dgm:spPr/>
    </dgm:pt>
    <dgm:pt modelId="{C5084248-B98C-466C-B416-65D9BDA7D44E}" type="pres">
      <dgm:prSet presAssocID="{4BC1B371-8A62-4CD8-B069-BBDEB6396DED}" presName="firstNode" presStyleLbl="node1" presStyleIdx="0" presStyleCnt="9" custScaleX="280552" custScaleY="145484" custLinFactNeighborX="-25922" custLinFactNeighborY="-43992">
        <dgm:presLayoutVars>
          <dgm:bulletEnabled val="1"/>
        </dgm:presLayoutVars>
      </dgm:prSet>
      <dgm:spPr/>
    </dgm:pt>
    <dgm:pt modelId="{D2C503B1-4B12-4D18-9984-15CFB0DD503A}" type="pres">
      <dgm:prSet presAssocID="{DB47C1FE-C76F-4DBB-9E6F-940FE910BC53}" presName="sibTrans" presStyleLbl="sibTrans2D1" presStyleIdx="0" presStyleCnt="8"/>
      <dgm:spPr/>
    </dgm:pt>
    <dgm:pt modelId="{7BDBBF8F-5889-408C-BC93-3DAFFBB4E683}" type="pres">
      <dgm:prSet presAssocID="{CF3008AA-137E-45BB-B789-37B093CAE370}" presName="middleNode" presStyleCnt="0"/>
      <dgm:spPr/>
    </dgm:pt>
    <dgm:pt modelId="{6713A6C9-196F-475C-8FF5-E18F2AA0B8D9}" type="pres">
      <dgm:prSet presAssocID="{CF3008AA-137E-45BB-B789-37B093CAE370}" presName="padding" presStyleLbl="node1" presStyleIdx="0" presStyleCnt="9"/>
      <dgm:spPr/>
    </dgm:pt>
    <dgm:pt modelId="{9B5A1ED0-B55A-4F16-8753-0400F227442D}" type="pres">
      <dgm:prSet presAssocID="{CF3008AA-137E-45BB-B789-37B093CAE370}" presName="shape" presStyleLbl="node1" presStyleIdx="1" presStyleCnt="9" custScaleX="426845" custScaleY="152983">
        <dgm:presLayoutVars>
          <dgm:bulletEnabled val="1"/>
        </dgm:presLayoutVars>
      </dgm:prSet>
      <dgm:spPr/>
    </dgm:pt>
    <dgm:pt modelId="{F6BFD148-C41D-4C2A-97D1-9FB9936254D1}" type="pres">
      <dgm:prSet presAssocID="{67AD62DF-2625-4579-B11B-C282EFBFF5DD}" presName="sibTrans" presStyleLbl="sibTrans2D1" presStyleIdx="1" presStyleCnt="8"/>
      <dgm:spPr/>
    </dgm:pt>
    <dgm:pt modelId="{1E09D175-ACD7-42C2-AB72-06063861A2AA}" type="pres">
      <dgm:prSet presAssocID="{806A5C35-2031-4F57-8533-36B2C14BA3C3}" presName="middleNode" presStyleCnt="0"/>
      <dgm:spPr/>
    </dgm:pt>
    <dgm:pt modelId="{C0A0C375-5E08-4857-8A84-69B1DBBEF45D}" type="pres">
      <dgm:prSet presAssocID="{806A5C35-2031-4F57-8533-36B2C14BA3C3}" presName="padding" presStyleLbl="node1" presStyleIdx="1" presStyleCnt="9"/>
      <dgm:spPr/>
    </dgm:pt>
    <dgm:pt modelId="{D41CBAE6-3116-43E0-B2C3-58887B098C2E}" type="pres">
      <dgm:prSet presAssocID="{806A5C35-2031-4F57-8533-36B2C14BA3C3}" presName="shape" presStyleLbl="node1" presStyleIdx="2" presStyleCnt="9" custScaleX="358208" custScaleY="185646" custLinFactNeighborX="-20383" custLinFactNeighborY="83770">
        <dgm:presLayoutVars>
          <dgm:bulletEnabled val="1"/>
        </dgm:presLayoutVars>
      </dgm:prSet>
      <dgm:spPr/>
    </dgm:pt>
    <dgm:pt modelId="{237D92C8-3CB7-455C-9854-FFA1BC4512C4}" type="pres">
      <dgm:prSet presAssocID="{78DFF2FE-2BD2-478D-816D-94D45091B8AC}" presName="sibTrans" presStyleLbl="sibTrans2D1" presStyleIdx="2" presStyleCnt="8"/>
      <dgm:spPr/>
    </dgm:pt>
    <dgm:pt modelId="{7CDF9F93-74EB-4277-9D15-22F0B97D6981}" type="pres">
      <dgm:prSet presAssocID="{75F41361-40FC-45AC-A9D2-85137A3B307A}" presName="middleNode" presStyleCnt="0"/>
      <dgm:spPr/>
    </dgm:pt>
    <dgm:pt modelId="{1AE66086-3AC4-45D4-A114-38C3C043DF35}" type="pres">
      <dgm:prSet presAssocID="{75F41361-40FC-45AC-A9D2-85137A3B307A}" presName="padding" presStyleLbl="node1" presStyleIdx="2" presStyleCnt="9"/>
      <dgm:spPr/>
    </dgm:pt>
    <dgm:pt modelId="{D963D81A-3D16-4E8B-A39E-CBD85158C0F5}" type="pres">
      <dgm:prSet presAssocID="{75F41361-40FC-45AC-A9D2-85137A3B307A}" presName="shape" presStyleLbl="node1" presStyleIdx="3" presStyleCnt="9" custScaleX="427589" custScaleY="169559" custLinFactNeighborX="-36438" custLinFactNeighborY="84147">
        <dgm:presLayoutVars>
          <dgm:bulletEnabled val="1"/>
        </dgm:presLayoutVars>
      </dgm:prSet>
      <dgm:spPr/>
    </dgm:pt>
    <dgm:pt modelId="{667A4717-1E5C-4EB0-A5B3-BFBE76DFE4ED}" type="pres">
      <dgm:prSet presAssocID="{493E2884-9BAE-4C5E-AD11-F090EDCEC8DB}" presName="sibTrans" presStyleLbl="sibTrans2D1" presStyleIdx="3" presStyleCnt="8"/>
      <dgm:spPr/>
    </dgm:pt>
    <dgm:pt modelId="{5E5DFE50-73DC-4136-942C-E7BD05924D7C}" type="pres">
      <dgm:prSet presAssocID="{A4A69686-D252-4F62-936F-8051F8D1957E}" presName="middleNode" presStyleCnt="0"/>
      <dgm:spPr/>
    </dgm:pt>
    <dgm:pt modelId="{F9E3C6D8-0B25-48CF-BDB1-38477AF53986}" type="pres">
      <dgm:prSet presAssocID="{A4A69686-D252-4F62-936F-8051F8D1957E}" presName="padding" presStyleLbl="node1" presStyleIdx="3" presStyleCnt="9"/>
      <dgm:spPr/>
    </dgm:pt>
    <dgm:pt modelId="{6C31DA09-5292-4CF6-9AAE-A30A6CA83713}" type="pres">
      <dgm:prSet presAssocID="{A4A69686-D252-4F62-936F-8051F8D1957E}" presName="shape" presStyleLbl="node1" presStyleIdx="4" presStyleCnt="9" custScaleX="261806" custScaleY="162101">
        <dgm:presLayoutVars>
          <dgm:bulletEnabled val="1"/>
        </dgm:presLayoutVars>
      </dgm:prSet>
      <dgm:spPr/>
    </dgm:pt>
    <dgm:pt modelId="{464DC767-E0E4-47B8-A4DD-F58D0B4CDE8A}" type="pres">
      <dgm:prSet presAssocID="{E4C26FBD-597D-48CB-AFA1-D37D3481D5AE}" presName="sibTrans" presStyleLbl="sibTrans2D1" presStyleIdx="4" presStyleCnt="8"/>
      <dgm:spPr/>
    </dgm:pt>
    <dgm:pt modelId="{CAC42ED5-8D57-475E-831B-73BC60A9E4F7}" type="pres">
      <dgm:prSet presAssocID="{234A2B72-90BB-4983-B2FD-65A16E8A8FDA}" presName="middleNode" presStyleCnt="0"/>
      <dgm:spPr/>
    </dgm:pt>
    <dgm:pt modelId="{0C5C3D27-DD60-4ADC-AC29-FBDF11EC2460}" type="pres">
      <dgm:prSet presAssocID="{234A2B72-90BB-4983-B2FD-65A16E8A8FDA}" presName="padding" presStyleLbl="node1" presStyleIdx="4" presStyleCnt="9"/>
      <dgm:spPr/>
    </dgm:pt>
    <dgm:pt modelId="{1F22A388-4244-4648-A22E-F88114D5240B}" type="pres">
      <dgm:prSet presAssocID="{234A2B72-90BB-4983-B2FD-65A16E8A8FDA}" presName="shape" presStyleLbl="node1" presStyleIdx="5" presStyleCnt="9" custScaleX="429014" custScaleY="198934" custLinFactNeighborX="-39625" custLinFactNeighborY="-77956">
        <dgm:presLayoutVars>
          <dgm:bulletEnabled val="1"/>
        </dgm:presLayoutVars>
      </dgm:prSet>
      <dgm:spPr/>
    </dgm:pt>
    <dgm:pt modelId="{CED6F262-B389-470C-8582-0E4617598C06}" type="pres">
      <dgm:prSet presAssocID="{3702D1ED-9917-40D7-AD40-57AA09C52C30}" presName="sibTrans" presStyleLbl="sibTrans2D1" presStyleIdx="5" presStyleCnt="8"/>
      <dgm:spPr/>
    </dgm:pt>
    <dgm:pt modelId="{EA7FC172-2E83-4462-95FC-317DD0EB0E06}" type="pres">
      <dgm:prSet presAssocID="{163508B5-F745-4B1F-8ED0-CD82228528CB}" presName="middleNode" presStyleCnt="0"/>
      <dgm:spPr/>
    </dgm:pt>
    <dgm:pt modelId="{F3C70167-ED1D-46D0-B1FD-D319F0D7E6F0}" type="pres">
      <dgm:prSet presAssocID="{163508B5-F745-4B1F-8ED0-CD82228528CB}" presName="padding" presStyleLbl="node1" presStyleIdx="5" presStyleCnt="9"/>
      <dgm:spPr/>
    </dgm:pt>
    <dgm:pt modelId="{16409218-1FF7-4C43-96F0-DCFF54F2DF31}" type="pres">
      <dgm:prSet presAssocID="{163508B5-F745-4B1F-8ED0-CD82228528CB}" presName="shape" presStyleLbl="node1" presStyleIdx="6" presStyleCnt="9" custScaleX="364453" custScaleY="209584" custLinFactNeighborX="-8461" custLinFactNeighborY="-77956">
        <dgm:presLayoutVars>
          <dgm:bulletEnabled val="1"/>
        </dgm:presLayoutVars>
      </dgm:prSet>
      <dgm:spPr/>
    </dgm:pt>
    <dgm:pt modelId="{42E6C1AC-529C-4B32-8A39-1FA5A9199596}" type="pres">
      <dgm:prSet presAssocID="{1FDDAAE1-A463-4E3C-A269-5B08E25EE6A0}" presName="sibTrans" presStyleLbl="sibTrans2D1" presStyleIdx="6" presStyleCnt="8"/>
      <dgm:spPr/>
    </dgm:pt>
    <dgm:pt modelId="{1C16D62A-073D-42B5-9A7B-3A168CDA13A5}" type="pres">
      <dgm:prSet presAssocID="{0DE1D287-8046-476E-93C9-7D2777AC0868}" presName="middleNode" presStyleCnt="0"/>
      <dgm:spPr/>
    </dgm:pt>
    <dgm:pt modelId="{F1A66715-2CA3-4FB7-B969-63630040A7F6}" type="pres">
      <dgm:prSet presAssocID="{0DE1D287-8046-476E-93C9-7D2777AC0868}" presName="padding" presStyleLbl="node1" presStyleIdx="6" presStyleCnt="9"/>
      <dgm:spPr/>
    </dgm:pt>
    <dgm:pt modelId="{C80AA77D-85CD-49F6-8688-E62D457F3BB2}" type="pres">
      <dgm:prSet presAssocID="{0DE1D287-8046-476E-93C9-7D2777AC0868}" presName="shape" presStyleLbl="node1" presStyleIdx="7" presStyleCnt="9" custScaleX="380340" custScaleY="177214">
        <dgm:presLayoutVars>
          <dgm:bulletEnabled val="1"/>
        </dgm:presLayoutVars>
      </dgm:prSet>
      <dgm:spPr/>
    </dgm:pt>
    <dgm:pt modelId="{B6354062-1418-4D68-9016-7177F1BECB06}" type="pres">
      <dgm:prSet presAssocID="{1A13EF92-B06A-4CAA-BA1F-F896864E0B19}" presName="sibTrans" presStyleLbl="sibTrans2D1" presStyleIdx="7" presStyleCnt="8"/>
      <dgm:spPr/>
    </dgm:pt>
    <dgm:pt modelId="{9758ACCA-1E26-4DBC-A56D-D2D39CC10082}" type="pres">
      <dgm:prSet presAssocID="{AA8E0B53-E86D-48CB-8BAE-F2F5CE5A21C2}" presName="lastNode" presStyleLbl="node1" presStyleIdx="8" presStyleCnt="9" custScaleX="304049" custScaleY="116912" custLinFactNeighborX="-46992" custLinFactNeighborY="16402">
        <dgm:presLayoutVars>
          <dgm:bulletEnabled val="1"/>
        </dgm:presLayoutVars>
      </dgm:prSet>
      <dgm:spPr/>
    </dgm:pt>
  </dgm:ptLst>
  <dgm:cxnLst>
    <dgm:cxn modelId="{49E00706-0DB0-42AF-A07C-35F22A14A397}" type="presOf" srcId="{1FDDAAE1-A463-4E3C-A269-5B08E25EE6A0}" destId="{42E6C1AC-529C-4B32-8A39-1FA5A9199596}" srcOrd="0" destOrd="0" presId="urn:microsoft.com/office/officeart/2005/8/layout/bProcess2"/>
    <dgm:cxn modelId="{AB1D5612-1625-4D18-B513-6DF99F7F60F1}" type="presOf" srcId="{4BC1B371-8A62-4CD8-B069-BBDEB6396DED}" destId="{C5084248-B98C-466C-B416-65D9BDA7D44E}" srcOrd="0" destOrd="0" presId="urn:microsoft.com/office/officeart/2005/8/layout/bProcess2"/>
    <dgm:cxn modelId="{86BFD014-D3A8-4D73-B5F0-15F4A8A97F77}" srcId="{28ED09CC-A6DA-459D-814B-C06FA1E32535}" destId="{806A5C35-2031-4F57-8533-36B2C14BA3C3}" srcOrd="2" destOrd="0" parTransId="{9DDEC767-ABAE-4676-BAF7-D9D26F4257E5}" sibTransId="{78DFF2FE-2BD2-478D-816D-94D45091B8AC}"/>
    <dgm:cxn modelId="{034B1822-DC3B-47F1-B1C6-36642F39C9B5}" type="presOf" srcId="{DB47C1FE-C76F-4DBB-9E6F-940FE910BC53}" destId="{D2C503B1-4B12-4D18-9984-15CFB0DD503A}" srcOrd="0" destOrd="0" presId="urn:microsoft.com/office/officeart/2005/8/layout/bProcess2"/>
    <dgm:cxn modelId="{5DB58723-30F6-400E-95F2-0F3A172603F5}" type="presOf" srcId="{75F41361-40FC-45AC-A9D2-85137A3B307A}" destId="{D963D81A-3D16-4E8B-A39E-CBD85158C0F5}" srcOrd="0" destOrd="0" presId="urn:microsoft.com/office/officeart/2005/8/layout/bProcess2"/>
    <dgm:cxn modelId="{466C8029-40B6-4439-AD94-59F04137450B}" srcId="{28ED09CC-A6DA-459D-814B-C06FA1E32535}" destId="{4BC1B371-8A62-4CD8-B069-BBDEB6396DED}" srcOrd="0" destOrd="0" parTransId="{640879D1-1472-4C7E-A475-5364C1F76338}" sibTransId="{DB47C1FE-C76F-4DBB-9E6F-940FE910BC53}"/>
    <dgm:cxn modelId="{16C1042B-3CB5-4607-884C-59DA547AC2B2}" type="presOf" srcId="{E4C26FBD-597D-48CB-AFA1-D37D3481D5AE}" destId="{464DC767-E0E4-47B8-A4DD-F58D0B4CDE8A}" srcOrd="0" destOrd="0" presId="urn:microsoft.com/office/officeart/2005/8/layout/bProcess2"/>
    <dgm:cxn modelId="{6157332D-25BE-4557-8503-5B436A7F6355}" type="presOf" srcId="{AA8E0B53-E86D-48CB-8BAE-F2F5CE5A21C2}" destId="{9758ACCA-1E26-4DBC-A56D-D2D39CC10082}" srcOrd="0" destOrd="0" presId="urn:microsoft.com/office/officeart/2005/8/layout/bProcess2"/>
    <dgm:cxn modelId="{9765AA61-D54E-43D1-ACAD-9C5B4A900654}" type="presOf" srcId="{234A2B72-90BB-4983-B2FD-65A16E8A8FDA}" destId="{1F22A388-4244-4648-A22E-F88114D5240B}" srcOrd="0" destOrd="0" presId="urn:microsoft.com/office/officeart/2005/8/layout/bProcess2"/>
    <dgm:cxn modelId="{4918A645-5258-48CB-93B1-85B06E8BC730}" srcId="{28ED09CC-A6DA-459D-814B-C06FA1E32535}" destId="{AA8E0B53-E86D-48CB-8BAE-F2F5CE5A21C2}" srcOrd="8" destOrd="0" parTransId="{DE3D9097-2D37-41F3-BA0E-2FB05140B889}" sibTransId="{0EDA00EC-222E-40F1-B013-664CEB60B8D2}"/>
    <dgm:cxn modelId="{D5288F4B-5E76-4039-B17E-F15A6BCDCC5A}" srcId="{28ED09CC-A6DA-459D-814B-C06FA1E32535}" destId="{234A2B72-90BB-4983-B2FD-65A16E8A8FDA}" srcOrd="5" destOrd="0" parTransId="{A908567A-FEA7-4466-8315-5F530D82EFCF}" sibTransId="{3702D1ED-9917-40D7-AD40-57AA09C52C30}"/>
    <dgm:cxn modelId="{1D0F886E-5BB8-4624-B9C5-2349F6E9370E}" type="presOf" srcId="{78DFF2FE-2BD2-478D-816D-94D45091B8AC}" destId="{237D92C8-3CB7-455C-9854-FFA1BC4512C4}" srcOrd="0" destOrd="0" presId="urn:microsoft.com/office/officeart/2005/8/layout/bProcess2"/>
    <dgm:cxn modelId="{87BF0478-5719-4738-9834-7AD657805F27}" type="presOf" srcId="{1A13EF92-B06A-4CAA-BA1F-F896864E0B19}" destId="{B6354062-1418-4D68-9016-7177F1BECB06}" srcOrd="0" destOrd="0" presId="urn:microsoft.com/office/officeart/2005/8/layout/bProcess2"/>
    <dgm:cxn modelId="{3D468579-A9BA-4457-92FF-1FCE62720EC2}" srcId="{28ED09CC-A6DA-459D-814B-C06FA1E32535}" destId="{75F41361-40FC-45AC-A9D2-85137A3B307A}" srcOrd="3" destOrd="0" parTransId="{EF7A1284-3036-4AC7-8ABE-25C40D037B07}" sibTransId="{493E2884-9BAE-4C5E-AD11-F090EDCEC8DB}"/>
    <dgm:cxn modelId="{312F0391-9088-4D8B-BEE2-18C593FB8840}" srcId="{28ED09CC-A6DA-459D-814B-C06FA1E32535}" destId="{0DE1D287-8046-476E-93C9-7D2777AC0868}" srcOrd="7" destOrd="0" parTransId="{D7DD5FF0-70EC-40F4-99F1-992885CD48CE}" sibTransId="{1A13EF92-B06A-4CAA-BA1F-F896864E0B19}"/>
    <dgm:cxn modelId="{676E3798-623C-41AB-AD15-9107004189B9}" type="presOf" srcId="{A4A69686-D252-4F62-936F-8051F8D1957E}" destId="{6C31DA09-5292-4CF6-9AAE-A30A6CA83713}" srcOrd="0" destOrd="0" presId="urn:microsoft.com/office/officeart/2005/8/layout/bProcess2"/>
    <dgm:cxn modelId="{AED56B9D-3468-4CE7-8699-01B0EA34E10A}" type="presOf" srcId="{806A5C35-2031-4F57-8533-36B2C14BA3C3}" destId="{D41CBAE6-3116-43E0-B2C3-58887B098C2E}" srcOrd="0" destOrd="0" presId="urn:microsoft.com/office/officeart/2005/8/layout/bProcess2"/>
    <dgm:cxn modelId="{2CD1A5A1-2280-4FE6-BC8A-5FB55B175D9C}" type="presOf" srcId="{3702D1ED-9917-40D7-AD40-57AA09C52C30}" destId="{CED6F262-B389-470C-8582-0E4617598C06}" srcOrd="0" destOrd="0" presId="urn:microsoft.com/office/officeart/2005/8/layout/bProcess2"/>
    <dgm:cxn modelId="{C9F2DDB3-035C-4E09-BE30-85274C191101}" type="presOf" srcId="{0DE1D287-8046-476E-93C9-7D2777AC0868}" destId="{C80AA77D-85CD-49F6-8688-E62D457F3BB2}" srcOrd="0" destOrd="0" presId="urn:microsoft.com/office/officeart/2005/8/layout/bProcess2"/>
    <dgm:cxn modelId="{415431B5-0E77-4FC0-A68F-08E40E5DB8A7}" srcId="{28ED09CC-A6DA-459D-814B-C06FA1E32535}" destId="{163508B5-F745-4B1F-8ED0-CD82228528CB}" srcOrd="6" destOrd="0" parTransId="{02EE7210-8517-4BB9-9784-CF4F1EF52F50}" sibTransId="{1FDDAAE1-A463-4E3C-A269-5B08E25EE6A0}"/>
    <dgm:cxn modelId="{8A823CB7-C7BF-48C2-A143-7714D951436A}" srcId="{28ED09CC-A6DA-459D-814B-C06FA1E32535}" destId="{CF3008AA-137E-45BB-B789-37B093CAE370}" srcOrd="1" destOrd="0" parTransId="{6B70C811-4F11-4CEE-81F4-92D0197F9479}" sibTransId="{67AD62DF-2625-4579-B11B-C282EFBFF5DD}"/>
    <dgm:cxn modelId="{A167EDB8-E74B-4766-9AEE-D7DBC663EAD9}" type="presOf" srcId="{67AD62DF-2625-4579-B11B-C282EFBFF5DD}" destId="{F6BFD148-C41D-4C2A-97D1-9FB9936254D1}" srcOrd="0" destOrd="0" presId="urn:microsoft.com/office/officeart/2005/8/layout/bProcess2"/>
    <dgm:cxn modelId="{507439D6-D1A3-4390-8445-792054D92C6A}" type="presOf" srcId="{28ED09CC-A6DA-459D-814B-C06FA1E32535}" destId="{5652D7FD-832F-4EC2-8A02-689E0041A1D1}" srcOrd="0" destOrd="0" presId="urn:microsoft.com/office/officeart/2005/8/layout/bProcess2"/>
    <dgm:cxn modelId="{863700E0-6B91-4AAF-8A98-6214BFE4C785}" type="presOf" srcId="{163508B5-F745-4B1F-8ED0-CD82228528CB}" destId="{16409218-1FF7-4C43-96F0-DCFF54F2DF31}" srcOrd="0" destOrd="0" presId="urn:microsoft.com/office/officeart/2005/8/layout/bProcess2"/>
    <dgm:cxn modelId="{3E3934F1-7F37-4511-894C-2BBF8DF76C4C}" type="presOf" srcId="{493E2884-9BAE-4C5E-AD11-F090EDCEC8DB}" destId="{667A4717-1E5C-4EB0-A5B3-BFBE76DFE4ED}" srcOrd="0" destOrd="0" presId="urn:microsoft.com/office/officeart/2005/8/layout/bProcess2"/>
    <dgm:cxn modelId="{20DF5CF4-A8E3-457A-9602-5EE6F6CA9B44}" srcId="{28ED09CC-A6DA-459D-814B-C06FA1E32535}" destId="{A4A69686-D252-4F62-936F-8051F8D1957E}" srcOrd="4" destOrd="0" parTransId="{D7AEF00B-A15A-450D-9499-E97285993A5A}" sibTransId="{E4C26FBD-597D-48CB-AFA1-D37D3481D5AE}"/>
    <dgm:cxn modelId="{9E227EFB-3963-48F0-8F0A-759ED3435CDE}" type="presOf" srcId="{CF3008AA-137E-45BB-B789-37B093CAE370}" destId="{9B5A1ED0-B55A-4F16-8753-0400F227442D}" srcOrd="0" destOrd="0" presId="urn:microsoft.com/office/officeart/2005/8/layout/bProcess2"/>
    <dgm:cxn modelId="{953D7FA2-2674-4340-BB0E-DE558DB135DC}" type="presParOf" srcId="{5652D7FD-832F-4EC2-8A02-689E0041A1D1}" destId="{C5084248-B98C-466C-B416-65D9BDA7D44E}" srcOrd="0" destOrd="0" presId="urn:microsoft.com/office/officeart/2005/8/layout/bProcess2"/>
    <dgm:cxn modelId="{619222BB-048F-4CB5-B585-D120BA4F8A1C}" type="presParOf" srcId="{5652D7FD-832F-4EC2-8A02-689E0041A1D1}" destId="{D2C503B1-4B12-4D18-9984-15CFB0DD503A}" srcOrd="1" destOrd="0" presId="urn:microsoft.com/office/officeart/2005/8/layout/bProcess2"/>
    <dgm:cxn modelId="{6ACD38F8-8A1E-45D8-BED8-14FDD136739E}" type="presParOf" srcId="{5652D7FD-832F-4EC2-8A02-689E0041A1D1}" destId="{7BDBBF8F-5889-408C-BC93-3DAFFBB4E683}" srcOrd="2" destOrd="0" presId="urn:microsoft.com/office/officeart/2005/8/layout/bProcess2"/>
    <dgm:cxn modelId="{2B3AA320-7C60-4D45-A57B-C3670C199B71}" type="presParOf" srcId="{7BDBBF8F-5889-408C-BC93-3DAFFBB4E683}" destId="{6713A6C9-196F-475C-8FF5-E18F2AA0B8D9}" srcOrd="0" destOrd="0" presId="urn:microsoft.com/office/officeart/2005/8/layout/bProcess2"/>
    <dgm:cxn modelId="{2EC73601-EE7A-4472-8F12-B5A2A266262F}" type="presParOf" srcId="{7BDBBF8F-5889-408C-BC93-3DAFFBB4E683}" destId="{9B5A1ED0-B55A-4F16-8753-0400F227442D}" srcOrd="1" destOrd="0" presId="urn:microsoft.com/office/officeart/2005/8/layout/bProcess2"/>
    <dgm:cxn modelId="{995D5BFC-0069-44E1-B1F4-4EA1D46347B8}" type="presParOf" srcId="{5652D7FD-832F-4EC2-8A02-689E0041A1D1}" destId="{F6BFD148-C41D-4C2A-97D1-9FB9936254D1}" srcOrd="3" destOrd="0" presId="urn:microsoft.com/office/officeart/2005/8/layout/bProcess2"/>
    <dgm:cxn modelId="{F35C73EC-6D64-4F88-AF64-651C641745B6}" type="presParOf" srcId="{5652D7FD-832F-4EC2-8A02-689E0041A1D1}" destId="{1E09D175-ACD7-42C2-AB72-06063861A2AA}" srcOrd="4" destOrd="0" presId="urn:microsoft.com/office/officeart/2005/8/layout/bProcess2"/>
    <dgm:cxn modelId="{0339BFEB-0712-4F23-AEAB-878EEAA4B86E}" type="presParOf" srcId="{1E09D175-ACD7-42C2-AB72-06063861A2AA}" destId="{C0A0C375-5E08-4857-8A84-69B1DBBEF45D}" srcOrd="0" destOrd="0" presId="urn:microsoft.com/office/officeart/2005/8/layout/bProcess2"/>
    <dgm:cxn modelId="{5763C3F8-C547-485A-96DC-04E95B7CFF3B}" type="presParOf" srcId="{1E09D175-ACD7-42C2-AB72-06063861A2AA}" destId="{D41CBAE6-3116-43E0-B2C3-58887B098C2E}" srcOrd="1" destOrd="0" presId="urn:microsoft.com/office/officeart/2005/8/layout/bProcess2"/>
    <dgm:cxn modelId="{184BFEC3-438C-44B9-BA36-B7C58A68B822}" type="presParOf" srcId="{5652D7FD-832F-4EC2-8A02-689E0041A1D1}" destId="{237D92C8-3CB7-455C-9854-FFA1BC4512C4}" srcOrd="5" destOrd="0" presId="urn:microsoft.com/office/officeart/2005/8/layout/bProcess2"/>
    <dgm:cxn modelId="{3737B1BC-E501-4010-B478-2FA30ABC1CFF}" type="presParOf" srcId="{5652D7FD-832F-4EC2-8A02-689E0041A1D1}" destId="{7CDF9F93-74EB-4277-9D15-22F0B97D6981}" srcOrd="6" destOrd="0" presId="urn:microsoft.com/office/officeart/2005/8/layout/bProcess2"/>
    <dgm:cxn modelId="{0FCA7DBF-410B-42CF-8AAF-A1337CA1DFA0}" type="presParOf" srcId="{7CDF9F93-74EB-4277-9D15-22F0B97D6981}" destId="{1AE66086-3AC4-45D4-A114-38C3C043DF35}" srcOrd="0" destOrd="0" presId="urn:microsoft.com/office/officeart/2005/8/layout/bProcess2"/>
    <dgm:cxn modelId="{D3DA4476-D424-4968-A82B-B273595D4828}" type="presParOf" srcId="{7CDF9F93-74EB-4277-9D15-22F0B97D6981}" destId="{D963D81A-3D16-4E8B-A39E-CBD85158C0F5}" srcOrd="1" destOrd="0" presId="urn:microsoft.com/office/officeart/2005/8/layout/bProcess2"/>
    <dgm:cxn modelId="{C6CEF37B-C967-44D1-90EE-4954B1FC5614}" type="presParOf" srcId="{5652D7FD-832F-4EC2-8A02-689E0041A1D1}" destId="{667A4717-1E5C-4EB0-A5B3-BFBE76DFE4ED}" srcOrd="7" destOrd="0" presId="urn:microsoft.com/office/officeart/2005/8/layout/bProcess2"/>
    <dgm:cxn modelId="{11896BE5-FE52-4F6E-AF9B-F399528894C5}" type="presParOf" srcId="{5652D7FD-832F-4EC2-8A02-689E0041A1D1}" destId="{5E5DFE50-73DC-4136-942C-E7BD05924D7C}" srcOrd="8" destOrd="0" presId="urn:microsoft.com/office/officeart/2005/8/layout/bProcess2"/>
    <dgm:cxn modelId="{5DF2E945-124B-4CC4-ABEE-BE3693D5B440}" type="presParOf" srcId="{5E5DFE50-73DC-4136-942C-E7BD05924D7C}" destId="{F9E3C6D8-0B25-48CF-BDB1-38477AF53986}" srcOrd="0" destOrd="0" presId="urn:microsoft.com/office/officeart/2005/8/layout/bProcess2"/>
    <dgm:cxn modelId="{EFE97E54-896F-4B8F-92C8-48745BD07E78}" type="presParOf" srcId="{5E5DFE50-73DC-4136-942C-E7BD05924D7C}" destId="{6C31DA09-5292-4CF6-9AAE-A30A6CA83713}" srcOrd="1" destOrd="0" presId="urn:microsoft.com/office/officeart/2005/8/layout/bProcess2"/>
    <dgm:cxn modelId="{B07C9CBA-CF88-45E3-B1CC-C6C5D80F51A1}" type="presParOf" srcId="{5652D7FD-832F-4EC2-8A02-689E0041A1D1}" destId="{464DC767-E0E4-47B8-A4DD-F58D0B4CDE8A}" srcOrd="9" destOrd="0" presId="urn:microsoft.com/office/officeart/2005/8/layout/bProcess2"/>
    <dgm:cxn modelId="{CEABACE4-9916-4E90-AAB4-6A6F08DC34F1}" type="presParOf" srcId="{5652D7FD-832F-4EC2-8A02-689E0041A1D1}" destId="{CAC42ED5-8D57-475E-831B-73BC60A9E4F7}" srcOrd="10" destOrd="0" presId="urn:microsoft.com/office/officeart/2005/8/layout/bProcess2"/>
    <dgm:cxn modelId="{7F810990-7CF4-4DA4-A695-E615625C8561}" type="presParOf" srcId="{CAC42ED5-8D57-475E-831B-73BC60A9E4F7}" destId="{0C5C3D27-DD60-4ADC-AC29-FBDF11EC2460}" srcOrd="0" destOrd="0" presId="urn:microsoft.com/office/officeart/2005/8/layout/bProcess2"/>
    <dgm:cxn modelId="{39E807C9-AEEF-47F4-A674-B7370479AFA1}" type="presParOf" srcId="{CAC42ED5-8D57-475E-831B-73BC60A9E4F7}" destId="{1F22A388-4244-4648-A22E-F88114D5240B}" srcOrd="1" destOrd="0" presId="urn:microsoft.com/office/officeart/2005/8/layout/bProcess2"/>
    <dgm:cxn modelId="{C23CE9E4-B278-4939-93BB-1D6740EB2A5D}" type="presParOf" srcId="{5652D7FD-832F-4EC2-8A02-689E0041A1D1}" destId="{CED6F262-B389-470C-8582-0E4617598C06}" srcOrd="11" destOrd="0" presId="urn:microsoft.com/office/officeart/2005/8/layout/bProcess2"/>
    <dgm:cxn modelId="{42DBBC8A-F9EF-4D28-82AC-28531880F367}" type="presParOf" srcId="{5652D7FD-832F-4EC2-8A02-689E0041A1D1}" destId="{EA7FC172-2E83-4462-95FC-317DD0EB0E06}" srcOrd="12" destOrd="0" presId="urn:microsoft.com/office/officeart/2005/8/layout/bProcess2"/>
    <dgm:cxn modelId="{30845941-2F83-4943-A611-FA8180571C9C}" type="presParOf" srcId="{EA7FC172-2E83-4462-95FC-317DD0EB0E06}" destId="{F3C70167-ED1D-46D0-B1FD-D319F0D7E6F0}" srcOrd="0" destOrd="0" presId="urn:microsoft.com/office/officeart/2005/8/layout/bProcess2"/>
    <dgm:cxn modelId="{184FC251-8E79-4223-A7DF-59F79E4A6BE8}" type="presParOf" srcId="{EA7FC172-2E83-4462-95FC-317DD0EB0E06}" destId="{16409218-1FF7-4C43-96F0-DCFF54F2DF31}" srcOrd="1" destOrd="0" presId="urn:microsoft.com/office/officeart/2005/8/layout/bProcess2"/>
    <dgm:cxn modelId="{E92BF97D-A674-421E-A3F6-8B2F0C455023}" type="presParOf" srcId="{5652D7FD-832F-4EC2-8A02-689E0041A1D1}" destId="{42E6C1AC-529C-4B32-8A39-1FA5A9199596}" srcOrd="13" destOrd="0" presId="urn:microsoft.com/office/officeart/2005/8/layout/bProcess2"/>
    <dgm:cxn modelId="{E0CA4F17-8624-46C5-A26A-726DCEECE572}" type="presParOf" srcId="{5652D7FD-832F-4EC2-8A02-689E0041A1D1}" destId="{1C16D62A-073D-42B5-9A7B-3A168CDA13A5}" srcOrd="14" destOrd="0" presId="urn:microsoft.com/office/officeart/2005/8/layout/bProcess2"/>
    <dgm:cxn modelId="{3B8E2929-2FAF-4F3D-99C5-67080DE63DD2}" type="presParOf" srcId="{1C16D62A-073D-42B5-9A7B-3A168CDA13A5}" destId="{F1A66715-2CA3-4FB7-B969-63630040A7F6}" srcOrd="0" destOrd="0" presId="urn:microsoft.com/office/officeart/2005/8/layout/bProcess2"/>
    <dgm:cxn modelId="{A6D01818-B057-43B1-BE99-25A8B2069AD1}" type="presParOf" srcId="{1C16D62A-073D-42B5-9A7B-3A168CDA13A5}" destId="{C80AA77D-85CD-49F6-8688-E62D457F3BB2}" srcOrd="1" destOrd="0" presId="urn:microsoft.com/office/officeart/2005/8/layout/bProcess2"/>
    <dgm:cxn modelId="{E8D1F0A6-1101-45C4-9AE1-BDBD7CCBEAF5}" type="presParOf" srcId="{5652D7FD-832F-4EC2-8A02-689E0041A1D1}" destId="{B6354062-1418-4D68-9016-7177F1BECB06}" srcOrd="15" destOrd="0" presId="urn:microsoft.com/office/officeart/2005/8/layout/bProcess2"/>
    <dgm:cxn modelId="{8BDB43A4-8DBF-4323-9649-04060CCFED9F}" type="presParOf" srcId="{5652D7FD-832F-4EC2-8A02-689E0041A1D1}" destId="{9758ACCA-1E26-4DBC-A56D-D2D39CC10082}" srcOrd="16"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45CE0-28D1-47A5-B065-05D280C52839}">
      <dsp:nvSpPr>
        <dsp:cNvPr id="0" name=""/>
        <dsp:cNvSpPr/>
      </dsp:nvSpPr>
      <dsp:spPr>
        <a:xfrm>
          <a:off x="1008110" y="0"/>
          <a:ext cx="6490346" cy="4390739"/>
        </a:xfrm>
        <a:prstGeom prst="ellipse">
          <a:avLst/>
        </a:prstGeom>
        <a:solidFill>
          <a:schemeClr val="lt1"/>
        </a:solidFill>
        <a:ln w="25400" cap="flat" cmpd="sng" algn="ctr">
          <a:solidFill>
            <a:schemeClr val="accent4"/>
          </a:solidFill>
          <a:prstDash val="solid"/>
        </a:ln>
        <a:effectLst/>
      </dsp:spPr>
      <dsp:style>
        <a:lnRef idx="2">
          <a:schemeClr val="accent4"/>
        </a:lnRef>
        <a:fillRef idx="1">
          <a:schemeClr val="lt1"/>
        </a:fillRef>
        <a:effectRef idx="0">
          <a:schemeClr val="accent4"/>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 Global Environment</a:t>
          </a:r>
        </a:p>
      </dsp:txBody>
      <dsp:txXfrm>
        <a:off x="3345933" y="219536"/>
        <a:ext cx="1814700" cy="658610"/>
      </dsp:txXfrm>
    </dsp:sp>
    <dsp:sp modelId="{57D1E10D-2BEE-4A1F-A29C-00BD177FEBE9}">
      <dsp:nvSpPr>
        <dsp:cNvPr id="0" name=""/>
        <dsp:cNvSpPr/>
      </dsp:nvSpPr>
      <dsp:spPr>
        <a:xfrm>
          <a:off x="1727467" y="878147"/>
          <a:ext cx="5051633" cy="3512591"/>
        </a:xfrm>
        <a:prstGeom prst="ellipse">
          <a:avLst/>
        </a:prstGeom>
        <a:solidFill>
          <a:schemeClr val="lt1"/>
        </a:solidFill>
        <a:ln w="25400" cap="flat" cmpd="sng" algn="ctr">
          <a:solidFill>
            <a:schemeClr val="accent1"/>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Regional environment </a:t>
          </a:r>
        </a:p>
      </dsp:txBody>
      <dsp:txXfrm>
        <a:off x="3370511" y="1088903"/>
        <a:ext cx="1765545" cy="632266"/>
      </dsp:txXfrm>
    </dsp:sp>
    <dsp:sp modelId="{B839C5AF-406F-4AD7-9959-55930D4BE890}">
      <dsp:nvSpPr>
        <dsp:cNvPr id="0" name=""/>
        <dsp:cNvSpPr/>
      </dsp:nvSpPr>
      <dsp:spPr>
        <a:xfrm>
          <a:off x="2375544" y="1756295"/>
          <a:ext cx="3755478" cy="2634443"/>
        </a:xfrm>
        <a:prstGeom prst="ellipse">
          <a:avLst/>
        </a:prstGeom>
        <a:solidFill>
          <a:schemeClr val="lt1"/>
        </a:solidFill>
        <a:ln w="25400" cap="flat" cmpd="sng" algn="ctr">
          <a:solidFill>
            <a:schemeClr val="accent6"/>
          </a:solidFill>
          <a:prstDash val="solid"/>
        </a:ln>
        <a:effectLst/>
      </dsp:spPr>
      <dsp:style>
        <a:lnRef idx="2">
          <a:schemeClr val="accent6"/>
        </a:lnRef>
        <a:fillRef idx="1">
          <a:schemeClr val="lt1"/>
        </a:fillRef>
        <a:effectRef idx="0">
          <a:schemeClr val="accent6"/>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National environment</a:t>
          </a:r>
        </a:p>
      </dsp:txBody>
      <dsp:txXfrm>
        <a:off x="3378257" y="1953878"/>
        <a:ext cx="1750052" cy="592749"/>
      </dsp:txXfrm>
    </dsp:sp>
    <dsp:sp modelId="{B9AF104C-0DFD-41DB-BA28-0C9676D823D0}">
      <dsp:nvSpPr>
        <dsp:cNvPr id="0" name=""/>
        <dsp:cNvSpPr/>
      </dsp:nvSpPr>
      <dsp:spPr>
        <a:xfrm>
          <a:off x="3168349" y="2634443"/>
          <a:ext cx="2169868" cy="1756295"/>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The Business</a:t>
          </a:r>
        </a:p>
      </dsp:txBody>
      <dsp:txXfrm>
        <a:off x="3486119" y="3073517"/>
        <a:ext cx="1534328" cy="8781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84248-B98C-466C-B416-65D9BDA7D44E}">
      <dsp:nvSpPr>
        <dsp:cNvPr id="0" name=""/>
        <dsp:cNvSpPr/>
      </dsp:nvSpPr>
      <dsp:spPr>
        <a:xfrm>
          <a:off x="0" y="156304"/>
          <a:ext cx="2630796" cy="1364234"/>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Transparent financial systems operating in a honest  and legal way</a:t>
          </a:r>
        </a:p>
      </dsp:txBody>
      <dsp:txXfrm>
        <a:off x="385271" y="356091"/>
        <a:ext cx="1860254" cy="964660"/>
      </dsp:txXfrm>
    </dsp:sp>
    <dsp:sp modelId="{D2C503B1-4B12-4D18-9984-15CFB0DD503A}">
      <dsp:nvSpPr>
        <dsp:cNvPr id="0" name=""/>
        <dsp:cNvSpPr/>
      </dsp:nvSpPr>
      <dsp:spPr>
        <a:xfrm rot="10761981">
          <a:off x="1163021" y="1763822"/>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9B5A1ED0-B55A-4F16-8753-0400F227442D}">
      <dsp:nvSpPr>
        <dsp:cNvPr id="0" name=""/>
        <dsp:cNvSpPr/>
      </dsp:nvSpPr>
      <dsp:spPr>
        <a:xfrm>
          <a:off x="1552" y="2261263"/>
          <a:ext cx="2669745" cy="956847"/>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Ethics and CSR in business models</a:t>
          </a:r>
        </a:p>
      </dsp:txBody>
      <dsp:txXfrm>
        <a:off x="392527" y="2401390"/>
        <a:ext cx="1887795" cy="676593"/>
      </dsp:txXfrm>
    </dsp:sp>
    <dsp:sp modelId="{F6BFD148-C41D-4C2A-97D1-9FB9936254D1}">
      <dsp:nvSpPr>
        <dsp:cNvPr id="0" name=""/>
        <dsp:cNvSpPr/>
      </dsp:nvSpPr>
      <dsp:spPr>
        <a:xfrm rot="11028984">
          <a:off x="1111472" y="3517199"/>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D41CBAE6-3116-43E0-B2C3-58887B098C2E}">
      <dsp:nvSpPr>
        <dsp:cNvPr id="0" name=""/>
        <dsp:cNvSpPr/>
      </dsp:nvSpPr>
      <dsp:spPr>
        <a:xfrm>
          <a:off x="88713" y="4070261"/>
          <a:ext cx="2240448" cy="1161141"/>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Supply chains that protect the environment and </a:t>
          </a:r>
          <a:r>
            <a:rPr lang="en-GB" sz="1600" kern="1200" dirty="0">
              <a:latin typeface="Arial" panose="020B0604020202020204" pitchFamily="34" charset="0"/>
              <a:cs typeface="Arial" panose="020B0604020202020204" pitchFamily="34" charset="0"/>
            </a:rPr>
            <a:t>human</a:t>
          </a:r>
          <a:r>
            <a:rPr lang="en-GB" sz="1600" kern="1200" dirty="0"/>
            <a:t> rights</a:t>
          </a:r>
        </a:p>
      </dsp:txBody>
      <dsp:txXfrm>
        <a:off x="416819" y="4240306"/>
        <a:ext cx="1584236" cy="821051"/>
      </dsp:txXfrm>
    </dsp:sp>
    <dsp:sp modelId="{237D92C8-3CB7-455C-9854-FFA1BC4512C4}">
      <dsp:nvSpPr>
        <dsp:cNvPr id="0" name=""/>
        <dsp:cNvSpPr/>
      </dsp:nvSpPr>
      <dsp:spPr>
        <a:xfrm rot="5459455">
          <a:off x="2466781" y="4540727"/>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D963D81A-3D16-4E8B-A39E-CBD85158C0F5}">
      <dsp:nvSpPr>
        <dsp:cNvPr id="0" name=""/>
        <dsp:cNvSpPr/>
      </dsp:nvSpPr>
      <dsp:spPr>
        <a:xfrm>
          <a:off x="2916709" y="4173237"/>
          <a:ext cx="2674398" cy="1060523"/>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Meet needs of all stakeholders through corporate governance structures</a:t>
          </a:r>
        </a:p>
      </dsp:txBody>
      <dsp:txXfrm>
        <a:off x="3308366" y="4328547"/>
        <a:ext cx="1891084" cy="749903"/>
      </dsp:txXfrm>
    </dsp:sp>
    <dsp:sp modelId="{667A4717-1E5C-4EB0-A5B3-BFBE76DFE4ED}">
      <dsp:nvSpPr>
        <dsp:cNvPr id="0" name=""/>
        <dsp:cNvSpPr/>
      </dsp:nvSpPr>
      <dsp:spPr>
        <a:xfrm rot="412179">
          <a:off x="4206125" y="3603313"/>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6C31DA09-5292-4CF6-9AAE-A30A6CA83713}">
      <dsp:nvSpPr>
        <dsp:cNvPr id="0" name=""/>
        <dsp:cNvSpPr/>
      </dsp:nvSpPr>
      <dsp:spPr>
        <a:xfrm>
          <a:off x="3663068" y="2304851"/>
          <a:ext cx="1637492" cy="1013877"/>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Qualities of a sustainable business</a:t>
          </a:r>
        </a:p>
      </dsp:txBody>
      <dsp:txXfrm>
        <a:off x="3902873" y="2453330"/>
        <a:ext cx="1157882" cy="716919"/>
      </dsp:txXfrm>
    </dsp:sp>
    <dsp:sp modelId="{464DC767-E0E4-47B8-A4DD-F58D0B4CDE8A}">
      <dsp:nvSpPr>
        <dsp:cNvPr id="0" name=""/>
        <dsp:cNvSpPr/>
      </dsp:nvSpPr>
      <dsp:spPr>
        <a:xfrm rot="21164266">
          <a:off x="4200200" y="1754939"/>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1F22A388-4244-4648-A22E-F88114D5240B}">
      <dsp:nvSpPr>
        <dsp:cNvPr id="0" name=""/>
        <dsp:cNvSpPr/>
      </dsp:nvSpPr>
      <dsp:spPr>
        <a:xfrm>
          <a:off x="2892320" y="244812"/>
          <a:ext cx="2683311" cy="1244252"/>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Fair employment conditions and engagement</a:t>
          </a:r>
        </a:p>
      </dsp:txBody>
      <dsp:txXfrm>
        <a:off x="3285282" y="427028"/>
        <a:ext cx="1897387" cy="879820"/>
      </dsp:txXfrm>
    </dsp:sp>
    <dsp:sp modelId="{CED6F262-B389-470C-8582-0E4617598C06}">
      <dsp:nvSpPr>
        <dsp:cNvPr id="0" name=""/>
        <dsp:cNvSpPr/>
      </dsp:nvSpPr>
      <dsp:spPr>
        <a:xfrm rot="5433370">
          <a:off x="5893884" y="749946"/>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16409218-1FF7-4C43-96F0-DCFF54F2DF31}">
      <dsp:nvSpPr>
        <dsp:cNvPr id="0" name=""/>
        <dsp:cNvSpPr/>
      </dsp:nvSpPr>
      <dsp:spPr>
        <a:xfrm>
          <a:off x="6525222" y="244812"/>
          <a:ext cx="2279508" cy="1310864"/>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Green environmental criteria for production and technology innovation</a:t>
          </a:r>
        </a:p>
      </dsp:txBody>
      <dsp:txXfrm>
        <a:off x="6859048" y="436784"/>
        <a:ext cx="1611856" cy="926920"/>
      </dsp:txXfrm>
    </dsp:sp>
    <dsp:sp modelId="{42E6C1AC-529C-4B32-8A39-1FA5A9199596}">
      <dsp:nvSpPr>
        <dsp:cNvPr id="0" name=""/>
        <dsp:cNvSpPr/>
      </dsp:nvSpPr>
      <dsp:spPr>
        <a:xfrm rot="10710199">
          <a:off x="7528857" y="1836476"/>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C80AA77D-85CD-49F6-8688-E62D457F3BB2}">
      <dsp:nvSpPr>
        <dsp:cNvPr id="0" name=""/>
        <dsp:cNvSpPr/>
      </dsp:nvSpPr>
      <dsp:spPr>
        <a:xfrm>
          <a:off x="6528459" y="2371463"/>
          <a:ext cx="2378875" cy="1108402"/>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Fairness and respect in all policies and activities of business</a:t>
          </a:r>
        </a:p>
      </dsp:txBody>
      <dsp:txXfrm>
        <a:off x="6876837" y="2533785"/>
        <a:ext cx="1682119" cy="783758"/>
      </dsp:txXfrm>
    </dsp:sp>
    <dsp:sp modelId="{B6354062-1418-4D68-9016-7177F1BECB06}">
      <dsp:nvSpPr>
        <dsp:cNvPr id="0" name=""/>
        <dsp:cNvSpPr/>
      </dsp:nvSpPr>
      <dsp:spPr>
        <a:xfrm rot="11732561">
          <a:off x="7330791" y="3592772"/>
          <a:ext cx="328202" cy="269398"/>
        </a:xfrm>
        <a:prstGeom prst="triangle">
          <a:avLst/>
        </a:prstGeom>
        <a:gradFill rotWithShape="0">
          <a:gsLst>
            <a:gs pos="0">
              <a:schemeClr val="accent1">
                <a:tint val="60000"/>
                <a:hueOff val="0"/>
                <a:satOff val="0"/>
                <a:lumOff val="0"/>
                <a:alphaOff val="0"/>
                <a:tint val="50000"/>
                <a:satMod val="300000"/>
              </a:schemeClr>
            </a:gs>
            <a:gs pos="35000">
              <a:schemeClr val="accent1">
                <a:tint val="60000"/>
                <a:hueOff val="0"/>
                <a:satOff val="0"/>
                <a:lumOff val="0"/>
                <a:alphaOff val="0"/>
                <a:tint val="37000"/>
                <a:satMod val="300000"/>
              </a:schemeClr>
            </a:gs>
            <a:gs pos="100000">
              <a:schemeClr val="accent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sp>
    <dsp:sp modelId="{9758ACCA-1E26-4DBC-A56D-D2D39CC10082}">
      <dsp:nvSpPr>
        <dsp:cNvPr id="0" name=""/>
        <dsp:cNvSpPr/>
      </dsp:nvSpPr>
      <dsp:spPr>
        <a:xfrm>
          <a:off x="5851676" y="3961873"/>
          <a:ext cx="2851132" cy="1096308"/>
        </a:xfrm>
        <a:prstGeom prst="ellipse">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Monitor and act upon </a:t>
          </a:r>
          <a:r>
            <a:rPr lang="en-GB" sz="1600" kern="1200" dirty="0">
              <a:latin typeface="Arial" panose="020B0604020202020204" pitchFamily="34" charset="0"/>
              <a:cs typeface="Arial" panose="020B0604020202020204" pitchFamily="34" charset="0"/>
            </a:rPr>
            <a:t>environmental</a:t>
          </a:r>
          <a:r>
            <a:rPr lang="en-GB" sz="1600" kern="1200" dirty="0"/>
            <a:t> and social issues</a:t>
          </a:r>
        </a:p>
      </dsp:txBody>
      <dsp:txXfrm>
        <a:off x="6269215" y="4122424"/>
        <a:ext cx="2016054" cy="775206"/>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4:57.612"/>
    </inkml:context>
    <inkml:brush xml:id="br0">
      <inkml:brushProperty name="width" value="0.05" units="cm"/>
      <inkml:brushProperty name="height" value="0.05" units="cm"/>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4:58.372"/>
    </inkml:context>
    <inkml:brush xml:id="br0">
      <inkml:brushProperty name="width" value="0.05" units="cm"/>
      <inkml:brushProperty name="height" value="0.05" units="cm"/>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4:58.728"/>
    </inkml:context>
    <inkml:brush xml:id="br0">
      <inkml:brushProperty name="width" value="0.05" units="cm"/>
      <inkml:brushProperty name="height" value="0.05" units="cm"/>
    </inkml:brush>
  </inkml:definitions>
  <inkml:trace contextRef="#ctx0" brushRef="#br0">0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4:59.786"/>
    </inkml:context>
    <inkml:brush xml:id="br0">
      <inkml:brushProperty name="width" value="0.05" units="cm"/>
      <inkml:brushProperty name="height" value="0.05" units="cm"/>
    </inkml:brush>
  </inkml:definitions>
  <inkml:trace contextRef="#ctx0" brushRef="#br0">1 0 24575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5:00.134"/>
    </inkml:context>
    <inkml:brush xml:id="br0">
      <inkml:brushProperty name="width" value="0.05" units="cm"/>
      <inkml:brushProperty name="height" value="0.05" units="cm"/>
    </inkml:brush>
  </inkml:definitions>
  <inkml:trace contextRef="#ctx0" brushRef="#br0">1 0 24575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5:01.732"/>
    </inkml:context>
    <inkml:brush xml:id="br0">
      <inkml:brushProperty name="width" value="0.05" units="cm"/>
      <inkml:brushProperty name="height" value="0.05" units="cm"/>
    </inkml:brush>
  </inkml:definitions>
  <inkml:trace contextRef="#ctx0" brushRef="#br0">0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5:02.500"/>
    </inkml:context>
    <inkml:brush xml:id="br0">
      <inkml:brushProperty name="width" value="0.05" units="cm"/>
      <inkml:brushProperty name="height" value="0.05" units="cm"/>
    </inkml:brush>
  </inkml:definitions>
  <inkml:trace contextRef="#ctx0" brushRef="#br0">0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6:41.131"/>
    </inkml:context>
    <inkml:brush xml:id="br0">
      <inkml:brushProperty name="width" value="0.05" units="cm"/>
      <inkml:brushProperty name="height" value="0.05" units="cm"/>
    </inkml:brush>
  </inkml:definitions>
  <inkml:trace contextRef="#ctx0" brushRef="#br0">1 1 24575</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8T15:46:43.226"/>
    </inkml:context>
    <inkml:brush xml:id="br0">
      <inkml:brushProperty name="width" value="0.05" units="cm"/>
      <inkml:brushProperty name="height" value="0.05" units="cm"/>
    </inkml:brush>
  </inkml:definitions>
  <inkml:trace contextRef="#ctx0" brushRef="#br0">0 1 24575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5/14/2023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bYn4CyL3r5w"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customXml" Target="../ink/ink6.xml"/><Relationship Id="rId3" Type="http://schemas.openxmlformats.org/officeDocument/2006/relationships/diagramLayout" Target="../diagrams/layout1.xml"/><Relationship Id="rId7" Type="http://schemas.openxmlformats.org/officeDocument/2006/relationships/customXml" Target="../ink/ink1.xml"/><Relationship Id="rId12" Type="http://schemas.openxmlformats.org/officeDocument/2006/relationships/customXml" Target="../ink/ink5.xml"/><Relationship Id="rId2" Type="http://schemas.openxmlformats.org/officeDocument/2006/relationships/diagramData" Target="../diagrams/data1.xml"/><Relationship Id="rId16" Type="http://schemas.openxmlformats.org/officeDocument/2006/relationships/customXml" Target="../ink/ink9.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customXml" Target="../ink/ink4.xml"/><Relationship Id="rId5" Type="http://schemas.openxmlformats.org/officeDocument/2006/relationships/diagramColors" Target="../diagrams/colors1.xml"/><Relationship Id="rId15" Type="http://schemas.openxmlformats.org/officeDocument/2006/relationships/customXml" Target="../ink/ink8.xml"/><Relationship Id="rId10" Type="http://schemas.openxmlformats.org/officeDocument/2006/relationships/customXml" Target="../ink/ink3.xml"/><Relationship Id="rId4" Type="http://schemas.openxmlformats.org/officeDocument/2006/relationships/diagramQuickStyle" Target="../diagrams/quickStyle1.xml"/><Relationship Id="rId9" Type="http://schemas.openxmlformats.org/officeDocument/2006/relationships/customXml" Target="../ink/ink2.xml"/><Relationship Id="rId14" Type="http://schemas.openxmlformats.org/officeDocument/2006/relationships/customXml" Target="../ink/ink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75000"/>
                  </a:schemeClr>
                </a:solidFill>
              </a:rPr>
              <a:t>Introduction to the Global Business Environment</a:t>
            </a:r>
            <a:endParaRPr lang="en-GB" altLang="en-US" b="1" dirty="0">
              <a:solidFill>
                <a:schemeClr val="accent2">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116632"/>
            <a:ext cx="8229600" cy="490066"/>
          </a:xfrm>
        </p:spPr>
        <p:txBody>
          <a:bodyPr>
            <a:normAutofit fontScale="90000"/>
          </a:bodyPr>
          <a:lstStyle/>
          <a:p>
            <a:r>
              <a:rPr lang="en-GB" dirty="0"/>
              <a:t>MODULE OUTLINE</a:t>
            </a:r>
          </a:p>
        </p:txBody>
      </p:sp>
      <p:graphicFrame>
        <p:nvGraphicFramePr>
          <p:cNvPr id="6" name="Content Placeholder 5">
            <a:extLst>
              <a:ext uri="{FF2B5EF4-FFF2-40B4-BE49-F238E27FC236}">
                <a16:creationId xmlns:a16="http://schemas.microsoft.com/office/drawing/2014/main" id="{DFC20E84-7687-D70B-0B7D-4A3E6A4BDA4A}"/>
              </a:ext>
            </a:extLst>
          </p:cNvPr>
          <p:cNvGraphicFramePr>
            <a:graphicFrameLocks noGrp="1"/>
          </p:cNvGraphicFramePr>
          <p:nvPr>
            <p:ph idx="1"/>
            <p:extLst>
              <p:ext uri="{D42A27DB-BD31-4B8C-83A1-F6EECF244321}">
                <p14:modId xmlns:p14="http://schemas.microsoft.com/office/powerpoint/2010/main" val="2519107627"/>
              </p:ext>
            </p:extLst>
          </p:nvPr>
        </p:nvGraphicFramePr>
        <p:xfrm>
          <a:off x="107504" y="606698"/>
          <a:ext cx="8856984" cy="5054550"/>
        </p:xfrm>
        <a:graphic>
          <a:graphicData uri="http://schemas.openxmlformats.org/drawingml/2006/table">
            <a:tbl>
              <a:tblPr/>
              <a:tblGrid>
                <a:gridCol w="1623284">
                  <a:extLst>
                    <a:ext uri="{9D8B030D-6E8A-4147-A177-3AD203B41FA5}">
                      <a16:colId xmlns:a16="http://schemas.microsoft.com/office/drawing/2014/main" val="846612371"/>
                    </a:ext>
                  </a:extLst>
                </a:gridCol>
                <a:gridCol w="1199818">
                  <a:extLst>
                    <a:ext uri="{9D8B030D-6E8A-4147-A177-3AD203B41FA5}">
                      <a16:colId xmlns:a16="http://schemas.microsoft.com/office/drawing/2014/main" val="1995188064"/>
                    </a:ext>
                  </a:extLst>
                </a:gridCol>
                <a:gridCol w="6033882">
                  <a:extLst>
                    <a:ext uri="{9D8B030D-6E8A-4147-A177-3AD203B41FA5}">
                      <a16:colId xmlns:a16="http://schemas.microsoft.com/office/drawing/2014/main" val="1604898839"/>
                    </a:ext>
                  </a:extLst>
                </a:gridCol>
              </a:tblGrid>
              <a:tr h="715087">
                <a:tc>
                  <a:txBody>
                    <a:bodyPr/>
                    <a:lstStyle/>
                    <a:p>
                      <a:pPr algn="l" rtl="0" fontAlgn="ctr"/>
                      <a:r>
                        <a:rPr lang="en-GB" sz="1700" b="1" i="0" u="none" strike="noStrike" dirty="0">
                          <a:solidFill>
                            <a:srgbClr val="FFFFFF"/>
                          </a:solidFill>
                          <a:effectLst/>
                          <a:latin typeface="Myriad Pro"/>
                        </a:rPr>
                        <a:t>DATE</a:t>
                      </a:r>
                    </a:p>
                  </a:txBody>
                  <a:tcPr marL="6347" marR="6347" marT="634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00B0F0"/>
                    </a:solidFill>
                  </a:tcPr>
                </a:tc>
                <a:tc>
                  <a:txBody>
                    <a:bodyPr/>
                    <a:lstStyle/>
                    <a:p>
                      <a:pPr algn="ctr" rtl="0" fontAlgn="ctr"/>
                      <a:r>
                        <a:rPr lang="en-GB" sz="1700" b="1" i="0" u="none" strike="noStrike" dirty="0">
                          <a:solidFill>
                            <a:srgbClr val="FFFFFF"/>
                          </a:solidFill>
                          <a:effectLst/>
                          <a:latin typeface="Myriad Pro"/>
                        </a:rPr>
                        <a:t>WEEKS</a:t>
                      </a:r>
                    </a:p>
                  </a:txBody>
                  <a:tcPr marL="6347" marR="6347" marT="634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00B0F0"/>
                    </a:solidFill>
                  </a:tcPr>
                </a:tc>
                <a:tc>
                  <a:txBody>
                    <a:bodyPr/>
                    <a:lstStyle/>
                    <a:p>
                      <a:pPr algn="l" rtl="0" fontAlgn="ctr"/>
                      <a:r>
                        <a:rPr lang="en-GB" sz="1700" b="1" i="0" u="none" strike="noStrike">
                          <a:solidFill>
                            <a:srgbClr val="FFFFFF"/>
                          </a:solidFill>
                          <a:effectLst/>
                          <a:latin typeface="Myriad Pro"/>
                        </a:rPr>
                        <a:t>TOPICS</a:t>
                      </a:r>
                    </a:p>
                  </a:txBody>
                  <a:tcPr marL="6347" marR="6347" marT="634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00B0F0"/>
                    </a:solidFill>
                  </a:tcPr>
                </a:tc>
                <a:extLst>
                  <a:ext uri="{0D108BD9-81ED-4DB2-BD59-A6C34878D82A}">
                    <a16:rowId xmlns:a16="http://schemas.microsoft.com/office/drawing/2014/main" val="3456199154"/>
                  </a:ext>
                </a:extLst>
              </a:tr>
              <a:tr h="361852">
                <a:tc>
                  <a:txBody>
                    <a:bodyPr/>
                    <a:lstStyle/>
                    <a:p>
                      <a:pPr algn="l" fontAlgn="b"/>
                      <a:r>
                        <a:rPr lang="en-GB" sz="1600" b="1" i="0" u="none" strike="noStrike" dirty="0">
                          <a:solidFill>
                            <a:srgbClr val="000000"/>
                          </a:solidFill>
                          <a:effectLst/>
                          <a:latin typeface="Calibri" panose="020F0502020204030204" pitchFamily="34" charset="0"/>
                        </a:rPr>
                        <a:t>21/05/2023</a:t>
                      </a:r>
                    </a:p>
                  </a:txBody>
                  <a:tcPr marL="6347" marR="6347" marT="6347" marB="0" anchor="b">
                    <a:lnL>
                      <a:noFill/>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1</a:t>
                      </a:r>
                    </a:p>
                  </a:txBody>
                  <a:tcPr marL="6347" marR="6347" marT="634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tc>
                  <a:txBody>
                    <a:bodyPr/>
                    <a:lstStyle/>
                    <a:p>
                      <a:pPr algn="l" rtl="0" fontAlgn="ctr"/>
                      <a:r>
                        <a:rPr lang="en-GB" sz="1600" b="0" i="0" u="none" strike="noStrike">
                          <a:solidFill>
                            <a:srgbClr val="000000"/>
                          </a:solidFill>
                          <a:effectLst/>
                          <a:latin typeface="Myriad Pro"/>
                        </a:rPr>
                        <a:t>Introduction to Global Business Environment</a:t>
                      </a:r>
                    </a:p>
                  </a:txBody>
                  <a:tcPr marL="6347" marR="6347" marT="634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extLst>
                  <a:ext uri="{0D108BD9-81ED-4DB2-BD59-A6C34878D82A}">
                    <a16:rowId xmlns:a16="http://schemas.microsoft.com/office/drawing/2014/main" val="1824813892"/>
                  </a:ext>
                </a:extLst>
              </a:tr>
              <a:tr h="360270">
                <a:tc>
                  <a:txBody>
                    <a:bodyPr/>
                    <a:lstStyle/>
                    <a:p>
                      <a:pPr algn="l" fontAlgn="b"/>
                      <a:r>
                        <a:rPr lang="en-GB" sz="1600" b="1" i="0" u="none" strike="noStrike" dirty="0">
                          <a:solidFill>
                            <a:srgbClr val="000000"/>
                          </a:solidFill>
                          <a:effectLst/>
                          <a:latin typeface="Calibri" panose="020F0502020204030204" pitchFamily="34" charset="0"/>
                        </a:rPr>
                        <a:t>28/05/2023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2</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tc>
                  <a: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lang="en-GB" sz="1600" b="0" i="0" u="none" strike="noStrike" dirty="0">
                          <a:solidFill>
                            <a:srgbClr val="000000"/>
                          </a:solidFill>
                          <a:effectLst/>
                          <a:latin typeface="+mn-lt"/>
                        </a:rPr>
                        <a:t>PESTEL - The Technological &amp; Environmental Environment/CSR</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extLst>
                  <a:ext uri="{0D108BD9-81ED-4DB2-BD59-A6C34878D82A}">
                    <a16:rowId xmlns:a16="http://schemas.microsoft.com/office/drawing/2014/main" val="866089031"/>
                  </a:ext>
                </a:extLst>
              </a:tr>
              <a:tr h="360270">
                <a:tc>
                  <a:txBody>
                    <a:bodyPr/>
                    <a:lstStyle/>
                    <a:p>
                      <a:pPr algn="l" fontAlgn="b"/>
                      <a:r>
                        <a:rPr lang="en-GB" sz="1600" b="1" i="0" u="none" strike="noStrike" dirty="0">
                          <a:solidFill>
                            <a:srgbClr val="000000"/>
                          </a:solidFill>
                          <a:effectLst/>
                          <a:latin typeface="Calibri" panose="020F0502020204030204" pitchFamily="34" charset="0"/>
                        </a:rPr>
                        <a:t>04/06/2023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3</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tc>
                  <a:txBody>
                    <a:bodyPr/>
                    <a:lstStyle/>
                    <a:p>
                      <a:pPr algn="l" rtl="0" fontAlgn="ctr"/>
                      <a:r>
                        <a:rPr lang="en-GB" sz="1600" b="0" i="0" u="none" strike="noStrike">
                          <a:solidFill>
                            <a:srgbClr val="000000"/>
                          </a:solidFill>
                          <a:effectLst/>
                          <a:latin typeface="Myriad Pro"/>
                        </a:rPr>
                        <a:t>PESTEL - The Global Economic Environment</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extLst>
                  <a:ext uri="{0D108BD9-81ED-4DB2-BD59-A6C34878D82A}">
                    <a16:rowId xmlns:a16="http://schemas.microsoft.com/office/drawing/2014/main" val="759249076"/>
                  </a:ext>
                </a:extLst>
              </a:tr>
              <a:tr h="360270">
                <a:tc>
                  <a:txBody>
                    <a:bodyPr/>
                    <a:lstStyle/>
                    <a:p>
                      <a:pPr algn="l" fontAlgn="b"/>
                      <a:r>
                        <a:rPr lang="en-GB" sz="1600" b="1" i="0" u="none" strike="noStrike" dirty="0">
                          <a:solidFill>
                            <a:srgbClr val="000000"/>
                          </a:solidFill>
                          <a:effectLst/>
                          <a:latin typeface="Calibri" panose="020F0502020204030204" pitchFamily="34" charset="0"/>
                        </a:rPr>
                        <a:t>11/06/2023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4</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tc>
                  <a:txBody>
                    <a:bodyPr/>
                    <a:lstStyle/>
                    <a:p>
                      <a:pPr algn="l" rtl="0" fontAlgn="ctr"/>
                      <a:r>
                        <a:rPr lang="en-GB" sz="1600" b="0" i="0" u="none" strike="noStrike" dirty="0">
                          <a:solidFill>
                            <a:srgbClr val="000000"/>
                          </a:solidFill>
                          <a:effectLst/>
                          <a:latin typeface="Myriad Pro"/>
                        </a:rPr>
                        <a:t>PESTEL – Social and Demographic Environment</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extLst>
                  <a:ext uri="{0D108BD9-81ED-4DB2-BD59-A6C34878D82A}">
                    <a16:rowId xmlns:a16="http://schemas.microsoft.com/office/drawing/2014/main" val="1534758092"/>
                  </a:ext>
                </a:extLst>
              </a:tr>
              <a:tr h="383525">
                <a:tc>
                  <a:txBody>
                    <a:bodyPr/>
                    <a:lstStyle/>
                    <a:p>
                      <a:pPr algn="l" fontAlgn="b"/>
                      <a:r>
                        <a:rPr lang="en-GB" sz="1600" b="1" i="0" u="none" strike="noStrike" dirty="0">
                          <a:solidFill>
                            <a:srgbClr val="000000"/>
                          </a:solidFill>
                          <a:effectLst/>
                          <a:latin typeface="Calibri" panose="020F0502020204030204" pitchFamily="34" charset="0"/>
                        </a:rPr>
                        <a:t>18/06/2023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5</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tc>
                  <a:txBody>
                    <a:bodyPr/>
                    <a:lstStyle/>
                    <a:p>
                      <a:pPr algn="l" rtl="0" fontAlgn="ctr"/>
                      <a:r>
                        <a:rPr lang="en-GB" sz="1600" b="0" i="0" u="none" strike="noStrike" dirty="0">
                          <a:solidFill>
                            <a:srgbClr val="000000"/>
                          </a:solidFill>
                          <a:effectLst/>
                          <a:latin typeface="Myriad Pro"/>
                        </a:rPr>
                        <a:t>PESTLE- The Political and Legal Environment</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extLst>
                  <a:ext uri="{0D108BD9-81ED-4DB2-BD59-A6C34878D82A}">
                    <a16:rowId xmlns:a16="http://schemas.microsoft.com/office/drawing/2014/main" val="1885149610"/>
                  </a:ext>
                </a:extLst>
              </a:tr>
              <a:tr h="711926">
                <a:tc>
                  <a:txBody>
                    <a:bodyPr/>
                    <a:lstStyle/>
                    <a:p>
                      <a:pPr algn="l" fontAlgn="b"/>
                      <a:r>
                        <a:rPr lang="en-GB" sz="1600" b="1" i="0" u="none" strike="noStrike" dirty="0">
                          <a:solidFill>
                            <a:srgbClr val="000000"/>
                          </a:solidFill>
                          <a:effectLst/>
                          <a:latin typeface="Calibri" panose="020F0502020204030204" pitchFamily="34" charset="0"/>
                        </a:rPr>
                        <a:t>25/06/2023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6</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rtl="0" fontAlgn="ctr"/>
                      <a:r>
                        <a:rPr lang="en-GB" sz="1600" b="0" i="0" u="none" strike="noStrike" dirty="0">
                          <a:solidFill>
                            <a:srgbClr val="000000"/>
                          </a:solidFill>
                          <a:effectLst/>
                          <a:latin typeface="Myriad Pro"/>
                        </a:rPr>
                        <a:t>Assignment Workshop and </a:t>
                      </a:r>
                    </a:p>
                    <a:p>
                      <a:pPr algn="l" rtl="0" fontAlgn="ctr"/>
                      <a:r>
                        <a:rPr lang="en-GB" sz="1600" b="0" i="0" u="none" strike="noStrike" dirty="0">
                          <a:solidFill>
                            <a:srgbClr val="000000"/>
                          </a:solidFill>
                          <a:effectLst/>
                          <a:latin typeface="Myriad Pro"/>
                        </a:rPr>
                        <a:t>                                                   Lecture on MARKETS</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766322859"/>
                  </a:ext>
                </a:extLst>
              </a:tr>
              <a:tr h="360270">
                <a:tc>
                  <a:txBody>
                    <a:bodyPr/>
                    <a:lstStyle/>
                    <a:p>
                      <a:pPr algn="l" fontAlgn="b"/>
                      <a:r>
                        <a:rPr lang="en-GB" sz="1600" b="1" i="0" u="none" strike="noStrike" dirty="0">
                          <a:solidFill>
                            <a:srgbClr val="000000"/>
                          </a:solidFill>
                          <a:effectLst/>
                          <a:latin typeface="Calibri" panose="020F0502020204030204" pitchFamily="34" charset="0"/>
                        </a:rPr>
                        <a:t>02/07/2023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7</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tc>
                  <a:txBody>
                    <a:bodyPr/>
                    <a:lstStyle/>
                    <a:p>
                      <a:pPr algn="l" rtl="0" fontAlgn="ctr"/>
                      <a:r>
                        <a:rPr lang="en-GB" sz="1600" b="0" i="0" u="none" strike="noStrike" dirty="0">
                          <a:solidFill>
                            <a:srgbClr val="000000"/>
                          </a:solidFill>
                          <a:effectLst/>
                          <a:latin typeface="Myriad Pro"/>
                        </a:rPr>
                        <a:t>The Competitive Environment</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extLst>
                  <a:ext uri="{0D108BD9-81ED-4DB2-BD59-A6C34878D82A}">
                    <a16:rowId xmlns:a16="http://schemas.microsoft.com/office/drawing/2014/main" val="3656300197"/>
                  </a:ext>
                </a:extLst>
              </a:tr>
              <a:tr h="360270">
                <a:tc>
                  <a:txBody>
                    <a:bodyPr/>
                    <a:lstStyle/>
                    <a:p>
                      <a:pPr algn="l" fontAlgn="b"/>
                      <a:r>
                        <a:rPr lang="en-GB" sz="1600" b="1" i="0" u="none" strike="noStrike" dirty="0">
                          <a:solidFill>
                            <a:srgbClr val="000000"/>
                          </a:solidFill>
                          <a:effectLst/>
                          <a:latin typeface="Calibri" panose="020F0502020204030204" pitchFamily="34" charset="0"/>
                        </a:rPr>
                        <a:t>09/07/2023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8</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tc>
                  <a:txBody>
                    <a:bodyPr/>
                    <a:lstStyle/>
                    <a:p>
                      <a:pPr algn="l" rtl="0" fontAlgn="ctr"/>
                      <a:r>
                        <a:rPr lang="en-GB" sz="1600" b="0" i="0" u="none" strike="noStrike">
                          <a:solidFill>
                            <a:srgbClr val="000000"/>
                          </a:solidFill>
                          <a:effectLst/>
                          <a:latin typeface="Myriad Pro"/>
                        </a:rPr>
                        <a:t>Global Strategies</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extLst>
                  <a:ext uri="{0D108BD9-81ED-4DB2-BD59-A6C34878D82A}">
                    <a16:rowId xmlns:a16="http://schemas.microsoft.com/office/drawing/2014/main" val="3582682806"/>
                  </a:ext>
                </a:extLst>
              </a:tr>
              <a:tr h="360270">
                <a:tc>
                  <a:txBody>
                    <a:bodyPr/>
                    <a:lstStyle/>
                    <a:p>
                      <a:pPr algn="l" fontAlgn="b"/>
                      <a:r>
                        <a:rPr lang="en-GB" sz="1600" b="1" i="0" u="none" strike="noStrike" dirty="0">
                          <a:solidFill>
                            <a:srgbClr val="000000"/>
                          </a:solidFill>
                          <a:effectLst/>
                          <a:latin typeface="Calibri" panose="020F0502020204030204" pitchFamily="34" charset="0"/>
                        </a:rPr>
                        <a:t>16/07/2023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9</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tc>
                  <a:txBody>
                    <a:bodyPr/>
                    <a:lstStyle/>
                    <a:p>
                      <a:pPr algn="l" rtl="0" fontAlgn="ctr"/>
                      <a:r>
                        <a:rPr lang="en-GB" sz="1600" b="0" i="0" u="none" strike="noStrike">
                          <a:solidFill>
                            <a:srgbClr val="000000"/>
                          </a:solidFill>
                          <a:effectLst/>
                          <a:latin typeface="Myriad Pro"/>
                        </a:rPr>
                        <a:t>Revisions for Exam</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BE4F9"/>
                    </a:solidFill>
                  </a:tcPr>
                </a:tc>
                <a:extLst>
                  <a:ext uri="{0D108BD9-81ED-4DB2-BD59-A6C34878D82A}">
                    <a16:rowId xmlns:a16="http://schemas.microsoft.com/office/drawing/2014/main" val="959592204"/>
                  </a:ext>
                </a:extLst>
              </a:tr>
              <a:tr h="360270">
                <a:tc>
                  <a:txBody>
                    <a:bodyPr/>
                    <a:lstStyle/>
                    <a:p>
                      <a:pPr algn="l" fontAlgn="b"/>
                      <a:r>
                        <a:rPr lang="en-GB" sz="1600" b="1" i="0" u="none" strike="noStrike" dirty="0">
                          <a:solidFill>
                            <a:srgbClr val="000000"/>
                          </a:solidFill>
                          <a:effectLst/>
                          <a:latin typeface="Calibri" panose="020F0502020204030204" pitchFamily="34" charset="0"/>
                        </a:rPr>
                        <a:t>23/07/2023</a:t>
                      </a: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r>
                        <a:rPr lang="en-GB" sz="1600" b="0" i="0" u="none" strike="noStrike" dirty="0">
                          <a:solidFill>
                            <a:srgbClr val="000000"/>
                          </a:solidFill>
                          <a:effectLst/>
                          <a:latin typeface="Myriad Pro"/>
                        </a:rPr>
                        <a:t>10</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tc>
                  <a:txBody>
                    <a:bodyPr/>
                    <a:lstStyle/>
                    <a:p>
                      <a:pPr algn="l" rtl="0" fontAlgn="ctr"/>
                      <a:r>
                        <a:rPr lang="en-GB" sz="1600" b="0" i="0" u="none" strike="noStrike" dirty="0">
                          <a:solidFill>
                            <a:srgbClr val="000000"/>
                          </a:solidFill>
                          <a:effectLst/>
                          <a:latin typeface="Myriad Pro"/>
                        </a:rPr>
                        <a:t>Short revision and  Exam</a:t>
                      </a: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F2FC"/>
                    </a:solidFill>
                  </a:tcPr>
                </a:tc>
                <a:extLst>
                  <a:ext uri="{0D108BD9-81ED-4DB2-BD59-A6C34878D82A}">
                    <a16:rowId xmlns:a16="http://schemas.microsoft.com/office/drawing/2014/main" val="2118383332"/>
                  </a:ext>
                </a:extLst>
              </a:tr>
              <a:tr h="360270">
                <a:tc>
                  <a:txBody>
                    <a:bodyPr/>
                    <a:lstStyle/>
                    <a:p>
                      <a:pPr algn="l" fontAlgn="b"/>
                      <a:endParaRPr lang="en-GB" sz="1600" b="1" i="0" u="none" strike="noStrike" dirty="0">
                        <a:solidFill>
                          <a:srgbClr val="000000"/>
                        </a:solidFill>
                        <a:effectLst/>
                        <a:latin typeface="Calibri" panose="020F0502020204030204" pitchFamily="34" charset="0"/>
                      </a:endParaRPr>
                    </a:p>
                  </a:txBody>
                  <a:tcPr marL="6347" marR="6347" marT="634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rtl="0" fontAlgn="ctr"/>
                      <a:endParaRPr lang="en-GB" sz="1600" b="0" i="0" u="none" strike="noStrike" dirty="0">
                        <a:solidFill>
                          <a:srgbClr val="000000"/>
                        </a:solidFill>
                        <a:effectLst/>
                        <a:latin typeface="Myriad Pro"/>
                      </a:endParaRP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l" rtl="0" fontAlgn="ctr"/>
                      <a:endParaRPr lang="en-GB" sz="1600" b="0" i="0" u="none" strike="noStrike" dirty="0">
                        <a:solidFill>
                          <a:srgbClr val="000000"/>
                        </a:solidFill>
                        <a:effectLst/>
                        <a:latin typeface="Myriad Pro"/>
                      </a:endParaRPr>
                    </a:p>
                  </a:txBody>
                  <a:tcPr marL="6347" marR="6347" marT="634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528882927"/>
                  </a:ext>
                </a:extLst>
              </a:tr>
            </a:tbl>
          </a:graphicData>
        </a:graphic>
      </p:graphicFrame>
    </p:spTree>
    <p:extLst>
      <p:ext uri="{BB962C8B-B14F-4D97-AF65-F5344CB8AC3E}">
        <p14:creationId xmlns:p14="http://schemas.microsoft.com/office/powerpoint/2010/main" val="237302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arn(inVertical)">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GB" sz="3600" b="1" dirty="0"/>
              <a:t>Books and Materials </a:t>
            </a:r>
          </a:p>
        </p:txBody>
      </p:sp>
      <p:sp>
        <p:nvSpPr>
          <p:cNvPr id="3" name="Content Placeholder 2"/>
          <p:cNvSpPr>
            <a:spLocks noGrp="1"/>
          </p:cNvSpPr>
          <p:nvPr>
            <p:ph idx="1"/>
          </p:nvPr>
        </p:nvSpPr>
        <p:spPr>
          <a:xfrm>
            <a:off x="457200" y="980728"/>
            <a:ext cx="8229600" cy="4608512"/>
          </a:xfrm>
        </p:spPr>
        <p:txBody>
          <a:bodyPr>
            <a:normAutofit/>
          </a:bodyPr>
          <a:lstStyle/>
          <a:p>
            <a:pPr marL="0" indent="0">
              <a:buNone/>
            </a:pPr>
            <a:r>
              <a:rPr lang="en-GB" sz="2000" dirty="0"/>
              <a:t>Essential Reading</a:t>
            </a:r>
          </a:p>
          <a:p>
            <a:r>
              <a:rPr lang="en-GB" sz="2000" dirty="0"/>
              <a:t>Worthington, I. Britton, C. and Thompson E. (</a:t>
            </a:r>
            <a:r>
              <a:rPr lang="en-GB" sz="2000" b="1" dirty="0"/>
              <a:t>2018) </a:t>
            </a:r>
            <a:r>
              <a:rPr lang="en-GB" sz="2000" b="1" i="1" dirty="0"/>
              <a:t>The Business Environment, A Global Perspective</a:t>
            </a:r>
            <a:r>
              <a:rPr lang="en-GB" sz="2000" dirty="0"/>
              <a:t>, 7</a:t>
            </a:r>
            <a:r>
              <a:rPr lang="en-GB" sz="2000" baseline="30000" dirty="0"/>
              <a:t>th</a:t>
            </a:r>
            <a:r>
              <a:rPr lang="en-GB" sz="2000" dirty="0"/>
              <a:t> Edition, Pearson.</a:t>
            </a:r>
          </a:p>
          <a:p>
            <a:r>
              <a:rPr lang="en-GB" sz="2000" b="1" dirty="0"/>
              <a:t>Morrison, J. (2023) The Global Business Environment : Sustainability in the Balance</a:t>
            </a:r>
            <a:r>
              <a:rPr lang="en-GB" sz="2000" dirty="0"/>
              <a:t>: 6</a:t>
            </a:r>
            <a:r>
              <a:rPr lang="en-GB" sz="2000" baseline="30000" dirty="0"/>
              <a:t>th</a:t>
            </a:r>
            <a:r>
              <a:rPr lang="en-GB" sz="2000" dirty="0"/>
              <a:t>  edition.</a:t>
            </a:r>
          </a:p>
          <a:p>
            <a:endParaRPr lang="en-GB" sz="2000" dirty="0"/>
          </a:p>
          <a:p>
            <a:pPr marL="0" indent="0">
              <a:buNone/>
            </a:pPr>
            <a:r>
              <a:rPr lang="en-GB" sz="2000" dirty="0"/>
              <a:t>Further Reading </a:t>
            </a:r>
          </a:p>
          <a:p>
            <a:r>
              <a:rPr lang="en-GB" sz="2000" dirty="0" err="1"/>
              <a:t>Weatherston</a:t>
            </a:r>
            <a:r>
              <a:rPr lang="en-GB" sz="2000" dirty="0"/>
              <a:t>, J., Brooks, I. and Wilkinson, G., 2010. </a:t>
            </a:r>
            <a:r>
              <a:rPr lang="en-GB" sz="2000" b="1" dirty="0"/>
              <a:t>The international business environment: challenges and changes</a:t>
            </a:r>
            <a:r>
              <a:rPr lang="en-GB" sz="2000" dirty="0"/>
              <a:t>. Prentice Hall.</a:t>
            </a:r>
          </a:p>
          <a:p>
            <a:r>
              <a:rPr lang="en-GB" sz="2000" b="1" dirty="0"/>
              <a:t>Cite them right : the essential referencing guide : Macmillan study skills</a:t>
            </a:r>
            <a:r>
              <a:rPr lang="en-GB" sz="2000" dirty="0"/>
              <a:t>. ISBN: 1-352-00514-X</a:t>
            </a:r>
          </a:p>
          <a:p>
            <a:r>
              <a:rPr lang="en-GB" sz="2000" dirty="0"/>
              <a:t>Explore newspapers such as the economists.</a:t>
            </a:r>
          </a:p>
        </p:txBody>
      </p:sp>
    </p:spTree>
    <p:extLst>
      <p:ext uri="{BB962C8B-B14F-4D97-AF65-F5344CB8AC3E}">
        <p14:creationId xmlns:p14="http://schemas.microsoft.com/office/powerpoint/2010/main" val="20059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 calcmode="lin" valueType="num">
                                      <p:cBhvr additive="base">
                                        <p:cTn id="48"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040" y="46858"/>
            <a:ext cx="8229600" cy="1143000"/>
          </a:xfrm>
        </p:spPr>
        <p:txBody>
          <a:bodyPr/>
          <a:lstStyle/>
          <a:p>
            <a:r>
              <a:rPr lang="en-GB" dirty="0"/>
              <a:t>Assignment Distribution</a:t>
            </a:r>
          </a:p>
        </p:txBody>
      </p:sp>
      <p:sp>
        <p:nvSpPr>
          <p:cNvPr id="3" name="Content Placeholder 2"/>
          <p:cNvSpPr>
            <a:spLocks noGrp="1"/>
          </p:cNvSpPr>
          <p:nvPr>
            <p:ph idx="1"/>
          </p:nvPr>
        </p:nvSpPr>
        <p:spPr>
          <a:xfrm>
            <a:off x="107504" y="1189858"/>
            <a:ext cx="8856984" cy="4327375"/>
          </a:xfrm>
        </p:spPr>
        <p:txBody>
          <a:bodyPr/>
          <a:lstStyle/>
          <a:p>
            <a:r>
              <a:rPr lang="en-GB" dirty="0"/>
              <a:t>Two Assessments</a:t>
            </a:r>
          </a:p>
          <a:p>
            <a:endParaRPr lang="en-GB" dirty="0"/>
          </a:p>
        </p:txBody>
      </p:sp>
      <p:graphicFrame>
        <p:nvGraphicFramePr>
          <p:cNvPr id="4" name="Table 3">
            <a:extLst>
              <a:ext uri="{FF2B5EF4-FFF2-40B4-BE49-F238E27FC236}">
                <a16:creationId xmlns:a16="http://schemas.microsoft.com/office/drawing/2014/main" id="{B5393296-FF1B-48E4-B6D6-6904331540EF}"/>
              </a:ext>
            </a:extLst>
          </p:cNvPr>
          <p:cNvGraphicFramePr>
            <a:graphicFrameLocks noGrp="1"/>
          </p:cNvGraphicFramePr>
          <p:nvPr>
            <p:extLst>
              <p:ext uri="{D42A27DB-BD31-4B8C-83A1-F6EECF244321}">
                <p14:modId xmlns:p14="http://schemas.microsoft.com/office/powerpoint/2010/main" val="81404506"/>
              </p:ext>
            </p:extLst>
          </p:nvPr>
        </p:nvGraphicFramePr>
        <p:xfrm>
          <a:off x="179512" y="1772816"/>
          <a:ext cx="8856984" cy="3744417"/>
        </p:xfrm>
        <a:graphic>
          <a:graphicData uri="http://schemas.openxmlformats.org/drawingml/2006/table">
            <a:tbl>
              <a:tblPr>
                <a:tableStyleId>{5C22544A-7EE6-4342-B048-85BDC9FD1C3A}</a:tableStyleId>
              </a:tblPr>
              <a:tblGrid>
                <a:gridCol w="444435">
                  <a:extLst>
                    <a:ext uri="{9D8B030D-6E8A-4147-A177-3AD203B41FA5}">
                      <a16:colId xmlns:a16="http://schemas.microsoft.com/office/drawing/2014/main" val="2470273276"/>
                    </a:ext>
                  </a:extLst>
                </a:gridCol>
                <a:gridCol w="3443997">
                  <a:extLst>
                    <a:ext uri="{9D8B030D-6E8A-4147-A177-3AD203B41FA5}">
                      <a16:colId xmlns:a16="http://schemas.microsoft.com/office/drawing/2014/main" val="2567293946"/>
                    </a:ext>
                  </a:extLst>
                </a:gridCol>
                <a:gridCol w="1800200">
                  <a:extLst>
                    <a:ext uri="{9D8B030D-6E8A-4147-A177-3AD203B41FA5}">
                      <a16:colId xmlns:a16="http://schemas.microsoft.com/office/drawing/2014/main" val="829423915"/>
                    </a:ext>
                  </a:extLst>
                </a:gridCol>
                <a:gridCol w="1720941">
                  <a:extLst>
                    <a:ext uri="{9D8B030D-6E8A-4147-A177-3AD203B41FA5}">
                      <a16:colId xmlns:a16="http://schemas.microsoft.com/office/drawing/2014/main" val="3551383271"/>
                    </a:ext>
                  </a:extLst>
                </a:gridCol>
                <a:gridCol w="1447411">
                  <a:extLst>
                    <a:ext uri="{9D8B030D-6E8A-4147-A177-3AD203B41FA5}">
                      <a16:colId xmlns:a16="http://schemas.microsoft.com/office/drawing/2014/main" val="658697711"/>
                    </a:ext>
                  </a:extLst>
                </a:gridCol>
              </a:tblGrid>
              <a:tr h="862639">
                <a:tc>
                  <a:txBody>
                    <a:bodyPr/>
                    <a:lstStyle/>
                    <a:p>
                      <a:pPr algn="l" fontAlgn="b"/>
                      <a:r>
                        <a:rPr lang="en-GB" sz="2400" b="1" u="none" strike="noStrike" dirty="0">
                          <a:solidFill>
                            <a:srgbClr val="0070C0"/>
                          </a:solidFill>
                          <a:effectLst/>
                          <a:latin typeface="Arial" panose="020B0604020202020204" pitchFamily="34" charset="0"/>
                          <a:cs typeface="Arial" panose="020B0604020202020204" pitchFamily="34" charset="0"/>
                        </a:rPr>
                        <a:t> </a:t>
                      </a:r>
                      <a:endParaRPr lang="en-GB" sz="2400" b="1" i="0" u="none" strike="noStrike" dirty="0">
                        <a:solidFill>
                          <a:srgbClr val="0070C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800" b="1" u="none" strike="noStrike" dirty="0">
                          <a:solidFill>
                            <a:srgbClr val="0070C0"/>
                          </a:solidFill>
                          <a:effectLst/>
                          <a:latin typeface="Arial" panose="020B0604020202020204" pitchFamily="34" charset="0"/>
                          <a:cs typeface="Arial" panose="020B0604020202020204" pitchFamily="34" charset="0"/>
                        </a:rPr>
                        <a:t>Assessment Type</a:t>
                      </a:r>
                      <a:endParaRPr lang="en-GB" sz="2800" b="1" i="0" u="none" strike="noStrike" dirty="0">
                        <a:solidFill>
                          <a:srgbClr val="0070C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800" b="1" u="none" strike="noStrike" dirty="0">
                          <a:solidFill>
                            <a:srgbClr val="0070C0"/>
                          </a:solidFill>
                          <a:effectLst/>
                          <a:latin typeface="Arial" panose="020B0604020202020204" pitchFamily="34" charset="0"/>
                          <a:cs typeface="Arial" panose="020B0604020202020204" pitchFamily="34" charset="0"/>
                        </a:rPr>
                        <a:t> Words</a:t>
                      </a:r>
                      <a:endParaRPr lang="en-GB" sz="2800" b="1" i="0" u="none" strike="noStrike" dirty="0">
                        <a:solidFill>
                          <a:srgbClr val="0070C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800" b="1" u="none" strike="noStrike" dirty="0">
                          <a:solidFill>
                            <a:srgbClr val="0070C0"/>
                          </a:solidFill>
                          <a:effectLst/>
                          <a:latin typeface="Arial" panose="020B0604020202020204" pitchFamily="34" charset="0"/>
                          <a:cs typeface="Arial" panose="020B0604020202020204" pitchFamily="34" charset="0"/>
                        </a:rPr>
                        <a:t>Date</a:t>
                      </a:r>
                      <a:endParaRPr lang="en-GB" sz="2800" b="1" i="0" u="none" strike="noStrike" dirty="0">
                        <a:solidFill>
                          <a:srgbClr val="0070C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800" b="1" u="none" strike="noStrike" dirty="0">
                          <a:solidFill>
                            <a:srgbClr val="0070C0"/>
                          </a:solidFill>
                          <a:effectLst/>
                          <a:latin typeface="Arial" panose="020B0604020202020204" pitchFamily="34" charset="0"/>
                          <a:cs typeface="Arial" panose="020B0604020202020204" pitchFamily="34" charset="0"/>
                        </a:rPr>
                        <a:t>   Marks</a:t>
                      </a:r>
                      <a:endParaRPr lang="en-GB" sz="2800" b="1" i="0" u="none" strike="noStrike" dirty="0">
                        <a:solidFill>
                          <a:srgbClr val="0070C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582469815"/>
                  </a:ext>
                </a:extLst>
              </a:tr>
              <a:tr h="1097902">
                <a:tc>
                  <a:txBody>
                    <a:bodyPr/>
                    <a:lstStyle/>
                    <a:p>
                      <a:pPr algn="r" fontAlgn="b"/>
                      <a:r>
                        <a:rPr lang="en-GB" sz="2400" b="1" u="none" strike="noStrike">
                          <a:effectLst/>
                          <a:latin typeface="Arial" panose="020B0604020202020204" pitchFamily="34" charset="0"/>
                          <a:cs typeface="Arial" panose="020B0604020202020204" pitchFamily="34" charset="0"/>
                        </a:rPr>
                        <a:t>1</a:t>
                      </a:r>
                      <a:endParaRPr lang="en-GB" sz="2400" b="1"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   Essay</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2500  </a:t>
                      </a:r>
                      <a:r>
                        <a:rPr lang="en-GB" sz="2400" b="1" u="none" strike="noStrike" dirty="0">
                          <a:solidFill>
                            <a:srgbClr val="C00000"/>
                          </a:solidFill>
                          <a:effectLst/>
                          <a:latin typeface="Arial" panose="020B0604020202020204" pitchFamily="34" charset="0"/>
                          <a:cs typeface="Arial" panose="020B0604020202020204" pitchFamily="34" charset="0"/>
                        </a:rPr>
                        <a:t>±10%</a:t>
                      </a:r>
                      <a:endParaRPr lang="en-GB" sz="2400" b="1" i="0" u="none" strike="noStrike" dirty="0">
                        <a:solidFill>
                          <a:srgbClr val="C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28/06/2023</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400" b="1" u="none" strike="noStrike" dirty="0">
                          <a:effectLst/>
                          <a:latin typeface="Arial" panose="020B0604020202020204" pitchFamily="34" charset="0"/>
                          <a:cs typeface="Arial" panose="020B0604020202020204" pitchFamily="34" charset="0"/>
                        </a:rPr>
                        <a:t>50%</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881756451"/>
                  </a:ext>
                </a:extLst>
              </a:tr>
              <a:tr h="1783876">
                <a:tc>
                  <a:txBody>
                    <a:bodyPr/>
                    <a:lstStyle/>
                    <a:p>
                      <a:pPr algn="r" fontAlgn="b"/>
                      <a:r>
                        <a:rPr lang="en-GB" sz="2400" b="1" i="1" u="none" strike="noStrike" dirty="0">
                          <a:solidFill>
                            <a:srgbClr val="C00000"/>
                          </a:solidFill>
                          <a:effectLst/>
                          <a:latin typeface="Arial" panose="020B0604020202020204" pitchFamily="34" charset="0"/>
                          <a:cs typeface="Arial" panose="020B0604020202020204" pitchFamily="34" charset="0"/>
                        </a:rPr>
                        <a:t>2</a:t>
                      </a:r>
                    </a:p>
                  </a:txBody>
                  <a:tcPr marL="7620" marR="7620" marT="7620" marB="0" anchor="b"/>
                </a:tc>
                <a:tc>
                  <a:txBody>
                    <a:bodyPr/>
                    <a:lstStyle/>
                    <a:p>
                      <a:pPr algn="l" fontAlgn="b"/>
                      <a:r>
                        <a:rPr lang="en-GB" sz="2400" b="1" i="1" u="none" strike="noStrike" dirty="0">
                          <a:solidFill>
                            <a:srgbClr val="C00000"/>
                          </a:solidFill>
                          <a:effectLst/>
                          <a:latin typeface="Arial" panose="020B0604020202020204" pitchFamily="34" charset="0"/>
                          <a:cs typeface="Arial" panose="020B0604020202020204" pitchFamily="34" charset="0"/>
                        </a:rPr>
                        <a:t>   Exam</a:t>
                      </a:r>
                    </a:p>
                  </a:txBody>
                  <a:tcPr marL="7620" marR="7620" marT="7620" marB="0" anchor="b"/>
                </a:tc>
                <a:tc>
                  <a:txBody>
                    <a:bodyPr/>
                    <a:lstStyle/>
                    <a:p>
                      <a:pPr algn="l" fontAlgn="b"/>
                      <a:r>
                        <a:rPr lang="en-GB" sz="2400" b="1" i="1" u="none" strike="noStrike" dirty="0">
                          <a:solidFill>
                            <a:srgbClr val="C00000"/>
                          </a:solidFill>
                          <a:effectLst/>
                          <a:latin typeface="Arial" panose="020B0604020202020204" pitchFamily="34" charset="0"/>
                          <a:cs typeface="Arial" panose="020B0604020202020204" pitchFamily="34" charset="0"/>
                        </a:rPr>
                        <a:t>N/A</a:t>
                      </a:r>
                    </a:p>
                  </a:txBody>
                  <a:tcPr marL="7620" marR="7620" marT="7620" marB="0" anchor="b"/>
                </a:tc>
                <a:tc>
                  <a:txBody>
                    <a:bodyPr/>
                    <a:lstStyle/>
                    <a:p>
                      <a:pPr algn="l" fontAlgn="b"/>
                      <a:r>
                        <a:rPr lang="en-GB" sz="2400" b="1" i="1" u="none" strike="noStrike" dirty="0">
                          <a:solidFill>
                            <a:srgbClr val="C00000"/>
                          </a:solidFill>
                          <a:effectLst/>
                          <a:latin typeface="Arial" panose="020B0604020202020204" pitchFamily="34" charset="0"/>
                          <a:cs typeface="Arial" panose="020B0604020202020204" pitchFamily="34" charset="0"/>
                        </a:rPr>
                        <a:t>23/07/2023</a:t>
                      </a:r>
                    </a:p>
                  </a:txBody>
                  <a:tcPr marL="7620" marR="7620" marT="7620" marB="0" anchor="b"/>
                </a:tc>
                <a:tc>
                  <a:txBody>
                    <a:bodyPr/>
                    <a:lstStyle/>
                    <a:p>
                      <a:pPr algn="ctr" fontAlgn="b"/>
                      <a:r>
                        <a:rPr lang="en-GB" sz="2400" b="1" i="1" u="none" strike="noStrike" dirty="0">
                          <a:solidFill>
                            <a:srgbClr val="C00000"/>
                          </a:solidFill>
                          <a:effectLst/>
                          <a:latin typeface="Arial" panose="020B0604020202020204" pitchFamily="34" charset="0"/>
                          <a:cs typeface="Arial" panose="020B0604020202020204" pitchFamily="34" charset="0"/>
                        </a:rPr>
                        <a:t>50%</a:t>
                      </a:r>
                    </a:p>
                  </a:txBody>
                  <a:tcPr marL="7620" marR="7620" marT="7620" marB="0" anchor="b"/>
                </a:tc>
                <a:extLst>
                  <a:ext uri="{0D108BD9-81ED-4DB2-BD59-A6C34878D82A}">
                    <a16:rowId xmlns:a16="http://schemas.microsoft.com/office/drawing/2014/main" val="2808925172"/>
                  </a:ext>
                </a:extLst>
              </a:tr>
            </a:tbl>
          </a:graphicData>
        </a:graphic>
      </p:graphicFrame>
    </p:spTree>
    <p:extLst>
      <p:ext uri="{BB962C8B-B14F-4D97-AF65-F5344CB8AC3E}">
        <p14:creationId xmlns:p14="http://schemas.microsoft.com/office/powerpoint/2010/main" val="76918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heel(1)">
                                      <p:cBhvr>
                                        <p:cTn id="1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457200" y="116632"/>
            <a:ext cx="8229600" cy="778098"/>
          </a:xfrm>
        </p:spPr>
        <p:txBody>
          <a:bodyPr/>
          <a:lstStyle/>
          <a:p>
            <a:r>
              <a:rPr lang="en-GB" b="1" dirty="0">
                <a:latin typeface="Arial" panose="020B0604020202020204" pitchFamily="34" charset="0"/>
                <a:cs typeface="Arial" panose="020B0604020202020204" pitchFamily="34" charset="0"/>
              </a:rPr>
              <a:t>Topic or Outline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251520" y="894730"/>
            <a:ext cx="8784976" cy="5054550"/>
          </a:xfrm>
        </p:spPr>
        <p:txBody>
          <a:bodyPr>
            <a:normAutofit/>
          </a:bodyPr>
          <a:lstStyle/>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Define the business environment</a:t>
            </a: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Look at what businesses do (transformation of inputs into output mainly for profit making)</a:t>
            </a: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Assess different types of businesses</a:t>
            </a:r>
          </a:p>
          <a:p>
            <a:pPr marL="0" indent="0" algn="just">
              <a:buNone/>
            </a:pPr>
            <a:endParaRPr lang="en-GB" altLang="en-US" sz="26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Categorise the environment into its internal and external component</a:t>
            </a: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Assess the importance of understanding the business environment for business owners</a:t>
            </a:r>
          </a:p>
          <a:p>
            <a:pPr algn="just">
              <a:buFont typeface="Wingdings" panose="05000000000000000000" pitchFamily="2" charset="2"/>
              <a:buChar char="§"/>
            </a:pPr>
            <a:r>
              <a:rPr lang="en-GB" altLang="en-US" sz="2600" dirty="0">
                <a:latin typeface="Arial" panose="020B0604020202020204" pitchFamily="34" charset="0"/>
                <a:ea typeface="ＭＳ Ｐゴシック" panose="020B0600070205080204" pitchFamily="34" charset="-128"/>
                <a:cs typeface="Arial" panose="020B0604020202020204" pitchFamily="34" charset="0"/>
              </a:rPr>
              <a:t>The tools used to analyse the business environment</a:t>
            </a:r>
          </a:p>
          <a:p>
            <a:pPr marL="0" indent="0" algn="just">
              <a:buNone/>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additive="base">
                                        <p:cTn id="3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 calcmode="lin" valueType="num">
                                      <p:cBhvr additive="base">
                                        <p:cTn id="4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457200" y="116631"/>
            <a:ext cx="8229600" cy="792089"/>
          </a:xfrm>
        </p:spPr>
        <p:txBody>
          <a:bodyPr>
            <a:normAutofit/>
          </a:bodyPr>
          <a:lstStyle/>
          <a:p>
            <a:r>
              <a:rPr lang="en-GB"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07504" y="1124744"/>
            <a:ext cx="8856984" cy="4968552"/>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Define business and the business environment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Understand why businesses exist and what they do</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Outline key elements of the internal and external environment affecting business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List and understand different types of businesses</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Appreciate the importance of understanding the business environment</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Understand tools use to analyse the environment</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Importance of integrating sustainability in modern business operations given issues around population changes, climate change, </a:t>
            </a:r>
          </a:p>
        </p:txBody>
      </p:sp>
    </p:spTree>
    <p:extLst>
      <p:ext uri="{BB962C8B-B14F-4D97-AF65-F5344CB8AC3E}">
        <p14:creationId xmlns:p14="http://schemas.microsoft.com/office/powerpoint/2010/main" val="191004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427178" y="116632"/>
            <a:ext cx="8229600" cy="706090"/>
          </a:xfrm>
        </p:spPr>
        <p:txBody>
          <a:bodyPr>
            <a:normAutofit fontScale="90000"/>
          </a:bodyPr>
          <a:lstStyle/>
          <a:p>
            <a:r>
              <a:rPr lang="en-GB" b="1" dirty="0">
                <a:latin typeface="Arial" panose="020B0604020202020204" pitchFamily="34" charset="0"/>
                <a:cs typeface="Arial" panose="020B0604020202020204" pitchFamily="34" charset="0"/>
              </a:rPr>
              <a:t> Background:</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43508" y="980728"/>
            <a:ext cx="8856984" cy="4818508"/>
          </a:xfrm>
        </p:spPr>
        <p:txBody>
          <a:bodyPr>
            <a:normAutofit fontScale="92500" lnSpcReduction="20000"/>
          </a:bodyPr>
          <a:lstStyle/>
          <a:p>
            <a:pPr lvl="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Imagine intending to start your own business? How would you go about it? Where will you start?</a:t>
            </a:r>
          </a:p>
          <a:p>
            <a:pPr marL="0" lvl="0" indent="0" algn="just">
              <a:buNone/>
            </a:pPr>
            <a:endParaRPr lang="en-GB" sz="2800" dirty="0">
              <a:latin typeface="Arial" panose="020B0604020202020204" pitchFamily="34" charset="0"/>
              <a:cs typeface="Arial" panose="020B0604020202020204" pitchFamily="34" charset="0"/>
            </a:endParaRPr>
          </a:p>
          <a:p>
            <a:pPr lvl="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Imaging having your own business and you want to </a:t>
            </a:r>
          </a:p>
          <a:p>
            <a:pPr marL="0" lvl="0" indent="0" algn="just">
              <a:buNone/>
            </a:pPr>
            <a:endParaRPr lang="en-GB" sz="2800" dirty="0">
              <a:latin typeface="Arial" panose="020B0604020202020204" pitchFamily="34" charset="0"/>
              <a:cs typeface="Arial" panose="020B0604020202020204" pitchFamily="34" charset="0"/>
            </a:endParaRPr>
          </a:p>
          <a:p>
            <a:pPr marL="514350" lvl="0" indent="-514350" algn="just">
              <a:buFont typeface="+mj-lt"/>
              <a:buAutoNum type="arabicPeriod"/>
            </a:pPr>
            <a:r>
              <a:rPr lang="en-GB" sz="2800" dirty="0">
                <a:latin typeface="Arial" panose="020B0604020202020204" pitchFamily="34" charset="0"/>
                <a:cs typeface="Arial" panose="020B0604020202020204" pitchFamily="34" charset="0"/>
              </a:rPr>
              <a:t>Increase PRICE or</a:t>
            </a:r>
          </a:p>
          <a:p>
            <a:pPr marL="514350" lvl="0" indent="-514350" algn="just">
              <a:buFont typeface="+mj-lt"/>
              <a:buAutoNum type="arabicPeriod"/>
            </a:pPr>
            <a:r>
              <a:rPr lang="en-GB" sz="2800" dirty="0">
                <a:latin typeface="Arial" panose="020B0604020202020204" pitchFamily="34" charset="0"/>
                <a:cs typeface="Arial" panose="020B0604020202020204" pitchFamily="34" charset="0"/>
              </a:rPr>
              <a:t>You want to start selling internationally     OR</a:t>
            </a:r>
          </a:p>
          <a:p>
            <a:pPr marL="0" lvl="0" indent="0" algn="just">
              <a:buNone/>
            </a:pPr>
            <a:endParaRPr lang="en-GB" sz="2800" dirty="0">
              <a:latin typeface="Arial" panose="020B0604020202020204" pitchFamily="34" charset="0"/>
              <a:cs typeface="Arial" panose="020B0604020202020204" pitchFamily="34" charset="0"/>
            </a:endParaRPr>
          </a:p>
          <a:p>
            <a:pPr lvl="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What would you likely do first before making a </a:t>
            </a:r>
            <a:r>
              <a:rPr lang="en-GB" sz="2800" dirty="0">
                <a:solidFill>
                  <a:srgbClr val="0070C0"/>
                </a:solidFill>
                <a:latin typeface="Arial" panose="020B0604020202020204" pitchFamily="34" charset="0"/>
                <a:cs typeface="Arial" panose="020B0604020202020204" pitchFamily="34" charset="0"/>
              </a:rPr>
              <a:t>FINAL  DECISON?</a:t>
            </a:r>
          </a:p>
          <a:p>
            <a:pPr lvl="0"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lvl="0" algn="just">
              <a:buFont typeface="Wingdings" panose="05000000000000000000" pitchFamily="2" charset="2"/>
              <a:buChar char="§"/>
            </a:pPr>
            <a:r>
              <a:rPr lang="en-GB" sz="2800" b="1" dirty="0">
                <a:latin typeface="Arial" panose="020B0604020202020204" pitchFamily="34" charset="0"/>
                <a:cs typeface="Arial" panose="020B0604020202020204" pitchFamily="34" charset="0"/>
              </a:rPr>
              <a:t>Do research to understand the feasibility and risk</a:t>
            </a: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43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p:cTn id="26"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p:cTn id="33"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5" dur="5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p:cTn id="40"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p:cTn id="47"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49"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427178" y="116632"/>
            <a:ext cx="8229600" cy="706090"/>
          </a:xfrm>
        </p:spPr>
        <p:txBody>
          <a:bodyPr>
            <a:normAutofit fontScale="90000"/>
          </a:bodyPr>
          <a:lstStyle/>
          <a:p>
            <a:r>
              <a:rPr lang="en-GB" b="1" dirty="0">
                <a:latin typeface="Arial" panose="020B0604020202020204" pitchFamily="34" charset="0"/>
                <a:cs typeface="Arial" panose="020B0604020202020204" pitchFamily="34" charset="0"/>
              </a:rPr>
              <a:t> Define Businesses: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43508" y="822722"/>
            <a:ext cx="8856984" cy="4818508"/>
          </a:xfrm>
        </p:spPr>
        <p:txBody>
          <a:bodyPr>
            <a:normAutofit fontScale="92500" lnSpcReduction="10000"/>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 business is any type of </a:t>
            </a:r>
            <a:r>
              <a:rPr lang="en-GB" sz="2400" b="1" dirty="0">
                <a:latin typeface="Arial" panose="020B0604020202020204" pitchFamily="34" charset="0"/>
                <a:cs typeface="Arial" panose="020B0604020202020204" pitchFamily="34" charset="0"/>
              </a:rPr>
              <a:t>economic activity </a:t>
            </a:r>
            <a:r>
              <a:rPr lang="en-GB" sz="2400" dirty="0">
                <a:latin typeface="Arial" panose="020B0604020202020204" pitchFamily="34" charset="0"/>
                <a:cs typeface="Arial" panose="020B0604020202020204" pitchFamily="34" charset="0"/>
              </a:rPr>
              <a:t>in which we produce and supply goods or services in exchange for something (usually money).</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Businesses are organisations that </a:t>
            </a:r>
            <a:r>
              <a:rPr lang="en-GB" sz="2400" b="1" dirty="0">
                <a:latin typeface="Arial" panose="020B0604020202020204" pitchFamily="34" charset="0"/>
                <a:cs typeface="Arial" panose="020B0604020202020204" pitchFamily="34" charset="0"/>
              </a:rPr>
              <a:t>pull together factor inputs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transform them </a:t>
            </a:r>
            <a:r>
              <a:rPr lang="en-GB" sz="2400" dirty="0">
                <a:latin typeface="Arial" panose="020B0604020202020204" pitchFamily="34" charset="0"/>
                <a:cs typeface="Arial" panose="020B0604020202020204" pitchFamily="34" charset="0"/>
              </a:rPr>
              <a:t>into goods and services in order to sell and possibly make profit</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Organisation of people, material and non-material things with a view to produce and supply something to society</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Hence, business organisations around the world have one common feature</a:t>
            </a:r>
          </a:p>
          <a:p>
            <a:pPr marL="622300"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Transformation of </a:t>
            </a:r>
            <a:r>
              <a:rPr lang="en-GB" sz="2400" b="1" u="sng" dirty="0">
                <a:latin typeface="Arial" panose="020B0604020202020204" pitchFamily="34" charset="0"/>
                <a:cs typeface="Arial" panose="020B0604020202020204" pitchFamily="34" charset="0"/>
              </a:rPr>
              <a:t>INPUTS</a:t>
            </a:r>
            <a:r>
              <a:rPr lang="en-GB" sz="2400" dirty="0">
                <a:latin typeface="Arial" panose="020B0604020202020204" pitchFamily="34" charset="0"/>
                <a:cs typeface="Arial" panose="020B0604020202020204" pitchFamily="34" charset="0"/>
              </a:rPr>
              <a:t> into </a:t>
            </a:r>
            <a:r>
              <a:rPr lang="en-GB" sz="2400" b="1" u="sng" dirty="0">
                <a:latin typeface="Arial" panose="020B0604020202020204" pitchFamily="34" charset="0"/>
                <a:cs typeface="Arial" panose="020B0604020202020204" pitchFamily="34" charset="0"/>
              </a:rPr>
              <a:t>OUTPUTS</a:t>
            </a: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621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p:cTn id="26"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p:cTn id="33"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p:cTn id="40"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395536" y="116632"/>
            <a:ext cx="8229600" cy="864096"/>
          </a:xfrm>
        </p:spPr>
        <p:txBody>
          <a:bodyPr>
            <a:normAutofit/>
          </a:bodyPr>
          <a:lstStyle/>
          <a:p>
            <a:r>
              <a:rPr lang="en-GB" b="1" dirty="0">
                <a:latin typeface="Arial" panose="020B0604020202020204" pitchFamily="34" charset="0"/>
                <a:cs typeface="Arial" panose="020B0604020202020204" pitchFamily="34" charset="0"/>
              </a:rPr>
              <a:t> What are Inputs and Outputs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259499" y="1052736"/>
            <a:ext cx="8856984" cy="4608512"/>
          </a:xfrm>
        </p:spPr>
        <p:txBody>
          <a:bodyPr>
            <a:normAutofit/>
          </a:bodyPr>
          <a:lstStyle/>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Inputs </a:t>
            </a:r>
            <a:r>
              <a:rPr lang="en-GB" sz="2400" dirty="0">
                <a:latin typeface="Arial" panose="020B0604020202020204" pitchFamily="34" charset="0"/>
                <a:cs typeface="Arial" panose="020B0604020202020204" pitchFamily="34" charset="0"/>
              </a:rPr>
              <a:t>has many other names</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Factor Inputs/Inputs/factors of production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(Land, Labour, Capital and Entrepreneurship)</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Outputs</a:t>
            </a:r>
            <a:r>
              <a:rPr lang="en-GB" sz="2400" dirty="0">
                <a:latin typeface="Arial" panose="020B0604020202020204" pitchFamily="34" charset="0"/>
                <a:cs typeface="Arial" panose="020B0604020202020204" pitchFamily="34" charset="0"/>
              </a:rPr>
              <a:t> is the goods and services that are produced by businesses including manufactured goods (cars, mobile phones), and Services (banking, transport)</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Transformation Process </a:t>
            </a:r>
            <a:r>
              <a:rPr lang="en-GB" sz="2400" dirty="0">
                <a:latin typeface="Arial" panose="020B0604020202020204" pitchFamily="34" charset="0"/>
                <a:cs typeface="Arial" panose="020B0604020202020204" pitchFamily="34" charset="0"/>
              </a:rPr>
              <a:t>is what businesses do to crate value in an economy</a:t>
            </a:r>
          </a:p>
        </p:txBody>
      </p:sp>
    </p:spTree>
    <p:extLst>
      <p:ext uri="{BB962C8B-B14F-4D97-AF65-F5344CB8AC3E}">
        <p14:creationId xmlns:p14="http://schemas.microsoft.com/office/powerpoint/2010/main" val="1429448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p:cTn id="3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p:cTn id="4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107504" y="116632"/>
            <a:ext cx="8928992" cy="1080120"/>
          </a:xfrm>
        </p:spPr>
        <p:txBody>
          <a:bodyPr anchor="ctr">
            <a:noAutofit/>
          </a:bodyPr>
          <a:lstStyle/>
          <a:p>
            <a:pPr>
              <a:lnSpc>
                <a:spcPct val="90000"/>
              </a:lnSpc>
            </a:pPr>
            <a:r>
              <a:rPr lang="en-GB" sz="3600" b="1" dirty="0">
                <a:latin typeface="Arial" panose="020B0604020202020204" pitchFamily="34" charset="0"/>
                <a:cs typeface="Arial" panose="020B0604020202020204" pitchFamily="34" charset="0"/>
              </a:rPr>
              <a:t>Motivation of the transformation process and goal of businesses</a:t>
            </a:r>
          </a:p>
        </p:txBody>
      </p:sp>
      <p:sp>
        <p:nvSpPr>
          <p:cNvPr id="5" name="Rectangle 4"/>
          <p:cNvSpPr/>
          <p:nvPr/>
        </p:nvSpPr>
        <p:spPr>
          <a:xfrm>
            <a:off x="114983" y="1196752"/>
            <a:ext cx="8856983" cy="4630883"/>
          </a:xfrm>
          <a:prstGeom prst="rect">
            <a:avLst/>
          </a:prstGeom>
        </p:spPr>
        <p:txBody>
          <a:bodyPr wrap="square">
            <a:spAutoFit/>
          </a:bodyPr>
          <a:lstStyle/>
          <a:p>
            <a:pPr marL="457200" indent="-457200" algn="just">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 main purpose of a business is to produce and sell in order to make </a:t>
            </a:r>
            <a:r>
              <a:rPr lang="en-GB" sz="2400" b="1" dirty="0">
                <a:latin typeface="Arial" panose="020B0604020202020204" pitchFamily="34" charset="0"/>
                <a:ea typeface="Calibri" panose="020F0502020204030204" pitchFamily="34" charset="0"/>
                <a:cs typeface="Arial" panose="020B0604020202020204" pitchFamily="34" charset="0"/>
              </a:rPr>
              <a:t>profit</a:t>
            </a:r>
          </a:p>
          <a:p>
            <a:pPr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There are also </a:t>
            </a:r>
            <a:r>
              <a:rPr lang="en-GB" sz="2400" b="1" dirty="0">
                <a:latin typeface="Arial" panose="020B0604020202020204" pitchFamily="34" charset="0"/>
                <a:ea typeface="Calibri" panose="020F0502020204030204" pitchFamily="34" charset="0"/>
                <a:cs typeface="Arial" panose="020B0604020202020204" pitchFamily="34" charset="0"/>
              </a:rPr>
              <a:t>non-profit</a:t>
            </a:r>
            <a:r>
              <a:rPr lang="en-GB" sz="2400" dirty="0">
                <a:latin typeface="Arial" panose="020B0604020202020204" pitchFamily="34" charset="0"/>
                <a:ea typeface="Calibri" panose="020F0502020204030204" pitchFamily="34" charset="0"/>
                <a:cs typeface="Arial" panose="020B0604020202020204" pitchFamily="34" charset="0"/>
              </a:rPr>
              <a:t> organisations</a:t>
            </a:r>
          </a:p>
          <a:p>
            <a:pPr marL="457200" indent="-457200" algn="just">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And </a:t>
            </a:r>
            <a:r>
              <a:rPr lang="en-GB" sz="2400" b="1" dirty="0">
                <a:latin typeface="Arial" panose="020B0604020202020204" pitchFamily="34" charset="0"/>
                <a:ea typeface="Calibri" panose="020F0502020204030204" pitchFamily="34" charset="0"/>
                <a:cs typeface="Arial" panose="020B0604020202020204" pitchFamily="34" charset="0"/>
              </a:rPr>
              <a:t>social enterprises </a:t>
            </a:r>
            <a:r>
              <a:rPr lang="en-GB" sz="2400" dirty="0">
                <a:latin typeface="Arial" panose="020B0604020202020204" pitchFamily="34" charset="0"/>
                <a:ea typeface="Calibri" panose="020F0502020204030204" pitchFamily="34" charset="0"/>
                <a:cs typeface="Arial" panose="020B0604020202020204" pitchFamily="34" charset="0"/>
              </a:rPr>
              <a:t>(between profit and non-profit)</a:t>
            </a:r>
          </a:p>
          <a:p>
            <a:pPr marL="457200" indent="-457200" algn="just">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a:t>
            </a:r>
            <a:r>
              <a:rPr lang="en-GB" sz="2400" b="1" dirty="0">
                <a:latin typeface="Arial" panose="020B0604020202020204" pitchFamily="34" charset="0"/>
                <a:ea typeface="Calibri" panose="020F0502020204030204" pitchFamily="34" charset="0"/>
                <a:cs typeface="Arial" panose="020B0604020202020204" pitchFamily="34" charset="0"/>
              </a:rPr>
              <a:t>Business Model </a:t>
            </a:r>
            <a:r>
              <a:rPr lang="en-GB" sz="2400" dirty="0">
                <a:latin typeface="Arial" panose="020B0604020202020204" pitchFamily="34" charset="0"/>
                <a:ea typeface="Calibri" panose="020F0502020204030204" pitchFamily="34" charset="0"/>
                <a:cs typeface="Arial" panose="020B0604020202020204" pitchFamily="34" charset="0"/>
              </a:rPr>
              <a:t>is important as it sets out </a:t>
            </a:r>
            <a:r>
              <a:rPr lang="en-GB" sz="2400" b="1" u="sng" dirty="0">
                <a:latin typeface="Arial" panose="020B0604020202020204" pitchFamily="34" charset="0"/>
                <a:ea typeface="Calibri" panose="020F0502020204030204" pitchFamily="34" charset="0"/>
                <a:cs typeface="Arial" panose="020B0604020202020204" pitchFamily="34" charset="0"/>
              </a:rPr>
              <a:t>why</a:t>
            </a:r>
            <a:r>
              <a:rPr lang="en-GB" sz="2400" dirty="0">
                <a:latin typeface="Arial" panose="020B0604020202020204" pitchFamily="34" charset="0"/>
                <a:ea typeface="Calibri" panose="020F0502020204030204" pitchFamily="34" charset="0"/>
                <a:cs typeface="Arial" panose="020B0604020202020204" pitchFamily="34" charset="0"/>
              </a:rPr>
              <a:t> they exist, and </a:t>
            </a:r>
            <a:r>
              <a:rPr lang="en-GB" sz="2400" b="1" dirty="0">
                <a:latin typeface="Arial" panose="020B0604020202020204" pitchFamily="34" charset="0"/>
                <a:ea typeface="Calibri" panose="020F0502020204030204" pitchFamily="34" charset="0"/>
                <a:cs typeface="Arial" panose="020B0604020202020204" pitchFamily="34" charset="0"/>
              </a:rPr>
              <a:t>how</a:t>
            </a:r>
            <a:r>
              <a:rPr lang="en-GB" sz="2400" dirty="0">
                <a:latin typeface="Arial" panose="020B0604020202020204" pitchFamily="34" charset="0"/>
                <a:ea typeface="Calibri" panose="020F0502020204030204" pitchFamily="34" charset="0"/>
                <a:cs typeface="Arial" panose="020B0604020202020204" pitchFamily="34" charset="0"/>
              </a:rPr>
              <a:t> they achieve their goal</a:t>
            </a:r>
          </a:p>
          <a:p>
            <a:pPr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457200" indent="-457200" algn="just">
              <a:lnSpc>
                <a:spcPct val="107000"/>
              </a:lnSpc>
              <a:spcAft>
                <a:spcPts val="800"/>
              </a:spcAft>
              <a:buFont typeface="Wingdings" panose="05000000000000000000" pitchFamily="2" charset="2"/>
              <a:buChar char="§"/>
            </a:pPr>
            <a:r>
              <a:rPr lang="en-GB" sz="2400" dirty="0">
                <a:latin typeface="Arial" panose="020B0604020202020204" pitchFamily="34" charset="0"/>
                <a:cs typeface="Arial" panose="020B0604020202020204" pitchFamily="34" charset="0"/>
              </a:rPr>
              <a:t>A lot of considerations must be made in the transformation process (consider all </a:t>
            </a:r>
            <a:r>
              <a:rPr lang="en-GB" sz="2400" b="1" dirty="0">
                <a:latin typeface="Arial" panose="020B0604020202020204" pitchFamily="34" charset="0"/>
                <a:cs typeface="Arial" panose="020B0604020202020204" pitchFamily="34" charset="0"/>
              </a:rPr>
              <a:t>stakeholders </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sustainability</a:t>
            </a:r>
          </a:p>
        </p:txBody>
      </p:sp>
    </p:spTree>
    <p:extLst>
      <p:ext uri="{BB962C8B-B14F-4D97-AF65-F5344CB8AC3E}">
        <p14:creationId xmlns:p14="http://schemas.microsoft.com/office/powerpoint/2010/main" val="31552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32899" y="116632"/>
            <a:ext cx="8229600" cy="936104"/>
          </a:xfrm>
        </p:spPr>
        <p:txBody>
          <a:bodyPr anchor="ctr">
            <a:noAutofit/>
          </a:bodyPr>
          <a:lstStyle/>
          <a:p>
            <a:pPr>
              <a:lnSpc>
                <a:spcPct val="90000"/>
              </a:lnSpc>
            </a:pPr>
            <a:r>
              <a:rPr lang="en-GB" sz="2400" b="1" dirty="0">
                <a:latin typeface="Arial" panose="020B0604020202020204" pitchFamily="34" charset="0"/>
                <a:cs typeface="Arial" panose="020B0604020202020204" pitchFamily="34" charset="0"/>
              </a:rPr>
              <a:t>THE TRANSFORMATION PROCESS WITH BUSINESS ENVIRONMENT </a:t>
            </a:r>
          </a:p>
        </p:txBody>
      </p:sp>
      <p:pic>
        <p:nvPicPr>
          <p:cNvPr id="6" name="Picture 5"/>
          <p:cNvPicPr/>
          <p:nvPr/>
        </p:nvPicPr>
        <p:blipFill>
          <a:blip r:embed="rId2"/>
          <a:stretch>
            <a:fillRect/>
          </a:stretch>
        </p:blipFill>
        <p:spPr>
          <a:xfrm>
            <a:off x="179512" y="908720"/>
            <a:ext cx="8819621" cy="4752528"/>
          </a:xfrm>
          <a:prstGeom prst="rect">
            <a:avLst/>
          </a:prstGeom>
        </p:spPr>
      </p:pic>
    </p:spTree>
    <p:extLst>
      <p:ext uri="{BB962C8B-B14F-4D97-AF65-F5344CB8AC3E}">
        <p14:creationId xmlns:p14="http://schemas.microsoft.com/office/powerpoint/2010/main" val="28304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Case Study: Example</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79512" y="1052736"/>
            <a:ext cx="8784976" cy="4536504"/>
          </a:xfrm>
        </p:spPr>
        <p:txBody>
          <a:bodyPr>
            <a:noAutofit/>
          </a:bodyPr>
          <a:lstStyle/>
          <a:p>
            <a:pPr algn="just">
              <a:buFont typeface="Wingdings" panose="05000000000000000000" pitchFamily="2" charset="2"/>
              <a:buChar char="§"/>
            </a:pPr>
            <a:r>
              <a:rPr lang="en-GB" sz="2400" dirty="0" err="1">
                <a:latin typeface="Arial" panose="020B0604020202020204" pitchFamily="34" charset="0"/>
                <a:cs typeface="Arial" panose="020B0604020202020204" pitchFamily="34" charset="0"/>
              </a:rPr>
              <a:t>Pret</a:t>
            </a:r>
            <a:r>
              <a:rPr lang="en-GB" sz="2400" dirty="0">
                <a:latin typeface="Arial" panose="020B0604020202020204" pitchFamily="34" charset="0"/>
                <a:cs typeface="Arial" panose="020B0604020202020204" pitchFamily="34" charset="0"/>
              </a:rPr>
              <a:t> a Manager (</a:t>
            </a:r>
            <a:r>
              <a:rPr lang="en-GB" sz="2400" dirty="0" err="1">
                <a:latin typeface="Arial" panose="020B0604020202020204" pitchFamily="34" charset="0"/>
                <a:cs typeface="Arial" panose="020B0604020202020204" pitchFamily="34" charset="0"/>
              </a:rPr>
              <a:t>pret</a:t>
            </a:r>
            <a:r>
              <a:rPr lang="en-GB" sz="2400" dirty="0">
                <a:latin typeface="Arial" panose="020B0604020202020204" pitchFamily="34" charset="0"/>
                <a:cs typeface="Arial" panose="020B0604020202020204" pitchFamily="34" charset="0"/>
              </a:rPr>
              <a:t>) a sandwich chain business with 434 shops in UK</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Appealed to office workers</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During the covid-19, many of its shops closed down and sales went down significantly.</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It has to make decisions quickly</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Started to think about producing for online orders and deliveries</a:t>
            </a: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623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barn(inVertical)">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barn(inVertical)">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barn(inVertical)">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Supply Chain</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6856" y="836712"/>
            <a:ext cx="8947631" cy="4896544"/>
          </a:xfrm>
        </p:spPr>
        <p:txBody>
          <a:bodyPr>
            <a:no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Businesses must consider the entire </a:t>
            </a:r>
            <a:r>
              <a:rPr lang="en-GB" sz="2400" b="1" dirty="0">
                <a:latin typeface="Arial" panose="020B0604020202020204" pitchFamily="34" charset="0"/>
                <a:cs typeface="Arial" panose="020B0604020202020204" pitchFamily="34" charset="0"/>
              </a:rPr>
              <a:t>supply chain </a:t>
            </a:r>
            <a:r>
              <a:rPr lang="en-GB" sz="2400" dirty="0">
                <a:latin typeface="Arial" panose="020B0604020202020204" pitchFamily="34" charset="0"/>
                <a:cs typeface="Arial" panose="020B0604020202020204" pitchFamily="34" charset="0"/>
              </a:rPr>
              <a:t>in the transformation process</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Supply Chain </a:t>
            </a:r>
            <a:r>
              <a:rPr lang="en-GB" sz="2400" dirty="0">
                <a:latin typeface="Arial" panose="020B0604020202020204" pitchFamily="34" charset="0"/>
                <a:cs typeface="Arial" panose="020B0604020202020204" pitchFamily="34" charset="0"/>
              </a:rPr>
              <a:t>visualises the transformation process (production process) as a succession of stages </a:t>
            </a:r>
            <a:r>
              <a:rPr lang="en-GB" sz="2400" u="sng" dirty="0">
                <a:latin typeface="Arial" panose="020B0604020202020204" pitchFamily="34" charset="0"/>
                <a:cs typeface="Arial" panose="020B0604020202020204" pitchFamily="34" charset="0"/>
              </a:rPr>
              <a:t>from </a:t>
            </a:r>
            <a:r>
              <a:rPr lang="en-GB" sz="2400" b="1" u="sng" dirty="0">
                <a:latin typeface="Arial" panose="020B0604020202020204" pitchFamily="34" charset="0"/>
                <a:cs typeface="Arial" panose="020B0604020202020204" pitchFamily="34" charset="0"/>
              </a:rPr>
              <a:t>Input Purchase</a:t>
            </a:r>
            <a:r>
              <a:rPr lang="en-GB" sz="2400" dirty="0">
                <a:latin typeface="Arial" panose="020B0604020202020204" pitchFamily="34" charset="0"/>
                <a:cs typeface="Arial" panose="020B0604020202020204" pitchFamily="34" charset="0"/>
              </a:rPr>
              <a:t>, </a:t>
            </a:r>
            <a:r>
              <a:rPr lang="en-GB" sz="2400" b="1" u="sng" dirty="0">
                <a:solidFill>
                  <a:srgbClr val="C00000"/>
                </a:solidFill>
                <a:latin typeface="Arial" panose="020B0604020202020204" pitchFamily="34" charset="0"/>
                <a:cs typeface="Arial" panose="020B0604020202020204" pitchFamily="34" charset="0"/>
              </a:rPr>
              <a:t>Production</a:t>
            </a:r>
            <a:r>
              <a:rPr lang="en-GB" sz="2400" dirty="0">
                <a:latin typeface="Arial" panose="020B0604020202020204" pitchFamily="34" charset="0"/>
                <a:cs typeface="Arial" panose="020B0604020202020204" pitchFamily="34" charset="0"/>
              </a:rPr>
              <a:t> and </a:t>
            </a:r>
            <a:r>
              <a:rPr lang="en-GB" sz="2400" b="1" u="sng" dirty="0">
                <a:solidFill>
                  <a:srgbClr val="7030A0"/>
                </a:solidFill>
                <a:latin typeface="Arial" panose="020B0604020202020204" pitchFamily="34" charset="0"/>
                <a:cs typeface="Arial" panose="020B0604020202020204" pitchFamily="34" charset="0"/>
              </a:rPr>
              <a:t>Delivery to Customer</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Hence, the </a:t>
            </a:r>
            <a:r>
              <a:rPr lang="en-GB" sz="2400" b="1" dirty="0">
                <a:latin typeface="Arial" panose="020B0604020202020204" pitchFamily="34" charset="0"/>
                <a:cs typeface="Arial" panose="020B0604020202020204" pitchFamily="34" charset="0"/>
              </a:rPr>
              <a:t>supply chain </a:t>
            </a:r>
            <a:r>
              <a:rPr lang="en-GB" sz="2400" dirty="0">
                <a:latin typeface="Arial" panose="020B0604020202020204" pitchFamily="34" charset="0"/>
                <a:cs typeface="Arial" panose="020B0604020202020204" pitchFamily="34" charset="0"/>
              </a:rPr>
              <a:t>epitomise the interrelated activities within a business and how it interacts with the </a:t>
            </a:r>
            <a:r>
              <a:rPr lang="en-GB" sz="2400" b="1" dirty="0">
                <a:solidFill>
                  <a:srgbClr val="C00000"/>
                </a:solidFill>
                <a:latin typeface="Arial" panose="020B0604020202020204" pitchFamily="34" charset="0"/>
                <a:cs typeface="Arial" panose="020B0604020202020204" pitchFamily="34" charset="0"/>
              </a:rPr>
              <a:t>environment</a:t>
            </a:r>
            <a:r>
              <a:rPr lang="en-GB" sz="2400" dirty="0">
                <a:latin typeface="Arial" panose="020B0604020202020204" pitchFamily="34" charset="0"/>
                <a:cs typeface="Arial" panose="020B0604020202020204" pitchFamily="34" charset="0"/>
              </a:rPr>
              <a:t> in which these businesses operate</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Hence, businesses must </a:t>
            </a:r>
            <a:r>
              <a:rPr lang="en-GB" sz="2400" b="1" dirty="0">
                <a:latin typeface="Arial" panose="020B0604020202020204" pitchFamily="34" charset="0"/>
                <a:cs typeface="Arial" panose="020B0604020202020204" pitchFamily="34" charset="0"/>
              </a:rPr>
              <a:t>understand the entire supply chain </a:t>
            </a:r>
            <a:r>
              <a:rPr lang="en-GB" sz="2400" dirty="0">
                <a:latin typeface="Arial" panose="020B0604020202020204" pitchFamily="34" charset="0"/>
                <a:cs typeface="Arial" panose="020B0604020202020204" pitchFamily="34" charset="0"/>
              </a:rPr>
              <a:t>process in order to </a:t>
            </a:r>
            <a:r>
              <a:rPr lang="en-GB" sz="2400" b="1" dirty="0">
                <a:latin typeface="Arial" panose="020B0604020202020204" pitchFamily="34" charset="0"/>
                <a:cs typeface="Arial" panose="020B0604020202020204" pitchFamily="34" charset="0"/>
              </a:rPr>
              <a:t>make informed decisions</a:t>
            </a:r>
          </a:p>
        </p:txBody>
      </p:sp>
    </p:spTree>
    <p:extLst>
      <p:ext uri="{BB962C8B-B14F-4D97-AF65-F5344CB8AC3E}">
        <p14:creationId xmlns:p14="http://schemas.microsoft.com/office/powerpoint/2010/main" val="192545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p:cTn id="26"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p:cTn id="33"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16632"/>
            <a:ext cx="8229600" cy="1008112"/>
          </a:xfrm>
        </p:spPr>
        <p:txBody>
          <a:bodyPr>
            <a:noAutofit/>
          </a:bodyPr>
          <a:lstStyle/>
          <a:p>
            <a:r>
              <a:rPr lang="en-GB" sz="3600" b="1" dirty="0">
                <a:latin typeface="Arial" panose="020B0604020202020204" pitchFamily="34" charset="0"/>
                <a:cs typeface="Arial" panose="020B0604020202020204" pitchFamily="34" charset="0"/>
              </a:rPr>
              <a:t>Set of Conditions necessary for Successful Businesses</a:t>
            </a:r>
          </a:p>
        </p:txBody>
      </p:sp>
      <p:sp>
        <p:nvSpPr>
          <p:cNvPr id="4" name="TextBox 3">
            <a:extLst>
              <a:ext uri="{FF2B5EF4-FFF2-40B4-BE49-F238E27FC236}">
                <a16:creationId xmlns:a16="http://schemas.microsoft.com/office/drawing/2014/main" id="{30F82CBF-4DAD-C7D3-584A-F074B3CDA6BE}"/>
              </a:ext>
            </a:extLst>
          </p:cNvPr>
          <p:cNvSpPr txBox="1"/>
          <p:nvPr/>
        </p:nvSpPr>
        <p:spPr>
          <a:xfrm>
            <a:off x="4932040" y="3717032"/>
            <a:ext cx="4330198" cy="1754326"/>
          </a:xfrm>
          <a:prstGeom prst="rect">
            <a:avLst/>
          </a:prstGeom>
          <a:noFill/>
        </p:spPr>
        <p:txBody>
          <a:bodyPr wrap="square" rtlCol="0">
            <a:spAutoFit/>
          </a:bodyPr>
          <a:lstStyle/>
          <a:p>
            <a:r>
              <a:rPr lang="en-GB" b="1" dirty="0"/>
              <a:t>Availability of Finance:</a:t>
            </a:r>
          </a:p>
          <a:p>
            <a:pPr marL="285750" indent="-285750">
              <a:buFont typeface="Wingdings" panose="05000000000000000000" pitchFamily="2" charset="2"/>
              <a:buChar char="§"/>
            </a:pPr>
            <a:r>
              <a:rPr lang="en-GB" dirty="0"/>
              <a:t>Ease of accessing finance for investment</a:t>
            </a:r>
          </a:p>
          <a:p>
            <a:pPr marL="285750" indent="-285750">
              <a:buFont typeface="Wingdings" panose="05000000000000000000" pitchFamily="2" charset="2"/>
              <a:buChar char="§"/>
            </a:pPr>
            <a:r>
              <a:rPr lang="en-GB" dirty="0"/>
              <a:t>The number of available investors</a:t>
            </a:r>
          </a:p>
          <a:p>
            <a:pPr marL="285750" indent="-285750">
              <a:buFont typeface="Wingdings" panose="05000000000000000000" pitchFamily="2" charset="2"/>
              <a:buChar char="§"/>
            </a:pPr>
            <a:r>
              <a:rPr lang="en-GB" dirty="0"/>
              <a:t>Government loans and grants to SMEs</a:t>
            </a:r>
          </a:p>
          <a:p>
            <a:endParaRPr lang="en-GB" dirty="0"/>
          </a:p>
        </p:txBody>
      </p:sp>
      <p:sp>
        <p:nvSpPr>
          <p:cNvPr id="8" name="Content Placeholder 7">
            <a:extLst>
              <a:ext uri="{FF2B5EF4-FFF2-40B4-BE49-F238E27FC236}">
                <a16:creationId xmlns:a16="http://schemas.microsoft.com/office/drawing/2014/main" id="{12D7796E-9FC9-E5E2-4408-A9342BE11D04}"/>
              </a:ext>
            </a:extLst>
          </p:cNvPr>
          <p:cNvSpPr txBox="1">
            <a:spLocks noGrp="1"/>
          </p:cNvSpPr>
          <p:nvPr>
            <p:ph idx="1"/>
          </p:nvPr>
        </p:nvSpPr>
        <p:spPr>
          <a:xfrm>
            <a:off x="179512" y="1099770"/>
            <a:ext cx="4667602" cy="2185214"/>
          </a:xfrm>
          <a:prstGeom prst="rect">
            <a:avLst/>
          </a:prstGeom>
          <a:noFill/>
        </p:spPr>
        <p:txBody>
          <a:bodyPr wrap="square" rtlCol="0">
            <a:spAutoFit/>
          </a:bodyPr>
          <a:lstStyle/>
          <a:p>
            <a:r>
              <a:rPr lang="en-GB" sz="2000" b="1" dirty="0"/>
              <a:t>Societal Factors:</a:t>
            </a:r>
          </a:p>
          <a:p>
            <a:pPr marL="285750" indent="-285750">
              <a:buFont typeface="Wingdings" panose="05000000000000000000" pitchFamily="2" charset="2"/>
              <a:buChar char="§"/>
            </a:pPr>
            <a:r>
              <a:rPr lang="en-GB" sz="2000" dirty="0"/>
              <a:t>Educational opportunities and achievements</a:t>
            </a:r>
          </a:p>
          <a:p>
            <a:pPr marL="285750" indent="-285750">
              <a:buFont typeface="Wingdings" panose="05000000000000000000" pitchFamily="2" charset="2"/>
              <a:buChar char="§"/>
            </a:pPr>
            <a:r>
              <a:rPr lang="en-GB" sz="2000" dirty="0"/>
              <a:t>Focus on innovation</a:t>
            </a:r>
          </a:p>
          <a:p>
            <a:pPr marL="285750" indent="-285750">
              <a:buFont typeface="Wingdings" panose="05000000000000000000" pitchFamily="2" charset="2"/>
              <a:buChar char="§"/>
            </a:pPr>
            <a:r>
              <a:rPr lang="en-GB" sz="2000" dirty="0"/>
              <a:t>Level of technology development</a:t>
            </a:r>
          </a:p>
          <a:p>
            <a:pPr marL="285750" indent="-285750">
              <a:buFont typeface="Wingdings" panose="05000000000000000000" pitchFamily="2" charset="2"/>
              <a:buChar char="§"/>
            </a:pPr>
            <a:r>
              <a:rPr lang="en-GB" sz="2000" dirty="0"/>
              <a:t>Attitude to work and honesty</a:t>
            </a:r>
          </a:p>
        </p:txBody>
      </p:sp>
      <p:sp>
        <p:nvSpPr>
          <p:cNvPr id="9" name="TextBox 8">
            <a:extLst>
              <a:ext uri="{FF2B5EF4-FFF2-40B4-BE49-F238E27FC236}">
                <a16:creationId xmlns:a16="http://schemas.microsoft.com/office/drawing/2014/main" id="{48ED0E71-6A79-BD94-B9F0-0CB007231952}"/>
              </a:ext>
            </a:extLst>
          </p:cNvPr>
          <p:cNvSpPr txBox="1"/>
          <p:nvPr/>
        </p:nvSpPr>
        <p:spPr>
          <a:xfrm>
            <a:off x="251520" y="3284984"/>
            <a:ext cx="4176464" cy="2308324"/>
          </a:xfrm>
          <a:prstGeom prst="rect">
            <a:avLst/>
          </a:prstGeom>
          <a:noFill/>
        </p:spPr>
        <p:txBody>
          <a:bodyPr wrap="square" rtlCol="0">
            <a:spAutoFit/>
          </a:bodyPr>
          <a:lstStyle/>
          <a:p>
            <a:r>
              <a:rPr lang="en-GB" b="1" dirty="0"/>
              <a:t>Infrastructure Development:</a:t>
            </a:r>
          </a:p>
          <a:p>
            <a:pPr marL="285750" indent="-285750">
              <a:buFont typeface="Wingdings" panose="05000000000000000000" pitchFamily="2" charset="2"/>
              <a:buChar char="§"/>
            </a:pPr>
            <a:r>
              <a:rPr lang="en-GB" dirty="0"/>
              <a:t>Cheap and reliable utilities. E.g. electricity</a:t>
            </a:r>
          </a:p>
          <a:p>
            <a:pPr marL="285750" indent="-285750">
              <a:buFont typeface="Wingdings" panose="05000000000000000000" pitchFamily="2" charset="2"/>
              <a:buChar char="§"/>
            </a:pPr>
            <a:r>
              <a:rPr lang="en-GB" dirty="0"/>
              <a:t>Quality of communication technology. </a:t>
            </a:r>
            <a:r>
              <a:rPr lang="en-GB" dirty="0" err="1"/>
              <a:t>Eg</a:t>
            </a:r>
            <a:r>
              <a:rPr lang="en-GB" dirty="0"/>
              <a:t> internet access and penetration and low cost</a:t>
            </a:r>
          </a:p>
          <a:p>
            <a:pPr marL="285750" indent="-285750">
              <a:buFont typeface="Wingdings" panose="05000000000000000000" pitchFamily="2" charset="2"/>
              <a:buChar char="§"/>
            </a:pPr>
            <a:r>
              <a:rPr lang="en-GB" dirty="0"/>
              <a:t>Quality of transport (road, rail, air etc</a:t>
            </a:r>
          </a:p>
          <a:p>
            <a:pPr marL="285750" indent="-285750">
              <a:buFont typeface="Wingdings" panose="05000000000000000000" pitchFamily="2" charset="2"/>
              <a:buChar char="§"/>
            </a:pPr>
            <a:r>
              <a:rPr lang="en-GB" dirty="0"/>
              <a:t>Access to business premises</a:t>
            </a:r>
          </a:p>
        </p:txBody>
      </p:sp>
      <p:sp>
        <p:nvSpPr>
          <p:cNvPr id="10" name="TextBox 9">
            <a:extLst>
              <a:ext uri="{FF2B5EF4-FFF2-40B4-BE49-F238E27FC236}">
                <a16:creationId xmlns:a16="http://schemas.microsoft.com/office/drawing/2014/main" id="{9A23D74F-117D-D74D-6C1F-4EC88B60FE9B}"/>
              </a:ext>
            </a:extLst>
          </p:cNvPr>
          <p:cNvSpPr txBox="1"/>
          <p:nvPr/>
        </p:nvSpPr>
        <p:spPr>
          <a:xfrm>
            <a:off x="5148064" y="1387186"/>
            <a:ext cx="3682751" cy="1754326"/>
          </a:xfrm>
          <a:prstGeom prst="rect">
            <a:avLst/>
          </a:prstGeom>
          <a:noFill/>
        </p:spPr>
        <p:txBody>
          <a:bodyPr wrap="square" rtlCol="0">
            <a:spAutoFit/>
          </a:bodyPr>
          <a:lstStyle/>
          <a:p>
            <a:r>
              <a:rPr lang="en-GB" b="1" dirty="0"/>
              <a:t>Legal and Regulatory Factors:</a:t>
            </a:r>
          </a:p>
          <a:p>
            <a:pPr marL="285750" indent="-285750">
              <a:buFont typeface="Wingdings" panose="05000000000000000000" pitchFamily="2" charset="2"/>
              <a:buChar char="§"/>
            </a:pPr>
            <a:r>
              <a:rPr lang="en-GB" dirty="0"/>
              <a:t>Ease of business setting up</a:t>
            </a:r>
          </a:p>
          <a:p>
            <a:pPr marL="285750" indent="-285750">
              <a:buFont typeface="Wingdings" panose="05000000000000000000" pitchFamily="2" charset="2"/>
              <a:buChar char="§"/>
            </a:pPr>
            <a:r>
              <a:rPr lang="en-GB" dirty="0"/>
              <a:t>Ease of employing staff</a:t>
            </a:r>
          </a:p>
          <a:p>
            <a:pPr marL="285750" indent="-285750">
              <a:buFont typeface="Wingdings" panose="05000000000000000000" pitchFamily="2" charset="2"/>
              <a:buChar char="§"/>
            </a:pPr>
            <a:r>
              <a:rPr lang="en-GB" dirty="0"/>
              <a:t>Efficient and inexpensive legal procedures</a:t>
            </a:r>
          </a:p>
          <a:p>
            <a:pPr marL="285750" indent="-285750">
              <a:buFont typeface="Wingdings" panose="05000000000000000000" pitchFamily="2" charset="2"/>
              <a:buChar char="§"/>
            </a:pPr>
            <a:r>
              <a:rPr lang="en-GB" dirty="0"/>
              <a:t>Quality of business regulation</a:t>
            </a:r>
          </a:p>
        </p:txBody>
      </p:sp>
    </p:spTree>
    <p:extLst>
      <p:ext uri="{BB962C8B-B14F-4D97-AF65-F5344CB8AC3E}">
        <p14:creationId xmlns:p14="http://schemas.microsoft.com/office/powerpoint/2010/main" val="115616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p:cTn id="12"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8">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8">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 calcmode="lin" valueType="num">
                                      <p:cBhvr>
                                        <p:cTn id="19" dur="500" fill="hold"/>
                                        <p:tgtEl>
                                          <p:spTgt spid="8">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8">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8">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 calcmode="lin" valueType="num">
                                      <p:cBhvr>
                                        <p:cTn id="26" dur="500" fill="hold"/>
                                        <p:tgtEl>
                                          <p:spTgt spid="8">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8">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8">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8">
                                            <p:txEl>
                                              <p:pRg st="3" end="3"/>
                                            </p:txEl>
                                          </p:spTgt>
                                        </p:tgtEl>
                                        <p:attrNameLst>
                                          <p:attrName>style.visibility</p:attrName>
                                        </p:attrNameLst>
                                      </p:cBhvr>
                                      <p:to>
                                        <p:strVal val="visible"/>
                                      </p:to>
                                    </p:set>
                                    <p:anim calcmode="lin" valueType="num">
                                      <p:cBhvr>
                                        <p:cTn id="33" dur="500" fill="hold"/>
                                        <p:tgtEl>
                                          <p:spTgt spid="8">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8">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8">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8">
                                            <p:txEl>
                                              <p:pRg st="4" end="4"/>
                                            </p:txEl>
                                          </p:spTgt>
                                        </p:tgtEl>
                                        <p:attrNameLst>
                                          <p:attrName>style.visibility</p:attrName>
                                        </p:attrNameLst>
                                      </p:cBhvr>
                                      <p:to>
                                        <p:strVal val="visible"/>
                                      </p:to>
                                    </p:set>
                                    <p:anim calcmode="lin" valueType="num">
                                      <p:cBhvr>
                                        <p:cTn id="40" dur="500" fill="hold"/>
                                        <p:tgtEl>
                                          <p:spTgt spid="8">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8">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8">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p:cTn id="47" dur="500" fill="hold"/>
                                        <p:tgtEl>
                                          <p:spTgt spid="4"/>
                                        </p:tgtEl>
                                        <p:attrNameLst>
                                          <p:attrName>ppt_w</p:attrName>
                                        </p:attrNameLst>
                                      </p:cBhvr>
                                      <p:tavLst>
                                        <p:tav tm="0">
                                          <p:val>
                                            <p:fltVal val="0"/>
                                          </p:val>
                                        </p:tav>
                                        <p:tav tm="100000">
                                          <p:val>
                                            <p:strVal val="#ppt_w"/>
                                          </p:val>
                                        </p:tav>
                                      </p:tavLst>
                                    </p:anim>
                                    <p:anim calcmode="lin" valueType="num">
                                      <p:cBhvr>
                                        <p:cTn id="48" dur="500" fill="hold"/>
                                        <p:tgtEl>
                                          <p:spTgt spid="4"/>
                                        </p:tgtEl>
                                        <p:attrNameLst>
                                          <p:attrName>ppt_h</p:attrName>
                                        </p:attrNameLst>
                                      </p:cBhvr>
                                      <p:tavLst>
                                        <p:tav tm="0">
                                          <p:val>
                                            <p:fltVal val="0"/>
                                          </p:val>
                                        </p:tav>
                                        <p:tav tm="100000">
                                          <p:val>
                                            <p:strVal val="#ppt_h"/>
                                          </p:val>
                                        </p:tav>
                                      </p:tavLst>
                                    </p:anim>
                                    <p:animEffect transition="in" filter="fade">
                                      <p:cBhvr>
                                        <p:cTn id="49" dur="500"/>
                                        <p:tgtEl>
                                          <p:spTgt spid="4"/>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9"/>
                                        </p:tgtEl>
                                        <p:attrNameLst>
                                          <p:attrName>style.visibility</p:attrName>
                                        </p:attrNameLst>
                                      </p:cBhvr>
                                      <p:to>
                                        <p:strVal val="visible"/>
                                      </p:to>
                                    </p:set>
                                    <p:anim calcmode="lin" valueType="num">
                                      <p:cBhvr additive="base">
                                        <p:cTn id="54" dur="500" fill="hold"/>
                                        <p:tgtEl>
                                          <p:spTgt spid="9"/>
                                        </p:tgtEl>
                                        <p:attrNameLst>
                                          <p:attrName>ppt_x</p:attrName>
                                        </p:attrNameLst>
                                      </p:cBhvr>
                                      <p:tavLst>
                                        <p:tav tm="0">
                                          <p:val>
                                            <p:strVal val="#ppt_x"/>
                                          </p:val>
                                        </p:tav>
                                        <p:tav tm="100000">
                                          <p:val>
                                            <p:strVal val="#ppt_x"/>
                                          </p:val>
                                        </p:tav>
                                      </p:tavLst>
                                    </p:anim>
                                    <p:anim calcmode="lin" valueType="num">
                                      <p:cBhvr additive="base">
                                        <p:cTn id="5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0" nodeType="clickEffect">
                                  <p:stCondLst>
                                    <p:cond delay="0"/>
                                  </p:stCondLst>
                                  <p:childTnLst>
                                    <p:set>
                                      <p:cBhvr>
                                        <p:cTn id="59" dur="1" fill="hold">
                                          <p:stCondLst>
                                            <p:cond delay="0"/>
                                          </p:stCondLst>
                                        </p:cTn>
                                        <p:tgtEl>
                                          <p:spTgt spid="10"/>
                                        </p:tgtEl>
                                        <p:attrNameLst>
                                          <p:attrName>style.visibility</p:attrName>
                                        </p:attrNameLst>
                                      </p:cBhvr>
                                      <p:to>
                                        <p:strVal val="visible"/>
                                      </p:to>
                                    </p:set>
                                    <p:animEffect transition="in" filter="circle(in)">
                                      <p:cBhvr>
                                        <p:cTn id="6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8" grpId="0" build="p"/>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BUSINESS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07504" y="1124744"/>
            <a:ext cx="8749630" cy="4392488"/>
          </a:xfrm>
        </p:spPr>
        <p:txBody>
          <a:bodyPr>
            <a:no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As we said early, it is important for businesses to understand the </a:t>
            </a:r>
            <a:r>
              <a:rPr lang="en-GB" sz="2400" b="1" dirty="0">
                <a:solidFill>
                  <a:srgbClr val="C00000"/>
                </a:solidFill>
                <a:latin typeface="Arial" panose="020B0604020202020204" pitchFamily="34" charset="0"/>
                <a:cs typeface="Arial" panose="020B0604020202020204" pitchFamily="34" charset="0"/>
              </a:rPr>
              <a:t>supply chain process </a:t>
            </a:r>
            <a:r>
              <a:rPr lang="en-GB" sz="2400" dirty="0">
                <a:latin typeface="Arial" panose="020B0604020202020204" pitchFamily="34" charset="0"/>
                <a:cs typeface="Arial" panose="020B0604020202020204" pitchFamily="34" charset="0"/>
              </a:rPr>
              <a:t>to make informed decisions about sources of inputs, demand and production levels in the economy, quality, employing, about fulfilling regulatory requirements, about impact of changes in some events like covid-19 on their business, about sustainability and even selling in the international market </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Analysing and understanding the </a:t>
            </a:r>
            <a:r>
              <a:rPr lang="en-GB" sz="2400" b="1" dirty="0">
                <a:latin typeface="Arial" panose="020B0604020202020204" pitchFamily="34" charset="0"/>
                <a:cs typeface="Arial" panose="020B0604020202020204" pitchFamily="34" charset="0"/>
              </a:rPr>
              <a:t>business environment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the global business environment </a:t>
            </a:r>
            <a:r>
              <a:rPr lang="en-GB" sz="2400" dirty="0">
                <a:latin typeface="Arial" panose="020B0604020202020204" pitchFamily="34" charset="0"/>
                <a:cs typeface="Arial" panose="020B0604020202020204" pitchFamily="34" charset="0"/>
              </a:rPr>
              <a:t>can help businesses to make these informed decisions</a:t>
            </a:r>
          </a:p>
        </p:txBody>
      </p:sp>
    </p:spTree>
    <p:extLst>
      <p:ext uri="{BB962C8B-B14F-4D97-AF65-F5344CB8AC3E}">
        <p14:creationId xmlns:p14="http://schemas.microsoft.com/office/powerpoint/2010/main" val="250980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BUSINESS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212732" y="2420888"/>
            <a:ext cx="8679748" cy="3240360"/>
          </a:xfrm>
        </p:spPr>
        <p:txBody>
          <a:bodyPr>
            <a:noAutofit/>
          </a:bodyPr>
          <a:lstStyle/>
          <a:p>
            <a:pPr marL="0" indent="0" algn="just">
              <a:buNone/>
            </a:pPr>
            <a:r>
              <a:rPr lang="en-GB" sz="4000" dirty="0">
                <a:hlinkClick r:id="rId2"/>
              </a:rPr>
              <a:t>PESTEL Analysis EXPLAINED | B2U | Business To You – YouTube</a:t>
            </a:r>
            <a:r>
              <a:rPr lang="en-GB" sz="4000" dirty="0"/>
              <a:t>. </a:t>
            </a:r>
            <a:endParaRPr lang="en-GB" sz="4000" dirty="0">
              <a:latin typeface="Arial" panose="020B0604020202020204" pitchFamily="34" charset="0"/>
              <a:cs typeface="Arial" panose="020B0604020202020204" pitchFamily="34" charset="0"/>
            </a:endParaRPr>
          </a:p>
        </p:txBody>
      </p:sp>
      <p:sp>
        <p:nvSpPr>
          <p:cNvPr id="4" name="TextBox 3"/>
          <p:cNvSpPr txBox="1"/>
          <p:nvPr/>
        </p:nvSpPr>
        <p:spPr>
          <a:xfrm>
            <a:off x="315796" y="836712"/>
            <a:ext cx="8448184" cy="830997"/>
          </a:xfrm>
          <a:prstGeom prst="rect">
            <a:avLst/>
          </a:prstGeom>
          <a:solidFill>
            <a:schemeClr val="accent5">
              <a:lumMod val="60000"/>
              <a:lumOff val="40000"/>
            </a:schemeClr>
          </a:solidFill>
        </p:spPr>
        <p:txBody>
          <a:bodyPr wrap="square" rtlCol="0">
            <a:spAutoFit/>
          </a:bodyPr>
          <a:lstStyle/>
          <a:p>
            <a:r>
              <a:rPr lang="en-GB" sz="2400" b="1" dirty="0">
                <a:latin typeface="Arial" panose="020B0604020202020204" pitchFamily="34" charset="0"/>
                <a:cs typeface="Arial" panose="020B0604020202020204" pitchFamily="34" charset="0"/>
              </a:rPr>
              <a:t>ACTIVITY 1.1</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What is your understanding of the Business Environment?</a:t>
            </a:r>
          </a:p>
        </p:txBody>
      </p:sp>
    </p:spTree>
    <p:extLst>
      <p:ext uri="{BB962C8B-B14F-4D97-AF65-F5344CB8AC3E}">
        <p14:creationId xmlns:p14="http://schemas.microsoft.com/office/powerpoint/2010/main" val="360353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1512168"/>
          </a:xfrm>
        </p:spPr>
        <p:txBody>
          <a:bodyPr>
            <a:noAutofit/>
          </a:bodyPr>
          <a:lstStyle/>
          <a:p>
            <a:r>
              <a:rPr lang="en-GB" sz="3600" b="1" dirty="0">
                <a:latin typeface="Arial" panose="020B0604020202020204" pitchFamily="34" charset="0"/>
                <a:cs typeface="Arial" panose="020B0604020202020204" pitchFamily="34" charset="0"/>
              </a:rPr>
              <a:t>DEFINE THE BUSINESS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212732" y="2132856"/>
            <a:ext cx="8679748" cy="3528392"/>
          </a:xfrm>
        </p:spPr>
        <p:txBody>
          <a:bodyPr>
            <a:noAutofit/>
          </a:bodyPr>
          <a:lstStyle/>
          <a:p>
            <a:pPr algn="just">
              <a:buFont typeface="Wingdings" panose="05000000000000000000" pitchFamily="2" charset="2"/>
              <a:buChar char="§"/>
            </a:pPr>
            <a:r>
              <a:rPr lang="en-GB" b="1" dirty="0">
                <a:solidFill>
                  <a:schemeClr val="accent1">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Environment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Factors/forces that influence business operations and decision making process</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Climate/set of conditions under which business operations are conducted (can create opportunities or threats)</a:t>
            </a:r>
            <a:endParaRPr lang="en-GB" sz="4000" dirty="0">
              <a:latin typeface="Arial" panose="020B0604020202020204" pitchFamily="34" charset="0"/>
              <a:cs typeface="Arial" panose="020B0604020202020204" pitchFamily="34" charset="0"/>
            </a:endParaRPr>
          </a:p>
          <a:p>
            <a:pPr marL="0" indent="0" algn="just">
              <a:buNone/>
            </a:pP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8158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15008" y="25518"/>
            <a:ext cx="8928992" cy="936104"/>
          </a:xfrm>
        </p:spPr>
        <p:txBody>
          <a:bodyPr>
            <a:noAutofit/>
          </a:bodyPr>
          <a:lstStyle/>
          <a:p>
            <a:r>
              <a:rPr lang="en-GB" sz="3600" b="1" dirty="0">
                <a:latin typeface="Arial" panose="020B0604020202020204" pitchFamily="34" charset="0"/>
                <a:cs typeface="Arial" panose="020B0604020202020204" pitchFamily="34" charset="0"/>
              </a:rPr>
              <a:t>TYPES OF BUSINESS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07504" y="764704"/>
            <a:ext cx="8928992" cy="4968552"/>
          </a:xfrm>
        </p:spPr>
        <p:txBody>
          <a:bodyPr>
            <a:noAutofit/>
          </a:bodyPr>
          <a:lstStyle/>
          <a:p>
            <a:pPr marL="0" indent="0" algn="just">
              <a:buNone/>
            </a:pPr>
            <a:r>
              <a:rPr lang="en-GB" sz="2400" dirty="0">
                <a:latin typeface="Arial" panose="020B0604020202020204" pitchFamily="34" charset="0"/>
                <a:cs typeface="Arial" panose="020B0604020202020204" pitchFamily="34" charset="0"/>
              </a:rPr>
              <a:t>Business Environment divided into the:</a:t>
            </a: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Internal Environment or the Functional Areas: </a:t>
            </a:r>
            <a:r>
              <a:rPr lang="en-GB" sz="2400" dirty="0">
                <a:latin typeface="Arial" panose="020B0604020202020204" pitchFamily="34" charset="0"/>
                <a:cs typeface="Arial" panose="020B0604020202020204" pitchFamily="34" charset="0"/>
              </a:rPr>
              <a:t>have some control over them (e.g. production, marketing etc)</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External Environment:</a:t>
            </a:r>
            <a:r>
              <a:rPr lang="en-GB" sz="2400" dirty="0">
                <a:latin typeface="Arial" panose="020B0604020202020204" pitchFamily="34" charset="0"/>
                <a:cs typeface="Arial" panose="020B0604020202020204" pitchFamily="34" charset="0"/>
              </a:rPr>
              <a:t> may not have control over them but they affect business decision making and activities (e.g. covid-19, conflicts, natural disasters etc).</a:t>
            </a:r>
          </a:p>
          <a:p>
            <a:pPr marL="534988" algn="just">
              <a:buFont typeface="Wingdings" panose="05000000000000000000" pitchFamily="2" charset="2"/>
              <a:buChar char="Ø"/>
            </a:pPr>
            <a:r>
              <a:rPr lang="en-GB" sz="2400" dirty="0" err="1">
                <a:latin typeface="Arial" panose="020B0604020202020204" pitchFamily="34" charset="0"/>
                <a:cs typeface="Arial" panose="020B0604020202020204" pitchFamily="34" charset="0"/>
              </a:rPr>
              <a:t>Ie</a:t>
            </a:r>
            <a:r>
              <a:rPr lang="en-GB" sz="2400" dirty="0">
                <a:latin typeface="Arial" panose="020B0604020202020204" pitchFamily="34" charset="0"/>
                <a:cs typeface="Arial" panose="020B0604020202020204" pitchFamily="34" charset="0"/>
              </a:rPr>
              <a:t>. the external environment does influence business behaviour and decision making process</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Businesses must </a:t>
            </a:r>
            <a:r>
              <a:rPr lang="en-GB" sz="2400" b="1" dirty="0">
                <a:latin typeface="Arial" panose="020B0604020202020204" pitchFamily="34" charset="0"/>
                <a:cs typeface="Arial" panose="020B0604020202020204" pitchFamily="34" charset="0"/>
              </a:rPr>
              <a:t>analyse</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understand</a:t>
            </a:r>
            <a:r>
              <a:rPr lang="en-GB" sz="2400" dirty="0">
                <a:latin typeface="Arial" panose="020B0604020202020204" pitchFamily="34" charset="0"/>
                <a:cs typeface="Arial" panose="020B0604020202020204" pitchFamily="34" charset="0"/>
              </a:rPr>
              <a:t> events in the </a:t>
            </a:r>
            <a:r>
              <a:rPr lang="en-GB" sz="2400" b="1" dirty="0">
                <a:latin typeface="Arial" panose="020B0604020202020204" pitchFamily="34" charset="0"/>
                <a:cs typeface="Arial" panose="020B0604020202020204" pitchFamily="34" charset="0"/>
              </a:rPr>
              <a:t>environment </a:t>
            </a:r>
            <a:r>
              <a:rPr lang="en-GB" sz="2400" dirty="0">
                <a:latin typeface="Arial" panose="020B0604020202020204" pitchFamily="34" charset="0"/>
                <a:cs typeface="Arial" panose="020B0604020202020204" pitchFamily="34" charset="0"/>
              </a:rPr>
              <a:t>in order to make  informed and sustainable decisions</a:t>
            </a:r>
          </a:p>
        </p:txBody>
      </p:sp>
    </p:spTree>
    <p:extLst>
      <p:ext uri="{BB962C8B-B14F-4D97-AF65-F5344CB8AC3E}">
        <p14:creationId xmlns:p14="http://schemas.microsoft.com/office/powerpoint/2010/main" val="113198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44624"/>
            <a:ext cx="8229600" cy="1143000"/>
          </a:xfrm>
        </p:spPr>
        <p:txBody>
          <a:bodyPr anchor="ctr">
            <a:noAutofit/>
          </a:bodyPr>
          <a:lstStyle/>
          <a:p>
            <a:r>
              <a:rPr lang="en-GB" sz="3600" b="1" dirty="0">
                <a:latin typeface="Arial" panose="020B0604020202020204" pitchFamily="34" charset="0"/>
                <a:cs typeface="Arial" panose="020B0604020202020204" pitchFamily="34" charset="0"/>
              </a:rPr>
              <a:t>Tools for Analysing the Business Environment </a:t>
            </a:r>
          </a:p>
        </p:txBody>
      </p:sp>
      <p:sp>
        <p:nvSpPr>
          <p:cNvPr id="6" name="Rectangle 5"/>
          <p:cNvSpPr/>
          <p:nvPr/>
        </p:nvSpPr>
        <p:spPr>
          <a:xfrm>
            <a:off x="401616" y="1187624"/>
            <a:ext cx="8712968" cy="5262979"/>
          </a:xfrm>
          <a:prstGeom prst="rect">
            <a:avLst/>
          </a:prstGeom>
        </p:spPr>
        <p:txBody>
          <a:bodyPr wrap="square">
            <a:spAutoFit/>
          </a:bodyPr>
          <a:lstStyle/>
          <a:p>
            <a:pPr marL="457200" indent="-457200">
              <a:buFont typeface="Wingdings" panose="05000000000000000000" pitchFamily="2" charset="2"/>
              <a:buChar char="§"/>
            </a:pPr>
            <a:r>
              <a:rPr lang="en-GB" sz="3200" b="1" dirty="0">
                <a:latin typeface="Arial" panose="020B0604020202020204" pitchFamily="34" charset="0"/>
                <a:cs typeface="Arial" panose="020B0604020202020204" pitchFamily="34" charset="0"/>
              </a:rPr>
              <a:t>Porter’s 5 Forces </a:t>
            </a:r>
          </a:p>
          <a:p>
            <a:pPr marL="457200" indent="-457200" algn="ctr">
              <a:buFont typeface="Arial" panose="020B0604020202020204" pitchFamily="34" charset="0"/>
              <a:buChar char="•"/>
            </a:pPr>
            <a:r>
              <a:rPr lang="en-GB" sz="32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Internal/Competitive Environment</a:t>
            </a:r>
          </a:p>
          <a:p>
            <a:pPr algn="ctr"/>
            <a:endParaRPr lang="en-GB" sz="2800" dirty="0">
              <a:latin typeface="Arial" panose="020B0604020202020204" pitchFamily="34" charset="0"/>
              <a:cs typeface="Arial" panose="020B0604020202020204" pitchFamily="34" charset="0"/>
            </a:endParaRPr>
          </a:p>
          <a:p>
            <a:pPr algn="ctr"/>
            <a:endParaRPr lang="en-GB" sz="32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3200" b="1" dirty="0">
                <a:latin typeface="Arial" panose="020B0604020202020204" pitchFamily="34" charset="0"/>
                <a:cs typeface="Arial" panose="020B0604020202020204" pitchFamily="34" charset="0"/>
              </a:rPr>
              <a:t>SWOT Analysis </a:t>
            </a: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Strength, Weaknesses, Opportunities, Threats</a:t>
            </a:r>
          </a:p>
          <a:p>
            <a:pPr algn="ct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3200" b="1" dirty="0">
                <a:latin typeface="Arial" panose="020B0604020202020204" pitchFamily="34" charset="0"/>
                <a:cs typeface="Arial" panose="020B0604020202020204" pitchFamily="34" charset="0"/>
              </a:rPr>
              <a:t>PESTEL ANALYSIS</a:t>
            </a:r>
          </a:p>
          <a:p>
            <a:pPr marL="457200" indent="-457200" algn="ctr">
              <a:buFont typeface="Arial" panose="020B0604020202020204" pitchFamily="34" charset="0"/>
              <a:buChar char="•"/>
            </a:pPr>
            <a:r>
              <a:rPr lang="en-GB" sz="32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External Environment</a:t>
            </a:r>
          </a:p>
          <a:p>
            <a:pPr marL="457200" indent="-457200" algn="ct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lgn="ct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009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44624"/>
            <a:ext cx="8229600" cy="1143000"/>
          </a:xfrm>
        </p:spPr>
        <p:txBody>
          <a:bodyPr anchor="ctr">
            <a:noAutofit/>
          </a:bodyPr>
          <a:lstStyle/>
          <a:p>
            <a:r>
              <a:rPr lang="en-GB" sz="3600" b="1" dirty="0">
                <a:latin typeface="Arial" panose="020B0604020202020204" pitchFamily="34" charset="0"/>
                <a:cs typeface="Arial" panose="020B0604020202020204" pitchFamily="34" charset="0"/>
              </a:rPr>
              <a:t>The Internal Environment or Functional Areas</a:t>
            </a:r>
          </a:p>
        </p:txBody>
      </p:sp>
      <p:sp>
        <p:nvSpPr>
          <p:cNvPr id="6" name="Rectangle 5"/>
          <p:cNvSpPr/>
          <p:nvPr/>
        </p:nvSpPr>
        <p:spPr>
          <a:xfrm>
            <a:off x="4057600" y="1686047"/>
            <a:ext cx="5096792" cy="58477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PR and Communications</a:t>
            </a:r>
          </a:p>
        </p:txBody>
      </p:sp>
      <p:sp>
        <p:nvSpPr>
          <p:cNvPr id="3" name="Rectangle 2">
            <a:extLst>
              <a:ext uri="{FF2B5EF4-FFF2-40B4-BE49-F238E27FC236}">
                <a16:creationId xmlns:a16="http://schemas.microsoft.com/office/drawing/2014/main" id="{C5645D1D-C79E-6259-36B0-5A9A364FB139}"/>
              </a:ext>
            </a:extLst>
          </p:cNvPr>
          <p:cNvSpPr/>
          <p:nvPr/>
        </p:nvSpPr>
        <p:spPr>
          <a:xfrm>
            <a:off x="4457830" y="2827724"/>
            <a:ext cx="4770896" cy="58477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Finance and Accounting</a:t>
            </a:r>
          </a:p>
        </p:txBody>
      </p:sp>
      <p:sp>
        <p:nvSpPr>
          <p:cNvPr id="4" name="Rectangle 3">
            <a:extLst>
              <a:ext uri="{FF2B5EF4-FFF2-40B4-BE49-F238E27FC236}">
                <a16:creationId xmlns:a16="http://schemas.microsoft.com/office/drawing/2014/main" id="{C59677C2-AAE4-11A0-CF89-28A38463974E}"/>
              </a:ext>
            </a:extLst>
          </p:cNvPr>
          <p:cNvSpPr/>
          <p:nvPr/>
        </p:nvSpPr>
        <p:spPr>
          <a:xfrm>
            <a:off x="6444208" y="3815003"/>
            <a:ext cx="3032720" cy="58477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Marketing</a:t>
            </a:r>
          </a:p>
        </p:txBody>
      </p:sp>
      <p:sp>
        <p:nvSpPr>
          <p:cNvPr id="5" name="Rectangle 4">
            <a:extLst>
              <a:ext uri="{FF2B5EF4-FFF2-40B4-BE49-F238E27FC236}">
                <a16:creationId xmlns:a16="http://schemas.microsoft.com/office/drawing/2014/main" id="{9BA7D7C1-82ED-100E-3CFC-DE4FD2254AA3}"/>
              </a:ext>
            </a:extLst>
          </p:cNvPr>
          <p:cNvSpPr/>
          <p:nvPr/>
        </p:nvSpPr>
        <p:spPr>
          <a:xfrm>
            <a:off x="3936139" y="4587178"/>
            <a:ext cx="3320752" cy="58477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HRM</a:t>
            </a:r>
          </a:p>
        </p:txBody>
      </p:sp>
      <p:sp>
        <p:nvSpPr>
          <p:cNvPr id="7" name="Rectangle 6">
            <a:extLst>
              <a:ext uri="{FF2B5EF4-FFF2-40B4-BE49-F238E27FC236}">
                <a16:creationId xmlns:a16="http://schemas.microsoft.com/office/drawing/2014/main" id="{2A5DBFC2-8265-8909-9F45-7103AA2AFC39}"/>
              </a:ext>
            </a:extLst>
          </p:cNvPr>
          <p:cNvSpPr/>
          <p:nvPr/>
        </p:nvSpPr>
        <p:spPr>
          <a:xfrm>
            <a:off x="1403648" y="3281908"/>
            <a:ext cx="3782888" cy="58477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Production</a:t>
            </a:r>
          </a:p>
        </p:txBody>
      </p:sp>
      <p:sp>
        <p:nvSpPr>
          <p:cNvPr id="8" name="Rectangle 7">
            <a:extLst>
              <a:ext uri="{FF2B5EF4-FFF2-40B4-BE49-F238E27FC236}">
                <a16:creationId xmlns:a16="http://schemas.microsoft.com/office/drawing/2014/main" id="{2FE8AF81-1C59-B7BA-9242-EA1F9DE71491}"/>
              </a:ext>
            </a:extLst>
          </p:cNvPr>
          <p:cNvSpPr/>
          <p:nvPr/>
        </p:nvSpPr>
        <p:spPr>
          <a:xfrm>
            <a:off x="0" y="2972583"/>
            <a:ext cx="1800200" cy="58477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R&amp;D</a:t>
            </a:r>
          </a:p>
        </p:txBody>
      </p:sp>
      <p:sp>
        <p:nvSpPr>
          <p:cNvPr id="9" name="Rectangle 8">
            <a:extLst>
              <a:ext uri="{FF2B5EF4-FFF2-40B4-BE49-F238E27FC236}">
                <a16:creationId xmlns:a16="http://schemas.microsoft.com/office/drawing/2014/main" id="{624559A7-7F48-B1EE-D1D6-196DD2F544AF}"/>
              </a:ext>
            </a:extLst>
          </p:cNvPr>
          <p:cNvSpPr/>
          <p:nvPr/>
        </p:nvSpPr>
        <p:spPr>
          <a:xfrm>
            <a:off x="323528" y="4115296"/>
            <a:ext cx="4000630" cy="1569660"/>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Logistics and Supply Chain Management (procurement</a:t>
            </a:r>
          </a:p>
        </p:txBody>
      </p:sp>
      <p:sp>
        <p:nvSpPr>
          <p:cNvPr id="10" name="Rectangle 9">
            <a:extLst>
              <a:ext uri="{FF2B5EF4-FFF2-40B4-BE49-F238E27FC236}">
                <a16:creationId xmlns:a16="http://schemas.microsoft.com/office/drawing/2014/main" id="{FA7944B3-ACFF-F20F-436A-51F80F73E13F}"/>
              </a:ext>
            </a:extLst>
          </p:cNvPr>
          <p:cNvSpPr/>
          <p:nvPr/>
        </p:nvSpPr>
        <p:spPr>
          <a:xfrm>
            <a:off x="6935322" y="4797152"/>
            <a:ext cx="2293404" cy="461665"/>
          </a:xfrm>
          <a:prstGeom prst="rect">
            <a:avLst/>
          </a:prstGeom>
        </p:spPr>
        <p:txBody>
          <a:bodyPr wrap="square">
            <a:spAutoFit/>
          </a:bodyPr>
          <a:lstStyle/>
          <a:p>
            <a:pPr algn="ctr"/>
            <a:r>
              <a:rPr lang="en-GB" sz="2400" dirty="0">
                <a:latin typeface="Arial" panose="020B0604020202020204" pitchFamily="34" charset="0"/>
                <a:cs typeface="Arial" panose="020B0604020202020204" pitchFamily="34" charset="0"/>
              </a:rPr>
              <a:t>Sales</a:t>
            </a:r>
          </a:p>
        </p:txBody>
      </p:sp>
      <p:sp>
        <p:nvSpPr>
          <p:cNvPr id="11" name="Rectangle 10">
            <a:extLst>
              <a:ext uri="{FF2B5EF4-FFF2-40B4-BE49-F238E27FC236}">
                <a16:creationId xmlns:a16="http://schemas.microsoft.com/office/drawing/2014/main" id="{6338A5EF-0052-E196-72BC-2ED1D5E086BC}"/>
              </a:ext>
            </a:extLst>
          </p:cNvPr>
          <p:cNvSpPr/>
          <p:nvPr/>
        </p:nvSpPr>
        <p:spPr>
          <a:xfrm>
            <a:off x="-203744" y="1600956"/>
            <a:ext cx="4057175" cy="1077218"/>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IT and Support Services</a:t>
            </a:r>
          </a:p>
        </p:txBody>
      </p:sp>
    </p:spTree>
    <p:extLst>
      <p:ext uri="{BB962C8B-B14F-4D97-AF65-F5344CB8AC3E}">
        <p14:creationId xmlns:p14="http://schemas.microsoft.com/office/powerpoint/2010/main" val="1384462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fill="hold"/>
                                        <p:tgtEl>
                                          <p:spTgt spid="3"/>
                                        </p:tgtEl>
                                        <p:attrNameLst>
                                          <p:attrName>ppt_x</p:attrName>
                                        </p:attrNameLst>
                                      </p:cBhvr>
                                      <p:tavLst>
                                        <p:tav tm="0">
                                          <p:val>
                                            <p:strVal val="#ppt_x"/>
                                          </p:val>
                                        </p:tav>
                                        <p:tav tm="100000">
                                          <p:val>
                                            <p:strVal val="#ppt_x"/>
                                          </p:val>
                                        </p:tav>
                                      </p:tavLst>
                                    </p:anim>
                                    <p:anim calcmode="lin" valueType="num">
                                      <p:cBhvr additive="base">
                                        <p:cTn id="2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additive="base">
                                        <p:cTn id="32" dur="500" fill="hold"/>
                                        <p:tgtEl>
                                          <p:spTgt spid="5"/>
                                        </p:tgtEl>
                                        <p:attrNameLst>
                                          <p:attrName>ppt_x</p:attrName>
                                        </p:attrNameLst>
                                      </p:cBhvr>
                                      <p:tavLst>
                                        <p:tav tm="0">
                                          <p:val>
                                            <p:strVal val="#ppt_x"/>
                                          </p:val>
                                        </p:tav>
                                        <p:tav tm="100000">
                                          <p:val>
                                            <p:strVal val="#ppt_x"/>
                                          </p:val>
                                        </p:tav>
                                      </p:tavLst>
                                    </p:anim>
                                    <p:anim calcmode="lin" valueType="num">
                                      <p:cBhvr additive="base">
                                        <p:cTn id="3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 calcmode="lin" valueType="num">
                                      <p:cBhvr additive="base">
                                        <p:cTn id="38" dur="500" fill="hold"/>
                                        <p:tgtEl>
                                          <p:spTgt spid="7"/>
                                        </p:tgtEl>
                                        <p:attrNameLst>
                                          <p:attrName>ppt_x</p:attrName>
                                        </p:attrNameLst>
                                      </p:cBhvr>
                                      <p:tavLst>
                                        <p:tav tm="0">
                                          <p:val>
                                            <p:strVal val="#ppt_x"/>
                                          </p:val>
                                        </p:tav>
                                        <p:tav tm="100000">
                                          <p:val>
                                            <p:strVal val="#ppt_x"/>
                                          </p:val>
                                        </p:tav>
                                      </p:tavLst>
                                    </p:anim>
                                    <p:anim calcmode="lin" valueType="num">
                                      <p:cBhvr additive="base">
                                        <p:cTn id="3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additive="base">
                                        <p:cTn id="44" dur="500" fill="hold"/>
                                        <p:tgtEl>
                                          <p:spTgt spid="8"/>
                                        </p:tgtEl>
                                        <p:attrNameLst>
                                          <p:attrName>ppt_x</p:attrName>
                                        </p:attrNameLst>
                                      </p:cBhvr>
                                      <p:tavLst>
                                        <p:tav tm="0">
                                          <p:val>
                                            <p:strVal val="#ppt_x"/>
                                          </p:val>
                                        </p:tav>
                                        <p:tav tm="100000">
                                          <p:val>
                                            <p:strVal val="#ppt_x"/>
                                          </p:val>
                                        </p:tav>
                                      </p:tavLst>
                                    </p:anim>
                                    <p:anim calcmode="lin" valueType="num">
                                      <p:cBhvr additive="base">
                                        <p:cTn id="4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additive="base">
                                        <p:cTn id="50" dur="500" fill="hold"/>
                                        <p:tgtEl>
                                          <p:spTgt spid="9"/>
                                        </p:tgtEl>
                                        <p:attrNameLst>
                                          <p:attrName>ppt_x</p:attrName>
                                        </p:attrNameLst>
                                      </p:cBhvr>
                                      <p:tavLst>
                                        <p:tav tm="0">
                                          <p:val>
                                            <p:strVal val="#ppt_x"/>
                                          </p:val>
                                        </p:tav>
                                        <p:tav tm="100000">
                                          <p:val>
                                            <p:strVal val="#ppt_x"/>
                                          </p:val>
                                        </p:tav>
                                      </p:tavLst>
                                    </p:anim>
                                    <p:anim calcmode="lin" valueType="num">
                                      <p:cBhvr additive="base">
                                        <p:cTn id="5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additive="base">
                                        <p:cTn id="56" dur="500" fill="hold"/>
                                        <p:tgtEl>
                                          <p:spTgt spid="10"/>
                                        </p:tgtEl>
                                        <p:attrNameLst>
                                          <p:attrName>ppt_x</p:attrName>
                                        </p:attrNameLst>
                                      </p:cBhvr>
                                      <p:tavLst>
                                        <p:tav tm="0">
                                          <p:val>
                                            <p:strVal val="#ppt_x"/>
                                          </p:val>
                                        </p:tav>
                                        <p:tav tm="100000">
                                          <p:val>
                                            <p:strVal val="#ppt_x"/>
                                          </p:val>
                                        </p:tav>
                                      </p:tavLst>
                                    </p:anim>
                                    <p:anim calcmode="lin" valueType="num">
                                      <p:cBhvr additive="base">
                                        <p:cTn id="5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 calcmode="lin" valueType="num">
                                      <p:cBhvr additive="base">
                                        <p:cTn id="62" dur="500" fill="hold"/>
                                        <p:tgtEl>
                                          <p:spTgt spid="11"/>
                                        </p:tgtEl>
                                        <p:attrNameLst>
                                          <p:attrName>ppt_x</p:attrName>
                                        </p:attrNameLst>
                                      </p:cBhvr>
                                      <p:tavLst>
                                        <p:tav tm="0">
                                          <p:val>
                                            <p:strVal val="#ppt_x"/>
                                          </p:val>
                                        </p:tav>
                                        <p:tav tm="100000">
                                          <p:val>
                                            <p:strVal val="#ppt_x"/>
                                          </p:val>
                                        </p:tav>
                                      </p:tavLst>
                                    </p:anim>
                                    <p:anim calcmode="lin" valueType="num">
                                      <p:cBhvr additive="base">
                                        <p:cTn id="6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3" grpId="0"/>
      <p:bldP spid="4" grpId="0"/>
      <p:bldP spid="5" grpId="0"/>
      <p:bldP spid="7" grpId="0"/>
      <p:bldP spid="8" grpId="0"/>
      <p:bldP spid="9" grpId="0"/>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44624"/>
            <a:ext cx="8229600" cy="792088"/>
          </a:xfrm>
        </p:spPr>
        <p:txBody>
          <a:bodyPr anchor="ctr">
            <a:noAutofit/>
          </a:bodyPr>
          <a:lstStyle/>
          <a:p>
            <a:r>
              <a:rPr lang="en-GB" sz="3600" b="1" dirty="0">
                <a:latin typeface="Arial" panose="020B0604020202020204" pitchFamily="34" charset="0"/>
                <a:cs typeface="Arial" panose="020B0604020202020204" pitchFamily="34" charset="0"/>
              </a:rPr>
              <a:t>The External Environment </a:t>
            </a:r>
          </a:p>
        </p:txBody>
      </p:sp>
      <p:sp>
        <p:nvSpPr>
          <p:cNvPr id="12" name="Rectangle 11">
            <a:extLst>
              <a:ext uri="{FF2B5EF4-FFF2-40B4-BE49-F238E27FC236}">
                <a16:creationId xmlns:a16="http://schemas.microsoft.com/office/drawing/2014/main" id="{40E68834-3E6F-295E-8D9F-97F6A82A38DC}"/>
              </a:ext>
            </a:extLst>
          </p:cNvPr>
          <p:cNvSpPr/>
          <p:nvPr/>
        </p:nvSpPr>
        <p:spPr>
          <a:xfrm>
            <a:off x="215516" y="692696"/>
            <a:ext cx="8712968" cy="5109091"/>
          </a:xfrm>
          <a:prstGeom prst="rect">
            <a:avLst/>
          </a:prstGeom>
        </p:spPr>
        <p:txBody>
          <a:bodyPr wrap="square">
            <a:spAutoFit/>
          </a:bodyPr>
          <a:lstStyle/>
          <a:p>
            <a:pPr marL="342900" indent="-342900">
              <a:buFont typeface="Wingdings" panose="05000000000000000000" pitchFamily="2" charset="2"/>
              <a:buChar char="§"/>
            </a:pPr>
            <a:r>
              <a:rPr lang="en-GB" sz="2400" b="1" dirty="0">
                <a:solidFill>
                  <a:srgbClr val="C00000"/>
                </a:solidFill>
                <a:latin typeface="Arial" panose="020B0604020202020204" pitchFamily="34" charset="0"/>
                <a:cs typeface="Arial" panose="020B0604020202020204" pitchFamily="34" charset="0"/>
              </a:rPr>
              <a:t>P- Political</a:t>
            </a:r>
          </a:p>
          <a:p>
            <a:pPr marL="447675" indent="-273050">
              <a:buFont typeface="Arial" panose="020B0604020202020204" pitchFamily="34" charset="0"/>
              <a:buChar cha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(stability, type of government, freedoms, corruption, transparency etc</a:t>
            </a:r>
          </a:p>
          <a:p>
            <a:pPr marL="342900" indent="-342900">
              <a:buFont typeface="Wingdings" panose="05000000000000000000" pitchFamily="2" charset="2"/>
              <a:buChar char="§"/>
            </a:pPr>
            <a:r>
              <a:rPr lang="en-GB" sz="2400" b="1" dirty="0">
                <a:solidFill>
                  <a:srgbClr val="FF0000"/>
                </a:solidFill>
                <a:latin typeface="Arial" panose="020B0604020202020204" pitchFamily="34" charset="0"/>
                <a:cs typeface="Arial" panose="020B0604020202020204" pitchFamily="34" charset="0"/>
              </a:rPr>
              <a:t>E- Economic</a:t>
            </a:r>
          </a:p>
          <a:p>
            <a:pPr marL="534988"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(growth, inflation, interest rates, exchange rates, unemployment, exchange rates, taxation etc</a:t>
            </a:r>
          </a:p>
          <a:p>
            <a:pPr marL="342900" indent="-342900">
              <a:buFont typeface="Wingdings" panose="05000000000000000000" pitchFamily="2" charset="2"/>
              <a:buChar char="§"/>
            </a:pPr>
            <a:r>
              <a:rPr lang="en-GB" sz="2400" b="1" dirty="0">
                <a:solidFill>
                  <a:srgbClr val="7030A0"/>
                </a:solidFill>
                <a:latin typeface="Arial" panose="020B0604020202020204" pitchFamily="34" charset="0"/>
                <a:cs typeface="Arial" panose="020B0604020202020204" pitchFamily="34" charset="0"/>
              </a:rPr>
              <a:t>S-Sociocultural</a:t>
            </a:r>
          </a:p>
          <a:p>
            <a:pPr marL="534988" indent="-261938">
              <a:buFont typeface="Arial" panose="020B0604020202020204" pitchFamily="34" charset="0"/>
              <a:buChar cha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(demography, education, culture, cohesion</a:t>
            </a:r>
          </a:p>
          <a:p>
            <a:pPr marL="342900" indent="-342900">
              <a:lnSpc>
                <a:spcPct val="150000"/>
              </a:lnSpc>
              <a:buFont typeface="Wingdings" panose="05000000000000000000" pitchFamily="2" charset="2"/>
              <a:buChar char="§"/>
            </a:pPr>
            <a:r>
              <a:rPr lang="en-GB" sz="2400" b="1" dirty="0">
                <a:solidFill>
                  <a:srgbClr val="0070C0"/>
                </a:solidFill>
                <a:latin typeface="Arial" panose="020B0604020202020204" pitchFamily="34" charset="0"/>
                <a:cs typeface="Arial" panose="020B0604020202020204" pitchFamily="34" charset="0"/>
              </a:rPr>
              <a:t>T- Technological (</a:t>
            </a:r>
            <a:endParaRPr lang="en-GB" sz="1400"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
            </a:pPr>
            <a:r>
              <a:rPr lang="en-GB" sz="2400" b="1" dirty="0">
                <a:solidFill>
                  <a:srgbClr val="00B050"/>
                </a:solidFill>
                <a:latin typeface="Arial" panose="020B0604020202020204" pitchFamily="34" charset="0"/>
                <a:cs typeface="Arial" panose="020B0604020202020204" pitchFamily="34" charset="0"/>
              </a:rPr>
              <a:t>L- Legal </a:t>
            </a:r>
            <a:r>
              <a:rPr lang="en-GB" sz="1400" dirty="0">
                <a:latin typeface="Arial" panose="020B0604020202020204" pitchFamily="34" charset="0"/>
                <a:cs typeface="Arial" panose="020B0604020202020204" pitchFamily="34" charset="0"/>
              </a:rPr>
              <a:t>(rule of law, independent judiciary</a:t>
            </a:r>
            <a:endParaRPr lang="en-GB" sz="1400" b="1" dirty="0">
              <a:solidFill>
                <a:srgbClr val="00B05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b="1" dirty="0">
                <a:solidFill>
                  <a:srgbClr val="002060"/>
                </a:solidFill>
                <a:latin typeface="Arial" panose="020B0604020202020204" pitchFamily="34" charset="0"/>
                <a:cs typeface="Arial" panose="020B0604020202020204" pitchFamily="34" charset="0"/>
              </a:rPr>
              <a:t>E- Environmental </a:t>
            </a:r>
          </a:p>
          <a:p>
            <a:pPr marL="55880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(sustainability, climate change issues, ethics and CSR, corporate governance )</a:t>
            </a:r>
          </a:p>
          <a:p>
            <a:pPr marL="342900" indent="-342900">
              <a:buFont typeface="Wingdings" panose="05000000000000000000" pitchFamily="2" charset="2"/>
              <a:buChar char="§"/>
            </a:pPr>
            <a:r>
              <a:rPr lang="en-GB" sz="2400" b="1" dirty="0">
                <a:solidFill>
                  <a:srgbClr val="92D050"/>
                </a:solidFill>
                <a:latin typeface="Arial" panose="020B0604020202020204" pitchFamily="34" charset="0"/>
                <a:cs typeface="Arial" panose="020B0604020202020204" pitchFamily="34" charset="0"/>
              </a:rPr>
              <a:t>F- Financial System</a:t>
            </a:r>
          </a:p>
          <a:p>
            <a:pPr marL="534988" indent="-174625">
              <a:buFont typeface="Arial" panose="020B0604020202020204" pitchFamily="34" charset="0"/>
              <a:buChar cha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(level of integration, volatility, facilitate transactions, access to finance, regulation</a:t>
            </a:r>
          </a:p>
          <a:p>
            <a:pPr algn="ct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761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2684028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11660" y="260648"/>
            <a:ext cx="6192688" cy="580993"/>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Global Business Environment </a:t>
            </a:r>
            <a:endParaRPr lang="en-GB" sz="3200" dirty="0">
              <a:latin typeface="Arial" panose="020B0604020202020204" pitchFamily="34" charset="0"/>
              <a:ea typeface="Calibri" panose="020F0502020204030204" pitchFamily="34" charset="0"/>
              <a:cs typeface="Arial" panose="020B0604020202020204" pitchFamily="34" charset="0"/>
            </a:endParaRPr>
          </a:p>
        </p:txBody>
      </p:sp>
      <p:sp>
        <p:nvSpPr>
          <p:cNvPr id="9" name="Rectangle 8"/>
          <p:cNvSpPr/>
          <p:nvPr/>
        </p:nvSpPr>
        <p:spPr>
          <a:xfrm>
            <a:off x="899592" y="871789"/>
            <a:ext cx="6696744" cy="853952"/>
          </a:xfrm>
          <a:prstGeom prst="rect">
            <a:avLst/>
          </a:prstGeom>
          <a:solidFill>
            <a:schemeClr val="bg1">
              <a:lumMod val="95000"/>
            </a:schemeClr>
          </a:solidFill>
        </p:spPr>
        <p:txBody>
          <a:bodyPr wrap="square">
            <a:spAutoFit/>
          </a:bodyPr>
          <a:lstStyle/>
          <a:p>
            <a:pPr lvl="0" algn="ctr">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Activity 1.2. </a:t>
            </a:r>
          </a:p>
          <a:p>
            <a:pPr lvl="0" algn="ctr">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What makes the environment global? </a:t>
            </a:r>
          </a:p>
        </p:txBody>
      </p:sp>
      <p:sp>
        <p:nvSpPr>
          <p:cNvPr id="2" name="Rectangle 1">
            <a:extLst>
              <a:ext uri="{FF2B5EF4-FFF2-40B4-BE49-F238E27FC236}">
                <a16:creationId xmlns:a16="http://schemas.microsoft.com/office/drawing/2014/main" id="{CE8A5909-30D9-362E-779D-A4652965DAF2}"/>
              </a:ext>
            </a:extLst>
          </p:cNvPr>
          <p:cNvSpPr/>
          <p:nvPr/>
        </p:nvSpPr>
        <p:spPr>
          <a:xfrm>
            <a:off x="179512" y="1970881"/>
            <a:ext cx="8856983" cy="4015330"/>
          </a:xfrm>
          <a:prstGeom prst="rect">
            <a:avLst/>
          </a:prstGeom>
          <a:solidFill>
            <a:schemeClr val="bg1">
              <a:lumMod val="95000"/>
            </a:schemeClr>
          </a:solidFill>
        </p:spPr>
        <p:txBody>
          <a:bodyPr wrap="square">
            <a:spAutoFit/>
          </a:bodyPr>
          <a:lstStyle/>
          <a:p>
            <a:pPr marL="342900" lvl="0" indent="-342900">
              <a:lnSpc>
                <a:spcPct val="107000"/>
              </a:lnSpc>
              <a:spcAft>
                <a:spcPts val="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Globalisation has made countries, businesses and people more interconnected.</a:t>
            </a:r>
          </a:p>
          <a:p>
            <a:pPr marL="342900" lvl="0" indent="-342900">
              <a:lnSpc>
                <a:spcPct val="107000"/>
              </a:lnSpc>
              <a:spcAft>
                <a:spcPts val="0"/>
              </a:spcAft>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So events in one country/region can have impact on another country/region and businesses must be aware of this</a:t>
            </a:r>
          </a:p>
          <a:p>
            <a:pPr marL="342900" lvl="0" indent="-342900">
              <a:lnSpc>
                <a:spcPct val="107000"/>
              </a:lnSpc>
              <a:spcAft>
                <a:spcPts val="0"/>
              </a:spcAft>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Covid-19 (many businesses went burst) In the UK by 6.5% fall</a:t>
            </a:r>
          </a:p>
          <a:p>
            <a:pPr marL="342900" lvl="0" indent="-342900">
              <a:lnSpc>
                <a:spcPct val="107000"/>
              </a:lnSpc>
              <a:spcAft>
                <a:spcPts val="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 the crisis in Eastern Europe (high energy prices and food prices)</a:t>
            </a:r>
          </a:p>
        </p:txBody>
      </p:sp>
    </p:spTree>
    <p:extLst>
      <p:ext uri="{BB962C8B-B14F-4D97-AF65-F5344CB8AC3E}">
        <p14:creationId xmlns:p14="http://schemas.microsoft.com/office/powerpoint/2010/main" val="280994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obal Business Environment Assignment | Locus Assignment Hel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948" y="908720"/>
            <a:ext cx="2411760" cy="417646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971600" y="211346"/>
            <a:ext cx="6192688" cy="580993"/>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Global Business Environment </a:t>
            </a:r>
            <a:endParaRPr lang="en-GB" sz="3200" dirty="0">
              <a:latin typeface="Arial" panose="020B0604020202020204" pitchFamily="34" charset="0"/>
              <a:ea typeface="Calibri" panose="020F0502020204030204" pitchFamily="34" charset="0"/>
              <a:cs typeface="Arial" panose="020B0604020202020204" pitchFamily="34" charset="0"/>
            </a:endParaRPr>
          </a:p>
        </p:txBody>
      </p:sp>
      <p:sp>
        <p:nvSpPr>
          <p:cNvPr id="8" name="Rectangle 7"/>
          <p:cNvSpPr/>
          <p:nvPr/>
        </p:nvSpPr>
        <p:spPr>
          <a:xfrm>
            <a:off x="0" y="761404"/>
            <a:ext cx="7020272" cy="5014834"/>
          </a:xfrm>
          <a:prstGeom prst="rect">
            <a:avLst/>
          </a:prstGeom>
        </p:spPr>
        <p:txBody>
          <a:bodyPr wrap="square">
            <a:spAutoFit/>
          </a:bodyPr>
          <a:lstStyle/>
          <a:p>
            <a:pPr lvl="0">
              <a:lnSpc>
                <a:spcPct val="107000"/>
              </a:lnSpc>
              <a:spcAft>
                <a:spcPts val="0"/>
              </a:spcAft>
            </a:pPr>
            <a:r>
              <a:rPr lang="en-GB" sz="2200" b="1" dirty="0">
                <a:latin typeface="Arial" panose="020B0604020202020204" pitchFamily="34" charset="0"/>
                <a:ea typeface="Calibri" panose="020F0502020204030204" pitchFamily="34" charset="0"/>
                <a:cs typeface="Arial" panose="020B0604020202020204" pitchFamily="34" charset="0"/>
              </a:rPr>
              <a:t>Determinants of Global Business Environment</a:t>
            </a:r>
          </a:p>
          <a:p>
            <a:pPr marL="285750" indent="-285750" algn="just">
              <a:lnSpc>
                <a:spcPct val="107000"/>
              </a:lnSpc>
              <a:spcAft>
                <a:spcPts val="800"/>
              </a:spcAft>
              <a:buFont typeface="Courier New" panose="02070309020205020404" pitchFamily="49" charset="0"/>
              <a:buChar char="o"/>
            </a:pPr>
            <a:r>
              <a:rPr lang="en-GB" sz="2200" dirty="0">
                <a:latin typeface="Arial" panose="020B0604020202020204" pitchFamily="34" charset="0"/>
                <a:ea typeface="Calibri" panose="020F0502020204030204" pitchFamily="34" charset="0"/>
                <a:cs typeface="Arial" panose="020B0604020202020204" pitchFamily="34" charset="0"/>
              </a:rPr>
              <a:t>The global business environment can be defined as the environment in different sovereign countries, with factors </a:t>
            </a:r>
            <a:r>
              <a:rPr lang="en-GB" sz="2200" b="1" dirty="0">
                <a:solidFill>
                  <a:srgbClr val="FF0000"/>
                </a:solidFill>
                <a:latin typeface="Arial" panose="020B0604020202020204" pitchFamily="34" charset="0"/>
                <a:ea typeface="Calibri" panose="020F0502020204030204" pitchFamily="34" charset="0"/>
                <a:cs typeface="Arial" panose="020B0604020202020204" pitchFamily="34" charset="0"/>
              </a:rPr>
              <a:t>exogenous</a:t>
            </a:r>
            <a:r>
              <a:rPr lang="en-GB" sz="2200" dirty="0">
                <a:latin typeface="Arial" panose="020B0604020202020204" pitchFamily="34" charset="0"/>
                <a:ea typeface="Calibri" panose="020F0502020204030204" pitchFamily="34" charset="0"/>
                <a:cs typeface="Arial" panose="020B0604020202020204" pitchFamily="34" charset="0"/>
              </a:rPr>
              <a:t> to the home environment of the organization, influencing decision making on resource use and capabilities. </a:t>
            </a:r>
          </a:p>
          <a:p>
            <a:pPr algn="just">
              <a:lnSpc>
                <a:spcPct val="107000"/>
              </a:lnSpc>
              <a:spcAft>
                <a:spcPts val="800"/>
              </a:spcAft>
            </a:pPr>
            <a:endParaRPr lang="en-GB" sz="2200"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07000"/>
              </a:lnSpc>
              <a:spcAft>
                <a:spcPts val="800"/>
              </a:spcAft>
              <a:buFont typeface="Courier New" panose="02070309020205020404" pitchFamily="49" charset="0"/>
              <a:buChar char="o"/>
            </a:pPr>
            <a:r>
              <a:rPr lang="en-GB" sz="2200" dirty="0">
                <a:latin typeface="Arial" panose="020B0604020202020204" pitchFamily="34" charset="0"/>
                <a:ea typeface="Calibri" panose="020F0502020204030204" pitchFamily="34" charset="0"/>
                <a:cs typeface="Arial" panose="020B0604020202020204" pitchFamily="34" charset="0"/>
              </a:rPr>
              <a:t>The global business environment can </a:t>
            </a:r>
            <a:r>
              <a:rPr lang="en-GB" sz="2200" dirty="0">
                <a:solidFill>
                  <a:srgbClr val="C00000"/>
                </a:solidFill>
                <a:latin typeface="Arial" panose="020B0604020202020204" pitchFamily="34" charset="0"/>
                <a:ea typeface="Calibri" panose="020F0502020204030204" pitchFamily="34" charset="0"/>
                <a:cs typeface="Arial" panose="020B0604020202020204" pitchFamily="34" charset="0"/>
              </a:rPr>
              <a:t>be classified into the external environment of a business</a:t>
            </a:r>
          </a:p>
          <a:p>
            <a:pPr marL="285750" indent="-285750">
              <a:buFont typeface="Arial" panose="020B0604020202020204" pitchFamily="34" charset="0"/>
              <a:buChar char="•"/>
            </a:pPr>
            <a:r>
              <a:rPr lang="en-GB" sz="2200" dirty="0">
                <a:latin typeface="Arial" panose="020B0604020202020204" pitchFamily="34" charset="0"/>
                <a:ea typeface="Calibri" panose="020F0502020204030204" pitchFamily="34" charset="0"/>
                <a:cs typeface="Arial" panose="020B0604020202020204" pitchFamily="34" charset="0"/>
              </a:rPr>
              <a:t>The external environment includes the sociocultural, political, economic, regulatory, tax and tariffs, legal, and technological environments, finance, diplomacy, regional integration schemes</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894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barn(inVertical)">
                                      <p:cBhvr>
                                        <p:cTn id="14" dur="500"/>
                                        <p:tgtEl>
                                          <p:spTgt spid="102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a:xfrm>
            <a:off x="0" y="116632"/>
            <a:ext cx="9144000" cy="1008112"/>
          </a:xfrm>
        </p:spPr>
        <p:txBody>
          <a:bodyPr>
            <a:normAutofit/>
          </a:bodyPr>
          <a:lstStyle/>
          <a:p>
            <a:pPr lvl="0" algn="l"/>
            <a:r>
              <a:rPr lang="en-GB" sz="3100" b="1" dirty="0">
                <a:latin typeface="Arial" panose="020B0604020202020204" pitchFamily="34" charset="0"/>
                <a:cs typeface="Arial" panose="020B0604020202020204" pitchFamily="34" charset="0"/>
              </a:rPr>
              <a:t>Importance of studying Business Environment </a:t>
            </a:r>
            <a:endParaRPr lang="en-GB" sz="3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7804AF-4694-479B-9B21-7E3694042BC6}"/>
              </a:ext>
            </a:extLst>
          </p:cNvPr>
          <p:cNvSpPr>
            <a:spLocks noGrp="1"/>
          </p:cNvSpPr>
          <p:nvPr>
            <p:ph idx="1"/>
          </p:nvPr>
        </p:nvSpPr>
        <p:spPr>
          <a:xfrm>
            <a:off x="-252536" y="1119181"/>
            <a:ext cx="9270776" cy="4614075"/>
          </a:xfrm>
        </p:spPr>
        <p:txBody>
          <a:bodyPr>
            <a:noAutofit/>
          </a:bodyPr>
          <a:lstStyle/>
          <a:p>
            <a:pPr marL="971550" lvl="1" indent="-514350">
              <a:buFont typeface="+mj-lt"/>
              <a:buAutoNum type="arabicPeriod"/>
            </a:pPr>
            <a:r>
              <a:rPr lang="en-GB" sz="2400" dirty="0">
                <a:latin typeface="Arial" panose="020B0604020202020204" pitchFamily="34" charset="0"/>
                <a:cs typeface="Arial" panose="020B0604020202020204" pitchFamily="34" charset="0"/>
              </a:rPr>
              <a:t>Adjust the transformation process by reflecting on the internal/external environmental forces to ensure they meet business objectives </a:t>
            </a:r>
          </a:p>
          <a:p>
            <a:pPr marL="914400" lvl="1" indent="-457200">
              <a:buFont typeface="+mj-lt"/>
              <a:buAutoNum type="arabicPeriod"/>
            </a:pPr>
            <a:endParaRPr lang="en-GB" sz="2400" dirty="0">
              <a:latin typeface="Arial" panose="020B0604020202020204" pitchFamily="34" charset="0"/>
              <a:cs typeface="Arial" panose="020B0604020202020204" pitchFamily="34" charset="0"/>
            </a:endParaRPr>
          </a:p>
          <a:p>
            <a:pPr marL="971550" lvl="1" indent="-514350">
              <a:buFont typeface="+mj-lt"/>
              <a:buAutoNum type="arabicPeriod"/>
            </a:pPr>
            <a:r>
              <a:rPr lang="en-GB" sz="2400" dirty="0">
                <a:latin typeface="Arial" panose="020B0604020202020204" pitchFamily="34" charset="0"/>
                <a:cs typeface="Arial" panose="020B0604020202020204" pitchFamily="34" charset="0"/>
              </a:rPr>
              <a:t>Modify products and services to meet needs of society</a:t>
            </a:r>
          </a:p>
          <a:p>
            <a:pPr marL="971550" lvl="1" indent="-514350">
              <a:buFont typeface="+mj-lt"/>
              <a:buAutoNum type="arabicPeriod"/>
            </a:pPr>
            <a:endParaRPr lang="en-GB" sz="2400" dirty="0">
              <a:latin typeface="Arial" panose="020B0604020202020204" pitchFamily="34" charset="0"/>
              <a:cs typeface="Arial" panose="020B0604020202020204" pitchFamily="34" charset="0"/>
            </a:endParaRPr>
          </a:p>
          <a:p>
            <a:pPr marL="971550" lvl="1" indent="-514350">
              <a:buFont typeface="+mj-lt"/>
              <a:buAutoNum type="arabicPeriod"/>
            </a:pPr>
            <a:r>
              <a:rPr lang="en-GB" sz="2400" dirty="0">
                <a:latin typeface="Arial" panose="020B0604020202020204" pitchFamily="34" charset="0"/>
                <a:cs typeface="Arial" panose="020B0604020202020204" pitchFamily="34" charset="0"/>
              </a:rPr>
              <a:t>Safeguard the profitability and effectiveness of business entities by anticipating and adjusting business operations</a:t>
            </a:r>
          </a:p>
          <a:p>
            <a:pPr marL="971550" lvl="1" indent="-514350">
              <a:buFont typeface="+mj-lt"/>
              <a:buAutoNum type="arabicPeriod"/>
            </a:pPr>
            <a:endParaRPr lang="en-GB" sz="2400" dirty="0">
              <a:latin typeface="Arial" panose="020B0604020202020204" pitchFamily="34" charset="0"/>
              <a:cs typeface="Arial" panose="020B0604020202020204" pitchFamily="34" charset="0"/>
            </a:endParaRPr>
          </a:p>
          <a:p>
            <a:pPr marL="971550" lvl="1" indent="-514350">
              <a:buFont typeface="+mj-lt"/>
              <a:buAutoNum type="arabicPeriod"/>
            </a:pPr>
            <a:r>
              <a:rPr lang="en-GB" sz="2400" dirty="0">
                <a:latin typeface="Arial" panose="020B0604020202020204" pitchFamily="34" charset="0"/>
                <a:cs typeface="Arial" panose="020B0604020202020204" pitchFamily="34" charset="0"/>
              </a:rPr>
              <a:t>Business environments constantly changing so it is important to think about contingency plans</a:t>
            </a:r>
          </a:p>
        </p:txBody>
      </p:sp>
    </p:spTree>
    <p:extLst>
      <p:ext uri="{BB962C8B-B14F-4D97-AF65-F5344CB8AC3E}">
        <p14:creationId xmlns:p14="http://schemas.microsoft.com/office/powerpoint/2010/main" val="390738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additive="base">
                                        <p:cTn id="2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a:xfrm>
            <a:off x="539552" y="116632"/>
            <a:ext cx="8229600" cy="1143000"/>
          </a:xfrm>
        </p:spPr>
        <p:txBody>
          <a:bodyPr>
            <a:normAutofit/>
          </a:bodyPr>
          <a:lstStyle/>
          <a:p>
            <a:pPr lvl="0"/>
            <a:r>
              <a:rPr lang="en-GB" sz="3600" b="1" dirty="0">
                <a:latin typeface="Arial" panose="020B0604020202020204" pitchFamily="34" charset="0"/>
                <a:cs typeface="Arial" panose="020B0604020202020204" pitchFamily="34" charset="0"/>
              </a:rPr>
              <a:t>The Global Business Environment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7804AF-4694-479B-9B21-7E3694042BC6}"/>
              </a:ext>
            </a:extLst>
          </p:cNvPr>
          <p:cNvSpPr>
            <a:spLocks noGrp="1"/>
          </p:cNvSpPr>
          <p:nvPr>
            <p:ph idx="1"/>
          </p:nvPr>
        </p:nvSpPr>
        <p:spPr>
          <a:xfrm>
            <a:off x="125760" y="1052736"/>
            <a:ext cx="8892480" cy="4680519"/>
          </a:xfrm>
        </p:spPr>
        <p:txBody>
          <a:bodyPr>
            <a:normAutofit fontScale="92500" lnSpcReduction="10000"/>
          </a:bodyPr>
          <a:lstStyle/>
          <a:p>
            <a:pPr marL="285750" lvl="1" algn="just">
              <a:buFont typeface="Wingdings" panose="05000000000000000000" pitchFamily="2" charset="2"/>
              <a:buChar char="§"/>
            </a:pPr>
            <a:r>
              <a:rPr lang="en-GB" sz="2500" dirty="0">
                <a:latin typeface="Arial" panose="020B0604020202020204" pitchFamily="34" charset="0"/>
                <a:cs typeface="Arial" panose="020B0604020202020204" pitchFamily="34" charset="0"/>
              </a:rPr>
              <a:t>Each of the PESTLE factors will be complex and multi-layered </a:t>
            </a:r>
          </a:p>
          <a:p>
            <a:pPr marL="285750" lvl="1" algn="just">
              <a:buFont typeface="Wingdings" panose="05000000000000000000" pitchFamily="2" charset="2"/>
              <a:buChar char="§"/>
            </a:pPr>
            <a:r>
              <a:rPr lang="en-GB" sz="2500" dirty="0">
                <a:latin typeface="Arial" panose="020B0604020202020204" pitchFamily="34" charset="0"/>
                <a:cs typeface="Arial" panose="020B0604020202020204" pitchFamily="34" charset="0"/>
              </a:rPr>
              <a:t>It must be analysed within the context of the geography you want to analyse (context of each of the PESTLE might be different from country to country or region to region</a:t>
            </a:r>
          </a:p>
          <a:p>
            <a:pPr marL="285750" lvl="1" algn="just">
              <a:buFont typeface="Wingdings" panose="05000000000000000000" pitchFamily="2" charset="2"/>
              <a:buChar char="§"/>
            </a:pPr>
            <a:endParaRPr lang="en-GB" sz="2500" dirty="0">
              <a:latin typeface="Arial" panose="020B0604020202020204" pitchFamily="34" charset="0"/>
              <a:cs typeface="Arial" panose="020B0604020202020204" pitchFamily="34" charset="0"/>
            </a:endParaRPr>
          </a:p>
          <a:p>
            <a:pPr marL="285750" lvl="1" algn="just">
              <a:buFont typeface="Wingdings" panose="05000000000000000000" pitchFamily="2" charset="2"/>
              <a:buChar char="§"/>
            </a:pPr>
            <a:r>
              <a:rPr lang="en-GB" sz="2500" dirty="0">
                <a:latin typeface="Arial" panose="020B0604020202020204" pitchFamily="34" charset="0"/>
                <a:cs typeface="Arial" panose="020B0604020202020204" pitchFamily="34" charset="0"/>
              </a:rPr>
              <a:t>P Environment- local communities, national governments, international institutions, international relations, conflicts, type of government (democratic or not)</a:t>
            </a:r>
          </a:p>
          <a:p>
            <a:pPr marL="285750" lvl="1" algn="just">
              <a:buFont typeface="Wingdings" panose="05000000000000000000" pitchFamily="2" charset="2"/>
              <a:buChar char="§"/>
            </a:pPr>
            <a:r>
              <a:rPr lang="en-GB" sz="2500" dirty="0">
                <a:latin typeface="Arial" panose="020B0604020202020204" pitchFamily="34" charset="0"/>
                <a:cs typeface="Arial" panose="020B0604020202020204" pitchFamily="34" charset="0"/>
              </a:rPr>
              <a:t> </a:t>
            </a:r>
          </a:p>
          <a:p>
            <a:pPr marL="285750" lvl="1" algn="just">
              <a:buFont typeface="Wingdings" panose="05000000000000000000" pitchFamily="2" charset="2"/>
              <a:buChar char="§"/>
            </a:pPr>
            <a:r>
              <a:rPr lang="en-GB" sz="2500" dirty="0">
                <a:latin typeface="Arial" panose="020B0604020202020204" pitchFamily="34" charset="0"/>
                <a:cs typeface="Arial" panose="020B0604020202020204" pitchFamily="34" charset="0"/>
              </a:rPr>
              <a:t>E Environment- extent of globalisation, trade barriers, belong to an integration scheme like EU</a:t>
            </a:r>
          </a:p>
          <a:p>
            <a:pPr marL="285750" lvl="1" algn="just">
              <a:buFont typeface="Wingdings" panose="05000000000000000000" pitchFamily="2" charset="2"/>
              <a:buChar char="§"/>
            </a:pPr>
            <a:r>
              <a:rPr lang="en-GB" sz="2500" dirty="0">
                <a:latin typeface="Arial" panose="020B0604020202020204" pitchFamily="34" charset="0"/>
                <a:cs typeface="Arial" panose="020B0604020202020204" pitchFamily="34" charset="0"/>
              </a:rPr>
              <a:t>S Sociocultural – education, attitudes to work, demography,</a:t>
            </a:r>
          </a:p>
        </p:txBody>
      </p:sp>
    </p:spTree>
    <p:extLst>
      <p:ext uri="{BB962C8B-B14F-4D97-AF65-F5344CB8AC3E}">
        <p14:creationId xmlns:p14="http://schemas.microsoft.com/office/powerpoint/2010/main" val="293123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additive="base">
                                        <p:cTn id="3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a:xfrm>
            <a:off x="539552" y="116632"/>
            <a:ext cx="8229600" cy="699541"/>
          </a:xfrm>
        </p:spPr>
        <p:txBody>
          <a:bodyPr>
            <a:normAutofit/>
          </a:bodyPr>
          <a:lstStyle/>
          <a:p>
            <a:pPr lvl="0"/>
            <a:r>
              <a:rPr lang="en-GB" sz="3600" b="1" dirty="0">
                <a:latin typeface="Arial" panose="020B0604020202020204" pitchFamily="34" charset="0"/>
                <a:cs typeface="Arial" panose="020B0604020202020204" pitchFamily="34" charset="0"/>
              </a:rPr>
              <a:t>The Global Business Environment </a:t>
            </a:r>
            <a:endParaRPr lang="en-GB" sz="3600" dirty="0">
              <a:latin typeface="Arial" panose="020B0604020202020204" pitchFamily="34" charset="0"/>
              <a:cs typeface="Arial" panose="020B0604020202020204" pitchFamily="34" charset="0"/>
            </a:endParaRPr>
          </a:p>
        </p:txBody>
      </p:sp>
      <p:graphicFrame>
        <p:nvGraphicFramePr>
          <p:cNvPr id="23" name="Content Placeholder 22">
            <a:extLst>
              <a:ext uri="{FF2B5EF4-FFF2-40B4-BE49-F238E27FC236}">
                <a16:creationId xmlns:a16="http://schemas.microsoft.com/office/drawing/2014/main" id="{D7E84785-BFFD-C6F4-BDEE-021A1B110FBA}"/>
              </a:ext>
            </a:extLst>
          </p:cNvPr>
          <p:cNvGraphicFramePr>
            <a:graphicFrameLocks noGrp="1"/>
          </p:cNvGraphicFramePr>
          <p:nvPr>
            <p:ph idx="1"/>
            <p:extLst>
              <p:ext uri="{D42A27DB-BD31-4B8C-83A1-F6EECF244321}">
                <p14:modId xmlns:p14="http://schemas.microsoft.com/office/powerpoint/2010/main" val="3730603144"/>
              </p:ext>
            </p:extLst>
          </p:nvPr>
        </p:nvGraphicFramePr>
        <p:xfrm>
          <a:off x="457200" y="1125824"/>
          <a:ext cx="8506568" cy="43907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7" name="Group 16">
            <a:extLst>
              <a:ext uri="{FF2B5EF4-FFF2-40B4-BE49-F238E27FC236}">
                <a16:creationId xmlns:a16="http://schemas.microsoft.com/office/drawing/2014/main" id="{D1B558BF-30A8-FEB4-84E2-43CAD373B83E}"/>
              </a:ext>
            </a:extLst>
          </p:cNvPr>
          <p:cNvGrpSpPr/>
          <p:nvPr/>
        </p:nvGrpSpPr>
        <p:grpSpPr>
          <a:xfrm>
            <a:off x="4357900" y="3735605"/>
            <a:ext cx="360" cy="360"/>
            <a:chOff x="4357900" y="3735605"/>
            <a:chExt cx="360" cy="360"/>
          </a:xfrm>
        </p:grpSpPr>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F2692E55-3C30-ACC6-BDA8-B9D21F7490DC}"/>
                    </a:ext>
                  </a:extLst>
                </p14:cNvPr>
                <p14:cNvContentPartPr/>
                <p14:nvPr/>
              </p14:nvContentPartPr>
              <p14:xfrm>
                <a:off x="4357900" y="3735605"/>
                <a:ext cx="360" cy="360"/>
              </p14:xfrm>
            </p:contentPart>
          </mc:Choice>
          <mc:Fallback xmlns="">
            <p:pic>
              <p:nvPicPr>
                <p:cNvPr id="14" name="Ink 13">
                  <a:extLst>
                    <a:ext uri="{FF2B5EF4-FFF2-40B4-BE49-F238E27FC236}">
                      <a16:creationId xmlns:a16="http://schemas.microsoft.com/office/drawing/2014/main" id="{F2692E55-3C30-ACC6-BDA8-B9D21F7490DC}"/>
                    </a:ext>
                  </a:extLst>
                </p:cNvPr>
                <p:cNvPicPr/>
                <p:nvPr/>
              </p:nvPicPr>
              <p:blipFill>
                <a:blip r:embed="rId8"/>
                <a:stretch>
                  <a:fillRect/>
                </a:stretch>
              </p:blipFill>
              <p:spPr>
                <a:xfrm>
                  <a:off x="4348900" y="37266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641069B7-521B-0989-3D69-D3587EA5E493}"/>
                    </a:ext>
                  </a:extLst>
                </p14:cNvPr>
                <p14:cNvContentPartPr/>
                <p14:nvPr/>
              </p14:nvContentPartPr>
              <p14:xfrm>
                <a:off x="4357900" y="3735605"/>
                <a:ext cx="360" cy="360"/>
              </p14:xfrm>
            </p:contentPart>
          </mc:Choice>
          <mc:Fallback xmlns="">
            <p:pic>
              <p:nvPicPr>
                <p:cNvPr id="15" name="Ink 14">
                  <a:extLst>
                    <a:ext uri="{FF2B5EF4-FFF2-40B4-BE49-F238E27FC236}">
                      <a16:creationId xmlns:a16="http://schemas.microsoft.com/office/drawing/2014/main" id="{641069B7-521B-0989-3D69-D3587EA5E493}"/>
                    </a:ext>
                  </a:extLst>
                </p:cNvPr>
                <p:cNvPicPr/>
                <p:nvPr/>
              </p:nvPicPr>
              <p:blipFill>
                <a:blip r:embed="rId8"/>
                <a:stretch>
                  <a:fillRect/>
                </a:stretch>
              </p:blipFill>
              <p:spPr>
                <a:xfrm>
                  <a:off x="4348900" y="37266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C472EA7-0735-9B65-6DE1-BEDB811BECA2}"/>
                    </a:ext>
                  </a:extLst>
                </p14:cNvPr>
                <p14:cNvContentPartPr/>
                <p14:nvPr/>
              </p14:nvContentPartPr>
              <p14:xfrm>
                <a:off x="4357900" y="3735605"/>
                <a:ext cx="360" cy="360"/>
              </p14:xfrm>
            </p:contentPart>
          </mc:Choice>
          <mc:Fallback xmlns="">
            <p:pic>
              <p:nvPicPr>
                <p:cNvPr id="16" name="Ink 15">
                  <a:extLst>
                    <a:ext uri="{FF2B5EF4-FFF2-40B4-BE49-F238E27FC236}">
                      <a16:creationId xmlns:a16="http://schemas.microsoft.com/office/drawing/2014/main" id="{BC472EA7-0735-9B65-6DE1-BEDB811BECA2}"/>
                    </a:ext>
                  </a:extLst>
                </p:cNvPr>
                <p:cNvPicPr/>
                <p:nvPr/>
              </p:nvPicPr>
              <p:blipFill>
                <a:blip r:embed="rId8"/>
                <a:stretch>
                  <a:fillRect/>
                </a:stretch>
              </p:blipFill>
              <p:spPr>
                <a:xfrm>
                  <a:off x="4348900" y="3726605"/>
                  <a:ext cx="18000" cy="18000"/>
                </a:xfrm>
                <a:prstGeom prst="rect">
                  <a:avLst/>
                </a:prstGeom>
              </p:spPr>
            </p:pic>
          </mc:Fallback>
        </mc:AlternateContent>
      </p:grpSp>
      <p:grpSp>
        <p:nvGrpSpPr>
          <p:cNvPr id="20" name="Group 19">
            <a:extLst>
              <a:ext uri="{FF2B5EF4-FFF2-40B4-BE49-F238E27FC236}">
                <a16:creationId xmlns:a16="http://schemas.microsoft.com/office/drawing/2014/main" id="{67DD98DA-62F1-AE70-A118-5C07DBCB8E5C}"/>
              </a:ext>
            </a:extLst>
          </p:cNvPr>
          <p:cNvGrpSpPr/>
          <p:nvPr/>
        </p:nvGrpSpPr>
        <p:grpSpPr>
          <a:xfrm>
            <a:off x="4406500" y="3268685"/>
            <a:ext cx="360" cy="360"/>
            <a:chOff x="4406500" y="3268685"/>
            <a:chExt cx="360" cy="360"/>
          </a:xfrm>
        </p:grpSpPr>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19F01704-7B3D-5653-05BB-3FBD1772BB88}"/>
                    </a:ext>
                  </a:extLst>
                </p14:cNvPr>
                <p14:cNvContentPartPr/>
                <p14:nvPr/>
              </p14:nvContentPartPr>
              <p14:xfrm>
                <a:off x="4406500" y="3268685"/>
                <a:ext cx="360" cy="360"/>
              </p14:xfrm>
            </p:contentPart>
          </mc:Choice>
          <mc:Fallback xmlns="">
            <p:pic>
              <p:nvPicPr>
                <p:cNvPr id="18" name="Ink 17">
                  <a:extLst>
                    <a:ext uri="{FF2B5EF4-FFF2-40B4-BE49-F238E27FC236}">
                      <a16:creationId xmlns:a16="http://schemas.microsoft.com/office/drawing/2014/main" id="{19F01704-7B3D-5653-05BB-3FBD1772BB88}"/>
                    </a:ext>
                  </a:extLst>
                </p:cNvPr>
                <p:cNvPicPr/>
                <p:nvPr/>
              </p:nvPicPr>
              <p:blipFill>
                <a:blip r:embed="rId8"/>
                <a:stretch>
                  <a:fillRect/>
                </a:stretch>
              </p:blipFill>
              <p:spPr>
                <a:xfrm>
                  <a:off x="4397860" y="32596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9" name="Ink 18">
                  <a:extLst>
                    <a:ext uri="{FF2B5EF4-FFF2-40B4-BE49-F238E27FC236}">
                      <a16:creationId xmlns:a16="http://schemas.microsoft.com/office/drawing/2014/main" id="{BB60417A-0614-7FFD-836D-F9C30574E242}"/>
                    </a:ext>
                  </a:extLst>
                </p14:cNvPr>
                <p14:cNvContentPartPr/>
                <p14:nvPr/>
              </p14:nvContentPartPr>
              <p14:xfrm>
                <a:off x="4406500" y="3268685"/>
                <a:ext cx="360" cy="360"/>
              </p14:xfrm>
            </p:contentPart>
          </mc:Choice>
          <mc:Fallback xmlns="">
            <p:pic>
              <p:nvPicPr>
                <p:cNvPr id="19" name="Ink 18">
                  <a:extLst>
                    <a:ext uri="{FF2B5EF4-FFF2-40B4-BE49-F238E27FC236}">
                      <a16:creationId xmlns:a16="http://schemas.microsoft.com/office/drawing/2014/main" id="{BB60417A-0614-7FFD-836D-F9C30574E242}"/>
                    </a:ext>
                  </a:extLst>
                </p:cNvPr>
                <p:cNvPicPr/>
                <p:nvPr/>
              </p:nvPicPr>
              <p:blipFill>
                <a:blip r:embed="rId8"/>
                <a:stretch>
                  <a:fillRect/>
                </a:stretch>
              </p:blipFill>
              <p:spPr>
                <a:xfrm>
                  <a:off x="4397860" y="325968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
            <p14:nvContentPartPr>
              <p14:cNvPr id="21" name="Ink 20">
                <a:extLst>
                  <a:ext uri="{FF2B5EF4-FFF2-40B4-BE49-F238E27FC236}">
                    <a16:creationId xmlns:a16="http://schemas.microsoft.com/office/drawing/2014/main" id="{91F8CF2B-8408-E6D7-3F5F-9FCE33F765C4}"/>
                  </a:ext>
                </a:extLst>
              </p14:cNvPr>
              <p14:cNvContentPartPr/>
              <p14:nvPr/>
            </p14:nvContentPartPr>
            <p14:xfrm>
              <a:off x="2976580" y="738965"/>
              <a:ext cx="360" cy="360"/>
            </p14:xfrm>
          </p:contentPart>
        </mc:Choice>
        <mc:Fallback xmlns="">
          <p:pic>
            <p:nvPicPr>
              <p:cNvPr id="21" name="Ink 20">
                <a:extLst>
                  <a:ext uri="{FF2B5EF4-FFF2-40B4-BE49-F238E27FC236}">
                    <a16:creationId xmlns:a16="http://schemas.microsoft.com/office/drawing/2014/main" id="{91F8CF2B-8408-E6D7-3F5F-9FCE33F765C4}"/>
                  </a:ext>
                </a:extLst>
              </p:cNvPr>
              <p:cNvPicPr/>
              <p:nvPr/>
            </p:nvPicPr>
            <p:blipFill>
              <a:blip r:embed="rId8"/>
              <a:stretch>
                <a:fillRect/>
              </a:stretch>
            </p:blipFill>
            <p:spPr>
              <a:xfrm>
                <a:off x="2967580" y="730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2" name="Ink 21">
                <a:extLst>
                  <a:ext uri="{FF2B5EF4-FFF2-40B4-BE49-F238E27FC236}">
                    <a16:creationId xmlns:a16="http://schemas.microsoft.com/office/drawing/2014/main" id="{39DC538C-884E-AA9E-C5B1-685F9BEBFE4E}"/>
                  </a:ext>
                </a:extLst>
              </p14:cNvPr>
              <p14:cNvContentPartPr/>
              <p14:nvPr/>
            </p14:nvContentPartPr>
            <p14:xfrm>
              <a:off x="11011780" y="2811125"/>
              <a:ext cx="360" cy="360"/>
            </p14:xfrm>
          </p:contentPart>
        </mc:Choice>
        <mc:Fallback xmlns="">
          <p:pic>
            <p:nvPicPr>
              <p:cNvPr id="22" name="Ink 21">
                <a:extLst>
                  <a:ext uri="{FF2B5EF4-FFF2-40B4-BE49-F238E27FC236}">
                    <a16:creationId xmlns:a16="http://schemas.microsoft.com/office/drawing/2014/main" id="{39DC538C-884E-AA9E-C5B1-685F9BEBFE4E}"/>
                  </a:ext>
                </a:extLst>
              </p:cNvPr>
              <p:cNvPicPr/>
              <p:nvPr/>
            </p:nvPicPr>
            <p:blipFill>
              <a:blip r:embed="rId8"/>
              <a:stretch>
                <a:fillRect/>
              </a:stretch>
            </p:blipFill>
            <p:spPr>
              <a:xfrm>
                <a:off x="11002780" y="28024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4" name="Ink 23">
                <a:extLst>
                  <a:ext uri="{FF2B5EF4-FFF2-40B4-BE49-F238E27FC236}">
                    <a16:creationId xmlns:a16="http://schemas.microsoft.com/office/drawing/2014/main" id="{6A77731E-79FD-0113-496A-1024519C3C88}"/>
                  </a:ext>
                </a:extLst>
              </p14:cNvPr>
              <p14:cNvContentPartPr/>
              <p14:nvPr/>
            </p14:nvContentPartPr>
            <p14:xfrm>
              <a:off x="4736980" y="4620485"/>
              <a:ext cx="360" cy="360"/>
            </p14:xfrm>
          </p:contentPart>
        </mc:Choice>
        <mc:Fallback xmlns="">
          <p:pic>
            <p:nvPicPr>
              <p:cNvPr id="24" name="Ink 23">
                <a:extLst>
                  <a:ext uri="{FF2B5EF4-FFF2-40B4-BE49-F238E27FC236}">
                    <a16:creationId xmlns:a16="http://schemas.microsoft.com/office/drawing/2014/main" id="{6A77731E-79FD-0113-496A-1024519C3C88}"/>
                  </a:ext>
                </a:extLst>
              </p:cNvPr>
              <p:cNvPicPr/>
              <p:nvPr/>
            </p:nvPicPr>
            <p:blipFill>
              <a:blip r:embed="rId8"/>
              <a:stretch>
                <a:fillRect/>
              </a:stretch>
            </p:blipFill>
            <p:spPr>
              <a:xfrm>
                <a:off x="4728340" y="4611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5" name="Ink 24">
                <a:extLst>
                  <a:ext uri="{FF2B5EF4-FFF2-40B4-BE49-F238E27FC236}">
                    <a16:creationId xmlns:a16="http://schemas.microsoft.com/office/drawing/2014/main" id="{33271B1D-A800-2EFF-2C20-7ECCB87AB44A}"/>
                  </a:ext>
                </a:extLst>
              </p14:cNvPr>
              <p14:cNvContentPartPr/>
              <p14:nvPr/>
            </p14:nvContentPartPr>
            <p14:xfrm>
              <a:off x="4834540" y="4746845"/>
              <a:ext cx="360" cy="360"/>
            </p14:xfrm>
          </p:contentPart>
        </mc:Choice>
        <mc:Fallback xmlns="">
          <p:pic>
            <p:nvPicPr>
              <p:cNvPr id="25" name="Ink 24">
                <a:extLst>
                  <a:ext uri="{FF2B5EF4-FFF2-40B4-BE49-F238E27FC236}">
                    <a16:creationId xmlns:a16="http://schemas.microsoft.com/office/drawing/2014/main" id="{33271B1D-A800-2EFF-2C20-7ECCB87AB44A}"/>
                  </a:ext>
                </a:extLst>
              </p:cNvPr>
              <p:cNvPicPr/>
              <p:nvPr/>
            </p:nvPicPr>
            <p:blipFill>
              <a:blip r:embed="rId8"/>
              <a:stretch>
                <a:fillRect/>
              </a:stretch>
            </p:blipFill>
            <p:spPr>
              <a:xfrm>
                <a:off x="4825540" y="4738205"/>
                <a:ext cx="18000" cy="18000"/>
              </a:xfrm>
              <a:prstGeom prst="rect">
                <a:avLst/>
              </a:prstGeom>
            </p:spPr>
          </p:pic>
        </mc:Fallback>
      </mc:AlternateContent>
      <p:cxnSp>
        <p:nvCxnSpPr>
          <p:cNvPr id="27" name="Straight Arrow Connector 26">
            <a:extLst>
              <a:ext uri="{FF2B5EF4-FFF2-40B4-BE49-F238E27FC236}">
                <a16:creationId xmlns:a16="http://schemas.microsoft.com/office/drawing/2014/main" id="{39AD1724-F43F-07F4-7702-D50A1A18E6D0}"/>
              </a:ext>
            </a:extLst>
          </p:cNvPr>
          <p:cNvCxnSpPr>
            <a:cxnSpLocks/>
          </p:cNvCxnSpPr>
          <p:nvPr/>
        </p:nvCxnSpPr>
        <p:spPr>
          <a:xfrm>
            <a:off x="771710" y="2338318"/>
            <a:ext cx="3293575" cy="2448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54CB25C-CF8A-E172-939F-4D1435A26FB3}"/>
              </a:ext>
            </a:extLst>
          </p:cNvPr>
          <p:cNvCxnSpPr>
            <a:cxnSpLocks/>
          </p:cNvCxnSpPr>
          <p:nvPr/>
        </p:nvCxnSpPr>
        <p:spPr>
          <a:xfrm>
            <a:off x="607030" y="3434397"/>
            <a:ext cx="3312759" cy="14131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4A8467B3-CD15-8CAA-0B21-7334019CA2D0}"/>
              </a:ext>
            </a:extLst>
          </p:cNvPr>
          <p:cNvCxnSpPr>
            <a:cxnSpLocks/>
          </p:cNvCxnSpPr>
          <p:nvPr/>
        </p:nvCxnSpPr>
        <p:spPr>
          <a:xfrm>
            <a:off x="1996480" y="1564432"/>
            <a:ext cx="2448272" cy="31054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D8156D7-54B4-BD4C-C63C-B1A97C04A886}"/>
              </a:ext>
            </a:extLst>
          </p:cNvPr>
          <p:cNvCxnSpPr>
            <a:cxnSpLocks/>
          </p:cNvCxnSpPr>
          <p:nvPr/>
        </p:nvCxnSpPr>
        <p:spPr>
          <a:xfrm flipH="1">
            <a:off x="5408400" y="1750112"/>
            <a:ext cx="2281242" cy="28327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608EF666-D819-C6C8-C870-6D823B03E191}"/>
              </a:ext>
            </a:extLst>
          </p:cNvPr>
          <p:cNvCxnSpPr>
            <a:cxnSpLocks/>
          </p:cNvCxnSpPr>
          <p:nvPr/>
        </p:nvCxnSpPr>
        <p:spPr>
          <a:xfrm flipH="1">
            <a:off x="5309239" y="3747937"/>
            <a:ext cx="3007177" cy="11207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2CA75FF-0DA1-E29F-F4CF-9E00582C5D53}"/>
              </a:ext>
            </a:extLst>
          </p:cNvPr>
          <p:cNvCxnSpPr>
            <a:cxnSpLocks/>
          </p:cNvCxnSpPr>
          <p:nvPr/>
        </p:nvCxnSpPr>
        <p:spPr>
          <a:xfrm>
            <a:off x="1305045" y="5086112"/>
            <a:ext cx="2947518" cy="104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CD388FBB-2150-44B1-77AE-0DD29ABE3BC2}"/>
              </a:ext>
            </a:extLst>
          </p:cNvPr>
          <p:cNvCxnSpPr>
            <a:cxnSpLocks/>
          </p:cNvCxnSpPr>
          <p:nvPr/>
        </p:nvCxnSpPr>
        <p:spPr>
          <a:xfrm flipH="1">
            <a:off x="5309239" y="1125824"/>
            <a:ext cx="990953" cy="29868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D9BD2F66-8FCA-BE85-DA03-72AF7E54C9CB}"/>
              </a:ext>
            </a:extLst>
          </p:cNvPr>
          <p:cNvSpPr txBox="1"/>
          <p:nvPr/>
        </p:nvSpPr>
        <p:spPr>
          <a:xfrm>
            <a:off x="134532" y="1968986"/>
            <a:ext cx="1170513" cy="369332"/>
          </a:xfrm>
          <a:prstGeom prst="rect">
            <a:avLst/>
          </a:prstGeom>
          <a:noFill/>
        </p:spPr>
        <p:txBody>
          <a:bodyPr wrap="none" rtlCol="0">
            <a:spAutoFit/>
          </a:bodyPr>
          <a:lstStyle/>
          <a:p>
            <a:r>
              <a:rPr lang="en-GB" dirty="0"/>
              <a:t>Economic</a:t>
            </a:r>
          </a:p>
        </p:txBody>
      </p:sp>
      <p:sp>
        <p:nvSpPr>
          <p:cNvPr id="50" name="TextBox 49">
            <a:extLst>
              <a:ext uri="{FF2B5EF4-FFF2-40B4-BE49-F238E27FC236}">
                <a16:creationId xmlns:a16="http://schemas.microsoft.com/office/drawing/2014/main" id="{4CB1A000-EAD2-40E7-99AE-8494C029913C}"/>
              </a:ext>
            </a:extLst>
          </p:cNvPr>
          <p:cNvSpPr txBox="1"/>
          <p:nvPr/>
        </p:nvSpPr>
        <p:spPr>
          <a:xfrm>
            <a:off x="134532" y="3054272"/>
            <a:ext cx="1401122" cy="369332"/>
          </a:xfrm>
          <a:prstGeom prst="rect">
            <a:avLst/>
          </a:prstGeom>
          <a:noFill/>
        </p:spPr>
        <p:txBody>
          <a:bodyPr wrap="square" rtlCol="0">
            <a:spAutoFit/>
          </a:bodyPr>
          <a:lstStyle/>
          <a:p>
            <a:r>
              <a:rPr lang="en-GB" dirty="0"/>
              <a:t>Social</a:t>
            </a:r>
          </a:p>
        </p:txBody>
      </p:sp>
      <p:sp>
        <p:nvSpPr>
          <p:cNvPr id="51" name="TextBox 50">
            <a:extLst>
              <a:ext uri="{FF2B5EF4-FFF2-40B4-BE49-F238E27FC236}">
                <a16:creationId xmlns:a16="http://schemas.microsoft.com/office/drawing/2014/main" id="{B21A6D71-1A48-5D81-19D1-78A5285710C1}"/>
              </a:ext>
            </a:extLst>
          </p:cNvPr>
          <p:cNvSpPr txBox="1"/>
          <p:nvPr/>
        </p:nvSpPr>
        <p:spPr>
          <a:xfrm>
            <a:off x="941889" y="1237820"/>
            <a:ext cx="967957" cy="369332"/>
          </a:xfrm>
          <a:prstGeom prst="rect">
            <a:avLst/>
          </a:prstGeom>
          <a:noFill/>
        </p:spPr>
        <p:txBody>
          <a:bodyPr wrap="none" rtlCol="0">
            <a:spAutoFit/>
          </a:bodyPr>
          <a:lstStyle/>
          <a:p>
            <a:r>
              <a:rPr lang="en-GB" dirty="0"/>
              <a:t>Political</a:t>
            </a:r>
          </a:p>
        </p:txBody>
      </p:sp>
      <p:sp>
        <p:nvSpPr>
          <p:cNvPr id="52" name="TextBox 51">
            <a:extLst>
              <a:ext uri="{FF2B5EF4-FFF2-40B4-BE49-F238E27FC236}">
                <a16:creationId xmlns:a16="http://schemas.microsoft.com/office/drawing/2014/main" id="{2A30F2E9-A62A-F838-3A81-4721AD6F0F56}"/>
              </a:ext>
            </a:extLst>
          </p:cNvPr>
          <p:cNvSpPr txBox="1"/>
          <p:nvPr/>
        </p:nvSpPr>
        <p:spPr>
          <a:xfrm>
            <a:off x="7783257" y="1565446"/>
            <a:ext cx="1066318" cy="369332"/>
          </a:xfrm>
          <a:prstGeom prst="rect">
            <a:avLst/>
          </a:prstGeom>
          <a:noFill/>
        </p:spPr>
        <p:txBody>
          <a:bodyPr wrap="none" rtlCol="0">
            <a:spAutoFit/>
          </a:bodyPr>
          <a:lstStyle/>
          <a:p>
            <a:r>
              <a:rPr lang="en-GB" dirty="0"/>
              <a:t>Financial</a:t>
            </a:r>
          </a:p>
        </p:txBody>
      </p:sp>
      <p:sp>
        <p:nvSpPr>
          <p:cNvPr id="53" name="TextBox 52">
            <a:extLst>
              <a:ext uri="{FF2B5EF4-FFF2-40B4-BE49-F238E27FC236}">
                <a16:creationId xmlns:a16="http://schemas.microsoft.com/office/drawing/2014/main" id="{D361A4CC-91C1-E259-8683-2BC8FB40C851}"/>
              </a:ext>
            </a:extLst>
          </p:cNvPr>
          <p:cNvSpPr txBox="1"/>
          <p:nvPr/>
        </p:nvSpPr>
        <p:spPr>
          <a:xfrm>
            <a:off x="227563" y="4727273"/>
            <a:ext cx="1342291" cy="369332"/>
          </a:xfrm>
          <a:prstGeom prst="rect">
            <a:avLst/>
          </a:prstGeom>
          <a:noFill/>
        </p:spPr>
        <p:txBody>
          <a:bodyPr wrap="none" rtlCol="0">
            <a:spAutoFit/>
          </a:bodyPr>
          <a:lstStyle/>
          <a:p>
            <a:r>
              <a:rPr lang="en-GB" dirty="0"/>
              <a:t>Technology</a:t>
            </a:r>
          </a:p>
        </p:txBody>
      </p:sp>
      <p:sp>
        <p:nvSpPr>
          <p:cNvPr id="54" name="TextBox 53">
            <a:extLst>
              <a:ext uri="{FF2B5EF4-FFF2-40B4-BE49-F238E27FC236}">
                <a16:creationId xmlns:a16="http://schemas.microsoft.com/office/drawing/2014/main" id="{9CD4860F-3A9D-D009-19F3-D2C5D9568DCD}"/>
              </a:ext>
            </a:extLst>
          </p:cNvPr>
          <p:cNvSpPr txBox="1"/>
          <p:nvPr/>
        </p:nvSpPr>
        <p:spPr>
          <a:xfrm>
            <a:off x="8263483" y="3690181"/>
            <a:ext cx="723275" cy="369332"/>
          </a:xfrm>
          <a:prstGeom prst="rect">
            <a:avLst/>
          </a:prstGeom>
          <a:noFill/>
        </p:spPr>
        <p:txBody>
          <a:bodyPr wrap="none" rtlCol="0">
            <a:spAutoFit/>
          </a:bodyPr>
          <a:lstStyle/>
          <a:p>
            <a:r>
              <a:rPr lang="en-GB" dirty="0"/>
              <a:t>Legal</a:t>
            </a:r>
          </a:p>
        </p:txBody>
      </p:sp>
      <p:sp>
        <p:nvSpPr>
          <p:cNvPr id="55" name="TextBox 54">
            <a:extLst>
              <a:ext uri="{FF2B5EF4-FFF2-40B4-BE49-F238E27FC236}">
                <a16:creationId xmlns:a16="http://schemas.microsoft.com/office/drawing/2014/main" id="{4C13589C-CFFD-C2A8-0281-98028638ABDA}"/>
              </a:ext>
            </a:extLst>
          </p:cNvPr>
          <p:cNvSpPr txBox="1"/>
          <p:nvPr/>
        </p:nvSpPr>
        <p:spPr>
          <a:xfrm>
            <a:off x="5968122" y="796543"/>
            <a:ext cx="1893232" cy="369332"/>
          </a:xfrm>
          <a:prstGeom prst="rect">
            <a:avLst/>
          </a:prstGeom>
          <a:noFill/>
        </p:spPr>
        <p:txBody>
          <a:bodyPr wrap="square" rtlCol="0">
            <a:spAutoFit/>
          </a:bodyPr>
          <a:lstStyle/>
          <a:p>
            <a:r>
              <a:rPr lang="en-GB" dirty="0"/>
              <a:t>Environmental</a:t>
            </a:r>
          </a:p>
        </p:txBody>
      </p:sp>
    </p:spTree>
    <p:extLst>
      <p:ext uri="{BB962C8B-B14F-4D97-AF65-F5344CB8AC3E}">
        <p14:creationId xmlns:p14="http://schemas.microsoft.com/office/powerpoint/2010/main" val="4246054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3"/>
                                        </p:tgtEl>
                                        <p:attrNameLst>
                                          <p:attrName>style.visibility</p:attrName>
                                        </p:attrNameLst>
                                      </p:cBhvr>
                                      <p:to>
                                        <p:strVal val="visible"/>
                                      </p:to>
                                    </p:set>
                                    <p:anim calcmode="lin" valueType="num">
                                      <p:cBhvr>
                                        <p:cTn id="14" dur="500" fill="hold"/>
                                        <p:tgtEl>
                                          <p:spTgt spid="23"/>
                                        </p:tgtEl>
                                        <p:attrNameLst>
                                          <p:attrName>ppt_w</p:attrName>
                                        </p:attrNameLst>
                                      </p:cBhvr>
                                      <p:tavLst>
                                        <p:tav tm="0">
                                          <p:val>
                                            <p:fltVal val="0"/>
                                          </p:val>
                                        </p:tav>
                                        <p:tav tm="100000">
                                          <p:val>
                                            <p:strVal val="#ppt_w"/>
                                          </p:val>
                                        </p:tav>
                                      </p:tavLst>
                                    </p:anim>
                                    <p:anim calcmode="lin" valueType="num">
                                      <p:cBhvr>
                                        <p:cTn id="15" dur="500" fill="hold"/>
                                        <p:tgtEl>
                                          <p:spTgt spid="23"/>
                                        </p:tgtEl>
                                        <p:attrNameLst>
                                          <p:attrName>ppt_h</p:attrName>
                                        </p:attrNameLst>
                                      </p:cBhvr>
                                      <p:tavLst>
                                        <p:tav tm="0">
                                          <p:val>
                                            <p:fltVal val="0"/>
                                          </p:val>
                                        </p:tav>
                                        <p:tav tm="100000">
                                          <p:val>
                                            <p:strVal val="#ppt_h"/>
                                          </p:val>
                                        </p:tav>
                                      </p:tavLst>
                                    </p:anim>
                                    <p:animEffect transition="in" filter="fade">
                                      <p:cBhvr>
                                        <p:cTn id="16" dur="500"/>
                                        <p:tgtEl>
                                          <p:spTgt spid="23"/>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51"/>
                                        </p:tgtEl>
                                        <p:attrNameLst>
                                          <p:attrName>style.visibility</p:attrName>
                                        </p:attrNameLst>
                                      </p:cBhvr>
                                      <p:to>
                                        <p:strVal val="visible"/>
                                      </p:to>
                                    </p:set>
                                    <p:animEffect transition="in" filter="circle(in)">
                                      <p:cBhvr>
                                        <p:cTn id="21" dur="2000"/>
                                        <p:tgtEl>
                                          <p:spTgt spid="51"/>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0"/>
                                        </p:tgtEl>
                                        <p:attrNameLst>
                                          <p:attrName>style.visibility</p:attrName>
                                        </p:attrNameLst>
                                      </p:cBhvr>
                                      <p:to>
                                        <p:strVal val="visible"/>
                                      </p:to>
                                    </p:set>
                                    <p:anim calcmode="lin" valueType="num">
                                      <p:cBhvr additive="base">
                                        <p:cTn id="26" dur="500" fill="hold"/>
                                        <p:tgtEl>
                                          <p:spTgt spid="30"/>
                                        </p:tgtEl>
                                        <p:attrNameLst>
                                          <p:attrName>ppt_x</p:attrName>
                                        </p:attrNameLst>
                                      </p:cBhvr>
                                      <p:tavLst>
                                        <p:tav tm="0">
                                          <p:val>
                                            <p:strVal val="#ppt_x"/>
                                          </p:val>
                                        </p:tav>
                                        <p:tav tm="100000">
                                          <p:val>
                                            <p:strVal val="#ppt_x"/>
                                          </p:val>
                                        </p:tav>
                                      </p:tavLst>
                                    </p:anim>
                                    <p:anim calcmode="lin" valueType="num">
                                      <p:cBhvr additive="base">
                                        <p:cTn id="27"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49"/>
                                        </p:tgtEl>
                                        <p:attrNameLst>
                                          <p:attrName>style.visibility</p:attrName>
                                        </p:attrNameLst>
                                      </p:cBhvr>
                                      <p:to>
                                        <p:strVal val="visible"/>
                                      </p:to>
                                    </p:set>
                                    <p:anim calcmode="lin" valueType="num">
                                      <p:cBhvr>
                                        <p:cTn id="32" dur="500" fill="hold"/>
                                        <p:tgtEl>
                                          <p:spTgt spid="49"/>
                                        </p:tgtEl>
                                        <p:attrNameLst>
                                          <p:attrName>ppt_w</p:attrName>
                                        </p:attrNameLst>
                                      </p:cBhvr>
                                      <p:tavLst>
                                        <p:tav tm="0">
                                          <p:val>
                                            <p:fltVal val="0"/>
                                          </p:val>
                                        </p:tav>
                                        <p:tav tm="100000">
                                          <p:val>
                                            <p:strVal val="#ppt_w"/>
                                          </p:val>
                                        </p:tav>
                                      </p:tavLst>
                                    </p:anim>
                                    <p:anim calcmode="lin" valueType="num">
                                      <p:cBhvr>
                                        <p:cTn id="33" dur="500" fill="hold"/>
                                        <p:tgtEl>
                                          <p:spTgt spid="49"/>
                                        </p:tgtEl>
                                        <p:attrNameLst>
                                          <p:attrName>ppt_h</p:attrName>
                                        </p:attrNameLst>
                                      </p:cBhvr>
                                      <p:tavLst>
                                        <p:tav tm="0">
                                          <p:val>
                                            <p:fltVal val="0"/>
                                          </p:val>
                                        </p:tav>
                                        <p:tav tm="100000">
                                          <p:val>
                                            <p:strVal val="#ppt_h"/>
                                          </p:val>
                                        </p:tav>
                                      </p:tavLst>
                                    </p:anim>
                                    <p:animEffect transition="in" filter="fade">
                                      <p:cBhvr>
                                        <p:cTn id="34" dur="500"/>
                                        <p:tgtEl>
                                          <p:spTgt spid="49"/>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7"/>
                                        </p:tgtEl>
                                        <p:attrNameLst>
                                          <p:attrName>style.visibility</p:attrName>
                                        </p:attrNameLst>
                                      </p:cBhvr>
                                      <p:to>
                                        <p:strVal val="visible"/>
                                      </p:to>
                                    </p:set>
                                    <p:anim calcmode="lin" valueType="num">
                                      <p:cBhvr additive="base">
                                        <p:cTn id="39" dur="500" fill="hold"/>
                                        <p:tgtEl>
                                          <p:spTgt spid="27"/>
                                        </p:tgtEl>
                                        <p:attrNameLst>
                                          <p:attrName>ppt_x</p:attrName>
                                        </p:attrNameLst>
                                      </p:cBhvr>
                                      <p:tavLst>
                                        <p:tav tm="0">
                                          <p:val>
                                            <p:strVal val="#ppt_x"/>
                                          </p:val>
                                        </p:tav>
                                        <p:tav tm="100000">
                                          <p:val>
                                            <p:strVal val="#ppt_x"/>
                                          </p:val>
                                        </p:tav>
                                      </p:tavLst>
                                    </p:anim>
                                    <p:anim calcmode="lin" valueType="num">
                                      <p:cBhvr additive="base">
                                        <p:cTn id="40"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0"/>
                                        </p:tgtEl>
                                        <p:attrNameLst>
                                          <p:attrName>style.visibility</p:attrName>
                                        </p:attrNameLst>
                                      </p:cBhvr>
                                      <p:to>
                                        <p:strVal val="visible"/>
                                      </p:to>
                                    </p:set>
                                    <p:animEffect transition="in" filter="fade">
                                      <p:cBhvr>
                                        <p:cTn id="45" dur="500"/>
                                        <p:tgtEl>
                                          <p:spTgt spid="50"/>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53"/>
                                        </p:tgtEl>
                                        <p:attrNameLst>
                                          <p:attrName>style.visibility</p:attrName>
                                        </p:attrNameLst>
                                      </p:cBhvr>
                                      <p:to>
                                        <p:strVal val="visible"/>
                                      </p:to>
                                    </p:set>
                                    <p:anim calcmode="lin" valueType="num">
                                      <p:cBhvr>
                                        <p:cTn id="56" dur="500" fill="hold"/>
                                        <p:tgtEl>
                                          <p:spTgt spid="53"/>
                                        </p:tgtEl>
                                        <p:attrNameLst>
                                          <p:attrName>ppt_w</p:attrName>
                                        </p:attrNameLst>
                                      </p:cBhvr>
                                      <p:tavLst>
                                        <p:tav tm="0">
                                          <p:val>
                                            <p:fltVal val="0"/>
                                          </p:val>
                                        </p:tav>
                                        <p:tav tm="100000">
                                          <p:val>
                                            <p:strVal val="#ppt_w"/>
                                          </p:val>
                                        </p:tav>
                                      </p:tavLst>
                                    </p:anim>
                                    <p:anim calcmode="lin" valueType="num">
                                      <p:cBhvr>
                                        <p:cTn id="57" dur="500" fill="hold"/>
                                        <p:tgtEl>
                                          <p:spTgt spid="53"/>
                                        </p:tgtEl>
                                        <p:attrNameLst>
                                          <p:attrName>ppt_h</p:attrName>
                                        </p:attrNameLst>
                                      </p:cBhvr>
                                      <p:tavLst>
                                        <p:tav tm="0">
                                          <p:val>
                                            <p:fltVal val="0"/>
                                          </p:val>
                                        </p:tav>
                                        <p:tav tm="100000">
                                          <p:val>
                                            <p:strVal val="#ppt_h"/>
                                          </p:val>
                                        </p:tav>
                                      </p:tavLst>
                                    </p:anim>
                                    <p:animEffect transition="in" filter="fade">
                                      <p:cBhvr>
                                        <p:cTn id="58" dur="500"/>
                                        <p:tgtEl>
                                          <p:spTgt spid="53"/>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3"/>
                                        </p:tgtEl>
                                        <p:attrNameLst>
                                          <p:attrName>style.visibility</p:attrName>
                                        </p:attrNameLst>
                                      </p:cBhvr>
                                      <p:to>
                                        <p:strVal val="visible"/>
                                      </p:to>
                                    </p:set>
                                    <p:anim calcmode="lin" valueType="num">
                                      <p:cBhvr additive="base">
                                        <p:cTn id="63" dur="500" fill="hold"/>
                                        <p:tgtEl>
                                          <p:spTgt spid="33"/>
                                        </p:tgtEl>
                                        <p:attrNameLst>
                                          <p:attrName>ppt_x</p:attrName>
                                        </p:attrNameLst>
                                      </p:cBhvr>
                                      <p:tavLst>
                                        <p:tav tm="0">
                                          <p:val>
                                            <p:strVal val="#ppt_x"/>
                                          </p:val>
                                        </p:tav>
                                        <p:tav tm="100000">
                                          <p:val>
                                            <p:strVal val="#ppt_x"/>
                                          </p:val>
                                        </p:tav>
                                      </p:tavLst>
                                    </p:anim>
                                    <p:anim calcmode="lin" valueType="num">
                                      <p:cBhvr additive="base">
                                        <p:cTn id="64"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54"/>
                                        </p:tgtEl>
                                        <p:attrNameLst>
                                          <p:attrName>style.visibility</p:attrName>
                                        </p:attrNameLst>
                                      </p:cBhvr>
                                      <p:to>
                                        <p:strVal val="visible"/>
                                      </p:to>
                                    </p:set>
                                    <p:anim calcmode="lin" valueType="num">
                                      <p:cBhvr>
                                        <p:cTn id="69" dur="500" fill="hold"/>
                                        <p:tgtEl>
                                          <p:spTgt spid="54"/>
                                        </p:tgtEl>
                                        <p:attrNameLst>
                                          <p:attrName>ppt_w</p:attrName>
                                        </p:attrNameLst>
                                      </p:cBhvr>
                                      <p:tavLst>
                                        <p:tav tm="0">
                                          <p:val>
                                            <p:fltVal val="0"/>
                                          </p:val>
                                        </p:tav>
                                        <p:tav tm="100000">
                                          <p:val>
                                            <p:strVal val="#ppt_w"/>
                                          </p:val>
                                        </p:tav>
                                      </p:tavLst>
                                    </p:anim>
                                    <p:anim calcmode="lin" valueType="num">
                                      <p:cBhvr>
                                        <p:cTn id="70" dur="500" fill="hold"/>
                                        <p:tgtEl>
                                          <p:spTgt spid="54"/>
                                        </p:tgtEl>
                                        <p:attrNameLst>
                                          <p:attrName>ppt_h</p:attrName>
                                        </p:attrNameLst>
                                      </p:cBhvr>
                                      <p:tavLst>
                                        <p:tav tm="0">
                                          <p:val>
                                            <p:fltVal val="0"/>
                                          </p:val>
                                        </p:tav>
                                        <p:tav tm="100000">
                                          <p:val>
                                            <p:strVal val="#ppt_h"/>
                                          </p:val>
                                        </p:tav>
                                      </p:tavLst>
                                    </p:anim>
                                    <p:animEffect transition="in" filter="fade">
                                      <p:cBhvr>
                                        <p:cTn id="71" dur="500"/>
                                        <p:tgtEl>
                                          <p:spTgt spid="54"/>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52"/>
                                        </p:tgtEl>
                                        <p:attrNameLst>
                                          <p:attrName>style.visibility</p:attrName>
                                        </p:attrNameLst>
                                      </p:cBhvr>
                                      <p:to>
                                        <p:strVal val="visible"/>
                                      </p:to>
                                    </p:set>
                                    <p:animEffect transition="in" filter="fade">
                                      <p:cBhvr>
                                        <p:cTn id="81" dur="1000"/>
                                        <p:tgtEl>
                                          <p:spTgt spid="52"/>
                                        </p:tgtEl>
                                      </p:cBhvr>
                                    </p:animEffect>
                                    <p:anim calcmode="lin" valueType="num">
                                      <p:cBhvr>
                                        <p:cTn id="82" dur="1000" fill="hold"/>
                                        <p:tgtEl>
                                          <p:spTgt spid="52"/>
                                        </p:tgtEl>
                                        <p:attrNameLst>
                                          <p:attrName>ppt_x</p:attrName>
                                        </p:attrNameLst>
                                      </p:cBhvr>
                                      <p:tavLst>
                                        <p:tav tm="0">
                                          <p:val>
                                            <p:strVal val="#ppt_x"/>
                                          </p:val>
                                        </p:tav>
                                        <p:tav tm="100000">
                                          <p:val>
                                            <p:strVal val="#ppt_x"/>
                                          </p:val>
                                        </p:tav>
                                      </p:tavLst>
                                    </p:anim>
                                    <p:anim calcmode="lin" valueType="num">
                                      <p:cBhvr>
                                        <p:cTn id="83" dur="1000" fill="hold"/>
                                        <p:tgtEl>
                                          <p:spTgt spid="52"/>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2" presetClass="entr" presetSubtype="4" fill="hold" nodeType="clickEffect">
                                  <p:stCondLst>
                                    <p:cond delay="0"/>
                                  </p:stCondLst>
                                  <p:childTnLst>
                                    <p:set>
                                      <p:cBhvr>
                                        <p:cTn id="87" dur="1" fill="hold">
                                          <p:stCondLst>
                                            <p:cond delay="0"/>
                                          </p:stCondLst>
                                        </p:cTn>
                                        <p:tgtEl>
                                          <p:spTgt spid="31"/>
                                        </p:tgtEl>
                                        <p:attrNameLst>
                                          <p:attrName>style.visibility</p:attrName>
                                        </p:attrNameLst>
                                      </p:cBhvr>
                                      <p:to>
                                        <p:strVal val="visible"/>
                                      </p:to>
                                    </p:set>
                                    <p:anim calcmode="lin" valueType="num">
                                      <p:cBhvr additive="base">
                                        <p:cTn id="88" dur="500" fill="hold"/>
                                        <p:tgtEl>
                                          <p:spTgt spid="31"/>
                                        </p:tgtEl>
                                        <p:attrNameLst>
                                          <p:attrName>ppt_x</p:attrName>
                                        </p:attrNameLst>
                                      </p:cBhvr>
                                      <p:tavLst>
                                        <p:tav tm="0">
                                          <p:val>
                                            <p:strVal val="#ppt_x"/>
                                          </p:val>
                                        </p:tav>
                                        <p:tav tm="100000">
                                          <p:val>
                                            <p:strVal val="#ppt_x"/>
                                          </p:val>
                                        </p:tav>
                                      </p:tavLst>
                                    </p:anim>
                                    <p:anim calcmode="lin" valueType="num">
                                      <p:cBhvr additive="base">
                                        <p:cTn id="89"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16" presetClass="entr" presetSubtype="21" fill="hold" grpId="0" nodeType="clickEffect">
                                  <p:stCondLst>
                                    <p:cond delay="0"/>
                                  </p:stCondLst>
                                  <p:childTnLst>
                                    <p:set>
                                      <p:cBhvr>
                                        <p:cTn id="93" dur="1" fill="hold">
                                          <p:stCondLst>
                                            <p:cond delay="0"/>
                                          </p:stCondLst>
                                        </p:cTn>
                                        <p:tgtEl>
                                          <p:spTgt spid="55"/>
                                        </p:tgtEl>
                                        <p:attrNameLst>
                                          <p:attrName>style.visibility</p:attrName>
                                        </p:attrNameLst>
                                      </p:cBhvr>
                                      <p:to>
                                        <p:strVal val="visible"/>
                                      </p:to>
                                    </p:set>
                                    <p:animEffect transition="in" filter="barn(inVertical)">
                                      <p:cBhvr>
                                        <p:cTn id="94" dur="500"/>
                                        <p:tgtEl>
                                          <p:spTgt spid="55"/>
                                        </p:tgtEl>
                                      </p:cBhvr>
                                    </p:animEffect>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34"/>
                                        </p:tgtEl>
                                        <p:attrNameLst>
                                          <p:attrName>style.visibility</p:attrName>
                                        </p:attrNameLst>
                                      </p:cBhvr>
                                      <p:to>
                                        <p:strVal val="visible"/>
                                      </p:to>
                                    </p:set>
                                    <p:anim calcmode="lin" valueType="num">
                                      <p:cBhvr additive="base">
                                        <p:cTn id="99" dur="500" fill="hold"/>
                                        <p:tgtEl>
                                          <p:spTgt spid="34"/>
                                        </p:tgtEl>
                                        <p:attrNameLst>
                                          <p:attrName>ppt_x</p:attrName>
                                        </p:attrNameLst>
                                      </p:cBhvr>
                                      <p:tavLst>
                                        <p:tav tm="0">
                                          <p:val>
                                            <p:strVal val="#ppt_x"/>
                                          </p:val>
                                        </p:tav>
                                        <p:tav tm="100000">
                                          <p:val>
                                            <p:strVal val="#ppt_x"/>
                                          </p:val>
                                        </p:tav>
                                      </p:tavLst>
                                    </p:anim>
                                    <p:anim calcmode="lin" valueType="num">
                                      <p:cBhvr additive="base">
                                        <p:cTn id="100"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3" grpId="0">
        <p:bldAsOne/>
      </p:bldGraphic>
      <p:bldP spid="49" grpId="0"/>
      <p:bldP spid="50" grpId="0"/>
      <p:bldP spid="51" grpId="0"/>
      <p:bldP spid="52" grpId="0"/>
      <p:bldP spid="53" grpId="0"/>
      <p:bldP spid="54" grpId="0"/>
      <p:bldP spid="5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467544" y="1772816"/>
            <a:ext cx="8229600" cy="2520280"/>
          </a:xfrm>
        </p:spPr>
        <p:txBody>
          <a:bodyPr>
            <a:normAutofit fontScale="85000" lnSpcReduction="10000"/>
          </a:bodyPr>
          <a:lstStyle/>
          <a:p>
            <a:pPr marL="0" indent="0" algn="just">
              <a:lnSpc>
                <a:spcPct val="120000"/>
              </a:lnSpc>
              <a:buNone/>
            </a:pPr>
            <a:r>
              <a:rPr lang="en-GB" sz="3600" dirty="0">
                <a:latin typeface="Arial" panose="020B0604020202020204" pitchFamily="34" charset="0"/>
                <a:cs typeface="Arial" panose="020B0604020202020204" pitchFamily="34" charset="0"/>
              </a:rPr>
              <a:t>Using a business example of your choice, explain three reasons why the business needs to be aware of changes in both its internal and external business environments.</a:t>
            </a:r>
            <a:r>
              <a:rPr lang="en-GB" sz="40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
        <p:nvSpPr>
          <p:cNvPr id="2" name="TextBox 1"/>
          <p:cNvSpPr txBox="1"/>
          <p:nvPr/>
        </p:nvSpPr>
        <p:spPr>
          <a:xfrm>
            <a:off x="393334" y="548680"/>
            <a:ext cx="4970754" cy="523220"/>
          </a:xfrm>
          <a:prstGeom prst="rect">
            <a:avLst/>
          </a:prstGeom>
          <a:noFill/>
        </p:spPr>
        <p:txBody>
          <a:bodyPr wrap="square" rtlCol="0">
            <a:spAutoFit/>
          </a:bodyPr>
          <a:lstStyle/>
          <a:p>
            <a:r>
              <a:rPr lang="en-GB" sz="2800" b="1" dirty="0"/>
              <a:t>EXERCISE – </a:t>
            </a:r>
            <a:r>
              <a:rPr lang="en-GB" sz="2800" b="1" dirty="0">
                <a:solidFill>
                  <a:srgbClr val="FF0000"/>
                </a:solidFill>
              </a:rPr>
              <a:t>10 mins</a:t>
            </a:r>
          </a:p>
        </p:txBody>
      </p:sp>
    </p:spTree>
    <p:extLst>
      <p:ext uri="{BB962C8B-B14F-4D97-AF65-F5344CB8AC3E}">
        <p14:creationId xmlns:p14="http://schemas.microsoft.com/office/powerpoint/2010/main" val="20861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0" y="116632"/>
            <a:ext cx="9144000" cy="476672"/>
          </a:xfrm>
          <a:solidFill>
            <a:schemeClr val="accent5">
              <a:lumMod val="20000"/>
              <a:lumOff val="80000"/>
            </a:schemeClr>
          </a:solidFill>
        </p:spPr>
        <p:txBody>
          <a:bodyPr>
            <a:noAutofit/>
          </a:bodyPr>
          <a:lstStyle/>
          <a:p>
            <a:r>
              <a:rPr lang="en-GB" sz="3600" b="1" dirty="0"/>
              <a:t>TYPES OF FIRMS </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30367" y="692696"/>
            <a:ext cx="5017697" cy="5184576"/>
          </a:xfrm>
          <a:solidFill>
            <a:schemeClr val="bg1"/>
          </a:solidFill>
          <a:ln>
            <a:solidFill>
              <a:schemeClr val="tx1"/>
            </a:solidFill>
          </a:ln>
        </p:spPr>
        <p:txBody>
          <a:bodyPr>
            <a:noAutofit/>
          </a:bodyPr>
          <a:lstStyle/>
          <a:p>
            <a:pPr marL="812800" indent="-457200">
              <a:buFont typeface="+mj-lt"/>
              <a:buAutoNum type="arabicPeriod"/>
            </a:pPr>
            <a:r>
              <a:rPr lang="en-GB" sz="2400" dirty="0">
                <a:latin typeface="Arial" panose="020B0604020202020204" pitchFamily="34" charset="0"/>
                <a:cs typeface="Arial" panose="020B0604020202020204" pitchFamily="34" charset="0"/>
              </a:rPr>
              <a:t>Sole Traders/Proprietorship</a:t>
            </a:r>
          </a:p>
          <a:p>
            <a:pPr marL="812800" indent="-457200">
              <a:buFont typeface="+mj-lt"/>
              <a:buAutoNum type="arabicPeriod"/>
            </a:pPr>
            <a:r>
              <a:rPr lang="en-GB" sz="2400" dirty="0">
                <a:latin typeface="Arial" panose="020B0604020202020204" pitchFamily="34" charset="0"/>
                <a:cs typeface="Arial" panose="020B0604020202020204" pitchFamily="34" charset="0"/>
              </a:rPr>
              <a:t>Partnerships </a:t>
            </a:r>
          </a:p>
          <a:p>
            <a:pPr marL="812800" indent="-457200">
              <a:buFont typeface="+mj-lt"/>
              <a:buAutoNum type="arabicPeriod"/>
            </a:pPr>
            <a:r>
              <a:rPr lang="en-GB" sz="2400" dirty="0">
                <a:latin typeface="Arial" panose="020B0604020202020204" pitchFamily="34" charset="0"/>
                <a:cs typeface="Arial" panose="020B0604020202020204" pitchFamily="34" charset="0"/>
              </a:rPr>
              <a:t>Companies/Corporations</a:t>
            </a:r>
          </a:p>
          <a:p>
            <a:pPr marL="723900" indent="-368300"/>
            <a:r>
              <a:rPr lang="en-GB" sz="2400" dirty="0">
                <a:latin typeface="Arial" panose="020B0604020202020204" pitchFamily="34" charset="0"/>
                <a:cs typeface="Arial" panose="020B0604020202020204" pitchFamily="34" charset="0"/>
              </a:rPr>
              <a:t>Limited Liability Partnerships </a:t>
            </a:r>
          </a:p>
          <a:p>
            <a:pPr marL="723900" indent="-368300"/>
            <a:r>
              <a:rPr lang="en-GB" sz="2400" dirty="0">
                <a:latin typeface="Arial" panose="020B0604020202020204" pitchFamily="34" charset="0"/>
                <a:cs typeface="Arial" panose="020B0604020202020204" pitchFamily="34" charset="0"/>
              </a:rPr>
              <a:t>Private Limited Companies </a:t>
            </a:r>
          </a:p>
          <a:p>
            <a:pPr marL="1123950" lvl="2" indent="-368300"/>
            <a:r>
              <a:rPr lang="en-GB" dirty="0">
                <a:latin typeface="Arial" panose="020B0604020202020204" pitchFamily="34" charset="0"/>
                <a:cs typeface="Arial" panose="020B0604020202020204" pitchFamily="34" charset="0"/>
              </a:rPr>
              <a:t>Private company limited by shares</a:t>
            </a:r>
          </a:p>
          <a:p>
            <a:pPr marL="1123950" lvl="2" indent="-368300"/>
            <a:r>
              <a:rPr lang="en-GB" dirty="0">
                <a:latin typeface="Arial" panose="020B0604020202020204" pitchFamily="34" charset="0"/>
                <a:cs typeface="Arial" panose="020B0604020202020204" pitchFamily="34" charset="0"/>
              </a:rPr>
              <a:t>Private company limited by guarantee </a:t>
            </a:r>
          </a:p>
          <a:p>
            <a:pPr marL="1123950" lvl="2" indent="-368300"/>
            <a:r>
              <a:rPr lang="en-GB" dirty="0">
                <a:latin typeface="Arial" panose="020B0604020202020204" pitchFamily="34" charset="0"/>
                <a:cs typeface="Arial" panose="020B0604020202020204" pitchFamily="34" charset="0"/>
              </a:rPr>
              <a:t>Private unlimited company  </a:t>
            </a:r>
          </a:p>
        </p:txBody>
      </p:sp>
      <p:sp>
        <p:nvSpPr>
          <p:cNvPr id="4" name="Rectangle 3"/>
          <p:cNvSpPr/>
          <p:nvPr/>
        </p:nvSpPr>
        <p:spPr>
          <a:xfrm>
            <a:off x="5364088" y="701704"/>
            <a:ext cx="3491880" cy="2954655"/>
          </a:xfrm>
          <a:prstGeom prst="rect">
            <a:avLst/>
          </a:prstGeom>
          <a:ln>
            <a:solidFill>
              <a:schemeClr val="tx1"/>
            </a:solidFill>
          </a:ln>
        </p:spPr>
        <p:txBody>
          <a:bodyPr wrap="square">
            <a:spAutoFit/>
          </a:bodyPr>
          <a:lstStyle/>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Public Limited Companies (PLCs)</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Flotation </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Co-operatives The International </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Charities and Social Enterprises  </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91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 calcmode="lin" valueType="num">
                                      <p:cBhvr additive="base">
                                        <p:cTn id="5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additive="base">
                                        <p:cTn id="61" dur="500" fill="hold"/>
                                        <p:tgtEl>
                                          <p:spTgt spid="4"/>
                                        </p:tgtEl>
                                        <p:attrNameLst>
                                          <p:attrName>ppt_x</p:attrName>
                                        </p:attrNameLst>
                                      </p:cBhvr>
                                      <p:tavLst>
                                        <p:tav tm="0">
                                          <p:val>
                                            <p:strVal val="#ppt_x"/>
                                          </p:val>
                                        </p:tav>
                                        <p:tav tm="100000">
                                          <p:val>
                                            <p:strVal val="#ppt_x"/>
                                          </p:val>
                                        </p:tav>
                                      </p:tavLst>
                                    </p:anim>
                                    <p:anim calcmode="lin" valueType="num">
                                      <p:cBhvr additive="base">
                                        <p:cTn id="6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51520" y="116632"/>
            <a:ext cx="8229600" cy="476672"/>
          </a:xfrm>
        </p:spPr>
        <p:txBody>
          <a:bodyPr>
            <a:noAutofit/>
          </a:bodyPr>
          <a:lstStyle/>
          <a:p>
            <a:r>
              <a:rPr lang="en-GB" sz="3600" dirty="0"/>
              <a:t>Types of Organisations</a:t>
            </a:r>
          </a:p>
        </p:txBody>
      </p:sp>
      <p:grpSp>
        <p:nvGrpSpPr>
          <p:cNvPr id="10" name="Group 9"/>
          <p:cNvGrpSpPr/>
          <p:nvPr/>
        </p:nvGrpSpPr>
        <p:grpSpPr>
          <a:xfrm>
            <a:off x="1045655" y="1345730"/>
            <a:ext cx="2880320" cy="1008112"/>
            <a:chOff x="827584" y="2060848"/>
            <a:chExt cx="2376264" cy="1008112"/>
          </a:xfrm>
        </p:grpSpPr>
        <p:sp>
          <p:nvSpPr>
            <p:cNvPr id="6" name="Rounded Rectangle 5"/>
            <p:cNvSpPr/>
            <p:nvPr/>
          </p:nvSpPr>
          <p:spPr>
            <a:xfrm>
              <a:off x="827584" y="2060848"/>
              <a:ext cx="2376264" cy="100811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41249" y="2089609"/>
              <a:ext cx="2148933" cy="882678"/>
            </a:xfrm>
            <a:prstGeom prst="rect">
              <a:avLst/>
            </a:prstGeom>
          </p:spPr>
          <p:txBody>
            <a:bodyPr wrap="square">
              <a:spAutoFit/>
            </a:bodyPr>
            <a:lstStyle/>
            <a:p>
              <a:pPr algn="ct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Public sector organizations </a:t>
              </a:r>
            </a:p>
          </p:txBody>
        </p:sp>
      </p:grpSp>
      <p:grpSp>
        <p:nvGrpSpPr>
          <p:cNvPr id="12" name="Group 11"/>
          <p:cNvGrpSpPr/>
          <p:nvPr/>
        </p:nvGrpSpPr>
        <p:grpSpPr>
          <a:xfrm>
            <a:off x="5292080" y="1345730"/>
            <a:ext cx="3096344" cy="1008112"/>
            <a:chOff x="5034399" y="2060848"/>
            <a:chExt cx="2376264" cy="1008112"/>
          </a:xfrm>
        </p:grpSpPr>
        <p:sp>
          <p:nvSpPr>
            <p:cNvPr id="8" name="Rounded Rectangle 7"/>
            <p:cNvSpPr/>
            <p:nvPr/>
          </p:nvSpPr>
          <p:spPr>
            <a:xfrm>
              <a:off x="5034399" y="2060848"/>
              <a:ext cx="2376264" cy="100811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148064" y="2089609"/>
              <a:ext cx="2148933" cy="882678"/>
            </a:xfrm>
            <a:prstGeom prst="rect">
              <a:avLst/>
            </a:prstGeom>
          </p:spPr>
          <p:txBody>
            <a:bodyPr wrap="square">
              <a:spAutoFit/>
            </a:bodyPr>
            <a:lstStyle/>
            <a:p>
              <a:pPr algn="ct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Private sector organizations </a:t>
              </a:r>
            </a:p>
          </p:txBody>
        </p:sp>
      </p:grpSp>
      <p:sp>
        <p:nvSpPr>
          <p:cNvPr id="11" name="Rectangle 10"/>
          <p:cNvSpPr/>
          <p:nvPr/>
        </p:nvSpPr>
        <p:spPr>
          <a:xfrm>
            <a:off x="251520" y="2432550"/>
            <a:ext cx="4261049" cy="3293209"/>
          </a:xfrm>
          <a:prstGeom prst="rect">
            <a:avLst/>
          </a:prstGeom>
        </p:spPr>
        <p:txBody>
          <a:bodyPr wrap="square">
            <a:spAutoFit/>
          </a:bodyPr>
          <a:lstStyle/>
          <a:p>
            <a:pPr marL="342900" indent="-342900" algn="just">
              <a:buFont typeface="Arial" panose="020B0604020202020204" pitchFamily="34" charset="0"/>
              <a:buChar char="•"/>
            </a:pPr>
            <a:r>
              <a:rPr lang="en-GB" sz="1600" dirty="0">
                <a:latin typeface="Arial" panose="020B0604020202020204" pitchFamily="34" charset="0"/>
                <a:cs typeface="Arial" panose="020B0604020202020204" pitchFamily="34" charset="0"/>
              </a:rPr>
              <a:t>Public sector organizations are owned, financed and controlled by institutions of the state on behalf of the public at large.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They are funded primarily by taxpayers although many of them also raise money through selling products or service, for example, through the requirement to make a contribution to prescriptions for medicinal drugs or payments of fees for planning applications, official documents such as passports or driving licences and pest control.</a:t>
            </a:r>
          </a:p>
        </p:txBody>
      </p:sp>
      <p:sp>
        <p:nvSpPr>
          <p:cNvPr id="13" name="Rectangle 12"/>
          <p:cNvSpPr/>
          <p:nvPr/>
        </p:nvSpPr>
        <p:spPr>
          <a:xfrm>
            <a:off x="4934524" y="2432550"/>
            <a:ext cx="3811454" cy="3046988"/>
          </a:xfrm>
          <a:prstGeom prst="rect">
            <a:avLst/>
          </a:prstGeom>
        </p:spPr>
        <p:txBody>
          <a:bodyPr wrap="square">
            <a:spAutoFit/>
          </a:bodyPr>
          <a:lstStyle/>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private sector contains a range of business organizations from small one-person businesses to massive multinational corporate enterprises. </a:t>
            </a:r>
          </a:p>
          <a:p>
            <a:pPr algn="just"/>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essential characteristic of the private sector is that organizations are owned, controlled and financed by private individuals and are generally run for some specific purpose such as making profit or to promote a specific cause or policy.</a:t>
            </a:r>
          </a:p>
        </p:txBody>
      </p:sp>
    </p:spTree>
    <p:extLst>
      <p:ext uri="{BB962C8B-B14F-4D97-AF65-F5344CB8AC3E}">
        <p14:creationId xmlns:p14="http://schemas.microsoft.com/office/powerpoint/2010/main" val="13979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additive="base">
                                        <p:cTn id="26" dur="500" fill="hold"/>
                                        <p:tgtEl>
                                          <p:spTgt spid="12"/>
                                        </p:tgtEl>
                                        <p:attrNameLst>
                                          <p:attrName>ppt_x</p:attrName>
                                        </p:attrNameLst>
                                      </p:cBhvr>
                                      <p:tavLst>
                                        <p:tav tm="0">
                                          <p:val>
                                            <p:strVal val="#ppt_x"/>
                                          </p:val>
                                        </p:tav>
                                        <p:tav tm="100000">
                                          <p:val>
                                            <p:strVal val="#ppt_x"/>
                                          </p:val>
                                        </p:tav>
                                      </p:tavLst>
                                    </p:anim>
                                    <p:anim calcmode="lin" valueType="num">
                                      <p:cBhvr additive="base">
                                        <p:cTn id="2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77180" y="260648"/>
            <a:ext cx="8229600" cy="476672"/>
          </a:xfrm>
        </p:spPr>
        <p:txBody>
          <a:bodyPr>
            <a:noAutofit/>
          </a:bodyPr>
          <a:lstStyle/>
          <a:p>
            <a:r>
              <a:rPr lang="en-GB" b="1" dirty="0"/>
              <a:t>Flotation </a:t>
            </a:r>
            <a:endParaRPr lang="en-GB" dirty="0"/>
          </a:p>
        </p:txBody>
      </p:sp>
      <p:sp>
        <p:nvSpPr>
          <p:cNvPr id="3" name="Rectangle 2"/>
          <p:cNvSpPr/>
          <p:nvPr/>
        </p:nvSpPr>
        <p:spPr>
          <a:xfrm>
            <a:off x="611560" y="1772816"/>
            <a:ext cx="7704856" cy="2161810"/>
          </a:xfrm>
          <a:prstGeom prst="rect">
            <a:avLst/>
          </a:prstGeom>
        </p:spPr>
        <p:txBody>
          <a:bodyPr wrap="square">
            <a:spAutoFit/>
          </a:bodyPr>
          <a:lstStyle/>
          <a:p>
            <a:pPr marL="457200" algn="just">
              <a:lnSpc>
                <a:spcPct val="107000"/>
              </a:lnSpc>
              <a:spcAft>
                <a:spcPts val="800"/>
              </a:spcAft>
            </a:pPr>
            <a:r>
              <a:rPr lang="en-GB" sz="3200" dirty="0">
                <a:latin typeface="Arial" panose="020B0604020202020204" pitchFamily="34" charset="0"/>
                <a:ea typeface="Calibri" panose="020F0502020204030204" pitchFamily="34" charset="0"/>
                <a:cs typeface="Arial" panose="020B0604020202020204" pitchFamily="34" charset="0"/>
              </a:rPr>
              <a:t>It is possible for a private limited company buy shares to be able to convert to PLC status. This is referred to as flotation.</a:t>
            </a:r>
          </a:p>
        </p:txBody>
      </p:sp>
    </p:spTree>
    <p:extLst>
      <p:ext uri="{BB962C8B-B14F-4D97-AF65-F5344CB8AC3E}">
        <p14:creationId xmlns:p14="http://schemas.microsoft.com/office/powerpoint/2010/main" val="407762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90056" y="44624"/>
            <a:ext cx="8546440" cy="792088"/>
          </a:xfrm>
        </p:spPr>
        <p:txBody>
          <a:bodyPr>
            <a:noAutofit/>
          </a:bodyPr>
          <a:lstStyle/>
          <a:p>
            <a:pPr algn="l"/>
            <a:br>
              <a:rPr lang="en-GB" b="1" dirty="0"/>
            </a:br>
            <a:r>
              <a:rPr lang="en-GB" b="1" dirty="0"/>
              <a:t>Co-operatives The International </a:t>
            </a:r>
            <a:br>
              <a:rPr lang="en-GB" b="1" dirty="0"/>
            </a:br>
            <a:r>
              <a:rPr lang="en-GB" b="1" dirty="0"/>
              <a:t> </a:t>
            </a:r>
            <a:endParaRPr lang="en-GB" dirty="0"/>
          </a:p>
        </p:txBody>
      </p:sp>
      <p:sp>
        <p:nvSpPr>
          <p:cNvPr id="3" name="Rectangle 2"/>
          <p:cNvSpPr/>
          <p:nvPr/>
        </p:nvSpPr>
        <p:spPr>
          <a:xfrm>
            <a:off x="374661" y="1196752"/>
            <a:ext cx="8352928" cy="3785652"/>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Co-operative Alliance is an organization that represents co-operative organization around the world. It defines a co-operative as: </a:t>
            </a:r>
            <a:r>
              <a:rPr lang="en-GB" sz="2400" i="1" dirty="0">
                <a:latin typeface="Arial" panose="020B0604020202020204" pitchFamily="34" charset="0"/>
                <a:cs typeface="Arial" panose="020B0604020202020204" pitchFamily="34" charset="0"/>
              </a:rPr>
              <a:t>‘… an autonomous association of persons united voluntarily to meet their common economic, social, and cultural needs and aspirations through a jointly-owned and democratically-controlled enterprise’ It adds: ‘Ranging from small-scale to multi-million dollar businesses across the globe, co-operatives employ more than 100 million women and men and have more than 800 million individual members’</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6487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107504" y="-1"/>
            <a:ext cx="8612153" cy="836713"/>
          </a:xfrm>
        </p:spPr>
        <p:txBody>
          <a:bodyPr>
            <a:noAutofit/>
          </a:bodyPr>
          <a:lstStyle/>
          <a:p>
            <a:br>
              <a:rPr lang="en-GB" b="1" dirty="0"/>
            </a:br>
            <a:br>
              <a:rPr lang="en-GB" b="1" dirty="0"/>
            </a:br>
            <a:r>
              <a:rPr lang="en-GB" b="1" dirty="0"/>
              <a:t>Charities and Social Enterprises </a:t>
            </a:r>
            <a:br>
              <a:rPr lang="en-GB" b="1" dirty="0"/>
            </a:br>
            <a:br>
              <a:rPr lang="en-GB" b="1" dirty="0"/>
            </a:br>
            <a:r>
              <a:rPr lang="en-GB" b="1" dirty="0"/>
              <a:t> </a:t>
            </a:r>
            <a:endParaRPr lang="en-GB" dirty="0"/>
          </a:p>
        </p:txBody>
      </p:sp>
      <p:sp>
        <p:nvSpPr>
          <p:cNvPr id="3" name="Rectangle 2"/>
          <p:cNvSpPr/>
          <p:nvPr/>
        </p:nvSpPr>
        <p:spPr>
          <a:xfrm>
            <a:off x="107504" y="859005"/>
            <a:ext cx="8352928" cy="4401205"/>
          </a:xfrm>
          <a:prstGeom prst="rect">
            <a:avLst/>
          </a:prstGeom>
        </p:spPr>
        <p:txBody>
          <a:bodyPr wrap="square">
            <a:spAutoFit/>
          </a:bodyPr>
          <a:lstStyle/>
          <a:p>
            <a:pPr marL="457200" indent="-457200" algn="just">
              <a:buFont typeface="Arial" panose="020B0604020202020204" pitchFamily="34" charset="0"/>
              <a:buChar char="•"/>
            </a:pPr>
            <a:r>
              <a:rPr lang="en-GB" sz="2800" dirty="0"/>
              <a:t>Charities have existed since the middle ages. Up to the development of welfare states in most European countries in the 20th century, many charities fulfilled the function of caring for those who could not access the normal expected provision of society. </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a:t>Charities were often set up as a result of bequests in wills with a number of schools, hospitals and houses being set up as a result of some sort of charitable bequest.</a:t>
            </a:r>
          </a:p>
        </p:txBody>
      </p:sp>
    </p:spTree>
    <p:extLst>
      <p:ext uri="{BB962C8B-B14F-4D97-AF65-F5344CB8AC3E}">
        <p14:creationId xmlns:p14="http://schemas.microsoft.com/office/powerpoint/2010/main" val="414593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67544" y="116632"/>
            <a:ext cx="8229600" cy="792088"/>
          </a:xfrm>
        </p:spPr>
        <p:txBody>
          <a:bodyPr>
            <a:noAutofit/>
          </a:bodyPr>
          <a:lstStyle/>
          <a:p>
            <a:br>
              <a:rPr lang="en-GB" b="1" dirty="0"/>
            </a:br>
            <a:br>
              <a:rPr lang="en-GB" b="1" dirty="0"/>
            </a:br>
            <a:br>
              <a:rPr lang="en-GB" b="1" dirty="0"/>
            </a:br>
            <a:r>
              <a:rPr lang="en-GB" b="1" dirty="0"/>
              <a:t>Social Enterprises </a:t>
            </a:r>
            <a:br>
              <a:rPr lang="en-GB" b="1" dirty="0"/>
            </a:br>
            <a:br>
              <a:rPr lang="en-GB" b="1" dirty="0"/>
            </a:br>
            <a:br>
              <a:rPr lang="en-GB" b="1" dirty="0"/>
            </a:br>
            <a:r>
              <a:rPr lang="en-GB" b="1" dirty="0"/>
              <a:t> </a:t>
            </a:r>
            <a:endParaRPr lang="en-GB" dirty="0"/>
          </a:p>
        </p:txBody>
      </p:sp>
      <p:sp>
        <p:nvSpPr>
          <p:cNvPr id="3" name="Rectangle 2"/>
          <p:cNvSpPr/>
          <p:nvPr/>
        </p:nvSpPr>
        <p:spPr>
          <a:xfrm>
            <a:off x="251520" y="1844824"/>
            <a:ext cx="4248472" cy="2923877"/>
          </a:xfrm>
          <a:prstGeom prst="rect">
            <a:avLst/>
          </a:prstGeom>
        </p:spPr>
        <p:txBody>
          <a:bodyPr wrap="square">
            <a:spAutoFit/>
          </a:bodyPr>
          <a:lstStyle/>
          <a:p>
            <a:pPr algn="ctr"/>
            <a:r>
              <a:rPr lang="en-GB" sz="3600" b="1" dirty="0"/>
              <a:t>Social </a:t>
            </a:r>
            <a:r>
              <a:rPr lang="en-GB" sz="4000" b="1" dirty="0"/>
              <a:t>enterprises</a:t>
            </a:r>
            <a:r>
              <a:rPr lang="en-GB" sz="3600" b="1" dirty="0"/>
              <a:t> are a mix of business activity and charity. </a:t>
            </a:r>
          </a:p>
          <a:p>
            <a:pPr algn="just"/>
            <a:endParaRPr lang="en-GB" sz="3600" dirty="0"/>
          </a:p>
        </p:txBody>
      </p:sp>
      <p:sp>
        <p:nvSpPr>
          <p:cNvPr id="4" name="Rectangle 3"/>
          <p:cNvSpPr/>
          <p:nvPr/>
        </p:nvSpPr>
        <p:spPr>
          <a:xfrm>
            <a:off x="4572000" y="1106159"/>
            <a:ext cx="3960440" cy="4401205"/>
          </a:xfrm>
          <a:prstGeom prst="rect">
            <a:avLst/>
          </a:prstGeom>
        </p:spPr>
        <p:txBody>
          <a:bodyPr wrap="square">
            <a:spAutoFit/>
          </a:bodyPr>
          <a:lstStyle/>
          <a:p>
            <a:pPr algn="just"/>
            <a:r>
              <a:rPr lang="en-GB" sz="2000" i="1" dirty="0"/>
              <a:t>Examples of such enterprises in the UK include the provision of sports and leisure facilities in Birmingham, childcare, such as the TLC Neighbourhood Nursery in Wolverhampton in the West Midlands, People to Places, an enterprise providing accessible transport for people with disabilities and mobility problems in Berkshire, the Dead Earnest Theatre group and Fresh Pastures, a company providing milk to schools, both based in Yorkshire.</a:t>
            </a:r>
            <a:endParaRPr lang="en-GB" sz="2400" i="1" dirty="0"/>
          </a:p>
        </p:txBody>
      </p:sp>
    </p:spTree>
    <p:extLst>
      <p:ext uri="{BB962C8B-B14F-4D97-AF65-F5344CB8AC3E}">
        <p14:creationId xmlns:p14="http://schemas.microsoft.com/office/powerpoint/2010/main" val="89114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79512" y="116632"/>
            <a:ext cx="4680520" cy="5616624"/>
          </a:xfrm>
          <a:noFill/>
        </p:spPr>
        <p:txBody>
          <a:bodyPr>
            <a:noAutofit/>
          </a:bodyPr>
          <a:lstStyle/>
          <a:p>
            <a:pPr marL="0" indent="0" algn="just">
              <a:buNone/>
            </a:pPr>
            <a:r>
              <a:rPr lang="en-GB" sz="3600" b="1" dirty="0">
                <a:latin typeface="Arial" panose="020B0604020202020204" pitchFamily="34" charset="0"/>
                <a:cs typeface="Arial" panose="020B0604020202020204" pitchFamily="34" charset="0"/>
              </a:rPr>
              <a:t>Joint Ventures</a:t>
            </a:r>
          </a:p>
          <a:p>
            <a:pPr marL="0" indent="0" algn="just">
              <a:buNone/>
            </a:pPr>
            <a:endParaRPr lang="en-GB" sz="3600" b="1" dirty="0">
              <a:latin typeface="Arial" panose="020B0604020202020204" pitchFamily="34" charset="0"/>
              <a:cs typeface="Arial" panose="020B0604020202020204" pitchFamily="34" charset="0"/>
            </a:endParaRPr>
          </a:p>
          <a:p>
            <a:pPr marL="0" indent="0" algn="just">
              <a:buNone/>
            </a:pPr>
            <a:r>
              <a:rPr lang="en-GB" sz="2800" dirty="0"/>
              <a:t>Joint ventures refer to the formal links made between businesses to carry out some economic activity or business enterprise. The formal links may involve all parties contributing capital and subsequently agreeing to some form of sharing of cost, revenues and profits.</a:t>
            </a:r>
          </a:p>
          <a:p>
            <a:pPr marL="0" indent="0" algn="just">
              <a:buNone/>
            </a:pPr>
            <a:endParaRPr lang="en-GB" sz="24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076056" y="1700808"/>
            <a:ext cx="3816424" cy="3384376"/>
          </a:xfrm>
          <a:prstGeom prst="rect">
            <a:avLst/>
          </a:prstGeom>
        </p:spPr>
      </p:pic>
    </p:spTree>
    <p:extLst>
      <p:ext uri="{BB962C8B-B14F-4D97-AF65-F5344CB8AC3E}">
        <p14:creationId xmlns:p14="http://schemas.microsoft.com/office/powerpoint/2010/main" val="88834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0" y="0"/>
            <a:ext cx="9144000" cy="692696"/>
          </a:xfrm>
        </p:spPr>
        <p:txBody>
          <a:bodyPr>
            <a:noAutofit/>
          </a:bodyPr>
          <a:lstStyle/>
          <a:p>
            <a:r>
              <a:rPr lang="en-GB" sz="3600" b="1" dirty="0">
                <a:latin typeface="Arial" panose="020B0604020202020204" pitchFamily="34" charset="0"/>
                <a:cs typeface="Arial" panose="020B0604020202020204" pitchFamily="34" charset="0"/>
              </a:rPr>
              <a:t>JOINT MERGER</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611559" y="708202"/>
            <a:ext cx="7920881" cy="4752528"/>
          </a:xfrm>
          <a:noFill/>
        </p:spPr>
        <p:txBody>
          <a:bodyPr>
            <a:noAutofit/>
          </a:bodyPr>
          <a:lstStyle/>
          <a:p>
            <a:pPr marL="0" indent="0" algn="just">
              <a:buNone/>
            </a:pPr>
            <a:r>
              <a:rPr lang="en-GB" sz="2400" b="1" i="1" dirty="0"/>
              <a:t>There may be a number of reasons why businesses might want to form a joint venture. These include: </a:t>
            </a:r>
          </a:p>
          <a:p>
            <a:pPr algn="just"/>
            <a:r>
              <a:rPr lang="en-GB" sz="2400" b="1" i="1" dirty="0"/>
              <a:t>Risk bearing economies of scale </a:t>
            </a:r>
            <a:r>
              <a:rPr lang="en-GB" sz="2400" i="1" dirty="0"/>
              <a:t>– all parties can share the risk which can be spread across a greater range of output and thus reduce unit costs </a:t>
            </a:r>
          </a:p>
          <a:p>
            <a:pPr algn="just"/>
            <a:r>
              <a:rPr lang="en-GB" sz="2400" b="1" i="1" dirty="0"/>
              <a:t>Synergies</a:t>
            </a:r>
            <a:r>
              <a:rPr lang="en-GB" sz="2400" i="1" dirty="0"/>
              <a:t> – uniting the different strengths of each partner to create a venture in which the whole is greater than the sum of its parts </a:t>
            </a:r>
          </a:p>
          <a:p>
            <a:pPr algn="just"/>
            <a:r>
              <a:rPr lang="en-GB" sz="2400" b="1" i="1" dirty="0"/>
              <a:t>Financial economies of scale </a:t>
            </a:r>
            <a:r>
              <a:rPr lang="en-GB" sz="2400" i="1" dirty="0"/>
              <a:t>– the joint venture may be in a stronger position to negotiate favourable rates of finance and improve their access to such sources. </a:t>
            </a:r>
          </a:p>
        </p:txBody>
      </p:sp>
    </p:spTree>
    <p:extLst>
      <p:ext uri="{BB962C8B-B14F-4D97-AF65-F5344CB8AC3E}">
        <p14:creationId xmlns:p14="http://schemas.microsoft.com/office/powerpoint/2010/main" val="143384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0" y="0"/>
            <a:ext cx="9144000" cy="692696"/>
          </a:xfrm>
        </p:spPr>
        <p:txBody>
          <a:bodyPr>
            <a:noAutofit/>
          </a:bodyPr>
          <a:lstStyle/>
          <a:p>
            <a:r>
              <a:rPr lang="en-GB" sz="3600" b="1" dirty="0">
                <a:latin typeface="Arial" panose="020B0604020202020204" pitchFamily="34" charset="0"/>
                <a:cs typeface="Arial" panose="020B0604020202020204" pitchFamily="34" charset="0"/>
              </a:rPr>
              <a:t>JOINT MERGER</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611559" y="708202"/>
            <a:ext cx="7920881" cy="5025054"/>
          </a:xfrm>
          <a:noFill/>
        </p:spPr>
        <p:txBody>
          <a:bodyPr>
            <a:noAutofit/>
          </a:bodyPr>
          <a:lstStyle/>
          <a:p>
            <a:pPr marL="0" indent="0" algn="just">
              <a:buNone/>
            </a:pPr>
            <a:r>
              <a:rPr lang="en-GB" sz="2400" b="1" i="1" dirty="0"/>
              <a:t>There may be a number of reasons why businesses might want to form a joint venture. These include: </a:t>
            </a:r>
          </a:p>
          <a:p>
            <a:pPr marL="0" indent="0" algn="just">
              <a:buNone/>
            </a:pPr>
            <a:endParaRPr lang="en-GB" sz="2400" b="1" i="1" dirty="0"/>
          </a:p>
          <a:p>
            <a:pPr algn="just"/>
            <a:r>
              <a:rPr lang="en-GB" sz="2000" b="1" i="1" dirty="0"/>
              <a:t>Technology – </a:t>
            </a:r>
            <a:r>
              <a:rPr lang="en-GB" sz="2000" i="1" dirty="0"/>
              <a:t>all parties may be in a better position to share technology and to benefit from the economies of scale that result. </a:t>
            </a:r>
          </a:p>
          <a:p>
            <a:pPr algn="just"/>
            <a:r>
              <a:rPr lang="en-GB" sz="2000" b="1" i="1" dirty="0"/>
              <a:t>Markets – </a:t>
            </a:r>
            <a:r>
              <a:rPr lang="en-GB" sz="2000" i="1" dirty="0"/>
              <a:t>expertise and involvement in different markets can be shared leading to greater penetration of the key target market/s for all parties to the joint venture. Parties may see the joint venture as being a way to strategically position themselves in a growing or mature market to protect or develop competitive advantage or to mount a defensive strategy against competitor threats.</a:t>
            </a:r>
          </a:p>
          <a:p>
            <a:pPr algn="just"/>
            <a:r>
              <a:rPr lang="en-GB" sz="2000" b="1" i="1" dirty="0"/>
              <a:t>Securing the supply chain – </a:t>
            </a:r>
            <a:r>
              <a:rPr lang="en-GB" sz="2000" i="1" dirty="0"/>
              <a:t>parties may join together to ensure stability of supplies for production or access to supplies which had previously not existed.</a:t>
            </a:r>
          </a:p>
        </p:txBody>
      </p:sp>
    </p:spTree>
    <p:extLst>
      <p:ext uri="{BB962C8B-B14F-4D97-AF65-F5344CB8AC3E}">
        <p14:creationId xmlns:p14="http://schemas.microsoft.com/office/powerpoint/2010/main" val="310789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116632"/>
            <a:ext cx="7427995" cy="646331"/>
          </a:xfrm>
          <a:prstGeom prst="rect">
            <a:avLst/>
          </a:prstGeom>
        </p:spPr>
        <p:txBody>
          <a:bodyPr wrap="none">
            <a:spAutoFit/>
          </a:bodyPr>
          <a:lstStyle/>
          <a:p>
            <a:r>
              <a:rPr lang="en-GB" sz="3600" b="1" dirty="0"/>
              <a:t>Multinational Corporations (MNCs) </a:t>
            </a:r>
          </a:p>
        </p:txBody>
      </p:sp>
      <p:sp>
        <p:nvSpPr>
          <p:cNvPr id="3" name="Rectangle 2"/>
          <p:cNvSpPr/>
          <p:nvPr/>
        </p:nvSpPr>
        <p:spPr>
          <a:xfrm>
            <a:off x="107504" y="762963"/>
            <a:ext cx="8928992" cy="4493538"/>
          </a:xfrm>
          <a:prstGeom prst="rect">
            <a:avLst/>
          </a:prstGeom>
        </p:spPr>
        <p:txBody>
          <a:bodyPr wrap="square">
            <a:spAutoFit/>
          </a:bodyPr>
          <a:lstStyle/>
          <a:p>
            <a:pPr marL="457200" lvl="0" indent="-457200" algn="just">
              <a:buFont typeface="Arial" panose="020B0604020202020204" pitchFamily="34" charset="0"/>
              <a:buChar char="•"/>
            </a:pPr>
            <a:r>
              <a:rPr lang="en-GB" sz="2600" dirty="0"/>
              <a:t>MNCs represent businesses operating on a larger scale where the headquarters are in one country but where the firm has operations in a number of other countries. </a:t>
            </a:r>
          </a:p>
          <a:p>
            <a:pPr marL="342900" lvl="0" indent="-342900" algn="just">
              <a:buFont typeface="Arial" panose="020B0604020202020204" pitchFamily="34" charset="0"/>
              <a:buChar char="•"/>
            </a:pPr>
            <a:endParaRPr lang="en-GB" sz="2600" dirty="0"/>
          </a:p>
          <a:p>
            <a:pPr marL="457200" lvl="0" indent="-457200" algn="just">
              <a:buFont typeface="Arial" panose="020B0604020202020204" pitchFamily="34" charset="0"/>
              <a:buChar char="•"/>
            </a:pPr>
            <a:r>
              <a:rPr lang="en-GB" sz="2600" dirty="0"/>
              <a:t>MNCs will typically do this to be able to access different markets (especially where the market may be restricted due to the existence of trade barriers), to better meet production needs for that local market, expand its brand, exploit the availability of resources such as labour and raw materials, benefit from tax or investment allowances and reduce transport and distribution costs.</a:t>
            </a:r>
          </a:p>
        </p:txBody>
      </p:sp>
    </p:spTree>
    <p:extLst>
      <p:ext uri="{BB962C8B-B14F-4D97-AF65-F5344CB8AC3E}">
        <p14:creationId xmlns:p14="http://schemas.microsoft.com/office/powerpoint/2010/main" val="392439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18151" y="332656"/>
            <a:ext cx="9144000" cy="692696"/>
          </a:xfrm>
        </p:spPr>
        <p:txBody>
          <a:bodyPr>
            <a:noAutofit/>
          </a:bodyPr>
          <a:lstStyle/>
          <a:p>
            <a:r>
              <a:rPr lang="en-GB" sz="2500" b="1" dirty="0">
                <a:latin typeface="Arial" panose="020B0604020202020204" pitchFamily="34" charset="0"/>
                <a:cs typeface="Arial" panose="020B0604020202020204" pitchFamily="34" charset="0"/>
              </a:rPr>
              <a:t>THE AIMS AND OBJECTIVES OF FIRMS</a:t>
            </a:r>
          </a:p>
        </p:txBody>
      </p:sp>
      <p:sp>
        <p:nvSpPr>
          <p:cNvPr id="4" name="Rectangle 3"/>
          <p:cNvSpPr/>
          <p:nvPr/>
        </p:nvSpPr>
        <p:spPr>
          <a:xfrm>
            <a:off x="1043608" y="1700808"/>
            <a:ext cx="7056784" cy="2554545"/>
          </a:xfrm>
          <a:prstGeom prst="rect">
            <a:avLst/>
          </a:prstGeom>
        </p:spPr>
        <p:txBody>
          <a:bodyPr wrap="square">
            <a:spAutoFit/>
          </a:bodyPr>
          <a:lstStyle/>
          <a:p>
            <a:r>
              <a:rPr lang="en-GB" sz="3200" dirty="0"/>
              <a:t>•	Profit Maximization</a:t>
            </a:r>
          </a:p>
          <a:p>
            <a:r>
              <a:rPr lang="en-GB" sz="3200" dirty="0"/>
              <a:t>•	Maximizing Sales</a:t>
            </a:r>
          </a:p>
          <a:p>
            <a:r>
              <a:rPr lang="en-GB" sz="3200" dirty="0"/>
              <a:t>•	Maximizing Revenue</a:t>
            </a:r>
          </a:p>
          <a:p>
            <a:r>
              <a:rPr lang="en-GB" sz="3200" dirty="0"/>
              <a:t>•	Survival</a:t>
            </a:r>
          </a:p>
          <a:p>
            <a:r>
              <a:rPr lang="en-GB" sz="3200" dirty="0"/>
              <a:t>•	Social and Ethical Responsibility</a:t>
            </a:r>
          </a:p>
        </p:txBody>
      </p:sp>
    </p:spTree>
    <p:extLst>
      <p:ext uri="{BB962C8B-B14F-4D97-AF65-F5344CB8AC3E}">
        <p14:creationId xmlns:p14="http://schemas.microsoft.com/office/powerpoint/2010/main" val="352202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9844" y="0"/>
            <a:ext cx="9144000" cy="692696"/>
          </a:xfrm>
        </p:spPr>
        <p:txBody>
          <a:bodyPr>
            <a:noAutofit/>
          </a:bodyPr>
          <a:lstStyle/>
          <a:p>
            <a:r>
              <a:rPr lang="en-GB" sz="2500" b="1" dirty="0">
                <a:latin typeface="Arial" panose="020B0604020202020204" pitchFamily="34" charset="0"/>
                <a:cs typeface="Arial" panose="020B0604020202020204" pitchFamily="34" charset="0"/>
              </a:rPr>
              <a:t>ORGANISATIONAL STRUCTURES</a:t>
            </a:r>
          </a:p>
        </p:txBody>
      </p:sp>
      <p:sp>
        <p:nvSpPr>
          <p:cNvPr id="4" name="Rectangle 3"/>
          <p:cNvSpPr/>
          <p:nvPr/>
        </p:nvSpPr>
        <p:spPr>
          <a:xfrm>
            <a:off x="156588" y="1124744"/>
            <a:ext cx="8830824" cy="4154984"/>
          </a:xfrm>
          <a:prstGeom prst="rect">
            <a:avLst/>
          </a:prstGeom>
        </p:spPr>
        <p:txBody>
          <a:bodyPr wrap="square">
            <a:spAutoFit/>
          </a:bodyPr>
          <a:lstStyle/>
          <a:p>
            <a:pPr marL="457200"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All businesses regardless of their aims do have a particular structure.</a:t>
            </a:r>
          </a:p>
          <a:p>
            <a:endParaRPr lang="en-GB" sz="24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Some of the organisational structures are mandated by law. For example registered companies must have a board of directors</a:t>
            </a:r>
          </a:p>
          <a:p>
            <a:endParaRPr lang="en-GB" sz="24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Key to acknowledge is that </a:t>
            </a:r>
            <a:r>
              <a:rPr lang="en-GB" sz="2400" dirty="0">
                <a:solidFill>
                  <a:srgbClr val="C00000"/>
                </a:solidFill>
                <a:latin typeface="Arial" panose="020B0604020202020204" pitchFamily="34" charset="0"/>
                <a:cs typeface="Arial" panose="020B0604020202020204" pitchFamily="34" charset="0"/>
              </a:rPr>
              <a:t>organisational structures </a:t>
            </a:r>
            <a:r>
              <a:rPr lang="en-GB" sz="2400" dirty="0">
                <a:latin typeface="Arial" panose="020B0604020202020204" pitchFamily="34" charset="0"/>
                <a:cs typeface="Arial" panose="020B0604020202020204" pitchFamily="34" charset="0"/>
              </a:rPr>
              <a:t>defines the </a:t>
            </a:r>
            <a:r>
              <a:rPr lang="en-GB" sz="2400" b="1" dirty="0">
                <a:latin typeface="Arial" panose="020B0604020202020204" pitchFamily="34" charset="0"/>
                <a:cs typeface="Arial" panose="020B0604020202020204" pitchFamily="34" charset="0"/>
              </a:rPr>
              <a:t>hierarch</a:t>
            </a:r>
            <a:r>
              <a:rPr lang="en-GB" sz="2400" dirty="0">
                <a:latin typeface="Arial" panose="020B0604020202020204" pitchFamily="34" charset="0"/>
                <a:cs typeface="Arial" panose="020B0604020202020204" pitchFamily="34" charset="0"/>
              </a:rPr>
              <a:t>y and </a:t>
            </a:r>
            <a:r>
              <a:rPr lang="en-GB" sz="2400" b="1" dirty="0">
                <a:latin typeface="Arial" panose="020B0604020202020204" pitchFamily="34" charset="0"/>
                <a:cs typeface="Arial" panose="020B0604020202020204" pitchFamily="34" charset="0"/>
              </a:rPr>
              <a:t>powe</a:t>
            </a:r>
            <a:r>
              <a:rPr lang="en-GB" sz="2400" dirty="0">
                <a:latin typeface="Arial" panose="020B0604020202020204" pitchFamily="34" charset="0"/>
                <a:cs typeface="Arial" panose="020B0604020202020204" pitchFamily="34" charset="0"/>
              </a:rPr>
              <a:t>r and </a:t>
            </a:r>
            <a:r>
              <a:rPr lang="en-GB" sz="2400" b="1" dirty="0">
                <a:latin typeface="Arial" panose="020B0604020202020204" pitchFamily="34" charset="0"/>
                <a:cs typeface="Arial" panose="020B0604020202020204" pitchFamily="34" charset="0"/>
              </a:rPr>
              <a:t>responsibilit</a:t>
            </a:r>
            <a:r>
              <a:rPr lang="en-GB" sz="2400" dirty="0">
                <a:latin typeface="Arial" panose="020B0604020202020204" pitchFamily="34" charset="0"/>
                <a:cs typeface="Arial" panose="020B0604020202020204" pitchFamily="34" charset="0"/>
              </a:rPr>
              <a:t>y structure</a:t>
            </a:r>
          </a:p>
          <a:p>
            <a:endParaRPr lang="en-GB" sz="24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We just look at few</a:t>
            </a:r>
          </a:p>
        </p:txBody>
      </p:sp>
    </p:spTree>
    <p:extLst>
      <p:ext uri="{BB962C8B-B14F-4D97-AF65-F5344CB8AC3E}">
        <p14:creationId xmlns:p14="http://schemas.microsoft.com/office/powerpoint/2010/main" val="1426299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a:blip r:embed="rId2"/>
          <a:stretch>
            <a:fillRect/>
          </a:stretch>
        </p:blipFill>
        <p:spPr>
          <a:xfrm>
            <a:off x="3419872" y="692696"/>
            <a:ext cx="5711031" cy="5040560"/>
          </a:xfrm>
          <a:prstGeom prst="rect">
            <a:avLst/>
          </a:prstGeom>
        </p:spPr>
      </p:pic>
      <p:sp>
        <p:nvSpPr>
          <p:cNvPr id="2" name="Rectangle 1"/>
          <p:cNvSpPr/>
          <p:nvPr/>
        </p:nvSpPr>
        <p:spPr>
          <a:xfrm>
            <a:off x="107504" y="0"/>
            <a:ext cx="8928992"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323528" y="980728"/>
            <a:ext cx="3600400" cy="3970318"/>
          </a:xfrm>
          <a:prstGeom prst="rect">
            <a:avLst/>
          </a:prstGeom>
        </p:spPr>
        <p:txBody>
          <a:bodyPr wrap="square">
            <a:spAutoFit/>
          </a:bodyPr>
          <a:lstStyle/>
          <a:p>
            <a:pPr algn="ctr"/>
            <a:r>
              <a:rPr lang="en-GB" sz="2800" b="1" dirty="0"/>
              <a:t>Hierarchical structure </a:t>
            </a:r>
          </a:p>
          <a:p>
            <a:pPr algn="ctr"/>
            <a:r>
              <a:rPr lang="en-GB" sz="2800" dirty="0"/>
              <a:t>A hierarchical structure will show the superior/subordinate relationships throughout the organization.</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705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116632"/>
            <a:ext cx="7848872"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251520" y="1196752"/>
            <a:ext cx="3888432" cy="4524315"/>
          </a:xfrm>
          <a:prstGeom prst="rect">
            <a:avLst/>
          </a:prstGeom>
        </p:spPr>
        <p:txBody>
          <a:bodyPr wrap="square">
            <a:spAutoFit/>
          </a:bodyPr>
          <a:lstStyle/>
          <a:p>
            <a:pPr algn="ctr"/>
            <a:r>
              <a:rPr lang="en-GB" sz="3200" b="1" dirty="0"/>
              <a:t>Functional structures</a:t>
            </a:r>
          </a:p>
          <a:p>
            <a:pPr algn="ctr"/>
            <a:r>
              <a:rPr lang="en-GB" sz="3200" b="1" dirty="0"/>
              <a:t> </a:t>
            </a:r>
          </a:p>
          <a:p>
            <a:pPr algn="ctr"/>
            <a:r>
              <a:rPr lang="en-GB" sz="2400" dirty="0"/>
              <a:t>Functional structures may also be hierarchical but not necessarily. Within this structure, people who do similar work (sharing a profession or specialism) are grouped together by expertise</a:t>
            </a:r>
          </a:p>
        </p:txBody>
      </p:sp>
      <p:pic>
        <p:nvPicPr>
          <p:cNvPr id="4" name="Picture 3"/>
          <p:cNvPicPr>
            <a:picLocks noChangeAspect="1"/>
          </p:cNvPicPr>
          <p:nvPr/>
        </p:nvPicPr>
        <p:blipFill>
          <a:blip r:embed="rId2"/>
          <a:stretch>
            <a:fillRect/>
          </a:stretch>
        </p:blipFill>
        <p:spPr>
          <a:xfrm>
            <a:off x="3995936" y="1412775"/>
            <a:ext cx="5148064" cy="4308291"/>
          </a:xfrm>
          <a:prstGeom prst="rect">
            <a:avLst/>
          </a:prstGeom>
        </p:spPr>
      </p:pic>
    </p:spTree>
    <p:extLst>
      <p:ext uri="{BB962C8B-B14F-4D97-AF65-F5344CB8AC3E}">
        <p14:creationId xmlns:p14="http://schemas.microsoft.com/office/powerpoint/2010/main" val="244313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0"/>
            <a:ext cx="7848872"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323528" y="1166842"/>
            <a:ext cx="8640960" cy="4524315"/>
          </a:xfrm>
          <a:prstGeom prst="rect">
            <a:avLst/>
          </a:prstGeom>
        </p:spPr>
        <p:txBody>
          <a:bodyPr wrap="square">
            <a:spAutoFit/>
          </a:bodyPr>
          <a:lstStyle/>
          <a:p>
            <a:pPr algn="ctr"/>
            <a:r>
              <a:rPr lang="en-GB" sz="2800" b="1" dirty="0"/>
              <a:t>Product based structures </a:t>
            </a:r>
          </a:p>
          <a:p>
            <a:pPr marL="457200" indent="-457200" algn="just">
              <a:buFont typeface="Arial" panose="020B0604020202020204" pitchFamily="34" charset="0"/>
              <a:buChar char="•"/>
            </a:pPr>
            <a:r>
              <a:rPr lang="en-GB" sz="2800" dirty="0"/>
              <a:t>Here the organization is based around the range of products that the business produces. Within this structure, people are grouped according to the product(s) worked on. </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400" i="1" dirty="0"/>
              <a:t>Such an organization is suitable for a business that has a wide product portfolio or where production facilities may be based in different locations – both nationally and internationally. Each product line may in turn have its own functional departments that serve the product.</a:t>
            </a:r>
          </a:p>
        </p:txBody>
      </p:sp>
    </p:spTree>
    <p:extLst>
      <p:ext uri="{BB962C8B-B14F-4D97-AF65-F5344CB8AC3E}">
        <p14:creationId xmlns:p14="http://schemas.microsoft.com/office/powerpoint/2010/main" val="264270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8640960"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362636" y="771318"/>
            <a:ext cx="8640960" cy="523220"/>
          </a:xfrm>
          <a:prstGeom prst="rect">
            <a:avLst/>
          </a:prstGeom>
        </p:spPr>
        <p:txBody>
          <a:bodyPr wrap="square">
            <a:spAutoFit/>
          </a:bodyPr>
          <a:lstStyle/>
          <a:p>
            <a:pPr algn="ctr"/>
            <a:r>
              <a:rPr lang="en-GB" sz="2800" b="1" dirty="0"/>
              <a:t>Product based structures </a:t>
            </a:r>
          </a:p>
        </p:txBody>
      </p:sp>
      <p:pic>
        <p:nvPicPr>
          <p:cNvPr id="4" name="Picture 3"/>
          <p:cNvPicPr>
            <a:picLocks noChangeAspect="1"/>
          </p:cNvPicPr>
          <p:nvPr/>
        </p:nvPicPr>
        <p:blipFill>
          <a:blip r:embed="rId2"/>
          <a:stretch>
            <a:fillRect/>
          </a:stretch>
        </p:blipFill>
        <p:spPr>
          <a:xfrm>
            <a:off x="362636" y="1360739"/>
            <a:ext cx="8640960" cy="4412296"/>
          </a:xfrm>
          <a:prstGeom prst="rect">
            <a:avLst/>
          </a:prstGeom>
        </p:spPr>
      </p:pic>
    </p:spTree>
    <p:extLst>
      <p:ext uri="{BB962C8B-B14F-4D97-AF65-F5344CB8AC3E}">
        <p14:creationId xmlns:p14="http://schemas.microsoft.com/office/powerpoint/2010/main" val="160781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1" y="0"/>
            <a:ext cx="8229600" cy="778098"/>
          </a:xfrm>
        </p:spPr>
        <p:txBody>
          <a:bodyPr/>
          <a:lstStyle/>
          <a:p>
            <a:r>
              <a:rPr lang="en-GB" b="1" dirty="0">
                <a:latin typeface="Arial" panose="020B0604020202020204" pitchFamily="34" charset="0"/>
                <a:cs typeface="Arial" panose="020B0604020202020204" pitchFamily="34" charset="0"/>
              </a:rPr>
              <a:t>What have we done so far</a:t>
            </a: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107504" y="790090"/>
            <a:ext cx="8856984" cy="4727141"/>
          </a:xfrm>
        </p:spPr>
        <p:txBody>
          <a:bodyPr>
            <a:normAutofit fontScale="77500" lnSpcReduction="20000"/>
          </a:bodyPr>
          <a:lstStyle/>
          <a:p>
            <a:pPr algn="just">
              <a:lnSpc>
                <a:spcPct val="120000"/>
              </a:lnSpc>
            </a:pPr>
            <a:r>
              <a:rPr lang="en-GB" sz="3300" dirty="0">
                <a:latin typeface="Arial" panose="020B0604020202020204" pitchFamily="34" charset="0"/>
                <a:cs typeface="Arial" panose="020B0604020202020204" pitchFamily="34" charset="0"/>
              </a:rPr>
              <a:t>Define business and what they do through the transformation process to make profit</a:t>
            </a:r>
          </a:p>
          <a:p>
            <a:pPr marL="0" indent="0" algn="just">
              <a:lnSpc>
                <a:spcPct val="120000"/>
              </a:lnSpc>
              <a:buNone/>
            </a:pPr>
            <a:endParaRPr lang="en-GB" sz="3300" dirty="0">
              <a:latin typeface="Arial" panose="020B0604020202020204" pitchFamily="34" charset="0"/>
              <a:cs typeface="Arial" panose="020B0604020202020204" pitchFamily="34" charset="0"/>
            </a:endParaRPr>
          </a:p>
          <a:p>
            <a:pPr algn="just">
              <a:lnSpc>
                <a:spcPct val="120000"/>
              </a:lnSpc>
            </a:pPr>
            <a:r>
              <a:rPr lang="en-GB" sz="3300" dirty="0">
                <a:latin typeface="Arial" panose="020B0604020202020204" pitchFamily="34" charset="0"/>
                <a:cs typeface="Arial" panose="020B0604020202020204" pitchFamily="34" charset="0"/>
              </a:rPr>
              <a:t>Define the business and global business environment</a:t>
            </a:r>
          </a:p>
          <a:p>
            <a:pPr marL="0" indent="0" algn="just">
              <a:lnSpc>
                <a:spcPct val="120000"/>
              </a:lnSpc>
              <a:buNone/>
            </a:pPr>
            <a:endParaRPr lang="en-GB" sz="3300" dirty="0">
              <a:latin typeface="Arial" panose="020B0604020202020204" pitchFamily="34" charset="0"/>
              <a:cs typeface="Arial" panose="020B0604020202020204" pitchFamily="34" charset="0"/>
            </a:endParaRPr>
          </a:p>
          <a:p>
            <a:pPr algn="just">
              <a:lnSpc>
                <a:spcPct val="120000"/>
              </a:lnSpc>
            </a:pPr>
            <a:r>
              <a:rPr lang="en-GB" sz="3300" dirty="0">
                <a:latin typeface="Arial" panose="020B0604020202020204" pitchFamily="34" charset="0"/>
                <a:cs typeface="Arial" panose="020B0604020202020204" pitchFamily="34" charset="0"/>
              </a:rPr>
              <a:t>Looked at the internal and external business environment</a:t>
            </a:r>
          </a:p>
          <a:p>
            <a:pPr marL="0" indent="0" algn="just">
              <a:lnSpc>
                <a:spcPct val="120000"/>
              </a:lnSpc>
              <a:buNone/>
            </a:pPr>
            <a:endParaRPr lang="en-GB" dirty="0">
              <a:latin typeface="Arial" panose="020B0604020202020204" pitchFamily="34" charset="0"/>
              <a:cs typeface="Arial" panose="020B0604020202020204" pitchFamily="34" charset="0"/>
            </a:endParaRPr>
          </a:p>
          <a:p>
            <a:pPr algn="just">
              <a:lnSpc>
                <a:spcPct val="120000"/>
              </a:lnSpc>
            </a:pPr>
            <a:r>
              <a:rPr lang="en-GB" dirty="0">
                <a:latin typeface="Arial" panose="020B0604020202020204" pitchFamily="34" charset="0"/>
                <a:cs typeface="Arial" panose="020B0604020202020204" pitchFamily="34" charset="0"/>
              </a:rPr>
              <a:t>Explanation of different types of firms </a:t>
            </a:r>
          </a:p>
          <a:p>
            <a:pPr algn="just">
              <a:lnSpc>
                <a:spcPct val="120000"/>
              </a:lnSpc>
            </a:pPr>
            <a:r>
              <a:rPr lang="en-GB" dirty="0">
                <a:latin typeface="Arial" panose="020B0604020202020204" pitchFamily="34" charset="0"/>
                <a:cs typeface="Arial" panose="020B0604020202020204" pitchFamily="34" charset="0"/>
              </a:rPr>
              <a:t>Organisational structures</a:t>
            </a:r>
          </a:p>
          <a:p>
            <a:pPr algn="just">
              <a:lnSpc>
                <a:spcPct val="170000"/>
              </a:lnSpc>
            </a:pPr>
            <a:endParaRPr lang="en-GB" sz="33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66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1" y="0"/>
            <a:ext cx="8229600" cy="778098"/>
          </a:xfrm>
        </p:spPr>
        <p:txBody>
          <a:bodyPr/>
          <a:lstStyle/>
          <a:p>
            <a:r>
              <a:rPr lang="en-GB" b="1" dirty="0">
                <a:latin typeface="Arial" panose="020B0604020202020204" pitchFamily="34" charset="0"/>
                <a:cs typeface="Arial" panose="020B0604020202020204" pitchFamily="34" charset="0"/>
              </a:rPr>
              <a:t>SUSTAINABILITY</a:t>
            </a: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107504" y="790090"/>
            <a:ext cx="8856984" cy="4727141"/>
          </a:xfrm>
        </p:spPr>
        <p:txBody>
          <a:bodyPr>
            <a:normAutofit fontScale="70000" lnSpcReduction="20000"/>
          </a:bodyPr>
          <a:lstStyle/>
          <a:p>
            <a:pPr algn="just">
              <a:lnSpc>
                <a:spcPct val="120000"/>
              </a:lnSpc>
            </a:pPr>
            <a:r>
              <a:rPr lang="en-GB" sz="3400" dirty="0">
                <a:latin typeface="Arial" panose="020B0604020202020204" pitchFamily="34" charset="0"/>
                <a:cs typeface="Arial" panose="020B0604020202020204" pitchFamily="34" charset="0"/>
              </a:rPr>
              <a:t>Businesses must think about their long term strategy and how to be successful in the future</a:t>
            </a:r>
          </a:p>
          <a:p>
            <a:pPr marL="0" indent="0" algn="just">
              <a:lnSpc>
                <a:spcPct val="120000"/>
              </a:lnSpc>
              <a:buNone/>
            </a:pPr>
            <a:endParaRPr lang="en-GB" sz="3400" dirty="0">
              <a:latin typeface="Arial" panose="020B0604020202020204" pitchFamily="34" charset="0"/>
              <a:cs typeface="Arial" panose="020B0604020202020204" pitchFamily="34" charset="0"/>
            </a:endParaRPr>
          </a:p>
          <a:p>
            <a:pPr algn="just">
              <a:lnSpc>
                <a:spcPct val="120000"/>
              </a:lnSpc>
            </a:pPr>
            <a:r>
              <a:rPr lang="en-GB" sz="3400" dirty="0">
                <a:latin typeface="Arial" panose="020B0604020202020204" pitchFamily="34" charset="0"/>
                <a:cs typeface="Arial" panose="020B0604020202020204" pitchFamily="34" charset="0"/>
              </a:rPr>
              <a:t>Businesses operating internationally or require external source for its inputs face a </a:t>
            </a:r>
            <a:r>
              <a:rPr lang="en-GB" sz="3400" b="1" dirty="0">
                <a:latin typeface="Arial" panose="020B0604020202020204" pitchFamily="34" charset="0"/>
                <a:cs typeface="Arial" panose="020B0604020202020204" pitchFamily="34" charset="0"/>
              </a:rPr>
              <a:t>complex and uncertain external environment</a:t>
            </a:r>
            <a:r>
              <a:rPr lang="en-GB" sz="3400" dirty="0">
                <a:latin typeface="Arial" panose="020B0604020202020204" pitchFamily="34" charset="0"/>
                <a:cs typeface="Arial" panose="020B0604020202020204" pitchFamily="34" charset="0"/>
              </a:rPr>
              <a:t> such as:</a:t>
            </a:r>
          </a:p>
          <a:p>
            <a:pPr algn="just">
              <a:lnSpc>
                <a:spcPct val="120000"/>
              </a:lnSpc>
            </a:pPr>
            <a:r>
              <a:rPr lang="en-GB" sz="3400" dirty="0">
                <a:latin typeface="Arial" panose="020B0604020202020204" pitchFamily="34" charset="0"/>
                <a:cs typeface="Arial" panose="020B0604020202020204" pitchFamily="34" charset="0"/>
              </a:rPr>
              <a:t>Complex uncertain supply chains, diverse investors, evolving global markets, changing demography, evolving international cooperations, climate change, conflicts, unexpected shocks</a:t>
            </a:r>
          </a:p>
          <a:p>
            <a:pPr marL="0" indent="0" algn="just">
              <a:lnSpc>
                <a:spcPct val="120000"/>
              </a:lnSpc>
              <a:buNone/>
            </a:pPr>
            <a:endParaRPr lang="en-GB" sz="3400" dirty="0">
              <a:latin typeface="Arial" panose="020B0604020202020204" pitchFamily="34" charset="0"/>
              <a:cs typeface="Arial" panose="020B0604020202020204" pitchFamily="34" charset="0"/>
            </a:endParaRPr>
          </a:p>
          <a:p>
            <a:pPr algn="just">
              <a:lnSpc>
                <a:spcPct val="120000"/>
              </a:lnSpc>
            </a:pPr>
            <a:r>
              <a:rPr lang="en-GB" sz="3400" dirty="0">
                <a:latin typeface="Arial" panose="020B0604020202020204" pitchFamily="34" charset="0"/>
                <a:cs typeface="Arial" panose="020B0604020202020204" pitchFamily="34" charset="0"/>
              </a:rPr>
              <a:t>Hence, they must think about </a:t>
            </a:r>
            <a:r>
              <a:rPr lang="en-GB" sz="3400" b="1" dirty="0">
                <a:latin typeface="Arial" panose="020B0604020202020204" pitchFamily="34" charset="0"/>
                <a:cs typeface="Arial" panose="020B0604020202020204" pitchFamily="34" charset="0"/>
              </a:rPr>
              <a:t>SUSTAINABILITY ISSUES </a:t>
            </a:r>
          </a:p>
          <a:p>
            <a:pPr algn="just">
              <a:lnSpc>
                <a:spcPct val="120000"/>
              </a:lnSpc>
            </a:pPr>
            <a:endParaRPr lang="en-GB" dirty="0">
              <a:latin typeface="Arial" panose="020B0604020202020204" pitchFamily="34" charset="0"/>
              <a:cs typeface="Arial" panose="020B0604020202020204" pitchFamily="34" charset="0"/>
            </a:endParaRPr>
          </a:p>
          <a:p>
            <a:pPr algn="just">
              <a:lnSpc>
                <a:spcPct val="120000"/>
              </a:lnSpc>
            </a:pPr>
            <a:endParaRPr lang="en-GB" dirty="0">
              <a:latin typeface="Arial" panose="020B0604020202020204" pitchFamily="34" charset="0"/>
              <a:cs typeface="Arial" panose="020B0604020202020204" pitchFamily="34" charset="0"/>
            </a:endParaRPr>
          </a:p>
          <a:p>
            <a:pPr algn="just">
              <a:lnSpc>
                <a:spcPct val="170000"/>
              </a:lnSpc>
            </a:pPr>
            <a:endParaRPr lang="en-GB" sz="33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4318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318356" y="0"/>
            <a:ext cx="8507288" cy="404068"/>
          </a:xfrm>
        </p:spPr>
        <p:txBody>
          <a:bodyPr>
            <a:noAutofit/>
          </a:bodyPr>
          <a:lstStyle/>
          <a:p>
            <a:r>
              <a:rPr lang="en-GB" sz="3200" b="1" dirty="0">
                <a:latin typeface="Arial" panose="020B0604020202020204" pitchFamily="34" charset="0"/>
                <a:cs typeface="Arial" panose="020B0604020202020204" pitchFamily="34" charset="0"/>
              </a:rPr>
              <a:t>Qualities of Sustainable Business</a:t>
            </a: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107504" y="836712"/>
            <a:ext cx="8229600" cy="4680520"/>
          </a:xfrm>
        </p:spPr>
        <p:txBody>
          <a:bodyPr>
            <a:normAutofit/>
          </a:bodyPr>
          <a:lstStyle/>
          <a:p>
            <a:pPr algn="just">
              <a:lnSpc>
                <a:spcPct val="120000"/>
              </a:lnSpc>
            </a:pPr>
            <a:endParaRPr lang="en-GB" dirty="0">
              <a:latin typeface="Arial" panose="020B0604020202020204" pitchFamily="34" charset="0"/>
              <a:cs typeface="Arial" panose="020B0604020202020204" pitchFamily="34" charset="0"/>
            </a:endParaRPr>
          </a:p>
          <a:p>
            <a:pPr algn="just">
              <a:lnSpc>
                <a:spcPct val="170000"/>
              </a:lnSpc>
            </a:pPr>
            <a:endParaRPr lang="en-GB" sz="33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64BD4403-866A-6882-CC51-6478F85EA4CF}"/>
              </a:ext>
            </a:extLst>
          </p:cNvPr>
          <p:cNvGraphicFramePr/>
          <p:nvPr>
            <p:extLst>
              <p:ext uri="{D42A27DB-BD31-4B8C-83A1-F6EECF244321}">
                <p14:modId xmlns:p14="http://schemas.microsoft.com/office/powerpoint/2010/main" val="4052075327"/>
              </p:ext>
            </p:extLst>
          </p:nvPr>
        </p:nvGraphicFramePr>
        <p:xfrm>
          <a:off x="107504" y="404068"/>
          <a:ext cx="9145016" cy="5473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4118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1" y="116632"/>
            <a:ext cx="8229600" cy="490066"/>
          </a:xfrm>
        </p:spPr>
        <p:txBody>
          <a:bodyPr>
            <a:noAutofit/>
          </a:bodyPr>
          <a:lstStyle/>
          <a:p>
            <a:r>
              <a:rPr lang="en-GB" altLang="en-US" sz="3200" b="1" dirty="0">
                <a:latin typeface="Arial" panose="020B0604020202020204" pitchFamily="34" charset="0"/>
                <a:cs typeface="Arial" panose="020B0604020202020204" pitchFamily="34" charset="0"/>
              </a:rPr>
              <a:t>Summary</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107504" y="606698"/>
            <a:ext cx="8928992" cy="5400600"/>
          </a:xfrm>
        </p:spPr>
        <p:txBody>
          <a:bodyPr>
            <a:normAutofit fontScale="62500" lnSpcReduction="20000"/>
          </a:bodyPr>
          <a:lstStyle/>
          <a:p>
            <a:pPr algn="just">
              <a:lnSpc>
                <a:spcPct val="120000"/>
              </a:lnSpc>
            </a:pPr>
            <a:r>
              <a:rPr lang="en-GB" altLang="en-US" sz="3300" dirty="0">
                <a:latin typeface="Arial" panose="020B0604020202020204" pitchFamily="34" charset="0"/>
                <a:cs typeface="Arial" panose="020B0604020202020204" pitchFamily="34" charset="0"/>
              </a:rPr>
              <a:t>Businesses operate in constant interaction with factors which influence their activities and decisions (the PESTLEF factors)</a:t>
            </a:r>
          </a:p>
          <a:p>
            <a:pPr algn="just">
              <a:lnSpc>
                <a:spcPct val="120000"/>
              </a:lnSpc>
            </a:pPr>
            <a:r>
              <a:rPr lang="en-GB" sz="3300" dirty="0">
                <a:latin typeface="Arial" panose="020B0604020202020204" pitchFamily="34" charset="0"/>
                <a:cs typeface="Arial" panose="020B0604020202020204" pitchFamily="34" charset="0"/>
              </a:rPr>
              <a:t>Use the PESTLEF factors to analyse the external environment and they can provide opportunities or threats</a:t>
            </a:r>
          </a:p>
          <a:p>
            <a:pPr algn="just">
              <a:lnSpc>
                <a:spcPct val="120000"/>
              </a:lnSpc>
            </a:pPr>
            <a:endParaRPr lang="en-GB" sz="3300" dirty="0">
              <a:latin typeface="Arial" panose="020B0604020202020204" pitchFamily="34" charset="0"/>
              <a:cs typeface="Arial" panose="020B0604020202020204" pitchFamily="34" charset="0"/>
            </a:endParaRPr>
          </a:p>
          <a:p>
            <a:pPr algn="just">
              <a:lnSpc>
                <a:spcPct val="120000"/>
              </a:lnSpc>
            </a:pPr>
            <a:r>
              <a:rPr lang="en-GB" dirty="0">
                <a:latin typeface="Arial" panose="020B0604020202020204" pitchFamily="34" charset="0"/>
                <a:cs typeface="Arial" panose="020B0604020202020204" pitchFamily="34" charset="0"/>
              </a:rPr>
              <a:t>Businesses operating in other geographical regions are affected by even greater PESTLEF forces which are complex, multi-layered and evolving</a:t>
            </a:r>
          </a:p>
          <a:p>
            <a:pPr algn="just">
              <a:lnSpc>
                <a:spcPct val="120000"/>
              </a:lnSpc>
            </a:pPr>
            <a:endParaRPr lang="en-GB" dirty="0">
              <a:latin typeface="Arial" panose="020B0604020202020204" pitchFamily="34" charset="0"/>
              <a:cs typeface="Arial" panose="020B0604020202020204" pitchFamily="34" charset="0"/>
            </a:endParaRPr>
          </a:p>
          <a:p>
            <a:pPr algn="just">
              <a:lnSpc>
                <a:spcPct val="120000"/>
              </a:lnSpc>
            </a:pPr>
            <a:r>
              <a:rPr lang="en-GB" dirty="0">
                <a:latin typeface="Arial" panose="020B0604020202020204" pitchFamily="34" charset="0"/>
                <a:cs typeface="Arial" panose="020B0604020202020204" pitchFamily="34" charset="0"/>
              </a:rPr>
              <a:t>Explanation of different types of firms </a:t>
            </a:r>
          </a:p>
          <a:p>
            <a:pPr algn="just">
              <a:lnSpc>
                <a:spcPct val="120000"/>
              </a:lnSpc>
            </a:pPr>
            <a:r>
              <a:rPr lang="en-GB" dirty="0">
                <a:latin typeface="Arial" panose="020B0604020202020204" pitchFamily="34" charset="0"/>
                <a:cs typeface="Arial" panose="020B0604020202020204" pitchFamily="34" charset="0"/>
              </a:rPr>
              <a:t>Organisational structures. </a:t>
            </a:r>
          </a:p>
          <a:p>
            <a:pPr algn="just">
              <a:lnSpc>
                <a:spcPct val="120000"/>
              </a:lnSpc>
            </a:pPr>
            <a:r>
              <a:rPr lang="en-GB" dirty="0">
                <a:latin typeface="Arial" panose="020B0604020202020204" pitchFamily="34" charset="0"/>
                <a:cs typeface="Arial" panose="020B0604020202020204" pitchFamily="34" charset="0"/>
              </a:rPr>
              <a:t>Businesses must also think about sustainability issues. This is particularly useful given issues around climate change, greater business competition for resources and workforce and technology adoption</a:t>
            </a:r>
          </a:p>
          <a:p>
            <a:pPr algn="just">
              <a:lnSpc>
                <a:spcPct val="120000"/>
              </a:lnSpc>
            </a:pPr>
            <a:endParaRPr lang="en-GB" dirty="0">
              <a:latin typeface="Arial" panose="020B0604020202020204" pitchFamily="34" charset="0"/>
              <a:cs typeface="Arial" panose="020B0604020202020204" pitchFamily="34" charset="0"/>
            </a:endParaRPr>
          </a:p>
          <a:p>
            <a:pPr algn="just">
              <a:lnSpc>
                <a:spcPct val="170000"/>
              </a:lnSpc>
            </a:pPr>
            <a:endParaRPr lang="en-GB" sz="33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91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984" y="474243"/>
            <a:ext cx="4608512" cy="5256584"/>
          </a:xfrm>
        </p:spPr>
        <p:txBody>
          <a:bodyPr>
            <a:noAutofit/>
          </a:bodyPr>
          <a:lstStyle/>
          <a:p>
            <a:r>
              <a:rPr lang="en-GB" sz="2400" b="1" i="1" dirty="0">
                <a:latin typeface="Arial" panose="020B0604020202020204" pitchFamily="34" charset="0"/>
                <a:ea typeface="Calibri" panose="020F0502020204030204" pitchFamily="34" charset="0"/>
                <a:cs typeface="Arial" panose="020B0604020202020204" pitchFamily="34" charset="0"/>
              </a:rPr>
              <a:t>1. What makes the environment global</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2. Identify 3 businesses that are operating globally?</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3. What are their aims and objectives?</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4. What organisational structure do they have?</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endParaRPr lang="en-GB" sz="2400" b="1" i="1" dirty="0">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23928"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86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20080"/>
          </a:xfrm>
        </p:spPr>
        <p:txBody>
          <a:bodyPr>
            <a:normAutofit fontScale="90000"/>
          </a:bodyPr>
          <a:lstStyle/>
          <a:p>
            <a:r>
              <a:rPr lang="en-GB" dirty="0"/>
              <a:t>NEXT WEEK</a:t>
            </a:r>
          </a:p>
        </p:txBody>
      </p:sp>
      <p:sp>
        <p:nvSpPr>
          <p:cNvPr id="3" name="Content Placeholder 2"/>
          <p:cNvSpPr>
            <a:spLocks noGrp="1"/>
          </p:cNvSpPr>
          <p:nvPr>
            <p:ph idx="1"/>
          </p:nvPr>
        </p:nvSpPr>
        <p:spPr>
          <a:xfrm>
            <a:off x="179512" y="836712"/>
            <a:ext cx="8856715" cy="4637112"/>
          </a:xfrm>
        </p:spPr>
        <p:txBody>
          <a:bodyPr>
            <a:normAutofit/>
          </a:bodyPr>
          <a:lstStyle/>
          <a:p>
            <a:r>
              <a:rPr lang="en-GB" sz="3600" dirty="0"/>
              <a:t>Beginning with </a:t>
            </a:r>
            <a:r>
              <a:rPr lang="en-GB" sz="3600" b="1" dirty="0"/>
              <a:t>External Environmental Analysis using </a:t>
            </a:r>
            <a:r>
              <a:rPr lang="en-GB" sz="3600" b="1" dirty="0">
                <a:solidFill>
                  <a:srgbClr val="FF0000"/>
                </a:solidFill>
              </a:rPr>
              <a:t>PESTEL FRAMEWORK</a:t>
            </a:r>
          </a:p>
          <a:p>
            <a:pPr marL="0" indent="0">
              <a:buNone/>
            </a:pPr>
            <a:endParaRPr lang="en-GB" sz="3600" b="1" dirty="0"/>
          </a:p>
          <a:p>
            <a:pPr lvl="1"/>
            <a:r>
              <a:rPr lang="en-GB" sz="3200" dirty="0"/>
              <a:t>Environmental aspect (ethics, CSR, corporate governance, technology adoption, equality and diversity, climate change, equal pay systems sustainability)</a:t>
            </a:r>
          </a:p>
        </p:txBody>
      </p:sp>
    </p:spTree>
    <p:extLst>
      <p:ext uri="{BB962C8B-B14F-4D97-AF65-F5344CB8AC3E}">
        <p14:creationId xmlns:p14="http://schemas.microsoft.com/office/powerpoint/2010/main" val="3444605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3113</Words>
  <Application>Microsoft Office PowerPoint</Application>
  <PresentationFormat>On-screen Show (4:3)</PresentationFormat>
  <Paragraphs>374</Paragraphs>
  <Slides>51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Courier New</vt:lpstr>
      <vt:lpstr>Myriad Pro</vt:lpstr>
      <vt:lpstr>Wingdings</vt:lpstr>
      <vt:lpstr>20140311PresentationUWTSDTemplate</vt:lpstr>
      <vt:lpstr>Bachelor of Arts Business Management   The Global Business Environment (LCBB4005_BIRM)  Introduction to the Global Business Environment</vt:lpstr>
      <vt:lpstr>MODULE OUTLINE</vt:lpstr>
      <vt:lpstr>Books and Materials </vt:lpstr>
      <vt:lpstr>Assignment Distribution</vt:lpstr>
      <vt:lpstr>Topic or Outline </vt:lpstr>
      <vt:lpstr>Learning Outcome </vt:lpstr>
      <vt:lpstr> Background:</vt:lpstr>
      <vt:lpstr> Define Businesses:</vt:lpstr>
      <vt:lpstr> What are Inputs and Outputs</vt:lpstr>
      <vt:lpstr>Motivation of the transformation process and goal of businesses</vt:lpstr>
      <vt:lpstr>THE TRANSFORMATION PROCESS WITH BUSINESS ENVIRONMENT </vt:lpstr>
      <vt:lpstr>Case Study: Example</vt:lpstr>
      <vt:lpstr>Supply Chain</vt:lpstr>
      <vt:lpstr>Set of Conditions necessary for Successful Businesses</vt:lpstr>
      <vt:lpstr>BUSINESS ENVIRONMENT</vt:lpstr>
      <vt:lpstr>BUSINESS ENVIRONMENT</vt:lpstr>
      <vt:lpstr>DEFINE THE BUSINESS ENVIRONMENT</vt:lpstr>
      <vt:lpstr>TYPES OF BUSINESS ENVIRONMENT</vt:lpstr>
      <vt:lpstr>Tools for Analysing the Business Environment </vt:lpstr>
      <vt:lpstr>The Internal Environment or Functional Areas</vt:lpstr>
      <vt:lpstr>The External Environment </vt:lpstr>
      <vt:lpstr>PowerPoint Presentation</vt:lpstr>
      <vt:lpstr>PowerPoint Presentation</vt:lpstr>
      <vt:lpstr>PowerPoint Presentation</vt:lpstr>
      <vt:lpstr>Importance of studying Business Environment </vt:lpstr>
      <vt:lpstr>The Global Business Environment </vt:lpstr>
      <vt:lpstr>The Global Business Environment </vt:lpstr>
      <vt:lpstr>PowerPoint Presentation</vt:lpstr>
      <vt:lpstr>TYPES OF FIRMS </vt:lpstr>
      <vt:lpstr>Types of Organisations</vt:lpstr>
      <vt:lpstr>Flotation </vt:lpstr>
      <vt:lpstr> Co-operatives The International   </vt:lpstr>
      <vt:lpstr>  Charities and Social Enterprises    </vt:lpstr>
      <vt:lpstr>   Social Enterprises     </vt:lpstr>
      <vt:lpstr>PowerPoint Presentation</vt:lpstr>
      <vt:lpstr>JOINT MERGER</vt:lpstr>
      <vt:lpstr>JOINT MERGER</vt:lpstr>
      <vt:lpstr>PowerPoint Presentation</vt:lpstr>
      <vt:lpstr>THE AIMS AND OBJECTIVES OF FIRMS</vt:lpstr>
      <vt:lpstr>ORGANISATIONAL STRUCTURES</vt:lpstr>
      <vt:lpstr>PowerPoint Presentation</vt:lpstr>
      <vt:lpstr>PowerPoint Presentation</vt:lpstr>
      <vt:lpstr>PowerPoint Presentation</vt:lpstr>
      <vt:lpstr>PowerPoint Presentation</vt:lpstr>
      <vt:lpstr>What have we done so far</vt:lpstr>
      <vt:lpstr>SUSTAINABILITY</vt:lpstr>
      <vt:lpstr>Qualities of Sustainable Business</vt:lpstr>
      <vt:lpstr>Summary</vt:lpstr>
      <vt:lpstr>Any question</vt:lpstr>
      <vt:lpstr>1. What makes the environment global  2. Identify 3 businesses that are operating globally?  3. What are their aims and objectives?  4. What organisational structure do they have?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70</cp:revision>
  <dcterms:created xsi:type="dcterms:W3CDTF">2020-06-13T18:07:49Z</dcterms:created>
  <dcterms:modified xsi:type="dcterms:W3CDTF">2023-05-14T12:30:02Z</dcterms:modified>
</cp:coreProperties>
</file>