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5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70" r:id="rId8"/>
    <p:sldId id="272" r:id="rId9"/>
    <p:sldId id="265" r:id="rId10"/>
    <p:sldId id="273" r:id="rId11"/>
    <p:sldId id="274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3"/>
    <p:restoredTop sz="94700"/>
  </p:normalViewPr>
  <p:slideViewPr>
    <p:cSldViewPr snapToGrid="0">
      <p:cViewPr varScale="1">
        <p:scale>
          <a:sx n="73" d="100"/>
          <a:sy n="73" d="100"/>
        </p:scale>
        <p:origin x="224" y="90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D71719-89C4-E644-BEB2-97F6E4835079}" type="doc">
      <dgm:prSet loTypeId="urn:microsoft.com/office/officeart/2005/8/layout/matrix3" loCatId="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en-GB"/>
        </a:p>
      </dgm:t>
    </dgm:pt>
    <dgm:pt modelId="{969A9619-A8F0-A243-8C17-FEFD0B1B55F0}">
      <dgm:prSet custT="1"/>
      <dgm:spPr/>
      <dgm:t>
        <a:bodyPr/>
        <a:lstStyle/>
        <a:p>
          <a:r>
            <a:rPr lang="en-GB" sz="1900" b="1" i="0" u="none" kern="1200" dirty="0"/>
            <a:t>Clear roles improve efficiency</a:t>
          </a:r>
          <a:r>
            <a:rPr lang="en-GB" sz="1900" b="0" i="0" u="none" kern="1200" dirty="0"/>
            <a:t> – </a:t>
          </a:r>
          <a:r>
            <a:rPr lang="en-GB" sz="1400" b="0" i="0" u="none" kern="1200" dirty="0">
              <a:solidFill>
                <a:prstClr val="black">
                  <a:lumMod val="75000"/>
                  <a:lumOff val="25000"/>
                </a:prstClr>
              </a:solidFill>
              <a:latin typeface="Franklin Gothic Medium"/>
              <a:ea typeface="+mn-ea"/>
              <a:cs typeface="+mn-cs"/>
            </a:rPr>
            <a:t>When people know their strengths, teams succeed.</a:t>
          </a:r>
        </a:p>
      </dgm:t>
    </dgm:pt>
    <dgm:pt modelId="{41A60B5A-4A2B-1D46-A5A7-244C110F9C1B}" type="parTrans" cxnId="{F46CD416-3F9E-EA46-91F6-78AB71978596}">
      <dgm:prSet/>
      <dgm:spPr/>
      <dgm:t>
        <a:bodyPr/>
        <a:lstStyle/>
        <a:p>
          <a:endParaRPr lang="en-GB"/>
        </a:p>
      </dgm:t>
    </dgm:pt>
    <dgm:pt modelId="{975244AC-D114-F748-9DBD-299862406507}" type="sibTrans" cxnId="{F46CD416-3F9E-EA46-91F6-78AB71978596}">
      <dgm:prSet/>
      <dgm:spPr/>
      <dgm:t>
        <a:bodyPr/>
        <a:lstStyle/>
        <a:p>
          <a:endParaRPr lang="en-GB"/>
        </a:p>
      </dgm:t>
    </dgm:pt>
    <dgm:pt modelId="{146EFCD3-9352-774D-8BAB-55581694981A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900" b="1" i="0" u="none" kern="1200" dirty="0"/>
            <a:t>Teamwork is a process</a:t>
          </a:r>
          <a:r>
            <a:rPr lang="en-GB" sz="1900" b="0" i="0" u="none" kern="1200" dirty="0"/>
            <a:t> – </a:t>
          </a:r>
          <a:r>
            <a:rPr lang="en-GB" sz="1400" b="0" i="0" u="none" kern="1200" dirty="0">
              <a:solidFill>
                <a:prstClr val="black">
                  <a:lumMod val="75000"/>
                  <a:lumOff val="25000"/>
                </a:prstClr>
              </a:solidFill>
              <a:latin typeface="Franklin Gothic Medium"/>
              <a:ea typeface="+mn-ea"/>
              <a:cs typeface="+mn-cs"/>
            </a:rPr>
            <a:t>Learning to collaborate takes time</a:t>
          </a:r>
          <a:r>
            <a:rPr lang="en-GB" sz="1900" b="0" i="0" u="none" kern="1200" dirty="0"/>
            <a:t>.</a:t>
          </a:r>
        </a:p>
      </dgm:t>
    </dgm:pt>
    <dgm:pt modelId="{D69D85E9-8666-F242-9584-B4C2356422A9}" type="parTrans" cxnId="{7C75F422-4C47-754F-82D3-9AD8D77372B1}">
      <dgm:prSet/>
      <dgm:spPr/>
      <dgm:t>
        <a:bodyPr/>
        <a:lstStyle/>
        <a:p>
          <a:endParaRPr lang="en-GB"/>
        </a:p>
      </dgm:t>
    </dgm:pt>
    <dgm:pt modelId="{7B6957B3-1022-9C4A-9DAA-B2A574D4F0F6}" type="sibTrans" cxnId="{7C75F422-4C47-754F-82D3-9AD8D77372B1}">
      <dgm:prSet/>
      <dgm:spPr/>
      <dgm:t>
        <a:bodyPr/>
        <a:lstStyle/>
        <a:p>
          <a:endParaRPr lang="en-GB"/>
        </a:p>
      </dgm:t>
    </dgm:pt>
    <dgm:pt modelId="{B0B1A431-0F8A-DD47-AE0E-B1E3B81CBC1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900" b="1" i="0" u="none" dirty="0"/>
            <a:t>Conflict is part of teamwork</a:t>
          </a:r>
          <a:r>
            <a:rPr lang="en-GB" sz="1900" b="0" i="0" u="none" dirty="0"/>
            <a:t> – </a:t>
          </a:r>
          <a:r>
            <a:rPr lang="en-GB" sz="1400" b="0" i="0" u="none" dirty="0">
              <a:solidFill>
                <a:schemeClr val="tx1">
                  <a:lumMod val="75000"/>
                  <a:lumOff val="25000"/>
                </a:schemeClr>
              </a:solidFill>
            </a:rPr>
            <a:t>Disagreements can lead to better solutions.</a:t>
          </a:r>
        </a:p>
      </dgm:t>
    </dgm:pt>
    <dgm:pt modelId="{1F01878D-1BE5-B74E-ACAC-652A49001301}" type="parTrans" cxnId="{9C238A78-6E4F-834D-9921-F0230D777787}">
      <dgm:prSet/>
      <dgm:spPr/>
      <dgm:t>
        <a:bodyPr/>
        <a:lstStyle/>
        <a:p>
          <a:endParaRPr lang="en-GB"/>
        </a:p>
      </dgm:t>
    </dgm:pt>
    <dgm:pt modelId="{ABD36F9A-9CF9-2244-80AD-C07D58FA01E3}" type="sibTrans" cxnId="{9C238A78-6E4F-834D-9921-F0230D777787}">
      <dgm:prSet/>
      <dgm:spPr/>
      <dgm:t>
        <a:bodyPr/>
        <a:lstStyle/>
        <a:p>
          <a:endParaRPr lang="en-GB"/>
        </a:p>
      </dgm:t>
    </dgm:pt>
    <dgm:pt modelId="{D850B894-0D79-F74C-ADFE-B2B9C2328BDA}" type="pres">
      <dgm:prSet presAssocID="{2CD71719-89C4-E644-BEB2-97F6E4835079}" presName="matrix" presStyleCnt="0">
        <dgm:presLayoutVars>
          <dgm:chMax val="1"/>
          <dgm:dir/>
          <dgm:resizeHandles val="exact"/>
        </dgm:presLayoutVars>
      </dgm:prSet>
      <dgm:spPr/>
    </dgm:pt>
    <dgm:pt modelId="{05AF4569-1121-A94F-892F-8599DF2756C8}" type="pres">
      <dgm:prSet presAssocID="{2CD71719-89C4-E644-BEB2-97F6E4835079}" presName="diamond" presStyleLbl="bgShp" presStyleIdx="0" presStyleCnt="1"/>
      <dgm:spPr/>
    </dgm:pt>
    <dgm:pt modelId="{42BA610A-5C49-B447-B2CA-1EA9DF325226}" type="pres">
      <dgm:prSet presAssocID="{2CD71719-89C4-E644-BEB2-97F6E483507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5498A94-D4D7-B84E-8F07-2B93D7FA7CA4}" type="pres">
      <dgm:prSet presAssocID="{2CD71719-89C4-E644-BEB2-97F6E483507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C55F76D-03D4-5940-9133-A3B61F1D3EAC}" type="pres">
      <dgm:prSet presAssocID="{2CD71719-89C4-E644-BEB2-97F6E483507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BAD9484-0295-C645-9F59-82AF350AD028}" type="pres">
      <dgm:prSet presAssocID="{2CD71719-89C4-E644-BEB2-97F6E483507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6F04215-E426-5D40-B7EE-11254476932B}" type="presOf" srcId="{146EFCD3-9352-774D-8BAB-55581694981A}" destId="{D5498A94-D4D7-B84E-8F07-2B93D7FA7CA4}" srcOrd="0" destOrd="0" presId="urn:microsoft.com/office/officeart/2005/8/layout/matrix3"/>
    <dgm:cxn modelId="{F46CD416-3F9E-EA46-91F6-78AB71978596}" srcId="{2CD71719-89C4-E644-BEB2-97F6E4835079}" destId="{969A9619-A8F0-A243-8C17-FEFD0B1B55F0}" srcOrd="0" destOrd="0" parTransId="{41A60B5A-4A2B-1D46-A5A7-244C110F9C1B}" sibTransId="{975244AC-D114-F748-9DBD-299862406507}"/>
    <dgm:cxn modelId="{7C75F422-4C47-754F-82D3-9AD8D77372B1}" srcId="{2CD71719-89C4-E644-BEB2-97F6E4835079}" destId="{146EFCD3-9352-774D-8BAB-55581694981A}" srcOrd="1" destOrd="0" parTransId="{D69D85E9-8666-F242-9584-B4C2356422A9}" sibTransId="{7B6957B3-1022-9C4A-9DAA-B2A574D4F0F6}"/>
    <dgm:cxn modelId="{5A202629-FA10-3A40-BA4C-D999BF9E7DFA}" type="presOf" srcId="{969A9619-A8F0-A243-8C17-FEFD0B1B55F0}" destId="{42BA610A-5C49-B447-B2CA-1EA9DF325226}" srcOrd="0" destOrd="0" presId="urn:microsoft.com/office/officeart/2005/8/layout/matrix3"/>
    <dgm:cxn modelId="{9C238A78-6E4F-834D-9921-F0230D777787}" srcId="{2CD71719-89C4-E644-BEB2-97F6E4835079}" destId="{B0B1A431-0F8A-DD47-AE0E-B1E3B81CBC1D}" srcOrd="2" destOrd="0" parTransId="{1F01878D-1BE5-B74E-ACAC-652A49001301}" sibTransId="{ABD36F9A-9CF9-2244-80AD-C07D58FA01E3}"/>
    <dgm:cxn modelId="{754D26C3-A84A-4544-9C45-E4AE7D811B94}" type="presOf" srcId="{B0B1A431-0F8A-DD47-AE0E-B1E3B81CBC1D}" destId="{7C55F76D-03D4-5940-9133-A3B61F1D3EAC}" srcOrd="0" destOrd="0" presId="urn:microsoft.com/office/officeart/2005/8/layout/matrix3"/>
    <dgm:cxn modelId="{2E8D4CEB-8486-0741-9C07-3333C7A243B4}" type="presOf" srcId="{2CD71719-89C4-E644-BEB2-97F6E4835079}" destId="{D850B894-0D79-F74C-ADFE-B2B9C2328BDA}" srcOrd="0" destOrd="0" presId="urn:microsoft.com/office/officeart/2005/8/layout/matrix3"/>
    <dgm:cxn modelId="{337C0FE0-0738-9548-A6F4-AA93B80196E1}" type="presParOf" srcId="{D850B894-0D79-F74C-ADFE-B2B9C2328BDA}" destId="{05AF4569-1121-A94F-892F-8599DF2756C8}" srcOrd="0" destOrd="0" presId="urn:microsoft.com/office/officeart/2005/8/layout/matrix3"/>
    <dgm:cxn modelId="{3043D7FB-B4FD-494F-88B8-3B2337BA76C2}" type="presParOf" srcId="{D850B894-0D79-F74C-ADFE-B2B9C2328BDA}" destId="{42BA610A-5C49-B447-B2CA-1EA9DF325226}" srcOrd="1" destOrd="0" presId="urn:microsoft.com/office/officeart/2005/8/layout/matrix3"/>
    <dgm:cxn modelId="{48793821-B16D-5C4E-B766-6A9E9E068C33}" type="presParOf" srcId="{D850B894-0D79-F74C-ADFE-B2B9C2328BDA}" destId="{D5498A94-D4D7-B84E-8F07-2B93D7FA7CA4}" srcOrd="2" destOrd="0" presId="urn:microsoft.com/office/officeart/2005/8/layout/matrix3"/>
    <dgm:cxn modelId="{1198B551-6735-9F4F-BB33-127B9BEE8B60}" type="presParOf" srcId="{D850B894-0D79-F74C-ADFE-B2B9C2328BDA}" destId="{7C55F76D-03D4-5940-9133-A3B61F1D3EAC}" srcOrd="3" destOrd="0" presId="urn:microsoft.com/office/officeart/2005/8/layout/matrix3"/>
    <dgm:cxn modelId="{96B7B435-F00F-E040-8519-4194B0B53C94}" type="presParOf" srcId="{D850B894-0D79-F74C-ADFE-B2B9C2328BDA}" destId="{CBAD9484-0295-C645-9F59-82AF350AD02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AF4569-1121-A94F-892F-8599DF2756C8}">
      <dsp:nvSpPr>
        <dsp:cNvPr id="0" name=""/>
        <dsp:cNvSpPr/>
      </dsp:nvSpPr>
      <dsp:spPr>
        <a:xfrm>
          <a:off x="1354666" y="0"/>
          <a:ext cx="5418667" cy="5418667"/>
        </a:xfrm>
        <a:prstGeom prst="diamond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A610A-5C49-B447-B2CA-1EA9DF325226}">
      <dsp:nvSpPr>
        <dsp:cNvPr id="0" name=""/>
        <dsp:cNvSpPr/>
      </dsp:nvSpPr>
      <dsp:spPr>
        <a:xfrm>
          <a:off x="1869439" y="514773"/>
          <a:ext cx="2113280" cy="211328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u="none" kern="1200" dirty="0"/>
            <a:t>Clear roles improve efficiency</a:t>
          </a:r>
          <a:r>
            <a:rPr lang="en-GB" sz="1900" b="0" i="0" u="none" kern="1200" dirty="0"/>
            <a:t> – </a:t>
          </a:r>
          <a:r>
            <a:rPr lang="en-GB" sz="1400" b="0" i="0" u="none" kern="1200" dirty="0">
              <a:solidFill>
                <a:prstClr val="black">
                  <a:lumMod val="75000"/>
                  <a:lumOff val="25000"/>
                </a:prstClr>
              </a:solidFill>
              <a:latin typeface="Franklin Gothic Medium"/>
              <a:ea typeface="+mn-ea"/>
              <a:cs typeface="+mn-cs"/>
            </a:rPr>
            <a:t>When people know their strengths, teams succeed.</a:t>
          </a:r>
        </a:p>
      </dsp:txBody>
      <dsp:txXfrm>
        <a:off x="1972601" y="617935"/>
        <a:ext cx="1906956" cy="1906956"/>
      </dsp:txXfrm>
    </dsp:sp>
    <dsp:sp modelId="{D5498A94-D4D7-B84E-8F07-2B93D7FA7CA4}">
      <dsp:nvSpPr>
        <dsp:cNvPr id="0" name=""/>
        <dsp:cNvSpPr/>
      </dsp:nvSpPr>
      <dsp:spPr>
        <a:xfrm>
          <a:off x="4145280" y="514773"/>
          <a:ext cx="2113280" cy="211328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1" i="0" u="none" kern="1200" dirty="0"/>
            <a:t>Teamwork is a process</a:t>
          </a:r>
          <a:r>
            <a:rPr lang="en-GB" sz="1900" b="0" i="0" u="none" kern="1200" dirty="0"/>
            <a:t> – </a:t>
          </a:r>
          <a:r>
            <a:rPr lang="en-GB" sz="1400" b="0" i="0" u="none" kern="1200" dirty="0">
              <a:solidFill>
                <a:prstClr val="black">
                  <a:lumMod val="75000"/>
                  <a:lumOff val="25000"/>
                </a:prstClr>
              </a:solidFill>
              <a:latin typeface="Franklin Gothic Medium"/>
              <a:ea typeface="+mn-ea"/>
              <a:cs typeface="+mn-cs"/>
            </a:rPr>
            <a:t>Learning to collaborate takes time</a:t>
          </a:r>
          <a:r>
            <a:rPr lang="en-GB" sz="1900" b="0" i="0" u="none" kern="1200" dirty="0"/>
            <a:t>.</a:t>
          </a:r>
        </a:p>
      </dsp:txBody>
      <dsp:txXfrm>
        <a:off x="4248442" y="617935"/>
        <a:ext cx="1906956" cy="1906956"/>
      </dsp:txXfrm>
    </dsp:sp>
    <dsp:sp modelId="{7C55F76D-03D4-5940-9133-A3B61F1D3EAC}">
      <dsp:nvSpPr>
        <dsp:cNvPr id="0" name=""/>
        <dsp:cNvSpPr/>
      </dsp:nvSpPr>
      <dsp:spPr>
        <a:xfrm>
          <a:off x="1869439" y="2790613"/>
          <a:ext cx="2113280" cy="211328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1" i="0" u="none" kern="1200" dirty="0"/>
            <a:t>Conflict is part of teamwork</a:t>
          </a:r>
          <a:r>
            <a:rPr lang="en-GB" sz="1900" b="0" i="0" u="none" kern="1200" dirty="0"/>
            <a:t> – </a:t>
          </a:r>
          <a:r>
            <a:rPr lang="en-GB" sz="1400" b="0" i="0" u="none" kern="1200" dirty="0">
              <a:solidFill>
                <a:schemeClr val="tx1">
                  <a:lumMod val="75000"/>
                  <a:lumOff val="25000"/>
                </a:schemeClr>
              </a:solidFill>
            </a:rPr>
            <a:t>Disagreements can lead to better solutions.</a:t>
          </a:r>
        </a:p>
      </dsp:txBody>
      <dsp:txXfrm>
        <a:off x="1972601" y="2893775"/>
        <a:ext cx="1906956" cy="1906956"/>
      </dsp:txXfrm>
    </dsp:sp>
    <dsp:sp modelId="{CBAD9484-0295-C645-9F59-82AF350AD028}">
      <dsp:nvSpPr>
        <dsp:cNvPr id="0" name=""/>
        <dsp:cNvSpPr/>
      </dsp:nvSpPr>
      <dsp:spPr>
        <a:xfrm>
          <a:off x="4145280" y="2790613"/>
          <a:ext cx="2113280" cy="2113280"/>
        </a:xfrm>
        <a:prstGeom prst="roundRect">
          <a:avLst/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73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911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2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557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43580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857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466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0058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3444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113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669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3/24/25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410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4" r:id="rId1"/>
    <p:sldLayoutId id="2147483995" r:id="rId2"/>
    <p:sldLayoutId id="2147483996" r:id="rId3"/>
    <p:sldLayoutId id="2147483997" r:id="rId4"/>
    <p:sldLayoutId id="2147483998" r:id="rId5"/>
    <p:sldLayoutId id="2147484004" r:id="rId6"/>
    <p:sldLayoutId id="2147483999" r:id="rId7"/>
    <p:sldLayoutId id="2147484000" r:id="rId8"/>
    <p:sldLayoutId id="2147484001" r:id="rId9"/>
    <p:sldLayoutId id="2147484003" r:id="rId10"/>
    <p:sldLayoutId id="21474840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2412489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2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5BB74C-33FB-4335-8808-49E247F7B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1225106"/>
            <a:ext cx="8132066" cy="37889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7F9A4-EC5F-517F-0DAF-B06E3C8535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3207" y="3052440"/>
            <a:ext cx="7543800" cy="110043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400" dirty="0">
                <a:solidFill>
                  <a:schemeClr val="bg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University of Wales-Trinity Saint David</a:t>
            </a:r>
            <a:br>
              <a:rPr lang="en-US" sz="2400" dirty="0">
                <a:solidFill>
                  <a:schemeClr val="bg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</a:br>
            <a:endParaRPr lang="en-US" sz="2400" dirty="0">
              <a:solidFill>
                <a:schemeClr val="bg1"/>
              </a:solidFill>
              <a:latin typeface="Aharoni" panose="02010803020104030203" pitchFamily="2" charset="-79"/>
              <a:ea typeface="+mj-ea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567F90-F6F9-0833-5E26-F56C771285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3402" y="5206246"/>
            <a:ext cx="6433990" cy="10241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200" i="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Effective Team </a:t>
            </a:r>
            <a:r>
              <a:rPr lang="en-US" sz="120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Working and Communication Module-</a:t>
            </a:r>
            <a:r>
              <a:rPr lang="en-US" sz="1200" i="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BMSW4009</a:t>
            </a:r>
          </a:p>
          <a:p>
            <a:pPr indent="-228600" algn="l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200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Oana</a:t>
            </a:r>
            <a:r>
              <a:rPr lang="en-US" sz="120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Emilia Sterpu-</a:t>
            </a:r>
            <a:r>
              <a:rPr lang="en-US" sz="1200" i="0" u="sng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2412489</a:t>
            </a:r>
            <a:endParaRPr lang="en-US" sz="1200" i="0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indent="-228600" algn="l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20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Date of submission</a:t>
            </a:r>
            <a:r>
              <a:rPr lang="en-US" sz="1200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: 26.03.2025</a:t>
            </a:r>
            <a:endParaRPr lang="en-US" sz="1200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highlight>
                <a:srgbClr val="FFFFFF"/>
              </a:highligh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4" descr="A coat of arms with dragons and a helmet&#10;&#10;Description automatically generated">
            <a:extLst>
              <a:ext uri="{FF2B5EF4-FFF2-40B4-BE49-F238E27FC236}">
                <a16:creationId xmlns:a16="http://schemas.microsoft.com/office/drawing/2014/main" id="{F27D4F8E-6BBF-C1CF-7288-07D99460A8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89" r="2491" b="2"/>
          <a:stretch/>
        </p:blipFill>
        <p:spPr>
          <a:xfrm>
            <a:off x="-1" y="1225106"/>
            <a:ext cx="4059915" cy="3788958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03B3A0-837B-BB05-94CD-CA8BD70AB0FA}"/>
              </a:ext>
            </a:extLst>
          </p:cNvPr>
          <p:cNvSpPr txBox="1"/>
          <p:nvPr/>
        </p:nvSpPr>
        <p:spPr>
          <a:xfrm>
            <a:off x="4059935" y="1825837"/>
            <a:ext cx="92909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b="1" i="1" cap="all" spc="120" dirty="0">
                <a:solidFill>
                  <a:schemeClr val="bg1">
                    <a:lumMod val="95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How to manage conflict</a:t>
            </a:r>
          </a:p>
        </p:txBody>
      </p:sp>
    </p:spTree>
    <p:extLst>
      <p:ext uri="{BB962C8B-B14F-4D97-AF65-F5344CB8AC3E}">
        <p14:creationId xmlns:p14="http://schemas.microsoft.com/office/powerpoint/2010/main" val="701186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C6120-3D65-4B09-51FC-BFEF51FF9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i="1" cap="all" spc="120" dirty="0">
                <a:solidFill>
                  <a:schemeClr val="bg1">
                    <a:lumMod val="95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-</a:t>
            </a:r>
            <a:r>
              <a:rPr lang="en-US" sz="3200" b="1" i="1" cap="all" spc="120" dirty="0">
                <a:solidFill>
                  <a:schemeClr val="bg1">
                    <a:lumMod val="95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How to manage conflict-</a:t>
            </a:r>
            <a:br>
              <a:rPr lang="en-US" sz="3200" b="1" i="1" cap="all" spc="120" dirty="0">
                <a:solidFill>
                  <a:schemeClr val="bg1">
                    <a:lumMod val="95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</a:br>
            <a:r>
              <a:rPr lang="en-GB" sz="900" b="0" i="1" u="none" strike="noStrike" dirty="0">
                <a:solidFill>
                  <a:srgbClr val="000000"/>
                </a:solidFill>
                <a:effectLst/>
              </a:rPr>
              <a:t>What We Have Learned About Effective Teams</a:t>
            </a:r>
            <a:br>
              <a:rPr lang="en-GB" sz="900" dirty="0"/>
            </a:br>
            <a:r>
              <a:rPr lang="en-GB" sz="3200" b="1" i="1" dirty="0">
                <a:solidFill>
                  <a:schemeClr val="bg1">
                    <a:lumMod val="9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 Understanding teamwork, collaboration, and conflict resolution</a:t>
            </a:r>
            <a:endParaRPr lang="en-US" sz="3200" b="1" i="1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Content Placeholder 4" descr="A couple of men talking&#10;&#10;Description automatically generated">
            <a:extLst>
              <a:ext uri="{FF2B5EF4-FFF2-40B4-BE49-F238E27FC236}">
                <a16:creationId xmlns:a16="http://schemas.microsoft.com/office/drawing/2014/main" id="{5C7ACDB6-6DEB-1827-5245-E4565C499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66687" y="2505982"/>
            <a:ext cx="4214227" cy="35941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11B622-A6C8-8023-EDB4-303168A64BDC}"/>
              </a:ext>
            </a:extLst>
          </p:cNvPr>
          <p:cNvSpPr txBox="1"/>
          <p:nvPr/>
        </p:nvSpPr>
        <p:spPr>
          <a:xfrm>
            <a:off x="691774" y="3749457"/>
            <a:ext cx="40739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1.Introduction. Define Conflict. </a:t>
            </a:r>
          </a:p>
          <a:p>
            <a:pPr algn="l"/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1.1  Why teams struggle?</a:t>
            </a:r>
          </a:p>
          <a:p>
            <a:pPr algn="l"/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2. How </a:t>
            </a:r>
            <a:r>
              <a:rPr lang="en-GB" sz="140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teams handle </a:t>
            </a:r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challenges?</a:t>
            </a:r>
          </a:p>
          <a:p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2.1.</a:t>
            </a:r>
            <a:r>
              <a:rPr lang="en-GB" sz="1400" b="1" i="0" u="none" strike="noStrike" dirty="0">
                <a:solidFill>
                  <a:schemeClr val="accent4">
                    <a:lumMod val="75000"/>
                  </a:schemeClr>
                </a:solidFill>
                <a:effectLst/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Different ways teams react to challenges:</a:t>
            </a:r>
          </a:p>
          <a:p>
            <a:pPr algn="l"/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3. Team Growth Stages</a:t>
            </a:r>
          </a:p>
          <a:p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3.1 Team Development – Overcoming Challenges. Our experience working as a team</a:t>
            </a:r>
          </a:p>
          <a:p>
            <a:pPr algn="l"/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4.</a:t>
            </a:r>
            <a:r>
              <a:rPr lang="en-GB" sz="1400" b="1" cap="all" spc="120" dirty="0">
                <a:latin typeface="Adelle Sans Devanagari" panose="02000503000000020004" pitchFamily="2" charset="-78"/>
                <a:ea typeface="+mj-ea"/>
                <a:cs typeface="Adelle Sans Devanagari" panose="02000503000000020004" pitchFamily="2" charset="-78"/>
              </a:rPr>
              <a:t> </a:t>
            </a:r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Practical Conflict Resolution Strategies </a:t>
            </a:r>
          </a:p>
          <a:p>
            <a:pPr algn="l"/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4.1 How to Build High-Performing Teams</a:t>
            </a:r>
          </a:p>
          <a:p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4.2.</a:t>
            </a:r>
            <a:r>
              <a:rPr lang="en-US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What makes teams successful?</a:t>
            </a:r>
          </a:p>
          <a:p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5. Conclusion</a:t>
            </a:r>
          </a:p>
          <a:p>
            <a:r>
              <a:rPr lang="en-US" sz="1400" b="1" cap="all" spc="120" dirty="0">
                <a:solidFill>
                  <a:schemeClr val="accent4">
                    <a:lumMod val="75000"/>
                  </a:schemeClr>
                </a:solidFill>
                <a:latin typeface="-webkit-standard"/>
                <a:ea typeface="+mj-ea"/>
                <a:cs typeface="Adelle Sans Devanagari" panose="02000503000000020004" pitchFamily="2" charset="-78"/>
              </a:rPr>
              <a:t>5.1.</a:t>
            </a:r>
            <a:r>
              <a:rPr lang="en-GB" sz="1400" cap="all" spc="120" dirty="0">
                <a:latin typeface="Adelle Sans Devanagari" panose="02000503000000020004" pitchFamily="2" charset="-78"/>
                <a:ea typeface="+mj-ea"/>
                <a:cs typeface="Adelle Sans Devanagari" panose="02000503000000020004" pitchFamily="2" charset="-78"/>
              </a:rPr>
              <a:t> </a:t>
            </a:r>
            <a:r>
              <a:rPr lang="en-GB" sz="1400" dirty="0">
                <a:solidFill>
                  <a:schemeClr val="accent4">
                    <a:lumMod val="7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Key Takeaways &amp; Reflections from our group experience</a:t>
            </a:r>
          </a:p>
          <a:p>
            <a:pPr algn="l"/>
            <a:endParaRPr lang="en-US" sz="1400" dirty="0">
              <a:solidFill>
                <a:schemeClr val="accent4">
                  <a:lumMod val="75000"/>
                </a:schemeClr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91BA5F-616D-FA8C-44D0-FF91B626C9E7}"/>
              </a:ext>
            </a:extLst>
          </p:cNvPr>
          <p:cNvSpPr txBox="1"/>
          <p:nvPr/>
        </p:nvSpPr>
        <p:spPr>
          <a:xfrm>
            <a:off x="1812472" y="2710190"/>
            <a:ext cx="2130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Objectives</a:t>
            </a:r>
          </a:p>
        </p:txBody>
      </p:sp>
      <p:pic>
        <p:nvPicPr>
          <p:cNvPr id="10" name="Graphic 9" descr="Back with solid fill">
            <a:extLst>
              <a:ext uri="{FF2B5EF4-FFF2-40B4-BE49-F238E27FC236}">
                <a16:creationId xmlns:a16="http://schemas.microsoft.com/office/drawing/2014/main" id="{215F1CC6-B77D-7011-A17A-22D9A01B7C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24943" y="2628630"/>
            <a:ext cx="914400" cy="914400"/>
          </a:xfrm>
          <a:prstGeom prst="rect">
            <a:avLst/>
          </a:prstGeom>
        </p:spPr>
      </p:pic>
      <p:pic>
        <p:nvPicPr>
          <p:cNvPr id="12" name="Graphic 11" descr="Back with solid fill">
            <a:extLst>
              <a:ext uri="{FF2B5EF4-FFF2-40B4-BE49-F238E27FC236}">
                <a16:creationId xmlns:a16="http://schemas.microsoft.com/office/drawing/2014/main" id="{C4A38BC8-440B-4C99-1D7F-A6CB2B00B0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1936" y="2649176"/>
            <a:ext cx="1005663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782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79EAF-1D3C-669D-5ED7-BCCE629A2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sz="5600" dirty="0"/>
              <a:t>1.Introduction. </a:t>
            </a:r>
            <a:r>
              <a:rPr lang="en-US" sz="5600" dirty="0" err="1"/>
              <a:t>DeFINE</a:t>
            </a:r>
            <a:r>
              <a:rPr lang="en-US" sz="5600" dirty="0"/>
              <a:t> conflict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8A06FF-636A-BB8B-56D2-9DCD0C065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34" y="2447110"/>
            <a:ext cx="5241350" cy="2743200"/>
          </a:xfrm>
        </p:spPr>
        <p:txBody>
          <a:bodyPr anchor="ctr">
            <a:normAutofit lnSpcReduction="10000"/>
          </a:bodyPr>
          <a:lstStyle/>
          <a:p>
            <a:r>
              <a:rPr lang="en-GB" b="0" i="0" u="none" strike="noStrike" dirty="0">
                <a:solidFill>
                  <a:schemeClr val="tx1">
                    <a:lumMod val="95000"/>
                  </a:schemeClr>
                </a:solidFill>
                <a:effectLst/>
                <a:latin typeface="-webkit-standard"/>
              </a:rPr>
              <a:t>"Conflict exists whenever incompatible activities occur. An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latin typeface="-webkit-standard"/>
              </a:rPr>
              <a:t>action that prevents, obstructs, interferes with, or in some way makes another action less effective constitutes conflict.”(Deutsch </a:t>
            </a:r>
            <a:r>
              <a:rPr lang="en-GB" b="1" i="0" u="none" strike="noStrike" dirty="0">
                <a:solidFill>
                  <a:schemeClr val="tx1">
                    <a:lumMod val="95000"/>
                  </a:schemeClr>
                </a:solidFill>
                <a:effectLst/>
              </a:rPr>
              <a:t>(1973, p. 10)</a:t>
            </a:r>
            <a:endParaRPr lang="en-US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5" name="Content Placeholder 4" descr="A group of men in white shirts and orange ties&#10;&#10;Description automatically generated">
            <a:extLst>
              <a:ext uri="{FF2B5EF4-FFF2-40B4-BE49-F238E27FC236}">
                <a16:creationId xmlns:a16="http://schemas.microsoft.com/office/drawing/2014/main" id="{1BCA9CC6-F580-1E9A-3182-06A8D33A76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15" r="20764" b="-1"/>
          <a:stretch/>
        </p:blipFill>
        <p:spPr>
          <a:xfrm>
            <a:off x="7821168" y="2264988"/>
            <a:ext cx="4370832" cy="395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216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3AC2C-1BCA-B199-7291-DEE8CC8EF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834" y="676656"/>
            <a:ext cx="9669998" cy="134194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>
                    <a:lumMod val="9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1.1  Why Teams Struggle?</a:t>
            </a:r>
            <a:br>
              <a:rPr lang="en-GB" sz="3600" dirty="0">
                <a:solidFill>
                  <a:schemeClr val="bg1">
                    <a:lumMod val="9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</a:br>
            <a:endParaRPr lang="en-US" sz="3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177C1-508C-2220-4016-FA019AD3A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268" y="1347627"/>
            <a:ext cx="10268712" cy="3593592"/>
          </a:xfrm>
        </p:spPr>
        <p:txBody>
          <a:bodyPr>
            <a:norm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“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Conflict is Inevitable but Can Lead to Growth”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(Deutsch, 1973)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AEC259-71BB-A1D5-B54B-925575E602D5}"/>
              </a:ext>
            </a:extLst>
          </p:cNvPr>
          <p:cNvSpPr txBox="1"/>
          <p:nvPr/>
        </p:nvSpPr>
        <p:spPr>
          <a:xfrm>
            <a:off x="315250" y="4839403"/>
            <a:ext cx="60785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</p:txBody>
      </p:sp>
      <p:pic>
        <p:nvPicPr>
          <p:cNvPr id="7" name="Picture 6" descr="A person and person pointing at each other&#10;&#10;Description automatically generated">
            <a:extLst>
              <a:ext uri="{FF2B5EF4-FFF2-40B4-BE49-F238E27FC236}">
                <a16:creationId xmlns:a16="http://schemas.microsoft.com/office/drawing/2014/main" id="{D836CE66-709F-86E4-646E-4738A4D662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275717"/>
            <a:ext cx="5180230" cy="2586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5245C3-056A-2B98-F531-175018C1A0D7}"/>
              </a:ext>
            </a:extLst>
          </p:cNvPr>
          <p:cNvSpPr txBox="1"/>
          <p:nvPr/>
        </p:nvSpPr>
        <p:spPr>
          <a:xfrm>
            <a:off x="825901" y="3857178"/>
            <a:ext cx="4560849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🔹 </a:t>
            </a:r>
            <a:r>
              <a:rPr lang="en-GB" sz="3200" b="1" spc="50" dirty="0">
                <a:solidFill>
                  <a:schemeClr val="accent4">
                    <a:lumMod val="75000"/>
                  </a:schemeClr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Common challenges in teams</a:t>
            </a:r>
            <a:r>
              <a:rPr lang="en-GB" sz="2400" b="1" spc="50" dirty="0">
                <a:solidFill>
                  <a:schemeClr val="accent4">
                    <a:lumMod val="75000"/>
                  </a:schemeClr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chemeClr val="accent4">
                    <a:lumMod val="75000"/>
                  </a:schemeClr>
                </a:solidFill>
                <a:effectLst/>
              </a:rPr>
              <a:t>Lack of clear roles</a:t>
            </a:r>
            <a:r>
              <a:rPr lang="en-GB" b="0" i="0" u="none" strike="noStrike" dirty="0">
                <a:solidFill>
                  <a:schemeClr val="accent4">
                    <a:lumMod val="75000"/>
                  </a:schemeClr>
                </a:solidFill>
                <a:effectLst/>
              </a:rPr>
              <a:t>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–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Teams need structure to perform well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(Belbin, 1981).</a:t>
            </a: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chemeClr val="accent4">
                    <a:lumMod val="75000"/>
                  </a:schemeClr>
                </a:solidFill>
                <a:effectLst/>
              </a:rPr>
              <a:t>Poor communication</a:t>
            </a:r>
            <a:r>
              <a:rPr lang="en-GB" b="0" i="0" u="none" strike="noStrike" dirty="0">
                <a:solidFill>
                  <a:schemeClr val="accent4">
                    <a:lumMod val="75000"/>
                  </a:schemeClr>
                </a:solidFill>
                <a:effectLst/>
              </a:rPr>
              <a:t>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–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Misunderstandings reduce efficiency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(Salas et al., 2005).</a:t>
            </a: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chemeClr val="accent4">
                    <a:lumMod val="75000"/>
                  </a:schemeClr>
                </a:solidFill>
                <a:effectLst/>
              </a:rPr>
              <a:t>Low trust</a:t>
            </a:r>
            <a:r>
              <a:rPr lang="en-GB" b="0" i="0" u="none" strike="noStrike" dirty="0">
                <a:solidFill>
                  <a:schemeClr val="accent4">
                    <a:lumMod val="75000"/>
                  </a:schemeClr>
                </a:solidFill>
                <a:effectLst/>
              </a:rPr>
              <a:t>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–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Team dysfunction occurs when members don’t trust each other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(Lencioni, 2002).</a:t>
            </a: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255164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93011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FE05BF-9A83-B21F-49B5-F5A093DC9322}"/>
              </a:ext>
            </a:extLst>
          </p:cNvPr>
          <p:cNvSpPr txBox="1"/>
          <p:nvPr/>
        </p:nvSpPr>
        <p:spPr>
          <a:xfrm>
            <a:off x="960121" y="670241"/>
            <a:ext cx="5938520" cy="35935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1000"/>
              </a:lnSpc>
              <a:spcAft>
                <a:spcPts val="600"/>
              </a:spcAft>
            </a:pPr>
            <a:r>
              <a:rPr lang="en-US" b="0" i="0" u="none" strike="noStrike" spc="50" dirty="0">
                <a:effectLst/>
              </a:rPr>
              <a:t>💡 </a:t>
            </a:r>
            <a:r>
              <a:rPr lang="en-US" sz="3200" b="1" i="0" u="none" strike="noStrike" spc="50" dirty="0">
                <a:effectLst/>
              </a:rPr>
              <a:t>Think about it:</a:t>
            </a:r>
            <a:r>
              <a:rPr lang="en-US" sz="3200" b="0" i="0" u="none" strike="noStrike" spc="50" dirty="0">
                <a:effectLst/>
              </a:rPr>
              <a:t> </a:t>
            </a:r>
            <a:r>
              <a:rPr lang="en-US" sz="3200" b="0" i="1" u="none" strike="noStrike" spc="50" dirty="0">
                <a:effectLst/>
              </a:rPr>
              <a:t>Have you ever worked in a team where communication was unclear? What happened?</a:t>
            </a:r>
            <a:endParaRPr lang="en-US" sz="3200" spc="50" dirty="0"/>
          </a:p>
        </p:txBody>
      </p:sp>
      <p:pic>
        <p:nvPicPr>
          <p:cNvPr id="17" name="Picture 16" descr="A person sitting on a ball&#10;&#10;Description automatically generated">
            <a:extLst>
              <a:ext uri="{FF2B5EF4-FFF2-40B4-BE49-F238E27FC236}">
                <a16:creationId xmlns:a16="http://schemas.microsoft.com/office/drawing/2014/main" id="{2E607658-EEB8-1EB6-4850-1A288D7D06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" r="121"/>
          <a:stretch/>
        </p:blipFill>
        <p:spPr>
          <a:xfrm>
            <a:off x="7545155" y="-24338"/>
            <a:ext cx="4645319" cy="461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449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B45438-BB0F-B7B7-D449-0C1695C5E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745" y="82602"/>
            <a:ext cx="3468110" cy="557106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>
                    <a:lumMod val="9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2. How Teams Handle Challenges</a:t>
            </a:r>
            <a:br>
              <a:rPr lang="en-GB" sz="3600" b="1" dirty="0">
                <a:solidFill>
                  <a:schemeClr val="bg1">
                    <a:lumMod val="95000"/>
                  </a:schemeClr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</a:br>
            <a:endParaRPr lang="en-US" sz="3600" b="1" dirty="0">
              <a:solidFill>
                <a:schemeClr val="bg1">
                  <a:lumMod val="95000"/>
                </a:schemeClr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6AE15-28A7-CFAF-FC34-1DC00F256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9034" y="82602"/>
            <a:ext cx="5926496" cy="6460452"/>
          </a:xfrm>
        </p:spPr>
        <p:txBody>
          <a:bodyPr anchor="ctr">
            <a:normAutofit/>
          </a:bodyPr>
          <a:lstStyle/>
          <a:p>
            <a:pPr algn="l"/>
            <a:r>
              <a:rPr lang="en-GB" sz="2400" b="0" i="0" u="none" strike="noStrike" dirty="0">
                <a:solidFill>
                  <a:schemeClr val="accent4">
                    <a:lumMod val="75000"/>
                  </a:schemeClr>
                </a:solidFill>
                <a:effectLst/>
                <a:latin typeface="Apple Chancery" panose="03020702040506060504" pitchFamily="66" charset="-79"/>
                <a:cs typeface="Apple Chancery" panose="03020702040506060504" pitchFamily="66" charset="-79"/>
              </a:rPr>
              <a:t>📌 2.1 </a:t>
            </a:r>
            <a:r>
              <a:rPr lang="en-GB" sz="2400" b="1" i="0" u="none" strike="noStrike" dirty="0">
                <a:solidFill>
                  <a:schemeClr val="accent4">
                    <a:lumMod val="75000"/>
                  </a:schemeClr>
                </a:solidFill>
                <a:effectLst/>
                <a:latin typeface="APPLE CHANCERY" panose="03020702040506060504" pitchFamily="66" charset="-79"/>
                <a:cs typeface="APPLE CHANCERY" panose="03020702040506060504" pitchFamily="66" charset="-79"/>
              </a:rPr>
              <a:t>Different ways teams react to challenges:</a:t>
            </a:r>
            <a:endParaRPr lang="en-GB" sz="2400" b="0" i="0" u="none" strike="noStrike" dirty="0">
              <a:solidFill>
                <a:schemeClr val="accent4">
                  <a:lumMod val="75000"/>
                </a:schemeClr>
              </a:solidFill>
              <a:effectLst/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 algn="l"/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1️⃣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Task roles vs. Relationship roles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– Some people focus on goals, others on maintaining harmony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(Belbin, 1981).</a:t>
            </a:r>
            <a:br>
              <a:rPr lang="en-GB" sz="1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2️⃣ </a:t>
            </a:r>
            <a:r>
              <a:rPr lang="en-GB" sz="2800" b="1" dirty="0">
                <a:solidFill>
                  <a:srgbClr val="000000"/>
                </a:solidFill>
              </a:rPr>
              <a:t>Leadership styles matter 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– Directive vs. collaborative leadership affects teamwork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(Goleman, 2000).</a:t>
            </a:r>
            <a:br>
              <a:rPr lang="en-GB" sz="1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3️⃣ </a:t>
            </a:r>
            <a:r>
              <a:rPr lang="en-GB" sz="2800" b="1" dirty="0">
                <a:solidFill>
                  <a:srgbClr val="000000"/>
                </a:solidFill>
              </a:rPr>
              <a:t>Conflict management styles 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– Competing, Collaborating, Compromising, Avoiding, Accommodating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(Thomas &amp; Kilmann, 1974).</a:t>
            </a: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401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1D4E9-EF1C-AA29-EB46-CA8FBC77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769" y="603797"/>
            <a:ext cx="10268712" cy="3593592"/>
          </a:xfrm>
        </p:spPr>
        <p:txBody>
          <a:bodyPr/>
          <a:lstStyle/>
          <a:p>
            <a:r>
              <a:rPr lang="en-GB" sz="5600" cap="all" spc="12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3.Team Growth Stages</a:t>
            </a:r>
            <a:endParaRPr lang="en-US" sz="5600" cap="all" spc="12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D6CF66-B1A3-5AFE-98F9-4931E7E8C46C}"/>
              </a:ext>
            </a:extLst>
          </p:cNvPr>
          <p:cNvSpPr txBox="1"/>
          <p:nvPr/>
        </p:nvSpPr>
        <p:spPr>
          <a:xfrm>
            <a:off x="1410769" y="2543503"/>
            <a:ext cx="10140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📌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“Teams go through stages of development, and conflict is part of the process.”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(Tuckman, 1965)</a:t>
            </a: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5A1906-F279-11A7-DFBE-3D695C92A296}"/>
              </a:ext>
            </a:extLst>
          </p:cNvPr>
          <p:cNvSpPr txBox="1"/>
          <p:nvPr/>
        </p:nvSpPr>
        <p:spPr>
          <a:xfrm>
            <a:off x="5139558" y="4403834"/>
            <a:ext cx="5948855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🔹 </a:t>
            </a:r>
            <a:r>
              <a:rPr lang="en-GB" sz="2400" b="1" spc="50" dirty="0">
                <a:solidFill>
                  <a:schemeClr val="accent4">
                    <a:lumMod val="75000"/>
                  </a:schemeClr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Tuckman’s 5 Stages of Team Development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: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1️⃣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Forming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– Team members get to know each other.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2️⃣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Storming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– Conflicts arise as people assert opinions.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3️⃣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Norming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– Team members find ways to work together.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4️⃣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Performing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– The team reaches high efficiency.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5️⃣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Adjourning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– The team disbands after completing the task</a:t>
            </a:r>
            <a:endParaRPr lang="en-US" dirty="0"/>
          </a:p>
        </p:txBody>
      </p:sp>
      <p:pic>
        <p:nvPicPr>
          <p:cNvPr id="9" name="Picture 8" descr="A diagram of a conflict management&#10;&#10;Description automatically generated">
            <a:extLst>
              <a:ext uri="{FF2B5EF4-FFF2-40B4-BE49-F238E27FC236}">
                <a16:creationId xmlns:a16="http://schemas.microsoft.com/office/drawing/2014/main" id="{310098B5-F4C9-3D88-C460-0D76D81B5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4449337"/>
            <a:ext cx="4657345" cy="24086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211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group of people holding a flag&#10;&#10;Description automatically generated">
            <a:extLst>
              <a:ext uri="{FF2B5EF4-FFF2-40B4-BE49-F238E27FC236}">
                <a16:creationId xmlns:a16="http://schemas.microsoft.com/office/drawing/2014/main" id="{DBA0D977-D0E4-D77F-1188-85208E9D664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3517" r="13517"/>
          <a:stretch>
            <a:fillRect/>
          </a:stretch>
        </p:blipFill>
        <p:spPr/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CD843-4F6B-36CE-790E-B39C5FA707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46178" y="3096243"/>
            <a:ext cx="3992856" cy="3593592"/>
          </a:xfrm>
        </p:spPr>
        <p:txBody>
          <a:bodyPr>
            <a:normAutofit fontScale="925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Challenge: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Difficulty in decision-making and role allocation during the Storming stage.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Solution: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Clearly defined roles based on strengths.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Structured discussion process allowing everyone to voice their ideas.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Outcome: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Smoother collaboration as we moved into the Norming stage.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2E73C17-6D64-2A6E-0B56-846B6F5C5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848" y="297304"/>
            <a:ext cx="10405241" cy="1472060"/>
          </a:xfrm>
        </p:spPr>
        <p:txBody>
          <a:bodyPr>
            <a:normAutofit/>
          </a:bodyPr>
          <a:lstStyle/>
          <a:p>
            <a:r>
              <a:rPr lang="en-GB" sz="3600" b="0" i="0" u="none" strike="noStrike" dirty="0">
                <a:effectLst/>
                <a:latin typeface="-webkit-standard"/>
              </a:rPr>
              <a:t>3.1. team Development – Overcoming Challenges.</a:t>
            </a:r>
            <a:r>
              <a:rPr lang="en-GB" sz="3600" b="1" dirty="0">
                <a:solidFill>
                  <a:schemeClr val="accent4">
                    <a:lumMod val="75000"/>
                  </a:schemeClr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GB" sz="2700" dirty="0">
                <a:latin typeface="-webkit-standard"/>
              </a:rPr>
              <a:t>Our experience working as a team</a:t>
            </a:r>
            <a:br>
              <a:rPr lang="en-GB" sz="2700" dirty="0">
                <a:latin typeface="-webkit-standard"/>
              </a:rPr>
            </a:br>
            <a:endParaRPr lang="en-US" sz="2700" dirty="0"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2431959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5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7B3EC1-1BED-A7C9-8A7F-8682D57E5786}"/>
              </a:ext>
            </a:extLst>
          </p:cNvPr>
          <p:cNvSpPr txBox="1"/>
          <p:nvPr/>
        </p:nvSpPr>
        <p:spPr>
          <a:xfrm>
            <a:off x="2330605" y="156118"/>
            <a:ext cx="795081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600" b="1" cap="all" spc="120" dirty="0">
                <a:latin typeface="Adelle Sans Devanagari" panose="02000503000000020004" pitchFamily="2" charset="-78"/>
                <a:ea typeface="+mj-ea"/>
                <a:cs typeface="Adelle Sans Devanagari" panose="02000503000000020004" pitchFamily="2" charset="-78"/>
              </a:rPr>
              <a:t>4. Practical Conflict Resolution Strategies </a:t>
            </a:r>
          </a:p>
          <a:p>
            <a:pPr algn="l"/>
            <a:r>
              <a:rPr lang="en-GB" sz="2400" cap="all" spc="120" dirty="0">
                <a:latin typeface="Adelle Sans Devanagari" panose="02000503000000020004" pitchFamily="2" charset="-78"/>
                <a:ea typeface="+mj-ea"/>
                <a:cs typeface="Adelle Sans Devanagari" panose="02000503000000020004" pitchFamily="2" charset="-78"/>
              </a:rPr>
              <a:t>4.1 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How to Build High-Performing Teams</a:t>
            </a:r>
            <a:endParaRPr lang="en-GB" sz="2400" cap="all" spc="120" dirty="0">
              <a:latin typeface="Adelle Sans Devanagari" panose="02000503000000020004" pitchFamily="2" charset="-78"/>
              <a:ea typeface="+mj-ea"/>
              <a:cs typeface="Adelle Sans Devanagari" panose="02000503000000020004" pitchFamily="2" charset="-78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58434E-5A73-24A3-732D-FA53CB97E299}"/>
              </a:ext>
            </a:extLst>
          </p:cNvPr>
          <p:cNvSpPr txBox="1"/>
          <p:nvPr/>
        </p:nvSpPr>
        <p:spPr>
          <a:xfrm>
            <a:off x="680224" y="2426017"/>
            <a:ext cx="49845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dirty="0">
                <a:ln/>
                <a:solidFill>
                  <a:schemeClr val="accent4">
                    <a:lumMod val="75000"/>
                  </a:schemeClr>
                </a:solidFill>
                <a:latin typeface="-webkit-standard"/>
              </a:rPr>
              <a:t>Strategies to manage conflict effectively (Fisher, </a:t>
            </a:r>
            <a:r>
              <a:rPr lang="en-GB" sz="2000" b="1" i="1" dirty="0" err="1">
                <a:ln/>
                <a:solidFill>
                  <a:schemeClr val="accent4">
                    <a:lumMod val="75000"/>
                  </a:schemeClr>
                </a:solidFill>
                <a:latin typeface="-webkit-standard"/>
              </a:rPr>
              <a:t>Ury</a:t>
            </a:r>
            <a:r>
              <a:rPr lang="en-GB" sz="2000" b="1" i="1" dirty="0">
                <a:ln/>
                <a:solidFill>
                  <a:schemeClr val="accent4">
                    <a:lumMod val="75000"/>
                  </a:schemeClr>
                </a:solidFill>
                <a:latin typeface="-webkit-standard"/>
              </a:rPr>
              <a:t> &amp; Patton, 1991):</a:t>
            </a:r>
            <a:br>
              <a:rPr lang="en-GB" sz="20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	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Active listening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– Focus on </a:t>
            </a:r>
            <a:r>
              <a:rPr lang="en-GB" sz="1600" b="1" i="0" u="none" strike="noStrike" dirty="0">
                <a:solidFill>
                  <a:srgbClr val="000000"/>
                </a:solidFill>
                <a:effectLst/>
              </a:rPr>
              <a:t>understanding, not reacting.</a:t>
            </a:r>
            <a:br>
              <a:rPr lang="en-GB" sz="1600" b="0" i="0" u="none" strike="noStrike" dirty="0">
                <a:solidFill>
                  <a:srgbClr val="000000"/>
                </a:solidFill>
                <a:effectLst/>
              </a:rPr>
            </a:b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EF0C7B-3916-86D3-C49D-1B266E1A6314}"/>
              </a:ext>
            </a:extLst>
          </p:cNvPr>
          <p:cNvSpPr txBox="1"/>
          <p:nvPr/>
        </p:nvSpPr>
        <p:spPr>
          <a:xfrm>
            <a:off x="4259766" y="4532058"/>
            <a:ext cx="3267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Use “I” statements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"I feel unheard"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vs.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"You never listen!"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393A4C-CD30-D1E5-0B82-72210CC649A6}"/>
              </a:ext>
            </a:extLst>
          </p:cNvPr>
          <p:cNvSpPr txBox="1"/>
          <p:nvPr/>
        </p:nvSpPr>
        <p:spPr>
          <a:xfrm>
            <a:off x="2903037" y="3800301"/>
            <a:ext cx="362414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Separate people from the problem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</a:t>
            </a:r>
            <a:r>
              <a:rPr lang="en-GB" sz="1600" dirty="0">
                <a:solidFill>
                  <a:srgbClr val="000000"/>
                </a:solidFill>
              </a:rPr>
              <a:t>Don’t attack personalities.</a:t>
            </a:r>
            <a:br>
              <a:rPr lang="en-GB" sz="1600" dirty="0">
                <a:solidFill>
                  <a:srgbClr val="000000"/>
                </a:solidFill>
              </a:rPr>
            </a:b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066EEA-FA8C-B778-15B0-EF26262AF3CE}"/>
              </a:ext>
            </a:extLst>
          </p:cNvPr>
          <p:cNvSpPr txBox="1"/>
          <p:nvPr/>
        </p:nvSpPr>
        <p:spPr>
          <a:xfrm>
            <a:off x="6527183" y="5263815"/>
            <a:ext cx="3813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Find common ground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– What do both sides agree on?</a:t>
            </a:r>
          </a:p>
        </p:txBody>
      </p:sp>
      <p:pic>
        <p:nvPicPr>
          <p:cNvPr id="9" name="Graphic 8" descr="Cherries with solid fill">
            <a:extLst>
              <a:ext uri="{FF2B5EF4-FFF2-40B4-BE49-F238E27FC236}">
                <a16:creationId xmlns:a16="http://schemas.microsoft.com/office/drawing/2014/main" id="{D56A6932-C506-E68C-4219-91986C2515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18693" y="3133064"/>
            <a:ext cx="385585" cy="295936"/>
          </a:xfrm>
          <a:prstGeom prst="rect">
            <a:avLst/>
          </a:prstGeom>
        </p:spPr>
      </p:pic>
      <p:pic>
        <p:nvPicPr>
          <p:cNvPr id="11" name="Graphic 10" descr="Clipboard Mixed with solid fill">
            <a:extLst>
              <a:ext uri="{FF2B5EF4-FFF2-40B4-BE49-F238E27FC236}">
                <a16:creationId xmlns:a16="http://schemas.microsoft.com/office/drawing/2014/main" id="{C0C22B0E-6708-B73F-559A-0A9666D7CD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45837" y="3883603"/>
            <a:ext cx="457200" cy="442981"/>
          </a:xfrm>
          <a:prstGeom prst="rect">
            <a:avLst/>
          </a:prstGeom>
        </p:spPr>
      </p:pic>
      <p:pic>
        <p:nvPicPr>
          <p:cNvPr id="13" name="Graphic 12" descr="Cursor outline">
            <a:extLst>
              <a:ext uri="{FF2B5EF4-FFF2-40B4-BE49-F238E27FC236}">
                <a16:creationId xmlns:a16="http://schemas.microsoft.com/office/drawing/2014/main" id="{C74C0B16-F3BB-0BC4-973F-77092D9EBA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54505" y="4652592"/>
            <a:ext cx="405261" cy="405261"/>
          </a:xfrm>
          <a:prstGeom prst="rect">
            <a:avLst/>
          </a:prstGeom>
        </p:spPr>
      </p:pic>
      <p:pic>
        <p:nvPicPr>
          <p:cNvPr id="15" name="Graphic 14" descr="Diamond outline">
            <a:extLst>
              <a:ext uri="{FF2B5EF4-FFF2-40B4-BE49-F238E27FC236}">
                <a16:creationId xmlns:a16="http://schemas.microsoft.com/office/drawing/2014/main" id="{A9FA1BBC-392F-0AFA-2A59-ADA44555DD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977056" y="5263814"/>
            <a:ext cx="550127" cy="64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833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DDC986-CDD9-93EB-54C2-2969C7697CAC}"/>
              </a:ext>
            </a:extLst>
          </p:cNvPr>
          <p:cNvSpPr txBox="1"/>
          <p:nvPr/>
        </p:nvSpPr>
        <p:spPr>
          <a:xfrm>
            <a:off x="960438" y="2587625"/>
            <a:ext cx="4500737" cy="35941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1000"/>
              </a:lnSpc>
              <a:spcAft>
                <a:spcPts val="600"/>
              </a:spcAft>
            </a:pPr>
            <a:r>
              <a:rPr lang="en-US" sz="2800" b="1" spc="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Psychological safety </a:t>
            </a:r>
            <a:r>
              <a:rPr lang="en-US" b="0" i="0" u="none" strike="noStrike" spc="50" dirty="0">
                <a:effectLst/>
              </a:rPr>
              <a:t>– Teams perform better when members feel safe to speak up </a:t>
            </a:r>
            <a:r>
              <a:rPr lang="en-US" b="0" i="1" u="none" strike="noStrike" spc="50" dirty="0">
                <a:effectLst/>
              </a:rPr>
              <a:t>(Edmondson, 1999).</a:t>
            </a:r>
            <a:br>
              <a:rPr lang="en-US" b="0" i="0" u="none" strike="noStrike" spc="50" dirty="0">
                <a:effectLst/>
              </a:rPr>
            </a:br>
            <a:r>
              <a:rPr lang="en-US" sz="2800" b="1" spc="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Building trust </a:t>
            </a:r>
            <a:r>
              <a:rPr lang="en-US" b="0" i="0" u="none" strike="noStrike" spc="50" dirty="0">
                <a:effectLst/>
              </a:rPr>
              <a:t>– Vulnerability and accountability improve collaboration </a:t>
            </a:r>
            <a:r>
              <a:rPr lang="en-US" b="0" i="1" u="none" strike="noStrike" spc="50" dirty="0">
                <a:effectLst/>
              </a:rPr>
              <a:t>(Lencioni, 2002).</a:t>
            </a:r>
            <a:br>
              <a:rPr lang="en-US" b="0" i="0" u="none" strike="noStrike" spc="50" dirty="0">
                <a:effectLst/>
              </a:rPr>
            </a:br>
            <a:r>
              <a:rPr lang="en-US" b="0" i="0" u="none" strike="noStrike" spc="50" dirty="0">
                <a:effectLst/>
              </a:rPr>
              <a:t> </a:t>
            </a:r>
            <a:r>
              <a:rPr lang="en-US" sz="2800" b="1" spc="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Effective decision-making </a:t>
            </a:r>
            <a:r>
              <a:rPr lang="en-US" b="0" i="0" u="none" strike="noStrike" spc="50" dirty="0">
                <a:effectLst/>
              </a:rPr>
              <a:t>– Teams must balance speed and collaboration </a:t>
            </a:r>
            <a:r>
              <a:rPr lang="en-US" b="0" i="1" u="none" strike="noStrike" spc="50" dirty="0">
                <a:effectLst/>
              </a:rPr>
              <a:t>(Salas et al., 2005).</a:t>
            </a:r>
            <a:br>
              <a:rPr lang="en-US" b="0" i="0" u="none" strike="noStrike" spc="50" dirty="0">
                <a:effectLst/>
              </a:rPr>
            </a:br>
            <a:r>
              <a:rPr lang="en-US" sz="2800" b="1" spc="5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Managing conflict </a:t>
            </a:r>
            <a:r>
              <a:rPr lang="en-US" b="0" i="0" u="none" strike="noStrike" spc="50" dirty="0">
                <a:effectLst/>
              </a:rPr>
              <a:t>– Not all conflict is bad; learning to resolve it improves teamwork </a:t>
            </a:r>
            <a:r>
              <a:rPr lang="en-US" b="0" i="1" u="none" strike="noStrike" spc="50" dirty="0">
                <a:effectLst/>
              </a:rPr>
              <a:t>(Fisher, </a:t>
            </a:r>
            <a:r>
              <a:rPr lang="en-US" b="0" i="1" u="none" strike="noStrike" spc="50" dirty="0" err="1">
                <a:effectLst/>
              </a:rPr>
              <a:t>Ury</a:t>
            </a:r>
            <a:r>
              <a:rPr lang="en-US" b="0" i="1" u="none" strike="noStrike" spc="50" dirty="0">
                <a:effectLst/>
              </a:rPr>
              <a:t> &amp; Patton, 1991).</a:t>
            </a:r>
            <a:endParaRPr lang="en-US" b="0" i="0" u="none" strike="noStrike" spc="50" dirty="0">
              <a:effectLst/>
            </a:endParaRPr>
          </a:p>
        </p:txBody>
      </p:sp>
      <p:pic>
        <p:nvPicPr>
          <p:cNvPr id="5" name="Picture 4" descr="A group of people holding hands&#10;&#10;Description automatically generated">
            <a:extLst>
              <a:ext uri="{FF2B5EF4-FFF2-40B4-BE49-F238E27FC236}">
                <a16:creationId xmlns:a16="http://schemas.microsoft.com/office/drawing/2014/main" id="{4412F185-854E-1C12-5DA5-E78A0E68FD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29" r="22522" b="-1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320C638-CFAD-1C69-DA4A-4A6C13935480}"/>
              </a:ext>
            </a:extLst>
          </p:cNvPr>
          <p:cNvSpPr txBox="1"/>
          <p:nvPr/>
        </p:nvSpPr>
        <p:spPr>
          <a:xfrm>
            <a:off x="231228" y="286827"/>
            <a:ext cx="50134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-webkit-standard"/>
              </a:rPr>
              <a:t>4.2. What makes teams successful?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69975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DDC114-B631-3612-80EB-0A7681D6CCF2}"/>
              </a:ext>
            </a:extLst>
          </p:cNvPr>
          <p:cNvSpPr txBox="1"/>
          <p:nvPr/>
        </p:nvSpPr>
        <p:spPr>
          <a:xfrm>
            <a:off x="928907" y="1666205"/>
            <a:ext cx="4500737" cy="32644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1000"/>
              </a:lnSpc>
              <a:spcAft>
                <a:spcPts val="600"/>
              </a:spcAft>
            </a:pPr>
            <a:r>
              <a:rPr lang="en-US" sz="4400" b="0" i="0" u="none" strike="noStrike" spc="50" dirty="0">
                <a:solidFill>
                  <a:schemeClr val="bg1"/>
                </a:solidFill>
                <a:effectLst/>
              </a:rPr>
              <a:t>💡 </a:t>
            </a:r>
            <a:r>
              <a:rPr lang="en-US" sz="4400" b="0" i="1" u="none" strike="noStrike" spc="50" dirty="0">
                <a:solidFill>
                  <a:schemeClr val="bg1"/>
                </a:solidFill>
                <a:effectLst/>
              </a:rPr>
              <a:t>What’s one thing that makes a team work well in your experience?</a:t>
            </a:r>
            <a:endParaRPr lang="en-US" sz="4400" spc="50" dirty="0">
              <a:solidFill>
                <a:schemeClr val="bg1"/>
              </a:solidFill>
            </a:endParaRPr>
          </a:p>
        </p:txBody>
      </p:sp>
      <p:pic>
        <p:nvPicPr>
          <p:cNvPr id="4" name="Picture 3" descr="A person sitting on a ball&#10;&#10;Description automatically generated">
            <a:extLst>
              <a:ext uri="{FF2B5EF4-FFF2-40B4-BE49-F238E27FC236}">
                <a16:creationId xmlns:a16="http://schemas.microsoft.com/office/drawing/2014/main" id="{7EAB2D45-9CA1-C96E-3AB3-1D4AF6D54D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67" r="7108"/>
          <a:stretch/>
        </p:blipFill>
        <p:spPr>
          <a:xfrm>
            <a:off x="6741822" y="656990"/>
            <a:ext cx="4795019" cy="554402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</p:spTree>
    <p:extLst>
      <p:ext uri="{BB962C8B-B14F-4D97-AF65-F5344CB8AC3E}">
        <p14:creationId xmlns:p14="http://schemas.microsoft.com/office/powerpoint/2010/main" val="1933083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62C65C-8C9E-A722-DDC9-3072A05D261E}"/>
              </a:ext>
            </a:extLst>
          </p:cNvPr>
          <p:cNvSpPr txBox="1"/>
          <p:nvPr/>
        </p:nvSpPr>
        <p:spPr>
          <a:xfrm>
            <a:off x="1906859" y="178420"/>
            <a:ext cx="1011415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800" cap="all" spc="120" dirty="0">
                <a:latin typeface="+mj-lt"/>
                <a:ea typeface="+mj-ea"/>
                <a:cs typeface="+mj-cs"/>
              </a:rPr>
              <a:t>5. Conclusion </a:t>
            </a:r>
          </a:p>
          <a:p>
            <a:pPr algn="l"/>
            <a:r>
              <a:rPr lang="en-GB" sz="2400" cap="all" spc="120" dirty="0">
                <a:latin typeface="Adelle Sans Devanagari" panose="02000503000000020004" pitchFamily="2" charset="-78"/>
                <a:ea typeface="+mj-ea"/>
                <a:cs typeface="Adelle Sans Devanagari" panose="02000503000000020004" pitchFamily="2" charset="-78"/>
              </a:rPr>
              <a:t>	5.1 Key Takeaways &amp; Reflection FROM OUR GROUP EXPERIENCE</a:t>
            </a:r>
          </a:p>
          <a:p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0C3CBD-95A8-24F7-AF3A-311087C05F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455142"/>
              </p:ext>
            </p:extLst>
          </p:nvPr>
        </p:nvGraphicFramePr>
        <p:xfrm>
          <a:off x="2645318" y="164728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6" descr="Group of people outline">
            <a:extLst>
              <a:ext uri="{FF2B5EF4-FFF2-40B4-BE49-F238E27FC236}">
                <a16:creationId xmlns:a16="http://schemas.microsoft.com/office/drawing/2014/main" id="{7F8D682A-24B2-E9B8-A812-5CE457BEEC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215352" y="4867081"/>
            <a:ext cx="1508234" cy="150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972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029E61-AB94-EEA0-582C-E890B06A5CF2}"/>
              </a:ext>
            </a:extLst>
          </p:cNvPr>
          <p:cNvSpPr txBox="1"/>
          <p:nvPr/>
        </p:nvSpPr>
        <p:spPr>
          <a:xfrm>
            <a:off x="1483112" y="312234"/>
            <a:ext cx="8898673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cap="all" spc="120" dirty="0">
                <a:latin typeface="+mj-lt"/>
                <a:ea typeface="+mj-ea"/>
                <a:cs typeface="+mj-cs"/>
              </a:rPr>
              <a:t> </a:t>
            </a:r>
          </a:p>
          <a:p>
            <a:endParaRPr lang="en-US" dirty="0"/>
          </a:p>
        </p:txBody>
      </p:sp>
      <p:pic>
        <p:nvPicPr>
          <p:cNvPr id="4" name="Picture 3" descr="A group of colorful squares with question marks&#10;&#10;Description automatically generated">
            <a:extLst>
              <a:ext uri="{FF2B5EF4-FFF2-40B4-BE49-F238E27FC236}">
                <a16:creationId xmlns:a16="http://schemas.microsoft.com/office/drawing/2014/main" id="{4AD66BC9-E906-BA79-BB56-8B4659242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58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black marker&#10;&#10;Description automatically generated">
            <a:extLst>
              <a:ext uri="{FF2B5EF4-FFF2-40B4-BE49-F238E27FC236}">
                <a16:creationId xmlns:a16="http://schemas.microsoft.com/office/drawing/2014/main" id="{DC5509E7-E5BA-06D7-C893-45F371715C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7469" y="0"/>
            <a:ext cx="6032688" cy="15026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1D90304-D7FA-F10A-016E-7DDF1F2728C9}"/>
              </a:ext>
            </a:extLst>
          </p:cNvPr>
          <p:cNvSpPr txBox="1"/>
          <p:nvPr/>
        </p:nvSpPr>
        <p:spPr>
          <a:xfrm>
            <a:off x="1723696" y="1332719"/>
            <a:ext cx="7420304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Belbin, R.M. (1981)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Teams: Why They Succeed or Fail.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Oxford: Butterworth-Heinemann.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Deutsch, M. (1973)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Resolution of Conflict: Constructive and Destructive Processes.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New Haven: Yale University Press.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Edmondson, A.C. (1999) 'Psychological Safety and Learning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Work Teams',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Administrative Science Quarterly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44(2), pp. 350-383.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Fisher, R.,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 and Patton, B. (1991)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Getting to Yes: Negotiating Agreement Without Giving In.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New York: Penguin Books.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Goleman, D. (2000) 'Leadership that Gets Results',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78(2), pp. 78-90.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Lencioni, P. (2002)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Five Dysfunctions of a Team: A Leadership Fable.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San Francisco: Jossey-Bass.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Salas, E., Sims, D.E. and Burke, C.S. (2005) 'Is there a "Big Five" in Teamwork?',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Small Group Research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36(5), pp. 555-599.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Thomas, K.W. and Kilmann, R.H. (1974)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Thomas-Kilmann Conflict Mode Instrument.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Mountain View, CA: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Xicom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Tuckman, B.W. (1965) 'Developmental sequence in small groups',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63(6), pp. 384-399.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64115580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6132</TotalTime>
  <Words>963</Words>
  <Application>Microsoft Macintosh PowerPoint</Application>
  <PresentationFormat>Widescreen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-webkit-standard</vt:lpstr>
      <vt:lpstr>Adelle Sans Devanagari</vt:lpstr>
      <vt:lpstr>Aharoni</vt:lpstr>
      <vt:lpstr>APPLE CHANCERY</vt:lpstr>
      <vt:lpstr>APPLE CHANCERY</vt:lpstr>
      <vt:lpstr>Arial</vt:lpstr>
      <vt:lpstr>Franklin Gothic Demi Cond</vt:lpstr>
      <vt:lpstr>Franklin Gothic Medium</vt:lpstr>
      <vt:lpstr>Wingdings</vt:lpstr>
      <vt:lpstr>JuxtaposeVTI</vt:lpstr>
      <vt:lpstr>University of Wales-Trinity Saint David </vt:lpstr>
      <vt:lpstr>-How to manage conflict- What We Have Learned About Effective Teams  Understanding teamwork, collaboration, and conflict resolution</vt:lpstr>
      <vt:lpstr>1.Introduction. DeFINE conflict</vt:lpstr>
      <vt:lpstr>1.1  Why Teams Struggle? </vt:lpstr>
      <vt:lpstr>PowerPoint Presentation</vt:lpstr>
      <vt:lpstr>2. How Teams Handle Challenges </vt:lpstr>
      <vt:lpstr>PowerPoint Presentation</vt:lpstr>
      <vt:lpstr>3.1. team Development – Overcoming Challenges. Our experience working as a team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Oana Emilia Sterpu</dc:creator>
  <cp:lastModifiedBy>Oana Emilia Sterpu</cp:lastModifiedBy>
  <cp:revision>10</cp:revision>
  <dcterms:created xsi:type="dcterms:W3CDTF">2025-03-16T15:58:01Z</dcterms:created>
  <dcterms:modified xsi:type="dcterms:W3CDTF">2025-03-24T11:40:37Z</dcterms:modified>
</cp:coreProperties>
</file>