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7" r:id="rId3"/>
    <p:sldId id="261" r:id="rId4"/>
    <p:sldId id="258" r:id="rId5"/>
    <p:sldId id="259" r:id="rId6"/>
    <p:sldId id="260" r:id="rId7"/>
    <p:sldId id="262" r:id="rId8"/>
    <p:sldId id="264" r:id="rId9"/>
    <p:sldId id="266" r:id="rId10"/>
    <p:sldId id="263"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ACE119-1E3B-644B-9EE1-98AE41F11C5C}" type="datetimeFigureOut">
              <a:rPr lang="en-US" smtClean="0"/>
              <a:t>12/20/2019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F4DA0C-A005-4145-9F32-8610866DCEBF}" type="slidenum">
              <a:rPr lang="en-US" smtClean="0"/>
              <a:t>‹#›</a:t>
            </a:fld>
            <a:endParaRPr lang="en-US"/>
          </a:p>
        </p:txBody>
      </p:sp>
    </p:spTree>
    <p:extLst>
      <p:ext uri="{BB962C8B-B14F-4D97-AF65-F5344CB8AC3E}">
        <p14:creationId xmlns:p14="http://schemas.microsoft.com/office/powerpoint/2010/main" val="3958574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bstrategyhub.com/bottom-of-the-pyramid-strategy-the-real-challenges-and-their-solutions%ef%bb%bf/" TargetMode="External" /><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Strengths</a:t>
            </a:r>
          </a:p>
          <a:p>
            <a:r>
              <a:rPr lang="en-US"/>
              <a:t>Greatest basic food item retailer in the UK – Tesco is the main basic food item retailer and No.1 store in the UK. It has higher deals and income when contrasted with other general store chains in Great Britain. As per its 2018 yearly report. Its yearly working benefits rose 28%. Driving piece of the overall industry – Amongst the enormous four general stores, Tesco rules the basic food item retail market of Great Britain with 27% of piece of the overall industry. It has as of late become the most well known market in Ireland. Geologically broadened – Tesco has a flourishing worldwide nearness with in excess of 6800 stores in 14 nations. Aside from Europe and North America, it has an enormous piece of the pie in Asian markets also. A developing number of stores – From 3,751 stores in 2008, Tesco now works 6,966 basic food item retail locations around the world. Its income is expanding each year as a result of the expansion of new stores in its operational chain. Broadened stores – Tesco has propelled various types of stores. Its enhanced divisions of stores incorporate Tesco Homeplus, Tesco Metro, Tesco Extra, Tesco Express, One stop, and Tesco Superstores. Enhanced market and item run – Tesco's expansion technique has demonstrated to be very fruitful for the organization. It has apparel extend, home-product things, cell phones business, music downloads and DVD rentals, school regalia, budgetary and telecom administrations, and cotton reasonable exchanging over the globe. Europe's biggest private manager – Tesco offers more than 743K occupations open doors for workers around the world. It has been acclaimed as the biggest open door manufacturer in whole Europe. Gotten a few universal honors – Due to its fruitful business execution, Tesco has accomplished a few honors. These incorporate British's Favorite Supermarket (among BIG FOUR), The Grocer's Own Label Food and Drink Awards (25 honors), The Grocer of the Year, 'Squander Not Want Not' Award, and Best Grocer Award (2018). Prevalent innovation utilization – Tesco utilizes innovation in the best ideal manner to upgrade the shopping experience of its clients. It has presented another RFID-empowered scanner tag framework to tally the items naturally. It additionally has propelled M-business office and portable installment application. Proficient inventory network organize – With an improved plan of action, diminished acquiring costs, and effective waste administration approaches, it has made a dependable and productive store network arrange. Tesco bears gainful associations with providers.</a:t>
            </a:r>
          </a:p>
          <a:p>
            <a:r>
              <a:rPr lang="en-US"/>
              <a:t>Weakness</a:t>
            </a:r>
          </a:p>
          <a:p>
            <a:r>
              <a:rPr lang="en-US"/>
              <a:t>Bombed tasks in the US and Japan – Tesco needed to exit from the American and Japanese markets in 2012. Its bombed fare tasks constrained the organization to close stores in Japan following nine years and the US following 5 years. Extortion Trial and Accounting Scandal – In 2017, Tesco was accused of fines because of the bogus bookkeeping assertion and deception of benefits. Diminishing in working benefits – As of Oct 2018, the offer costs of Tesco fell over 9% because of the decrease in working benefits. It has demonstrated to be the most exceedingly awful exhibition for the organization since the Brexit Referendum. Monetary mistakes – Due to its high obligations and charge card risk, Tesco's money related benefits are significantly influenced. Minimal effort methodology – Although Tesco is the value head in the UK showcase, its ease system can prompt diminished net revenues. Poor operational execution in explicit markets – Few stores and staple outlets of Tesco are not performing great in specific nations. Specialists recommend that Tesco didn't complete adequate statistical surveying before going into these business sectors. Clubcard contention – In January 2018, Tesco exchanged up its Clubcard conspire (in which focuses could be multiplied or quadrupled) without giving earlier notice to clients. It confronted a huge reaction from irate clients.</a:t>
            </a:r>
          </a:p>
          <a:p>
            <a:r>
              <a:rPr lang="en-US"/>
              <a:t>Oppitunites</a:t>
            </a:r>
          </a:p>
          <a:p>
            <a:r>
              <a:rPr lang="en-US" b="1" i="0">
                <a:solidFill>
                  <a:srgbClr val="333333"/>
                </a:solidFill>
                <a:effectLst/>
                <a:latin typeface="Rubik"/>
              </a:rPr>
              <a:t>xpanding Jacks’ business – </a:t>
            </a:r>
            <a:r>
              <a:rPr lang="en-US" b="0" i="0">
                <a:solidFill>
                  <a:srgbClr val="333333"/>
                </a:solidFill>
                <a:effectLst/>
                <a:latin typeface="Rubik"/>
              </a:rPr>
              <a:t>Tesco has recently introduced Jacks, a new discount store which has shown significant growth. It has an opportunity to grow this business and can successfully compete as a low-cost rival with </a:t>
            </a:r>
            <a:r>
              <a:rPr lang="en-US" b="0" i="0" u="sng">
                <a:solidFill>
                  <a:srgbClr val="333333"/>
                </a:solidFill>
                <a:effectLst/>
                <a:latin typeface="Rubik"/>
              </a:rPr>
              <a:t>Aldi</a:t>
            </a:r>
            <a:r>
              <a:rPr lang="en-US" b="0" i="0">
                <a:solidFill>
                  <a:srgbClr val="333333"/>
                </a:solidFill>
                <a:effectLst/>
                <a:latin typeface="Rubik"/>
              </a:rPr>
              <a:t> and </a:t>
            </a:r>
            <a:r>
              <a:rPr lang="en-US" b="0" i="0" u="sng">
                <a:solidFill>
                  <a:srgbClr val="333333"/>
                </a:solidFill>
                <a:effectLst/>
                <a:latin typeface="Rubik"/>
              </a:rPr>
              <a:t>Lidl</a:t>
            </a:r>
            <a:r>
              <a:rPr lang="en-US" b="0" i="0">
                <a:solidFill>
                  <a:srgbClr val="333333"/>
                </a:solidFill>
                <a:effectLst/>
                <a:latin typeface="Rubik"/>
              </a:rPr>
              <a:t>.</a:t>
            </a:r>
            <a:endParaRPr lang="en-US" b="0" i="0">
              <a:solidFill>
                <a:srgbClr val="777777"/>
              </a:solidFill>
              <a:effectLst/>
              <a:latin typeface="Rubik"/>
            </a:endParaRPr>
          </a:p>
          <a:p>
            <a:r>
              <a:rPr lang="en-US" b="1" i="0">
                <a:solidFill>
                  <a:srgbClr val="333333"/>
                </a:solidFill>
                <a:effectLst/>
                <a:latin typeface="Rubik"/>
              </a:rPr>
              <a:t>Strategic alliances with other brands – </a:t>
            </a:r>
            <a:r>
              <a:rPr lang="en-US" b="0" i="0">
                <a:solidFill>
                  <a:srgbClr val="333333"/>
                </a:solidFill>
                <a:effectLst/>
                <a:latin typeface="Rubik"/>
              </a:rPr>
              <a:t>Developing strategic partnerships with reputed companies can offer an excellent opportunity for Tesco. It will enable Tesco to offer more products and attract more customers.</a:t>
            </a:r>
            <a:endParaRPr lang="en-US" b="0" i="0">
              <a:solidFill>
                <a:srgbClr val="777777"/>
              </a:solidFill>
              <a:effectLst/>
              <a:latin typeface="Rubik"/>
            </a:endParaRPr>
          </a:p>
          <a:p>
            <a:r>
              <a:rPr lang="en-US" b="1" i="0">
                <a:solidFill>
                  <a:srgbClr val="333333"/>
                </a:solidFill>
                <a:effectLst/>
                <a:latin typeface="Rubik"/>
              </a:rPr>
              <a:t>Joint ventures – </a:t>
            </a:r>
            <a:r>
              <a:rPr lang="en-US" b="0" i="0">
                <a:solidFill>
                  <a:srgbClr val="333333"/>
                </a:solidFill>
                <a:effectLst/>
                <a:latin typeface="Rubik"/>
              </a:rPr>
              <a:t>There is an opportunity for joint ventures in the regions where Tesco stores are underperforming. The local companies can provide profound market knowledge which can help in improving performance in such regions.</a:t>
            </a:r>
            <a:endParaRPr lang="en-US" b="0" i="0">
              <a:solidFill>
                <a:srgbClr val="777777"/>
              </a:solidFill>
              <a:effectLst/>
              <a:latin typeface="Rubik"/>
            </a:endParaRPr>
          </a:p>
          <a:p>
            <a:r>
              <a:rPr lang="en-US" b="1" i="0">
                <a:solidFill>
                  <a:srgbClr val="333333"/>
                </a:solidFill>
                <a:effectLst/>
                <a:latin typeface="Rubik"/>
              </a:rPr>
              <a:t>Online shopping – </a:t>
            </a:r>
            <a:r>
              <a:rPr lang="en-US" b="0" i="0">
                <a:solidFill>
                  <a:srgbClr val="333333"/>
                </a:solidFill>
                <a:effectLst/>
                <a:latin typeface="Rubik"/>
              </a:rPr>
              <a:t>Tesco can avail the opportunity by growing and upgrading its online shopping business as well as home delivery services.</a:t>
            </a:r>
            <a:endParaRPr lang="en-US" b="0" i="0">
              <a:solidFill>
                <a:srgbClr val="777777"/>
              </a:solidFill>
              <a:effectLst/>
              <a:latin typeface="Rubik"/>
            </a:endParaRPr>
          </a:p>
          <a:p>
            <a:r>
              <a:rPr lang="en-US" b="1" i="0">
                <a:solidFill>
                  <a:srgbClr val="333333"/>
                </a:solidFill>
                <a:effectLst/>
                <a:latin typeface="Rubik"/>
              </a:rPr>
              <a:t>Emerging markets – </a:t>
            </a:r>
            <a:r>
              <a:rPr lang="en-US" b="0" i="0">
                <a:solidFill>
                  <a:srgbClr val="333333"/>
                </a:solidFill>
                <a:effectLst/>
                <a:latin typeface="Rubik"/>
              </a:rPr>
              <a:t>Although Tesco has stores in many developing countries but </a:t>
            </a:r>
            <a:r>
              <a:rPr lang="en-US" b="0" i="0" u="sng">
                <a:solidFill>
                  <a:srgbClr val="3366FF"/>
                </a:solidFill>
                <a:effectLst/>
                <a:latin typeface="Rubik"/>
                <a:hlinkClick r:id="rId3"/>
              </a:rPr>
              <a:t>expanding its business to emerging countries</a:t>
            </a:r>
            <a:r>
              <a:rPr lang="en-US" b="0" i="0">
                <a:solidFill>
                  <a:srgbClr val="333333"/>
                </a:solidFill>
                <a:effectLst/>
                <a:latin typeface="Rubik"/>
              </a:rPr>
              <a:t> like </a:t>
            </a:r>
            <a:r>
              <a:rPr lang="en-US" b="0" i="0" u="sng">
                <a:solidFill>
                  <a:srgbClr val="333333"/>
                </a:solidFill>
                <a:effectLst/>
                <a:latin typeface="Rubik"/>
              </a:rPr>
              <a:t>South Korea</a:t>
            </a:r>
            <a:r>
              <a:rPr lang="en-US" b="0" i="0">
                <a:solidFill>
                  <a:srgbClr val="333333"/>
                </a:solidFill>
                <a:effectLst/>
                <a:latin typeface="Rubik"/>
              </a:rPr>
              <a:t>, </a:t>
            </a:r>
            <a:r>
              <a:rPr lang="en-US" b="0" i="0" u="sng">
                <a:solidFill>
                  <a:srgbClr val="333333"/>
                </a:solidFill>
                <a:effectLst/>
                <a:latin typeface="Rubik"/>
              </a:rPr>
              <a:t>Turkey</a:t>
            </a:r>
            <a:r>
              <a:rPr lang="en-US" b="0" i="0">
                <a:solidFill>
                  <a:srgbClr val="333333"/>
                </a:solidFill>
                <a:effectLst/>
                <a:latin typeface="Rubik"/>
              </a:rPr>
              <a:t>, and </a:t>
            </a:r>
            <a:r>
              <a:rPr lang="en-US" b="0" i="0" u="sng">
                <a:solidFill>
                  <a:srgbClr val="333333"/>
                </a:solidFill>
                <a:effectLst/>
                <a:latin typeface="Rubik"/>
              </a:rPr>
              <a:t>Indonesia</a:t>
            </a:r>
            <a:r>
              <a:rPr lang="en-US" b="0" i="0">
                <a:solidFill>
                  <a:srgbClr val="333333"/>
                </a:solidFill>
                <a:effectLst/>
                <a:latin typeface="Rubik"/>
              </a:rPr>
              <a:t> can be a profitable opportunity for the company.</a:t>
            </a:r>
            <a:endParaRPr lang="en-US" b="0" i="0">
              <a:solidFill>
                <a:srgbClr val="777777"/>
              </a:solidFill>
              <a:effectLst/>
              <a:latin typeface="Rubik"/>
            </a:endParaRPr>
          </a:p>
          <a:p>
            <a:r>
              <a:rPr lang="en-US"/>
              <a:t>Threats</a:t>
            </a:r>
          </a:p>
          <a:p>
            <a:r>
              <a:rPr lang="en-US"/>
              <a:t>christmas advertisement discussion – Tesco confronted web based life backfire when it propelled its Christmas promotion in 2017. Individuals boycotted the store guaranteeing an ill bred act from Tesco against Christian confidence. 'Counterfeit Farm' lawful risk – Tesco was blamed for deceiving clients with counterfeit ranch brand names and showcasing its nourishment items under phony name of "Woodside Farms." It confronted serious lawful danger procedures over the issue in 2017. Brexit Referendum – With Britain no longer in the European Union, the economic accords and cost matters have represented a risk for Tesco. Rivalry with store mammoths – With rising development and execution of WalMart (with ASDA obtaining), Carrefour, and Aldi, Tesco's greatest rivals, Tesco's market position can be compromised. Monetary emergency and credit crunches – Government guidelines, legitimate and charge matters, credit crunches, and financial changes can influence the operational proficiency and execution of Tesco stores in basic districts.</a:t>
            </a:r>
            <a:r>
              <a:rPr lang="en-US" b="0" i="0">
                <a:solidFill>
                  <a:srgbClr val="000000"/>
                </a:solidFill>
                <a:effectLst/>
                <a:latin typeface="Open Sans"/>
              </a:rPr>
              <a:t> (Bstrategyhub.com, 2019)</a:t>
            </a:r>
            <a:endParaRPr lang="en-US"/>
          </a:p>
        </p:txBody>
      </p:sp>
      <p:sp>
        <p:nvSpPr>
          <p:cNvPr id="4" name="Slide Number Placeholder 3"/>
          <p:cNvSpPr>
            <a:spLocks noGrp="1"/>
          </p:cNvSpPr>
          <p:nvPr>
            <p:ph type="sldNum" sz="quarter" idx="5"/>
          </p:nvPr>
        </p:nvSpPr>
        <p:spPr/>
        <p:txBody>
          <a:bodyPr/>
          <a:lstStyle/>
          <a:p>
            <a:fld id="{ACF4DA0C-A005-4145-9F32-8610866DCEBF}" type="slidenum">
              <a:rPr lang="en-US" smtClean="0"/>
              <a:t>6</a:t>
            </a:fld>
            <a:endParaRPr lang="en-US"/>
          </a:p>
        </p:txBody>
      </p:sp>
    </p:spTree>
    <p:extLst>
      <p:ext uri="{BB962C8B-B14F-4D97-AF65-F5344CB8AC3E}">
        <p14:creationId xmlns:p14="http://schemas.microsoft.com/office/powerpoint/2010/main" val="3404645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factor features the job of government establishments. Take for position in UK when the business condition was hit by credit crunch which lead to extraordinary joblessness. This pattern really helped TESCO in view of their strength in UK and as one of the quickest developing retailer they attempted however much as could be expected to lessen the degree of joblessness brought about by these progressions in this way making work. "For work enactment, the administration urges retailers to give a blend of openings for work from adaptable, lower-paid and locally - based employments to exceptionally gifted, more generously compensated and halfway found occupations" (Balchin, 1994). Likewise the solid government confinement against imposing business model which is one of the dangers TESCO's are looked with in light of the fact that inside the client law, it is exceptionally basic to take note of that securing purchasers and guaranteeing that business people have the chance to contend in the market economy is significant. Likewise TESCO need to glance basically in the part of government approaches on tax collection since high tax assessment is one the serious issues organizations face in the UK since it is rarely steady. The issues of government approaches on exchange limitation and execution of new guidelines could likewise influence in a manner particularly when there is organized commerce between the European Union which will be of TESCO advantage.</a:t>
            </a:r>
          </a:p>
          <a:p>
            <a:r>
              <a:rPr lang="en-US"/>
              <a:t>Economic-This is another ecological factor which can have an immense effect in TESCO. Bring for position the financial down turn looked in UK because of the joblessness which definitely diminished the interest of such huge numbers of good more so influencing the interest required to deliver such merchandise which is a significant worry to TESCO since they are exceptionally subject to the UK advertise. Also if TESCO had realized the economy was setting out toward a downturn, with the utilization of PEST system examination it would have helped prepare. It is great to take note of that this factor can impact request, cost, cost and benefits. SOCIAL/CULTURAL FACTORTESCO plc is one of the retail goods in UK who has effectively address individuals' social and social needs because of the augmentation in the measure of non-nourishment things available to be purchased and this have kind of urged client to move towards mass shopping. The statistic changes like way of life that is, the clients' conviction and frames of mind have made TESCO to focus on included worth items and administrations. Another factor is populace which has constrained TESCO to have more enthusiasm for clients expanded interest for natural items and this has from multiple points of view help TESCO to techniques approaches to drive cost out of the market.</a:t>
            </a:r>
          </a:p>
          <a:p>
            <a:r>
              <a:rPr lang="en-US"/>
              <a:t>Social- Because of an assortment of social changes, patterns demonstrate that clients in the UK have moved towards mass shopping and one-quit shopping. Along these lines, Tesco has expanded the quantity of non-nourishment things offered available to be purchased. The kind of merchandise and ventures requested by customers is for the most part impacted by their convictions and frames of mind which, thusly, are affected by social molding. Since clients are getting progressively mindful of medical problems, because of which their methodology towards nourishments is evolving continually, Tesco is adjusting to these progressions by pleasing the interest for natural items.</a:t>
            </a:r>
          </a:p>
          <a:p>
            <a:r>
              <a:rPr lang="en-US"/>
              <a:t>Technological- The progressions in innovation have brought different new open doors for Tesco. Two of the most unmistakable ones incorporate, right off the bat, the advancement and presentation of web based shopping with offices for home conveyance. Furthermore, self-administration checkout focuses have given comfort and straightforwardness to clients, which thus have diminished work costs. Moreover, Tesco has additionally contributed a huge sum on vitality proficiency activities to satisfy its long haul target to lessen its carbon impression.</a:t>
            </a:r>
          </a:p>
          <a:p>
            <a:r>
              <a:rPr lang="en-US"/>
              <a:t>Natural FACTORS With expanded weight on organizations to deliver natural issues and to receive methods for tasks which what might profit society, Tesco is plainly dedicated to diminishing its carbon impression by half by 2020. Additionally, Tesco is limiting the waste created in their stores by expanding social inner voice in clients. legal FACTORS Government arrangements and enactments likewise straightforwardly sway the presentation of Tesco. For instance, the Food Retailing Commission (FRC) in 2004 proposed a Code of Practice ought to be presented which would boycott numerous present practices, for example, changing costs without notice or requesting installments from providers. To encourage these arrangements, Tesco gives its clients value decreases on the fuel they buy, in agreement to the sum spent on their markets. Additionally, there are a few advancement offers where costs are brought down.</a:t>
            </a:r>
          </a:p>
          <a:p>
            <a:endParaRPr lang="en-US"/>
          </a:p>
        </p:txBody>
      </p:sp>
      <p:sp>
        <p:nvSpPr>
          <p:cNvPr id="4" name="Slide Number Placeholder 3"/>
          <p:cNvSpPr>
            <a:spLocks noGrp="1"/>
          </p:cNvSpPr>
          <p:nvPr>
            <p:ph type="sldNum" sz="quarter" idx="5"/>
          </p:nvPr>
        </p:nvSpPr>
        <p:spPr/>
        <p:txBody>
          <a:bodyPr/>
          <a:lstStyle/>
          <a:p>
            <a:fld id="{ACF4DA0C-A005-4145-9F32-8610866DCEBF}" type="slidenum">
              <a:rPr lang="en-US" smtClean="0"/>
              <a:t>7</a:t>
            </a:fld>
            <a:endParaRPr lang="en-US"/>
          </a:p>
        </p:txBody>
      </p:sp>
    </p:spTree>
    <p:extLst>
      <p:ext uri="{BB962C8B-B14F-4D97-AF65-F5344CB8AC3E}">
        <p14:creationId xmlns:p14="http://schemas.microsoft.com/office/powerpoint/2010/main" val="3672369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a:solidFill>
                  <a:srgbClr val="000000"/>
                </a:solidFill>
                <a:effectLst/>
                <a:latin typeface="Open Sans"/>
              </a:rPr>
              <a:t>UKEssays.com. (2019). </a:t>
            </a:r>
            <a:r>
              <a:rPr lang="en-US" b="0" i="1">
                <a:solidFill>
                  <a:srgbClr val="000000"/>
                </a:solidFill>
                <a:effectLst/>
                <a:latin typeface="Open Sans"/>
              </a:rPr>
              <a:t>Tescos Main Business Objectives Management Essay</a:t>
            </a:r>
            <a:r>
              <a:rPr lang="en-US" b="0" i="0">
                <a:solidFill>
                  <a:srgbClr val="000000"/>
                </a:solidFill>
                <a:effectLst/>
                <a:latin typeface="Open Sans"/>
              </a:rPr>
              <a:t>. [online] Available at: https://www.ukessays.com/essays/management/tescos-main-business-objectives-management-essay.php [Accessed 20 Dec. 2019].</a:t>
            </a:r>
          </a:p>
          <a:p>
            <a:r>
              <a:rPr lang="en-US" b="0" i="0">
                <a:solidFill>
                  <a:srgbClr val="000000"/>
                </a:solidFill>
                <a:effectLst/>
                <a:latin typeface="Open Sans"/>
              </a:rPr>
              <a:t>UKEssays.com. (2019). </a:t>
            </a:r>
            <a:r>
              <a:rPr lang="en-US" b="0" i="1">
                <a:solidFill>
                  <a:srgbClr val="000000"/>
                </a:solidFill>
                <a:effectLst/>
                <a:latin typeface="Open Sans"/>
              </a:rPr>
              <a:t>Management And Leadership Styles In Tesco</a:t>
            </a:r>
            <a:r>
              <a:rPr lang="en-US" b="0" i="0">
                <a:solidFill>
                  <a:srgbClr val="000000"/>
                </a:solidFill>
                <a:effectLst/>
                <a:latin typeface="Open Sans"/>
              </a:rPr>
              <a:t>. [online] Available at: https://www.ukessays.com/essays/business/management-and-leadership-styles-in-tesco-business-essay.php [Accessed 20 Dec. 2019].</a:t>
            </a:r>
            <a:endParaRPr lang="en-US"/>
          </a:p>
        </p:txBody>
      </p:sp>
      <p:sp>
        <p:nvSpPr>
          <p:cNvPr id="4" name="Slide Number Placeholder 3"/>
          <p:cNvSpPr>
            <a:spLocks noGrp="1"/>
          </p:cNvSpPr>
          <p:nvPr>
            <p:ph type="sldNum" sz="quarter" idx="5"/>
          </p:nvPr>
        </p:nvSpPr>
        <p:spPr/>
        <p:txBody>
          <a:bodyPr/>
          <a:lstStyle/>
          <a:p>
            <a:fld id="{ACF4DA0C-A005-4145-9F32-8610866DCEBF}" type="slidenum">
              <a:rPr lang="en-US" smtClean="0"/>
              <a:t>11</a:t>
            </a:fld>
            <a:endParaRPr lang="en-US"/>
          </a:p>
        </p:txBody>
      </p:sp>
    </p:spTree>
    <p:extLst>
      <p:ext uri="{BB962C8B-B14F-4D97-AF65-F5344CB8AC3E}">
        <p14:creationId xmlns:p14="http://schemas.microsoft.com/office/powerpoint/2010/main" val="1775507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47B7D-E3E2-E24A-9AFF-FDFBD8E37D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5442BD2-6957-694F-B9AB-D0D9C17B2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0CBAAF-9B17-A04E-8AFA-59B6A91F5C06}"/>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0C2F77E2-1353-8743-92BC-4122DE5B82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9D51C1-BB64-1045-A102-EC6322D4BD60}"/>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9717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4470D-F058-4749-848D-981A79CB31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190B37-2EDC-4B43-87D9-70D9743CD0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66D394-343A-AF46-9AEE-31F162E5B1B2}"/>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AAC265D6-2F9D-7D42-9095-10B2A403F0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49FD55-CB4C-8749-B0B2-E49B1A726B0D}"/>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2042746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4D5D-C1FA-EA47-AD11-3463D568CB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5FC017-8367-7642-A43C-2BE8BBF2CF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5B6799-B163-7448-8050-65817675254E}"/>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0634534A-FEE8-BA43-B605-011684CF61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7F0DF8-23AC-F34C-8029-4B91038870B1}"/>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574044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6BA06-9C24-744F-8664-65CB115ACE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9369A5-CDED-5047-84FD-E20A936673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18A8BDD-A151-B148-B417-25B8477A32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338AE8-4712-434D-AFA5-A6949447D8FD}"/>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6" name="Footer Placeholder 5">
            <a:extLst>
              <a:ext uri="{FF2B5EF4-FFF2-40B4-BE49-F238E27FC236}">
                <a16:creationId xmlns:a16="http://schemas.microsoft.com/office/drawing/2014/main" id="{0313B752-1856-DD42-9AA4-1962088E48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0D2418-E76F-594D-847D-1C052D99A4B6}"/>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1035554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E4689-C876-0148-A5AE-B1602D699CF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12A5FFA-324A-544F-B864-22FF026EB1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744DFB-9ED5-D245-8578-A05E852F34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A342B80-5F4D-B34C-9F8F-374EB22896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757FB30-D9A1-7148-AC30-854FC0C9D4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D71602-3A6B-8D40-AA18-3691A5F36B69}"/>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8" name="Footer Placeholder 7">
            <a:extLst>
              <a:ext uri="{FF2B5EF4-FFF2-40B4-BE49-F238E27FC236}">
                <a16:creationId xmlns:a16="http://schemas.microsoft.com/office/drawing/2014/main" id="{66F9AA13-37B0-C845-9BF8-D6A1072318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0A126D0-08B5-EE46-A310-C14A969FCAFD}"/>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3767579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496C5-EF15-3748-A1E5-1903D96B6EA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243C3E0-70BC-1A41-81B4-D61CBA042D38}"/>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4" name="Footer Placeholder 3">
            <a:extLst>
              <a:ext uri="{FF2B5EF4-FFF2-40B4-BE49-F238E27FC236}">
                <a16:creationId xmlns:a16="http://schemas.microsoft.com/office/drawing/2014/main" id="{541DB921-4B05-4E4B-9CE9-E8E5EDC961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7025B91-E5B2-064D-8A6E-E6B5C4C39D12}"/>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587657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23E6F1-206F-0C40-A2C0-A6424A8055F8}"/>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3" name="Footer Placeholder 2">
            <a:extLst>
              <a:ext uri="{FF2B5EF4-FFF2-40B4-BE49-F238E27FC236}">
                <a16:creationId xmlns:a16="http://schemas.microsoft.com/office/drawing/2014/main" id="{EF1FB9BD-3C40-4448-8E95-04E9F9BAF32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25FF8EE-9FF8-8443-8A80-02418E46D244}"/>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2063345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EE525-111D-1E4A-AC08-1B0ED84F24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EE921DA-3A1E-8348-A54E-1E659D7B0B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A06A6D7-0225-9347-8FF8-9810411244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A83EFE-AC23-C34C-A062-A7105D762EAA}"/>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6" name="Footer Placeholder 5">
            <a:extLst>
              <a:ext uri="{FF2B5EF4-FFF2-40B4-BE49-F238E27FC236}">
                <a16:creationId xmlns:a16="http://schemas.microsoft.com/office/drawing/2014/main" id="{D45AC5AC-A84B-B948-8776-0A033B243A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4A80BB-5C08-B244-BA90-242899D85953}"/>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417119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F28F2-12C8-584B-9B16-C6F647694A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7A8D783-7ECC-874A-AB77-07CBF75BD5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A57A17-9B2A-6E49-BD1B-F9BD66CA01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11EBA-4BBA-2049-B5F5-AC23F10A3CF8}"/>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6" name="Footer Placeholder 5">
            <a:extLst>
              <a:ext uri="{FF2B5EF4-FFF2-40B4-BE49-F238E27FC236}">
                <a16:creationId xmlns:a16="http://schemas.microsoft.com/office/drawing/2014/main" id="{FBA157FD-D70D-D548-9DC0-B4EB42EB76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5A86BA-E6B6-EB4A-A9C5-89FAA0889D32}"/>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2639990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CBD0D-7349-CB40-92E3-4C472FA95FD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121954D-8F50-1A4B-80EB-979E2862FD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56508B-8BB6-AB47-9464-C2329C04B5FA}"/>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9BE1FFC4-4D43-814C-9947-0D783E5BC0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98D662-B03C-A447-99AD-B3362D0D5A98}"/>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4139226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36C421-4150-8649-9C31-48800714A6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079B830-F6C1-A446-AE3F-BC5B237C94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6B69EC-577A-4743-ADDD-AFEF32079A91}"/>
              </a:ext>
            </a:extLst>
          </p:cNvPr>
          <p:cNvSpPr>
            <a:spLocks noGrp="1"/>
          </p:cNvSpPr>
          <p:nvPr>
            <p:ph type="dt" sz="half" idx="10"/>
          </p:nvPr>
        </p:nvSpPr>
        <p:spPr/>
        <p:txBody>
          <a:body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1703DE19-4BA0-8441-93EE-0333BBADD9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48EDA5-942A-8448-BFD7-D7FE9041A33A}"/>
              </a:ext>
            </a:extLst>
          </p:cNvPr>
          <p:cNvSpPr>
            <a:spLocks noGrp="1"/>
          </p:cNvSpPr>
          <p:nvPr>
            <p:ph type="sldNum" sz="quarter" idx="12"/>
          </p:nvPr>
        </p:nvSpPr>
        <p:spPr/>
        <p:txBody>
          <a:bodyPr/>
          <a:lstStyle/>
          <a:p>
            <a:fld id="{7B976EB0-55AB-AF46-AD6A-457C2FACE105}" type="slidenum">
              <a:rPr lang="en-US" smtClean="0"/>
              <a:t>‹#›</a:t>
            </a:fld>
            <a:endParaRPr lang="en-US"/>
          </a:p>
        </p:txBody>
      </p:sp>
    </p:spTree>
    <p:extLst>
      <p:ext uri="{BB962C8B-B14F-4D97-AF65-F5344CB8AC3E}">
        <p14:creationId xmlns:p14="http://schemas.microsoft.com/office/powerpoint/2010/main" val="193491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BAF93D-1049-634B-8443-5893E8A128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30BA714-34CB-C343-9B6A-D09E421A6A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08778F-BD7E-5840-BE27-EDE0315A9F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37EA2D-A7CA-8A4D-B339-E84CB39C6E5D}" type="datetimeFigureOut">
              <a:rPr lang="en-US" smtClean="0"/>
              <a:t>12/20/2019</a:t>
            </a:fld>
            <a:endParaRPr lang="en-US"/>
          </a:p>
        </p:txBody>
      </p:sp>
      <p:sp>
        <p:nvSpPr>
          <p:cNvPr id="5" name="Footer Placeholder 4">
            <a:extLst>
              <a:ext uri="{FF2B5EF4-FFF2-40B4-BE49-F238E27FC236}">
                <a16:creationId xmlns:a16="http://schemas.microsoft.com/office/drawing/2014/main" id="{B0C691AA-20FC-0C43-945A-FE162B8454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D94B06-110F-CA40-924E-DB774B6C31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976EB0-55AB-AF46-AD6A-457C2FACE105}" type="slidenum">
              <a:rPr lang="en-US" smtClean="0"/>
              <a:t>‹#›</a:t>
            </a:fld>
            <a:endParaRPr lang="en-US"/>
          </a:p>
        </p:txBody>
      </p:sp>
    </p:spTree>
    <p:extLst>
      <p:ext uri="{BB962C8B-B14F-4D97-AF65-F5344CB8AC3E}">
        <p14:creationId xmlns:p14="http://schemas.microsoft.com/office/powerpoint/2010/main" val="2507655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E1FDA-105A-D94D-98A5-052A89E26DB5}"/>
              </a:ext>
            </a:extLst>
          </p:cNvPr>
          <p:cNvSpPr>
            <a:spLocks noGrp="1"/>
          </p:cNvSpPr>
          <p:nvPr>
            <p:ph type="ctrTitle"/>
          </p:nvPr>
        </p:nvSpPr>
        <p:spPr/>
        <p:txBody>
          <a:bodyPr>
            <a:normAutofit fontScale="90000"/>
          </a:bodyPr>
          <a:lstStyle/>
          <a:p>
            <a:r>
              <a:rPr lang="en-US"/>
              <a:t>Contemporary</a:t>
            </a:r>
            <a:br>
              <a:rPr lang="en-US"/>
            </a:br>
            <a:r>
              <a:rPr lang="en-US"/>
              <a:t>management</a:t>
            </a:r>
            <a:br>
              <a:rPr lang="en-US"/>
            </a:br>
            <a:r>
              <a:rPr lang="en-US"/>
              <a:t>proaches</a:t>
            </a:r>
          </a:p>
        </p:txBody>
      </p:sp>
      <p:sp>
        <p:nvSpPr>
          <p:cNvPr id="3" name="Subtitle 2">
            <a:extLst>
              <a:ext uri="{FF2B5EF4-FFF2-40B4-BE49-F238E27FC236}">
                <a16:creationId xmlns:a16="http://schemas.microsoft.com/office/drawing/2014/main" id="{82AED925-2E91-2147-9010-53D7B5ED1A03}"/>
              </a:ext>
            </a:extLst>
          </p:cNvPr>
          <p:cNvSpPr>
            <a:spLocks noGrp="1"/>
          </p:cNvSpPr>
          <p:nvPr>
            <p:ph type="subTitle" idx="1"/>
          </p:nvPr>
        </p:nvSpPr>
        <p:spPr/>
        <p:txBody>
          <a:bodyPr/>
          <a:lstStyle/>
          <a:p>
            <a:r>
              <a:rPr lang="en-US"/>
              <a:t>Tutor Davina Evans </a:t>
            </a:r>
          </a:p>
          <a:p>
            <a:r>
              <a:rPr lang="en-US"/>
              <a:t>1908153 Robert Connelly </a:t>
            </a:r>
          </a:p>
        </p:txBody>
      </p:sp>
    </p:spTree>
    <p:extLst>
      <p:ext uri="{BB962C8B-B14F-4D97-AF65-F5344CB8AC3E}">
        <p14:creationId xmlns:p14="http://schemas.microsoft.com/office/powerpoint/2010/main" val="365498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D3451-3891-0741-AE36-8FAD118EE833}"/>
              </a:ext>
            </a:extLst>
          </p:cNvPr>
          <p:cNvSpPr>
            <a:spLocks noGrp="1"/>
          </p:cNvSpPr>
          <p:nvPr>
            <p:ph type="title"/>
          </p:nvPr>
        </p:nvSpPr>
        <p:spPr/>
        <p:txBody>
          <a:bodyPr/>
          <a:lstStyle/>
          <a:p>
            <a:r>
              <a:rPr lang="en-US"/>
              <a:t>Contents</a:t>
            </a:r>
          </a:p>
        </p:txBody>
      </p:sp>
      <p:sp>
        <p:nvSpPr>
          <p:cNvPr id="3" name="Content Placeholder 2">
            <a:extLst>
              <a:ext uri="{FF2B5EF4-FFF2-40B4-BE49-F238E27FC236}">
                <a16:creationId xmlns:a16="http://schemas.microsoft.com/office/drawing/2014/main" id="{814C6A11-10D8-4A48-8399-11F2E28A5095}"/>
              </a:ext>
            </a:extLst>
          </p:cNvPr>
          <p:cNvSpPr>
            <a:spLocks noGrp="1"/>
          </p:cNvSpPr>
          <p:nvPr>
            <p:ph idx="1"/>
          </p:nvPr>
        </p:nvSpPr>
        <p:spPr>
          <a:xfrm>
            <a:off x="838200" y="1825624"/>
            <a:ext cx="10515600" cy="5032375"/>
          </a:xfrm>
        </p:spPr>
        <p:txBody>
          <a:bodyPr/>
          <a:lstStyle/>
          <a:p>
            <a:r>
              <a:rPr lang="en-US"/>
              <a:t>Indtroduction</a:t>
            </a:r>
          </a:p>
          <a:p>
            <a:r>
              <a:rPr lang="en-US"/>
              <a:t>Mission Statements</a:t>
            </a:r>
          </a:p>
          <a:p>
            <a:r>
              <a:rPr lang="en-US"/>
              <a:t>CSR</a:t>
            </a:r>
          </a:p>
          <a:p>
            <a:r>
              <a:rPr lang="en-US"/>
              <a:t>Swot</a:t>
            </a:r>
          </a:p>
          <a:p>
            <a:r>
              <a:rPr lang="en-US"/>
              <a:t>Pestel</a:t>
            </a:r>
          </a:p>
          <a:p>
            <a:r>
              <a:rPr lang="en-US"/>
              <a:t>Aims and objectives</a:t>
            </a:r>
          </a:p>
          <a:p>
            <a:r>
              <a:rPr lang="en-US"/>
              <a:t>Leadership styles</a:t>
            </a:r>
          </a:p>
          <a:p>
            <a:r>
              <a:rPr lang="en-US"/>
              <a:t>Conclation</a:t>
            </a:r>
          </a:p>
          <a:p>
            <a:r>
              <a:rPr lang="en-US"/>
              <a:t>Refrence </a:t>
            </a:r>
          </a:p>
          <a:p>
            <a:endParaRPr lang="en-US"/>
          </a:p>
        </p:txBody>
      </p:sp>
    </p:spTree>
    <p:extLst>
      <p:ext uri="{BB962C8B-B14F-4D97-AF65-F5344CB8AC3E}">
        <p14:creationId xmlns:p14="http://schemas.microsoft.com/office/powerpoint/2010/main" val="317415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807DE-A2F2-6748-9A6A-AA7D7172AFFE}"/>
              </a:ext>
            </a:extLst>
          </p:cNvPr>
          <p:cNvSpPr>
            <a:spLocks noGrp="1"/>
          </p:cNvSpPr>
          <p:nvPr>
            <p:ph type="title"/>
          </p:nvPr>
        </p:nvSpPr>
        <p:spPr/>
        <p:txBody>
          <a:bodyPr>
            <a:normAutofit/>
          </a:bodyPr>
          <a:lstStyle/>
          <a:p>
            <a:r>
              <a:rPr lang="en-US" sz="4000">
                <a:latin typeface="+mn-lt"/>
                <a:ea typeface="+mn-ea"/>
                <a:cs typeface="+mn-cs"/>
              </a:rPr>
              <a:t>Induction</a:t>
            </a:r>
          </a:p>
        </p:txBody>
      </p:sp>
      <p:sp>
        <p:nvSpPr>
          <p:cNvPr id="3" name="Content Placeholder 2">
            <a:extLst>
              <a:ext uri="{FF2B5EF4-FFF2-40B4-BE49-F238E27FC236}">
                <a16:creationId xmlns:a16="http://schemas.microsoft.com/office/drawing/2014/main" id="{DAD2295E-E7DE-0F49-A047-7006935B12FB}"/>
              </a:ext>
            </a:extLst>
          </p:cNvPr>
          <p:cNvSpPr>
            <a:spLocks noGrp="1"/>
          </p:cNvSpPr>
          <p:nvPr>
            <p:ph idx="1"/>
          </p:nvPr>
        </p:nvSpPr>
        <p:spPr/>
        <p:txBody>
          <a:bodyPr>
            <a:normAutofit fontScale="62500" lnSpcReduction="20000"/>
          </a:bodyPr>
          <a:lstStyle/>
          <a:p>
            <a:r>
              <a:rPr lang="en-US"/>
              <a:t>Tesco plc is one of British biggest retail basic food item at present the first in quite a while of the main 10 retail staple in the United Kingdom. It was the primary UK business to make £2 billion in benefits when it declared the accomplishment right off the bat in 2005, (Tesco Annual Review, 2005) and the third biggest worldwide retailer dependent on income. Throughout the years, retail basic food item part speaks to the biggest business in UK giving work to a huge number of individuals in UK either in assembling or in retailing. In 2003 retail represented 9% of household item (Datamonitor, 2003). The name TESCO was gotten from the blend of a tea provider's name T.E.Stockwell and Jack Cohen the author of Tesco plc. Tesco was established by Jack Cohen when he started to sell surplus staple goods from a slow down in the East End of London in 1919 and in 1924 Jack Cohen made another mark by joining the initial three letters of the provider's name (TES), and the initial two letters of his surname (CO) to frame TESCO. Tesco is one of the biggest nourishment retailers on the planet, working around 2,318 stores and utilizing more than 326,000 individuals. In UK, Tesco plc works under four pennants in particular Tesco Extra, Superstore, Metro and Express. The first Tesco store was opened in 1929 in Burnt Oak, Edgware, and Middlesex and in 1947; Tesco was coasted on London Stock Exchange as Tesco Stores Holdings Limited. 50% of offers in Tesco are gotten from Tesco's own-name items which are in three levels, qualities, typical and best. Tesco plc is additionally turning out to be one Britain's biggest free petroleum retailer in light of the fact that just as comfort produce, numerous stores have corner stores and other retailing administrations rendered by Tesco likewise incorporate Tesco individual fund. Tesco plc doesn't just have some expertise in nourishment and beverages, the organization likewise represent considerable authority in some different territories like dress. Hardware, telecoms, retailing and leasing of DVD's CDs, music downloads, vehicle protection and parcels more.</a:t>
            </a:r>
            <a:r>
              <a:rPr lang="en-US" b="0" i="0">
                <a:solidFill>
                  <a:srgbClr val="000000"/>
                </a:solidFill>
                <a:effectLst/>
                <a:latin typeface="Open Sans"/>
              </a:rPr>
              <a:t> (UKEssays.com, 2019)</a:t>
            </a:r>
            <a:endParaRPr lang="en-US"/>
          </a:p>
        </p:txBody>
      </p:sp>
    </p:spTree>
    <p:extLst>
      <p:ext uri="{BB962C8B-B14F-4D97-AF65-F5344CB8AC3E}">
        <p14:creationId xmlns:p14="http://schemas.microsoft.com/office/powerpoint/2010/main" val="2229682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649D0-A5F2-3141-9938-B7E24C8CBBBE}"/>
              </a:ext>
            </a:extLst>
          </p:cNvPr>
          <p:cNvSpPr>
            <a:spLocks noGrp="1"/>
          </p:cNvSpPr>
          <p:nvPr>
            <p:ph type="title"/>
          </p:nvPr>
        </p:nvSpPr>
        <p:spPr/>
        <p:txBody>
          <a:bodyPr/>
          <a:lstStyle/>
          <a:p>
            <a:r>
              <a:rPr lang="en-US"/>
              <a:t>Misson Statement </a:t>
            </a:r>
          </a:p>
        </p:txBody>
      </p:sp>
      <p:sp>
        <p:nvSpPr>
          <p:cNvPr id="3" name="Content Placeholder 2">
            <a:extLst>
              <a:ext uri="{FF2B5EF4-FFF2-40B4-BE49-F238E27FC236}">
                <a16:creationId xmlns:a16="http://schemas.microsoft.com/office/drawing/2014/main" id="{AEE80668-745C-3249-AA5F-34CB8C6B8BB4}"/>
              </a:ext>
            </a:extLst>
          </p:cNvPr>
          <p:cNvSpPr>
            <a:spLocks noGrp="1"/>
          </p:cNvSpPr>
          <p:nvPr>
            <p:ph idx="1"/>
          </p:nvPr>
        </p:nvSpPr>
        <p:spPr/>
        <p:txBody>
          <a:bodyPr/>
          <a:lstStyle/>
          <a:p>
            <a:r>
              <a:rPr lang="en-US" b="1" i="0">
                <a:solidFill>
                  <a:srgbClr val="222222"/>
                </a:solidFill>
                <a:effectLst/>
                <a:latin typeface="arial" panose="020B0604020202020204" pitchFamily="34" charset="0"/>
              </a:rPr>
              <a:t>Tesco's</a:t>
            </a:r>
            <a:r>
              <a:rPr lang="en-US" b="0" i="0">
                <a:solidFill>
                  <a:srgbClr val="222222"/>
                </a:solidFill>
                <a:effectLst/>
                <a:latin typeface="arial" panose="020B0604020202020204" pitchFamily="34" charset="0"/>
              </a:rPr>
              <a:t> core </a:t>
            </a:r>
            <a:r>
              <a:rPr lang="en-US" b="1" i="0">
                <a:solidFill>
                  <a:srgbClr val="222222"/>
                </a:solidFill>
                <a:effectLst/>
                <a:latin typeface="arial" panose="020B0604020202020204" pitchFamily="34" charset="0"/>
              </a:rPr>
              <a:t>purpose</a:t>
            </a:r>
            <a:r>
              <a:rPr lang="en-US" b="0" i="0">
                <a:solidFill>
                  <a:srgbClr val="222222"/>
                </a:solidFill>
                <a:effectLst/>
                <a:latin typeface="arial" panose="020B0604020202020204" pitchFamily="34" charset="0"/>
              </a:rPr>
              <a:t> or </a:t>
            </a:r>
            <a:r>
              <a:rPr lang="en-US" b="1" i="0">
                <a:solidFill>
                  <a:srgbClr val="222222"/>
                </a:solidFill>
                <a:effectLst/>
                <a:latin typeface="arial" panose="020B0604020202020204" pitchFamily="34" charset="0"/>
              </a:rPr>
              <a:t>mission</a:t>
            </a:r>
            <a:r>
              <a:rPr lang="en-US" b="0" i="0">
                <a:solidFill>
                  <a:srgbClr val="222222"/>
                </a:solidFill>
                <a:effectLst/>
                <a:latin typeface="arial" panose="020B0604020202020204" pitchFamily="34" charset="0"/>
              </a:rPr>
              <a:t> is to “We make what matters better, together.” Its values, </a:t>
            </a:r>
            <a:r>
              <a:rPr lang="en-US" b="1" i="0">
                <a:solidFill>
                  <a:srgbClr val="222222"/>
                </a:solidFill>
                <a:effectLst/>
                <a:latin typeface="arial" panose="020B0604020202020204" pitchFamily="34" charset="0"/>
              </a:rPr>
              <a:t>mission</a:t>
            </a:r>
            <a:r>
              <a:rPr lang="en-US" b="0" i="0">
                <a:solidFill>
                  <a:srgbClr val="222222"/>
                </a:solidFill>
                <a:effectLst/>
                <a:latin typeface="arial" panose="020B0604020202020204" pitchFamily="34" charset="0"/>
              </a:rPr>
              <a:t> and </a:t>
            </a:r>
            <a:r>
              <a:rPr lang="en-US" b="1" i="0">
                <a:solidFill>
                  <a:srgbClr val="222222"/>
                </a:solidFill>
                <a:effectLst/>
                <a:latin typeface="arial" panose="020B0604020202020204" pitchFamily="34" charset="0"/>
              </a:rPr>
              <a:t>vision</a:t>
            </a:r>
            <a:r>
              <a:rPr lang="en-US" b="0" i="0">
                <a:solidFill>
                  <a:srgbClr val="222222"/>
                </a:solidFill>
                <a:effectLst/>
                <a:latin typeface="arial" panose="020B0604020202020204" pitchFamily="34" charset="0"/>
              </a:rPr>
              <a:t> are interrelated and operate as a whole shaping the identity of the company. Together with </a:t>
            </a:r>
            <a:r>
              <a:rPr lang="en-US" b="1" i="0">
                <a:solidFill>
                  <a:srgbClr val="222222"/>
                </a:solidFill>
                <a:effectLst/>
                <a:latin typeface="arial" panose="020B0604020202020204" pitchFamily="34" charset="0"/>
              </a:rPr>
              <a:t>Tesco's</a:t>
            </a:r>
            <a:r>
              <a:rPr lang="en-US" b="0" i="0">
                <a:solidFill>
                  <a:srgbClr val="222222"/>
                </a:solidFill>
                <a:effectLst/>
                <a:latin typeface="arial" panose="020B0604020202020204" pitchFamily="34" charset="0"/>
              </a:rPr>
              <a:t> strategy, they have a key role in achieving success.</a:t>
            </a:r>
            <a:r>
              <a:rPr lang="en-US" b="0" i="0">
                <a:solidFill>
                  <a:srgbClr val="70757A"/>
                </a:solidFill>
                <a:effectLst/>
                <a:latin typeface="arial" panose="020B0604020202020204" pitchFamily="34" charset="0"/>
              </a:rPr>
              <a:t>10 Oct 2013</a:t>
            </a:r>
            <a:r>
              <a:rPr lang="en-US" b="0" i="0">
                <a:solidFill>
                  <a:srgbClr val="000000"/>
                </a:solidFill>
                <a:effectLst/>
                <a:latin typeface="Open Sans"/>
              </a:rPr>
              <a:t>(Google.com, 2019)</a:t>
            </a:r>
            <a:endParaRPr lang="en-US"/>
          </a:p>
        </p:txBody>
      </p:sp>
    </p:spTree>
    <p:extLst>
      <p:ext uri="{BB962C8B-B14F-4D97-AF65-F5344CB8AC3E}">
        <p14:creationId xmlns:p14="http://schemas.microsoft.com/office/powerpoint/2010/main" val="2476981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14019-1788-0A4C-A396-EAB7FC16DD30}"/>
              </a:ext>
            </a:extLst>
          </p:cNvPr>
          <p:cNvSpPr>
            <a:spLocks noGrp="1"/>
          </p:cNvSpPr>
          <p:nvPr>
            <p:ph type="title"/>
          </p:nvPr>
        </p:nvSpPr>
        <p:spPr/>
        <p:txBody>
          <a:bodyPr/>
          <a:lstStyle/>
          <a:p>
            <a:r>
              <a:rPr lang="en-US"/>
              <a:t>CSR of Tesco</a:t>
            </a:r>
          </a:p>
        </p:txBody>
      </p:sp>
      <p:sp>
        <p:nvSpPr>
          <p:cNvPr id="3" name="Content Placeholder 2">
            <a:extLst>
              <a:ext uri="{FF2B5EF4-FFF2-40B4-BE49-F238E27FC236}">
                <a16:creationId xmlns:a16="http://schemas.microsoft.com/office/drawing/2014/main" id="{11399768-ADE5-FD4C-89CA-487E23B89BFF}"/>
              </a:ext>
            </a:extLst>
          </p:cNvPr>
          <p:cNvSpPr>
            <a:spLocks noGrp="1"/>
          </p:cNvSpPr>
          <p:nvPr>
            <p:ph idx="1"/>
          </p:nvPr>
        </p:nvSpPr>
        <p:spPr/>
        <p:txBody>
          <a:bodyPr>
            <a:normAutofit fontScale="92500" lnSpcReduction="20000"/>
          </a:bodyPr>
          <a:lstStyle/>
          <a:p>
            <a:pPr fontAlgn="base"/>
            <a:r>
              <a:rPr lang="en-US" b="1" i="0">
                <a:solidFill>
                  <a:srgbClr val="00539F"/>
                </a:solidFill>
                <a:effectLst/>
                <a:latin typeface="arial" panose="020B0604020202020204" pitchFamily="34" charset="0"/>
              </a:rPr>
              <a:t>Tesco’s commitment to Corporate Responsibility</a:t>
            </a:r>
          </a:p>
          <a:p>
            <a:pPr fontAlgn="base"/>
            <a:r>
              <a:rPr lang="en-US" b="0" i="0">
                <a:solidFill>
                  <a:srgbClr val="66768D"/>
                </a:solidFill>
                <a:effectLst/>
                <a:latin typeface="arial" panose="020B0604020202020204" pitchFamily="34" charset="0"/>
              </a:rPr>
              <a:t> As Ireland’s leading retailer, our stores serve a large number of communities throughout the country. Our interaction with these communities reminds us daily about our responsibilities as an employer, as a business and as a good neighbour.</a:t>
            </a:r>
            <a:br>
              <a:rPr lang="en-US" b="0" i="0">
                <a:solidFill>
                  <a:srgbClr val="66768D"/>
                </a:solidFill>
                <a:effectLst/>
                <a:latin typeface="arial" panose="020B0604020202020204" pitchFamily="34" charset="0"/>
              </a:rPr>
            </a:br>
            <a:br>
              <a:rPr lang="en-US" b="0" i="0">
                <a:solidFill>
                  <a:srgbClr val="66768D"/>
                </a:solidFill>
                <a:effectLst/>
                <a:latin typeface="arial" panose="020B0604020202020204" pitchFamily="34" charset="0"/>
              </a:rPr>
            </a:br>
            <a:r>
              <a:rPr lang="en-US" b="0" i="0">
                <a:solidFill>
                  <a:srgbClr val="66768D"/>
                </a:solidFill>
                <a:effectLst/>
                <a:latin typeface="arial" panose="020B0604020202020204" pitchFamily="34" charset="0"/>
              </a:rPr>
              <a:t>Our customers want to see more local products. They want to eat healthy food. They want us to be thoughtful about our impact on their neighbourhood. And they want us to take a lead on the environmental challenges that face us all.</a:t>
            </a:r>
            <a:br>
              <a:rPr lang="en-US" b="0" i="0">
                <a:solidFill>
                  <a:srgbClr val="66768D"/>
                </a:solidFill>
                <a:effectLst/>
                <a:latin typeface="arial" panose="020B0604020202020204" pitchFamily="34" charset="0"/>
              </a:rPr>
            </a:br>
            <a:br>
              <a:rPr lang="en-US" b="0" i="0">
                <a:solidFill>
                  <a:srgbClr val="66768D"/>
                </a:solidFill>
                <a:effectLst/>
                <a:latin typeface="arial" panose="020B0604020202020204" pitchFamily="34" charset="0"/>
              </a:rPr>
            </a:br>
            <a:r>
              <a:rPr lang="en-US" b="1" i="1">
                <a:solidFill>
                  <a:srgbClr val="66768D"/>
                </a:solidFill>
                <a:effectLst/>
                <a:latin typeface="arial" panose="020B0604020202020204" pitchFamily="34" charset="0"/>
              </a:rPr>
              <a:t>"Every little helps"</a:t>
            </a:r>
            <a:r>
              <a:rPr lang="en-US" b="0" i="0">
                <a:solidFill>
                  <a:srgbClr val="66768D"/>
                </a:solidFill>
                <a:effectLst/>
                <a:latin typeface="arial" panose="020B0604020202020204" pitchFamily="34" charset="0"/>
              </a:rPr>
              <a:t> can become a great deal more when everyone pulls in the same direction. We look forward to the challenge. </a:t>
            </a:r>
            <a:r>
              <a:rPr lang="en-US" b="0" i="0">
                <a:solidFill>
                  <a:srgbClr val="000000"/>
                </a:solidFill>
                <a:effectLst/>
                <a:latin typeface="Open Sans"/>
              </a:rPr>
              <a:t>(Tesco.ie, 2019)</a:t>
            </a:r>
            <a:endParaRPr lang="en-US" b="0" i="0">
              <a:solidFill>
                <a:srgbClr val="66768D"/>
              </a:solidFill>
              <a:effectLst/>
              <a:latin typeface="arial" panose="020B0604020202020204" pitchFamily="34" charset="0"/>
            </a:endParaRPr>
          </a:p>
          <a:p>
            <a:endParaRPr lang="en-US"/>
          </a:p>
        </p:txBody>
      </p:sp>
      <p:pic>
        <p:nvPicPr>
          <p:cNvPr id="4" name="Picture 3">
            <a:extLst>
              <a:ext uri="{FF2B5EF4-FFF2-40B4-BE49-F238E27FC236}">
                <a16:creationId xmlns:a16="http://schemas.microsoft.com/office/drawing/2014/main" id="{AF958086-1108-AB45-9B49-0A362D969CB4}"/>
              </a:ext>
            </a:extLst>
          </p:cNvPr>
          <p:cNvPicPr>
            <a:picLocks noChangeAspect="1"/>
          </p:cNvPicPr>
          <p:nvPr/>
        </p:nvPicPr>
        <p:blipFill>
          <a:blip r:embed="rId2"/>
          <a:stretch>
            <a:fillRect/>
          </a:stretch>
        </p:blipFill>
        <p:spPr>
          <a:xfrm>
            <a:off x="6011115" y="3357562"/>
            <a:ext cx="180975" cy="142875"/>
          </a:xfrm>
          <a:prstGeom prst="rect">
            <a:avLst/>
          </a:prstGeom>
        </p:spPr>
      </p:pic>
      <p:pic>
        <p:nvPicPr>
          <p:cNvPr id="5" name="Picture 4">
            <a:extLst>
              <a:ext uri="{FF2B5EF4-FFF2-40B4-BE49-F238E27FC236}">
                <a16:creationId xmlns:a16="http://schemas.microsoft.com/office/drawing/2014/main" id="{06FC4CF4-C608-D64B-8E6E-B5D326CF4667}"/>
              </a:ext>
            </a:extLst>
          </p:cNvPr>
          <p:cNvPicPr>
            <a:picLocks noChangeAspect="1"/>
          </p:cNvPicPr>
          <p:nvPr/>
        </p:nvPicPr>
        <p:blipFill>
          <a:blip r:embed="rId3"/>
          <a:stretch>
            <a:fillRect/>
          </a:stretch>
        </p:blipFill>
        <p:spPr>
          <a:xfrm>
            <a:off x="6161115" y="3507562"/>
            <a:ext cx="190500" cy="142875"/>
          </a:xfrm>
          <a:prstGeom prst="rect">
            <a:avLst/>
          </a:prstGeom>
        </p:spPr>
      </p:pic>
    </p:spTree>
    <p:extLst>
      <p:ext uri="{BB962C8B-B14F-4D97-AF65-F5344CB8AC3E}">
        <p14:creationId xmlns:p14="http://schemas.microsoft.com/office/powerpoint/2010/main" val="3002287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FC10D-E218-1A42-83E7-28F06AF3E1DF}"/>
              </a:ext>
            </a:extLst>
          </p:cNvPr>
          <p:cNvSpPr>
            <a:spLocks noGrp="1"/>
          </p:cNvSpPr>
          <p:nvPr>
            <p:ph type="title"/>
          </p:nvPr>
        </p:nvSpPr>
        <p:spPr/>
        <p:txBody>
          <a:bodyPr/>
          <a:lstStyle/>
          <a:p>
            <a:r>
              <a:rPr lang="en-US"/>
              <a:t>SWOT</a:t>
            </a:r>
          </a:p>
        </p:txBody>
      </p:sp>
      <p:sp>
        <p:nvSpPr>
          <p:cNvPr id="3" name="Content Placeholder 2">
            <a:extLst>
              <a:ext uri="{FF2B5EF4-FFF2-40B4-BE49-F238E27FC236}">
                <a16:creationId xmlns:a16="http://schemas.microsoft.com/office/drawing/2014/main" id="{F5A4A009-9B63-9F42-A3D3-E1C80B7CBC9F}"/>
              </a:ext>
            </a:extLst>
          </p:cNvPr>
          <p:cNvSpPr>
            <a:spLocks noGrp="1"/>
          </p:cNvSpPr>
          <p:nvPr>
            <p:ph idx="1"/>
          </p:nvPr>
        </p:nvSpPr>
        <p:spPr/>
        <p:txBody>
          <a:bodyPr/>
          <a:lstStyle/>
          <a:p>
            <a:r>
              <a:rPr lang="en-US"/>
              <a:t>STRENghts</a:t>
            </a:r>
          </a:p>
          <a:p>
            <a:pPr marL="0" indent="0">
              <a:buNone/>
            </a:pPr>
            <a:r>
              <a:rPr lang="en-US"/>
              <a:t>WEAKNESS</a:t>
            </a:r>
          </a:p>
          <a:p>
            <a:pPr marL="0" indent="0">
              <a:buNone/>
            </a:pPr>
            <a:r>
              <a:rPr lang="en-US"/>
              <a:t>OPPITUNITES</a:t>
            </a:r>
          </a:p>
          <a:p>
            <a:pPr marL="0" indent="0">
              <a:buNone/>
            </a:pPr>
            <a:r>
              <a:rPr lang="en-US"/>
              <a:t>THREATS</a:t>
            </a:r>
          </a:p>
          <a:p>
            <a:pPr marL="0" indent="0">
              <a:buNone/>
            </a:pPr>
            <a:endParaRPr lang="en-US"/>
          </a:p>
        </p:txBody>
      </p:sp>
    </p:spTree>
    <p:extLst>
      <p:ext uri="{BB962C8B-B14F-4D97-AF65-F5344CB8AC3E}">
        <p14:creationId xmlns:p14="http://schemas.microsoft.com/office/powerpoint/2010/main" val="1658333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FE437-6AA0-2B40-BE56-CFD67B71780D}"/>
              </a:ext>
            </a:extLst>
          </p:cNvPr>
          <p:cNvSpPr>
            <a:spLocks noGrp="1"/>
          </p:cNvSpPr>
          <p:nvPr>
            <p:ph type="title"/>
          </p:nvPr>
        </p:nvSpPr>
        <p:spPr>
          <a:xfrm>
            <a:off x="6585856" y="2258786"/>
            <a:ext cx="4767943" cy="598713"/>
          </a:xfrm>
        </p:spPr>
        <p:txBody>
          <a:bodyPr>
            <a:normAutofit fontScale="90000"/>
          </a:bodyPr>
          <a:lstStyle/>
          <a:p>
            <a:r>
              <a:rPr lang="en-US"/>
              <a:t>Political</a:t>
            </a:r>
            <a:br>
              <a:rPr lang="en-US"/>
            </a:br>
            <a:r>
              <a:rPr lang="en-US"/>
              <a:t>Economic</a:t>
            </a:r>
            <a:br>
              <a:rPr lang="en-US"/>
            </a:br>
            <a:r>
              <a:rPr lang="en-US"/>
              <a:t>Social</a:t>
            </a:r>
            <a:br>
              <a:rPr lang="en-US"/>
            </a:br>
            <a:r>
              <a:rPr lang="en-US"/>
              <a:t>TechnoLogical</a:t>
            </a:r>
            <a:br>
              <a:rPr lang="en-US"/>
            </a:br>
            <a:r>
              <a:rPr lang="en-US"/>
              <a:t>Environmental</a:t>
            </a:r>
            <a:br>
              <a:rPr lang="en-US"/>
            </a:br>
            <a:r>
              <a:rPr lang="en-US"/>
              <a:t>Legal</a:t>
            </a:r>
            <a:br>
              <a:rPr lang="en-US"/>
            </a:br>
            <a:br>
              <a:rPr lang="en-US"/>
            </a:br>
            <a:endParaRPr lang="en-US"/>
          </a:p>
        </p:txBody>
      </p:sp>
      <p:sp>
        <p:nvSpPr>
          <p:cNvPr id="3" name="Content Placeholder 2">
            <a:extLst>
              <a:ext uri="{FF2B5EF4-FFF2-40B4-BE49-F238E27FC236}">
                <a16:creationId xmlns:a16="http://schemas.microsoft.com/office/drawing/2014/main" id="{B077C3ED-DED3-F341-A3BF-A465CE884976}"/>
              </a:ext>
            </a:extLst>
          </p:cNvPr>
          <p:cNvSpPr>
            <a:spLocks noGrp="1"/>
          </p:cNvSpPr>
          <p:nvPr>
            <p:ph idx="1"/>
          </p:nvPr>
        </p:nvSpPr>
        <p:spPr>
          <a:xfrm>
            <a:off x="838200" y="2993571"/>
            <a:ext cx="10515600" cy="1034144"/>
          </a:xfrm>
        </p:spPr>
        <p:txBody>
          <a:bodyPr>
            <a:normAutofit/>
          </a:bodyPr>
          <a:lstStyle/>
          <a:p>
            <a:r>
              <a:rPr lang="en-US" b="0" i="0">
                <a:solidFill>
                  <a:srgbClr val="000000"/>
                </a:solidFill>
                <a:effectLst/>
                <a:latin typeface="Open Sans"/>
              </a:rPr>
              <a:t>(Contributor, 2019)</a:t>
            </a:r>
            <a:endParaRPr lang="en-US"/>
          </a:p>
        </p:txBody>
      </p:sp>
    </p:spTree>
    <p:extLst>
      <p:ext uri="{BB962C8B-B14F-4D97-AF65-F5344CB8AC3E}">
        <p14:creationId xmlns:p14="http://schemas.microsoft.com/office/powerpoint/2010/main" val="2255849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09B0A-3075-A14B-B2EB-24DB6BEEB2C9}"/>
              </a:ext>
            </a:extLst>
          </p:cNvPr>
          <p:cNvSpPr>
            <a:spLocks noGrp="1"/>
          </p:cNvSpPr>
          <p:nvPr>
            <p:ph type="title"/>
          </p:nvPr>
        </p:nvSpPr>
        <p:spPr/>
        <p:txBody>
          <a:bodyPr/>
          <a:lstStyle/>
          <a:p>
            <a:r>
              <a:rPr lang="en-US"/>
              <a:t>Aims and objectives</a:t>
            </a:r>
          </a:p>
        </p:txBody>
      </p:sp>
      <p:sp>
        <p:nvSpPr>
          <p:cNvPr id="3" name="Content Placeholder 2">
            <a:extLst>
              <a:ext uri="{FF2B5EF4-FFF2-40B4-BE49-F238E27FC236}">
                <a16:creationId xmlns:a16="http://schemas.microsoft.com/office/drawing/2014/main" id="{B3354D99-6139-C24F-9BDB-3D7256D2635D}"/>
              </a:ext>
            </a:extLst>
          </p:cNvPr>
          <p:cNvSpPr>
            <a:spLocks noGrp="1"/>
          </p:cNvSpPr>
          <p:nvPr>
            <p:ph idx="1"/>
          </p:nvPr>
        </p:nvSpPr>
        <p:spPr/>
        <p:txBody>
          <a:bodyPr>
            <a:normAutofit fontScale="55000" lnSpcReduction="20000"/>
          </a:bodyPr>
          <a:lstStyle/>
          <a:p>
            <a:r>
              <a:rPr lang="en-US"/>
              <a:t>Tesco has a few goals which they are taking a shot at to accomplish the fixed way: * To turn into a satisfying work environment by allowing their staff to act naturally, effectively promising their quality and prosperity and bolster their work/life harmony needs. * Tesco's objective is to grow their clearance of natural assembling to 1 billion pounds throughout the following five years. * Tesco now has a 6.5% piece of the pie in Non-nourishment business. Their objective is to be as solid in non-nourishment as in nourishment. Tesco have numerous destinations before, which notwithstanding: * Tesco's objective is to amplify their closeout of rough produce to 1 billion pounds throughout the following five years. This should be possible by providing increasingly natural items, which consequently will raise the quantity of clients for unrefined items, and prompting an expansion in deals. The method for the points and goals of a business might be accomplished through Planning: Human asset destinations motivate the improvement of individuals to be their best so as to get together the necessities of an association. A fruitful presentation the executives framework just as division, group and individual business targets, individual improvement plans, execution examination, vocation arranging, and so on., targets upgrading the faculty's promise to building up the business tough. The chief destinations of Personnel administrations are a productive and viable laborers and finance framework receptive to set up needs on the whole with the adaptable compensation framework. These targets can be achieved by working of various modules, for example, spending plans and initiations module, applicant following module, word related wellbeing and security module, and so forth The primary business goals of Tesco: to give clients exceptional, obviously conveyed, singular assistance to gain the regard of its items for the qualities and understand their commitment to perceive clients superior to anybody to be aggressive even on the basics give clients a wide scope of extreme important advancements in all divisions of the store to give clients what they need under one rooftop give a domain that is simple and charming to shop in update existing stores to the benchmarks that is ordinary from Tesco to recognize Tesco has splendid individuals, utilize this solidarity to make clients' shopping wonderful in a manner no contender can use knowledge, scale and innovation to convey unassailable incentive to clients in the entire thing Tesco does to benefit as much as possible from benefits to give significant yields to investors publicizing should demand to all clients in an important</a:t>
            </a:r>
            <a:r>
              <a:rPr lang="en-US" b="0" i="0">
                <a:solidFill>
                  <a:srgbClr val="000000"/>
                </a:solidFill>
                <a:effectLst/>
                <a:latin typeface="Open Sans"/>
              </a:rPr>
              <a:t>(UKEssays.com, 2019)</a:t>
            </a:r>
            <a:endParaRPr lang="en-US"/>
          </a:p>
        </p:txBody>
      </p:sp>
    </p:spTree>
    <p:extLst>
      <p:ext uri="{BB962C8B-B14F-4D97-AF65-F5344CB8AC3E}">
        <p14:creationId xmlns:p14="http://schemas.microsoft.com/office/powerpoint/2010/main" val="2917999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AB854-E27E-F245-B1A6-32D2D2D94E72}"/>
              </a:ext>
            </a:extLst>
          </p:cNvPr>
          <p:cNvSpPr>
            <a:spLocks noGrp="1"/>
          </p:cNvSpPr>
          <p:nvPr>
            <p:ph type="title"/>
          </p:nvPr>
        </p:nvSpPr>
        <p:spPr/>
        <p:txBody>
          <a:bodyPr/>
          <a:lstStyle/>
          <a:p>
            <a:r>
              <a:rPr lang="en-US"/>
              <a:t>Leadership style</a:t>
            </a:r>
          </a:p>
        </p:txBody>
      </p:sp>
      <p:sp>
        <p:nvSpPr>
          <p:cNvPr id="3" name="Content Placeholder 2">
            <a:extLst>
              <a:ext uri="{FF2B5EF4-FFF2-40B4-BE49-F238E27FC236}">
                <a16:creationId xmlns:a16="http://schemas.microsoft.com/office/drawing/2014/main" id="{49A0E64F-3CBD-6F4E-9A1C-5BBC525A498E}"/>
              </a:ext>
            </a:extLst>
          </p:cNvPr>
          <p:cNvSpPr>
            <a:spLocks noGrp="1"/>
          </p:cNvSpPr>
          <p:nvPr>
            <p:ph idx="1"/>
          </p:nvPr>
        </p:nvSpPr>
        <p:spPr/>
        <p:txBody>
          <a:bodyPr/>
          <a:lstStyle/>
          <a:p>
            <a:r>
              <a:rPr lang="en-US"/>
              <a:t>Administration is the uniting of a gathering of individuals and guiding them to accomplish a shared objective. As indicated by James B. Rieley (2006), authority is tied in with making situations in which your organization representatives can understand their individual and aggregate potential. There are three fundamental kinds of initiative to be specific: the tyrant authority which is otherwise called the autocracy and this sort arranges its supporters to do different undertaking, popularity based administration permits the gathering share in basic leadership and the last one free enterprise administration a French word which means do it as you like.</a:t>
            </a:r>
            <a:r>
              <a:rPr lang="en-US" b="0" i="0">
                <a:solidFill>
                  <a:srgbClr val="000000"/>
                </a:solidFill>
                <a:effectLst/>
                <a:latin typeface="Open Sans"/>
              </a:rPr>
              <a:t> (UKEssays.com, 2019)</a:t>
            </a:r>
            <a:endParaRPr lang="en-US"/>
          </a:p>
        </p:txBody>
      </p:sp>
    </p:spTree>
    <p:extLst>
      <p:ext uri="{BB962C8B-B14F-4D97-AF65-F5344CB8AC3E}">
        <p14:creationId xmlns:p14="http://schemas.microsoft.com/office/powerpoint/2010/main" val="4107969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A8D27-91C0-CC44-8B44-EC7F8343EEEF}"/>
              </a:ext>
            </a:extLst>
          </p:cNvPr>
          <p:cNvSpPr>
            <a:spLocks noGrp="1"/>
          </p:cNvSpPr>
          <p:nvPr>
            <p:ph type="title"/>
          </p:nvPr>
        </p:nvSpPr>
        <p:spPr/>
        <p:txBody>
          <a:bodyPr/>
          <a:lstStyle/>
          <a:p>
            <a:r>
              <a:rPr lang="en-US"/>
              <a:t>Conclusion</a:t>
            </a:r>
          </a:p>
        </p:txBody>
      </p:sp>
      <p:sp>
        <p:nvSpPr>
          <p:cNvPr id="3" name="Content Placeholder 2">
            <a:extLst>
              <a:ext uri="{FF2B5EF4-FFF2-40B4-BE49-F238E27FC236}">
                <a16:creationId xmlns:a16="http://schemas.microsoft.com/office/drawing/2014/main" id="{5E7C1B44-D6C2-A749-926A-C4AA1C8F5017}"/>
              </a:ext>
            </a:extLst>
          </p:cNvPr>
          <p:cNvSpPr>
            <a:spLocks noGrp="1"/>
          </p:cNvSpPr>
          <p:nvPr>
            <p:ph idx="1"/>
          </p:nvPr>
        </p:nvSpPr>
        <p:spPr/>
        <p:txBody>
          <a:bodyPr/>
          <a:lstStyle/>
          <a:p>
            <a:r>
              <a:rPr lang="en-US" b="0" i="0">
                <a:solidFill>
                  <a:srgbClr val="212529"/>
                </a:solidFill>
                <a:effectLst/>
                <a:latin typeface="-apple-system"/>
              </a:rPr>
              <a:t>Tesco is a very well established organization in the UK. Tesco apply different strategy in the organization to make the business grows. Its primary focus is to attract the customers and keep the loyal customers attached with the organization. In order to evaluate the customers it has apply different technology process in order to know the customers needs, their attitude and likes and dislikes. It has a specific layout which has been applied in all its branches.</a:t>
            </a:r>
          </a:p>
          <a:p>
            <a:r>
              <a:rPr lang="en-US" b="0" i="0">
                <a:solidFill>
                  <a:srgbClr val="212529"/>
                </a:solidFill>
                <a:effectLst/>
                <a:latin typeface="-apple-system"/>
              </a:rPr>
              <a:t>Tesco is investing a lot money on its information technology improvement which has helped it to improve its sales and get a competitive advantage over its competitors.</a:t>
            </a:r>
            <a:r>
              <a:rPr lang="en-US" b="0" i="0">
                <a:solidFill>
                  <a:srgbClr val="000000"/>
                </a:solidFill>
                <a:effectLst/>
                <a:latin typeface="Open Sans"/>
              </a:rPr>
              <a:t> (UKEssays.com, 2019)</a:t>
            </a:r>
            <a:endParaRPr lang="en-US" b="0" i="0">
              <a:solidFill>
                <a:srgbClr val="212529"/>
              </a:solidFill>
              <a:effectLst/>
              <a:latin typeface="-apple-system"/>
            </a:endParaRPr>
          </a:p>
          <a:p>
            <a:endParaRPr lang="en-US"/>
          </a:p>
        </p:txBody>
      </p:sp>
    </p:spTree>
    <p:extLst>
      <p:ext uri="{BB962C8B-B14F-4D97-AF65-F5344CB8AC3E}">
        <p14:creationId xmlns:p14="http://schemas.microsoft.com/office/powerpoint/2010/main" val="631206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6F915-E907-E949-B6DC-FF33D7A5E9B3}"/>
              </a:ext>
            </a:extLst>
          </p:cNvPr>
          <p:cNvSpPr>
            <a:spLocks noGrp="1"/>
          </p:cNvSpPr>
          <p:nvPr>
            <p:ph type="title"/>
          </p:nvPr>
        </p:nvSpPr>
        <p:spPr>
          <a:xfrm>
            <a:off x="0" y="0"/>
            <a:ext cx="10515600" cy="421821"/>
          </a:xfrm>
        </p:spPr>
        <p:txBody>
          <a:bodyPr>
            <a:normAutofit fontScale="90000"/>
          </a:bodyPr>
          <a:lstStyle/>
          <a:p>
            <a:r>
              <a:rPr lang="en-US"/>
              <a:t>Refrence</a:t>
            </a:r>
          </a:p>
        </p:txBody>
      </p:sp>
      <p:sp>
        <p:nvSpPr>
          <p:cNvPr id="3" name="Content Placeholder 2">
            <a:extLst>
              <a:ext uri="{FF2B5EF4-FFF2-40B4-BE49-F238E27FC236}">
                <a16:creationId xmlns:a16="http://schemas.microsoft.com/office/drawing/2014/main" id="{93349B9F-C1AA-2A45-9AEB-CF906D2D7B01}"/>
              </a:ext>
            </a:extLst>
          </p:cNvPr>
          <p:cNvSpPr>
            <a:spLocks noGrp="1"/>
          </p:cNvSpPr>
          <p:nvPr>
            <p:ph idx="1"/>
          </p:nvPr>
        </p:nvSpPr>
        <p:spPr>
          <a:xfrm>
            <a:off x="-1660071" y="312964"/>
            <a:ext cx="14763750" cy="7021285"/>
          </a:xfrm>
        </p:spPr>
        <p:txBody>
          <a:bodyPr>
            <a:normAutofit/>
          </a:bodyPr>
          <a:lstStyle/>
          <a:p>
            <a:r>
              <a:rPr lang="en-US" b="0" i="0">
                <a:solidFill>
                  <a:srgbClr val="000000"/>
                </a:solidFill>
                <a:effectLst/>
                <a:latin typeface="Open Sans"/>
              </a:rPr>
              <a:t>Bstrategyhub.com. (2019). [online] Available at: https://bstrategyhub.com/tesco-swot-analysis-2019swot-analysis-of-tesco/ [Accessed 20 Dec. 2019].</a:t>
            </a:r>
          </a:p>
          <a:p>
            <a:r>
              <a:rPr lang="en-US" b="0" i="0">
                <a:solidFill>
                  <a:srgbClr val="000000"/>
                </a:solidFill>
                <a:effectLst/>
                <a:latin typeface="Open Sans"/>
              </a:rPr>
              <a:t>Contributor, P. (2019). </a:t>
            </a:r>
            <a:r>
              <a:rPr lang="en-US" b="0" i="1">
                <a:solidFill>
                  <a:srgbClr val="000000"/>
                </a:solidFill>
                <a:effectLst/>
                <a:latin typeface="Open Sans"/>
              </a:rPr>
              <a:t>PESTLE Analysis for Tesco discusses its Business Environment</a:t>
            </a:r>
            <a:r>
              <a:rPr lang="en-US" b="0" i="0">
                <a:solidFill>
                  <a:srgbClr val="000000"/>
                </a:solidFill>
                <a:effectLst/>
                <a:latin typeface="Open Sans"/>
              </a:rPr>
              <a:t>. [online] PESTLE Analysis. Available at: https://pestleanalysis.com/pestle-analysis-tesco/ [Accessed 20 Dec. 2019].</a:t>
            </a:r>
          </a:p>
          <a:p>
            <a:r>
              <a:rPr lang="en-US" b="0" i="0">
                <a:solidFill>
                  <a:srgbClr val="000000"/>
                </a:solidFill>
                <a:effectLst/>
                <a:latin typeface="Open Sans"/>
              </a:rPr>
              <a:t>Google.com. (2019). </a:t>
            </a:r>
            <a:r>
              <a:rPr lang="en-US" b="0" i="1">
                <a:solidFill>
                  <a:srgbClr val="000000"/>
                </a:solidFill>
                <a:effectLst/>
                <a:latin typeface="Open Sans"/>
              </a:rPr>
              <a:t>mission statement for tesco - Google Search</a:t>
            </a:r>
            <a:r>
              <a:rPr lang="en-US" b="0" i="0">
                <a:solidFill>
                  <a:srgbClr val="000000"/>
                </a:solidFill>
                <a:effectLst/>
                <a:latin typeface="Open Sans"/>
              </a:rPr>
              <a:t>. [online] Available at: https://www.google.com/search?q=mission+statement+for+tesco&amp;rlz=1CAHHRN_enGB871GB871&amp;oq=misson+statement+for+&amp;aqs=chrome.2.69i57j0l7.31362j0j8&amp;sourceid=chrome&amp;ie=UTF-8 [Accessed 20 Dec. 2019].</a:t>
            </a:r>
          </a:p>
          <a:p>
            <a:r>
              <a:rPr lang="en-US" b="0" i="0">
                <a:solidFill>
                  <a:srgbClr val="000000"/>
                </a:solidFill>
                <a:effectLst/>
                <a:latin typeface="Open Sans"/>
              </a:rPr>
              <a:t>Tesco.ie. (2019). </a:t>
            </a:r>
            <a:r>
              <a:rPr lang="en-US" b="0" i="1">
                <a:solidFill>
                  <a:srgbClr val="000000"/>
                </a:solidFill>
                <a:effectLst/>
                <a:latin typeface="Open Sans"/>
              </a:rPr>
              <a:t>Corporate Responsibility | Tesco</a:t>
            </a:r>
            <a:r>
              <a:rPr lang="en-US" b="0" i="0">
                <a:solidFill>
                  <a:srgbClr val="000000"/>
                </a:solidFill>
                <a:effectLst/>
                <a:latin typeface="Open Sans"/>
              </a:rPr>
              <a:t>. [online] Available at: https://www.tesco.ie/corporate-responsibility/ [Accessed 20 Dec. 2019].</a:t>
            </a:r>
          </a:p>
          <a:p>
            <a:r>
              <a:rPr lang="en-US" b="0" i="0">
                <a:solidFill>
                  <a:srgbClr val="000000"/>
                </a:solidFill>
                <a:effectLst/>
                <a:latin typeface="Open Sans"/>
              </a:rPr>
              <a:t>UKEssays.com. (2019). </a:t>
            </a:r>
            <a:r>
              <a:rPr lang="en-US" b="0" i="1">
                <a:solidFill>
                  <a:srgbClr val="000000"/>
                </a:solidFill>
                <a:effectLst/>
                <a:latin typeface="Open Sans"/>
              </a:rPr>
              <a:t>The Introduction Of Tesco Plc Marketing Essay</a:t>
            </a:r>
            <a:r>
              <a:rPr lang="en-US" b="0" i="0">
                <a:solidFill>
                  <a:srgbClr val="000000"/>
                </a:solidFill>
                <a:effectLst/>
                <a:latin typeface="Open Sans"/>
              </a:rPr>
              <a:t>. [online] Available at: https://www.ukessays.com/essays/marketing/the-introduction-of-tesco-plc-marketing-essay.php [Accessed 20 Dec. 2019].</a:t>
            </a:r>
          </a:p>
          <a:p>
            <a:r>
              <a:rPr lang="en-US" b="0" i="0">
                <a:solidFill>
                  <a:srgbClr val="000000"/>
                </a:solidFill>
                <a:effectLst/>
                <a:latin typeface="Open Sans"/>
              </a:rPr>
              <a:t>UKEssays.com. (2019). </a:t>
            </a:r>
            <a:r>
              <a:rPr lang="en-US" b="0" i="1">
                <a:solidFill>
                  <a:srgbClr val="000000"/>
                </a:solidFill>
                <a:effectLst/>
                <a:latin typeface="Open Sans"/>
              </a:rPr>
              <a:t>Tesco is biggest supermarket</a:t>
            </a:r>
            <a:r>
              <a:rPr lang="en-US" b="0" i="0">
                <a:solidFill>
                  <a:srgbClr val="000000"/>
                </a:solidFill>
                <a:effectLst/>
                <a:latin typeface="Open Sans"/>
              </a:rPr>
              <a:t>. [online] Available at: https://www.ukessays.com/essays/international-business/tesco-is-biggest-supermarket.php [Accessed 20 Dec. 2019].</a:t>
            </a:r>
          </a:p>
          <a:p>
            <a:endParaRPr lang="en-US" b="0" i="0">
              <a:solidFill>
                <a:srgbClr val="000000"/>
              </a:solidFill>
              <a:effectLst/>
              <a:latin typeface="Open Sans"/>
            </a:endParaRPr>
          </a:p>
          <a:p>
            <a:endParaRPr lang="en-US" b="0" i="0">
              <a:solidFill>
                <a:srgbClr val="000000"/>
              </a:solidFill>
              <a:effectLst/>
              <a:latin typeface="Open Sans"/>
            </a:endParaRPr>
          </a:p>
          <a:p>
            <a:endParaRPr lang="en-US" b="0" i="0">
              <a:solidFill>
                <a:srgbClr val="000000"/>
              </a:solidFill>
              <a:effectLst/>
              <a:latin typeface="Open Sans"/>
            </a:endParaRPr>
          </a:p>
          <a:p>
            <a:endParaRPr lang="en-US" b="0" i="0">
              <a:solidFill>
                <a:srgbClr val="000000"/>
              </a:solidFill>
              <a:effectLst/>
              <a:latin typeface="Open Sans"/>
            </a:endParaRPr>
          </a:p>
          <a:p>
            <a:endParaRPr lang="en-US"/>
          </a:p>
        </p:txBody>
      </p:sp>
    </p:spTree>
    <p:extLst>
      <p:ext uri="{BB962C8B-B14F-4D97-AF65-F5344CB8AC3E}">
        <p14:creationId xmlns:p14="http://schemas.microsoft.com/office/powerpoint/2010/main" val="733110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3</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Contemporary management proaches</vt:lpstr>
      <vt:lpstr>Contents</vt:lpstr>
      <vt:lpstr>Induction</vt:lpstr>
      <vt:lpstr>Misson Statement </vt:lpstr>
      <vt:lpstr>CSR of Tesco</vt:lpstr>
      <vt:lpstr>SWOT</vt:lpstr>
      <vt:lpstr>Political Economic Social TechnoLogical Environmental Legal  </vt:lpstr>
      <vt:lpstr>Aims and objectives</vt:lpstr>
      <vt:lpstr>Leadership style</vt:lpstr>
      <vt:lpstr>Conclusion</vt:lpstr>
      <vt:lpstr>Refrence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management proaches</dc:title>
  <dc:creator>Robert Connelly (1908153)</dc:creator>
  <cp:lastModifiedBy>Robert Connelly (1908153)</cp:lastModifiedBy>
  <cp:revision>2</cp:revision>
  <dcterms:created xsi:type="dcterms:W3CDTF">2019-12-20T19:53:52Z</dcterms:created>
  <dcterms:modified xsi:type="dcterms:W3CDTF">2019-12-20T22:13:28Z</dcterms:modified>
</cp:coreProperties>
</file>