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69" r:id="rId3"/>
    <p:sldId id="270" r:id="rId4"/>
    <p:sldId id="271" r:id="rId5"/>
    <p:sldId id="272" r:id="rId6"/>
    <p:sldId id="259" r:id="rId7"/>
    <p:sldId id="260" r:id="rId8"/>
    <p:sldId id="261" r:id="rId9"/>
    <p:sldId id="262" r:id="rId10"/>
    <p:sldId id="263" r:id="rId11"/>
    <p:sldId id="273" r:id="rId12"/>
    <p:sldId id="27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4" autoAdjust="0"/>
    <p:restoredTop sz="65975" autoAdjust="0"/>
  </p:normalViewPr>
  <p:slideViewPr>
    <p:cSldViewPr snapToGrid="0">
      <p:cViewPr>
        <p:scale>
          <a:sx n="69" d="100"/>
          <a:sy n="69" d="100"/>
        </p:scale>
        <p:origin x="6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5D2E1-D7DA-49EA-A23C-F1000B2D64ED}" type="datetimeFigureOut">
              <a:rPr lang="en-GB" smtClean="0"/>
              <a:t>23/04/2020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6C9CE8-7440-4785-9C21-63A01E4F4B3B}" type="slidenum">
              <a:rPr lang="en-GB" smtClean="0"/>
              <a:t>‹#›</a:t>
            </a:fld>
            <a:endParaRPr lang="en-GB"/>
          </a:p>
        </p:txBody>
      </p:sp>
    </p:spTree>
    <p:extLst>
      <p:ext uri="{BB962C8B-B14F-4D97-AF65-F5344CB8AC3E}">
        <p14:creationId xmlns:p14="http://schemas.microsoft.com/office/powerpoint/2010/main" val="2014863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sc.nsw.edu.au/tscnews/educational-philosophy-what-is-it-all-abou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study.com/academy/lesson/john-dewey-on-education-theory-philosophy-quiz.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uowtsd-my.sharepoint.com/personal/rachel_bendall_uwtsd_ac_uk/_layouts/15/doc.aspx?sourcedoc=%7b37ea29f2-6468-43d7-b9a1-6a7692874db0%7d&amp;action=edi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7618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Diffiniad</a:t>
            </a:r>
            <a:r>
              <a:rPr lang="en-GB" baseline="0" dirty="0" smtClean="0"/>
              <a:t> o </a:t>
            </a:r>
            <a:r>
              <a:rPr lang="en-GB" dirty="0" err="1" smtClean="0"/>
              <a:t>wefan</a:t>
            </a:r>
            <a:r>
              <a:rPr lang="en-GB" dirty="0" smtClean="0"/>
              <a:t> </a:t>
            </a:r>
            <a:r>
              <a:rPr lang="en-GB" dirty="0" err="1" smtClean="0"/>
              <a:t>ysgol</a:t>
            </a:r>
            <a:r>
              <a:rPr lang="en-GB" dirty="0" smtClean="0"/>
              <a:t> </a:t>
            </a:r>
            <a:r>
              <a:rPr lang="en-GB" dirty="0" err="1" smtClean="0"/>
              <a:t>yn</a:t>
            </a:r>
            <a:r>
              <a:rPr lang="en-GB" dirty="0" smtClean="0"/>
              <a:t> </a:t>
            </a:r>
            <a:r>
              <a:rPr lang="en-GB" dirty="0" err="1" smtClean="0"/>
              <a:t>Awstralia</a:t>
            </a:r>
            <a:r>
              <a:rPr lang="en-GB" dirty="0" smtClean="0"/>
              <a:t> </a:t>
            </a:r>
            <a:r>
              <a:rPr lang="en-GB" dirty="0" err="1" smtClean="0"/>
              <a:t>yw</a:t>
            </a:r>
            <a:r>
              <a:rPr lang="en-GB" dirty="0" smtClean="0"/>
              <a:t> hon.</a:t>
            </a:r>
          </a:p>
          <a:p>
            <a:r>
              <a:rPr lang="en-GB" dirty="0" smtClean="0"/>
              <a:t>This</a:t>
            </a:r>
            <a:r>
              <a:rPr lang="en-GB" baseline="0" dirty="0" smtClean="0"/>
              <a:t> is from an Australian school’s website.</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https://www.tsc.nsw.edu.au/tscnews/educational-philosophy-what-is-it-all-about</a:t>
            </a:r>
            <a:endParaRPr lang="en-GB" dirty="0" smtClean="0"/>
          </a:p>
          <a:p>
            <a:endParaRPr lang="en-GB" dirty="0"/>
          </a:p>
        </p:txBody>
      </p:sp>
      <p:sp>
        <p:nvSpPr>
          <p:cNvPr id="4" name="Slide Number Placeholder 3"/>
          <p:cNvSpPr>
            <a:spLocks noGrp="1"/>
          </p:cNvSpPr>
          <p:nvPr>
            <p:ph type="sldNum" sz="quarter" idx="10"/>
          </p:nvPr>
        </p:nvSpPr>
        <p:spPr/>
        <p:txBody>
          <a:bodyPr/>
          <a:lstStyle/>
          <a:p>
            <a:fld id="{8D6C9CE8-7440-4785-9C21-63A01E4F4B3B}" type="slidenum">
              <a:rPr lang="en-GB" smtClean="0"/>
              <a:t>4</a:t>
            </a:fld>
            <a:endParaRPr lang="en-GB"/>
          </a:p>
        </p:txBody>
      </p:sp>
    </p:spTree>
    <p:extLst>
      <p:ext uri="{BB962C8B-B14F-4D97-AF65-F5344CB8AC3E}">
        <p14:creationId xmlns:p14="http://schemas.microsoft.com/office/powerpoint/2010/main" val="2990363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Gwyliwch</a:t>
            </a:r>
            <a:r>
              <a:rPr lang="en-GB" dirty="0" smtClean="0"/>
              <a:t> y </a:t>
            </a:r>
            <a:r>
              <a:rPr lang="en-GB" dirty="0" err="1" smtClean="0"/>
              <a:t>fideo</a:t>
            </a:r>
            <a:r>
              <a:rPr lang="en-GB" dirty="0" smtClean="0"/>
              <a:t> ac </a:t>
            </a:r>
            <a:r>
              <a:rPr lang="en-GB" dirty="0" err="1" smtClean="0"/>
              <a:t>ysytyriwch</a:t>
            </a:r>
            <a:r>
              <a:rPr lang="en-GB" dirty="0" smtClean="0"/>
              <a:t> </a:t>
            </a:r>
            <a:r>
              <a:rPr lang="en-GB" dirty="0" err="1" smtClean="0"/>
              <a:t>berthnasedd</a:t>
            </a:r>
            <a:r>
              <a:rPr lang="en-GB" dirty="0" smtClean="0"/>
              <a:t> </a:t>
            </a:r>
            <a:r>
              <a:rPr lang="en-GB" dirty="0" err="1" smtClean="0"/>
              <a:t>syniadau</a:t>
            </a:r>
            <a:r>
              <a:rPr lang="en-GB" dirty="0" smtClean="0"/>
              <a:t> John</a:t>
            </a:r>
            <a:r>
              <a:rPr lang="en-GB" baseline="0" dirty="0" smtClean="0"/>
              <a:t> Dewey </a:t>
            </a:r>
            <a:r>
              <a:rPr lang="en-GB" baseline="0" dirty="0" err="1" smtClean="0"/>
              <a:t>i’r</a:t>
            </a:r>
            <a:r>
              <a:rPr lang="en-GB" baseline="0" dirty="0" smtClean="0"/>
              <a:t> </a:t>
            </a:r>
            <a:r>
              <a:rPr lang="en-GB" baseline="0" dirty="0" err="1" smtClean="0"/>
              <a:t>diwygiadau</a:t>
            </a:r>
            <a:r>
              <a:rPr lang="en-GB" baseline="0" dirty="0" smtClean="0"/>
              <a:t> </a:t>
            </a:r>
            <a:r>
              <a:rPr lang="en-GB" baseline="0" dirty="0" err="1" smtClean="0"/>
              <a:t>sy’n</a:t>
            </a:r>
            <a:r>
              <a:rPr lang="en-GB" baseline="0" dirty="0" smtClean="0"/>
              <a:t> </a:t>
            </a:r>
            <a:r>
              <a:rPr lang="en-GB" baseline="0" dirty="0" err="1" smtClean="0"/>
              <a:t>digwydd</a:t>
            </a:r>
            <a:r>
              <a:rPr lang="en-GB" baseline="0" dirty="0" smtClean="0"/>
              <a:t> </a:t>
            </a:r>
            <a:r>
              <a:rPr lang="en-GB" baseline="0" dirty="0" err="1" smtClean="0"/>
              <a:t>i’r</a:t>
            </a:r>
            <a:r>
              <a:rPr lang="en-GB" baseline="0" dirty="0" smtClean="0"/>
              <a:t> </a:t>
            </a:r>
            <a:r>
              <a:rPr lang="en-GB" baseline="0" dirty="0" err="1" smtClean="0"/>
              <a:t>cwricwlwm</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a:t>
            </a:r>
          </a:p>
          <a:p>
            <a:r>
              <a:rPr lang="en-GB" baseline="0" dirty="0" smtClean="0"/>
              <a:t>Watch the video and consider the relevance of John Dewey’s ideas to the curriculum reform that’s happening in Wales.</a:t>
            </a:r>
            <a:endParaRPr lang="en-GB" dirty="0" smtClean="0"/>
          </a:p>
          <a:p>
            <a:r>
              <a:rPr lang="en-GB" dirty="0" smtClean="0">
                <a:hlinkClick r:id="rId3"/>
              </a:rPr>
              <a:t>https://study.com/academy/lesson/john-dewey-on-education-theory-philosophy-quiz.html</a:t>
            </a:r>
            <a:endParaRPr lang="en-GB" dirty="0" smtClean="0"/>
          </a:p>
          <a:p>
            <a:r>
              <a:rPr lang="en-GB" dirty="0" smtClean="0"/>
              <a:t>(Does dim </a:t>
            </a:r>
            <a:r>
              <a:rPr lang="en-GB" dirty="0" err="1" smtClean="0"/>
              <a:t>angen</a:t>
            </a:r>
            <a:r>
              <a:rPr lang="en-GB" dirty="0" smtClean="0"/>
              <a:t> </a:t>
            </a:r>
            <a:r>
              <a:rPr lang="en-GB" dirty="0" err="1" smtClean="0"/>
              <a:t>i</a:t>
            </a:r>
            <a:r>
              <a:rPr lang="en-GB" dirty="0" smtClean="0"/>
              <a:t> chi </a:t>
            </a:r>
            <a:r>
              <a:rPr lang="en-GB" dirty="0" err="1" smtClean="0"/>
              <a:t>greu</a:t>
            </a:r>
            <a:r>
              <a:rPr lang="en-GB" dirty="0" smtClean="0"/>
              <a:t> </a:t>
            </a:r>
            <a:r>
              <a:rPr lang="en-GB" dirty="0" err="1" smtClean="0"/>
              <a:t>cyfrif</a:t>
            </a:r>
            <a:r>
              <a:rPr lang="en-GB" dirty="0" smtClean="0"/>
              <a:t> </a:t>
            </a:r>
            <a:r>
              <a:rPr lang="en-GB" dirty="0" err="1" smtClean="0"/>
              <a:t>i</a:t>
            </a:r>
            <a:r>
              <a:rPr lang="en-GB" dirty="0" smtClean="0"/>
              <a:t> </a:t>
            </a:r>
            <a:r>
              <a:rPr lang="en-GB" dirty="0" err="1" smtClean="0"/>
              <a:t>barhau</a:t>
            </a:r>
            <a:r>
              <a:rPr lang="en-GB" dirty="0" smtClean="0"/>
              <a:t> </a:t>
            </a:r>
            <a:r>
              <a:rPr lang="en-GB" dirty="0" err="1" smtClean="0"/>
              <a:t>i</a:t>
            </a:r>
            <a:r>
              <a:rPr lang="en-GB" dirty="0" smtClean="0"/>
              <a:t> </a:t>
            </a:r>
            <a:r>
              <a:rPr lang="en-GB" dirty="0" err="1" smtClean="0"/>
              <a:t>wylio</a:t>
            </a:r>
            <a:r>
              <a:rPr lang="en-GB" dirty="0" smtClean="0"/>
              <a:t> – </a:t>
            </a:r>
            <a:r>
              <a:rPr lang="en-GB" dirty="0" err="1" smtClean="0"/>
              <a:t>mae’r</a:t>
            </a:r>
            <a:r>
              <a:rPr lang="en-GB" dirty="0" smtClean="0"/>
              <a:t> </a:t>
            </a:r>
            <a:r>
              <a:rPr lang="en-GB" dirty="0" err="1" smtClean="0"/>
              <a:t>munudau</a:t>
            </a:r>
            <a:r>
              <a:rPr lang="en-GB" dirty="0" smtClean="0"/>
              <a:t> </a:t>
            </a:r>
            <a:r>
              <a:rPr lang="en-GB" dirty="0" err="1" smtClean="0"/>
              <a:t>cyntaf</a:t>
            </a:r>
            <a:r>
              <a:rPr lang="en-GB" dirty="0" smtClean="0"/>
              <a:t> </a:t>
            </a:r>
            <a:r>
              <a:rPr lang="en-GB" dirty="0" err="1" smtClean="0"/>
              <a:t>yn</a:t>
            </a:r>
            <a:r>
              <a:rPr lang="en-GB" dirty="0" smtClean="0"/>
              <a:t> </a:t>
            </a:r>
            <a:r>
              <a:rPr lang="en-GB" dirty="0" err="1" smtClean="0"/>
              <a:t>rhoi</a:t>
            </a:r>
            <a:r>
              <a:rPr lang="en-GB" dirty="0" smtClean="0"/>
              <a:t> </a:t>
            </a:r>
            <a:r>
              <a:rPr lang="en-GB" dirty="0" err="1" smtClean="0"/>
              <a:t>digon</a:t>
            </a:r>
            <a:r>
              <a:rPr lang="en-GB" dirty="0" smtClean="0"/>
              <a:t> o </a:t>
            </a:r>
            <a:r>
              <a:rPr lang="en-GB" dirty="0" err="1" smtClean="0"/>
              <a:t>wybodaeth</a:t>
            </a:r>
            <a:r>
              <a:rPr lang="en-GB" dirty="0" smtClean="0"/>
              <a:t> </a:t>
            </a:r>
            <a:r>
              <a:rPr lang="en-GB" dirty="0" err="1" smtClean="0"/>
              <a:t>i</a:t>
            </a:r>
            <a:r>
              <a:rPr lang="en-GB" dirty="0" smtClean="0"/>
              <a:t> chi)</a:t>
            </a:r>
          </a:p>
          <a:p>
            <a:r>
              <a:rPr lang="en-GB" dirty="0" smtClean="0"/>
              <a:t>(You don’t need to </a:t>
            </a:r>
            <a:r>
              <a:rPr lang="en-GB" dirty="0" err="1" smtClean="0"/>
              <a:t>creat</a:t>
            </a:r>
            <a:r>
              <a:rPr lang="en-GB" dirty="0" smtClean="0"/>
              <a:t> an account to continue watching – the first minutes provide enough information)</a:t>
            </a:r>
          </a:p>
          <a:p>
            <a:endParaRPr lang="en-GB" dirty="0" smtClean="0"/>
          </a:p>
          <a:p>
            <a:r>
              <a:rPr lang="en-GB" dirty="0" smtClean="0"/>
              <a:t>Further reading about educational philosophies and their importance</a:t>
            </a:r>
            <a:r>
              <a:rPr lang="en-GB" baseline="0" dirty="0" smtClean="0"/>
              <a:t> to teachers’ and whole-school practice</a:t>
            </a:r>
            <a:r>
              <a:rPr lang="en-GB" dirty="0" smtClean="0"/>
              <a:t> can be found alongside this presentation</a:t>
            </a:r>
            <a:r>
              <a:rPr lang="en-GB" baseline="0" dirty="0" smtClean="0"/>
              <a:t> on Moodle.</a:t>
            </a:r>
          </a:p>
          <a:p>
            <a:r>
              <a:rPr lang="en-GB" baseline="0" dirty="0" smtClean="0"/>
              <a:t>Mae </a:t>
            </a:r>
            <a:r>
              <a:rPr lang="en-GB" baseline="0" dirty="0" err="1" smtClean="0"/>
              <a:t>darllen</a:t>
            </a:r>
            <a:r>
              <a:rPr lang="en-GB" baseline="0" dirty="0" smtClean="0"/>
              <a:t> </a:t>
            </a:r>
            <a:r>
              <a:rPr lang="en-GB" baseline="0" dirty="0" err="1" smtClean="0"/>
              <a:t>pellach</a:t>
            </a:r>
            <a:r>
              <a:rPr lang="en-GB" baseline="0" dirty="0" smtClean="0"/>
              <a:t> am </a:t>
            </a:r>
            <a:r>
              <a:rPr lang="en-GB" baseline="0" dirty="0" err="1" smtClean="0"/>
              <a:t>athronyddiaeth</a:t>
            </a:r>
            <a:r>
              <a:rPr lang="en-GB" baseline="0" dirty="0" smtClean="0"/>
              <a:t> </a:t>
            </a:r>
            <a:r>
              <a:rPr lang="en-GB" baseline="0" dirty="0" err="1" smtClean="0"/>
              <a:t>addysgol</a:t>
            </a:r>
            <a:r>
              <a:rPr lang="en-GB" baseline="0" dirty="0" smtClean="0"/>
              <a:t> </a:t>
            </a:r>
            <a:r>
              <a:rPr lang="en-GB" baseline="0" dirty="0" err="1" smtClean="0"/>
              <a:t>a’u</a:t>
            </a:r>
            <a:r>
              <a:rPr lang="en-GB" baseline="0" dirty="0" smtClean="0"/>
              <a:t> </a:t>
            </a:r>
            <a:r>
              <a:rPr lang="en-GB" baseline="0" dirty="0" err="1" smtClean="0"/>
              <a:t>pwysigrwydd</a:t>
            </a:r>
            <a:r>
              <a:rPr lang="en-GB" baseline="0" dirty="0" smtClean="0"/>
              <a:t> </a:t>
            </a:r>
            <a:r>
              <a:rPr lang="en-GB" baseline="0" dirty="0" err="1" smtClean="0"/>
              <a:t>i</a:t>
            </a:r>
            <a:r>
              <a:rPr lang="en-GB" baseline="0" dirty="0" smtClean="0"/>
              <a:t> </a:t>
            </a:r>
            <a:r>
              <a:rPr lang="en-GB" baseline="0" dirty="0" err="1" smtClean="0"/>
              <a:t>arferion</a:t>
            </a:r>
            <a:r>
              <a:rPr lang="en-GB" baseline="0" dirty="0" smtClean="0"/>
              <a:t> </a:t>
            </a:r>
            <a:r>
              <a:rPr lang="en-GB" baseline="0" dirty="0" err="1" smtClean="0"/>
              <a:t>athrawon</a:t>
            </a:r>
            <a:r>
              <a:rPr lang="en-GB" baseline="0" dirty="0" smtClean="0"/>
              <a:t> ac </a:t>
            </a:r>
            <a:r>
              <a:rPr lang="en-GB" baseline="0" dirty="0" err="1" smtClean="0"/>
              <a:t>arferion</a:t>
            </a:r>
            <a:r>
              <a:rPr lang="en-GB" baseline="0" dirty="0" smtClean="0"/>
              <a:t> </a:t>
            </a:r>
            <a:r>
              <a:rPr lang="en-GB" baseline="0" dirty="0" err="1" smtClean="0"/>
              <a:t>ysgol</a:t>
            </a:r>
            <a:r>
              <a:rPr lang="en-GB" baseline="0" dirty="0" smtClean="0"/>
              <a:t> </a:t>
            </a:r>
            <a:r>
              <a:rPr lang="en-GB" baseline="0" dirty="0" err="1" smtClean="0"/>
              <a:t>gyfan</a:t>
            </a:r>
            <a:r>
              <a:rPr lang="en-GB" baseline="0" dirty="0" smtClean="0"/>
              <a:t>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wrth</a:t>
            </a:r>
            <a:r>
              <a:rPr lang="en-GB" baseline="0" dirty="0" smtClean="0"/>
              <a:t> </a:t>
            </a:r>
            <a:r>
              <a:rPr lang="en-GB" baseline="0" dirty="0" err="1" smtClean="0"/>
              <a:t>ymyl</a:t>
            </a:r>
            <a:r>
              <a:rPr lang="en-GB" baseline="0" dirty="0" smtClean="0"/>
              <a:t> y </a:t>
            </a:r>
            <a:r>
              <a:rPr lang="en-GB" baseline="0" dirty="0" err="1" smtClean="0"/>
              <a:t>cyflwyniad</a:t>
            </a:r>
            <a:r>
              <a:rPr lang="en-GB" baseline="0" dirty="0" smtClean="0"/>
              <a:t> </a:t>
            </a:r>
            <a:r>
              <a:rPr lang="en-GB" baseline="0" dirty="0" err="1" smtClean="0"/>
              <a:t>hwn</a:t>
            </a:r>
            <a:r>
              <a:rPr lang="en-GB" baseline="0" dirty="0" smtClean="0"/>
              <a:t> </a:t>
            </a:r>
            <a:r>
              <a:rPr lang="en-GB" baseline="0" dirty="0" err="1" smtClean="0"/>
              <a:t>ar</a:t>
            </a:r>
            <a:r>
              <a:rPr lang="en-GB" baseline="0" dirty="0" smtClean="0"/>
              <a:t> Moodle.</a:t>
            </a:r>
            <a:endParaRPr lang="en-GB" dirty="0" smtClean="0"/>
          </a:p>
        </p:txBody>
      </p:sp>
      <p:sp>
        <p:nvSpPr>
          <p:cNvPr id="4" name="Slide Number Placeholder 3"/>
          <p:cNvSpPr>
            <a:spLocks noGrp="1"/>
          </p:cNvSpPr>
          <p:nvPr>
            <p:ph type="sldNum" sz="quarter" idx="10"/>
          </p:nvPr>
        </p:nvSpPr>
        <p:spPr/>
        <p:txBody>
          <a:bodyPr/>
          <a:lstStyle/>
          <a:p>
            <a:fld id="{8D6C9CE8-7440-4785-9C21-63A01E4F4B3B}" type="slidenum">
              <a:rPr lang="en-GB" smtClean="0"/>
              <a:t>5</a:t>
            </a:fld>
            <a:endParaRPr lang="en-GB"/>
          </a:p>
        </p:txBody>
      </p:sp>
    </p:spTree>
    <p:extLst>
      <p:ext uri="{BB962C8B-B14F-4D97-AF65-F5344CB8AC3E}">
        <p14:creationId xmlns:p14="http://schemas.microsoft.com/office/powerpoint/2010/main" val="3008282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err="1" smtClean="0">
                <a:solidFill>
                  <a:schemeClr val="tx1"/>
                </a:solidFill>
                <a:effectLst/>
                <a:latin typeface="+mn-lt"/>
                <a:ea typeface="+mn-ea"/>
                <a:cs typeface="+mn-cs"/>
              </a:rPr>
              <a:t>Darllenwch</a:t>
            </a:r>
            <a:r>
              <a:rPr lang="en-GB" sz="1200" b="1" kern="1200" baseline="0" dirty="0" smtClean="0">
                <a:solidFill>
                  <a:schemeClr val="tx1"/>
                </a:solidFill>
                <a:effectLst/>
                <a:latin typeface="+mn-lt"/>
                <a:ea typeface="+mn-ea"/>
                <a:cs typeface="+mn-cs"/>
              </a:rPr>
              <a:t> y </a:t>
            </a:r>
            <a:r>
              <a:rPr lang="en-GB" sz="1200" b="1" kern="1200" baseline="0" dirty="0" err="1" smtClean="0">
                <a:solidFill>
                  <a:schemeClr val="tx1"/>
                </a:solidFill>
                <a:effectLst/>
                <a:latin typeface="+mn-lt"/>
                <a:ea typeface="+mn-ea"/>
                <a:cs typeface="+mn-cs"/>
              </a:rPr>
              <a:t>sleid</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yn</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ofalus</a:t>
            </a:r>
            <a:r>
              <a:rPr lang="en-GB" sz="1200" b="1" kern="1200" baseline="0" dirty="0" smtClean="0">
                <a:solidFill>
                  <a:schemeClr val="tx1"/>
                </a:solidFill>
                <a:effectLst/>
                <a:latin typeface="+mn-lt"/>
                <a:ea typeface="+mn-ea"/>
                <a:cs typeface="+mn-cs"/>
              </a:rPr>
              <a:t>. Pa </a:t>
            </a:r>
            <a:r>
              <a:rPr lang="en-GB" sz="1200" b="1" kern="1200" baseline="0" dirty="0" err="1" smtClean="0">
                <a:solidFill>
                  <a:schemeClr val="tx1"/>
                </a:solidFill>
                <a:effectLst/>
                <a:latin typeface="+mn-lt"/>
                <a:ea typeface="+mn-ea"/>
                <a:cs typeface="+mn-cs"/>
              </a:rPr>
              <a:t>athroniaeth</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ydych</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chi’n</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credu</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sydd</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mwyaf</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dylanwadol</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yn</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Nghymru</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ar</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hyn</a:t>
            </a:r>
            <a:r>
              <a:rPr lang="en-GB" sz="1200" b="1" kern="1200" baseline="0" dirty="0" smtClean="0">
                <a:solidFill>
                  <a:schemeClr val="tx1"/>
                </a:solidFill>
                <a:effectLst/>
                <a:latin typeface="+mn-lt"/>
                <a:ea typeface="+mn-ea"/>
                <a:cs typeface="+mn-cs"/>
              </a:rPr>
              <a:t> o </a:t>
            </a:r>
            <a:r>
              <a:rPr lang="en-GB" sz="1200" b="1" kern="1200" baseline="0" dirty="0" err="1" smtClean="0">
                <a:solidFill>
                  <a:schemeClr val="tx1"/>
                </a:solidFill>
                <a:effectLst/>
                <a:latin typeface="+mn-lt"/>
                <a:ea typeface="+mn-ea"/>
                <a:cs typeface="+mn-cs"/>
              </a:rPr>
              <a:t>bryd</a:t>
            </a:r>
            <a:r>
              <a:rPr lang="en-GB" sz="1200" b="1" kern="1200" baseline="0" dirty="0" smtClean="0">
                <a:solidFill>
                  <a:schemeClr val="tx1"/>
                </a:solidFill>
                <a:effectLst/>
                <a:latin typeface="+mn-lt"/>
                <a:ea typeface="+mn-ea"/>
                <a:cs typeface="+mn-cs"/>
              </a:rPr>
              <a:t>?</a:t>
            </a:r>
            <a:endParaRPr lang="en-GB" sz="1200" b="1"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Read </a:t>
            </a:r>
            <a:r>
              <a:rPr lang="en-GB" sz="1200" b="1" kern="1200" dirty="0">
                <a:solidFill>
                  <a:schemeClr val="tx1"/>
                </a:solidFill>
                <a:effectLst/>
                <a:latin typeface="+mn-lt"/>
                <a:ea typeface="+mn-ea"/>
                <a:cs typeface="+mn-cs"/>
              </a:rPr>
              <a:t>the slide </a:t>
            </a:r>
            <a:r>
              <a:rPr lang="en-GB" sz="1200" b="1" kern="1200" dirty="0" smtClean="0">
                <a:solidFill>
                  <a:schemeClr val="tx1"/>
                </a:solidFill>
                <a:effectLst/>
                <a:latin typeface="+mn-lt"/>
                <a:ea typeface="+mn-ea"/>
                <a:cs typeface="+mn-cs"/>
              </a:rPr>
              <a:t>carefully. </a:t>
            </a:r>
            <a:r>
              <a:rPr lang="en-GB" sz="1200" b="1" kern="1200" baseline="0" dirty="0" smtClean="0">
                <a:solidFill>
                  <a:schemeClr val="tx1"/>
                </a:solidFill>
                <a:effectLst/>
                <a:latin typeface="+mn-lt"/>
                <a:ea typeface="+mn-ea"/>
                <a:cs typeface="+mn-cs"/>
              </a:rPr>
              <a:t>What do you </a:t>
            </a:r>
            <a:r>
              <a:rPr lang="en-GB" sz="1200" b="1" kern="1200" baseline="0" dirty="0">
                <a:solidFill>
                  <a:schemeClr val="tx1"/>
                </a:solidFill>
                <a:effectLst/>
                <a:latin typeface="+mn-lt"/>
                <a:ea typeface="+mn-ea"/>
                <a:cs typeface="+mn-cs"/>
              </a:rPr>
              <a:t>think is the most influential philosophy in Wales at the </a:t>
            </a:r>
            <a:r>
              <a:rPr lang="en-GB" sz="1200" b="1" kern="1200" baseline="0" dirty="0" smtClean="0">
                <a:solidFill>
                  <a:schemeClr val="tx1"/>
                </a:solidFill>
                <a:effectLst/>
                <a:latin typeface="+mn-lt"/>
                <a:ea typeface="+mn-ea"/>
                <a:cs typeface="+mn-cs"/>
              </a:rPr>
              <a:t>moment?</a:t>
            </a:r>
          </a:p>
          <a:p>
            <a:endParaRPr lang="en-GB" sz="1200" b="1" kern="1200" baseline="0" dirty="0" smtClean="0">
              <a:solidFill>
                <a:schemeClr val="tx1"/>
              </a:solidFill>
              <a:effectLst/>
              <a:latin typeface="+mn-lt"/>
              <a:ea typeface="+mn-ea"/>
              <a:cs typeface="+mn-cs"/>
            </a:endParaRPr>
          </a:p>
          <a:p>
            <a:r>
              <a:rPr lang="en-GB" sz="1200" b="0" kern="1200" baseline="0" dirty="0" smtClean="0">
                <a:solidFill>
                  <a:schemeClr val="tx1"/>
                </a:solidFill>
                <a:effectLst/>
                <a:latin typeface="+mn-lt"/>
                <a:ea typeface="+mn-ea"/>
                <a:cs typeface="+mn-cs"/>
              </a:rPr>
              <a:t>Mae </a:t>
            </a:r>
            <a:r>
              <a:rPr lang="en-GB" sz="1200" b="0" kern="1200" baseline="0" dirty="0" err="1" smtClean="0">
                <a:solidFill>
                  <a:schemeClr val="tx1"/>
                </a:solidFill>
                <a:effectLst/>
                <a:latin typeface="+mn-lt"/>
                <a:ea typeface="+mn-ea"/>
                <a:cs typeface="+mn-cs"/>
              </a:rPr>
              <a:t>ideolegau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nodedig</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eraill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athroniaeth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addysgol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cynnwys</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Cenedlaetholdeb</a:t>
            </a:r>
            <a:r>
              <a:rPr lang="en-GB" sz="1200" b="0" kern="1200" baseline="0" dirty="0" smtClean="0">
                <a:solidFill>
                  <a:schemeClr val="tx1"/>
                </a:solidFill>
                <a:effectLst/>
                <a:latin typeface="+mn-lt"/>
                <a:ea typeface="+mn-ea"/>
                <a:cs typeface="+mn-cs"/>
              </a:rPr>
              <a:t>, Ethno-</a:t>
            </a:r>
            <a:r>
              <a:rPr lang="en-GB" sz="1200" b="0" kern="1200" baseline="0" dirty="0" err="1" smtClean="0">
                <a:solidFill>
                  <a:schemeClr val="tx1"/>
                </a:solidFill>
                <a:effectLst/>
                <a:latin typeface="+mn-lt"/>
                <a:ea typeface="+mn-ea"/>
                <a:cs typeface="+mn-cs"/>
              </a:rPr>
              <a:t>genedlaetholdeb</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Rhyddfrydiaeth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Ceidwadaeth</a:t>
            </a:r>
            <a:r>
              <a:rPr lang="en-GB" sz="1200" b="0" kern="1200" baseline="0" dirty="0" smtClean="0">
                <a:solidFill>
                  <a:schemeClr val="tx1"/>
                </a:solidFill>
                <a:effectLst/>
                <a:latin typeface="+mn-lt"/>
                <a:ea typeface="+mn-ea"/>
                <a:cs typeface="+mn-cs"/>
              </a:rPr>
              <a:t>, a </a:t>
            </a:r>
            <a:r>
              <a:rPr lang="en-GB" sz="1200" b="0" kern="1200" baseline="0" dirty="0" err="1" smtClean="0">
                <a:solidFill>
                  <a:schemeClr val="tx1"/>
                </a:solidFill>
                <a:effectLst/>
                <a:latin typeface="+mn-lt"/>
                <a:ea typeface="+mn-ea"/>
                <a:cs typeface="+mn-cs"/>
              </a:rPr>
              <a:t>Marcsiaeth</a:t>
            </a:r>
            <a:r>
              <a:rPr lang="en-GB" sz="1200" b="0" kern="1200" baseline="0" dirty="0" smtClean="0">
                <a:solidFill>
                  <a:schemeClr val="tx1"/>
                </a:solidFill>
                <a:effectLst/>
                <a:latin typeface="+mn-lt"/>
                <a:ea typeface="+mn-ea"/>
                <a:cs typeface="+mn-cs"/>
              </a:rPr>
              <a:t>.</a:t>
            </a:r>
          </a:p>
          <a:p>
            <a:endParaRPr lang="en-GB" sz="1200" b="0" kern="1200" baseline="0" dirty="0" smtClean="0">
              <a:solidFill>
                <a:schemeClr val="tx1"/>
              </a:solidFill>
              <a:effectLst/>
              <a:latin typeface="+mn-lt"/>
              <a:ea typeface="+mn-ea"/>
              <a:cs typeface="+mn-cs"/>
            </a:endParaRPr>
          </a:p>
          <a:p>
            <a:r>
              <a:rPr lang="en-GB" sz="1200" b="0" kern="1200" baseline="0" dirty="0" err="1" smtClean="0">
                <a:solidFill>
                  <a:schemeClr val="tx1"/>
                </a:solidFill>
                <a:effectLst/>
                <a:latin typeface="+mn-lt"/>
                <a:ea typeface="+mn-ea"/>
                <a:cs typeface="+mn-cs"/>
              </a:rPr>
              <a:t>Ysbryd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cenedlaethol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neu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gariad</a:t>
            </a:r>
            <a:r>
              <a:rPr lang="en-GB" sz="1200" b="0" kern="1200" baseline="0" dirty="0" smtClean="0">
                <a:solidFill>
                  <a:schemeClr val="tx1"/>
                </a:solidFill>
                <a:effectLst/>
                <a:latin typeface="+mn-lt"/>
                <a:ea typeface="+mn-ea"/>
                <a:cs typeface="+mn-cs"/>
              </a:rPr>
              <a:t> at </a:t>
            </a:r>
            <a:r>
              <a:rPr lang="en-GB" sz="1200" b="0" kern="1200" baseline="0" dirty="0" err="1" smtClean="0">
                <a:solidFill>
                  <a:schemeClr val="tx1"/>
                </a:solidFill>
                <a:effectLst/>
                <a:latin typeface="+mn-lt"/>
                <a:ea typeface="+mn-ea"/>
                <a:cs typeface="+mn-cs"/>
              </a:rPr>
              <a:t>wlad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yw</a:t>
            </a:r>
            <a:r>
              <a:rPr lang="en-GB" sz="1200" b="0"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cenedlaetholdeb</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clymu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buddiannau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cenedl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â'r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symbolau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ei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chynrychioli</a:t>
            </a:r>
            <a:r>
              <a:rPr lang="en-GB" sz="1200" b="0" kern="1200" baseline="0" dirty="0" smtClean="0">
                <a:solidFill>
                  <a:schemeClr val="tx1"/>
                </a:solidFill>
                <a:effectLst/>
                <a:latin typeface="+mn-lt"/>
                <a:ea typeface="+mn-ea"/>
                <a:cs typeface="+mn-cs"/>
              </a:rPr>
              <a:t>.</a:t>
            </a:r>
          </a:p>
          <a:p>
            <a:r>
              <a:rPr lang="en-GB" sz="1200" b="0" kern="1200" baseline="0" dirty="0" smtClean="0">
                <a:solidFill>
                  <a:schemeClr val="tx1"/>
                </a:solidFill>
                <a:effectLst/>
                <a:latin typeface="+mn-lt"/>
                <a:ea typeface="+mn-ea"/>
                <a:cs typeface="+mn-cs"/>
              </a:rPr>
              <a:t>Mae </a:t>
            </a:r>
            <a:r>
              <a:rPr lang="en-GB" sz="1200" b="1" kern="1200" baseline="0" dirty="0" smtClean="0">
                <a:solidFill>
                  <a:schemeClr val="tx1"/>
                </a:solidFill>
                <a:effectLst/>
                <a:latin typeface="+mn-lt"/>
                <a:ea typeface="+mn-ea"/>
                <a:cs typeface="+mn-cs"/>
              </a:rPr>
              <a:t>ethno-</a:t>
            </a:r>
            <a:r>
              <a:rPr lang="en-GB" sz="1200" b="1" kern="1200" baseline="0" dirty="0" err="1" smtClean="0">
                <a:solidFill>
                  <a:schemeClr val="tx1"/>
                </a:solidFill>
                <a:effectLst/>
                <a:latin typeface="+mn-lt"/>
                <a:ea typeface="+mn-ea"/>
                <a:cs typeface="+mn-cs"/>
              </a:rPr>
              <a:t>genedlaetholdeb</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debyg</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genedlaetholdeb</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ond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hytrach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na'r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teyrngarwch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gorwedd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gyda</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chenedl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mae'n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gorwedd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gyda</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grŵp</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ethnig</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neu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hil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unigolyn</a:t>
            </a:r>
            <a:r>
              <a:rPr lang="en-GB" sz="1200" b="0" kern="1200" baseline="0" dirty="0" smtClean="0">
                <a:solidFill>
                  <a:schemeClr val="tx1"/>
                </a:solidFill>
                <a:effectLst/>
                <a:latin typeface="+mn-lt"/>
                <a:ea typeface="+mn-ea"/>
                <a:cs typeface="+mn-cs"/>
              </a:rPr>
              <a:t>.</a:t>
            </a:r>
          </a:p>
          <a:p>
            <a:r>
              <a:rPr lang="en-GB" sz="1200" b="1" kern="1200" baseline="0" dirty="0" err="1" smtClean="0">
                <a:solidFill>
                  <a:schemeClr val="tx1"/>
                </a:solidFill>
                <a:effectLst/>
                <a:latin typeface="+mn-lt"/>
                <a:ea typeface="+mn-ea"/>
                <a:cs typeface="+mn-cs"/>
              </a:rPr>
              <a:t>Rhyddfrydiaeth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yw'r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ideoleg</a:t>
            </a:r>
            <a:r>
              <a:rPr lang="en-GB" sz="1200" b="0" kern="1200" baseline="0" dirty="0" smtClean="0">
                <a:solidFill>
                  <a:schemeClr val="tx1"/>
                </a:solidFill>
                <a:effectLst/>
                <a:latin typeface="+mn-lt"/>
                <a:ea typeface="+mn-ea"/>
                <a:cs typeface="+mn-cs"/>
              </a:rPr>
              <a:t> y </a:t>
            </a:r>
            <a:r>
              <a:rPr lang="en-GB" sz="1200" b="0" kern="1200" baseline="0" dirty="0" err="1" smtClean="0">
                <a:solidFill>
                  <a:schemeClr val="tx1"/>
                </a:solidFill>
                <a:effectLst/>
                <a:latin typeface="+mn-lt"/>
                <a:ea typeface="+mn-ea"/>
                <a:cs typeface="+mn-cs"/>
              </a:rPr>
              <a:t>dylai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pobl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fwynhau'r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rhyddid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unigol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mwyaf</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posibl</a:t>
            </a:r>
            <a:r>
              <a:rPr lang="en-GB" sz="1200" b="0" kern="1200" baseline="0" dirty="0" smtClean="0">
                <a:solidFill>
                  <a:schemeClr val="tx1"/>
                </a:solidFill>
                <a:effectLst/>
                <a:latin typeface="+mn-lt"/>
                <a:ea typeface="+mn-ea"/>
                <a:cs typeface="+mn-cs"/>
              </a:rPr>
              <a:t> ac y </a:t>
            </a:r>
            <a:r>
              <a:rPr lang="en-GB" sz="1200" b="0" kern="1200" baseline="0" dirty="0" err="1" smtClean="0">
                <a:solidFill>
                  <a:schemeClr val="tx1"/>
                </a:solidFill>
                <a:effectLst/>
                <a:latin typeface="+mn-lt"/>
                <a:ea typeface="+mn-ea"/>
                <a:cs typeface="+mn-cs"/>
              </a:rPr>
              <a:t>dylid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ei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gwarantu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gan</a:t>
            </a:r>
            <a:r>
              <a:rPr lang="en-GB" sz="1200" b="0" kern="1200" baseline="0" dirty="0" smtClean="0">
                <a:solidFill>
                  <a:schemeClr val="tx1"/>
                </a:solidFill>
                <a:effectLst/>
                <a:latin typeface="+mn-lt"/>
                <a:ea typeface="+mn-ea"/>
                <a:cs typeface="+mn-cs"/>
              </a:rPr>
              <a:t> y </a:t>
            </a:r>
            <a:r>
              <a:rPr lang="en-GB" sz="1200" b="0" kern="1200" baseline="0" dirty="0" err="1" smtClean="0">
                <a:solidFill>
                  <a:schemeClr val="tx1"/>
                </a:solidFill>
                <a:effectLst/>
                <a:latin typeface="+mn-lt"/>
                <a:ea typeface="+mn-ea"/>
                <a:cs typeface="+mn-cs"/>
              </a:rPr>
              <a:t>gyfraith</a:t>
            </a:r>
            <a:r>
              <a:rPr lang="en-GB" sz="1200" b="0" kern="1200" baseline="0" dirty="0" smtClean="0">
                <a:solidFill>
                  <a:schemeClr val="tx1"/>
                </a:solidFill>
                <a:effectLst/>
                <a:latin typeface="+mn-lt"/>
                <a:ea typeface="+mn-ea"/>
                <a:cs typeface="+mn-cs"/>
              </a:rPr>
              <a:t>.</a:t>
            </a:r>
          </a:p>
          <a:p>
            <a:r>
              <a:rPr lang="en-GB" sz="1200" b="0" kern="1200" baseline="0" dirty="0" smtClean="0">
                <a:solidFill>
                  <a:schemeClr val="tx1"/>
                </a:solidFill>
                <a:effectLst/>
                <a:latin typeface="+mn-lt"/>
                <a:ea typeface="+mn-ea"/>
                <a:cs typeface="+mn-cs"/>
              </a:rPr>
              <a:t>Y </a:t>
            </a:r>
            <a:r>
              <a:rPr lang="en-GB" sz="1200" b="0" kern="1200" baseline="0" dirty="0" err="1" smtClean="0">
                <a:solidFill>
                  <a:schemeClr val="tx1"/>
                </a:solidFill>
                <a:effectLst/>
                <a:latin typeface="+mn-lt"/>
                <a:ea typeface="+mn-ea"/>
                <a:cs typeface="+mn-cs"/>
              </a:rPr>
              <a:t>gwrthwyneb</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ryddfrydiaeth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yw</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ceidwadaeth</a:t>
            </a:r>
            <a:r>
              <a:rPr lang="en-GB" sz="1200" b="0" kern="1200" baseline="0" dirty="0" smtClean="0">
                <a:solidFill>
                  <a:schemeClr val="tx1"/>
                </a:solidFill>
                <a:effectLst/>
                <a:latin typeface="+mn-lt"/>
                <a:ea typeface="+mn-ea"/>
                <a:cs typeface="+mn-cs"/>
              </a:rPr>
              <a:t>.</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Ceidwadaeth</a:t>
            </a:r>
            <a:r>
              <a:rPr lang="en-GB" sz="1200" b="1"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yw'r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gred</a:t>
            </a:r>
            <a:r>
              <a:rPr lang="en-GB" sz="1200" b="0" kern="1200" baseline="0" dirty="0" smtClean="0">
                <a:solidFill>
                  <a:schemeClr val="tx1"/>
                </a:solidFill>
                <a:effectLst/>
                <a:latin typeface="+mn-lt"/>
                <a:ea typeface="+mn-ea"/>
                <a:cs typeface="+mn-cs"/>
              </a:rPr>
              <a:t> y </a:t>
            </a:r>
            <a:r>
              <a:rPr lang="en-GB" sz="1200" b="0" kern="1200" baseline="0" dirty="0" err="1" smtClean="0">
                <a:solidFill>
                  <a:schemeClr val="tx1"/>
                </a:solidFill>
                <a:effectLst/>
                <a:latin typeface="+mn-lt"/>
                <a:ea typeface="+mn-ea"/>
                <a:cs typeface="+mn-cs"/>
              </a:rPr>
              <a:t>dylai</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sefydliadau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weithredu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unol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â'r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pwrpas</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gwreiddiol</a:t>
            </a:r>
            <a:r>
              <a:rPr lang="en-GB" sz="1200" b="0" kern="1200" baseline="0" dirty="0" smtClean="0">
                <a:solidFill>
                  <a:schemeClr val="tx1"/>
                </a:solidFill>
                <a:effectLst/>
                <a:latin typeface="+mn-lt"/>
                <a:ea typeface="+mn-ea"/>
                <a:cs typeface="+mn-cs"/>
              </a:rPr>
              <a:t> a </a:t>
            </a:r>
            <a:r>
              <a:rPr lang="en-GB" sz="1200" b="0" kern="1200" baseline="0" dirty="0" err="1" smtClean="0">
                <a:solidFill>
                  <a:schemeClr val="tx1"/>
                </a:solidFill>
                <a:effectLst/>
                <a:latin typeface="+mn-lt"/>
                <a:ea typeface="+mn-ea"/>
                <a:cs typeface="+mn-cs"/>
              </a:rPr>
              <a:t>fwriadwyd</a:t>
            </a:r>
            <a:r>
              <a:rPr lang="en-GB" sz="1200" b="0" kern="1200" baseline="0" dirty="0" smtClean="0">
                <a:solidFill>
                  <a:schemeClr val="tx1"/>
                </a:solidFill>
                <a:effectLst/>
                <a:latin typeface="+mn-lt"/>
                <a:ea typeface="+mn-ea"/>
                <a:cs typeface="+mn-cs"/>
              </a:rPr>
              <a:t> ac y </a:t>
            </a:r>
            <a:r>
              <a:rPr lang="en-GB" sz="1200" b="0" kern="1200" baseline="0" dirty="0" err="1" smtClean="0">
                <a:solidFill>
                  <a:schemeClr val="tx1"/>
                </a:solidFill>
                <a:effectLst/>
                <a:latin typeface="+mn-lt"/>
                <a:ea typeface="+mn-ea"/>
                <a:cs typeface="+mn-cs"/>
              </a:rPr>
              <a:t>dylid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adfer</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unrhyw</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gysyniadau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nad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ydynt</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wedi'u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cynnal</a:t>
            </a:r>
            <a:r>
              <a:rPr lang="en-GB" sz="1200" b="0" kern="1200" baseline="0" dirty="0" smtClean="0">
                <a:solidFill>
                  <a:schemeClr val="tx1"/>
                </a:solidFill>
                <a:effectLst/>
                <a:latin typeface="+mn-lt"/>
                <a:ea typeface="+mn-ea"/>
                <a:cs typeface="+mn-cs"/>
              </a:rPr>
              <a:t>.</a:t>
            </a:r>
          </a:p>
          <a:p>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olaf</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mae</a:t>
            </a:r>
            <a:r>
              <a:rPr lang="en-GB" sz="1200" b="0"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Marcsiaeth</a:t>
            </a:r>
            <a:r>
              <a:rPr lang="en-GB" sz="1200" b="1"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fudiad</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ideolegol</a:t>
            </a:r>
            <a:r>
              <a:rPr lang="en-GB" sz="1200" b="0" kern="1200" baseline="0" dirty="0" smtClean="0">
                <a:solidFill>
                  <a:schemeClr val="tx1"/>
                </a:solidFill>
                <a:effectLst/>
                <a:latin typeface="+mn-lt"/>
                <a:ea typeface="+mn-ea"/>
                <a:cs typeface="+mn-cs"/>
              </a:rPr>
              <a:t> a </a:t>
            </a:r>
            <a:r>
              <a:rPr lang="en-GB" sz="1200" b="0" kern="1200" baseline="0" dirty="0" err="1" smtClean="0">
                <a:solidFill>
                  <a:schemeClr val="tx1"/>
                </a:solidFill>
                <a:effectLst/>
                <a:latin typeface="+mn-lt"/>
                <a:ea typeface="+mn-ea"/>
                <a:cs typeface="+mn-cs"/>
              </a:rPr>
              <a:t>gwleidyddol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sy'n</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canolbwyntio</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ar</a:t>
            </a:r>
            <a:r>
              <a:rPr lang="en-GB" sz="1200" b="0" kern="1200" baseline="0" dirty="0" smtClean="0">
                <a:solidFill>
                  <a:schemeClr val="tx1"/>
                </a:solidFill>
                <a:effectLst/>
                <a:latin typeface="+mn-lt"/>
                <a:ea typeface="+mn-ea"/>
                <a:cs typeface="+mn-cs"/>
              </a:rPr>
              <a:t> y system </a:t>
            </a:r>
            <a:r>
              <a:rPr lang="en-GB" sz="1200" b="0" kern="1200" baseline="0" dirty="0" err="1" smtClean="0">
                <a:solidFill>
                  <a:schemeClr val="tx1"/>
                </a:solidFill>
                <a:effectLst/>
                <a:latin typeface="+mn-lt"/>
                <a:ea typeface="+mn-ea"/>
                <a:cs typeface="+mn-cs"/>
              </a:rPr>
              <a:t>ddosbarth</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fel</a:t>
            </a:r>
            <a:r>
              <a:rPr lang="en-GB" sz="1200" b="0" kern="1200" baseline="0" dirty="0" smtClean="0">
                <a:solidFill>
                  <a:schemeClr val="tx1"/>
                </a:solidFill>
                <a:effectLst/>
                <a:latin typeface="+mn-lt"/>
                <a:ea typeface="+mn-ea"/>
                <a:cs typeface="+mn-cs"/>
              </a:rPr>
              <a:t> math o </a:t>
            </a:r>
            <a:r>
              <a:rPr lang="en-GB" sz="1200" b="0" kern="1200" baseline="0" dirty="0" err="1" smtClean="0">
                <a:solidFill>
                  <a:schemeClr val="tx1"/>
                </a:solidFill>
                <a:effectLst/>
                <a:latin typeface="+mn-lt"/>
                <a:ea typeface="+mn-ea"/>
                <a:cs typeface="+mn-cs"/>
              </a:rPr>
              <a:t>wrthdaro</a:t>
            </a:r>
            <a:r>
              <a:rPr lang="en-GB" sz="1200" b="0" kern="1200" baseline="0" dirty="0" smtClean="0">
                <a:solidFill>
                  <a:schemeClr val="tx1"/>
                </a:solidFill>
                <a:effectLst/>
                <a:latin typeface="+mn-lt"/>
                <a:ea typeface="+mn-ea"/>
                <a:cs typeface="+mn-cs"/>
              </a:rPr>
              <a:t> o </a:t>
            </a:r>
            <a:r>
              <a:rPr lang="en-GB" sz="1200" b="0" kern="1200" baseline="0" dirty="0" err="1" smtClean="0">
                <a:solidFill>
                  <a:schemeClr val="tx1"/>
                </a:solidFill>
                <a:effectLst/>
                <a:latin typeface="+mn-lt"/>
                <a:ea typeface="+mn-ea"/>
                <a:cs typeface="+mn-cs"/>
              </a:rPr>
              <a:t>fewn</a:t>
            </a:r>
            <a:r>
              <a:rPr lang="en-GB" sz="1200" b="0" kern="1200" baseline="0" dirty="0" smtClean="0">
                <a:solidFill>
                  <a:schemeClr val="tx1"/>
                </a:solidFill>
                <a:effectLst/>
                <a:latin typeface="+mn-lt"/>
                <a:ea typeface="+mn-ea"/>
                <a:cs typeface="+mn-cs"/>
              </a:rPr>
              <a:t> y </a:t>
            </a:r>
            <a:r>
              <a:rPr lang="en-GB" sz="1200" b="0" kern="1200" baseline="0" dirty="0" err="1" smtClean="0">
                <a:solidFill>
                  <a:schemeClr val="tx1"/>
                </a:solidFill>
                <a:effectLst/>
                <a:latin typeface="+mn-lt"/>
                <a:ea typeface="+mn-ea"/>
                <a:cs typeface="+mn-cs"/>
              </a:rPr>
              <a:t>parthau</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cymdeithasol</a:t>
            </a:r>
            <a:r>
              <a:rPr lang="en-GB" sz="1200" b="0" kern="1200" baseline="0" dirty="0" smtClean="0">
                <a:solidFill>
                  <a:schemeClr val="tx1"/>
                </a:solidFill>
                <a:effectLst/>
                <a:latin typeface="+mn-lt"/>
                <a:ea typeface="+mn-ea"/>
                <a:cs typeface="+mn-cs"/>
              </a:rPr>
              <a:t>, </a:t>
            </a:r>
            <a:r>
              <a:rPr lang="en-GB" sz="1200" b="0" kern="1200" baseline="0" dirty="0" err="1" smtClean="0">
                <a:solidFill>
                  <a:schemeClr val="tx1"/>
                </a:solidFill>
                <a:effectLst/>
                <a:latin typeface="+mn-lt"/>
                <a:ea typeface="+mn-ea"/>
                <a:cs typeface="+mn-cs"/>
              </a:rPr>
              <a:t>gwleidyddol</a:t>
            </a:r>
            <a:r>
              <a:rPr lang="en-GB" sz="1200" b="0" kern="1200" baseline="0" dirty="0" smtClean="0">
                <a:solidFill>
                  <a:schemeClr val="tx1"/>
                </a:solidFill>
                <a:effectLst/>
                <a:latin typeface="+mn-lt"/>
                <a:ea typeface="+mn-ea"/>
                <a:cs typeface="+mn-cs"/>
              </a:rPr>
              <a:t> ac </a:t>
            </a:r>
            <a:r>
              <a:rPr lang="en-GB" sz="1200" b="0" kern="1200" baseline="0" dirty="0" err="1" smtClean="0">
                <a:solidFill>
                  <a:schemeClr val="tx1"/>
                </a:solidFill>
                <a:effectLst/>
                <a:latin typeface="+mn-lt"/>
                <a:ea typeface="+mn-ea"/>
                <a:cs typeface="+mn-cs"/>
              </a:rPr>
              <a:t>addysgol</a:t>
            </a:r>
            <a:r>
              <a:rPr lang="en-GB" sz="1200" b="0" kern="1200" baseline="0" dirty="0" smtClean="0">
                <a:solidFill>
                  <a:schemeClr val="tx1"/>
                </a:solidFill>
                <a:effectLst/>
                <a:latin typeface="+mn-lt"/>
                <a:ea typeface="+mn-ea"/>
                <a:cs typeface="+mn-cs"/>
              </a:rPr>
              <a:t>.</a:t>
            </a:r>
            <a:endParaRPr lang="en-GB" sz="1200" b="0" kern="1200" baseline="0" dirty="0">
              <a:solidFill>
                <a:schemeClr val="tx1"/>
              </a:solidFill>
              <a:effectLst/>
              <a:latin typeface="+mn-lt"/>
              <a:ea typeface="+mn-ea"/>
              <a:cs typeface="+mn-cs"/>
            </a:endParaRPr>
          </a:p>
          <a:p>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notable ideologies of educational philosophy include Nationalism,</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Ethno-nationalism, Liberalism, Conservatism, and Marxism. </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Nationalism</a:t>
            </a:r>
            <a:r>
              <a:rPr lang="en-GB" sz="1200" kern="1200" dirty="0">
                <a:solidFill>
                  <a:schemeClr val="tx1"/>
                </a:solidFill>
                <a:effectLst/>
                <a:latin typeface="+mn-lt"/>
                <a:ea typeface="+mn-ea"/>
                <a:cs typeface="+mn-cs"/>
              </a:rPr>
              <a:t> is a national spirit, or love of country, that ties the interests of a nation to the symbols that represent it. </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Ethno-nationalism</a:t>
            </a:r>
            <a:r>
              <a:rPr lang="en-GB" sz="1200" kern="1200" dirty="0">
                <a:solidFill>
                  <a:schemeClr val="tx1"/>
                </a:solidFill>
                <a:effectLst/>
                <a:latin typeface="+mn-lt"/>
                <a:ea typeface="+mn-ea"/>
                <a:cs typeface="+mn-cs"/>
              </a:rPr>
              <a:t> is similar to nationalism, but rather than the loyalty lying with one’s nation, it lies with one’s ethnic or racial group. </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Liberalism</a:t>
            </a:r>
            <a:r>
              <a:rPr lang="en-GB" sz="1200" kern="1200" dirty="0">
                <a:solidFill>
                  <a:schemeClr val="tx1"/>
                </a:solidFill>
                <a:effectLst/>
                <a:latin typeface="+mn-lt"/>
                <a:ea typeface="+mn-ea"/>
                <a:cs typeface="+mn-cs"/>
              </a:rPr>
              <a:t> is the ideology that people should enjoy the greatest possible individual freedoms and that it should be guaranteed by due process of law.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opposite of liberalism is conservatism. </a:t>
            </a:r>
            <a:r>
              <a:rPr lang="en-GB" sz="1200" b="1" kern="1200" dirty="0">
                <a:solidFill>
                  <a:schemeClr val="tx1"/>
                </a:solidFill>
                <a:effectLst/>
                <a:latin typeface="+mn-lt"/>
                <a:ea typeface="+mn-ea"/>
                <a:cs typeface="+mn-cs"/>
              </a:rPr>
              <a:t>Conservatism</a:t>
            </a:r>
            <a:r>
              <a:rPr lang="en-GB" sz="1200" kern="1200" dirty="0">
                <a:solidFill>
                  <a:schemeClr val="tx1"/>
                </a:solidFill>
                <a:effectLst/>
                <a:latin typeface="+mn-lt"/>
                <a:ea typeface="+mn-ea"/>
                <a:cs typeface="+mn-cs"/>
              </a:rPr>
              <a:t> is the belief that institutions should function according to their intended original purpose and any concepts that have not been maintained should be restored.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Finally, </a:t>
            </a:r>
            <a:r>
              <a:rPr lang="en-GB" sz="1200" b="1" kern="1200" dirty="0">
                <a:solidFill>
                  <a:schemeClr val="tx1"/>
                </a:solidFill>
                <a:effectLst/>
                <a:latin typeface="+mn-lt"/>
                <a:ea typeface="+mn-ea"/>
                <a:cs typeface="+mn-cs"/>
              </a:rPr>
              <a:t>Marxism</a:t>
            </a:r>
            <a:r>
              <a:rPr lang="en-GB" sz="1200" kern="1200" dirty="0">
                <a:solidFill>
                  <a:schemeClr val="tx1"/>
                </a:solidFill>
                <a:effectLst/>
                <a:latin typeface="+mn-lt"/>
                <a:ea typeface="+mn-ea"/>
                <a:cs typeface="+mn-cs"/>
              </a:rPr>
              <a:t> is an ideological and political movement that focuses on the class system as a form of conflict within the social, political, and educational realms.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C8006F-3B5E-43D8-9F90-C3281F22E5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899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Connect the word to the correct definition – send your answers to me if you want to know whether you’re right!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C8006F-3B5E-43D8-9F90-C3281F22E5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8219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C8006F-3B5E-43D8-9F90-C3281F22E5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0875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US" sz="1200" b="1" kern="1200" dirty="0" err="1" smtClean="0">
                <a:solidFill>
                  <a:schemeClr val="tx1"/>
                </a:solidFill>
                <a:effectLst/>
                <a:latin typeface="+mn-lt"/>
                <a:ea typeface="+mn-ea"/>
                <a:cs typeface="+mn-cs"/>
              </a:rPr>
              <a:t>Edrychwch</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ar</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weledigaeth</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cynhadaeth</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gwerthoedd</a:t>
            </a:r>
            <a:r>
              <a:rPr lang="en-US" sz="1200" b="1" kern="1200" dirty="0" smtClean="0">
                <a:solidFill>
                  <a:schemeClr val="tx1"/>
                </a:solidFill>
                <a:effectLst/>
                <a:latin typeface="+mn-lt"/>
                <a:ea typeface="+mn-ea"/>
                <a:cs typeface="+mn-cs"/>
              </a:rPr>
              <a:t>, ethos ac </a:t>
            </a:r>
            <a:r>
              <a:rPr lang="en-US" sz="1200" b="1" kern="1200" dirty="0" err="1" smtClean="0">
                <a:solidFill>
                  <a:schemeClr val="tx1"/>
                </a:solidFill>
                <a:effectLst/>
                <a:latin typeface="+mn-lt"/>
                <a:ea typeface="+mn-ea"/>
                <a:cs typeface="+mn-cs"/>
              </a:rPr>
              <a:t>amcanion</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amrywiaeth</a:t>
            </a:r>
            <a:r>
              <a:rPr lang="en-US" sz="1200" b="1" kern="1200" dirty="0" smtClean="0">
                <a:solidFill>
                  <a:schemeClr val="tx1"/>
                </a:solidFill>
                <a:effectLst/>
                <a:latin typeface="+mn-lt"/>
                <a:ea typeface="+mn-ea"/>
                <a:cs typeface="+mn-cs"/>
              </a:rPr>
              <a:t> o </a:t>
            </a:r>
            <a:r>
              <a:rPr lang="en-US" sz="1200" b="1" kern="1200" dirty="0" err="1" smtClean="0">
                <a:solidFill>
                  <a:schemeClr val="tx1"/>
                </a:solidFill>
                <a:effectLst/>
                <a:latin typeface="+mn-lt"/>
                <a:ea typeface="+mn-ea"/>
                <a:cs typeface="+mn-cs"/>
              </a:rPr>
              <a:t>ysgolion</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drwy</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ymchwilio</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ar</a:t>
            </a:r>
            <a:r>
              <a:rPr lang="en-US" sz="1200" b="1" kern="1200" dirty="0" smtClean="0">
                <a:solidFill>
                  <a:schemeClr val="tx1"/>
                </a:solidFill>
                <a:effectLst/>
                <a:latin typeface="+mn-lt"/>
                <a:ea typeface="+mn-ea"/>
                <a:cs typeface="+mn-cs"/>
              </a:rPr>
              <a:t> y we. </a:t>
            </a:r>
            <a:r>
              <a:rPr lang="en-US" sz="1200" b="1" kern="1200" dirty="0" err="1" smtClean="0">
                <a:solidFill>
                  <a:schemeClr val="tx1"/>
                </a:solidFill>
                <a:effectLst/>
                <a:latin typeface="+mn-lt"/>
                <a:ea typeface="+mn-ea"/>
                <a:cs typeface="+mn-cs"/>
              </a:rPr>
              <a:t>Dechreuwch</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gyda’r</a:t>
            </a:r>
            <a:r>
              <a:rPr lang="en-US" sz="1200" b="1" kern="1200" dirty="0" smtClean="0">
                <a:solidFill>
                  <a:schemeClr val="tx1"/>
                </a:solidFill>
                <a:effectLst/>
                <a:latin typeface="+mn-lt"/>
                <a:ea typeface="+mn-ea"/>
                <a:cs typeface="+mn-cs"/>
              </a:rPr>
              <a:t> </a:t>
            </a:r>
            <a:r>
              <a:rPr lang="en-US" sz="1200" b="1" kern="1200" dirty="0" err="1" smtClean="0">
                <a:solidFill>
                  <a:schemeClr val="tx1"/>
                </a:solidFill>
                <a:effectLst/>
                <a:latin typeface="+mn-lt"/>
                <a:ea typeface="+mn-ea"/>
                <a:cs typeface="+mn-cs"/>
              </a:rPr>
              <a:t>ysgol</a:t>
            </a:r>
            <a:r>
              <a:rPr lang="en-US" sz="1200" b="1" kern="1200" dirty="0" smtClean="0">
                <a:solidFill>
                  <a:schemeClr val="tx1"/>
                </a:solidFill>
                <a:effectLst/>
                <a:latin typeface="+mn-lt"/>
                <a:ea typeface="+mn-ea"/>
                <a:cs typeface="+mn-cs"/>
              </a:rPr>
              <a:t> PAP </a:t>
            </a:r>
            <a:r>
              <a:rPr lang="en-US" sz="1200" b="1" kern="1200" dirty="0" err="1" smtClean="0">
                <a:solidFill>
                  <a:schemeClr val="tx1"/>
                </a:solidFill>
                <a:effectLst/>
                <a:latin typeface="+mn-lt"/>
                <a:ea typeface="+mn-ea"/>
                <a:cs typeface="+mn-cs"/>
              </a:rPr>
              <a:t>ddiwethaf</a:t>
            </a:r>
            <a:r>
              <a:rPr lang="en-US" sz="1200" b="1"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Beth </a:t>
            </a:r>
            <a:r>
              <a:rPr lang="en-US" sz="1200" kern="1200" baseline="0" dirty="0" err="1" smtClean="0">
                <a:solidFill>
                  <a:schemeClr val="tx1"/>
                </a:solidFill>
                <a:effectLst/>
                <a:latin typeface="+mn-lt"/>
                <a:ea typeface="+mn-ea"/>
                <a:cs typeface="+mn-cs"/>
              </a:rPr>
              <a:t>ffeindioch</a:t>
            </a:r>
            <a:r>
              <a:rPr lang="en-US" sz="1200" kern="1200" baseline="0" dirty="0" smtClean="0">
                <a:solidFill>
                  <a:schemeClr val="tx1"/>
                </a:solidFill>
                <a:effectLst/>
                <a:latin typeface="+mn-lt"/>
                <a:ea typeface="+mn-ea"/>
                <a:cs typeface="+mn-cs"/>
              </a:rPr>
              <a:t> chi? </a:t>
            </a:r>
            <a:endParaRPr lang="en-US" sz="1200" b="1"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err="1" smtClean="0">
                <a:solidFill>
                  <a:schemeClr val="tx1"/>
                </a:solidFill>
                <a:effectLst/>
                <a:latin typeface="+mn-lt"/>
                <a:ea typeface="+mn-ea"/>
                <a:cs typeface="+mn-cs"/>
              </a:rPr>
              <a:t>Edrychwch</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yn</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ddyfnach</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ar</a:t>
            </a:r>
            <a:r>
              <a:rPr lang="en-US" sz="1200" kern="1200" baseline="0" dirty="0" smtClean="0">
                <a:solidFill>
                  <a:schemeClr val="tx1"/>
                </a:solidFill>
                <a:effectLst/>
                <a:latin typeface="+mn-lt"/>
                <a:ea typeface="+mn-ea"/>
                <a:cs typeface="+mn-cs"/>
              </a:rPr>
              <a:t> un </a:t>
            </a:r>
            <a:r>
              <a:rPr lang="en-US" sz="1200" kern="1200" baseline="0" dirty="0" err="1" smtClean="0">
                <a:solidFill>
                  <a:schemeClr val="tx1"/>
                </a:solidFill>
                <a:effectLst/>
                <a:latin typeface="+mn-lt"/>
                <a:ea typeface="+mn-ea"/>
                <a:cs typeface="+mn-cs"/>
              </a:rPr>
              <a:t>o’r</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gwefannau</a:t>
            </a:r>
            <a:r>
              <a:rPr lang="en-US" sz="1200" kern="1200" baseline="0" dirty="0" smtClean="0">
                <a:solidFill>
                  <a:schemeClr val="tx1"/>
                </a:solidFill>
                <a:effectLst/>
                <a:latin typeface="+mn-lt"/>
                <a:ea typeface="+mn-ea"/>
                <a:cs typeface="+mn-cs"/>
              </a:rPr>
              <a:t>.</a:t>
            </a:r>
          </a:p>
          <a:p>
            <a:pPr lvl="0"/>
            <a:r>
              <a:rPr lang="en-US" sz="1200" kern="1200" baseline="0" dirty="0" smtClean="0">
                <a:solidFill>
                  <a:schemeClr val="tx1"/>
                </a:solidFill>
                <a:effectLst/>
                <a:latin typeface="+mn-lt"/>
                <a:ea typeface="+mn-ea"/>
                <a:cs typeface="+mn-cs"/>
              </a:rPr>
              <a:t>O’r </a:t>
            </a:r>
            <a:r>
              <a:rPr lang="en-US" sz="1200" kern="1200" baseline="0" dirty="0" err="1" smtClean="0">
                <a:solidFill>
                  <a:schemeClr val="tx1"/>
                </a:solidFill>
                <a:effectLst/>
                <a:latin typeface="+mn-lt"/>
                <a:ea typeface="+mn-ea"/>
                <a:cs typeface="+mn-cs"/>
              </a:rPr>
              <a:t>hyn</a:t>
            </a:r>
            <a:r>
              <a:rPr lang="en-US" sz="1200" kern="1200" baseline="0" dirty="0" smtClean="0">
                <a:solidFill>
                  <a:schemeClr val="tx1"/>
                </a:solidFill>
                <a:effectLst/>
                <a:latin typeface="+mn-lt"/>
                <a:ea typeface="+mn-ea"/>
                <a:cs typeface="+mn-cs"/>
              </a:rPr>
              <a:t> a </a:t>
            </a:r>
            <a:r>
              <a:rPr lang="en-US" sz="1200" kern="1200" baseline="0" dirty="0" err="1" smtClean="0">
                <a:solidFill>
                  <a:schemeClr val="tx1"/>
                </a:solidFill>
                <a:effectLst/>
                <a:latin typeface="+mn-lt"/>
                <a:ea typeface="+mn-ea"/>
                <a:cs typeface="+mn-cs"/>
              </a:rPr>
              <a:t>welwch</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ydy</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gweithredoedd</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yr</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ysgolion</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yn</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cyfateb</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i’w</a:t>
            </a:r>
            <a:r>
              <a:rPr lang="en-US" sz="1200" kern="1200" baseline="0" dirty="0" smtClean="0">
                <a:solidFill>
                  <a:schemeClr val="tx1"/>
                </a:solidFill>
                <a:effectLst/>
                <a:latin typeface="+mn-lt"/>
                <a:ea typeface="+mn-ea"/>
                <a:cs typeface="+mn-cs"/>
              </a:rPr>
              <a:t> </a:t>
            </a:r>
            <a:r>
              <a:rPr lang="en-US" sz="1200" kern="1200" baseline="0" dirty="0" err="1" smtClean="0">
                <a:solidFill>
                  <a:schemeClr val="tx1"/>
                </a:solidFill>
                <a:effectLst/>
                <a:latin typeface="+mn-lt"/>
                <a:ea typeface="+mn-ea"/>
                <a:cs typeface="+mn-cs"/>
              </a:rPr>
              <a:t>datganiadau</a:t>
            </a:r>
            <a:r>
              <a:rPr lang="en-US" sz="1200" kern="1200" baseline="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Pryd </a:t>
            </a:r>
            <a:r>
              <a:rPr lang="en-GB" sz="1200" kern="1200" dirty="0" err="1" smtClean="0">
                <a:solidFill>
                  <a:schemeClr val="tx1"/>
                </a:solidFill>
                <a:effectLst/>
                <a:latin typeface="+mn-lt"/>
                <a:ea typeface="+mn-ea"/>
                <a:cs typeface="+mn-cs"/>
              </a:rPr>
              <a:t>mae’r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termau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cael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defnyddio</a:t>
            </a:r>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Pam </a:t>
            </a:r>
            <a:r>
              <a:rPr lang="en-GB" sz="1200" kern="1200" dirty="0" err="1" smtClean="0">
                <a:solidFill>
                  <a:schemeClr val="tx1"/>
                </a:solidFill>
                <a:effectLst/>
                <a:latin typeface="+mn-lt"/>
                <a:ea typeface="+mn-ea"/>
                <a:cs typeface="+mn-cs"/>
              </a:rPr>
              <a:t>mae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angen</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termau</a:t>
            </a:r>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Sut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maen</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nhw</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wedi’u</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hysgrifennu</a:t>
            </a:r>
            <a:r>
              <a:rPr lang="en-GB" sz="1200" kern="1200" baseline="0" dirty="0" smtClean="0">
                <a:solidFill>
                  <a:schemeClr val="tx1"/>
                </a:solidFill>
                <a:effectLst/>
                <a:latin typeface="+mn-lt"/>
                <a:ea typeface="+mn-ea"/>
                <a:cs typeface="+mn-cs"/>
              </a:rPr>
              <a:t>? </a:t>
            </a:r>
            <a:endParaRPr lang="en-US" sz="1200" kern="1200" baseline="0" dirty="0" smtClean="0">
              <a:solidFill>
                <a:schemeClr val="tx1"/>
              </a:solidFill>
              <a:effectLst/>
              <a:latin typeface="+mn-lt"/>
              <a:ea typeface="+mn-ea"/>
              <a:cs typeface="+mn-cs"/>
            </a:endParaRPr>
          </a:p>
          <a:p>
            <a:pPr lvl="0"/>
            <a:endParaRPr lang="en-US" sz="1200" b="1" kern="1200" dirty="0" smtClean="0">
              <a:solidFill>
                <a:schemeClr val="tx1"/>
              </a:solidFill>
              <a:effectLst/>
              <a:latin typeface="+mn-lt"/>
              <a:ea typeface="+mn-ea"/>
              <a:cs typeface="+mn-cs"/>
            </a:endParaRPr>
          </a:p>
          <a:p>
            <a:pPr lvl="0"/>
            <a:endParaRPr lang="en-US" sz="1200" b="1" kern="1200" dirty="0" smtClean="0">
              <a:solidFill>
                <a:schemeClr val="tx1"/>
              </a:solidFill>
              <a:effectLst/>
              <a:latin typeface="+mn-lt"/>
              <a:ea typeface="+mn-ea"/>
              <a:cs typeface="+mn-cs"/>
            </a:endParaRPr>
          </a:p>
          <a:p>
            <a:pPr lvl="0"/>
            <a:r>
              <a:rPr lang="en-US" sz="1200" b="1" kern="1200" dirty="0" smtClean="0">
                <a:solidFill>
                  <a:schemeClr val="tx1"/>
                </a:solidFill>
                <a:effectLst/>
                <a:latin typeface="+mn-lt"/>
                <a:ea typeface="+mn-ea"/>
                <a:cs typeface="+mn-cs"/>
              </a:rPr>
              <a:t>Look</a:t>
            </a:r>
            <a:r>
              <a:rPr lang="en-US" sz="1200" b="1" kern="1200" baseline="0" dirty="0" smtClean="0">
                <a:solidFill>
                  <a:schemeClr val="tx1"/>
                </a:solidFill>
                <a:effectLst/>
                <a:latin typeface="+mn-lt"/>
                <a:ea typeface="+mn-ea"/>
                <a:cs typeface="+mn-cs"/>
              </a:rPr>
              <a:t> </a:t>
            </a:r>
            <a:r>
              <a:rPr lang="en-US" sz="1200" b="1" kern="1200" baseline="0" dirty="0">
                <a:solidFill>
                  <a:schemeClr val="tx1"/>
                </a:solidFill>
                <a:effectLst/>
                <a:latin typeface="+mn-lt"/>
                <a:ea typeface="+mn-ea"/>
                <a:cs typeface="+mn-cs"/>
              </a:rPr>
              <a:t>at the mission, vision, values, ethos and/or aims from a range of schools by carrying out a web </a:t>
            </a:r>
            <a:r>
              <a:rPr lang="en-US" sz="1200" b="1" kern="1200" baseline="0" dirty="0" smtClean="0">
                <a:solidFill>
                  <a:schemeClr val="tx1"/>
                </a:solidFill>
                <a:effectLst/>
                <a:latin typeface="+mn-lt"/>
                <a:ea typeface="+mn-ea"/>
                <a:cs typeface="+mn-cs"/>
              </a:rPr>
              <a:t>search. Begin with your previous PTE school.</a:t>
            </a:r>
            <a:endParaRPr lang="en-US" sz="1200" b="1"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What did you find?</a:t>
            </a:r>
          </a:p>
          <a:p>
            <a:pPr lvl="0"/>
            <a:endParaRPr lang="en-US" sz="1200" kern="1200" baseline="0" dirty="0">
              <a:solidFill>
                <a:schemeClr val="tx1"/>
              </a:solidFill>
              <a:effectLst/>
              <a:latin typeface="+mn-lt"/>
              <a:ea typeface="+mn-ea"/>
              <a:cs typeface="+mn-cs"/>
            </a:endParaRPr>
          </a:p>
          <a:p>
            <a:pPr lvl="0"/>
            <a:r>
              <a:rPr lang="en-US" sz="1200" kern="1200" baseline="0" dirty="0" smtClean="0">
                <a:solidFill>
                  <a:schemeClr val="tx1"/>
                </a:solidFill>
                <a:effectLst/>
                <a:latin typeface="+mn-lt"/>
                <a:ea typeface="+mn-ea"/>
                <a:cs typeface="+mn-cs"/>
              </a:rPr>
              <a:t>Look </a:t>
            </a:r>
            <a:r>
              <a:rPr lang="en-US" sz="1200" kern="1200" baseline="0" dirty="0">
                <a:solidFill>
                  <a:schemeClr val="tx1"/>
                </a:solidFill>
                <a:effectLst/>
                <a:latin typeface="+mn-lt"/>
                <a:ea typeface="+mn-ea"/>
                <a:cs typeface="+mn-cs"/>
              </a:rPr>
              <a:t>a bit deeper at one school’s site</a:t>
            </a:r>
          </a:p>
          <a:p>
            <a:pPr lvl="0"/>
            <a:endParaRPr lang="en-US" sz="1200" kern="1200" baseline="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smtClean="0">
                <a:solidFill>
                  <a:schemeClr val="tx1"/>
                </a:solidFill>
                <a:effectLst/>
                <a:latin typeface="+mn-lt"/>
                <a:ea typeface="+mn-ea"/>
                <a:cs typeface="+mn-cs"/>
              </a:rPr>
              <a:t>From </a:t>
            </a:r>
            <a:r>
              <a:rPr lang="en-US" sz="1200" kern="1200" baseline="0" dirty="0">
                <a:solidFill>
                  <a:schemeClr val="tx1"/>
                </a:solidFill>
                <a:effectLst/>
                <a:latin typeface="+mn-lt"/>
                <a:ea typeface="+mn-ea"/>
                <a:cs typeface="+mn-cs"/>
              </a:rPr>
              <a:t>the evidence there, do you think they lived up to their statements</a:t>
            </a:r>
            <a:r>
              <a:rPr lang="en-US" sz="1200" kern="1200" baseline="0" dirty="0" smtClean="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When are these terms used?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Why are they needed?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How are they written?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C8006F-3B5E-43D8-9F90-C3281F22E5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2560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dirty="0" smtClean="0"/>
              <a:t>Have</a:t>
            </a:r>
            <a:r>
              <a:rPr lang="en-GB" b="1" baseline="0" dirty="0" smtClean="0"/>
              <a:t> a go at writing your own personal </a:t>
            </a:r>
            <a:r>
              <a:rPr lang="en-GB" b="1" dirty="0" smtClean="0"/>
              <a:t>ethos. What values, philosophies and aims would you include? Write your ethos on the following Word document.</a:t>
            </a:r>
            <a:r>
              <a:rPr lang="en-GB" b="1" baseline="0" dirty="0" smtClean="0"/>
              <a:t> Remember to include your name:</a:t>
            </a:r>
          </a:p>
          <a:p>
            <a:endParaRPr lang="en-GB" b="1" baseline="0" dirty="0" smtClean="0"/>
          </a:p>
          <a:p>
            <a:r>
              <a:rPr lang="en-GB" dirty="0" smtClean="0">
                <a:hlinkClick r:id="rId3"/>
              </a:rPr>
              <a:t>https://uowtsd-my.sharepoint.com/personal/rachel_bendall_uwtsd_ac_uk/_layouts/15/doc.aspx?sourcedoc={37ea29f2-6468-43d7-b9a1-6a7692874db0}&amp;action=edit</a:t>
            </a:r>
            <a:endParaRPr lang="en-GB" b="1" dirty="0" smtClean="0"/>
          </a:p>
          <a:p>
            <a:endParaRPr lang="en-GB" b="1" dirty="0" smtClean="0"/>
          </a:p>
          <a:p>
            <a:r>
              <a:rPr lang="en-GB" b="1" dirty="0" smtClean="0"/>
              <a:t>Ceisiwch</a:t>
            </a:r>
            <a:r>
              <a:rPr lang="en-GB" b="1" baseline="0" dirty="0" smtClean="0"/>
              <a:t> </a:t>
            </a:r>
            <a:r>
              <a:rPr lang="en-GB" b="1" baseline="0" dirty="0" err="1" smtClean="0"/>
              <a:t>ysgrifennu’ch</a:t>
            </a:r>
            <a:r>
              <a:rPr lang="en-GB" b="1" baseline="0" dirty="0" smtClean="0"/>
              <a:t> ethos </a:t>
            </a:r>
            <a:r>
              <a:rPr lang="en-GB" b="1" baseline="0" dirty="0" err="1" smtClean="0"/>
              <a:t>personol</a:t>
            </a:r>
            <a:r>
              <a:rPr lang="en-GB" b="1" baseline="0" dirty="0" smtClean="0"/>
              <a:t> chi. Pa </a:t>
            </a:r>
            <a:r>
              <a:rPr lang="en-GB" b="1" baseline="0" dirty="0" err="1" smtClean="0"/>
              <a:t>werthoedd</a:t>
            </a:r>
            <a:r>
              <a:rPr lang="en-GB" b="1" baseline="0" dirty="0" smtClean="0"/>
              <a:t>, </a:t>
            </a:r>
            <a:r>
              <a:rPr lang="en-GB" b="1" baseline="0" dirty="0" err="1" smtClean="0"/>
              <a:t>athronyddiaethau</a:t>
            </a:r>
            <a:r>
              <a:rPr lang="en-GB" b="1" baseline="0" dirty="0" smtClean="0"/>
              <a:t> ac </a:t>
            </a:r>
            <a:r>
              <a:rPr lang="en-GB" b="1" baseline="0" dirty="0" err="1" smtClean="0"/>
              <a:t>amcanion</a:t>
            </a:r>
            <a:r>
              <a:rPr lang="en-GB" b="1" baseline="0" dirty="0" smtClean="0"/>
              <a:t> </a:t>
            </a:r>
            <a:r>
              <a:rPr lang="en-GB" b="1" baseline="0" dirty="0" err="1" smtClean="0"/>
              <a:t>byddech</a:t>
            </a:r>
            <a:r>
              <a:rPr lang="en-GB" b="1" baseline="0" dirty="0" smtClean="0"/>
              <a:t> </a:t>
            </a:r>
            <a:r>
              <a:rPr lang="en-GB" b="1" baseline="0" dirty="0" err="1" smtClean="0"/>
              <a:t>chi’n</a:t>
            </a:r>
            <a:r>
              <a:rPr lang="en-GB" b="1" baseline="0" dirty="0" smtClean="0"/>
              <a:t> </a:t>
            </a:r>
            <a:r>
              <a:rPr lang="en-GB" b="1" baseline="0" dirty="0" err="1" smtClean="0"/>
              <a:t>eu</a:t>
            </a:r>
            <a:r>
              <a:rPr lang="en-GB" b="1" baseline="0" dirty="0" smtClean="0"/>
              <a:t> </a:t>
            </a:r>
            <a:r>
              <a:rPr lang="en-GB" b="1" baseline="0" dirty="0" err="1" smtClean="0"/>
              <a:t>cynnwys</a:t>
            </a:r>
            <a:r>
              <a:rPr lang="en-GB" b="1" baseline="0" dirty="0" smtClean="0"/>
              <a:t>? </a:t>
            </a:r>
            <a:r>
              <a:rPr lang="en-GB" b="1" baseline="0" dirty="0" err="1" smtClean="0"/>
              <a:t>Ysgrifennwch</a:t>
            </a:r>
            <a:r>
              <a:rPr lang="en-GB" b="1" baseline="0" dirty="0" smtClean="0"/>
              <a:t> </a:t>
            </a:r>
            <a:r>
              <a:rPr lang="en-GB" b="1" baseline="0" dirty="0" err="1" smtClean="0"/>
              <a:t>eich</a:t>
            </a:r>
            <a:r>
              <a:rPr lang="en-GB" b="1" baseline="0" dirty="0" smtClean="0"/>
              <a:t> ethos </a:t>
            </a:r>
            <a:r>
              <a:rPr lang="en-GB" b="1" baseline="0" dirty="0" err="1" smtClean="0"/>
              <a:t>ar</a:t>
            </a:r>
            <a:r>
              <a:rPr lang="en-GB" b="1" baseline="0" dirty="0" smtClean="0"/>
              <a:t> y </a:t>
            </a:r>
            <a:r>
              <a:rPr lang="en-GB" b="1" baseline="0" dirty="0" err="1" smtClean="0"/>
              <a:t>ddogfen</a:t>
            </a:r>
            <a:r>
              <a:rPr lang="en-GB" b="1" baseline="0" dirty="0" smtClean="0"/>
              <a:t> Word </a:t>
            </a:r>
            <a:r>
              <a:rPr lang="en-GB" b="1" baseline="0" dirty="0" err="1" smtClean="0"/>
              <a:t>uchod</a:t>
            </a:r>
            <a:r>
              <a:rPr lang="en-GB" b="1" baseline="0" dirty="0" smtClean="0"/>
              <a:t>. </a:t>
            </a:r>
            <a:r>
              <a:rPr lang="en-GB" b="1" baseline="0" dirty="0" err="1" smtClean="0"/>
              <a:t>Cofiwch</a:t>
            </a:r>
            <a:r>
              <a:rPr lang="en-GB" b="1" baseline="0" dirty="0" smtClean="0"/>
              <a:t> </a:t>
            </a:r>
            <a:r>
              <a:rPr lang="en-GB" b="1" baseline="0" dirty="0" err="1" smtClean="0"/>
              <a:t>gynnwys</a:t>
            </a:r>
            <a:r>
              <a:rPr lang="en-GB" b="1" baseline="0" dirty="0" smtClean="0"/>
              <a:t> </a:t>
            </a:r>
            <a:r>
              <a:rPr lang="en-GB" b="1" baseline="0" dirty="0" err="1" smtClean="0"/>
              <a:t>eich</a:t>
            </a:r>
            <a:r>
              <a:rPr lang="en-GB" b="1" baseline="0" dirty="0" smtClean="0"/>
              <a:t> </a:t>
            </a:r>
            <a:r>
              <a:rPr lang="en-GB" b="1" baseline="0" dirty="0" err="1" smtClean="0"/>
              <a:t>enw</a:t>
            </a:r>
            <a:r>
              <a:rPr lang="en-GB" b="1" baseline="0" dirty="0" smtClean="0"/>
              <a:t>.</a:t>
            </a:r>
            <a:endParaRPr lang="en-GB" b="1" dirty="0"/>
          </a:p>
          <a:p>
            <a:endParaRPr lang="en-GB"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C8006F-3B5E-43D8-9F90-C3281F22E5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428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ydy’r</a:t>
            </a:r>
            <a:r>
              <a:rPr lang="en-GB" baseline="0" dirty="0" smtClean="0"/>
              <a:t> </a:t>
            </a:r>
            <a:r>
              <a:rPr lang="en-GB" baseline="0" dirty="0" err="1" smtClean="0"/>
              <a:t>sesiwn</a:t>
            </a:r>
            <a:r>
              <a:rPr lang="en-GB" baseline="0" dirty="0" smtClean="0"/>
              <a:t> hon </a:t>
            </a:r>
            <a:r>
              <a:rPr lang="en-GB" baseline="0" dirty="0" err="1" smtClean="0"/>
              <a:t>wedi</a:t>
            </a:r>
            <a:r>
              <a:rPr lang="en-GB" baseline="0" dirty="0" smtClean="0"/>
              <a:t> </a:t>
            </a:r>
            <a:r>
              <a:rPr lang="en-GB" baseline="0" dirty="0" err="1" smtClean="0"/>
              <a:t>cwrdd</a:t>
            </a:r>
            <a:r>
              <a:rPr lang="en-GB" baseline="0" dirty="0" smtClean="0"/>
              <a:t> </a:t>
            </a:r>
            <a:r>
              <a:rPr lang="en-GB" baseline="0" dirty="0" err="1" smtClean="0"/>
              <a:t>gyda’r</a:t>
            </a:r>
            <a:r>
              <a:rPr lang="en-GB" baseline="0" dirty="0" smtClean="0"/>
              <a:t> </a:t>
            </a:r>
            <a:r>
              <a:rPr lang="en-GB" baseline="0" dirty="0" err="1" smtClean="0"/>
              <a:t>amcan</a:t>
            </a:r>
            <a:r>
              <a:rPr lang="en-GB" baseline="0" dirty="0" smtClean="0"/>
              <a:t>? Beth </a:t>
            </a:r>
            <a:r>
              <a:rPr lang="en-GB" baseline="0" dirty="0" err="1" smtClean="0"/>
              <a:t>sydd</a:t>
            </a:r>
            <a:r>
              <a:rPr lang="en-GB" baseline="0" dirty="0" smtClean="0"/>
              <a:t> </a:t>
            </a:r>
            <a:r>
              <a:rPr lang="en-GB" baseline="0" dirty="0" err="1" smtClean="0"/>
              <a:t>angen</a:t>
            </a:r>
            <a:r>
              <a:rPr lang="en-GB" baseline="0" dirty="0" smtClean="0"/>
              <a:t> </a:t>
            </a:r>
            <a:r>
              <a:rPr lang="en-GB" baseline="0" dirty="0" err="1" smtClean="0"/>
              <a:t>ei</a:t>
            </a:r>
            <a:r>
              <a:rPr lang="en-GB" baseline="0" dirty="0" smtClean="0"/>
              <a:t> </a:t>
            </a:r>
            <a:r>
              <a:rPr lang="en-GB" baseline="0" dirty="0" err="1" smtClean="0"/>
              <a:t>ddatblygu</a:t>
            </a:r>
            <a:r>
              <a:rPr lang="en-GB" baseline="0" dirty="0" smtClean="0"/>
              <a:t> </a:t>
            </a:r>
            <a:r>
              <a:rPr lang="en-GB" baseline="0" dirty="0" err="1" smtClean="0"/>
              <a:t>ymhellach</a:t>
            </a:r>
            <a:r>
              <a:rPr lang="en-GB" baseline="0" dirty="0" smtClean="0"/>
              <a:t>?</a:t>
            </a:r>
          </a:p>
          <a:p>
            <a:r>
              <a:rPr lang="en-GB" baseline="0" dirty="0" smtClean="0"/>
              <a:t>To what extent has this session met this aim? What needs to be further developed?</a:t>
            </a:r>
            <a:endParaRPr lang="en-GB" dirty="0" smtClean="0"/>
          </a:p>
          <a:p>
            <a:endParaRPr lang="en-GB" dirty="0"/>
          </a:p>
        </p:txBody>
      </p:sp>
      <p:sp>
        <p:nvSpPr>
          <p:cNvPr id="4" name="Slide Number Placeholder 3"/>
          <p:cNvSpPr>
            <a:spLocks noGrp="1"/>
          </p:cNvSpPr>
          <p:nvPr>
            <p:ph type="sldNum" sz="quarter" idx="10"/>
          </p:nvPr>
        </p:nvSpPr>
        <p:spPr/>
        <p:txBody>
          <a:bodyPr/>
          <a:lstStyle/>
          <a:p>
            <a:fld id="{8D6C9CE8-7440-4785-9C21-63A01E4F4B3B}" type="slidenum">
              <a:rPr lang="en-GB" smtClean="0"/>
              <a:t>11</a:t>
            </a:fld>
            <a:endParaRPr lang="en-GB"/>
          </a:p>
        </p:txBody>
      </p:sp>
    </p:spTree>
    <p:extLst>
      <p:ext uri="{BB962C8B-B14F-4D97-AF65-F5344CB8AC3E}">
        <p14:creationId xmlns:p14="http://schemas.microsoft.com/office/powerpoint/2010/main" val="642596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Cysylltwch</a:t>
            </a:r>
            <a:r>
              <a:rPr lang="en-GB" dirty="0" smtClean="0"/>
              <a:t> </a:t>
            </a:r>
            <a:r>
              <a:rPr lang="en-GB" dirty="0" err="1" smtClean="0"/>
              <a:t>os</a:t>
            </a:r>
            <a:r>
              <a:rPr lang="en-GB" dirty="0" smtClean="0"/>
              <a:t> </a:t>
            </a:r>
            <a:r>
              <a:rPr lang="en-GB" dirty="0" err="1" smtClean="0"/>
              <a:t>oes</a:t>
            </a:r>
            <a:r>
              <a:rPr lang="en-GB" dirty="0" smtClean="0"/>
              <a:t> </a:t>
            </a:r>
            <a:r>
              <a:rPr lang="en-GB" dirty="0" err="1" smtClean="0"/>
              <a:t>cwestiwn</a:t>
            </a:r>
            <a:r>
              <a:rPr lang="en-GB" dirty="0" smtClean="0"/>
              <a:t> </a:t>
            </a:r>
            <a:r>
              <a:rPr lang="en-GB" dirty="0" err="1" smtClean="0"/>
              <a:t>gennych</a:t>
            </a:r>
            <a:r>
              <a:rPr lang="en-GB" dirty="0" smtClean="0"/>
              <a:t>.</a:t>
            </a:r>
          </a:p>
          <a:p>
            <a:r>
              <a:rPr lang="en-GB" dirty="0" smtClean="0"/>
              <a:t>Get</a:t>
            </a:r>
            <a:r>
              <a:rPr lang="en-GB" baseline="0" dirty="0" smtClean="0"/>
              <a:t> in touch if you have a question.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6862952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60827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4/23/2020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3556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98310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2923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14613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4877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78249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981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39367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03665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15995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23/04/2020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408914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4/23/2020</a:t>
            </a:fld>
            <a:endParaRPr lang="en-US"/>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4252489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study.com/academy/lesson/john-dewey-on-education-theory-philosophy-quiz.html"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99285" y="546546"/>
            <a:ext cx="2165131" cy="646331"/>
          </a:xfrm>
          <a:prstGeom prst="rect">
            <a:avLst/>
          </a:prstGeom>
          <a:noFill/>
        </p:spPr>
        <p:txBody>
          <a:bodyPr wrap="square" rtlCol="0">
            <a:spAutoFit/>
          </a:bodyPr>
          <a:lstStyle/>
          <a:p>
            <a:r>
              <a:rPr lang="en-GB" dirty="0" err="1">
                <a:solidFill>
                  <a:prstClr val="white"/>
                </a:solidFill>
                <a:latin typeface="Calibri" panose="020F0502020204030204"/>
              </a:rPr>
              <a:t>Sesiwn</a:t>
            </a:r>
            <a:r>
              <a:rPr lang="en-GB" dirty="0">
                <a:solidFill>
                  <a:prstClr val="white"/>
                </a:solidFill>
                <a:latin typeface="Calibri" panose="020F0502020204030204"/>
              </a:rPr>
              <a:t> 11, 12 &amp; 13</a:t>
            </a:r>
          </a:p>
          <a:p>
            <a:r>
              <a:rPr lang="en-GB">
                <a:solidFill>
                  <a:prstClr val="white"/>
                </a:solidFill>
                <a:latin typeface="Calibri" panose="020F0502020204030204"/>
              </a:rPr>
              <a:t>Session 11, 12 &amp; 13</a:t>
            </a:r>
            <a:endParaRPr lang="en-GB" dirty="0">
              <a:solidFill>
                <a:prstClr val="white"/>
              </a:solidFill>
              <a:latin typeface="Calibri" panose="020F0502020204030204"/>
            </a:endParaRPr>
          </a:p>
        </p:txBody>
      </p:sp>
    </p:spTree>
    <p:extLst>
      <p:ext uri="{BB962C8B-B14F-4D97-AF65-F5344CB8AC3E}">
        <p14:creationId xmlns:p14="http://schemas.microsoft.com/office/powerpoint/2010/main" val="6947929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Amcan</a:t>
            </a:r>
            <a:r>
              <a:rPr lang="en-GB" b="1" dirty="0" smtClean="0"/>
              <a:t> y </a:t>
            </a:r>
            <a:r>
              <a:rPr lang="en-GB" b="1" dirty="0" err="1" smtClean="0"/>
              <a:t>sesiwn</a:t>
            </a:r>
            <a:r>
              <a:rPr lang="en-GB" b="1" dirty="0" smtClean="0"/>
              <a:t/>
            </a:r>
            <a:br>
              <a:rPr lang="en-GB" b="1" dirty="0" smtClean="0"/>
            </a:br>
            <a:r>
              <a:rPr lang="en-GB" b="1" dirty="0" smtClean="0"/>
              <a:t>Session’s aim</a:t>
            </a:r>
            <a:endParaRPr lang="en-GB" b="1" dirty="0"/>
          </a:p>
        </p:txBody>
      </p:sp>
      <p:sp>
        <p:nvSpPr>
          <p:cNvPr id="4" name="Content Placeholder 3"/>
          <p:cNvSpPr>
            <a:spLocks noGrp="1"/>
          </p:cNvSpPr>
          <p:nvPr>
            <p:ph sz="half" idx="1"/>
          </p:nvPr>
        </p:nvSpPr>
        <p:spPr/>
        <p:txBody>
          <a:bodyPr/>
          <a:lstStyle/>
          <a:p>
            <a:r>
              <a:rPr lang="cy-GB" dirty="0"/>
              <a:t>Paratoi </a:t>
            </a:r>
            <a:r>
              <a:rPr lang="cy-GB" dirty="0" smtClean="0"/>
              <a:t>darpar athrawon </a:t>
            </a:r>
            <a:r>
              <a:rPr lang="cy-GB" dirty="0"/>
              <a:t>i allu cyfrannu at systemau ysgol a dyluniad cwricwlwm sy'n diwallu anghenion yr ysgol a'i chymuned.</a:t>
            </a:r>
            <a:endParaRPr lang="en-GB" b="1" dirty="0"/>
          </a:p>
          <a:p>
            <a:endParaRPr lang="en-GB" dirty="0"/>
          </a:p>
        </p:txBody>
      </p:sp>
      <p:sp>
        <p:nvSpPr>
          <p:cNvPr id="5" name="Content Placeholder 4"/>
          <p:cNvSpPr>
            <a:spLocks noGrp="1"/>
          </p:cNvSpPr>
          <p:nvPr>
            <p:ph sz="half" idx="2"/>
          </p:nvPr>
        </p:nvSpPr>
        <p:spPr/>
        <p:txBody>
          <a:bodyPr/>
          <a:lstStyle/>
          <a:p>
            <a:r>
              <a:rPr lang="en-GB" dirty="0"/>
              <a:t>To prepare student teachers to be able to contribute to school systems and curriculum design that meets the needs of the school and its community.  </a:t>
            </a:r>
          </a:p>
          <a:p>
            <a:pPr marL="0" indent="0">
              <a:buNone/>
            </a:pPr>
            <a:endParaRPr lang="en-GB" dirty="0"/>
          </a:p>
        </p:txBody>
      </p:sp>
    </p:spTree>
    <p:extLst>
      <p:ext uri="{BB962C8B-B14F-4D97-AF65-F5344CB8AC3E}">
        <p14:creationId xmlns:p14="http://schemas.microsoft.com/office/powerpoint/2010/main" val="34502253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Beth </a:t>
            </a:r>
            <a:r>
              <a:rPr lang="en-GB" b="1" dirty="0" err="1" smtClean="0"/>
              <a:t>yw</a:t>
            </a:r>
            <a:r>
              <a:rPr lang="en-GB" b="1" dirty="0" smtClean="0"/>
              <a:t> </a:t>
            </a:r>
            <a:r>
              <a:rPr lang="en-GB" b="1" dirty="0" err="1" smtClean="0"/>
              <a:t>ystyr</a:t>
            </a:r>
            <a:r>
              <a:rPr lang="en-GB" b="1" dirty="0" smtClean="0"/>
              <a:t> ‘</a:t>
            </a:r>
            <a:r>
              <a:rPr lang="en-GB" b="1" dirty="0" err="1" smtClean="0"/>
              <a:t>athroniaeth</a:t>
            </a:r>
            <a:r>
              <a:rPr lang="en-GB" b="1" dirty="0" smtClean="0"/>
              <a:t> </a:t>
            </a:r>
            <a:r>
              <a:rPr lang="en-GB" b="1" dirty="0" err="1" smtClean="0"/>
              <a:t>ysgol</a:t>
            </a:r>
            <a:r>
              <a:rPr lang="en-GB" b="1" dirty="0" smtClean="0"/>
              <a:t> </a:t>
            </a:r>
            <a:r>
              <a:rPr lang="en-GB" b="1" dirty="0" err="1" smtClean="0"/>
              <a:t>gyfan</a:t>
            </a:r>
            <a:r>
              <a:rPr lang="en-GB" b="1" dirty="0" smtClean="0"/>
              <a:t>’?</a:t>
            </a:r>
            <a:br>
              <a:rPr lang="en-GB" b="1" dirty="0" smtClean="0"/>
            </a:br>
            <a:r>
              <a:rPr lang="en-GB" b="1" dirty="0" smtClean="0"/>
              <a:t>What is meant by ‘whole school philosophy’?</a:t>
            </a:r>
            <a:endParaRPr lang="en-GB" b="1" dirty="0"/>
          </a:p>
        </p:txBody>
      </p:sp>
      <p:pic>
        <p:nvPicPr>
          <p:cNvPr id="3" name="Picture 2"/>
          <p:cNvPicPr>
            <a:picLocks noChangeAspect="1"/>
          </p:cNvPicPr>
          <p:nvPr/>
        </p:nvPicPr>
        <p:blipFill>
          <a:blip r:embed="rId2"/>
          <a:stretch>
            <a:fillRect/>
          </a:stretch>
        </p:blipFill>
        <p:spPr>
          <a:xfrm>
            <a:off x="4442780" y="1749137"/>
            <a:ext cx="3306440" cy="2149186"/>
          </a:xfrm>
          <a:prstGeom prst="rect">
            <a:avLst/>
          </a:prstGeom>
        </p:spPr>
      </p:pic>
      <p:sp>
        <p:nvSpPr>
          <p:cNvPr id="4" name="TextBox 3"/>
          <p:cNvSpPr txBox="1"/>
          <p:nvPr/>
        </p:nvSpPr>
        <p:spPr>
          <a:xfrm>
            <a:off x="1143000" y="4030286"/>
            <a:ext cx="10127673" cy="1477328"/>
          </a:xfrm>
          <a:prstGeom prst="rect">
            <a:avLst/>
          </a:prstGeom>
          <a:noFill/>
        </p:spPr>
        <p:txBody>
          <a:bodyPr wrap="square" rtlCol="0">
            <a:spAutoFit/>
          </a:bodyPr>
          <a:lstStyle/>
          <a:p>
            <a:pPr algn="ctr"/>
            <a:r>
              <a:rPr lang="en-GB" dirty="0" err="1" smtClean="0"/>
              <a:t>Yn</a:t>
            </a:r>
            <a:r>
              <a:rPr lang="en-GB" dirty="0" smtClean="0"/>
              <a:t> </a:t>
            </a:r>
            <a:r>
              <a:rPr lang="en-GB" dirty="0"/>
              <a:t>y </a:t>
            </a:r>
            <a:r>
              <a:rPr lang="en-GB" dirty="0" err="1"/>
              <a:t>sesiwn</a:t>
            </a:r>
            <a:r>
              <a:rPr lang="en-GB" dirty="0"/>
              <a:t> hon, </a:t>
            </a:r>
            <a:r>
              <a:rPr lang="en-GB" dirty="0" err="1"/>
              <a:t>bydd</a:t>
            </a:r>
            <a:r>
              <a:rPr lang="en-GB" dirty="0"/>
              <a:t> </a:t>
            </a:r>
            <a:r>
              <a:rPr lang="en-GB" dirty="0" err="1"/>
              <a:t>gennych</a:t>
            </a:r>
            <a:r>
              <a:rPr lang="en-GB" dirty="0"/>
              <a:t> </a:t>
            </a:r>
            <a:r>
              <a:rPr lang="en-GB" dirty="0" err="1"/>
              <a:t>gyfle</a:t>
            </a:r>
            <a:r>
              <a:rPr lang="en-GB" dirty="0"/>
              <a:t> </a:t>
            </a:r>
            <a:r>
              <a:rPr lang="en-GB" dirty="0"/>
              <a:t>i</a:t>
            </a:r>
            <a:r>
              <a:rPr lang="en-GB" dirty="0" smtClean="0"/>
              <a:t> </a:t>
            </a:r>
            <a:r>
              <a:rPr lang="en-GB" dirty="0" err="1" smtClean="0"/>
              <a:t>ystyried</a:t>
            </a:r>
            <a:r>
              <a:rPr lang="en-GB" dirty="0" smtClean="0"/>
              <a:t> </a:t>
            </a:r>
            <a:r>
              <a:rPr lang="en-GB" dirty="0" err="1" smtClean="0"/>
              <a:t>beth</a:t>
            </a:r>
            <a:r>
              <a:rPr lang="en-GB" dirty="0" smtClean="0"/>
              <a:t> a </a:t>
            </a:r>
            <a:r>
              <a:rPr lang="en-GB" dirty="0" err="1" smtClean="0"/>
              <a:t>olygir</a:t>
            </a:r>
            <a:r>
              <a:rPr lang="en-GB" dirty="0" smtClean="0"/>
              <a:t> </a:t>
            </a:r>
            <a:r>
              <a:rPr lang="en-GB" dirty="0" err="1" smtClean="0"/>
              <a:t>gan</a:t>
            </a:r>
            <a:r>
              <a:rPr lang="en-GB" dirty="0" smtClean="0"/>
              <a:t> ‘</a:t>
            </a:r>
            <a:r>
              <a:rPr lang="en-GB" dirty="0" err="1" smtClean="0"/>
              <a:t>athroniaeth</a:t>
            </a:r>
            <a:r>
              <a:rPr lang="en-GB" dirty="0" smtClean="0"/>
              <a:t> </a:t>
            </a:r>
            <a:r>
              <a:rPr lang="en-GB" dirty="0" err="1" smtClean="0"/>
              <a:t>ysgol</a:t>
            </a:r>
            <a:r>
              <a:rPr lang="en-GB" dirty="0" smtClean="0"/>
              <a:t> </a:t>
            </a:r>
            <a:r>
              <a:rPr lang="en-GB" dirty="0" err="1" smtClean="0"/>
              <a:t>gyfan</a:t>
            </a:r>
            <a:r>
              <a:rPr lang="en-GB" dirty="0" smtClean="0"/>
              <a:t>’, a </a:t>
            </a:r>
            <a:r>
              <a:rPr lang="en-GB" dirty="0" err="1" smtClean="0"/>
              <a:t>sut</a:t>
            </a:r>
            <a:r>
              <a:rPr lang="en-GB" dirty="0" smtClean="0"/>
              <a:t> </a:t>
            </a:r>
            <a:r>
              <a:rPr lang="en-GB" dirty="0" err="1" smtClean="0"/>
              <a:t>mae</a:t>
            </a:r>
            <a:r>
              <a:rPr lang="en-GB" dirty="0" smtClean="0"/>
              <a:t> hon </a:t>
            </a:r>
            <a:r>
              <a:rPr lang="en-GB" dirty="0" err="1" smtClean="0"/>
              <a:t>yn</a:t>
            </a:r>
            <a:r>
              <a:rPr lang="en-GB" dirty="0" smtClean="0"/>
              <a:t> </a:t>
            </a:r>
            <a:r>
              <a:rPr lang="en-GB" dirty="0" err="1" smtClean="0"/>
              <a:t>effeithio</a:t>
            </a:r>
            <a:r>
              <a:rPr lang="en-GB" dirty="0" smtClean="0"/>
              <a:t> </a:t>
            </a:r>
            <a:r>
              <a:rPr lang="en-GB" dirty="0" err="1" smtClean="0"/>
              <a:t>ar</a:t>
            </a:r>
            <a:r>
              <a:rPr lang="en-GB" dirty="0" smtClean="0"/>
              <a:t> bob </a:t>
            </a:r>
            <a:r>
              <a:rPr lang="en-GB" dirty="0" err="1" smtClean="0"/>
              <a:t>agwedd</a:t>
            </a:r>
            <a:r>
              <a:rPr lang="en-GB" dirty="0" smtClean="0"/>
              <a:t> o </a:t>
            </a:r>
            <a:r>
              <a:rPr lang="en-GB" dirty="0" err="1" smtClean="0"/>
              <a:t>fywyd</a:t>
            </a:r>
            <a:r>
              <a:rPr lang="en-GB" dirty="0" smtClean="0"/>
              <a:t> </a:t>
            </a:r>
            <a:r>
              <a:rPr lang="en-GB" dirty="0" err="1" smtClean="0"/>
              <a:t>ysgol</a:t>
            </a:r>
            <a:r>
              <a:rPr lang="en-GB" dirty="0" smtClean="0"/>
              <a:t>.</a:t>
            </a:r>
          </a:p>
          <a:p>
            <a:pPr algn="ctr"/>
            <a:endParaRPr lang="en-GB" dirty="0" smtClean="0"/>
          </a:p>
          <a:p>
            <a:pPr algn="ctr"/>
            <a:r>
              <a:rPr lang="en-GB" dirty="0"/>
              <a:t>In this session, you will have the </a:t>
            </a:r>
            <a:r>
              <a:rPr lang="en-GB" dirty="0" smtClean="0"/>
              <a:t>opportunity to consider what is meant by ‘whole school philosophy’, and how this impacts on all aspects of school life.</a:t>
            </a:r>
            <a:endParaRPr lang="en-GB" dirty="0"/>
          </a:p>
        </p:txBody>
      </p:sp>
    </p:spTree>
    <p:extLst>
      <p:ext uri="{BB962C8B-B14F-4D97-AF65-F5344CB8AC3E}">
        <p14:creationId xmlns:p14="http://schemas.microsoft.com/office/powerpoint/2010/main" val="9329378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Athroniaeth</a:t>
            </a:r>
            <a:r>
              <a:rPr lang="en-GB" b="1" dirty="0" smtClean="0"/>
              <a:t> </a:t>
            </a:r>
            <a:r>
              <a:rPr lang="en-GB" b="1" dirty="0" err="1" smtClean="0"/>
              <a:t>ysgol</a:t>
            </a:r>
            <a:r>
              <a:rPr lang="en-GB" b="1" dirty="0" smtClean="0"/>
              <a:t> </a:t>
            </a:r>
            <a:r>
              <a:rPr lang="en-GB" b="1" dirty="0" err="1" smtClean="0"/>
              <a:t>gyfan</a:t>
            </a:r>
            <a:r>
              <a:rPr lang="en-GB" b="1" dirty="0" smtClean="0"/>
              <a:t> – un </a:t>
            </a:r>
            <a:r>
              <a:rPr lang="en-GB" b="1" dirty="0" err="1" smtClean="0"/>
              <a:t>safbwynt</a:t>
            </a:r>
            <a:r>
              <a:rPr lang="en-GB" b="1" dirty="0" smtClean="0"/>
              <a:t>…</a:t>
            </a:r>
            <a:br>
              <a:rPr lang="en-GB" b="1" dirty="0" smtClean="0"/>
            </a:br>
            <a:r>
              <a:rPr lang="en-GB" b="1" dirty="0" smtClean="0"/>
              <a:t>Whole-school philosophy – one viewpoint…</a:t>
            </a:r>
            <a:endParaRPr lang="en-GB" b="1" dirty="0"/>
          </a:p>
        </p:txBody>
      </p:sp>
      <p:sp>
        <p:nvSpPr>
          <p:cNvPr id="3" name="Content Placeholder 2"/>
          <p:cNvSpPr>
            <a:spLocks noGrp="1"/>
          </p:cNvSpPr>
          <p:nvPr>
            <p:ph sz="half" idx="1"/>
          </p:nvPr>
        </p:nvSpPr>
        <p:spPr/>
        <p:txBody>
          <a:bodyPr>
            <a:normAutofit fontScale="77500" lnSpcReduction="20000"/>
          </a:bodyPr>
          <a:lstStyle/>
          <a:p>
            <a:r>
              <a:rPr lang="en-GB" dirty="0" err="1"/>
              <a:t>Athroniaeth</a:t>
            </a:r>
            <a:r>
              <a:rPr lang="en-GB" dirty="0"/>
              <a:t> </a:t>
            </a:r>
            <a:r>
              <a:rPr lang="en-GB" dirty="0" err="1"/>
              <a:t>addysg</a:t>
            </a:r>
            <a:r>
              <a:rPr lang="en-GB" dirty="0"/>
              <a:t> </a:t>
            </a:r>
            <a:r>
              <a:rPr lang="en-GB" dirty="0" err="1"/>
              <a:t>yw</a:t>
            </a:r>
            <a:r>
              <a:rPr lang="en-GB" dirty="0"/>
              <a:t> </a:t>
            </a:r>
            <a:r>
              <a:rPr lang="en-GB" dirty="0" err="1"/>
              <a:t>datganiad</a:t>
            </a:r>
            <a:r>
              <a:rPr lang="en-GB" dirty="0"/>
              <a:t> (</a:t>
            </a:r>
            <a:r>
              <a:rPr lang="en-GB" dirty="0" err="1"/>
              <a:t>neu</a:t>
            </a:r>
            <a:r>
              <a:rPr lang="en-GB" dirty="0"/>
              <a:t> set o </a:t>
            </a:r>
            <a:r>
              <a:rPr lang="en-GB" dirty="0" err="1"/>
              <a:t>ddatganiadau</a:t>
            </a:r>
            <a:r>
              <a:rPr lang="en-GB" dirty="0"/>
              <a:t>) </a:t>
            </a:r>
            <a:r>
              <a:rPr lang="en-GB" dirty="0" err="1"/>
              <a:t>sy'n</a:t>
            </a:r>
            <a:r>
              <a:rPr lang="en-GB" dirty="0"/>
              <a:t> </a:t>
            </a:r>
            <a:r>
              <a:rPr lang="en-GB" dirty="0" err="1"/>
              <a:t>nodi</a:t>
            </a:r>
            <a:r>
              <a:rPr lang="en-GB" dirty="0"/>
              <a:t> ac </a:t>
            </a:r>
            <a:r>
              <a:rPr lang="en-GB" dirty="0" err="1"/>
              <a:t>yn</a:t>
            </a:r>
            <a:r>
              <a:rPr lang="en-GB" dirty="0"/>
              <a:t> </a:t>
            </a:r>
            <a:r>
              <a:rPr lang="en-GB" dirty="0" err="1"/>
              <a:t>egluro</a:t>
            </a:r>
            <a:r>
              <a:rPr lang="en-GB" dirty="0"/>
              <a:t> </a:t>
            </a:r>
            <a:r>
              <a:rPr lang="en-GB" dirty="0" err="1"/>
              <a:t>credoau</a:t>
            </a:r>
            <a:r>
              <a:rPr lang="en-GB" dirty="0"/>
              <a:t>, </a:t>
            </a:r>
            <a:r>
              <a:rPr lang="en-GB" dirty="0" err="1"/>
              <a:t>gwerthoedd</a:t>
            </a:r>
            <a:r>
              <a:rPr lang="en-GB" dirty="0"/>
              <a:t> a </a:t>
            </a:r>
            <a:r>
              <a:rPr lang="en-GB" dirty="0" err="1"/>
              <a:t>dealltwriaeth</a:t>
            </a:r>
            <a:r>
              <a:rPr lang="en-GB" dirty="0"/>
              <a:t> </a:t>
            </a:r>
            <a:r>
              <a:rPr lang="en-GB" dirty="0" err="1"/>
              <a:t>unigolyn</a:t>
            </a:r>
            <a:r>
              <a:rPr lang="en-GB" dirty="0"/>
              <a:t> </a:t>
            </a:r>
            <a:r>
              <a:rPr lang="en-GB" dirty="0" err="1"/>
              <a:t>neu</a:t>
            </a:r>
            <a:r>
              <a:rPr lang="en-GB" dirty="0"/>
              <a:t> </a:t>
            </a:r>
            <a:r>
              <a:rPr lang="en-GB" dirty="0" err="1"/>
              <a:t>grŵp</a:t>
            </a:r>
            <a:r>
              <a:rPr lang="en-GB" dirty="0"/>
              <a:t> </a:t>
            </a:r>
            <a:r>
              <a:rPr lang="en-GB" dirty="0" err="1"/>
              <a:t>mewn</a:t>
            </a:r>
            <a:r>
              <a:rPr lang="en-GB" dirty="0"/>
              <a:t> </a:t>
            </a:r>
            <a:r>
              <a:rPr lang="en-GB" dirty="0" err="1"/>
              <a:t>perthynas</a:t>
            </a:r>
            <a:r>
              <a:rPr lang="en-GB" dirty="0"/>
              <a:t> ag </a:t>
            </a:r>
            <a:r>
              <a:rPr lang="en-GB" dirty="0" err="1"/>
              <a:t>addysg</a:t>
            </a:r>
            <a:r>
              <a:rPr lang="en-GB" dirty="0"/>
              <a:t>. </a:t>
            </a:r>
            <a:r>
              <a:rPr lang="en-GB" dirty="0" err="1"/>
              <a:t>Wedi'i</a:t>
            </a:r>
            <a:r>
              <a:rPr lang="en-GB" dirty="0"/>
              <a:t> </a:t>
            </a:r>
            <a:r>
              <a:rPr lang="en-GB" dirty="0" err="1"/>
              <a:t>ddiffinio</a:t>
            </a:r>
            <a:r>
              <a:rPr lang="en-GB" dirty="0"/>
              <a:t> </a:t>
            </a:r>
            <a:r>
              <a:rPr lang="en-GB" dirty="0" err="1"/>
              <a:t>yn</a:t>
            </a:r>
            <a:r>
              <a:rPr lang="en-GB" dirty="0"/>
              <a:t> </a:t>
            </a:r>
            <a:r>
              <a:rPr lang="en-GB" dirty="0" err="1"/>
              <a:t>yr</a:t>
            </a:r>
            <a:r>
              <a:rPr lang="en-GB" dirty="0"/>
              <a:t> </a:t>
            </a:r>
            <a:r>
              <a:rPr lang="en-GB" dirty="0" err="1"/>
              <a:t>ystyr</a:t>
            </a:r>
            <a:r>
              <a:rPr lang="en-GB" dirty="0"/>
              <a:t> </a:t>
            </a:r>
            <a:r>
              <a:rPr lang="en-GB" dirty="0" err="1"/>
              <a:t>hwn</a:t>
            </a:r>
            <a:r>
              <a:rPr lang="en-GB" dirty="0"/>
              <a:t>, </a:t>
            </a:r>
            <a:r>
              <a:rPr lang="en-GB" dirty="0" err="1"/>
              <a:t>gellir</a:t>
            </a:r>
            <a:r>
              <a:rPr lang="en-GB" dirty="0"/>
              <a:t> </a:t>
            </a:r>
            <a:r>
              <a:rPr lang="en-GB" dirty="0" err="1"/>
              <a:t>meddwl</a:t>
            </a:r>
            <a:r>
              <a:rPr lang="en-GB" dirty="0"/>
              <a:t> </a:t>
            </a:r>
            <a:r>
              <a:rPr lang="en-GB" dirty="0" err="1"/>
              <a:t>amdano</a:t>
            </a:r>
            <a:r>
              <a:rPr lang="en-GB" dirty="0"/>
              <a:t> </a:t>
            </a:r>
            <a:r>
              <a:rPr lang="en-GB" dirty="0" err="1"/>
              <a:t>fel</a:t>
            </a:r>
            <a:r>
              <a:rPr lang="en-GB" dirty="0"/>
              <a:t> </a:t>
            </a:r>
            <a:r>
              <a:rPr lang="en-GB" dirty="0" err="1"/>
              <a:t>corff</a:t>
            </a:r>
            <a:r>
              <a:rPr lang="en-GB" dirty="0"/>
              <a:t> </a:t>
            </a:r>
            <a:r>
              <a:rPr lang="en-GB" dirty="0" err="1"/>
              <a:t>mwy</a:t>
            </a:r>
            <a:r>
              <a:rPr lang="en-GB" dirty="0"/>
              <a:t> </a:t>
            </a:r>
            <a:r>
              <a:rPr lang="en-GB" dirty="0" err="1"/>
              <a:t>trefnus</a:t>
            </a:r>
            <a:r>
              <a:rPr lang="en-GB" dirty="0"/>
              <a:t> o </a:t>
            </a:r>
            <a:r>
              <a:rPr lang="en-GB" dirty="0" err="1"/>
              <a:t>wybodaeth</a:t>
            </a:r>
            <a:r>
              <a:rPr lang="en-GB" dirty="0"/>
              <a:t> a barn </a:t>
            </a:r>
            <a:r>
              <a:rPr lang="en-GB" dirty="0" err="1"/>
              <a:t>ar</a:t>
            </a:r>
            <a:r>
              <a:rPr lang="en-GB" dirty="0"/>
              <a:t> </a:t>
            </a:r>
            <a:r>
              <a:rPr lang="en-GB" dirty="0" err="1"/>
              <a:t>addysg</a:t>
            </a:r>
            <a:r>
              <a:rPr lang="en-GB" dirty="0"/>
              <a:t>, </a:t>
            </a:r>
            <a:r>
              <a:rPr lang="en-GB" dirty="0" err="1" smtClean="0"/>
              <a:t>wrth</a:t>
            </a:r>
            <a:r>
              <a:rPr lang="en-GB" dirty="0" smtClean="0"/>
              <a:t> </a:t>
            </a:r>
            <a:r>
              <a:rPr lang="en-GB" dirty="0" err="1" smtClean="0"/>
              <a:t>iddo</a:t>
            </a:r>
            <a:r>
              <a:rPr lang="en-GB" dirty="0" smtClean="0"/>
              <a:t> </a:t>
            </a:r>
            <a:r>
              <a:rPr lang="en-GB" dirty="0" err="1" smtClean="0"/>
              <a:t>gael</a:t>
            </a:r>
            <a:r>
              <a:rPr lang="en-GB" dirty="0" smtClean="0"/>
              <a:t> </a:t>
            </a:r>
            <a:r>
              <a:rPr lang="en-GB" dirty="0" err="1" smtClean="0"/>
              <a:t>ei</a:t>
            </a:r>
            <a:r>
              <a:rPr lang="en-GB" dirty="0" smtClean="0"/>
              <a:t> </a:t>
            </a:r>
            <a:r>
              <a:rPr lang="en-GB" dirty="0" err="1"/>
              <a:t>gysyniadu</a:t>
            </a:r>
            <a:r>
              <a:rPr lang="en-GB" dirty="0"/>
              <a:t> ac </a:t>
            </a:r>
            <a:r>
              <a:rPr lang="en-GB" dirty="0" err="1"/>
              <a:t>wrth</a:t>
            </a:r>
            <a:r>
              <a:rPr lang="en-GB" dirty="0"/>
              <a:t> </a:t>
            </a:r>
            <a:r>
              <a:rPr lang="en-GB" dirty="0" err="1"/>
              <a:t>iddo</a:t>
            </a:r>
            <a:r>
              <a:rPr lang="en-GB" dirty="0"/>
              <a:t> </a:t>
            </a:r>
            <a:r>
              <a:rPr lang="en-GB" dirty="0" err="1"/>
              <a:t>gael</a:t>
            </a:r>
            <a:r>
              <a:rPr lang="en-GB" dirty="0"/>
              <a:t> </a:t>
            </a:r>
            <a:r>
              <a:rPr lang="en-GB" dirty="0" err="1"/>
              <a:t>ei</a:t>
            </a:r>
            <a:r>
              <a:rPr lang="en-GB" dirty="0"/>
              <a:t> </a:t>
            </a:r>
            <a:r>
              <a:rPr lang="en-GB" dirty="0" err="1"/>
              <a:t>ymarfer</a:t>
            </a:r>
            <a:r>
              <a:rPr lang="en-GB" dirty="0"/>
              <a:t>.</a:t>
            </a:r>
          </a:p>
          <a:p>
            <a:r>
              <a:rPr lang="en-GB" dirty="0"/>
              <a:t>Mae </a:t>
            </a:r>
            <a:r>
              <a:rPr lang="en-GB" dirty="0" err="1"/>
              <a:t>athroniaeth</a:t>
            </a:r>
            <a:r>
              <a:rPr lang="en-GB" dirty="0"/>
              <a:t> </a:t>
            </a:r>
            <a:r>
              <a:rPr lang="en-GB" dirty="0" err="1"/>
              <a:t>o'r</a:t>
            </a:r>
            <a:r>
              <a:rPr lang="en-GB" dirty="0"/>
              <a:t> math </a:t>
            </a:r>
            <a:r>
              <a:rPr lang="en-GB" dirty="0" err="1"/>
              <a:t>hwn</a:t>
            </a:r>
            <a:r>
              <a:rPr lang="en-GB" dirty="0"/>
              <a:t> </a:t>
            </a:r>
            <a:r>
              <a:rPr lang="en-GB" dirty="0" err="1"/>
              <a:t>yn</a:t>
            </a:r>
            <a:r>
              <a:rPr lang="en-GB" dirty="0"/>
              <a:t> </a:t>
            </a:r>
            <a:r>
              <a:rPr lang="en-GB" dirty="0" err="1"/>
              <a:t>hanfodol</a:t>
            </a:r>
            <a:r>
              <a:rPr lang="en-GB" dirty="0"/>
              <a:t> </a:t>
            </a:r>
            <a:r>
              <a:rPr lang="en-GB" dirty="0" err="1"/>
              <a:t>wrth</a:t>
            </a:r>
            <a:r>
              <a:rPr lang="en-GB" dirty="0"/>
              <a:t> </a:t>
            </a:r>
            <a:r>
              <a:rPr lang="en-GB" dirty="0" err="1"/>
              <a:t>ddiffinio</a:t>
            </a:r>
            <a:r>
              <a:rPr lang="en-GB" dirty="0"/>
              <a:t> a </a:t>
            </a:r>
            <a:r>
              <a:rPr lang="en-GB" dirty="0" err="1"/>
              <a:t>chyfarwyddo</a:t>
            </a:r>
            <a:r>
              <a:rPr lang="en-GB" dirty="0"/>
              <a:t> </a:t>
            </a:r>
            <a:r>
              <a:rPr lang="en-GB" dirty="0" err="1"/>
              <a:t>dibenion</a:t>
            </a:r>
            <a:r>
              <a:rPr lang="en-GB" dirty="0"/>
              <a:t>, </a:t>
            </a:r>
            <a:r>
              <a:rPr lang="en-GB" dirty="0" err="1"/>
              <a:t>amcanion</a:t>
            </a:r>
            <a:r>
              <a:rPr lang="en-GB" dirty="0"/>
              <a:t> a </a:t>
            </a:r>
            <a:r>
              <a:rPr lang="en-GB" dirty="0" err="1"/>
              <a:t>ffocws</a:t>
            </a:r>
            <a:r>
              <a:rPr lang="en-GB" dirty="0"/>
              <a:t> </a:t>
            </a:r>
            <a:r>
              <a:rPr lang="en-GB" dirty="0" err="1"/>
              <a:t>ysgol</a:t>
            </a:r>
            <a:r>
              <a:rPr lang="en-GB" dirty="0"/>
              <a:t>.</a:t>
            </a:r>
          </a:p>
          <a:p>
            <a:r>
              <a:rPr lang="en-GB" dirty="0" err="1"/>
              <a:t>Dylai</a:t>
            </a:r>
            <a:r>
              <a:rPr lang="en-GB" dirty="0"/>
              <a:t> </a:t>
            </a:r>
            <a:r>
              <a:rPr lang="en-GB" dirty="0" err="1"/>
              <a:t>hefyd</a:t>
            </a:r>
            <a:r>
              <a:rPr lang="en-GB" dirty="0"/>
              <a:t> </a:t>
            </a:r>
            <a:r>
              <a:rPr lang="en-GB" dirty="0" err="1"/>
              <a:t>ysbrydoli</a:t>
            </a:r>
            <a:r>
              <a:rPr lang="en-GB" dirty="0"/>
              <a:t> a </a:t>
            </a:r>
            <a:r>
              <a:rPr lang="en-GB" dirty="0" err="1"/>
              <a:t>chyfarwyddo</a:t>
            </a:r>
            <a:r>
              <a:rPr lang="en-GB" dirty="0"/>
              <a:t> </a:t>
            </a:r>
            <a:r>
              <a:rPr lang="en-GB" dirty="0" err="1"/>
              <a:t>cynllunio</a:t>
            </a:r>
            <a:r>
              <a:rPr lang="en-GB" dirty="0"/>
              <a:t>, </a:t>
            </a:r>
            <a:r>
              <a:rPr lang="en-GB" dirty="0" err="1"/>
              <a:t>rhaglenni</a:t>
            </a:r>
            <a:r>
              <a:rPr lang="en-GB" dirty="0"/>
              <a:t> a </a:t>
            </a:r>
            <a:r>
              <a:rPr lang="en-GB" dirty="0" err="1"/>
              <a:t>phrosesau</a:t>
            </a:r>
            <a:r>
              <a:rPr lang="en-GB" dirty="0"/>
              <a:t> </a:t>
            </a:r>
            <a:r>
              <a:rPr lang="en-GB" dirty="0" err="1"/>
              <a:t>addysgol</a:t>
            </a:r>
            <a:r>
              <a:rPr lang="en-GB" dirty="0"/>
              <a:t> </a:t>
            </a:r>
            <a:r>
              <a:rPr lang="en-GB" dirty="0" err="1"/>
              <a:t>mewn</a:t>
            </a:r>
            <a:r>
              <a:rPr lang="en-GB" dirty="0"/>
              <a:t> </a:t>
            </a:r>
            <a:r>
              <a:rPr lang="en-GB" dirty="0" err="1"/>
              <a:t>unrhyw</a:t>
            </a:r>
            <a:r>
              <a:rPr lang="en-GB" dirty="0"/>
              <a:t> </a:t>
            </a:r>
            <a:r>
              <a:rPr lang="en-GB" dirty="0" err="1" smtClean="0"/>
              <a:t>leoliad</a:t>
            </a:r>
            <a:r>
              <a:rPr lang="en-GB" dirty="0" smtClean="0"/>
              <a:t>.</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A philosophy of education is </a:t>
            </a:r>
            <a:r>
              <a:rPr lang="en-GB" dirty="0"/>
              <a:t>a statement (or set of statements) that identifies and clarifies the beliefs, values and understandings of an individual or group with respect to education. Defined in this sense, it may be thought of as a more-or-less organised body of knowledge and opinion on education, both as it is conceptualised and as it is practiced.</a:t>
            </a:r>
          </a:p>
          <a:p>
            <a:r>
              <a:rPr lang="en-GB" dirty="0"/>
              <a:t>A philosophy of this sort is critical in defining and directing the purposes, objectives and focus of a school. </a:t>
            </a:r>
          </a:p>
          <a:p>
            <a:r>
              <a:rPr lang="en-GB" dirty="0"/>
              <a:t>It should also serve to inspire and direct educational planning, </a:t>
            </a:r>
            <a:r>
              <a:rPr lang="en-GB" dirty="0" smtClean="0"/>
              <a:t>programmes </a:t>
            </a:r>
            <a:r>
              <a:rPr lang="en-GB" dirty="0"/>
              <a:t>and processes in any given setting.</a:t>
            </a:r>
          </a:p>
          <a:p>
            <a:endParaRPr lang="en-GB" dirty="0"/>
          </a:p>
        </p:txBody>
      </p:sp>
    </p:spTree>
    <p:extLst>
      <p:ext uri="{BB962C8B-B14F-4D97-AF65-F5344CB8AC3E}">
        <p14:creationId xmlns:p14="http://schemas.microsoft.com/office/powerpoint/2010/main" val="27018336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 </a:t>
            </a:r>
            <a:r>
              <a:rPr lang="en-GB" b="1" dirty="0" err="1" smtClean="0"/>
              <a:t>safbwyntiau</a:t>
            </a:r>
            <a:r>
              <a:rPr lang="en-GB" b="1" dirty="0" smtClean="0"/>
              <a:t> </a:t>
            </a:r>
            <a:r>
              <a:rPr lang="en-GB" b="1" dirty="0" err="1" smtClean="0"/>
              <a:t>eraill</a:t>
            </a:r>
            <a:r>
              <a:rPr lang="en-GB" b="1" dirty="0" smtClean="0"/>
              <a:t> </a:t>
            </a:r>
            <a:r>
              <a:rPr lang="en-GB" b="1" dirty="0" err="1" smtClean="0"/>
              <a:t>sydd</a:t>
            </a:r>
            <a:r>
              <a:rPr lang="en-GB" b="1" dirty="0" smtClean="0"/>
              <a:t>?</a:t>
            </a:r>
            <a:br>
              <a:rPr lang="en-GB" b="1" dirty="0" smtClean="0"/>
            </a:br>
            <a:r>
              <a:rPr lang="en-GB" b="1" dirty="0" smtClean="0"/>
              <a:t>What other viewpoints are there?</a:t>
            </a:r>
            <a:endParaRPr lang="en-GB" b="1" dirty="0"/>
          </a:p>
        </p:txBody>
      </p:sp>
      <p:pic>
        <p:nvPicPr>
          <p:cNvPr id="6" name="Content Placeholder 5">
            <a:hlinkClick r:id="rId3"/>
          </p:cNvPr>
          <p:cNvPicPr>
            <a:picLocks noGrp="1" noChangeAspect="1"/>
          </p:cNvPicPr>
          <p:nvPr>
            <p:ph idx="1"/>
          </p:nvPr>
        </p:nvPicPr>
        <p:blipFill rotWithShape="1">
          <a:blip r:embed="rId4"/>
          <a:srcRect l="2135" t="36655" r="37475" b="17177"/>
          <a:stretch/>
        </p:blipFill>
        <p:spPr>
          <a:xfrm>
            <a:off x="3844635" y="2064326"/>
            <a:ext cx="3941619" cy="2008909"/>
          </a:xfrm>
          <a:prstGeom prst="rect">
            <a:avLst/>
          </a:prstGeom>
        </p:spPr>
      </p:pic>
      <p:sp>
        <p:nvSpPr>
          <p:cNvPr id="7" name="TextBox 6"/>
          <p:cNvSpPr txBox="1"/>
          <p:nvPr/>
        </p:nvSpPr>
        <p:spPr>
          <a:xfrm>
            <a:off x="838200" y="4468091"/>
            <a:ext cx="10030691" cy="646331"/>
          </a:xfrm>
          <a:prstGeom prst="rect">
            <a:avLst/>
          </a:prstGeom>
          <a:noFill/>
        </p:spPr>
        <p:txBody>
          <a:bodyPr wrap="square" rtlCol="0">
            <a:spAutoFit/>
          </a:bodyPr>
          <a:lstStyle/>
          <a:p>
            <a:pPr algn="ctr"/>
            <a:r>
              <a:rPr lang="en-GB" dirty="0" err="1" smtClean="0"/>
              <a:t>Gwyliwch</a:t>
            </a:r>
            <a:r>
              <a:rPr lang="en-GB" dirty="0" smtClean="0"/>
              <a:t> y </a:t>
            </a:r>
            <a:r>
              <a:rPr lang="en-GB" dirty="0" err="1" smtClean="0"/>
              <a:t>fideo</a:t>
            </a:r>
            <a:r>
              <a:rPr lang="en-GB" dirty="0" smtClean="0"/>
              <a:t> </a:t>
            </a:r>
            <a:r>
              <a:rPr lang="en-GB" dirty="0" err="1" smtClean="0"/>
              <a:t>hwn</a:t>
            </a:r>
            <a:r>
              <a:rPr lang="en-GB" dirty="0" smtClean="0"/>
              <a:t> am </a:t>
            </a:r>
            <a:r>
              <a:rPr lang="en-GB" dirty="0" err="1" smtClean="0"/>
              <a:t>ddamcaniaeth</a:t>
            </a:r>
            <a:r>
              <a:rPr lang="en-GB" dirty="0" smtClean="0"/>
              <a:t> John Dewey.</a:t>
            </a:r>
          </a:p>
          <a:p>
            <a:pPr algn="ctr"/>
            <a:r>
              <a:rPr lang="en-GB" dirty="0" smtClean="0"/>
              <a:t>Watch this video about John Dewey’s theory. </a:t>
            </a:r>
            <a:endParaRPr lang="en-GB" dirty="0"/>
          </a:p>
        </p:txBody>
      </p:sp>
    </p:spTree>
    <p:extLst>
      <p:ext uri="{BB962C8B-B14F-4D97-AF65-F5344CB8AC3E}">
        <p14:creationId xmlns:p14="http://schemas.microsoft.com/office/powerpoint/2010/main" val="39534287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9909" y="486705"/>
            <a:ext cx="3285849" cy="994172"/>
          </a:xfrm>
        </p:spPr>
        <p:txBody>
          <a:bodyPr>
            <a:normAutofit fontScale="90000"/>
          </a:bodyPr>
          <a:lstStyle/>
          <a:p>
            <a:pPr algn="ctr"/>
            <a:r>
              <a:rPr lang="cy-GB" noProof="0" dirty="0" err="1"/>
              <a:t>Philosophical</a:t>
            </a:r>
            <a:r>
              <a:rPr lang="cy-GB" noProof="0" dirty="0"/>
              <a:t> </a:t>
            </a:r>
            <a:r>
              <a:rPr lang="cy-GB" noProof="0" dirty="0" err="1"/>
              <a:t>beliefs</a:t>
            </a:r>
            <a:r>
              <a:rPr lang="cy-GB" noProof="0" dirty="0"/>
              <a:t> </a:t>
            </a:r>
            <a:r>
              <a:rPr lang="cy-GB" noProof="0" dirty="0" err="1"/>
              <a:t>about</a:t>
            </a:r>
            <a:r>
              <a:rPr lang="cy-GB" noProof="0" dirty="0"/>
              <a:t> </a:t>
            </a:r>
            <a:r>
              <a:rPr lang="cy-GB" noProof="0" dirty="0" err="1"/>
              <a:t>education</a:t>
            </a:r>
            <a:endParaRPr lang="cy-GB" noProof="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358812975"/>
              </p:ext>
            </p:extLst>
          </p:nvPr>
        </p:nvGraphicFramePr>
        <p:xfrm>
          <a:off x="6474299" y="2343609"/>
          <a:ext cx="5218938" cy="3087372"/>
        </p:xfrm>
        <a:graphic>
          <a:graphicData uri="http://schemas.openxmlformats.org/drawingml/2006/table">
            <a:tbl>
              <a:tblPr firstRow="1" bandRow="1">
                <a:tableStyleId>{5C22544A-7EE6-4342-B048-85BDC9FD1C3A}</a:tableStyleId>
              </a:tblPr>
              <a:tblGrid>
                <a:gridCol w="1739646">
                  <a:extLst>
                    <a:ext uri="{9D8B030D-6E8A-4147-A177-3AD203B41FA5}">
                      <a16:colId xmlns:a16="http://schemas.microsoft.com/office/drawing/2014/main" val="32589728"/>
                    </a:ext>
                  </a:extLst>
                </a:gridCol>
                <a:gridCol w="1739646">
                  <a:extLst>
                    <a:ext uri="{9D8B030D-6E8A-4147-A177-3AD203B41FA5}">
                      <a16:colId xmlns:a16="http://schemas.microsoft.com/office/drawing/2014/main" val="3821761980"/>
                    </a:ext>
                  </a:extLst>
                </a:gridCol>
                <a:gridCol w="1739646">
                  <a:extLst>
                    <a:ext uri="{9D8B030D-6E8A-4147-A177-3AD203B41FA5}">
                      <a16:colId xmlns:a16="http://schemas.microsoft.com/office/drawing/2014/main" val="2159238672"/>
                    </a:ext>
                  </a:extLst>
                </a:gridCol>
              </a:tblGrid>
              <a:tr h="274993">
                <a:tc>
                  <a:txBody>
                    <a:bodyPr/>
                    <a:lstStyle/>
                    <a:p>
                      <a:pPr algn="ctr"/>
                      <a:r>
                        <a:rPr lang="en-GB" sz="900" kern="1200" dirty="0">
                          <a:solidFill>
                            <a:schemeClr val="tx1"/>
                          </a:solidFill>
                          <a:effectLst/>
                          <a:latin typeface="+mn-lt"/>
                          <a:ea typeface="+mn-ea"/>
                          <a:cs typeface="+mn-cs"/>
                        </a:rPr>
                        <a:t>Teacher-centred </a:t>
                      </a:r>
                      <a:endParaRPr lang="en-GB" sz="900" dirty="0"/>
                    </a:p>
                  </a:txBody>
                  <a:tcPr marL="68580" marR="68580" marT="34291" marB="34291"/>
                </a:tc>
                <a:tc>
                  <a:txBody>
                    <a:bodyPr/>
                    <a:lstStyle/>
                    <a:p>
                      <a:pPr algn="ctr"/>
                      <a:r>
                        <a:rPr lang="en-GB" sz="900" kern="1200" dirty="0">
                          <a:solidFill>
                            <a:schemeClr val="tx1"/>
                          </a:solidFill>
                          <a:effectLst/>
                          <a:latin typeface="+mn-lt"/>
                          <a:ea typeface="+mn-ea"/>
                          <a:cs typeface="+mn-cs"/>
                        </a:rPr>
                        <a:t>Student-cantered </a:t>
                      </a:r>
                      <a:endParaRPr lang="en-GB" sz="900" dirty="0"/>
                    </a:p>
                  </a:txBody>
                  <a:tcPr marL="68580" marR="68580" marT="34291" marB="34291"/>
                </a:tc>
                <a:tc>
                  <a:txBody>
                    <a:bodyPr/>
                    <a:lstStyle/>
                    <a:p>
                      <a:pPr algn="ctr"/>
                      <a:r>
                        <a:rPr lang="en-GB" sz="900" kern="1200" dirty="0">
                          <a:solidFill>
                            <a:schemeClr val="tx1"/>
                          </a:solidFill>
                          <a:effectLst/>
                          <a:latin typeface="+mn-lt"/>
                          <a:ea typeface="+mn-ea"/>
                          <a:cs typeface="+mn-cs"/>
                        </a:rPr>
                        <a:t>Society-</a:t>
                      </a:r>
                      <a:r>
                        <a:rPr lang="en-GB" sz="900" kern="1200" dirty="0" err="1">
                          <a:solidFill>
                            <a:schemeClr val="tx1"/>
                          </a:solidFill>
                          <a:effectLst/>
                          <a:latin typeface="+mn-lt"/>
                          <a:ea typeface="+mn-ea"/>
                          <a:cs typeface="+mn-cs"/>
                        </a:rPr>
                        <a:t>centered</a:t>
                      </a:r>
                      <a:r>
                        <a:rPr lang="en-GB" sz="900" kern="1200" dirty="0">
                          <a:solidFill>
                            <a:schemeClr val="tx1"/>
                          </a:solidFill>
                          <a:effectLst/>
                          <a:latin typeface="+mn-lt"/>
                          <a:ea typeface="+mn-ea"/>
                          <a:cs typeface="+mn-cs"/>
                        </a:rPr>
                        <a:t> </a:t>
                      </a:r>
                      <a:endParaRPr lang="en-GB" sz="900" dirty="0"/>
                    </a:p>
                  </a:txBody>
                  <a:tcPr marL="68580" marR="68580" marT="34291" marB="34291"/>
                </a:tc>
                <a:extLst>
                  <a:ext uri="{0D108BD9-81ED-4DB2-BD59-A6C34878D82A}">
                    <a16:rowId xmlns:a16="http://schemas.microsoft.com/office/drawing/2014/main" val="1775617023"/>
                  </a:ext>
                </a:extLst>
              </a:tr>
              <a:tr h="982007">
                <a:tc>
                  <a:txBody>
                    <a:bodyPr/>
                    <a:lstStyle/>
                    <a:p>
                      <a:r>
                        <a:rPr lang="en-GB" sz="900" kern="1200" dirty="0">
                          <a:solidFill>
                            <a:schemeClr val="tx1"/>
                          </a:solidFill>
                          <a:effectLst/>
                          <a:latin typeface="+mn-lt"/>
                          <a:ea typeface="+mn-ea"/>
                          <a:cs typeface="+mn-cs"/>
                        </a:rPr>
                        <a:t>Essentialism</a:t>
                      </a:r>
                      <a:r>
                        <a:rPr lang="en-GB" sz="900" kern="1200" baseline="0" dirty="0">
                          <a:solidFill>
                            <a:schemeClr val="tx1"/>
                          </a:solidFill>
                          <a:effectLst/>
                          <a:latin typeface="+mn-lt"/>
                          <a:ea typeface="+mn-ea"/>
                          <a:cs typeface="+mn-cs"/>
                        </a:rPr>
                        <a:t> </a:t>
                      </a:r>
                      <a:r>
                        <a:rPr lang="en-GB" sz="900" kern="1200" dirty="0">
                          <a:solidFill>
                            <a:schemeClr val="tx1"/>
                          </a:solidFill>
                          <a:effectLst/>
                          <a:latin typeface="+mn-lt"/>
                          <a:ea typeface="+mn-ea"/>
                          <a:cs typeface="+mn-cs"/>
                        </a:rPr>
                        <a:t>is the teaching of basic skills that have been proven over time to be needed in society</a:t>
                      </a:r>
                      <a:endParaRPr lang="en-GB" sz="900" dirty="0"/>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Progressivism focuses on developing the student’s moral compass. </a:t>
                      </a:r>
                      <a:endParaRPr lang="en-GB" sz="900" dirty="0"/>
                    </a:p>
                  </a:txBody>
                  <a:tcPr marL="68580" marR="68580" marT="34291" marB="34291"/>
                </a:tc>
                <a:tc>
                  <a:txBody>
                    <a:bodyPr/>
                    <a:lstStyle/>
                    <a:p>
                      <a:r>
                        <a:rPr lang="en-GB" sz="900" kern="1200" dirty="0">
                          <a:solidFill>
                            <a:schemeClr val="tx1"/>
                          </a:solidFill>
                          <a:effectLst/>
                          <a:latin typeface="+mn-lt"/>
                          <a:ea typeface="+mn-ea"/>
                          <a:cs typeface="+mn-cs"/>
                        </a:rPr>
                        <a:t>Reconstructionism is the perspective that education is the means to solve social problems</a:t>
                      </a:r>
                      <a:endParaRPr lang="en-GB" sz="900" dirty="0"/>
                    </a:p>
                  </a:txBody>
                  <a:tcPr marL="68580" marR="68580" marT="34291" marB="34291"/>
                </a:tc>
                <a:extLst>
                  <a:ext uri="{0D108BD9-81ED-4DB2-BD59-A6C34878D82A}">
                    <a16:rowId xmlns:a16="http://schemas.microsoft.com/office/drawing/2014/main" val="1926623960"/>
                  </a:ext>
                </a:extLst>
              </a:tr>
              <a:tr h="8483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Perennialism focuses on the teaching of great works.</a:t>
                      </a:r>
                    </a:p>
                    <a:p>
                      <a:endParaRPr lang="en-GB" sz="900" dirty="0"/>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Humanism is about fostering each student to his or her fullest potential. </a:t>
                      </a:r>
                      <a:endParaRPr lang="en-GB" sz="900" dirty="0"/>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Behaviourism focuses on cultivating behaviours that are beneficial to society.</a:t>
                      </a:r>
                    </a:p>
                  </a:txBody>
                  <a:tcPr marL="68580" marR="68580" marT="34291" marB="34291"/>
                </a:tc>
                <a:extLst>
                  <a:ext uri="{0D108BD9-81ED-4DB2-BD59-A6C34878D82A}">
                    <a16:rowId xmlns:a16="http://schemas.microsoft.com/office/drawing/2014/main" val="2293826430"/>
                  </a:ext>
                </a:extLst>
              </a:tr>
              <a:tr h="982007">
                <a:tc>
                  <a:txBody>
                    <a:bodyPr/>
                    <a:lstStyle/>
                    <a:p>
                      <a:endParaRPr lang="en-GB" sz="900" dirty="0"/>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Constructivism focuses on using education to shape a student’s world view.</a:t>
                      </a:r>
                    </a:p>
                    <a:p>
                      <a:endParaRPr lang="en-GB" sz="900" dirty="0"/>
                    </a:p>
                  </a:txBody>
                  <a:tcPr marL="68580" marR="68580" marT="34291" marB="34291"/>
                </a:tc>
                <a:tc>
                  <a:txBody>
                    <a:bodyPr/>
                    <a:lstStyle/>
                    <a:p>
                      <a:endParaRPr lang="en-GB" sz="1300" dirty="0"/>
                    </a:p>
                  </a:txBody>
                  <a:tcPr marL="68580" marR="68580" marT="34291" marB="34291"/>
                </a:tc>
                <a:extLst>
                  <a:ext uri="{0D108BD9-81ED-4DB2-BD59-A6C34878D82A}">
                    <a16:rowId xmlns:a16="http://schemas.microsoft.com/office/drawing/2014/main" val="3811433381"/>
                  </a:ext>
                </a:extLst>
              </a:tr>
            </a:tbl>
          </a:graphicData>
        </a:graphic>
      </p:graphicFrame>
      <p:sp>
        <p:nvSpPr>
          <p:cNvPr id="7" name="TextBox 6"/>
          <p:cNvSpPr txBox="1"/>
          <p:nvPr/>
        </p:nvSpPr>
        <p:spPr>
          <a:xfrm>
            <a:off x="7110101" y="1807585"/>
            <a:ext cx="3230904" cy="300210"/>
          </a:xfrm>
          <a:prstGeom prst="rect">
            <a:avLst/>
          </a:prstGeom>
          <a:noFill/>
        </p:spPr>
        <p:txBody>
          <a:bodyPr wrap="square" rtlCol="0">
            <a:spAutoFit/>
          </a:bodyPr>
          <a:lstStyle/>
          <a:p>
            <a:r>
              <a:rPr lang="en-GB" sz="1351" dirty="0">
                <a:solidFill>
                  <a:prstClr val="black"/>
                </a:solidFill>
                <a:latin typeface="Calibri" panose="020F0502020204030204"/>
              </a:rPr>
              <a:t>These can be spilt into 3 main categories…..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5636761" y="300226"/>
            <a:ext cx="1183555" cy="927767"/>
          </a:xfrm>
          <a:prstGeom prst="rect">
            <a:avLst/>
          </a:prstGeom>
        </p:spPr>
      </p:pic>
      <p:sp>
        <p:nvSpPr>
          <p:cNvPr id="9" name="Title 1"/>
          <p:cNvSpPr txBox="1">
            <a:spLocks/>
          </p:cNvSpPr>
          <p:nvPr/>
        </p:nvSpPr>
        <p:spPr>
          <a:xfrm>
            <a:off x="1736883" y="479588"/>
            <a:ext cx="3437165" cy="870809"/>
          </a:xfrm>
          <a:prstGeom prst="rect">
            <a:avLst/>
          </a:prstGeom>
        </p:spPr>
        <p:txBody>
          <a:bodyPr vert="horz" lIns="68580" tIns="34291" rIns="68580" bIns="34291"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solidFill>
                  <a:prstClr val="black"/>
                </a:solidFill>
                <a:latin typeface="Calibri Light" panose="020F0302020204030204"/>
              </a:rPr>
              <a:t>Credoau athronyddol </a:t>
            </a:r>
          </a:p>
          <a:p>
            <a:pPr algn="ctr"/>
            <a:r>
              <a:rPr lang="cy-GB" sz="4000" dirty="0">
                <a:solidFill>
                  <a:prstClr val="black"/>
                </a:solidFill>
                <a:latin typeface="Calibri Light" panose="020F0302020204030204"/>
              </a:rPr>
              <a:t>am addysg</a:t>
            </a:r>
          </a:p>
        </p:txBody>
      </p:sp>
      <p:sp>
        <p:nvSpPr>
          <p:cNvPr id="10" name="TextBox 9"/>
          <p:cNvSpPr txBox="1"/>
          <p:nvPr/>
        </p:nvSpPr>
        <p:spPr>
          <a:xfrm>
            <a:off x="1943143" y="1737641"/>
            <a:ext cx="3230904" cy="300210"/>
          </a:xfrm>
          <a:prstGeom prst="rect">
            <a:avLst/>
          </a:prstGeom>
          <a:noFill/>
        </p:spPr>
        <p:txBody>
          <a:bodyPr wrap="square" rtlCol="0">
            <a:spAutoFit/>
          </a:bodyPr>
          <a:lstStyle/>
          <a:p>
            <a:r>
              <a:rPr lang="cy-GB" sz="1351" dirty="0">
                <a:solidFill>
                  <a:prstClr val="black"/>
                </a:solidFill>
                <a:latin typeface="Calibri" panose="020F0502020204030204"/>
              </a:rPr>
              <a:t>Gellir rhannu’r rhain yn 3 phrif gategori…..</a:t>
            </a:r>
          </a:p>
        </p:txBody>
      </p:sp>
      <p:graphicFrame>
        <p:nvGraphicFramePr>
          <p:cNvPr id="11" name="Content Placeholder 4"/>
          <p:cNvGraphicFramePr>
            <a:graphicFrameLocks/>
          </p:cNvGraphicFramePr>
          <p:nvPr>
            <p:extLst>
              <p:ext uri="{D42A27DB-BD31-4B8C-83A1-F6EECF244321}">
                <p14:modId xmlns:p14="http://schemas.microsoft.com/office/powerpoint/2010/main" val="1593314073"/>
              </p:ext>
            </p:extLst>
          </p:nvPr>
        </p:nvGraphicFramePr>
        <p:xfrm>
          <a:off x="727365" y="2343601"/>
          <a:ext cx="5077689" cy="3087380"/>
        </p:xfrm>
        <a:graphic>
          <a:graphicData uri="http://schemas.openxmlformats.org/drawingml/2006/table">
            <a:tbl>
              <a:tblPr firstRow="1" bandRow="1">
                <a:tableStyleId>{5C22544A-7EE6-4342-B048-85BDC9FD1C3A}</a:tableStyleId>
              </a:tblPr>
              <a:tblGrid>
                <a:gridCol w="1692563">
                  <a:extLst>
                    <a:ext uri="{9D8B030D-6E8A-4147-A177-3AD203B41FA5}">
                      <a16:colId xmlns:a16="http://schemas.microsoft.com/office/drawing/2014/main" val="32589728"/>
                    </a:ext>
                  </a:extLst>
                </a:gridCol>
                <a:gridCol w="1692563">
                  <a:extLst>
                    <a:ext uri="{9D8B030D-6E8A-4147-A177-3AD203B41FA5}">
                      <a16:colId xmlns:a16="http://schemas.microsoft.com/office/drawing/2014/main" val="3821761980"/>
                    </a:ext>
                  </a:extLst>
                </a:gridCol>
                <a:gridCol w="1692563">
                  <a:extLst>
                    <a:ext uri="{9D8B030D-6E8A-4147-A177-3AD203B41FA5}">
                      <a16:colId xmlns:a16="http://schemas.microsoft.com/office/drawing/2014/main" val="2159238672"/>
                    </a:ext>
                  </a:extLst>
                </a:gridCol>
              </a:tblGrid>
              <a:tr h="265618">
                <a:tc>
                  <a:txBody>
                    <a:bodyPr/>
                    <a:lstStyle/>
                    <a:p>
                      <a:pPr algn="ctr"/>
                      <a:r>
                        <a:rPr lang="cy-GB" sz="900" kern="1200" noProof="0">
                          <a:solidFill>
                            <a:schemeClr val="tx1"/>
                          </a:solidFill>
                          <a:effectLst/>
                          <a:latin typeface="+mn-lt"/>
                          <a:ea typeface="+mn-ea"/>
                          <a:cs typeface="+mn-cs"/>
                        </a:rPr>
                        <a:t>Athro-ganolog</a:t>
                      </a:r>
                      <a:endParaRPr lang="cy-GB" sz="900" noProof="0"/>
                    </a:p>
                  </a:txBody>
                  <a:tcPr marL="68580" marR="68580" marT="34291" marB="34291"/>
                </a:tc>
                <a:tc>
                  <a:txBody>
                    <a:bodyPr/>
                    <a:lstStyle/>
                    <a:p>
                      <a:pPr algn="ctr"/>
                      <a:r>
                        <a:rPr lang="cy-GB" sz="900" kern="1200" noProof="0">
                          <a:solidFill>
                            <a:schemeClr val="tx1"/>
                          </a:solidFill>
                          <a:effectLst/>
                          <a:latin typeface="+mn-lt"/>
                          <a:ea typeface="+mn-ea"/>
                          <a:cs typeface="+mn-cs"/>
                        </a:rPr>
                        <a:t>Disgybl-ganolog</a:t>
                      </a:r>
                      <a:endParaRPr lang="cy-GB" sz="900" noProof="0"/>
                    </a:p>
                  </a:txBody>
                  <a:tcPr marL="68580" marR="68580" marT="34291" marB="34291"/>
                </a:tc>
                <a:tc>
                  <a:txBody>
                    <a:bodyPr/>
                    <a:lstStyle/>
                    <a:p>
                      <a:pPr algn="ctr"/>
                      <a:r>
                        <a:rPr lang="cy-GB" sz="900" kern="1200" noProof="0">
                          <a:solidFill>
                            <a:schemeClr val="tx1"/>
                          </a:solidFill>
                          <a:effectLst/>
                          <a:latin typeface="+mn-lt"/>
                          <a:ea typeface="+mn-ea"/>
                          <a:cs typeface="+mn-cs"/>
                        </a:rPr>
                        <a:t>Cymdeithas-ganolog</a:t>
                      </a:r>
                      <a:endParaRPr lang="cy-GB" sz="900" noProof="0"/>
                    </a:p>
                  </a:txBody>
                  <a:tcPr marL="68580" marR="68580" marT="34291" marB="34291"/>
                </a:tc>
                <a:extLst>
                  <a:ext uri="{0D108BD9-81ED-4DB2-BD59-A6C34878D82A}">
                    <a16:rowId xmlns:a16="http://schemas.microsoft.com/office/drawing/2014/main" val="1775617023"/>
                  </a:ext>
                </a:extLst>
              </a:tr>
              <a:tr h="1001159">
                <a:tc>
                  <a:txBody>
                    <a:bodyPr/>
                    <a:lstStyle/>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Hanfodaeth yw addysgu sgiliau sylfaenol y profwyd dros amser bod eu hangen yn y gymdeithas</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tc>
                  <a:txBody>
                    <a:bodyPr/>
                    <a:lstStyle/>
                    <a:p>
                      <a:pPr>
                        <a:lnSpc>
                          <a:spcPct val="107000"/>
                        </a:lnSpc>
                        <a:spcAft>
                          <a:spcPts val="0"/>
                        </a:spcAft>
                      </a:pPr>
                      <a:r>
                        <a:rPr lang="cy-GB" sz="900" kern="1200" noProof="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blaengaredd yn canolbwyntio ar ddatblygu amgyffrediad moesol y myfyriwr</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900" kern="1200" noProof="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Ail-luniadaeth yw'r persbectif mai addysg yw’r modd i ddatrys problemau cymdeithasol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extLst>
                  <a:ext uri="{0D108BD9-81ED-4DB2-BD59-A6C34878D82A}">
                    <a16:rowId xmlns:a16="http://schemas.microsoft.com/office/drawing/2014/main" val="1926623960"/>
                  </a:ext>
                </a:extLst>
              </a:tr>
              <a:tr h="819444">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bytholiaeth yn canolbwyntio ar addysgu gweithiau mawr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dyneiddiaeth yn ymwneud â meithrin pob myfyriwr i’w botensial llawn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ymddygiadaeth yn canolbwyntio ar feithrin ymddygiadau sy’n fuddiol i gymdeithas.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extLst>
                  <a:ext uri="{0D108BD9-81ED-4DB2-BD59-A6C34878D82A}">
                    <a16:rowId xmlns:a16="http://schemas.microsoft.com/office/drawing/2014/main" val="2293826430"/>
                  </a:ext>
                </a:extLst>
              </a:tr>
              <a:tr h="1001159">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34291" marB="34291"/>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lluniadaeth yn canolbwyntio ar ddefnyddio addysg i ffurfio golwg myfyriwr ar y byd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1" marB="34291"/>
                </a:tc>
                <a:tc>
                  <a:txBody>
                    <a:bodyPr/>
                    <a:lstStyle/>
                    <a:p>
                      <a:endParaRPr lang="en-GB" sz="1300" dirty="0"/>
                    </a:p>
                  </a:txBody>
                  <a:tcPr marL="68580" marR="68580" marT="34291" marB="34291"/>
                </a:tc>
                <a:extLst>
                  <a:ext uri="{0D108BD9-81ED-4DB2-BD59-A6C34878D82A}">
                    <a16:rowId xmlns:a16="http://schemas.microsoft.com/office/drawing/2014/main" val="3811433381"/>
                  </a:ext>
                </a:extLst>
              </a:tr>
            </a:tbl>
          </a:graphicData>
        </a:graphic>
      </p:graphicFrame>
    </p:spTree>
    <p:extLst>
      <p:ext uri="{BB962C8B-B14F-4D97-AF65-F5344CB8AC3E}">
        <p14:creationId xmlns:p14="http://schemas.microsoft.com/office/powerpoint/2010/main" val="12252116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2" y="237057"/>
            <a:ext cx="5948184" cy="994172"/>
          </a:xfrm>
        </p:spPr>
        <p:txBody>
          <a:bodyPr>
            <a:normAutofit fontScale="90000"/>
          </a:bodyPr>
          <a:lstStyle/>
          <a:p>
            <a:r>
              <a:rPr lang="cy-GB" b="1" noProof="0" dirty="0" err="1"/>
              <a:t>What</a:t>
            </a:r>
            <a:r>
              <a:rPr lang="cy-GB" b="1" noProof="0" dirty="0"/>
              <a:t> do </a:t>
            </a:r>
            <a:r>
              <a:rPr lang="cy-GB" b="1" noProof="0" dirty="0" err="1"/>
              <a:t>these</a:t>
            </a:r>
            <a:r>
              <a:rPr lang="cy-GB" b="1" noProof="0" dirty="0"/>
              <a:t> </a:t>
            </a:r>
            <a:r>
              <a:rPr lang="cy-GB" b="1" noProof="0" dirty="0" err="1"/>
              <a:t>words</a:t>
            </a:r>
            <a:r>
              <a:rPr lang="cy-GB" b="1" noProof="0" dirty="0"/>
              <a:t> </a:t>
            </a:r>
            <a:r>
              <a:rPr lang="cy-GB" b="1" noProof="0" dirty="0" err="1"/>
              <a:t>mean</a:t>
            </a:r>
            <a:r>
              <a:rPr lang="cy-GB" b="1" noProof="0" dirty="0"/>
              <a:t>?</a:t>
            </a:r>
          </a:p>
        </p:txBody>
      </p:sp>
      <p:sp>
        <p:nvSpPr>
          <p:cNvPr id="5" name="Rectangle 4"/>
          <p:cNvSpPr/>
          <p:nvPr/>
        </p:nvSpPr>
        <p:spPr>
          <a:xfrm rot="20900005">
            <a:off x="2209652" y="1170606"/>
            <a:ext cx="2389116"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vision</a:t>
            </a:r>
          </a:p>
        </p:txBody>
      </p:sp>
      <p:sp>
        <p:nvSpPr>
          <p:cNvPr id="6" name="Rectangle 5"/>
          <p:cNvSpPr/>
          <p:nvPr/>
        </p:nvSpPr>
        <p:spPr>
          <a:xfrm rot="376443">
            <a:off x="3485192" y="2562445"/>
            <a:ext cx="3071995"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mission</a:t>
            </a:r>
          </a:p>
        </p:txBody>
      </p:sp>
      <p:sp>
        <p:nvSpPr>
          <p:cNvPr id="7" name="Rectangle 6"/>
          <p:cNvSpPr/>
          <p:nvPr/>
        </p:nvSpPr>
        <p:spPr>
          <a:xfrm rot="20856840">
            <a:off x="3295711" y="4289869"/>
            <a:ext cx="2572756"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values</a:t>
            </a:r>
          </a:p>
        </p:txBody>
      </p:sp>
      <p:sp>
        <p:nvSpPr>
          <p:cNvPr id="8" name="Rectangle 7"/>
          <p:cNvSpPr/>
          <p:nvPr/>
        </p:nvSpPr>
        <p:spPr>
          <a:xfrm rot="21146316">
            <a:off x="530116" y="2346077"/>
            <a:ext cx="2278637"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ethos</a:t>
            </a:r>
          </a:p>
        </p:txBody>
      </p:sp>
      <p:sp>
        <p:nvSpPr>
          <p:cNvPr id="9" name="Rectangle 8"/>
          <p:cNvSpPr/>
          <p:nvPr/>
        </p:nvSpPr>
        <p:spPr>
          <a:xfrm rot="1023444">
            <a:off x="1082922" y="3926804"/>
            <a:ext cx="1940275"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aims</a:t>
            </a:r>
          </a:p>
        </p:txBody>
      </p:sp>
      <p:graphicFrame>
        <p:nvGraphicFramePr>
          <p:cNvPr id="3" name="Table 2"/>
          <p:cNvGraphicFramePr>
            <a:graphicFrameLocks noGrp="1"/>
          </p:cNvGraphicFramePr>
          <p:nvPr>
            <p:extLst>
              <p:ext uri="{D42A27DB-BD31-4B8C-83A1-F6EECF244321}">
                <p14:modId xmlns:p14="http://schemas.microsoft.com/office/powerpoint/2010/main" val="3142018469"/>
              </p:ext>
            </p:extLst>
          </p:nvPr>
        </p:nvGraphicFramePr>
        <p:xfrm>
          <a:off x="7166077" y="237056"/>
          <a:ext cx="4430178" cy="5062307"/>
        </p:xfrm>
        <a:graphic>
          <a:graphicData uri="http://schemas.openxmlformats.org/drawingml/2006/table">
            <a:tbl>
              <a:tblPr firstRow="1" bandRow="1">
                <a:tableStyleId>{5C22544A-7EE6-4342-B048-85BDC9FD1C3A}</a:tableStyleId>
              </a:tblPr>
              <a:tblGrid>
                <a:gridCol w="586999">
                  <a:extLst>
                    <a:ext uri="{9D8B030D-6E8A-4147-A177-3AD203B41FA5}">
                      <a16:colId xmlns:a16="http://schemas.microsoft.com/office/drawing/2014/main" val="2944647537"/>
                    </a:ext>
                  </a:extLst>
                </a:gridCol>
                <a:gridCol w="3843179">
                  <a:extLst>
                    <a:ext uri="{9D8B030D-6E8A-4147-A177-3AD203B41FA5}">
                      <a16:colId xmlns:a16="http://schemas.microsoft.com/office/drawing/2014/main" val="4151053763"/>
                    </a:ext>
                  </a:extLst>
                </a:gridCol>
              </a:tblGrid>
              <a:tr h="332375">
                <a:tc>
                  <a:txBody>
                    <a:bodyPr/>
                    <a:lstStyle/>
                    <a:p>
                      <a:endParaRPr lang="en-GB" sz="1500" dirty="0"/>
                    </a:p>
                  </a:txBody>
                  <a:tcPr marL="68580" marR="68580" marT="34291" marB="34291"/>
                </a:tc>
                <a:tc>
                  <a:txBody>
                    <a:bodyPr/>
                    <a:lstStyle/>
                    <a:p>
                      <a:endParaRPr lang="en-GB" sz="1500" dirty="0"/>
                    </a:p>
                  </a:txBody>
                  <a:tcPr marL="68580" marR="68580" marT="34291" marB="34291"/>
                </a:tc>
                <a:extLst>
                  <a:ext uri="{0D108BD9-81ED-4DB2-BD59-A6C34878D82A}">
                    <a16:rowId xmlns:a16="http://schemas.microsoft.com/office/drawing/2014/main" val="3122390290"/>
                  </a:ext>
                </a:extLst>
              </a:tr>
              <a:tr h="843718">
                <a:tc>
                  <a:txBody>
                    <a:bodyPr/>
                    <a:lstStyle/>
                    <a:p>
                      <a:pPr algn="ctr"/>
                      <a:r>
                        <a:rPr lang="en-GB" sz="1500" dirty="0"/>
                        <a:t>1</a:t>
                      </a:r>
                    </a:p>
                  </a:txBody>
                  <a:tcPr marL="68580" marR="68580" marT="34291" marB="34291"/>
                </a:tc>
                <a:tc>
                  <a:txBody>
                    <a:bodyPr/>
                    <a:lstStyle/>
                    <a:p>
                      <a:r>
                        <a:rPr lang="en-GB" sz="1500" b="0" i="0" u="none" strike="noStrike" kern="1200" baseline="0" dirty="0">
                          <a:solidFill>
                            <a:schemeClr val="tx1"/>
                          </a:solidFill>
                          <a:effectLst/>
                          <a:latin typeface="+mn-lt"/>
                          <a:ea typeface="+mn-ea"/>
                          <a:cs typeface="+mn-cs"/>
                        </a:rPr>
                        <a:t>the </a:t>
                      </a:r>
                      <a:r>
                        <a:rPr lang="en-GB" sz="1500" b="0" i="0" u="none" strike="noStrike" kern="1200" dirty="0">
                          <a:solidFill>
                            <a:schemeClr val="tx1"/>
                          </a:solidFill>
                          <a:effectLst/>
                          <a:latin typeface="+mn-lt"/>
                          <a:ea typeface="+mn-ea"/>
                          <a:cs typeface="+mn-cs"/>
                        </a:rPr>
                        <a:t>qualities or ideas that is considered important. </a:t>
                      </a:r>
                    </a:p>
                    <a:p>
                      <a:endParaRPr lang="en-GB" sz="1500" b="0" i="0" u="none" strike="noStrike" kern="1200" dirty="0">
                        <a:solidFill>
                          <a:schemeClr val="tx1"/>
                        </a:solidFill>
                        <a:effectLst/>
                        <a:latin typeface="+mn-lt"/>
                        <a:ea typeface="+mn-ea"/>
                        <a:cs typeface="+mn-cs"/>
                      </a:endParaRPr>
                    </a:p>
                  </a:txBody>
                  <a:tcPr marL="68580" marR="68580" marT="34291" marB="34291"/>
                </a:tc>
                <a:extLst>
                  <a:ext uri="{0D108BD9-81ED-4DB2-BD59-A6C34878D82A}">
                    <a16:rowId xmlns:a16="http://schemas.microsoft.com/office/drawing/2014/main" val="1734245982"/>
                  </a:ext>
                </a:extLst>
              </a:tr>
              <a:tr h="1099389">
                <a:tc>
                  <a:txBody>
                    <a:bodyPr/>
                    <a:lstStyle/>
                    <a:p>
                      <a:pPr algn="ctr"/>
                      <a:r>
                        <a:rPr lang="en-GB" sz="1500" dirty="0"/>
                        <a:t>2</a:t>
                      </a:r>
                    </a:p>
                  </a:txBody>
                  <a:tcPr marL="68580" marR="68580" marT="34291" marB="34291"/>
                </a:tc>
                <a:tc>
                  <a:txBody>
                    <a:bodyPr/>
                    <a:lstStyle/>
                    <a:p>
                      <a:r>
                        <a:rPr lang="en-GB" sz="1500" b="0" i="0" u="none" strike="noStrike" kern="1200" dirty="0">
                          <a:solidFill>
                            <a:schemeClr val="tx1"/>
                          </a:solidFill>
                          <a:effectLst/>
                          <a:latin typeface="+mn-lt"/>
                          <a:ea typeface="+mn-ea"/>
                          <a:cs typeface="+mn-cs"/>
                        </a:rPr>
                        <a:t>a public declaration that schools or other educational organizations use to describe their high-level goals for the future</a:t>
                      </a:r>
                    </a:p>
                    <a:p>
                      <a:endParaRPr lang="en-GB" sz="1500" dirty="0"/>
                    </a:p>
                  </a:txBody>
                  <a:tcPr marL="68580" marR="68580" marT="34291" marB="34291"/>
                </a:tc>
                <a:extLst>
                  <a:ext uri="{0D108BD9-81ED-4DB2-BD59-A6C34878D82A}">
                    <a16:rowId xmlns:a16="http://schemas.microsoft.com/office/drawing/2014/main" val="2769522913"/>
                  </a:ext>
                </a:extLst>
              </a:tr>
              <a:tr h="843718">
                <a:tc>
                  <a:txBody>
                    <a:bodyPr/>
                    <a:lstStyle/>
                    <a:p>
                      <a:pPr algn="ctr"/>
                      <a:r>
                        <a:rPr lang="en-GB" sz="1500" dirty="0"/>
                        <a:t>3</a:t>
                      </a:r>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b="0" i="0" u="none" strike="noStrike" kern="1200" baseline="0" dirty="0">
                          <a:solidFill>
                            <a:schemeClr val="tx1"/>
                          </a:solidFill>
                          <a:effectLst/>
                          <a:latin typeface="+mn-lt"/>
                          <a:ea typeface="+mn-ea"/>
                          <a:cs typeface="+mn-cs"/>
                        </a:rPr>
                        <a:t>particular behaviours and achievements the school wants to accomplish;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500" b="0" i="0" u="none" strike="noStrike" kern="1200" dirty="0">
                        <a:solidFill>
                          <a:schemeClr val="tx1"/>
                        </a:solidFill>
                        <a:effectLst/>
                        <a:latin typeface="+mn-lt"/>
                        <a:ea typeface="+mn-ea"/>
                        <a:cs typeface="+mn-cs"/>
                      </a:endParaRPr>
                    </a:p>
                  </a:txBody>
                  <a:tcPr marL="68580" marR="68580" marT="34291" marB="34291"/>
                </a:tc>
                <a:extLst>
                  <a:ext uri="{0D108BD9-81ED-4DB2-BD59-A6C34878D82A}">
                    <a16:rowId xmlns:a16="http://schemas.microsoft.com/office/drawing/2014/main" val="2901566849"/>
                  </a:ext>
                </a:extLst>
              </a:tr>
              <a:tr h="1099389">
                <a:tc>
                  <a:txBody>
                    <a:bodyPr/>
                    <a:lstStyle/>
                    <a:p>
                      <a:pPr algn="ctr"/>
                      <a:r>
                        <a:rPr lang="en-GB" sz="1500" dirty="0"/>
                        <a:t>4</a:t>
                      </a:r>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b="0" i="0" u="none" strike="noStrike" kern="1200" dirty="0">
                          <a:solidFill>
                            <a:schemeClr val="tx1"/>
                          </a:solidFill>
                          <a:effectLst/>
                          <a:latin typeface="+mn-lt"/>
                          <a:ea typeface="+mn-ea"/>
                          <a:cs typeface="+mn-cs"/>
                        </a:rPr>
                        <a:t>the characteristic spirit of a school as manifested in its attitudes and aspirations.</a:t>
                      </a:r>
                    </a:p>
                    <a:p>
                      <a:endParaRPr lang="en-GB" sz="1500" dirty="0"/>
                    </a:p>
                  </a:txBody>
                  <a:tcPr marL="68580" marR="68580" marT="34291" marB="34291"/>
                </a:tc>
                <a:extLst>
                  <a:ext uri="{0D108BD9-81ED-4DB2-BD59-A6C34878D82A}">
                    <a16:rowId xmlns:a16="http://schemas.microsoft.com/office/drawing/2014/main" val="3686855949"/>
                  </a:ext>
                </a:extLst>
              </a:tr>
              <a:tr h="843718">
                <a:tc>
                  <a:txBody>
                    <a:bodyPr/>
                    <a:lstStyle/>
                    <a:p>
                      <a:pPr algn="ctr"/>
                      <a:r>
                        <a:rPr lang="en-GB" sz="1500" dirty="0"/>
                        <a:t>5</a:t>
                      </a:r>
                    </a:p>
                  </a:txBody>
                  <a:tcPr marL="68580" marR="68580" marT="34291" marB="34291"/>
                </a:tc>
                <a:tc>
                  <a:txBody>
                    <a:bodyPr/>
                    <a:lstStyle/>
                    <a:p>
                      <a:r>
                        <a:rPr lang="en-GB" sz="1500" b="0" i="0" u="none" strike="noStrike" kern="1200" dirty="0">
                          <a:solidFill>
                            <a:schemeClr val="tx1"/>
                          </a:solidFill>
                          <a:effectLst/>
                          <a:latin typeface="+mn-lt"/>
                          <a:ea typeface="+mn-ea"/>
                          <a:cs typeface="+mn-cs"/>
                        </a:rPr>
                        <a:t>a formal summary of the aims and values of a school.</a:t>
                      </a:r>
                    </a:p>
                    <a:p>
                      <a:endParaRPr lang="en-GB" sz="1500" b="0" i="0" u="none" strike="noStrike" kern="1200" dirty="0">
                        <a:solidFill>
                          <a:schemeClr val="tx1"/>
                        </a:solidFill>
                        <a:effectLst/>
                        <a:latin typeface="+mn-lt"/>
                        <a:ea typeface="+mn-ea"/>
                        <a:cs typeface="+mn-cs"/>
                      </a:endParaRPr>
                    </a:p>
                  </a:txBody>
                  <a:tcPr marL="68580" marR="68580" marT="34291" marB="34291"/>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5246036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2" y="317392"/>
            <a:ext cx="7481455" cy="994172"/>
          </a:xfrm>
        </p:spPr>
        <p:txBody>
          <a:bodyPr>
            <a:normAutofit fontScale="90000"/>
          </a:bodyPr>
          <a:lstStyle/>
          <a:p>
            <a:r>
              <a:rPr lang="cy-GB" b="1" noProof="0" dirty="0"/>
              <a:t>Beth mae’r geiriau hyn yn </a:t>
            </a:r>
            <a:r>
              <a:rPr lang="cy-GB" b="1" dirty="0"/>
              <a:t>g</a:t>
            </a:r>
            <a:r>
              <a:rPr lang="cy-GB" b="1" noProof="0" dirty="0" smtClean="0"/>
              <a:t>olygu</a:t>
            </a:r>
            <a:r>
              <a:rPr lang="cy-GB" b="1" noProof="0" dirty="0"/>
              <a:t>?</a:t>
            </a:r>
          </a:p>
        </p:txBody>
      </p:sp>
      <p:sp>
        <p:nvSpPr>
          <p:cNvPr id="5" name="Rectangle 4"/>
          <p:cNvSpPr/>
          <p:nvPr/>
        </p:nvSpPr>
        <p:spPr>
          <a:xfrm rot="20900005">
            <a:off x="377494" y="1431583"/>
            <a:ext cx="4858125" cy="1084914"/>
          </a:xfrm>
          <a:prstGeom prst="rect">
            <a:avLst/>
          </a:prstGeom>
          <a:noFill/>
          <a:scene3d>
            <a:camera prst="perspectiveContrastingLeftFacing"/>
            <a:lightRig rig="threePt" dir="t"/>
          </a:scene3d>
        </p:spPr>
        <p:txBody>
          <a:bodyPr wrap="none" lIns="68580" tIns="34291" rIns="68580" bIns="34291">
            <a:spAutoFit/>
          </a:bodyPr>
          <a:lstStyle/>
          <a:p>
            <a:pPr algn="ctr"/>
            <a:r>
              <a:rPr lang="cy-GB" sz="66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gweledigaeth</a:t>
            </a:r>
          </a:p>
        </p:txBody>
      </p:sp>
      <p:sp>
        <p:nvSpPr>
          <p:cNvPr id="6" name="Rectangle 5"/>
          <p:cNvSpPr/>
          <p:nvPr/>
        </p:nvSpPr>
        <p:spPr>
          <a:xfrm rot="376443">
            <a:off x="2624794" y="2831752"/>
            <a:ext cx="4284506" cy="1084914"/>
          </a:xfrm>
          <a:prstGeom prst="rect">
            <a:avLst/>
          </a:prstGeom>
          <a:noFill/>
          <a:scene3d>
            <a:camera prst="perspectiveContrastingLeftFacing"/>
            <a:lightRig rig="threePt" dir="t"/>
          </a:scene3d>
        </p:spPr>
        <p:txBody>
          <a:bodyPr wrap="none" lIns="68580" tIns="34291" rIns="68580" bIns="34291">
            <a:spAutoFit/>
          </a:bodyPr>
          <a:lstStyle/>
          <a:p>
            <a:pPr algn="ctr"/>
            <a:r>
              <a:rPr lang="cy-GB" sz="66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cenhadaeth</a:t>
            </a:r>
          </a:p>
        </p:txBody>
      </p:sp>
      <p:sp>
        <p:nvSpPr>
          <p:cNvPr id="7" name="Rectangle 6"/>
          <p:cNvSpPr/>
          <p:nvPr/>
        </p:nvSpPr>
        <p:spPr>
          <a:xfrm rot="20856840">
            <a:off x="2172869" y="4116507"/>
            <a:ext cx="4818435" cy="1177247"/>
          </a:xfrm>
          <a:prstGeom prst="rect">
            <a:avLst/>
          </a:prstGeom>
          <a:noFill/>
          <a:scene3d>
            <a:camera prst="perspectiveContrastingLeftFacing"/>
            <a:lightRig rig="threePt" dir="t"/>
          </a:scene3d>
        </p:spPr>
        <p:txBody>
          <a:bodyPr wrap="none" lIns="68580" tIns="34291" rIns="68580" bIns="34291">
            <a:spAutoFit/>
          </a:bodyPr>
          <a:lstStyle/>
          <a:p>
            <a:pPr algn="ctr"/>
            <a:r>
              <a:rPr lang="cy-GB"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gwerthoedd</a:t>
            </a:r>
          </a:p>
        </p:txBody>
      </p:sp>
      <p:sp>
        <p:nvSpPr>
          <p:cNvPr id="8" name="Rectangle 7"/>
          <p:cNvSpPr/>
          <p:nvPr/>
        </p:nvSpPr>
        <p:spPr>
          <a:xfrm rot="21146316">
            <a:off x="385532" y="2825483"/>
            <a:ext cx="2278637" cy="1177247"/>
          </a:xfrm>
          <a:prstGeom prst="rect">
            <a:avLst/>
          </a:prstGeom>
          <a:noFill/>
          <a:scene3d>
            <a:camera prst="perspectiveContrastingLeftFacing"/>
            <a:lightRig rig="threePt" dir="t"/>
          </a:scene3d>
        </p:spPr>
        <p:txBody>
          <a:bodyPr wrap="none" lIns="68580" tIns="34291" rIns="68580" bIns="34291">
            <a:spAutoFit/>
          </a:bodyPr>
          <a:lstStyle/>
          <a:p>
            <a:pPr algn="ctr"/>
            <a:r>
              <a:rPr lang="en-US"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ethos</a:t>
            </a:r>
          </a:p>
        </p:txBody>
      </p:sp>
      <p:sp>
        <p:nvSpPr>
          <p:cNvPr id="9" name="Rectangle 8"/>
          <p:cNvSpPr/>
          <p:nvPr/>
        </p:nvSpPr>
        <p:spPr>
          <a:xfrm rot="1023444">
            <a:off x="-9413" y="4116506"/>
            <a:ext cx="2576666" cy="1177247"/>
          </a:xfrm>
          <a:prstGeom prst="rect">
            <a:avLst/>
          </a:prstGeom>
          <a:noFill/>
          <a:scene3d>
            <a:camera prst="perspectiveContrastingLeftFacing"/>
            <a:lightRig rig="threePt" dir="t"/>
          </a:scene3d>
        </p:spPr>
        <p:txBody>
          <a:bodyPr wrap="none" lIns="68580" tIns="34291" rIns="68580" bIns="34291">
            <a:spAutoFit/>
          </a:bodyPr>
          <a:lstStyle/>
          <a:p>
            <a:pPr algn="ctr"/>
            <a:r>
              <a:rPr lang="cy-GB" sz="72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nodau</a:t>
            </a:r>
          </a:p>
        </p:txBody>
      </p:sp>
      <p:graphicFrame>
        <p:nvGraphicFramePr>
          <p:cNvPr id="3" name="Table 2"/>
          <p:cNvGraphicFramePr>
            <a:graphicFrameLocks noGrp="1"/>
          </p:cNvGraphicFramePr>
          <p:nvPr>
            <p:extLst>
              <p:ext uri="{D42A27DB-BD31-4B8C-83A1-F6EECF244321}">
                <p14:modId xmlns:p14="http://schemas.microsoft.com/office/powerpoint/2010/main" val="1832294924"/>
              </p:ext>
            </p:extLst>
          </p:nvPr>
        </p:nvGraphicFramePr>
        <p:xfrm>
          <a:off x="7504870" y="477981"/>
          <a:ext cx="4361548" cy="4869874"/>
        </p:xfrm>
        <a:graphic>
          <a:graphicData uri="http://schemas.openxmlformats.org/drawingml/2006/table">
            <a:tbl>
              <a:tblPr firstRow="1" bandRow="1">
                <a:tableStyleId>{5C22544A-7EE6-4342-B048-85BDC9FD1C3A}</a:tableStyleId>
              </a:tblPr>
              <a:tblGrid>
                <a:gridCol w="577906">
                  <a:extLst>
                    <a:ext uri="{9D8B030D-6E8A-4147-A177-3AD203B41FA5}">
                      <a16:colId xmlns:a16="http://schemas.microsoft.com/office/drawing/2014/main" val="2944647537"/>
                    </a:ext>
                  </a:extLst>
                </a:gridCol>
                <a:gridCol w="3783642">
                  <a:extLst>
                    <a:ext uri="{9D8B030D-6E8A-4147-A177-3AD203B41FA5}">
                      <a16:colId xmlns:a16="http://schemas.microsoft.com/office/drawing/2014/main" val="4151053763"/>
                    </a:ext>
                  </a:extLst>
                </a:gridCol>
              </a:tblGrid>
              <a:tr h="427761">
                <a:tc>
                  <a:txBody>
                    <a:bodyPr/>
                    <a:lstStyle/>
                    <a:p>
                      <a:endParaRPr lang="en-GB" sz="1500" dirty="0"/>
                    </a:p>
                  </a:txBody>
                  <a:tcPr marL="68580" marR="68580" marT="34291" marB="34291"/>
                </a:tc>
                <a:tc>
                  <a:txBody>
                    <a:bodyPr/>
                    <a:lstStyle/>
                    <a:p>
                      <a:endParaRPr lang="en-GB" sz="1500" dirty="0"/>
                    </a:p>
                  </a:txBody>
                  <a:tcPr marL="68580" marR="68580" marT="34291" marB="34291"/>
                </a:tc>
                <a:extLst>
                  <a:ext uri="{0D108BD9-81ED-4DB2-BD59-A6C34878D82A}">
                    <a16:rowId xmlns:a16="http://schemas.microsoft.com/office/drawing/2014/main" val="3122390290"/>
                  </a:ext>
                </a:extLst>
              </a:tr>
              <a:tr h="756805">
                <a:tc>
                  <a:txBody>
                    <a:bodyPr/>
                    <a:lstStyle/>
                    <a:p>
                      <a:pPr algn="ctr"/>
                      <a:r>
                        <a:rPr lang="en-GB" sz="1500" dirty="0"/>
                        <a:t>1</a:t>
                      </a:r>
                    </a:p>
                  </a:txBody>
                  <a:tcPr marL="68580" marR="68580" marT="34291" marB="34291"/>
                </a:tc>
                <a:tc>
                  <a:txBody>
                    <a:bodyPr/>
                    <a:lstStyle/>
                    <a:p>
                      <a:r>
                        <a:rPr lang="cy-GB" sz="1500" b="0" i="0" u="none" strike="noStrike" kern="1200" baseline="0" noProof="0" dirty="0">
                          <a:solidFill>
                            <a:schemeClr val="tx1"/>
                          </a:solidFill>
                          <a:effectLst/>
                          <a:latin typeface="+mn-lt"/>
                          <a:ea typeface="+mn-ea"/>
                          <a:cs typeface="+mn-cs"/>
                        </a:rPr>
                        <a:t>y rhinweddau neu’r syniadau a ystyrir yn bwysig</a:t>
                      </a:r>
                      <a:r>
                        <a:rPr lang="cy-GB" sz="1500" b="0" i="0" u="none" strike="noStrike" kern="1200" noProof="0" dirty="0">
                          <a:solidFill>
                            <a:schemeClr val="tx1"/>
                          </a:solidFill>
                          <a:effectLst/>
                          <a:latin typeface="+mn-lt"/>
                          <a:ea typeface="+mn-ea"/>
                          <a:cs typeface="+mn-cs"/>
                        </a:rPr>
                        <a:t>. </a:t>
                      </a:r>
                    </a:p>
                  </a:txBody>
                  <a:tcPr marL="68580" marR="68580" marT="34291" marB="34291"/>
                </a:tc>
                <a:extLst>
                  <a:ext uri="{0D108BD9-81ED-4DB2-BD59-A6C34878D82A}">
                    <a16:rowId xmlns:a16="http://schemas.microsoft.com/office/drawing/2014/main" val="1734245982"/>
                  </a:ext>
                </a:extLst>
              </a:tr>
              <a:tr h="1414893">
                <a:tc>
                  <a:txBody>
                    <a:bodyPr/>
                    <a:lstStyle/>
                    <a:p>
                      <a:pPr algn="ctr"/>
                      <a:r>
                        <a:rPr lang="en-GB" sz="1500" dirty="0"/>
                        <a:t>2</a:t>
                      </a:r>
                    </a:p>
                  </a:txBody>
                  <a:tcPr marL="68580" marR="68580" marT="34291" marB="34291"/>
                </a:tc>
                <a:tc>
                  <a:txBody>
                    <a:bodyPr/>
                    <a:lstStyle/>
                    <a:p>
                      <a:r>
                        <a:rPr lang="cy-GB" sz="1500" b="0" i="0" u="none" strike="noStrike" kern="1200" noProof="0" dirty="0">
                          <a:solidFill>
                            <a:schemeClr val="tx1"/>
                          </a:solidFill>
                          <a:effectLst/>
                          <a:latin typeface="+mn-lt"/>
                          <a:ea typeface="+mn-ea"/>
                          <a:cs typeface="+mn-cs"/>
                        </a:rPr>
                        <a:t>datganiad cyhoeddus mae ysgolion neu sefydliadau addysg eraill yn ei ddefnyddio i ddisgrifio eu nodau lefel uchel ar gyfer y dyfodol.</a:t>
                      </a:r>
                    </a:p>
                  </a:txBody>
                  <a:tcPr marL="68580" marR="68580" marT="34291" marB="34291"/>
                </a:tc>
                <a:extLst>
                  <a:ext uri="{0D108BD9-81ED-4DB2-BD59-A6C34878D82A}">
                    <a16:rowId xmlns:a16="http://schemas.microsoft.com/office/drawing/2014/main" val="2769522913"/>
                  </a:ext>
                </a:extLst>
              </a:tr>
              <a:tr h="756805">
                <a:tc>
                  <a:txBody>
                    <a:bodyPr/>
                    <a:lstStyle/>
                    <a:p>
                      <a:pPr algn="ctr"/>
                      <a:r>
                        <a:rPr lang="en-GB" sz="1500" dirty="0"/>
                        <a:t>3</a:t>
                      </a:r>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b="0" i="0" u="none" strike="noStrike" kern="1200" baseline="0" noProof="0" dirty="0">
                          <a:solidFill>
                            <a:schemeClr val="tx1"/>
                          </a:solidFill>
                          <a:effectLst/>
                          <a:latin typeface="+mn-lt"/>
                          <a:ea typeface="+mn-ea"/>
                          <a:cs typeface="+mn-cs"/>
                        </a:rPr>
                        <a:t>ymddygiadau a chyraeddiadau penodol mae’r ysgol eisiau eu cyflawni.</a:t>
                      </a:r>
                    </a:p>
                  </a:txBody>
                  <a:tcPr marL="68580" marR="68580" marT="34291" marB="34291"/>
                </a:tc>
                <a:extLst>
                  <a:ext uri="{0D108BD9-81ED-4DB2-BD59-A6C34878D82A}">
                    <a16:rowId xmlns:a16="http://schemas.microsoft.com/office/drawing/2014/main" val="2901566849"/>
                  </a:ext>
                </a:extLst>
              </a:tr>
              <a:tr h="756805">
                <a:tc>
                  <a:txBody>
                    <a:bodyPr/>
                    <a:lstStyle/>
                    <a:p>
                      <a:pPr algn="ctr"/>
                      <a:r>
                        <a:rPr lang="en-GB" sz="1500" dirty="0"/>
                        <a:t>4</a:t>
                      </a:r>
                    </a:p>
                  </a:txBody>
                  <a:tcPr marL="68580" marR="68580" marT="34291" marB="3429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500" b="0" i="0" u="none" strike="noStrike" kern="1200" noProof="0" dirty="0">
                          <a:solidFill>
                            <a:schemeClr val="tx1"/>
                          </a:solidFill>
                          <a:effectLst/>
                          <a:latin typeface="+mn-lt"/>
                          <a:ea typeface="+mn-ea"/>
                          <a:cs typeface="+mn-cs"/>
                        </a:rPr>
                        <a:t>ysbryd nodweddiadol ysgol fel yr amlygir yn ei hagweddau a’i dyheadau.</a:t>
                      </a:r>
                    </a:p>
                  </a:txBody>
                  <a:tcPr marL="68580" marR="68580" marT="34291" marB="34291"/>
                </a:tc>
                <a:extLst>
                  <a:ext uri="{0D108BD9-81ED-4DB2-BD59-A6C34878D82A}">
                    <a16:rowId xmlns:a16="http://schemas.microsoft.com/office/drawing/2014/main" val="3686855949"/>
                  </a:ext>
                </a:extLst>
              </a:tr>
              <a:tr h="756805">
                <a:tc>
                  <a:txBody>
                    <a:bodyPr/>
                    <a:lstStyle/>
                    <a:p>
                      <a:pPr algn="ctr"/>
                      <a:r>
                        <a:rPr lang="en-GB" sz="1500" dirty="0"/>
                        <a:t>5</a:t>
                      </a:r>
                    </a:p>
                  </a:txBody>
                  <a:tcPr marL="68580" marR="68580" marT="34291" marB="34291"/>
                </a:tc>
                <a:tc>
                  <a:txBody>
                    <a:bodyPr/>
                    <a:lstStyle/>
                    <a:p>
                      <a:r>
                        <a:rPr lang="cy-GB" sz="1500" b="0" i="0" u="none" strike="noStrike" kern="1200" noProof="0" dirty="0">
                          <a:solidFill>
                            <a:schemeClr val="tx1"/>
                          </a:solidFill>
                          <a:effectLst/>
                          <a:latin typeface="+mn-lt"/>
                          <a:ea typeface="+mn-ea"/>
                          <a:cs typeface="+mn-cs"/>
                        </a:rPr>
                        <a:t>crynodeb ffurfiol o nodau a gwerthoedd ysgol.</a:t>
                      </a:r>
                    </a:p>
                  </a:txBody>
                  <a:tcPr marL="68580" marR="68580" marT="34291" marB="34291"/>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30442360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028" y="200949"/>
            <a:ext cx="2848092" cy="994172"/>
          </a:xfrm>
        </p:spPr>
        <p:txBody>
          <a:bodyPr>
            <a:normAutofit fontScale="90000"/>
          </a:bodyPr>
          <a:lstStyle/>
          <a:p>
            <a:pPr algn="ctr"/>
            <a:r>
              <a:rPr lang="cy-GB" noProof="0" dirty="0"/>
              <a:t>Enghreifftiau o ysgolion</a:t>
            </a:r>
          </a:p>
        </p:txBody>
      </p:sp>
      <p:sp>
        <p:nvSpPr>
          <p:cNvPr id="3" name="Content Placeholder 2"/>
          <p:cNvSpPr>
            <a:spLocks noGrp="1"/>
          </p:cNvSpPr>
          <p:nvPr>
            <p:ph idx="1"/>
          </p:nvPr>
        </p:nvSpPr>
        <p:spPr>
          <a:xfrm>
            <a:off x="8105881" y="1203526"/>
            <a:ext cx="2768699" cy="2889872"/>
          </a:xfrm>
        </p:spPr>
        <p:txBody>
          <a:bodyPr>
            <a:normAutofit fontScale="62500" lnSpcReduction="20000"/>
          </a:bodyPr>
          <a:lstStyle/>
          <a:p>
            <a:pPr marL="0" indent="0">
              <a:buNone/>
            </a:pPr>
            <a:r>
              <a:rPr lang="cy-GB" sz="2851" dirty="0" err="1"/>
              <a:t>Carryout</a:t>
            </a:r>
            <a:r>
              <a:rPr lang="cy-GB" sz="2851" dirty="0"/>
              <a:t> a </a:t>
            </a:r>
            <a:r>
              <a:rPr lang="cy-GB" sz="2851" dirty="0" err="1" smtClean="0"/>
              <a:t>web</a:t>
            </a:r>
            <a:r>
              <a:rPr lang="cy-GB" sz="2851" dirty="0" smtClean="0"/>
              <a:t> </a:t>
            </a:r>
            <a:r>
              <a:rPr lang="cy-GB" sz="2851" dirty="0" err="1"/>
              <a:t>search</a:t>
            </a:r>
            <a:endParaRPr lang="cy-GB" sz="2851" dirty="0"/>
          </a:p>
          <a:p>
            <a:pPr marL="0" indent="0">
              <a:buNone/>
            </a:pPr>
            <a:r>
              <a:rPr lang="cy-GB" sz="2851" dirty="0" err="1"/>
              <a:t>Enter</a:t>
            </a:r>
            <a:r>
              <a:rPr lang="cy-GB" sz="2851" dirty="0"/>
              <a:t> </a:t>
            </a:r>
            <a:r>
              <a:rPr lang="cy-GB" sz="2851" dirty="0" err="1"/>
              <a:t>any</a:t>
            </a:r>
            <a:r>
              <a:rPr lang="cy-GB" sz="2851" dirty="0"/>
              <a:t> </a:t>
            </a:r>
            <a:r>
              <a:rPr lang="cy-GB" sz="2851" dirty="0" err="1"/>
              <a:t>combination</a:t>
            </a:r>
            <a:r>
              <a:rPr lang="cy-GB" sz="2851" dirty="0"/>
              <a:t> of the </a:t>
            </a:r>
            <a:r>
              <a:rPr lang="cy-GB" sz="2851" dirty="0" err="1"/>
              <a:t>following</a:t>
            </a:r>
            <a:r>
              <a:rPr lang="cy-GB" sz="2851" dirty="0"/>
              <a:t> </a:t>
            </a:r>
            <a:r>
              <a:rPr lang="cy-GB" sz="2851" dirty="0" err="1"/>
              <a:t>terms</a:t>
            </a:r>
            <a:r>
              <a:rPr lang="cy-GB" sz="2851" dirty="0"/>
              <a:t>:</a:t>
            </a:r>
          </a:p>
          <a:p>
            <a:pPr marL="0" indent="0">
              <a:buNone/>
            </a:pPr>
            <a:endParaRPr lang="cy-GB" sz="2851" dirty="0"/>
          </a:p>
          <a:p>
            <a:r>
              <a:rPr lang="cy-GB" sz="2851" dirty="0" err="1"/>
              <a:t>mission</a:t>
            </a:r>
            <a:r>
              <a:rPr lang="cy-GB" sz="2851" dirty="0"/>
              <a:t> </a:t>
            </a:r>
            <a:r>
              <a:rPr lang="cy-GB" sz="2851" dirty="0" err="1"/>
              <a:t>statement</a:t>
            </a:r>
            <a:endParaRPr lang="cy-GB" sz="2851" dirty="0"/>
          </a:p>
          <a:p>
            <a:r>
              <a:rPr lang="cy-GB" sz="2851" dirty="0"/>
              <a:t>ethos</a:t>
            </a:r>
          </a:p>
          <a:p>
            <a:r>
              <a:rPr lang="cy-GB" sz="2851" dirty="0" err="1"/>
              <a:t>values</a:t>
            </a:r>
            <a:endParaRPr lang="cy-GB" sz="2851" dirty="0"/>
          </a:p>
          <a:p>
            <a:r>
              <a:rPr lang="cy-GB" sz="2851" dirty="0" err="1"/>
              <a:t>aims</a:t>
            </a:r>
            <a:endParaRPr lang="cy-GB" sz="2851" dirty="0"/>
          </a:p>
          <a:p>
            <a:r>
              <a:rPr lang="cy-GB" sz="2851" dirty="0" smtClean="0"/>
              <a:t>Wales</a:t>
            </a:r>
            <a:endParaRPr lang="cy-GB" sz="2851" dirty="0"/>
          </a:p>
          <a:p>
            <a:endParaRPr lang="cy-GB" noProof="0" dirty="0"/>
          </a:p>
          <a:p>
            <a:endParaRPr lang="cy-GB" noProof="0" dirty="0"/>
          </a:p>
          <a:p>
            <a:endParaRPr lang="cy-GB"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2449" y="3876696"/>
            <a:ext cx="1214704" cy="1716009"/>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07931" y="3901345"/>
            <a:ext cx="1179808" cy="1666713"/>
          </a:xfrm>
          <a:prstGeom prst="rect">
            <a:avLst/>
          </a:prstGeom>
          <a:ln>
            <a:solidFill>
              <a:schemeClr val="accent1"/>
            </a:solidFill>
          </a:ln>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42953" y="320451"/>
            <a:ext cx="1434452" cy="1675763"/>
          </a:xfrm>
          <a:prstGeom prst="rect">
            <a:avLst/>
          </a:prstGeom>
          <a:ln>
            <a:solidFill>
              <a:schemeClr val="accent1"/>
            </a:solidFill>
          </a:ln>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91978" y="4363374"/>
            <a:ext cx="3286303" cy="1204683"/>
          </a:xfrm>
          <a:prstGeom prst="rect">
            <a:avLst/>
          </a:prstGeom>
          <a:ln>
            <a:solidFill>
              <a:schemeClr val="accent1"/>
            </a:solidFill>
          </a:ln>
        </p:spPr>
      </p:pic>
      <p:sp>
        <p:nvSpPr>
          <p:cNvPr id="11" name="Title 1"/>
          <p:cNvSpPr txBox="1">
            <a:spLocks/>
          </p:cNvSpPr>
          <p:nvPr/>
        </p:nvSpPr>
        <p:spPr>
          <a:xfrm>
            <a:off x="8393676" y="164160"/>
            <a:ext cx="2848092" cy="994172"/>
          </a:xfrm>
          <a:prstGeom prst="rect">
            <a:avLst/>
          </a:prstGeom>
        </p:spPr>
        <p:txBody>
          <a:bodyPr vert="horz" lIns="68580" tIns="34291" rIns="68580" bIns="34291"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solidFill>
                  <a:prstClr val="black"/>
                </a:solidFill>
                <a:latin typeface="Calibri Light" panose="020F0302020204030204"/>
              </a:rPr>
              <a:t>Examples from schools</a:t>
            </a:r>
          </a:p>
        </p:txBody>
      </p:sp>
      <p:sp>
        <p:nvSpPr>
          <p:cNvPr id="12" name="Content Placeholder 2"/>
          <p:cNvSpPr txBox="1">
            <a:spLocks/>
          </p:cNvSpPr>
          <p:nvPr/>
        </p:nvSpPr>
        <p:spPr>
          <a:xfrm>
            <a:off x="1167640" y="1372859"/>
            <a:ext cx="2768699" cy="2889872"/>
          </a:xfrm>
          <a:prstGeom prst="rect">
            <a:avLst/>
          </a:prstGeom>
        </p:spPr>
        <p:txBody>
          <a:bodyPr vert="horz" lIns="68580" tIns="34291" rIns="68580" bIns="34291"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800" dirty="0">
                <a:solidFill>
                  <a:prstClr val="black"/>
                </a:solidFill>
                <a:latin typeface="Calibri" panose="020F0502020204030204"/>
              </a:rPr>
              <a:t>Gwnewch chwiliad ar y we</a:t>
            </a:r>
          </a:p>
          <a:p>
            <a:pPr marL="0" indent="0">
              <a:buNone/>
            </a:pPr>
            <a:r>
              <a:rPr lang="cy-GB" sz="1800" dirty="0">
                <a:solidFill>
                  <a:prstClr val="black"/>
                </a:solidFill>
                <a:latin typeface="Calibri" panose="020F0502020204030204"/>
              </a:rPr>
              <a:t>Defnyddiwch unrhyw gyfuniad o’r termau canlynol:</a:t>
            </a:r>
          </a:p>
          <a:p>
            <a:pPr marL="0" indent="0">
              <a:buNone/>
            </a:pPr>
            <a:endParaRPr lang="cy-GB" sz="1800" dirty="0">
              <a:solidFill>
                <a:prstClr val="black"/>
              </a:solidFill>
              <a:latin typeface="Calibri" panose="020F0502020204030204"/>
            </a:endParaRPr>
          </a:p>
          <a:p>
            <a:r>
              <a:rPr lang="cy-GB" sz="1800" dirty="0">
                <a:solidFill>
                  <a:prstClr val="black"/>
                </a:solidFill>
                <a:latin typeface="Calibri" panose="020F0502020204030204"/>
              </a:rPr>
              <a:t>datganiad cenhadaeth</a:t>
            </a:r>
          </a:p>
          <a:p>
            <a:r>
              <a:rPr lang="cy-GB" sz="1800" dirty="0">
                <a:solidFill>
                  <a:prstClr val="black"/>
                </a:solidFill>
                <a:latin typeface="Calibri" panose="020F0502020204030204"/>
              </a:rPr>
              <a:t>ethos</a:t>
            </a:r>
          </a:p>
          <a:p>
            <a:r>
              <a:rPr lang="cy-GB" sz="1800" dirty="0">
                <a:solidFill>
                  <a:prstClr val="black"/>
                </a:solidFill>
                <a:latin typeface="Calibri" panose="020F0502020204030204"/>
              </a:rPr>
              <a:t>gwerthoedd</a:t>
            </a:r>
          </a:p>
          <a:p>
            <a:r>
              <a:rPr lang="cy-GB" sz="1800" dirty="0">
                <a:solidFill>
                  <a:prstClr val="black"/>
                </a:solidFill>
                <a:latin typeface="Calibri" panose="020F0502020204030204"/>
              </a:rPr>
              <a:t>nodau</a:t>
            </a:r>
          </a:p>
          <a:p>
            <a:r>
              <a:rPr lang="cy-GB" sz="1800" dirty="0" smtClean="0">
                <a:solidFill>
                  <a:prstClr val="black"/>
                </a:solidFill>
                <a:latin typeface="Calibri" panose="020F0502020204030204"/>
              </a:rPr>
              <a:t>Cymru</a:t>
            </a:r>
            <a:endParaRPr lang="cy-GB" sz="1800" dirty="0">
              <a:solidFill>
                <a:prstClr val="black"/>
              </a:solidFill>
              <a:latin typeface="Calibri" panose="020F0502020204030204"/>
            </a:endParaRPr>
          </a:p>
          <a:p>
            <a:endParaRPr lang="en-GB" sz="1800" dirty="0">
              <a:solidFill>
                <a:prstClr val="black"/>
              </a:solidFill>
              <a:latin typeface="Calibri" panose="020F0502020204030204"/>
            </a:endParaRPr>
          </a:p>
          <a:p>
            <a:endParaRPr lang="en-GB" sz="2100" dirty="0">
              <a:solidFill>
                <a:prstClr val="black"/>
              </a:solidFill>
              <a:latin typeface="Calibri" panose="020F0502020204030204"/>
            </a:endParaRPr>
          </a:p>
          <a:p>
            <a:endParaRPr lang="en-GB" sz="2100" dirty="0">
              <a:solidFill>
                <a:prstClr val="black"/>
              </a:solidFill>
              <a:latin typeface="Calibri" panose="020F0502020204030204"/>
            </a:endParaRPr>
          </a:p>
        </p:txBody>
      </p:sp>
    </p:spTree>
    <p:extLst>
      <p:ext uri="{BB962C8B-B14F-4D97-AF65-F5344CB8AC3E}">
        <p14:creationId xmlns:p14="http://schemas.microsoft.com/office/powerpoint/2010/main" val="131558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130" y="1037733"/>
            <a:ext cx="2627356" cy="994172"/>
          </a:xfrm>
        </p:spPr>
        <p:txBody>
          <a:bodyPr>
            <a:noAutofit/>
          </a:bodyPr>
          <a:lstStyle/>
          <a:p>
            <a:pPr algn="ctr"/>
            <a:r>
              <a:rPr lang="cy-GB" sz="3200" b="1" noProof="0" dirty="0" err="1"/>
              <a:t>Personal</a:t>
            </a:r>
            <a:r>
              <a:rPr lang="cy-GB" sz="3200" b="1" noProof="0" dirty="0"/>
              <a:t> ethos</a:t>
            </a:r>
          </a:p>
        </p:txBody>
      </p:sp>
      <p:sp>
        <p:nvSpPr>
          <p:cNvPr id="3" name="Content Placeholder 2"/>
          <p:cNvSpPr>
            <a:spLocks noGrp="1"/>
          </p:cNvSpPr>
          <p:nvPr>
            <p:ph idx="1"/>
          </p:nvPr>
        </p:nvSpPr>
        <p:spPr>
          <a:xfrm>
            <a:off x="7812400" y="2227766"/>
            <a:ext cx="3596817" cy="3263504"/>
          </a:xfrm>
        </p:spPr>
        <p:txBody>
          <a:bodyPr>
            <a:normAutofit fontScale="55000" lnSpcReduction="20000"/>
          </a:bodyPr>
          <a:lstStyle/>
          <a:p>
            <a:pPr fontAlgn="base"/>
            <a:r>
              <a:rPr lang="cy-GB" noProof="0" dirty="0" err="1"/>
              <a:t>Write</a:t>
            </a:r>
            <a:r>
              <a:rPr lang="cy-GB" noProof="0" dirty="0"/>
              <a:t> </a:t>
            </a:r>
            <a:r>
              <a:rPr lang="cy-GB" noProof="0" dirty="0" err="1"/>
              <a:t>your</a:t>
            </a:r>
            <a:r>
              <a:rPr lang="cy-GB" noProof="0" dirty="0"/>
              <a:t> </a:t>
            </a:r>
            <a:r>
              <a:rPr lang="cy-GB" noProof="0" dirty="0" err="1"/>
              <a:t>own</a:t>
            </a:r>
            <a:r>
              <a:rPr lang="cy-GB" noProof="0" dirty="0"/>
              <a:t> </a:t>
            </a:r>
            <a:r>
              <a:rPr lang="cy-GB" noProof="0" dirty="0" err="1"/>
              <a:t>personal</a:t>
            </a:r>
            <a:r>
              <a:rPr lang="cy-GB" noProof="0" dirty="0"/>
              <a:t> ethos </a:t>
            </a:r>
            <a:r>
              <a:rPr lang="cy-GB" noProof="0" dirty="0" err="1"/>
              <a:t>that</a:t>
            </a:r>
            <a:r>
              <a:rPr lang="cy-GB" noProof="0" dirty="0"/>
              <a:t> </a:t>
            </a:r>
            <a:r>
              <a:rPr lang="cy-GB" noProof="0" dirty="0" err="1"/>
              <a:t>will</a:t>
            </a:r>
            <a:r>
              <a:rPr lang="cy-GB" noProof="0" dirty="0"/>
              <a:t> help </a:t>
            </a:r>
            <a:r>
              <a:rPr lang="cy-GB" noProof="0" dirty="0" err="1"/>
              <a:t>develop</a:t>
            </a:r>
            <a:endParaRPr lang="cy-GB" noProof="0" dirty="0"/>
          </a:p>
          <a:p>
            <a:pPr fontAlgn="base"/>
            <a:endParaRPr lang="cy-GB" noProof="0" dirty="0"/>
          </a:p>
          <a:p>
            <a:pPr fontAlgn="base"/>
            <a:r>
              <a:rPr lang="cy-GB" noProof="0" dirty="0"/>
              <a:t>“</a:t>
            </a:r>
            <a:r>
              <a:rPr lang="cy-GB" noProof="0" dirty="0" err="1"/>
              <a:t>ambitious</a:t>
            </a:r>
            <a:r>
              <a:rPr lang="cy-GB" noProof="0" dirty="0"/>
              <a:t>, </a:t>
            </a:r>
            <a:r>
              <a:rPr lang="cy-GB" noProof="0" dirty="0" err="1"/>
              <a:t>capable</a:t>
            </a:r>
            <a:r>
              <a:rPr lang="cy-GB" noProof="0" dirty="0"/>
              <a:t> </a:t>
            </a:r>
            <a:r>
              <a:rPr lang="cy-GB" noProof="0" dirty="0" err="1"/>
              <a:t>learners</a:t>
            </a:r>
            <a:r>
              <a:rPr lang="cy-GB" noProof="0" dirty="0"/>
              <a:t>, </a:t>
            </a:r>
            <a:r>
              <a:rPr lang="cy-GB" noProof="0" dirty="0" err="1"/>
              <a:t>ready</a:t>
            </a:r>
            <a:r>
              <a:rPr lang="cy-GB" noProof="0" dirty="0"/>
              <a:t> to </a:t>
            </a:r>
            <a:r>
              <a:rPr lang="cy-GB" noProof="0" dirty="0" err="1"/>
              <a:t>learn</a:t>
            </a:r>
            <a:r>
              <a:rPr lang="cy-GB" noProof="0" dirty="0"/>
              <a:t> </a:t>
            </a:r>
            <a:r>
              <a:rPr lang="cy-GB" noProof="0" dirty="0" err="1"/>
              <a:t>throughout</a:t>
            </a:r>
            <a:r>
              <a:rPr lang="cy-GB" noProof="0" dirty="0"/>
              <a:t> </a:t>
            </a:r>
            <a:r>
              <a:rPr lang="cy-GB" noProof="0" dirty="0" err="1"/>
              <a:t>their</a:t>
            </a:r>
            <a:r>
              <a:rPr lang="cy-GB" noProof="0" dirty="0"/>
              <a:t> </a:t>
            </a:r>
            <a:r>
              <a:rPr lang="cy-GB" noProof="0" dirty="0" err="1"/>
              <a:t>lives</a:t>
            </a:r>
            <a:endParaRPr lang="cy-GB" noProof="0" dirty="0"/>
          </a:p>
          <a:p>
            <a:pPr fontAlgn="base"/>
            <a:r>
              <a:rPr lang="cy-GB" noProof="0" dirty="0" err="1"/>
              <a:t>enterprising</a:t>
            </a:r>
            <a:r>
              <a:rPr lang="cy-GB" noProof="0" dirty="0"/>
              <a:t>, </a:t>
            </a:r>
            <a:r>
              <a:rPr lang="cy-GB" noProof="0" dirty="0" err="1"/>
              <a:t>creative</a:t>
            </a:r>
            <a:r>
              <a:rPr lang="cy-GB" noProof="0" dirty="0"/>
              <a:t> </a:t>
            </a:r>
            <a:r>
              <a:rPr lang="cy-GB" noProof="0" dirty="0" err="1"/>
              <a:t>contributors</a:t>
            </a:r>
            <a:r>
              <a:rPr lang="cy-GB" noProof="0" dirty="0"/>
              <a:t>, </a:t>
            </a:r>
            <a:r>
              <a:rPr lang="cy-GB" noProof="0" dirty="0" err="1"/>
              <a:t>ready</a:t>
            </a:r>
            <a:r>
              <a:rPr lang="cy-GB" noProof="0" dirty="0"/>
              <a:t> to </a:t>
            </a:r>
            <a:r>
              <a:rPr lang="cy-GB" noProof="0" dirty="0" err="1"/>
              <a:t>play</a:t>
            </a:r>
            <a:r>
              <a:rPr lang="cy-GB" noProof="0" dirty="0"/>
              <a:t> a </a:t>
            </a:r>
            <a:r>
              <a:rPr lang="cy-GB" noProof="0" dirty="0" err="1"/>
              <a:t>full</a:t>
            </a:r>
            <a:r>
              <a:rPr lang="cy-GB" noProof="0" dirty="0"/>
              <a:t> </a:t>
            </a:r>
            <a:r>
              <a:rPr lang="cy-GB" noProof="0" dirty="0" err="1"/>
              <a:t>part</a:t>
            </a:r>
            <a:r>
              <a:rPr lang="cy-GB" noProof="0" dirty="0"/>
              <a:t> </a:t>
            </a:r>
            <a:r>
              <a:rPr lang="cy-GB" noProof="0" dirty="0" err="1"/>
              <a:t>in</a:t>
            </a:r>
            <a:r>
              <a:rPr lang="cy-GB" noProof="0" dirty="0"/>
              <a:t> </a:t>
            </a:r>
            <a:r>
              <a:rPr lang="cy-GB" noProof="0" dirty="0" err="1"/>
              <a:t>life</a:t>
            </a:r>
            <a:r>
              <a:rPr lang="cy-GB" noProof="0" dirty="0"/>
              <a:t> </a:t>
            </a:r>
            <a:r>
              <a:rPr lang="cy-GB" noProof="0" dirty="0" err="1"/>
              <a:t>and</a:t>
            </a:r>
            <a:r>
              <a:rPr lang="cy-GB" noProof="0" dirty="0"/>
              <a:t> </a:t>
            </a:r>
            <a:r>
              <a:rPr lang="cy-GB" noProof="0" dirty="0" err="1"/>
              <a:t>work</a:t>
            </a:r>
            <a:endParaRPr lang="cy-GB" noProof="0" dirty="0"/>
          </a:p>
          <a:p>
            <a:pPr fontAlgn="base"/>
            <a:r>
              <a:rPr lang="cy-GB" noProof="0" dirty="0" err="1"/>
              <a:t>ethical</a:t>
            </a:r>
            <a:r>
              <a:rPr lang="cy-GB" noProof="0" dirty="0"/>
              <a:t>, </a:t>
            </a:r>
            <a:r>
              <a:rPr lang="cy-GB" noProof="0" dirty="0" err="1"/>
              <a:t>informed</a:t>
            </a:r>
            <a:r>
              <a:rPr lang="cy-GB" noProof="0" dirty="0"/>
              <a:t> </a:t>
            </a:r>
            <a:r>
              <a:rPr lang="cy-GB" noProof="0" dirty="0" err="1"/>
              <a:t>citizens</a:t>
            </a:r>
            <a:r>
              <a:rPr lang="cy-GB" noProof="0" dirty="0"/>
              <a:t> of Wales </a:t>
            </a:r>
            <a:r>
              <a:rPr lang="cy-GB" noProof="0" dirty="0" err="1"/>
              <a:t>and</a:t>
            </a:r>
            <a:r>
              <a:rPr lang="cy-GB" noProof="0" dirty="0"/>
              <a:t> the </a:t>
            </a:r>
            <a:r>
              <a:rPr lang="cy-GB" noProof="0" dirty="0" err="1"/>
              <a:t>world</a:t>
            </a:r>
            <a:endParaRPr lang="cy-GB" noProof="0" dirty="0"/>
          </a:p>
          <a:p>
            <a:pPr fontAlgn="base"/>
            <a:r>
              <a:rPr lang="cy-GB" noProof="0" dirty="0" err="1"/>
              <a:t>healthy</a:t>
            </a:r>
            <a:r>
              <a:rPr lang="cy-GB" noProof="0" dirty="0"/>
              <a:t>, </a:t>
            </a:r>
            <a:r>
              <a:rPr lang="cy-GB" noProof="0" dirty="0" err="1"/>
              <a:t>confident</a:t>
            </a:r>
            <a:r>
              <a:rPr lang="cy-GB" noProof="0" dirty="0"/>
              <a:t> </a:t>
            </a:r>
            <a:r>
              <a:rPr lang="cy-GB" noProof="0" dirty="0" err="1"/>
              <a:t>individuals</a:t>
            </a:r>
            <a:r>
              <a:rPr lang="cy-GB" noProof="0" dirty="0"/>
              <a:t>, </a:t>
            </a:r>
            <a:r>
              <a:rPr lang="cy-GB" noProof="0" dirty="0" err="1"/>
              <a:t>ready</a:t>
            </a:r>
            <a:r>
              <a:rPr lang="cy-GB" noProof="0" dirty="0"/>
              <a:t> to </a:t>
            </a:r>
            <a:r>
              <a:rPr lang="cy-GB" noProof="0" dirty="0" err="1"/>
              <a:t>lead</a:t>
            </a:r>
            <a:r>
              <a:rPr lang="cy-GB" noProof="0" dirty="0"/>
              <a:t> </a:t>
            </a:r>
            <a:r>
              <a:rPr lang="cy-GB" noProof="0" dirty="0" err="1"/>
              <a:t>fulfilling</a:t>
            </a:r>
            <a:r>
              <a:rPr lang="cy-GB" noProof="0" dirty="0"/>
              <a:t> </a:t>
            </a:r>
            <a:r>
              <a:rPr lang="cy-GB" noProof="0" dirty="0" err="1"/>
              <a:t>lives</a:t>
            </a:r>
            <a:r>
              <a:rPr lang="cy-GB" noProof="0" dirty="0"/>
              <a:t> as </a:t>
            </a:r>
            <a:r>
              <a:rPr lang="cy-GB" noProof="0" dirty="0" err="1"/>
              <a:t>valued</a:t>
            </a:r>
            <a:r>
              <a:rPr lang="cy-GB" noProof="0" dirty="0"/>
              <a:t> </a:t>
            </a:r>
            <a:r>
              <a:rPr lang="cy-GB" noProof="0" dirty="0" err="1"/>
              <a:t>members</a:t>
            </a:r>
            <a:r>
              <a:rPr lang="cy-GB" noProof="0" dirty="0"/>
              <a:t> of </a:t>
            </a:r>
            <a:r>
              <a:rPr lang="cy-GB" noProof="0" dirty="0" err="1"/>
              <a:t>society</a:t>
            </a:r>
            <a:r>
              <a:rPr lang="cy-GB" noProof="0" dirty="0"/>
              <a:t>.”</a:t>
            </a:r>
          </a:p>
          <a:p>
            <a:pPr algn="r" fontAlgn="base"/>
            <a:r>
              <a:rPr lang="cy-GB" sz="1200" i="1" dirty="0" err="1"/>
              <a:t>Donaldson</a:t>
            </a:r>
            <a:r>
              <a:rPr lang="cy-GB" sz="1200" i="1" dirty="0"/>
              <a:t> 2015</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0005" y="2642809"/>
            <a:ext cx="2519235" cy="2205567"/>
          </a:xfrm>
          <a:prstGeom prst="rect">
            <a:avLst/>
          </a:prstGeom>
        </p:spPr>
      </p:pic>
      <p:sp>
        <p:nvSpPr>
          <p:cNvPr id="6" name="Title 1"/>
          <p:cNvSpPr txBox="1">
            <a:spLocks/>
          </p:cNvSpPr>
          <p:nvPr/>
        </p:nvSpPr>
        <p:spPr>
          <a:xfrm>
            <a:off x="1219650" y="1087658"/>
            <a:ext cx="2627356" cy="994172"/>
          </a:xfrm>
          <a:prstGeom prst="rect">
            <a:avLst/>
          </a:prstGeom>
        </p:spPr>
        <p:txBody>
          <a:bodyPr vert="horz" lIns="68580" tIns="34291" rIns="68580" bIns="34291"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dirty="0">
                <a:solidFill>
                  <a:prstClr val="black"/>
                </a:solidFill>
                <a:latin typeface="Calibri Light" panose="020F0302020204030204"/>
              </a:rPr>
              <a:t>Ethos </a:t>
            </a:r>
            <a:r>
              <a:rPr lang="cy-GB" sz="3300" b="1" dirty="0">
                <a:solidFill>
                  <a:prstClr val="black"/>
                </a:solidFill>
                <a:latin typeface="Calibri Light" panose="020F0302020204030204"/>
              </a:rPr>
              <a:t>personol</a:t>
            </a:r>
          </a:p>
        </p:txBody>
      </p:sp>
      <p:sp>
        <p:nvSpPr>
          <p:cNvPr id="7" name="Content Placeholder 2"/>
          <p:cNvSpPr txBox="1">
            <a:spLocks/>
          </p:cNvSpPr>
          <p:nvPr/>
        </p:nvSpPr>
        <p:spPr>
          <a:xfrm>
            <a:off x="870959" y="2081830"/>
            <a:ext cx="3324739" cy="3763607"/>
          </a:xfrm>
          <a:prstGeom prst="rect">
            <a:avLst/>
          </a:prstGeom>
        </p:spPr>
        <p:txBody>
          <a:bodyPr vert="horz" lIns="68580" tIns="34291" rIns="68580" bIns="34291"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cy-GB" sz="3300" dirty="0">
                <a:solidFill>
                  <a:prstClr val="black"/>
                </a:solidFill>
                <a:latin typeface="Calibri" panose="020F0502020204030204"/>
              </a:rPr>
              <a:t>Ysgrifennwch eich ethos personol a fydd yn helpu datblygu</a:t>
            </a:r>
          </a:p>
          <a:p>
            <a:pPr fontAlgn="base"/>
            <a:endParaRPr lang="cy-GB" sz="3300" dirty="0">
              <a:solidFill>
                <a:prstClr val="black"/>
              </a:solidFill>
              <a:latin typeface="Calibri" panose="020F0502020204030204"/>
            </a:endParaRPr>
          </a:p>
          <a:p>
            <a:pPr fontAlgn="base"/>
            <a:r>
              <a:rPr lang="cy-GB" sz="3300" dirty="0">
                <a:solidFill>
                  <a:prstClr val="black"/>
                </a:solidFill>
                <a:latin typeface="Calibri" panose="020F0502020204030204"/>
              </a:rPr>
              <a:t>“dysgwyr uchelgeisiol, galluog sy’n barod i ddysgu drwy gydol eu hoes</a:t>
            </a:r>
          </a:p>
          <a:p>
            <a:pPr fontAlgn="base"/>
            <a:r>
              <a:rPr lang="cy-GB" sz="3300" dirty="0">
                <a:solidFill>
                  <a:prstClr val="black"/>
                </a:solidFill>
                <a:latin typeface="Calibri" panose="020F0502020204030204"/>
              </a:rPr>
              <a:t>cyfranwyr mentrus, creadigol sy’n barod i chwarae eu rhan yn llawn yn eu bywyd a’u gwaith</a:t>
            </a:r>
          </a:p>
          <a:p>
            <a:pPr fontAlgn="base"/>
            <a:r>
              <a:rPr lang="cy-GB" sz="3300" dirty="0">
                <a:solidFill>
                  <a:prstClr val="black"/>
                </a:solidFill>
                <a:latin typeface="Calibri" panose="020F0502020204030204"/>
              </a:rPr>
              <a:t>dinasyddion egwyddorol, gwybodus yng Nghymru a’r byd</a:t>
            </a:r>
          </a:p>
          <a:p>
            <a:pPr fontAlgn="base"/>
            <a:r>
              <a:rPr lang="cy-GB" sz="3300" dirty="0">
                <a:solidFill>
                  <a:prstClr val="black"/>
                </a:solidFill>
                <a:latin typeface="Calibri" panose="020F0502020204030204"/>
              </a:rPr>
              <a:t>unigolion iach, hyderus sy’n barod i fyw bywyd gan wireddu eu dyheadau fel aelodau gwerthfawr o gymdeithas.”</a:t>
            </a:r>
          </a:p>
          <a:p>
            <a:pPr marL="0" indent="0" fontAlgn="base">
              <a:buNone/>
            </a:pPr>
            <a:endParaRPr lang="cy-GB" sz="2400" dirty="0">
              <a:solidFill>
                <a:prstClr val="black"/>
              </a:solidFill>
              <a:latin typeface="Calibri" panose="020F0502020204030204"/>
            </a:endParaRPr>
          </a:p>
          <a:p>
            <a:pPr algn="r" fontAlgn="base"/>
            <a:r>
              <a:rPr lang="cy-GB" sz="1100" i="1" dirty="0" err="1">
                <a:solidFill>
                  <a:prstClr val="black"/>
                </a:solidFill>
                <a:latin typeface="Calibri" panose="020F0502020204030204"/>
              </a:rPr>
              <a:t>Donaldson</a:t>
            </a:r>
            <a:r>
              <a:rPr lang="cy-GB" sz="1100" i="1" dirty="0">
                <a:solidFill>
                  <a:prstClr val="black"/>
                </a:solidFill>
                <a:latin typeface="Calibri" panose="020F0502020204030204"/>
              </a:rPr>
              <a:t> 2015</a:t>
            </a:r>
          </a:p>
        </p:txBody>
      </p:sp>
      <p:sp>
        <p:nvSpPr>
          <p:cNvPr id="8" name="Title 1"/>
          <p:cNvSpPr txBox="1">
            <a:spLocks/>
          </p:cNvSpPr>
          <p:nvPr/>
        </p:nvSpPr>
        <p:spPr>
          <a:xfrm>
            <a:off x="957001" y="141491"/>
            <a:ext cx="7886700" cy="1325563"/>
          </a:xfrm>
          <a:prstGeom prst="rect">
            <a:avLst/>
          </a:prstGeom>
        </p:spPr>
        <p:txBody>
          <a:bodyPr vert="horz" lIns="91440" tIns="45720" rIns="91440" bIns="45720" rtlCol="0" anchor="ctr">
            <a:normAutofit fontScale="90000" lnSpcReduction="10000"/>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t>Tasg</a:t>
            </a:r>
            <a:r>
              <a:rPr lang="en-GB" b="1" dirty="0" smtClean="0"/>
              <a:t> </a:t>
            </a:r>
            <a:r>
              <a:rPr lang="en-GB" b="1" dirty="0" err="1" smtClean="0"/>
              <a:t>rhannu</a:t>
            </a:r>
            <a:r>
              <a:rPr lang="en-GB" b="1" dirty="0" smtClean="0"/>
              <a:t> </a:t>
            </a:r>
            <a:r>
              <a:rPr lang="en-GB" b="1" dirty="0" err="1" smtClean="0"/>
              <a:t>syniadau</a:t>
            </a:r>
            <a:r>
              <a:rPr lang="en-GB" b="1" dirty="0" smtClean="0"/>
              <a:t/>
            </a:r>
            <a:br>
              <a:rPr lang="en-GB" b="1" dirty="0" smtClean="0"/>
            </a:br>
            <a:r>
              <a:rPr lang="en-GB" b="1" dirty="0" smtClean="0"/>
              <a:t>Sharing ideas task</a:t>
            </a:r>
            <a:br>
              <a:rPr lang="en-GB" b="1" dirty="0" smtClean="0"/>
            </a:br>
            <a:endParaRPr lang="en-GB" sz="1800" b="1" dirty="0"/>
          </a:p>
        </p:txBody>
      </p:sp>
    </p:spTree>
    <p:extLst>
      <p:ext uri="{BB962C8B-B14F-4D97-AF65-F5344CB8AC3E}">
        <p14:creationId xmlns:p14="http://schemas.microsoft.com/office/powerpoint/2010/main" val="21293764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lstStyle/>
          <a:p>
            <a:r>
              <a:rPr lang="cy-GB" dirty="0"/>
              <a:t>Paratoi </a:t>
            </a:r>
            <a:r>
              <a:rPr lang="cy-GB" dirty="0" smtClean="0"/>
              <a:t>darpar athrawon </a:t>
            </a:r>
            <a:r>
              <a:rPr lang="cy-GB" dirty="0"/>
              <a:t>i allu cyfrannu at systemau ysgol a dyluniad cwricwlwm sy'n diwallu anghenion yr ysgol a'i chymuned.</a:t>
            </a:r>
            <a:endParaRPr lang="en-GB" b="1" dirty="0"/>
          </a:p>
          <a:p>
            <a:endParaRPr lang="en-GB" dirty="0"/>
          </a:p>
        </p:txBody>
      </p:sp>
      <p:sp>
        <p:nvSpPr>
          <p:cNvPr id="5" name="Content Placeholder 4"/>
          <p:cNvSpPr>
            <a:spLocks noGrp="1"/>
          </p:cNvSpPr>
          <p:nvPr>
            <p:ph sz="half" idx="2"/>
          </p:nvPr>
        </p:nvSpPr>
        <p:spPr/>
        <p:txBody>
          <a:bodyPr/>
          <a:lstStyle/>
          <a:p>
            <a:r>
              <a:rPr lang="en-GB" dirty="0"/>
              <a:t>To prepare student teachers to be able to contribute to school systems and curriculum design that meets the needs of the school and its community.  </a:t>
            </a:r>
          </a:p>
          <a:p>
            <a:pPr marL="0" indent="0">
              <a:buNone/>
            </a:pPr>
            <a:endParaRPr lang="en-GB" dirty="0"/>
          </a:p>
        </p:txBody>
      </p:sp>
      <p:sp>
        <p:nvSpPr>
          <p:cNvPr id="2" name="Title 1"/>
          <p:cNvSpPr>
            <a:spLocks noGrp="1"/>
          </p:cNvSpPr>
          <p:nvPr>
            <p:ph type="title"/>
          </p:nvPr>
        </p:nvSpPr>
        <p:spPr/>
        <p:txBody>
          <a:bodyPr/>
          <a:lstStyle/>
          <a:p>
            <a:endParaRPr lang="en-GB"/>
          </a:p>
        </p:txBody>
      </p:sp>
      <p:sp>
        <p:nvSpPr>
          <p:cNvPr id="7" name="Title 2"/>
          <p:cNvSpPr txBox="1">
            <a:spLocks/>
          </p:cNvSpPr>
          <p:nvPr/>
        </p:nvSpPr>
        <p:spPr>
          <a:xfrm>
            <a:off x="968087" y="365128"/>
            <a:ext cx="7886700" cy="1325563"/>
          </a:xfrm>
          <a:prstGeom prst="rect">
            <a:avLst/>
          </a:prstGeom>
        </p:spPr>
        <p:txBody>
          <a:bodyPr vert="horz" lIns="91440" tIns="45720" rIns="91440" bIns="45720" rtlCol="0" anchor="ctr">
            <a:normAutofit/>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t>Amcan</a:t>
            </a:r>
            <a:r>
              <a:rPr lang="en-GB" b="1" dirty="0" smtClean="0"/>
              <a:t> y </a:t>
            </a:r>
            <a:r>
              <a:rPr lang="en-GB" b="1" dirty="0" err="1" smtClean="0"/>
              <a:t>sesiwn</a:t>
            </a:r>
            <a:r>
              <a:rPr lang="en-GB" b="1" dirty="0" smtClean="0"/>
              <a:t> - </a:t>
            </a:r>
            <a:r>
              <a:rPr lang="en-GB" b="1" dirty="0" err="1" smtClean="0"/>
              <a:t>Adfyfyrio</a:t>
            </a:r>
            <a:r>
              <a:rPr lang="en-GB" b="1" dirty="0" smtClean="0"/>
              <a:t/>
            </a:r>
            <a:br>
              <a:rPr lang="en-GB" b="1" dirty="0" smtClean="0"/>
            </a:br>
            <a:r>
              <a:rPr lang="en-GB" b="1" dirty="0" smtClean="0"/>
              <a:t>Session’s aim - Reflection</a:t>
            </a:r>
            <a:endParaRPr lang="en-GB" b="1" dirty="0"/>
          </a:p>
        </p:txBody>
      </p:sp>
    </p:spTree>
    <p:extLst>
      <p:ext uri="{BB962C8B-B14F-4D97-AF65-F5344CB8AC3E}">
        <p14:creationId xmlns:p14="http://schemas.microsoft.com/office/powerpoint/2010/main" val="17804178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Sesiwn</a:t>
            </a:r>
            <a:r>
              <a:rPr lang="en-GB" b="1" dirty="0" smtClean="0"/>
              <a:t> </a:t>
            </a:r>
            <a:r>
              <a:rPr lang="en-GB" b="1" dirty="0" err="1" smtClean="0"/>
              <a:t>nesaf</a:t>
            </a:r>
            <a:r>
              <a:rPr lang="en-GB" b="1" dirty="0" smtClean="0"/>
              <a:t>…</a:t>
            </a:r>
            <a:br>
              <a:rPr lang="en-GB" b="1" dirty="0" smtClean="0"/>
            </a:br>
            <a:r>
              <a:rPr lang="en-GB" b="1" dirty="0" smtClean="0"/>
              <a:t>Next session…</a:t>
            </a:r>
            <a:endParaRPr lang="en-GB" b="1" dirty="0"/>
          </a:p>
        </p:txBody>
      </p:sp>
      <p:sp>
        <p:nvSpPr>
          <p:cNvPr id="3" name="Content Placeholder 2"/>
          <p:cNvSpPr>
            <a:spLocks noGrp="1"/>
          </p:cNvSpPr>
          <p:nvPr>
            <p:ph sz="half" idx="1"/>
          </p:nvPr>
        </p:nvSpPr>
        <p:spPr>
          <a:xfrm>
            <a:off x="838200" y="1690692"/>
            <a:ext cx="4634345" cy="4351338"/>
          </a:xfrm>
        </p:spPr>
        <p:txBody>
          <a:bodyPr/>
          <a:lstStyle/>
          <a:p>
            <a:r>
              <a:rPr lang="en-GB" dirty="0" smtClean="0"/>
              <a:t>D2, S6</a:t>
            </a:r>
          </a:p>
          <a:p>
            <a:r>
              <a:rPr lang="en-GB" dirty="0" err="1" smtClean="0"/>
              <a:t>Cysylltiadau</a:t>
            </a:r>
            <a:r>
              <a:rPr lang="en-GB" dirty="0" smtClean="0"/>
              <a:t> </a:t>
            </a:r>
            <a:r>
              <a:rPr lang="en-GB" dirty="0" err="1" smtClean="0"/>
              <a:t>rhwng</a:t>
            </a:r>
            <a:r>
              <a:rPr lang="en-GB" dirty="0" smtClean="0"/>
              <a:t> y </a:t>
            </a:r>
            <a:r>
              <a:rPr lang="en-GB" dirty="0" err="1" smtClean="0"/>
              <a:t>Pedwar</a:t>
            </a:r>
            <a:r>
              <a:rPr lang="en-GB" dirty="0" smtClean="0"/>
              <a:t> </a:t>
            </a:r>
            <a:r>
              <a:rPr lang="en-GB" dirty="0" err="1" smtClean="0"/>
              <a:t>Diben</a:t>
            </a:r>
            <a:r>
              <a:rPr lang="en-GB" dirty="0" smtClean="0"/>
              <a:t> </a:t>
            </a:r>
            <a:r>
              <a:rPr lang="en-GB" dirty="0" err="1" smtClean="0"/>
              <a:t>a’r</a:t>
            </a:r>
            <a:r>
              <a:rPr lang="en-GB" dirty="0" smtClean="0"/>
              <a:t> </a:t>
            </a:r>
            <a:r>
              <a:rPr lang="en-GB" dirty="0" err="1" smtClean="0"/>
              <a:t>gymuned</a:t>
            </a:r>
            <a:r>
              <a:rPr lang="en-GB" dirty="0" smtClean="0"/>
              <a:t>.</a:t>
            </a:r>
          </a:p>
          <a:p>
            <a:r>
              <a:rPr lang="en-GB" dirty="0" err="1" smtClean="0"/>
              <a:t>Enghreifftiau</a:t>
            </a:r>
            <a:r>
              <a:rPr lang="en-GB" dirty="0" smtClean="0"/>
              <a:t> o </a:t>
            </a:r>
            <a:r>
              <a:rPr lang="en-GB" dirty="0" err="1" smtClean="0"/>
              <a:t>hyn</a:t>
            </a:r>
            <a:r>
              <a:rPr lang="en-GB" dirty="0" smtClean="0"/>
              <a:t> </a:t>
            </a:r>
            <a:r>
              <a:rPr lang="en-GB" dirty="0" err="1" smtClean="0"/>
              <a:t>ar</a:t>
            </a:r>
            <a:r>
              <a:rPr lang="en-GB" dirty="0" smtClean="0"/>
              <a:t> </a:t>
            </a:r>
            <a:r>
              <a:rPr lang="en-GB" dirty="0" err="1" smtClean="0"/>
              <a:t>waith</a:t>
            </a:r>
            <a:r>
              <a:rPr lang="en-GB" dirty="0" smtClean="0"/>
              <a:t>.</a:t>
            </a:r>
            <a:endParaRPr lang="en-GB" dirty="0" smtClean="0"/>
          </a:p>
        </p:txBody>
      </p:sp>
      <p:sp>
        <p:nvSpPr>
          <p:cNvPr id="4" name="Content Placeholder 3"/>
          <p:cNvSpPr>
            <a:spLocks noGrp="1"/>
          </p:cNvSpPr>
          <p:nvPr>
            <p:ph sz="half" idx="2"/>
          </p:nvPr>
        </p:nvSpPr>
        <p:spPr/>
        <p:txBody>
          <a:bodyPr/>
          <a:lstStyle/>
          <a:p>
            <a:r>
              <a:rPr lang="en-GB" dirty="0" smtClean="0"/>
              <a:t>D2, S6</a:t>
            </a:r>
          </a:p>
          <a:p>
            <a:r>
              <a:rPr lang="en-GB" dirty="0" smtClean="0"/>
              <a:t>Links between the Four Purposes and the community.</a:t>
            </a:r>
          </a:p>
          <a:p>
            <a:r>
              <a:rPr lang="en-GB" dirty="0" smtClean="0"/>
              <a:t>Examples of this in practice.</a:t>
            </a:r>
            <a:endParaRPr lang="en-GB" dirty="0" smtClean="0"/>
          </a:p>
        </p:txBody>
      </p:sp>
    </p:spTree>
    <p:extLst>
      <p:ext uri="{BB962C8B-B14F-4D97-AF65-F5344CB8AC3E}">
        <p14:creationId xmlns:p14="http://schemas.microsoft.com/office/powerpoint/2010/main" val="7888092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2251" y="2254888"/>
            <a:ext cx="6780761" cy="1325563"/>
          </a:xfrm>
        </p:spPr>
        <p:txBody>
          <a:bodyPr/>
          <a:lstStyle/>
          <a:p>
            <a:r>
              <a:rPr lang="en-GB" b="1" dirty="0" smtClean="0"/>
              <a:t>rachel.bendall@uwtsd.ac.uk</a:t>
            </a:r>
            <a:endParaRPr lang="en-GB" b="1" dirty="0"/>
          </a:p>
        </p:txBody>
      </p:sp>
    </p:spTree>
    <p:extLst>
      <p:ext uri="{BB962C8B-B14F-4D97-AF65-F5344CB8AC3E}">
        <p14:creationId xmlns:p14="http://schemas.microsoft.com/office/powerpoint/2010/main" val="426362058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TotalTime>
  <Words>1833</Words>
  <Application>Microsoft Office PowerPoint</Application>
  <PresentationFormat>Widescreen</PresentationFormat>
  <Paragraphs>203</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1_Office Theme</vt:lpstr>
      <vt:lpstr>PowerPoint Presentation</vt:lpstr>
      <vt:lpstr>Amcan y sesiwn Session’s aim</vt:lpstr>
      <vt:lpstr>Beth yw ystyr ‘athroniaeth ysgol gyfan’? What is meant by ‘whole school philosophy’?</vt:lpstr>
      <vt:lpstr>Athroniaeth ysgol gyfan – un safbwynt… Whole-school philosophy – one viewpoint…</vt:lpstr>
      <vt:lpstr>Pa safbwyntiau eraill sydd? What other viewpoints are there?</vt:lpstr>
      <vt:lpstr>Philosophical beliefs about education</vt:lpstr>
      <vt:lpstr>What do these words mean?</vt:lpstr>
      <vt:lpstr>Beth mae’r geiriau hyn yn golygu?</vt:lpstr>
      <vt:lpstr>Enghreifftiau o ysgolion</vt:lpstr>
      <vt:lpstr>Personal ethos</vt:lpstr>
      <vt:lpstr>PowerPoint Presentation</vt:lpstr>
      <vt:lpstr>Sesiwn nesaf… Next session…</vt:lpstr>
      <vt:lpstr>rachel.bendall@uwtsd.ac.uk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Bendall</dc:creator>
  <cp:lastModifiedBy>Rachel Bendall</cp:lastModifiedBy>
  <cp:revision>10</cp:revision>
  <dcterms:created xsi:type="dcterms:W3CDTF">2020-04-23T06:16:55Z</dcterms:created>
  <dcterms:modified xsi:type="dcterms:W3CDTF">2020-04-23T07:40:26Z</dcterms:modified>
</cp:coreProperties>
</file>