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handoutMasterIdLst>
    <p:handoutMasterId r:id="rId35"/>
  </p:handoutMasterIdLst>
  <p:sldIdLst>
    <p:sldId id="308" r:id="rId2"/>
    <p:sldId id="259" r:id="rId3"/>
    <p:sldId id="309" r:id="rId4"/>
    <p:sldId id="310" r:id="rId5"/>
    <p:sldId id="283" r:id="rId6"/>
    <p:sldId id="285" r:id="rId7"/>
    <p:sldId id="286" r:id="rId8"/>
    <p:sldId id="287" r:id="rId9"/>
    <p:sldId id="288" r:id="rId10"/>
    <p:sldId id="289" r:id="rId11"/>
    <p:sldId id="290" r:id="rId12"/>
    <p:sldId id="292" r:id="rId13"/>
    <p:sldId id="298" r:id="rId14"/>
    <p:sldId id="299" r:id="rId15"/>
    <p:sldId id="300" r:id="rId16"/>
    <p:sldId id="301" r:id="rId17"/>
    <p:sldId id="311" r:id="rId18"/>
    <p:sldId id="302" r:id="rId19"/>
    <p:sldId id="303" r:id="rId20"/>
    <p:sldId id="304" r:id="rId21"/>
    <p:sldId id="305" r:id="rId22"/>
    <p:sldId id="306" r:id="rId23"/>
    <p:sldId id="307" r:id="rId24"/>
    <p:sldId id="258" r:id="rId25"/>
    <p:sldId id="261" r:id="rId26"/>
    <p:sldId id="262" r:id="rId27"/>
    <p:sldId id="263" r:id="rId28"/>
    <p:sldId id="264" r:id="rId29"/>
    <p:sldId id="265" r:id="rId30"/>
    <p:sldId id="266" r:id="rId31"/>
    <p:sldId id="267" r:id="rId32"/>
    <p:sldId id="268" r:id="rId33"/>
    <p:sldId id="269" r:id="rId34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>
        <p:scale>
          <a:sx n="86" d="100"/>
          <a:sy n="86" d="100"/>
        </p:scale>
        <p:origin x="48" y="1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F7EF3C-8A66-4A1E-B336-396CFB1ED513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052BFB-E994-42AD-81B7-E65C3CD3B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0022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893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192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326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892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608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66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52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583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14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658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284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220185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487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6571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407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7053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456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3871C20-8D54-4551-86E8-671CCF3AF304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4463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  <p:sldLayoutId id="214748375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TfY8dvbuFg" TargetMode="External"/><Relationship Id="rId2" Type="http://schemas.openxmlformats.org/officeDocument/2006/relationships/hyperlink" Target="https://www.youtube.com/watch?v=i68a6M5FFB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5utoLhjUuAI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classroom.com/definition-oral-presentation-6324248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678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This Module’s Assessment Component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en-US" sz="2800" b="1" dirty="0" smtClean="0"/>
              <a:t>Group Seminar Presentation (10 minutes per student)</a:t>
            </a:r>
            <a:endParaRPr lang="en-US" sz="2800" b="1" dirty="0"/>
          </a:p>
          <a:p>
            <a:pPr marL="0" indent="0" algn="just">
              <a:buNone/>
            </a:pPr>
            <a:r>
              <a:rPr lang="en-US" sz="2800" dirty="0" smtClean="0"/>
              <a:t>In </a:t>
            </a:r>
            <a:r>
              <a:rPr lang="en-US" sz="2800" dirty="0"/>
              <a:t>your group, design and deliver a presentation which outlines the steps required to ensure a successful PowerPoint presentation.  Your presentation should take into consideration communication styles and an awareness of the audience</a:t>
            </a:r>
            <a:r>
              <a:rPr lang="en-US" sz="2800" dirty="0" smtClean="0"/>
              <a:t>.</a:t>
            </a:r>
          </a:p>
          <a:p>
            <a:pPr marL="0" indent="0" algn="just">
              <a:buNone/>
            </a:pPr>
            <a:endParaRPr lang="en-US" sz="2800" dirty="0"/>
          </a:p>
          <a:p>
            <a:pPr marL="0" indent="0" algn="just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Submission date: 10</a:t>
            </a:r>
            <a:r>
              <a:rPr lang="en-US" sz="2800" baseline="30000" dirty="0"/>
              <a:t>th</a:t>
            </a:r>
            <a:r>
              <a:rPr lang="en-US" sz="2800" dirty="0"/>
              <a:t> November 2020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3971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Group Task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spend some time in your group discussing your understanding of what a seminar presentation is (an oral presentation)</a:t>
            </a:r>
          </a:p>
          <a:p>
            <a:endParaRPr lang="en-GB" dirty="0"/>
          </a:p>
          <a:p>
            <a:r>
              <a:rPr lang="en-GB" dirty="0" smtClean="0"/>
              <a:t>Feedback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572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“An </a:t>
            </a:r>
            <a:r>
              <a:rPr lang="en-GB" dirty="0"/>
              <a:t>oral presentation simply involves explaining something to an </a:t>
            </a:r>
            <a:r>
              <a:rPr lang="en-GB" dirty="0" smtClean="0"/>
              <a:t>audience” (Cook, 2018)</a:t>
            </a:r>
          </a:p>
          <a:p>
            <a:endParaRPr lang="en-GB" dirty="0"/>
          </a:p>
          <a:p>
            <a:pPr algn="just"/>
            <a:r>
              <a:rPr lang="en-GB" dirty="0" smtClean="0"/>
              <a:t>“An </a:t>
            </a:r>
            <a:r>
              <a:rPr lang="en-GB" dirty="0"/>
              <a:t>oral presentation is similar to giving a speech but is usually not just a person behind a lectern. Visual aids and teaching tools are used to further enhance the spoken words. An oral presentation can be given as an individual or as part of a group. It also might add components of technology, such as a slide show, video clip or audio recording. Another term for an oral presentation with technology or other aids is a multimedia presentation, indicating that forms of media are being used. Most oral presentations require the presenter to use a combination of spoken words and visual aids to present an idea or explanation to their </a:t>
            </a:r>
            <a:r>
              <a:rPr lang="en-GB" dirty="0" smtClean="0"/>
              <a:t>audience” (Cook,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975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Seminars</a:t>
            </a:r>
            <a:r>
              <a:rPr lang="en-GB" sz="3200" dirty="0"/>
              <a:t> </a:t>
            </a:r>
            <a:r>
              <a:rPr lang="en-GB" sz="3200" dirty="0" smtClean="0"/>
              <a:t> </a:t>
            </a:r>
            <a:endParaRPr lang="en-GB" sz="3200" dirty="0"/>
          </a:p>
        </p:txBody>
      </p:sp>
      <p:sp>
        <p:nvSpPr>
          <p:cNvPr id="10244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When writing a seminar you will need to consider the following before you start</a:t>
            </a:r>
            <a:r>
              <a:rPr lang="en-GB" sz="2800" dirty="0" smtClean="0"/>
              <a:t>:</a:t>
            </a:r>
          </a:p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400" dirty="0"/>
              <a:t>Subject</a:t>
            </a:r>
          </a:p>
          <a:p>
            <a:pPr lvl="1"/>
            <a:r>
              <a:rPr lang="en-GB" sz="2400" dirty="0"/>
              <a:t>Length of time</a:t>
            </a:r>
          </a:p>
          <a:p>
            <a:pPr lvl="1"/>
            <a:r>
              <a:rPr lang="en-GB" sz="2400" dirty="0"/>
              <a:t>Audience</a:t>
            </a:r>
          </a:p>
          <a:p>
            <a:pPr lvl="1"/>
            <a:r>
              <a:rPr lang="en-GB" sz="2400" dirty="0"/>
              <a:t>Mode of delivery</a:t>
            </a:r>
          </a:p>
        </p:txBody>
      </p:sp>
    </p:spTree>
    <p:extLst>
      <p:ext uri="{BB962C8B-B14F-4D97-AF65-F5344CB8AC3E}">
        <p14:creationId xmlns:p14="http://schemas.microsoft.com/office/powerpoint/2010/main" val="32189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Length of Time for </a:t>
            </a:r>
            <a:r>
              <a:rPr lang="en-GB" b="1" dirty="0" smtClean="0"/>
              <a:t>Seminar</a:t>
            </a:r>
            <a:endParaRPr lang="en-GB" b="1" dirty="0"/>
          </a:p>
        </p:txBody>
      </p:sp>
      <p:sp>
        <p:nvSpPr>
          <p:cNvPr id="14340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The length of time set aside for the seminars is an important consideration</a:t>
            </a:r>
            <a:r>
              <a:rPr lang="en-GB" sz="3200" dirty="0" smtClean="0"/>
              <a:t>.</a:t>
            </a:r>
          </a:p>
          <a:p>
            <a:endParaRPr lang="en-GB" sz="3200" dirty="0"/>
          </a:p>
          <a:p>
            <a:pPr lvl="1"/>
            <a:r>
              <a:rPr lang="en-GB" sz="2800" dirty="0"/>
              <a:t>Too short – superficial coverage</a:t>
            </a:r>
          </a:p>
          <a:p>
            <a:pPr lvl="1"/>
            <a:r>
              <a:rPr lang="en-GB" sz="2800" dirty="0"/>
              <a:t>Too long – rambling</a:t>
            </a:r>
          </a:p>
        </p:txBody>
      </p:sp>
    </p:spTree>
    <p:extLst>
      <p:ext uri="{BB962C8B-B14F-4D97-AF65-F5344CB8AC3E}">
        <p14:creationId xmlns:p14="http://schemas.microsoft.com/office/powerpoint/2010/main" val="3574900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How to </a:t>
            </a:r>
            <a:r>
              <a:rPr lang="en-GB" b="1" dirty="0" smtClean="0"/>
              <a:t>divide up y</a:t>
            </a:r>
            <a:r>
              <a:rPr lang="en-GB" b="1" dirty="0" smtClean="0"/>
              <a:t>our </a:t>
            </a:r>
            <a:r>
              <a:rPr lang="en-GB" b="1" dirty="0"/>
              <a:t>t</a:t>
            </a:r>
            <a:r>
              <a:rPr lang="en-GB" b="1" dirty="0" smtClean="0"/>
              <a:t>ime</a:t>
            </a:r>
            <a:r>
              <a:rPr lang="en-GB" b="1" dirty="0"/>
              <a:t>! 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idx="1"/>
          </p:nvPr>
        </p:nvSpPr>
        <p:spPr>
          <a:xfrm>
            <a:off x="1097280" y="2172393"/>
            <a:ext cx="9751483" cy="417007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sz="2800" dirty="0"/>
              <a:t>Identify how much time is available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Consider what is the most important part of your </a:t>
            </a:r>
            <a:r>
              <a:rPr lang="en-GB" sz="2800" dirty="0" smtClean="0"/>
              <a:t>argument</a:t>
            </a:r>
            <a:r>
              <a:rPr lang="en-GB" sz="2800" dirty="0" smtClean="0"/>
              <a:t> </a:t>
            </a:r>
            <a:r>
              <a:rPr lang="en-GB" sz="2800" dirty="0"/>
              <a:t>– this usually consists of between 3 and 5 main points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As with your </a:t>
            </a:r>
            <a:r>
              <a:rPr lang="en-GB" sz="2800" dirty="0" smtClean="0"/>
              <a:t>any assessment, </a:t>
            </a:r>
            <a:r>
              <a:rPr lang="en-GB" sz="2800" dirty="0" smtClean="0"/>
              <a:t>your seminar presentation </a:t>
            </a:r>
            <a:r>
              <a:rPr lang="en-GB" sz="2800" dirty="0"/>
              <a:t>will need the </a:t>
            </a:r>
            <a:r>
              <a:rPr lang="en-GB" sz="2800" dirty="0" smtClean="0"/>
              <a:t>following</a:t>
            </a:r>
          </a:p>
          <a:p>
            <a:pPr>
              <a:lnSpc>
                <a:spcPct val="80000"/>
              </a:lnSpc>
            </a:pPr>
            <a:endParaRPr lang="en-GB" sz="2800" dirty="0"/>
          </a:p>
          <a:p>
            <a:pPr lvl="1">
              <a:lnSpc>
                <a:spcPct val="80000"/>
              </a:lnSpc>
            </a:pPr>
            <a:r>
              <a:rPr lang="en-GB" sz="2400" dirty="0"/>
              <a:t>Introduction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Discussion of main points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Conclusion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Reference </a:t>
            </a:r>
            <a:r>
              <a:rPr lang="en-GB" sz="2400" dirty="0" smtClean="0"/>
              <a:t>List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857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But I Can’t Remember Everything I Need to Say!</a:t>
            </a:r>
            <a:r>
              <a:rPr lang="en-GB" dirty="0"/>
              <a:t> </a:t>
            </a:r>
            <a:endParaRPr lang="en-GB" sz="5400" dirty="0"/>
          </a:p>
        </p:txBody>
      </p:sp>
      <p:sp>
        <p:nvSpPr>
          <p:cNvPr id="18436" name="Rectangle 4"/>
          <p:cNvSpPr>
            <a:spLocks noGrp="1" noChangeArrowheads="1"/>
          </p:cNvSpPr>
          <p:nvPr>
            <p:ph idx="1"/>
          </p:nvPr>
        </p:nvSpPr>
        <p:spPr>
          <a:xfrm>
            <a:off x="1097280" y="2300163"/>
            <a:ext cx="10058400" cy="402336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You will not be able to remember word for word what you want to say</a:t>
            </a:r>
            <a:r>
              <a:rPr lang="en-GB" sz="2800" dirty="0" smtClean="0"/>
              <a:t>.</a:t>
            </a:r>
          </a:p>
          <a:p>
            <a:pPr>
              <a:lnSpc>
                <a:spcPct val="90000"/>
              </a:lnSpc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In fact if you try to do this the seminar will be unnatural and robotic in sound</a:t>
            </a:r>
            <a:r>
              <a:rPr lang="en-GB" sz="2800" dirty="0" smtClean="0"/>
              <a:t>.</a:t>
            </a:r>
          </a:p>
          <a:p>
            <a:pPr>
              <a:lnSpc>
                <a:spcPct val="90000"/>
              </a:lnSpc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Far better to talk form the heart and mind than the script.</a:t>
            </a:r>
          </a:p>
        </p:txBody>
      </p:sp>
    </p:spTree>
    <p:extLst>
      <p:ext uri="{BB962C8B-B14F-4D97-AF65-F5344CB8AC3E}">
        <p14:creationId xmlns:p14="http://schemas.microsoft.com/office/powerpoint/2010/main" val="1016290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Cue </a:t>
            </a:r>
            <a:r>
              <a:rPr lang="en-GB" b="1" dirty="0"/>
              <a:t>Cards	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3200" dirty="0"/>
              <a:t>Make use of </a:t>
            </a:r>
            <a:r>
              <a:rPr lang="en-GB" sz="3200" dirty="0" smtClean="0"/>
              <a:t>cue </a:t>
            </a:r>
            <a:r>
              <a:rPr lang="en-GB" sz="3200" dirty="0"/>
              <a:t>cards. </a:t>
            </a:r>
          </a:p>
          <a:p>
            <a:pPr>
              <a:lnSpc>
                <a:spcPct val="80000"/>
              </a:lnSpc>
            </a:pPr>
            <a:endParaRPr lang="en-GB" sz="3200" dirty="0" smtClean="0"/>
          </a:p>
          <a:p>
            <a:pPr>
              <a:lnSpc>
                <a:spcPct val="80000"/>
              </a:lnSpc>
            </a:pPr>
            <a:r>
              <a:rPr lang="en-GB" sz="3200" dirty="0" smtClean="0"/>
              <a:t>7 </a:t>
            </a:r>
            <a:r>
              <a:rPr lang="en-GB" sz="3200" dirty="0"/>
              <a:t>– Introduction, 5 main points plus </a:t>
            </a:r>
            <a:r>
              <a:rPr lang="en-GB" sz="3200" dirty="0" smtClean="0"/>
              <a:t>conclusion</a:t>
            </a:r>
            <a:endParaRPr lang="en-GB" sz="3200" dirty="0"/>
          </a:p>
          <a:p>
            <a:pPr>
              <a:lnSpc>
                <a:spcPct val="80000"/>
              </a:lnSpc>
            </a:pPr>
            <a:endParaRPr lang="en-GB" sz="3200" dirty="0" smtClean="0"/>
          </a:p>
          <a:p>
            <a:pPr>
              <a:lnSpc>
                <a:spcPct val="80000"/>
              </a:lnSpc>
            </a:pPr>
            <a:r>
              <a:rPr lang="en-GB" sz="3200" dirty="0" smtClean="0"/>
              <a:t>Punch </a:t>
            </a:r>
            <a:r>
              <a:rPr lang="en-GB" sz="3200" dirty="0"/>
              <a:t>a hole in the left-hand corner and tie a piece of string through the hole. If you drop your notes you will still have them in order!</a:t>
            </a:r>
          </a:p>
        </p:txBody>
      </p:sp>
    </p:spTree>
    <p:extLst>
      <p:ext uri="{BB962C8B-B14F-4D97-AF65-F5344CB8AC3E}">
        <p14:creationId xmlns:p14="http://schemas.microsoft.com/office/powerpoint/2010/main" val="25225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Introduction</a:t>
            </a:r>
            <a:endParaRPr lang="en-GB" sz="3200" b="1" dirty="0"/>
          </a:p>
        </p:txBody>
      </p:sp>
      <p:sp>
        <p:nvSpPr>
          <p:cNvPr id="2253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Introductions are your opportunity to </a:t>
            </a:r>
            <a:r>
              <a:rPr lang="en-GB" sz="2400" dirty="0" smtClean="0"/>
              <a:t>gain the interest of your audience. 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Get them INTERESTED!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Use key words to remind you of what you want to say.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Quotes.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567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Main Points		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Only use 3 to 5 main points</a:t>
            </a:r>
          </a:p>
          <a:p>
            <a:r>
              <a:rPr lang="en-GB" sz="2400" dirty="0"/>
              <a:t>Logical progression</a:t>
            </a:r>
          </a:p>
          <a:p>
            <a:r>
              <a:rPr lang="en-GB" sz="2400" dirty="0"/>
              <a:t>Each point has its own </a:t>
            </a:r>
            <a:r>
              <a:rPr lang="en-GB" sz="2400" dirty="0" smtClean="0"/>
              <a:t>cue card </a:t>
            </a:r>
            <a:endParaRPr lang="en-GB" sz="2400" dirty="0"/>
          </a:p>
          <a:p>
            <a:r>
              <a:rPr lang="en-GB" sz="2400" dirty="0"/>
              <a:t>Again use the main idea not a word for word sentence to remind you of what you want to say </a:t>
            </a:r>
            <a:endParaRPr lang="en-GB" sz="2400" dirty="0" smtClean="0"/>
          </a:p>
          <a:p>
            <a:r>
              <a:rPr lang="en-GB" sz="2400" dirty="0"/>
              <a:t>Make use of direct quotes where appropriate</a:t>
            </a:r>
          </a:p>
          <a:p>
            <a:r>
              <a:rPr lang="en-GB" sz="2400" dirty="0"/>
              <a:t>Always try to link one key point/area to next by introducing the change in direction – just like you would do in a written assignment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9199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			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This again key to your seminar</a:t>
            </a:r>
          </a:p>
          <a:p>
            <a:r>
              <a:rPr lang="en-GB" sz="2800" dirty="0"/>
              <a:t>Draw together the main points</a:t>
            </a:r>
          </a:p>
          <a:p>
            <a:r>
              <a:rPr lang="en-GB" sz="2800" dirty="0"/>
              <a:t>Suggest a way forward</a:t>
            </a:r>
          </a:p>
          <a:p>
            <a:r>
              <a:rPr lang="en-GB" sz="2800" dirty="0"/>
              <a:t>In some instances a sentence that motivates your audience is suitable</a:t>
            </a:r>
          </a:p>
        </p:txBody>
      </p:sp>
    </p:spTree>
    <p:extLst>
      <p:ext uri="{BB962C8B-B14F-4D97-AF65-F5344CB8AC3E}">
        <p14:creationId xmlns:p14="http://schemas.microsoft.com/office/powerpoint/2010/main" val="414048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 What’s Next</a:t>
            </a:r>
            <a:r>
              <a:rPr lang="en-GB" b="1" dirty="0" smtClean="0"/>
              <a:t>?</a:t>
            </a:r>
            <a:r>
              <a:rPr lang="cy-GB" b="1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800" dirty="0" smtClean="0"/>
              <a:t>Consider your audience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What do they already know?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What do they want to know?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Volume – speak loud enough so that your audience can hear your seminar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51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Eye </a:t>
            </a:r>
            <a:r>
              <a:rPr lang="en-GB" b="1" dirty="0" smtClean="0"/>
              <a:t>Contact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89761"/>
            <a:ext cx="9751483" cy="4136713"/>
          </a:xfrm>
        </p:spPr>
        <p:txBody>
          <a:bodyPr>
            <a:normAutofit fontScale="92500"/>
          </a:bodyPr>
          <a:lstStyle/>
          <a:p>
            <a:pPr>
              <a:spcBef>
                <a:spcPct val="50000"/>
              </a:spcBef>
            </a:pPr>
            <a:r>
              <a:rPr lang="en-GB" sz="2800" dirty="0" smtClean="0"/>
              <a:t>Look at your audience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F</a:t>
            </a:r>
            <a:r>
              <a:rPr lang="en-GB" sz="2800" dirty="0" smtClean="0"/>
              <a:t>ocus for a split second on many faces rather than for a long period on one – your friends may start pulling faces!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If you focus for too long on one face they may become uneasy with being stared at. You will also become more nervous.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Move your eyes around the audience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Are they asleep or are they listening?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718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Pace, Pitch and </a:t>
            </a:r>
            <a:r>
              <a:rPr lang="en-GB" b="1" dirty="0" smtClean="0"/>
              <a:t>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383270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GB" sz="2800" dirty="0" smtClean="0"/>
              <a:t>Vary your pace of delivery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S</a:t>
            </a:r>
            <a:r>
              <a:rPr lang="en-GB" sz="2800" dirty="0" smtClean="0"/>
              <a:t>low down for important key points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Speed up to encourage enthusiasm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Pitch</a:t>
            </a:r>
          </a:p>
          <a:p>
            <a:pPr>
              <a:spcBef>
                <a:spcPct val="50000"/>
              </a:spcBef>
            </a:pPr>
            <a:r>
              <a:rPr lang="en-GB" dirty="0"/>
              <a:t>K</a:t>
            </a:r>
            <a:r>
              <a:rPr lang="en-GB" sz="2800" dirty="0" smtClean="0"/>
              <a:t>eep your audience awake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289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Making </a:t>
            </a:r>
            <a:r>
              <a:rPr lang="en-GB" b="1" dirty="0" smtClean="0"/>
              <a:t>the audience laugh?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 smtClean="0"/>
              <a:t>You are not there to make them laugh!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/>
              <a:t>A</a:t>
            </a:r>
            <a:r>
              <a:rPr lang="en-GB" sz="2400" dirty="0" smtClean="0"/>
              <a:t> serious seminar to support your argument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81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Break!</a:t>
            </a:r>
            <a:endParaRPr lang="en-GB" b="1" dirty="0"/>
          </a:p>
        </p:txBody>
      </p:sp>
      <p:pic>
        <p:nvPicPr>
          <p:cNvPr id="4" name="Content Placeholder 3" descr="Free Images : table, coffee, warm, tea, cup, dish, meal ...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066" y="2052638"/>
            <a:ext cx="6293643" cy="4195762"/>
          </a:xfrm>
        </p:spPr>
      </p:pic>
    </p:spTree>
    <p:extLst>
      <p:ext uri="{BB962C8B-B14F-4D97-AF65-F5344CB8AC3E}">
        <p14:creationId xmlns:p14="http://schemas.microsoft.com/office/powerpoint/2010/main" val="29838196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else should I Consider</a:t>
            </a:r>
            <a:r>
              <a:rPr lang="en-GB" b="1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Eye Contact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Give time for the audience to consider your remarks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Pausing between ideas or statements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Breathe at all times!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Gestures – if appropriate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Use of resources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PowerPoint, videos, tapes, pieces of work, worksheets, handouts or artefacts – use sensibly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28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</a:t>
            </a:r>
            <a:r>
              <a:rPr lang="en-GB" b="1" dirty="0" smtClean="0"/>
              <a:t>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Explain key words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D</a:t>
            </a:r>
            <a:r>
              <a:rPr lang="en-GB" sz="2400" dirty="0" smtClean="0"/>
              <a:t>efine before you use them in context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Use </a:t>
            </a:r>
            <a:r>
              <a:rPr lang="en-GB" sz="2400" dirty="0" smtClean="0"/>
              <a:t>simple </a:t>
            </a:r>
            <a:r>
              <a:rPr lang="en-GB" sz="2400" dirty="0" smtClean="0"/>
              <a:t>and appropriate illustrations to explain complex ideas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Examples to support your argument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Repetition of the key points during your conclusion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166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Consider the following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800" dirty="0" smtClean="0"/>
              <a:t>Pronunciation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Practice long or unusual words</a:t>
            </a:r>
          </a:p>
          <a:p>
            <a:pPr>
              <a:spcBef>
                <a:spcPct val="50000"/>
              </a:spcBef>
            </a:pPr>
            <a:r>
              <a:rPr lang="en-GB" sz="2800" dirty="0" smtClean="0"/>
              <a:t>Enthusiasm 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S</a:t>
            </a:r>
            <a:r>
              <a:rPr lang="en-GB" sz="2800" dirty="0" smtClean="0"/>
              <a:t>how your interest in the subject area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A</a:t>
            </a:r>
            <a:r>
              <a:rPr lang="en-GB" sz="2800" dirty="0" smtClean="0"/>
              <a:t>llow a certain amount of enjoyment to show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68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Confidence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Lack of confidence </a:t>
            </a:r>
          </a:p>
          <a:p>
            <a:pPr lvl="1">
              <a:spcBef>
                <a:spcPct val="50000"/>
              </a:spcBef>
            </a:pPr>
            <a:r>
              <a:rPr lang="en-GB" dirty="0" smtClean="0"/>
              <a:t>moving your feet</a:t>
            </a:r>
          </a:p>
          <a:p>
            <a:pPr lvl="1">
              <a:spcBef>
                <a:spcPct val="50000"/>
              </a:spcBef>
            </a:pPr>
            <a:r>
              <a:rPr lang="en-GB" dirty="0" smtClean="0"/>
              <a:t>looking at the floor</a:t>
            </a:r>
          </a:p>
          <a:p>
            <a:pPr lvl="1">
              <a:spcBef>
                <a:spcPct val="50000"/>
              </a:spcBef>
            </a:pPr>
            <a:r>
              <a:rPr lang="en-GB" dirty="0" smtClean="0"/>
              <a:t>speaking very quickly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Long/scruffy notes: you may get LOST!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S</a:t>
            </a:r>
            <a:r>
              <a:rPr lang="en-GB" sz="2400" dirty="0" smtClean="0"/>
              <a:t>hort notes with key points or ideas support your confidence levels immensely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887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Almost the Last </a:t>
            </a:r>
            <a:r>
              <a:rPr lang="en-GB" b="1" dirty="0" smtClean="0"/>
              <a:t>Thought!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Choice of subject</a:t>
            </a:r>
          </a:p>
          <a:p>
            <a:pPr lvl="1">
              <a:spcBef>
                <a:spcPct val="50000"/>
              </a:spcBef>
            </a:pPr>
            <a:r>
              <a:rPr lang="en-GB" sz="2000" dirty="0" smtClean="0"/>
              <a:t> one that interests you</a:t>
            </a:r>
          </a:p>
          <a:p>
            <a:pPr lvl="1">
              <a:spcBef>
                <a:spcPct val="50000"/>
              </a:spcBef>
            </a:pPr>
            <a:r>
              <a:rPr lang="en-GB" sz="2000" dirty="0" smtClean="0"/>
              <a:t> one that you feel strongly about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sz="2400" dirty="0" smtClean="0"/>
          </a:p>
          <a:p>
            <a:pPr>
              <a:spcBef>
                <a:spcPct val="50000"/>
              </a:spcBef>
            </a:pPr>
            <a:r>
              <a:rPr lang="en-GB" sz="2400" dirty="0" smtClean="0"/>
              <a:t>Motivation for the subject will be passed on to the audience and will give you the confidence to continue.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916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Lastly – Enjoy</a:t>
            </a:r>
            <a:r>
              <a:rPr lang="en-GB" b="1" dirty="0" smtClean="0"/>
              <a:t>!</a:t>
            </a:r>
            <a:r>
              <a:rPr lang="cy-GB" b="1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Smiling is important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I</a:t>
            </a:r>
            <a:r>
              <a:rPr lang="en-GB" sz="2400" dirty="0" smtClean="0"/>
              <a:t>f you smile the audience smiles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I</a:t>
            </a:r>
            <a:r>
              <a:rPr lang="en-GB" sz="2400" dirty="0" smtClean="0"/>
              <a:t>f the audience smiles you feel more relaxed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Enjoy the process!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7713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What do you think are the common problems with presentations?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3814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According to Lashley (1995, p. 105) common problems with presentations could include: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 lack of preparation</a:t>
            </a:r>
          </a:p>
          <a:p>
            <a:pPr lvl="1"/>
            <a:r>
              <a:rPr lang="en-GB" i="1" dirty="0" smtClean="0"/>
              <a:t>What can this lead to?</a:t>
            </a:r>
          </a:p>
          <a:p>
            <a:r>
              <a:rPr lang="en-GB" dirty="0" smtClean="0"/>
              <a:t>Anxiety</a:t>
            </a:r>
          </a:p>
          <a:p>
            <a:pPr lvl="1"/>
            <a:r>
              <a:rPr lang="en-GB" i="1" dirty="0" smtClean="0"/>
              <a:t>What strategies can we put in place to ease any anxiety?</a:t>
            </a:r>
          </a:p>
          <a:p>
            <a:r>
              <a:rPr lang="en-GB" dirty="0" smtClean="0"/>
              <a:t>An absence of or poor visual aids and support materials</a:t>
            </a:r>
          </a:p>
          <a:p>
            <a:pPr lvl="1"/>
            <a:r>
              <a:rPr lang="en-GB" i="1" dirty="0" smtClean="0"/>
              <a:t>What do you need to consider when preparing your visual aids and support materials?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5508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www.youtube.com/watch?v=i68a6M5FFBc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www.youtube.com/watch?v=ATfY8dvbuFg</a:t>
            </a:r>
            <a:endParaRPr lang="en-GB" dirty="0" smtClean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www.youtube.com/watch?v=5utoLhjUuAI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91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54777"/>
            <a:ext cx="10515600" cy="399662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Lashley (1995, p. 105) notes how: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P</a:t>
            </a:r>
            <a:r>
              <a:rPr lang="en-GB" dirty="0" smtClean="0"/>
              <a:t>oor preparation results in ill-timed presentations lacking in structure.</a:t>
            </a:r>
          </a:p>
          <a:p>
            <a:r>
              <a:rPr lang="en-GB" dirty="0" smtClean="0"/>
              <a:t>A speaker who is not well prepared will soon ‘loose’ the audience</a:t>
            </a:r>
          </a:p>
          <a:p>
            <a:pPr lvl="1"/>
            <a:r>
              <a:rPr lang="en-GB" dirty="0" smtClean="0"/>
              <a:t>This can reduce the speaker’s confidence and increase their anxiety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809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Seminar Presentations </a:t>
            </a:r>
            <a:br>
              <a:rPr lang="en-GB" b="1" dirty="0" smtClean="0"/>
            </a:br>
            <a:r>
              <a:rPr lang="en-GB" sz="2200" dirty="0" smtClean="0"/>
              <a:t>As with your written assignments, good planning is key to successful seminar presentations.  For example, you need to:</a:t>
            </a:r>
            <a:endParaRPr lang="en-GB" sz="31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889760"/>
            <a:ext cx="5181600" cy="4610793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 smtClean="0"/>
              <a:t>“Develop the aims and objectives of the presentation.</a:t>
            </a:r>
          </a:p>
          <a:p>
            <a:r>
              <a:rPr lang="en-GB" sz="1800" dirty="0" smtClean="0"/>
              <a:t>Consider the audience, their needs, background and prior knowledge of the topic.</a:t>
            </a:r>
          </a:p>
          <a:p>
            <a:r>
              <a:rPr lang="en-GB" sz="1800" dirty="0" smtClean="0"/>
              <a:t>Plan the key points to be made and their sequence.  It is a good idea to limit the number of themes in your presentation – do not make the presentation over-complex.</a:t>
            </a:r>
          </a:p>
          <a:p>
            <a:r>
              <a:rPr lang="en-GB" sz="1800" dirty="0" smtClean="0"/>
              <a:t>Plan the presentation using keywords.  Writing out the full text of a speech is a mistake.  Invariably the delivery is boring.</a:t>
            </a:r>
          </a:p>
          <a:p>
            <a:r>
              <a:rPr lang="en-GB" sz="1800" dirty="0"/>
              <a:t>Plan visual aids and </a:t>
            </a:r>
            <a:r>
              <a:rPr lang="en-GB" sz="1800" dirty="0" err="1"/>
              <a:t>handouts</a:t>
            </a:r>
            <a:r>
              <a:rPr lang="en-GB" sz="1800" dirty="0"/>
              <a:t>.  Remember these should support the presentation, reinforcing key points and helping the audience to visualise what you are saying.</a:t>
            </a:r>
          </a:p>
          <a:p>
            <a:endParaRPr lang="en-GB" sz="1800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76752" y="1934094"/>
            <a:ext cx="5181600" cy="4333702"/>
          </a:xfrm>
        </p:spPr>
        <p:txBody>
          <a:bodyPr>
            <a:noAutofit/>
          </a:bodyPr>
          <a:lstStyle/>
          <a:p>
            <a:r>
              <a:rPr lang="en-GB" sz="1800" dirty="0" smtClean="0"/>
              <a:t>Structure the introduction to give an overview of what will be said.</a:t>
            </a:r>
          </a:p>
          <a:p>
            <a:r>
              <a:rPr lang="en-GB" sz="1800" dirty="0" smtClean="0"/>
              <a:t>Develop a strong conclusion.  This should reinforce the key themes/points.</a:t>
            </a:r>
          </a:p>
          <a:p>
            <a:r>
              <a:rPr lang="en-GB" sz="1800" b="1" u="sng" dirty="0" smtClean="0"/>
              <a:t>Rehearse the presentation using visual aids.</a:t>
            </a:r>
          </a:p>
          <a:p>
            <a:r>
              <a:rPr lang="en-GB" sz="1800" dirty="0" smtClean="0"/>
              <a:t>Check out the venue and equipment.</a:t>
            </a:r>
          </a:p>
          <a:p>
            <a:r>
              <a:rPr lang="en-GB" sz="1800" dirty="0" smtClean="0"/>
              <a:t>Consider dress and appearance so as to maximise authority.</a:t>
            </a:r>
          </a:p>
          <a:p>
            <a:r>
              <a:rPr lang="en-GB" sz="1800" dirty="0" smtClean="0"/>
              <a:t>Think success”.</a:t>
            </a:r>
          </a:p>
          <a:p>
            <a:pPr marL="0" indent="0" algn="r">
              <a:buNone/>
            </a:pPr>
            <a:r>
              <a:rPr lang="en-GB" sz="1800" dirty="0" smtClean="0"/>
              <a:t>(Lashley, 1995, p. </a:t>
            </a:r>
            <a:r>
              <a:rPr lang="en-GB" sz="1800" dirty="0" smtClean="0"/>
              <a:t>105)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1267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Seminar Presentations</a:t>
            </a:r>
            <a:br>
              <a:rPr lang="en-GB" b="1" dirty="0" smtClean="0"/>
            </a:br>
            <a:r>
              <a:rPr lang="en-GB" sz="2200" dirty="0" smtClean="0"/>
              <a:t>“Anxiety is probably the most widespread cause of poor presentation performance amongst students” (Lashley, 1995, p. 105)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 smtClean="0"/>
              <a:t>Be organised </a:t>
            </a:r>
            <a:r>
              <a:rPr lang="en-GB" dirty="0" smtClean="0"/>
              <a:t>– good preparation and organisation will help you to reduce anxiety.</a:t>
            </a:r>
          </a:p>
          <a:p>
            <a:r>
              <a:rPr lang="en-GB" b="1" dirty="0" smtClean="0"/>
              <a:t>Think success </a:t>
            </a:r>
            <a:r>
              <a:rPr lang="en-GB" dirty="0" smtClean="0"/>
              <a:t>– visualise yourself in the room giving a successful seminar presentation.  Also, think of what could go wrong, and plan how you would overcome this.</a:t>
            </a:r>
          </a:p>
          <a:p>
            <a:r>
              <a:rPr lang="en-GB" b="1" dirty="0" smtClean="0"/>
              <a:t>Practice</a:t>
            </a:r>
            <a:r>
              <a:rPr lang="en-GB" dirty="0" smtClean="0"/>
              <a:t> – ‘run through’ with your visual aids a few times.  Time how long it takes – add/omit if necessary.  Remember that the pace of your voice may be quicker if you feel nervous, so slow your pace down when practicing.  Practice in front of a critical friend/record yourself.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603500"/>
            <a:ext cx="5181600" cy="4152301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 smtClean="0"/>
              <a:t>Breathe deeply</a:t>
            </a:r>
            <a:r>
              <a:rPr lang="en-GB" dirty="0" smtClean="0"/>
              <a:t> – a few deep breaths before you start will help you to focus and to relax (</a:t>
            </a:r>
            <a:r>
              <a:rPr lang="en-GB" i="1" dirty="0" smtClean="0"/>
              <a:t>remember – your peers will also feel as you do</a:t>
            </a:r>
            <a:r>
              <a:rPr lang="en-GB" dirty="0" smtClean="0"/>
              <a:t>).</a:t>
            </a:r>
          </a:p>
          <a:p>
            <a:r>
              <a:rPr lang="en-GB" b="1" dirty="0" smtClean="0"/>
              <a:t>Relax </a:t>
            </a:r>
            <a:r>
              <a:rPr lang="en-GB" dirty="0" smtClean="0"/>
              <a:t>– tell yourself that you are relaxed! Focus on the interesting things you are about to say instead of focusing on fear.</a:t>
            </a:r>
          </a:p>
          <a:p>
            <a:r>
              <a:rPr lang="en-GB" b="1" dirty="0" smtClean="0"/>
              <a:t>Release tension</a:t>
            </a:r>
            <a:r>
              <a:rPr lang="en-GB" dirty="0" smtClean="0"/>
              <a:t> – tension can make your body shake – think of exercises that you can do to release this.</a:t>
            </a:r>
          </a:p>
          <a:p>
            <a:r>
              <a:rPr lang="en-GB" b="1" dirty="0" smtClean="0"/>
              <a:t>Move around </a:t>
            </a:r>
            <a:r>
              <a:rPr lang="en-GB" dirty="0" smtClean="0"/>
              <a:t>– move around, make gestures –this may help you to relax.</a:t>
            </a:r>
          </a:p>
          <a:p>
            <a:r>
              <a:rPr lang="en-GB" b="1" dirty="0" smtClean="0"/>
              <a:t>Eye contact</a:t>
            </a:r>
            <a:r>
              <a:rPr lang="en-GB" dirty="0" smtClean="0"/>
              <a:t> – this will help you relax, and is a good indicator that your audience is interested in what you are saying</a:t>
            </a:r>
          </a:p>
          <a:p>
            <a:pPr marL="0" indent="0">
              <a:buNone/>
            </a:pPr>
            <a:endParaRPr lang="en-GB" b="1" dirty="0"/>
          </a:p>
          <a:p>
            <a:pPr marL="0" indent="0" algn="r">
              <a:buNone/>
            </a:pPr>
            <a:r>
              <a:rPr lang="en-GB" dirty="0" smtClean="0"/>
              <a:t>Adapted from </a:t>
            </a:r>
            <a:r>
              <a:rPr lang="en-GB" dirty="0" err="1" smtClean="0"/>
              <a:t>Lashley</a:t>
            </a:r>
            <a:r>
              <a:rPr lang="en-GB" dirty="0" smtClean="0"/>
              <a:t> (1995, pp. 105-106)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476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Presentations: visual aids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Why is the use of visual aids helpful?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407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Presentations: visual aids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Use visual aids for a purpose:</a:t>
            </a:r>
          </a:p>
          <a:p>
            <a:pPr lvl="1"/>
            <a:r>
              <a:rPr lang="en-GB" dirty="0" smtClean="0"/>
              <a:t>To focus the audience’s attention</a:t>
            </a:r>
          </a:p>
          <a:p>
            <a:pPr lvl="1"/>
            <a:r>
              <a:rPr lang="en-GB" dirty="0" smtClean="0"/>
              <a:t>To reinforce your verbal message</a:t>
            </a:r>
          </a:p>
          <a:p>
            <a:pPr lvl="1"/>
            <a:r>
              <a:rPr lang="en-GB" dirty="0" smtClean="0"/>
              <a:t>To stimulate interest</a:t>
            </a:r>
          </a:p>
          <a:p>
            <a:pPr lvl="1"/>
            <a:r>
              <a:rPr lang="en-GB" dirty="0" smtClean="0"/>
              <a:t>To illustrate factors which are hard to visualise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 smtClean="0"/>
              <a:t>Avoid using visuals:</a:t>
            </a:r>
          </a:p>
          <a:p>
            <a:pPr lvl="1"/>
            <a:r>
              <a:rPr lang="en-GB" dirty="0" smtClean="0"/>
              <a:t>Just to impress your audience with very detailed information</a:t>
            </a:r>
          </a:p>
          <a:p>
            <a:pPr lvl="1"/>
            <a:r>
              <a:rPr lang="en-GB" dirty="0" smtClean="0"/>
              <a:t>To avoid interacting with the audience</a:t>
            </a:r>
          </a:p>
          <a:p>
            <a:pPr lvl="1"/>
            <a:r>
              <a:rPr lang="en-GB" dirty="0" smtClean="0"/>
              <a:t>To make your presentation over-complex</a:t>
            </a:r>
          </a:p>
          <a:p>
            <a:pPr lvl="1"/>
            <a:r>
              <a:rPr lang="en-GB" dirty="0" smtClean="0"/>
              <a:t>To present simple ideas which can be stated verbally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 smtClean="0"/>
              <a:t>(Lashley, 1995, p. 106)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510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Seminar Presentations: visual aids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Use the </a:t>
            </a:r>
            <a:r>
              <a:rPr lang="en-GB" sz="2400" b="1" dirty="0" smtClean="0"/>
              <a:t>KISS</a:t>
            </a:r>
            <a:r>
              <a:rPr lang="en-GB" sz="2400" dirty="0" smtClean="0"/>
              <a:t> principle</a:t>
            </a:r>
            <a:r>
              <a:rPr lang="en-GB" sz="2400" dirty="0" smtClean="0"/>
              <a:t>!</a:t>
            </a:r>
          </a:p>
          <a:p>
            <a:pPr lvl="1"/>
            <a:r>
              <a:rPr lang="en-GB" sz="2200" b="1" dirty="0" smtClean="0"/>
              <a:t>K</a:t>
            </a:r>
            <a:r>
              <a:rPr lang="en-GB" sz="2200" dirty="0" smtClean="0"/>
              <a:t>eep </a:t>
            </a:r>
            <a:r>
              <a:rPr lang="en-GB" sz="2200" b="1" dirty="0" smtClean="0"/>
              <a:t>I</a:t>
            </a:r>
            <a:r>
              <a:rPr lang="en-GB" sz="2200" dirty="0" smtClean="0"/>
              <a:t>t </a:t>
            </a:r>
            <a:r>
              <a:rPr lang="en-GB" sz="2200" b="1" dirty="0" smtClean="0"/>
              <a:t>S</a:t>
            </a:r>
            <a:r>
              <a:rPr lang="en-GB" sz="2200" dirty="0" smtClean="0"/>
              <a:t>imple and </a:t>
            </a:r>
            <a:r>
              <a:rPr lang="en-GB" sz="2200" b="1" dirty="0" smtClean="0"/>
              <a:t>S</a:t>
            </a:r>
            <a:r>
              <a:rPr lang="en-GB" sz="2200" dirty="0" smtClean="0"/>
              <a:t>traightforward</a:t>
            </a:r>
            <a:endParaRPr lang="en-GB" sz="2200" dirty="0" smtClean="0"/>
          </a:p>
        </p:txBody>
      </p:sp>
    </p:spTree>
    <p:extLst>
      <p:ext uri="{BB962C8B-B14F-4D97-AF65-F5344CB8AC3E}">
        <p14:creationId xmlns:p14="http://schemas.microsoft.com/office/powerpoint/2010/main" val="4017853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Reference List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Cook, J. (2018) </a:t>
            </a:r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://www.theclassroom.com/definition-oral-presentation-6324248.html</a:t>
            </a: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Lashley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(1995) </a:t>
            </a:r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Improving Study Skills: a competence approach, 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London: </a:t>
            </a:r>
            <a:r>
              <a:rPr lang="en-GB" alt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Cassell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05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555</TotalTime>
  <Words>1656</Words>
  <Application>Microsoft Office PowerPoint</Application>
  <PresentationFormat>Widescreen</PresentationFormat>
  <Paragraphs>190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Century Gothic</vt:lpstr>
      <vt:lpstr>Wingdings 3</vt:lpstr>
      <vt:lpstr>Ion</vt:lpstr>
      <vt:lpstr>Seminar Presentations</vt:lpstr>
      <vt:lpstr>This Module’s Assessment Component</vt:lpstr>
      <vt:lpstr>Group Task</vt:lpstr>
      <vt:lpstr>Seminar Presentation</vt:lpstr>
      <vt:lpstr>Seminars  </vt:lpstr>
      <vt:lpstr>Length of Time for Seminar</vt:lpstr>
      <vt:lpstr>How to divide up your time! </vt:lpstr>
      <vt:lpstr>But I Can’t Remember Everything I Need to Say! </vt:lpstr>
      <vt:lpstr>Cue Cards </vt:lpstr>
      <vt:lpstr>Introduction</vt:lpstr>
      <vt:lpstr>Main Points  </vt:lpstr>
      <vt:lpstr>Conclusion   </vt:lpstr>
      <vt:lpstr>So What’s Next? </vt:lpstr>
      <vt:lpstr>Eye Contact</vt:lpstr>
      <vt:lpstr>Pace, Pitch and Power</vt:lpstr>
      <vt:lpstr>Making the audience laugh?</vt:lpstr>
      <vt:lpstr>Break!</vt:lpstr>
      <vt:lpstr>What else should I Consider?</vt:lpstr>
      <vt:lpstr>Key Words</vt:lpstr>
      <vt:lpstr>Consider the following</vt:lpstr>
      <vt:lpstr>Confidence</vt:lpstr>
      <vt:lpstr>Almost the Last Thought!</vt:lpstr>
      <vt:lpstr>Lastly – Enjoy! </vt:lpstr>
      <vt:lpstr>Seminar Presentations</vt:lpstr>
      <vt:lpstr>Seminar Presentations</vt:lpstr>
      <vt:lpstr>Seminar Presentations</vt:lpstr>
      <vt:lpstr>Seminar Presentations</vt:lpstr>
      <vt:lpstr>Seminar Presentations  As with your written assignments, good planning is key to successful seminar presentations.  For example, you need to:</vt:lpstr>
      <vt:lpstr>Seminar Presentations “Anxiety is probably the most widespread cause of poor presentation performance amongst students” (Lashley, 1995, p. 105)</vt:lpstr>
      <vt:lpstr>Seminar Presentations: visual aids</vt:lpstr>
      <vt:lpstr>Seminar Presentations: visual aids</vt:lpstr>
      <vt:lpstr>Seminar Presentations: visual aids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SJYW4009</dc:title>
  <dc:creator>Angharad Lewis</dc:creator>
  <cp:lastModifiedBy>Angharad Lewis</cp:lastModifiedBy>
  <cp:revision>38</cp:revision>
  <cp:lastPrinted>2017-10-12T13:19:51Z</cp:lastPrinted>
  <dcterms:created xsi:type="dcterms:W3CDTF">2015-11-22T15:42:56Z</dcterms:created>
  <dcterms:modified xsi:type="dcterms:W3CDTF">2020-10-12T22:03:15Z</dcterms:modified>
</cp:coreProperties>
</file>