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C5C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4" autoAdjust="0"/>
    <p:restoredTop sz="92134" autoAdjust="0"/>
  </p:normalViewPr>
  <p:slideViewPr>
    <p:cSldViewPr snapToGrid="0">
      <p:cViewPr varScale="1">
        <p:scale>
          <a:sx n="102" d="100"/>
          <a:sy n="102" d="100"/>
        </p:scale>
        <p:origin x="81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C18AEE-EFC0-4CF7-8902-086C5DF8A9C2}" type="datetimeFigureOut">
              <a:rPr lang="en-US" smtClean="0"/>
              <a:t>3/13/24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BCC4F2-D6C2-40DA-896C-EB67C51CE01A}" type="slidenum">
              <a:rPr lang="en-US" smtClean="0"/>
              <a:t>‹#›</a:t>
            </a:fld>
            <a:endParaRPr lang="en-US"/>
          </a:p>
        </p:txBody>
      </p:sp>
    </p:spTree>
    <p:extLst>
      <p:ext uri="{BB962C8B-B14F-4D97-AF65-F5344CB8AC3E}">
        <p14:creationId xmlns:p14="http://schemas.microsoft.com/office/powerpoint/2010/main" val="1979190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bc.co.uk/bitesize/guides/zcjhfcw/revision/1"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ons.gov.uk/census/aboutcensus/censusproducts/analysis" TargetMode="External"/><Relationship Id="rId5" Type="http://schemas.openxmlformats.org/officeDocument/2006/relationships/hyperlink" Target="https://www.gov.uk/service-manual/service-standard/point-2-solve-a-whole-problem" TargetMode="External"/><Relationship Id="rId4" Type="http://schemas.openxmlformats.org/officeDocument/2006/relationships/hyperlink" Target="https://www.futurelearn.com/info/courses/how-to-develop-critical-thinking-skills/0/steps/33551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Academic skills reflect the traits and the strategies of academic concepts which can help an individual to gain better knowledge (Spiegel et al., 2021). These skills explore various kinds of capabilities of a person, who may follow different kinds of habits and strategies in learning. Generally, it can support a person towards success within an area of an academic setting. Therefore, the presentation will cover the concept of the primary study related to academic skills. Additionally, it will explain the concept of Harvard referencing, academic misconduct, and critical thinking.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1BCC4F2-D6C2-40DA-896C-EB67C51CE01A}" type="slidenum">
              <a:rPr lang="en-US" smtClean="0"/>
              <a:t>3</a:t>
            </a:fld>
            <a:endParaRPr lang="en-US"/>
          </a:p>
        </p:txBody>
      </p:sp>
    </p:spTree>
    <p:extLst>
      <p:ext uri="{BB962C8B-B14F-4D97-AF65-F5344CB8AC3E}">
        <p14:creationId xmlns:p14="http://schemas.microsoft.com/office/powerpoint/2010/main" val="1333873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Definition of Harvard Reference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Harvard referencing concentrates on a system which is familiar to a style of Author-Date. The style emphasises the names of creators to enhance the knowledge and information, which carries lots of value in academic projects (Baeyer and Marston, 2021). However, it includes the date, the name of the publication as well as types of sources such as books, journals and articles. Additionally, with a list of resources it follows an alphabetical order at the edge of a project.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Importance of Harvard Referencing</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Referencing counts as a vital part of academic projects which helps an individual to enhance the quality of their writing. It supports a reader in understanding the project by which they can verify the originality of the work through references (Nelson, 2020). Harvard is countable as a common style in referencing and those are generally used in various universities in the United Kingdom. This referencing style is important in the academic sector in order to identify the details of writing. It includes the names of the authors, date of publication and details of types such as categories of books, and articles with titles.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Process of doing Harvard Referencing</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Harvard Referencing style follows several types of steps to represent the references in the projects. First of all, it needs to add the initials and name of the writer, which showcase evidence of the authenticity of the source. The next step follows the referencing style and needs to include titles of articles within the single quotation. However, by following it, the title of the journal refers to being within the italic format. After that, it needs to put information on the publication which indicates the issue number and volume number. Furthermore, it refers to access date by day, month, and year.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The exact source of Harvard Reference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Harvard referencing can be collected from the source of Google Scholar and the resources are cited within the concept of the project's body. The sources contain different types of components such as the name of the writer, the title of the context, and the details of publication.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Intext citation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process of Harvard Referencing follows the different steps to include the citation within the context. A surname of the author needs to be selected within the first bracket and then the year of publication can be inputted after a comma beside the last name. Similarly, if there are two authors it needs to put an ‘and’ between two surnames followed by a comma and the year of the publication. However, whether there are more than two authors it needs to include the term ‘et al’ after putting one surname and the need to add a dot and comma and the year of the publication.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1BCC4F2-D6C2-40DA-896C-EB67C51CE01A}" type="slidenum">
              <a:rPr lang="en-US" smtClean="0"/>
              <a:t>4</a:t>
            </a:fld>
            <a:endParaRPr lang="en-US"/>
          </a:p>
        </p:txBody>
      </p:sp>
    </p:spTree>
    <p:extLst>
      <p:ext uri="{BB962C8B-B14F-4D97-AF65-F5344CB8AC3E}">
        <p14:creationId xmlns:p14="http://schemas.microsoft.com/office/powerpoint/2010/main" val="2926719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Concept of Academic Misconduct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Academic misconduct is exploring a broad range which includes various kinds of components such as speaking, assisting other people, taking actions, and attempting to gain wrong information (Miles et al.,2022). However, this concept contains actions which concentrate on attempts to receive improper academic advantages. It includes collision, forgery of data, and plagiarism, while gathering the position of unauthorised materials in the time of creating projects and examinations.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Types of Academic Misconducts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are some different kinds of academic misconduct which are divided into four different types such as plagiarism, cheating, unauthorised collaboration, and submitting the same project.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Plagiarism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Plagiarism includes the concept of copying another work from a source or a person which has already been done before. It carries the same concept and structure of a work which was submitted somewhere previously.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Cheating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Cheating defines the concept of copying a work from a different source and putting a credit with someone else’s name. It can be stolen by a person intentionally without another person’s concern.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Unauthorised collaboration</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Unauthorised collaboration is defined as cooperation with another person on the purpose of the same work though it is not authorised by a tutor. Similarly, submitting the same project also explains the process of copying a work as same as the prior example of work and it can be a cause of reducing the quality of the project and marks of a student.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Precautions of Academic Misconducts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Academic misconduct can sometimes happen unintentionally by the students during the work on the same topic individually (</a:t>
            </a:r>
            <a:r>
              <a:rPr lang="en-GB" sz="1800" dirty="0">
                <a:effectLst/>
                <a:latin typeface="Times New Roman" panose="02020603050405020304" pitchFamily="18" charset="0"/>
                <a:ea typeface="Arial" panose="020B0604020202020204" pitchFamily="34" charset="0"/>
              </a:rPr>
              <a:t>Christensen Hughes and Eaton, 2022</a:t>
            </a:r>
            <a:r>
              <a:rPr lang="en-GB" sz="1800" dirty="0">
                <a:solidFill>
                  <a:srgbClr val="000000"/>
                </a:solidFill>
                <a:effectLst/>
                <a:latin typeface="Arial" panose="020B0604020202020204" pitchFamily="34" charset="0"/>
                <a:ea typeface="Arial" panose="020B0604020202020204" pitchFamily="34" charset="0"/>
              </a:rPr>
              <a:t>)</a:t>
            </a:r>
            <a:r>
              <a:rPr lang="en-GB" sz="1800" dirty="0">
                <a:effectLst/>
                <a:latin typeface="Times New Roman" panose="02020603050405020304" pitchFamily="18" charset="0"/>
                <a:ea typeface="Times New Roman" panose="02020603050405020304" pitchFamily="18" charset="0"/>
              </a:rPr>
              <a:t>. Precautions for preventing this misconduct can follow several options such as cooperating with tutors and group mates. Students can seek help from others and can focus on the guidance of the tutor to accomplish the project. Furthermore, they can bring witness documents and showcase their reference in their projects.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BCC4F2-D6C2-40DA-896C-EB67C51CE01A}" type="slidenum">
              <a:rPr lang="en-US" smtClean="0"/>
              <a:t>5</a:t>
            </a:fld>
            <a:endParaRPr lang="en-US"/>
          </a:p>
        </p:txBody>
      </p:sp>
    </p:spTree>
    <p:extLst>
      <p:ext uri="{BB962C8B-B14F-4D97-AF65-F5344CB8AC3E}">
        <p14:creationId xmlns:p14="http://schemas.microsoft.com/office/powerpoint/2010/main" val="2002377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Concept of Critical Thinking</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Critical thinking is a type of process which includes various kinds of analysis, questions, interpretations, judgements, and evaluations, that can be read by a person. The concept of this process implies an ability to judge a subject by following different processes </a:t>
            </a:r>
            <a:r>
              <a:rPr lang="en-US" sz="1800" dirty="0">
                <a:effectLst/>
                <a:latin typeface="Times New Roman" panose="02020603050405020304" pitchFamily="18" charset="0"/>
                <a:ea typeface="Times New Roman" panose="02020603050405020304" pitchFamily="18" charset="0"/>
              </a:rPr>
              <a:t>(BBC, 2024)</a:t>
            </a:r>
            <a:r>
              <a:rPr lang="en-GB" sz="1800" dirty="0">
                <a:effectLst/>
                <a:latin typeface="Times New Roman" panose="02020603050405020304" pitchFamily="18" charset="0"/>
                <a:ea typeface="Times New Roman" panose="02020603050405020304" pitchFamily="18" charset="0"/>
              </a:rPr>
              <a:t>. It is considered an intellectual process which basically undergoes disciplines and evolves different activities related to skills of analysis.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Types of Critical Thinking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Several types of critical thinking are there though it is divided into five different types typically such as observation, communication, analysis, problem-solving, and inference (</a:t>
            </a:r>
            <a:r>
              <a:rPr lang="en-GB" sz="1800" dirty="0" err="1">
                <a:effectLst/>
                <a:latin typeface="Times New Roman" panose="02020603050405020304" pitchFamily="18" charset="0"/>
                <a:ea typeface="Arial" panose="020B0604020202020204" pitchFamily="34" charset="0"/>
              </a:rPr>
              <a:t>Bellaera</a:t>
            </a:r>
            <a:r>
              <a:rPr lang="en-GB" sz="1800" dirty="0">
                <a:effectLst/>
                <a:latin typeface="Times New Roman" panose="02020603050405020304" pitchFamily="18" charset="0"/>
                <a:ea typeface="Arial" panose="020B0604020202020204" pitchFamily="34" charset="0"/>
              </a:rPr>
              <a:t> et al., 2021)</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Observation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Observation is a vital component which undergoes critical thinking including a deep learning process. It is countable as an initial step of critical thinking which involves identifying several flaws and issues related to the observing capacity of a person. A good observation contains a key component which deals with the power of concentration and helps to accomplish the process within a short period.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Communication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Communication is another step of critical thinking that supports the exchange of various ideas among different workforce. Additionally, it helps to collect information with clarity and include the thinking process in a disciplinary manner. Without communication, critical thinking becomes a complex subject and cannot progress in identifying problems.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Analysis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analysis takes a crucial place in the critical thinking process which needs to classify a particular sense of a given state and situation </a:t>
            </a:r>
            <a:r>
              <a:rPr lang="en-US" sz="1800" dirty="0">
                <a:effectLst/>
                <a:latin typeface="Times New Roman" panose="02020603050405020304" pitchFamily="18" charset="0"/>
                <a:ea typeface="Times New Roman" panose="02020603050405020304" pitchFamily="18" charset="0"/>
              </a:rPr>
              <a:t>(ONS, 2024)</a:t>
            </a:r>
            <a:r>
              <a:rPr lang="en-GB" sz="1800" dirty="0">
                <a:effectLst/>
                <a:latin typeface="Times New Roman" panose="02020603050405020304" pitchFamily="18" charset="0"/>
                <a:ea typeface="Times New Roman" panose="02020603050405020304" pitchFamily="18" charset="0"/>
              </a:rPr>
              <a:t>. However, it sets several values regarding the aim of work and identifies the processes of course. Analysis helps a person to identify the issues first and after completing analysis, it brings a perfect change in academic flaws.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Problem-solving</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Problem-solving is a part of the critical thinking process that can help a person bring solutions after analysing the causes </a:t>
            </a:r>
            <a:r>
              <a:rPr lang="en-US" sz="1800" dirty="0">
                <a:effectLst/>
                <a:latin typeface="Times New Roman" panose="02020603050405020304" pitchFamily="18" charset="0"/>
                <a:ea typeface="Times New Roman" panose="02020603050405020304" pitchFamily="18" charset="0"/>
              </a:rPr>
              <a:t>(Gov UK, 2024)</a:t>
            </a:r>
            <a:r>
              <a:rPr lang="en-GB" sz="1800" dirty="0">
                <a:effectLst/>
                <a:latin typeface="Times New Roman" panose="02020603050405020304" pitchFamily="18" charset="0"/>
                <a:ea typeface="Times New Roman" panose="02020603050405020304" pitchFamily="18" charset="0"/>
              </a:rPr>
              <a:t>. It is considered a vital skill in the learning process which supports making an entire work easier by applying this. Additionally, this skill can bring several approaches to defeating problems during work.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Inference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Inference is another important component in critical thinking that concentrates on the process of examining work and identifying difficulties and problems. It occurs as a process of crafting a conclusion which is based on the evidence. The process relies on some scientific methods and covers the rules and processes of various data which is used by a person.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Importance of Critical thinking</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Critical thinking is a process and an ability to identify various aspects to make a work qualitative </a:t>
            </a:r>
            <a:r>
              <a:rPr lang="en-US" sz="1800" dirty="0">
                <a:effectLst/>
                <a:latin typeface="Times New Roman" panose="02020603050405020304" pitchFamily="18" charset="0"/>
                <a:ea typeface="Times New Roman" panose="02020603050405020304" pitchFamily="18" charset="0"/>
              </a:rPr>
              <a:t>(Future Learn , 2020)</a:t>
            </a:r>
            <a:r>
              <a:rPr lang="en-GB" sz="1800" dirty="0">
                <a:effectLst/>
                <a:latin typeface="Times New Roman" panose="02020603050405020304" pitchFamily="18" charset="0"/>
                <a:ea typeface="Times New Roman" panose="02020603050405020304" pitchFamily="18" charset="0"/>
              </a:rPr>
              <a:t>. The concept is a part of emotional intelligence that supports building an understanding of other ideas and thoughts. However, as per the demand of the situation, critical thinking brings clarity in establishing messages and ideas in the work. This important skill helps people deal with and perform in the process of decision-making with a command. Critical thinking makes a person sharp by creating the power of curiosity and building the power of analysis. Additionally, curiosity makes a person progressive and productive for the future and helps to develop the power of critical thinking.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i="1" u="sng" dirty="0">
                <a:effectLst/>
                <a:latin typeface="Times New Roman" panose="02020603050405020304" pitchFamily="18" charset="0"/>
                <a:ea typeface="Times New Roman" panose="02020603050405020304" pitchFamily="18" charset="0"/>
              </a:rPr>
              <a:t>Critical thinking as a skill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Critical thinking is countable as a soft skill nowadays especially in the professional world. It helps students and other people to bring innovations and discover various types of ideas. However, critical thinking as a soft skill supports inventing originality in any context and makes the study productive for the student.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1BCC4F2-D6C2-40DA-896C-EB67C51CE01A}" type="slidenum">
              <a:rPr lang="en-US" smtClean="0"/>
              <a:t>6</a:t>
            </a:fld>
            <a:endParaRPr lang="en-US"/>
          </a:p>
        </p:txBody>
      </p:sp>
    </p:spTree>
    <p:extLst>
      <p:ext uri="{BB962C8B-B14F-4D97-AF65-F5344CB8AC3E}">
        <p14:creationId xmlns:p14="http://schemas.microsoft.com/office/powerpoint/2010/main" val="3417111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This presentation has detailed on the concept of academic skills and their importance in educational lives. An explanation of Harvard referencing has showcased its importance and reflected a process of referencing, and intext citation. The analysis has helped to understand the definition of academic misconduct has been evaluated in various kinds of forms which reflects its importance in an academic area. The above discussion has also been provided with a concept of critical thinking. Finally, the presentation has detailed on the positive impact of these factors on the entire academic journey.</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1BCC4F2-D6C2-40DA-896C-EB67C51CE01A}" type="slidenum">
              <a:rPr lang="en-US" smtClean="0"/>
              <a:t>7</a:t>
            </a:fld>
            <a:endParaRPr lang="en-US"/>
          </a:p>
        </p:txBody>
      </p:sp>
    </p:spTree>
    <p:extLst>
      <p:ext uri="{BB962C8B-B14F-4D97-AF65-F5344CB8AC3E}">
        <p14:creationId xmlns:p14="http://schemas.microsoft.com/office/powerpoint/2010/main" val="1223254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BBC, (2024). </a:t>
            </a:r>
            <a:r>
              <a:rPr lang="en-GB" sz="1800" i="1" dirty="0">
                <a:effectLst/>
                <a:latin typeface="Times New Roman" panose="02020603050405020304" pitchFamily="18" charset="0"/>
                <a:ea typeface="Times New Roman" panose="02020603050405020304" pitchFamily="18" charset="0"/>
              </a:rPr>
              <a:t>Critical thinking and problem solving. </a:t>
            </a:r>
            <a:r>
              <a:rPr lang="en-GB" sz="1800" dirty="0">
                <a:effectLst/>
                <a:latin typeface="Times New Roman" panose="02020603050405020304" pitchFamily="18" charset="0"/>
                <a:ea typeface="Times New Roman" panose="02020603050405020304" pitchFamily="18" charset="0"/>
              </a:rPr>
              <a:t>[Online]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3"/>
              </a:rPr>
              <a:t>https://www.bbc.co.uk/bitesize/guides/zcjhfcw/revision/1</a:t>
            </a:r>
            <a:r>
              <a:rPr lang="en-GB" sz="1800" dirty="0">
                <a:effectLst/>
                <a:latin typeface="Times New Roman" panose="02020603050405020304" pitchFamily="18" charset="0"/>
                <a:ea typeface="Times New Roman" panose="02020603050405020304" pitchFamily="18" charset="0"/>
              </a:rPr>
              <a:t> [Accessed: 27 February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rPr>
              <a:t>Bellaera</a:t>
            </a:r>
            <a:r>
              <a:rPr lang="en-GB" sz="1800" dirty="0">
                <a:effectLst/>
                <a:latin typeface="Times New Roman" panose="02020603050405020304" pitchFamily="18" charset="0"/>
                <a:ea typeface="Arial" panose="020B0604020202020204" pitchFamily="34" charset="0"/>
              </a:rPr>
              <a:t>, L., Weinstein-Jones, Y., </a:t>
            </a:r>
            <a:r>
              <a:rPr lang="en-GB" sz="1800" dirty="0" err="1">
                <a:effectLst/>
                <a:latin typeface="Times New Roman" panose="02020603050405020304" pitchFamily="18" charset="0"/>
                <a:ea typeface="Arial" panose="020B0604020202020204" pitchFamily="34" charset="0"/>
              </a:rPr>
              <a:t>Ilie</a:t>
            </a:r>
            <a:r>
              <a:rPr lang="en-GB" sz="1800" dirty="0">
                <a:effectLst/>
                <a:latin typeface="Times New Roman" panose="02020603050405020304" pitchFamily="18" charset="0"/>
                <a:ea typeface="Arial" panose="020B0604020202020204" pitchFamily="34" charset="0"/>
              </a:rPr>
              <a:t>, S. and Baker, S.T., (2021). Critical thinking in practice: The priorities and practices of instructors teaching in higher education. Thinking Skills and Creativity, 41, p.100856.</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Christensen Hughes, J. and Eaton, S.E., (2022). </a:t>
            </a:r>
            <a:r>
              <a:rPr lang="en-GB" sz="1800" i="1" dirty="0">
                <a:effectLst/>
                <a:latin typeface="Times New Roman" panose="02020603050405020304" pitchFamily="18" charset="0"/>
                <a:ea typeface="Arial" panose="020B0604020202020204" pitchFamily="34" charset="0"/>
              </a:rPr>
              <a:t>Academic misconduct in higher education: Beyond student cheating</a:t>
            </a:r>
            <a:r>
              <a:rPr lang="en-GB" sz="1800" dirty="0">
                <a:effectLst/>
                <a:latin typeface="Times New Roman" panose="02020603050405020304" pitchFamily="18" charset="0"/>
                <a:ea typeface="Arial" panose="020B0604020202020204" pitchFamily="34" charset="0"/>
              </a:rPr>
              <a:t>. In Academic Integrity in Canada: An Enduring and Essential Challenge (pp. 81-102). Cham: Springer International Publishing.</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Future Learn, (2020). </a:t>
            </a:r>
            <a:r>
              <a:rPr lang="en-GB" sz="1800" i="1" dirty="0">
                <a:effectLst/>
                <a:latin typeface="Times New Roman" panose="02020603050405020304" pitchFamily="18" charset="0"/>
                <a:ea typeface="Times New Roman" panose="02020603050405020304" pitchFamily="18" charset="0"/>
              </a:rPr>
              <a:t>Why Is Critical Thinking Important?. </a:t>
            </a:r>
            <a:r>
              <a:rPr lang="en-GB" sz="1800" dirty="0">
                <a:effectLst/>
                <a:latin typeface="Times New Roman" panose="02020603050405020304" pitchFamily="18" charset="0"/>
                <a:ea typeface="Times New Roman" panose="02020603050405020304" pitchFamily="18" charset="0"/>
              </a:rPr>
              <a:t>[Online]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4"/>
              </a:rPr>
              <a:t>https://www.futurelearn.com/info/courses/how-to-develop-critical-thinking-skills/0/steps/335512</a:t>
            </a:r>
            <a:r>
              <a:rPr lang="en-GB" sz="1800" dirty="0">
                <a:effectLst/>
                <a:latin typeface="Times New Roman" panose="02020603050405020304" pitchFamily="18" charset="0"/>
                <a:ea typeface="Times New Roman" panose="02020603050405020304" pitchFamily="18" charset="0"/>
              </a:rPr>
              <a:t> [Accessed: 27 February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Gov UK, (2024). </a:t>
            </a:r>
            <a:r>
              <a:rPr lang="en-GB" sz="1800" i="1" dirty="0">
                <a:effectLst/>
                <a:latin typeface="Times New Roman" panose="02020603050405020304" pitchFamily="18" charset="0"/>
                <a:ea typeface="Times New Roman" panose="02020603050405020304" pitchFamily="18" charset="0"/>
              </a:rPr>
              <a:t>Solve a whole problem for users. </a:t>
            </a:r>
            <a:r>
              <a:rPr lang="en-GB" sz="1800" dirty="0">
                <a:effectLst/>
                <a:latin typeface="Times New Roman" panose="02020603050405020304" pitchFamily="18" charset="0"/>
                <a:ea typeface="Times New Roman" panose="02020603050405020304" pitchFamily="18" charset="0"/>
              </a:rPr>
              <a:t>[Online]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5"/>
              </a:rPr>
              <a:t>https://www.gov.uk/service-manual/service-standard/point-2-solve-a-whole-problem</a:t>
            </a:r>
            <a:r>
              <a:rPr lang="en-GB" sz="1800" dirty="0">
                <a:effectLst/>
                <a:latin typeface="Times New Roman" panose="02020603050405020304" pitchFamily="18" charset="0"/>
                <a:ea typeface="Times New Roman" panose="02020603050405020304" pitchFamily="18" charset="0"/>
              </a:rPr>
              <a:t> [Accessed: 27 February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Miles, P.J., Campbell, M. and Ruxton, G.D., (2022). Why students cheat and how understanding this can help reduce the frequency of academic misconduct in higher education: a literature review. </a:t>
            </a:r>
            <a:r>
              <a:rPr lang="en-GB" sz="1800" i="1" dirty="0">
                <a:effectLst/>
                <a:latin typeface="Times New Roman" panose="02020603050405020304" pitchFamily="18" charset="0"/>
                <a:ea typeface="Arial" panose="020B0604020202020204" pitchFamily="34" charset="0"/>
              </a:rPr>
              <a:t>Journal of Undergraduate Neuroscience Education</a:t>
            </a:r>
            <a:r>
              <a:rPr lang="en-GB" sz="1800" dirty="0">
                <a:effectLst/>
                <a:latin typeface="Times New Roman" panose="02020603050405020304" pitchFamily="18" charset="0"/>
                <a:ea typeface="Arial" panose="020B0604020202020204" pitchFamily="34" charset="0"/>
              </a:rPr>
              <a:t>, 20(2), p.A150.</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Nelson, J., (2020). </a:t>
            </a:r>
            <a:r>
              <a:rPr lang="en-GB" sz="1800" i="1" dirty="0">
                <a:effectLst/>
                <a:latin typeface="Times New Roman" panose="02020603050405020304" pitchFamily="18" charset="0"/>
                <a:ea typeface="Arial" panose="020B0604020202020204" pitchFamily="34" charset="0"/>
              </a:rPr>
              <a:t>This was an easy assignment: Examining how students interpret academic writing tasks</a:t>
            </a:r>
            <a:r>
              <a:rPr lang="en-GB" sz="1800" dirty="0">
                <a:effectLst/>
                <a:latin typeface="Times New Roman" panose="02020603050405020304" pitchFamily="18" charset="0"/>
                <a:ea typeface="Arial" panose="020B0604020202020204" pitchFamily="34" charset="0"/>
              </a:rPr>
              <a:t>. In Reading Empirical Research Studies (pp. 94-130). Routledge.</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ONS, (2024). </a:t>
            </a:r>
            <a:r>
              <a:rPr lang="en-GB" sz="1800" i="1" dirty="0">
                <a:effectLst/>
                <a:latin typeface="Times New Roman" panose="02020603050405020304" pitchFamily="18" charset="0"/>
                <a:ea typeface="Times New Roman" panose="02020603050405020304" pitchFamily="18" charset="0"/>
              </a:rPr>
              <a:t>Analysis. </a:t>
            </a:r>
            <a:r>
              <a:rPr lang="en-GB" sz="1800" dirty="0">
                <a:effectLst/>
                <a:latin typeface="Times New Roman" panose="02020603050405020304" pitchFamily="18" charset="0"/>
                <a:ea typeface="Times New Roman" panose="02020603050405020304" pitchFamily="18" charset="0"/>
              </a:rPr>
              <a:t>[Online]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6"/>
              </a:rPr>
              <a:t>https://www.ons.gov.uk/census/aboutcensus/censusproducts/analysis</a:t>
            </a:r>
            <a:r>
              <a:rPr lang="en-GB" sz="1800" dirty="0">
                <a:effectLst/>
                <a:latin typeface="Times New Roman" panose="02020603050405020304" pitchFamily="18" charset="0"/>
                <a:ea typeface="Times New Roman" panose="02020603050405020304" pitchFamily="18" charset="0"/>
              </a:rPr>
              <a:t> [Accessed: 27 February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Spiegel, J.A., Goodrich, J.M., Morris, B.M., Osborne, C.M. and </a:t>
            </a:r>
            <a:r>
              <a:rPr lang="en-GB" sz="1800" dirty="0" err="1">
                <a:effectLst/>
                <a:latin typeface="Times New Roman" panose="02020603050405020304" pitchFamily="18" charset="0"/>
                <a:ea typeface="Arial" panose="020B0604020202020204" pitchFamily="34" charset="0"/>
              </a:rPr>
              <a:t>Lonigan</a:t>
            </a:r>
            <a:r>
              <a:rPr lang="en-GB" sz="1800" dirty="0">
                <a:effectLst/>
                <a:latin typeface="Times New Roman" panose="02020603050405020304" pitchFamily="18" charset="0"/>
                <a:ea typeface="Arial" panose="020B0604020202020204" pitchFamily="34" charset="0"/>
              </a:rPr>
              <a:t>, C.J.,(2021). Relations between executive functions and academic outcomes in elementary school children: A meta-analysis. Psychological bulletin, 147(4), p.329.</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rPr>
              <a:t>von Baeyer, M. and Marston, J.M., (2021). Best practices for digitizing a wood slide collection: The Bailey-Wetmore Wood Collection of the Harvard University Herbaria. Quaternary International, 593, pp.50-59.</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1BCC4F2-D6C2-40DA-896C-EB67C51CE01A}" type="slidenum">
              <a:rPr lang="en-US" smtClean="0"/>
              <a:t>8</a:t>
            </a:fld>
            <a:endParaRPr lang="en-US"/>
          </a:p>
        </p:txBody>
      </p:sp>
    </p:spTree>
    <p:extLst>
      <p:ext uri="{BB962C8B-B14F-4D97-AF65-F5344CB8AC3E}">
        <p14:creationId xmlns:p14="http://schemas.microsoft.com/office/powerpoint/2010/main" val="90324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4B494991-C226-48A7-93D7-CF87B3D56B2E}" type="datetimeFigureOut">
              <a:rPr lang="en-IN" smtClean="0"/>
              <a:t>13/03/24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2058502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B494991-C226-48A7-93D7-CF87B3D56B2E}" type="datetimeFigureOut">
              <a:rPr lang="en-IN" smtClean="0"/>
              <a:t>13/03/24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992073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494991-C226-48A7-93D7-CF87B3D56B2E}" type="datetimeFigureOut">
              <a:rPr lang="en-IN" smtClean="0"/>
              <a:t>13/03/24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2733058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4B494991-C226-48A7-93D7-CF87B3D56B2E}" type="datetimeFigureOut">
              <a:rPr lang="en-IN" smtClean="0"/>
              <a:t>13/03/24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1883200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4B494991-C226-48A7-93D7-CF87B3D56B2E}" type="datetimeFigureOut">
              <a:rPr lang="en-IN" smtClean="0"/>
              <a:t>13/03/24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3706746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4B494991-C226-48A7-93D7-CF87B3D56B2E}" type="datetimeFigureOut">
              <a:rPr lang="en-IN" smtClean="0"/>
              <a:t>13/03/24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1502935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94991-C226-48A7-93D7-CF87B3D56B2E}" type="datetimeFigureOut">
              <a:rPr lang="en-IN" smtClean="0"/>
              <a:t>13/03/24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452805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494991-C226-48A7-93D7-CF87B3D56B2E}" type="datetimeFigureOut">
              <a:rPr lang="en-IN" smtClean="0"/>
              <a:t>13/03/24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1785631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494991-C226-48A7-93D7-CF87B3D56B2E}" type="datetimeFigureOut">
              <a:rPr lang="en-IN" smtClean="0"/>
              <a:t>13/03/24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3886414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B494991-C226-48A7-93D7-CF87B3D56B2E}" type="datetimeFigureOut">
              <a:rPr lang="en-IN" smtClean="0"/>
              <a:t>13/03/24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140536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B494991-C226-48A7-93D7-CF87B3D56B2E}" type="datetimeFigureOut">
              <a:rPr lang="en-IN" smtClean="0"/>
              <a:t>13/03/24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42CD59-E51B-498C-B82A-DF1DE2DF6DCB}" type="slidenum">
              <a:rPr lang="en-IN" smtClean="0"/>
              <a:t>‹#›</a:t>
            </a:fld>
            <a:endParaRPr lang="en-IN"/>
          </a:p>
        </p:txBody>
      </p:sp>
    </p:spTree>
    <p:extLst>
      <p:ext uri="{BB962C8B-B14F-4D97-AF65-F5344CB8AC3E}">
        <p14:creationId xmlns:p14="http://schemas.microsoft.com/office/powerpoint/2010/main" val="2154446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l="-26000" r="-2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494991-C226-48A7-93D7-CF87B3D56B2E}" type="datetimeFigureOut">
              <a:rPr lang="en-IN" smtClean="0"/>
              <a:t>13/03/24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42CD59-E51B-498C-B82A-DF1DE2DF6DCB}" type="slidenum">
              <a:rPr lang="en-IN" smtClean="0"/>
              <a:t>‹#›</a:t>
            </a:fld>
            <a:endParaRPr lang="en-IN"/>
          </a:p>
        </p:txBody>
      </p:sp>
    </p:spTree>
    <p:extLst>
      <p:ext uri="{BB962C8B-B14F-4D97-AF65-F5344CB8AC3E}">
        <p14:creationId xmlns:p14="http://schemas.microsoft.com/office/powerpoint/2010/main" val="3235095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B62249-BC8B-BEE5-D75B-BD2A877968A0}"/>
              </a:ext>
            </a:extLst>
          </p:cNvPr>
          <p:cNvSpPr txBox="1"/>
          <p:nvPr/>
        </p:nvSpPr>
        <p:spPr>
          <a:xfrm>
            <a:off x="3048000" y="2644170"/>
            <a:ext cx="6096000" cy="2062103"/>
          </a:xfrm>
          <a:prstGeom prst="rect">
            <a:avLst/>
          </a:prstGeom>
          <a:noFill/>
        </p:spPr>
        <p:txBody>
          <a:bodyPr wrap="square">
            <a:spAutoFit/>
          </a:bodyPr>
          <a:lstStyle/>
          <a:p>
            <a:pPr algn="ctr"/>
            <a:r>
              <a:rPr lang="en-GB" sz="3200" b="1" dirty="0">
                <a:effectLst/>
                <a:latin typeface="Times New Roman" panose="02020603050405020304" pitchFamily="18" charset="0"/>
                <a:ea typeface="Times New Roman" panose="02020603050405020304" pitchFamily="18" charset="0"/>
              </a:rPr>
              <a:t>Study Skills</a:t>
            </a:r>
            <a:br>
              <a:rPr lang="en-GB" sz="3200" b="1" dirty="0">
                <a:effectLst/>
                <a:latin typeface="Times New Roman" panose="02020603050405020304" pitchFamily="18" charset="0"/>
                <a:ea typeface="Times New Roman" panose="02020603050405020304" pitchFamily="18" charset="0"/>
              </a:rPr>
            </a:br>
            <a:r>
              <a:rPr lang="en-GB" sz="3200" b="1" dirty="0">
                <a:effectLst/>
                <a:latin typeface="Times New Roman" panose="02020603050405020304" pitchFamily="18" charset="0"/>
                <a:ea typeface="Times New Roman" panose="02020603050405020304" pitchFamily="18" charset="0"/>
              </a:rPr>
              <a:t>Student </a:t>
            </a:r>
            <a:r>
              <a:rPr lang="en-GB" sz="3200" b="1" dirty="0" err="1">
                <a:effectLst/>
                <a:latin typeface="Times New Roman" panose="02020603050405020304" pitchFamily="18" charset="0"/>
                <a:ea typeface="Times New Roman" panose="02020603050405020304" pitchFamily="18" charset="0"/>
              </a:rPr>
              <a:t>Name:Alina-Gabriela</a:t>
            </a:r>
            <a:r>
              <a:rPr lang="en-GB" sz="3200" b="1" dirty="0">
                <a:effectLst/>
                <a:latin typeface="Times New Roman" panose="02020603050405020304" pitchFamily="18" charset="0"/>
                <a:ea typeface="Times New Roman" panose="02020603050405020304" pitchFamily="18" charset="0"/>
              </a:rPr>
              <a:t> </a:t>
            </a:r>
            <a:r>
              <a:rPr lang="en-GB" sz="3200" b="1" dirty="0" err="1">
                <a:effectLst/>
                <a:latin typeface="Times New Roman" panose="02020603050405020304" pitchFamily="18" charset="0"/>
                <a:ea typeface="Times New Roman" panose="02020603050405020304" pitchFamily="18" charset="0"/>
              </a:rPr>
              <a:t>Chiosa</a:t>
            </a:r>
            <a:br>
              <a:rPr lang="en-GB" sz="3200" b="1" dirty="0">
                <a:effectLst/>
                <a:latin typeface="Times New Roman" panose="02020603050405020304" pitchFamily="18" charset="0"/>
                <a:ea typeface="Times New Roman" panose="02020603050405020304" pitchFamily="18" charset="0"/>
              </a:rPr>
            </a:br>
            <a:r>
              <a:rPr lang="en-GB" sz="3200" b="1" dirty="0">
                <a:effectLst/>
                <a:latin typeface="Times New Roman" panose="02020603050405020304" pitchFamily="18" charset="0"/>
                <a:ea typeface="Times New Roman" panose="02020603050405020304" pitchFamily="18" charset="0"/>
              </a:rPr>
              <a:t>Student ID:2325692</a:t>
            </a:r>
            <a:endParaRPr lang="en-US" sz="3200" dirty="0"/>
          </a:p>
        </p:txBody>
      </p:sp>
      <p:pic>
        <p:nvPicPr>
          <p:cNvPr id="28" name="Video 27">
            <a:extLst>
              <a:ext uri="{FF2B5EF4-FFF2-40B4-BE49-F238E27FC236}">
                <a16:creationId xmlns:a16="http://schemas.microsoft.com/office/drawing/2014/main" id="{284049D1-D158-FE90-8866-1A0789632A4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6028017"/>
      </p:ext>
    </p:extLst>
  </p:cSld>
  <p:clrMapOvr>
    <a:masterClrMapping/>
  </p:clrMapOvr>
  <mc:AlternateContent xmlns:mc="http://schemas.openxmlformats.org/markup-compatibility/2006">
    <mc:Choice xmlns:p14="http://schemas.microsoft.com/office/powerpoint/2010/main" Requires="p14">
      <p:transition spd="slow" p14:dur="2000" advTm="6460"/>
    </mc:Choice>
    <mc:Fallback>
      <p:transition spd="slow" advTm="6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34108" y="167426"/>
            <a:ext cx="6490952" cy="579549"/>
          </a:xfrm>
          <a:solidFill>
            <a:schemeClr val="accent4">
              <a:lumMod val="20000"/>
              <a:lumOff val="80000"/>
            </a:schemeClr>
          </a:solidFill>
          <a:ln>
            <a:solidFill>
              <a:schemeClr val="accent4">
                <a:lumMod val="60000"/>
                <a:lumOff val="40000"/>
              </a:schemeClr>
            </a:solidFill>
          </a:ln>
        </p:spPr>
        <p:txBody>
          <a:bodyPr>
            <a:normAutofit fontScale="90000"/>
          </a:bodyPr>
          <a:lstStyle/>
          <a:p>
            <a:r>
              <a:rPr lang="en-US" sz="3600" dirty="0">
                <a:latin typeface="Times New Roman" panose="02020603050405020304" pitchFamily="18" charset="0"/>
                <a:cs typeface="Times New Roman" panose="02020603050405020304" pitchFamily="18" charset="0"/>
              </a:rPr>
              <a:t>Table of Content </a:t>
            </a:r>
            <a:endParaRPr lang="en-IN" sz="3600" dirty="0">
              <a:latin typeface="Times New Roman" panose="02020603050405020304" pitchFamily="18" charset="0"/>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1892228349"/>
              </p:ext>
            </p:extLst>
          </p:nvPr>
        </p:nvGraphicFramePr>
        <p:xfrm>
          <a:off x="1043190" y="798491"/>
          <a:ext cx="9517485" cy="4253795"/>
        </p:xfrm>
        <a:graphic>
          <a:graphicData uri="http://schemas.openxmlformats.org/drawingml/2006/table">
            <a:tbl>
              <a:tblPr firstRow="1" bandRow="1">
                <a:tableStyleId>{5C22544A-7EE6-4342-B048-85BDC9FD1C3A}</a:tableStyleId>
              </a:tblPr>
              <a:tblGrid>
                <a:gridCol w="1700010">
                  <a:extLst>
                    <a:ext uri="{9D8B030D-6E8A-4147-A177-3AD203B41FA5}">
                      <a16:colId xmlns:a16="http://schemas.microsoft.com/office/drawing/2014/main" val="20000"/>
                    </a:ext>
                  </a:extLst>
                </a:gridCol>
                <a:gridCol w="5962918">
                  <a:extLst>
                    <a:ext uri="{9D8B030D-6E8A-4147-A177-3AD203B41FA5}">
                      <a16:colId xmlns:a16="http://schemas.microsoft.com/office/drawing/2014/main" val="20001"/>
                    </a:ext>
                  </a:extLst>
                </a:gridCol>
                <a:gridCol w="1854557">
                  <a:extLst>
                    <a:ext uri="{9D8B030D-6E8A-4147-A177-3AD203B41FA5}">
                      <a16:colId xmlns:a16="http://schemas.microsoft.com/office/drawing/2014/main" val="20002"/>
                    </a:ext>
                  </a:extLst>
                </a:gridCol>
              </a:tblGrid>
              <a:tr h="413315">
                <a:tc>
                  <a:txBody>
                    <a:bodyPr/>
                    <a:lstStyle/>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endParaRPr lang="en-IN">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0"/>
                  </a:ext>
                </a:extLst>
              </a:tr>
              <a:tr h="462448">
                <a:tc>
                  <a:txBody>
                    <a:bodyPr/>
                    <a:lstStyle/>
                    <a:p>
                      <a:pPr algn="just"/>
                      <a:r>
                        <a:rPr lang="en-IN" dirty="0">
                          <a:latin typeface="Times New Roman" panose="02020603050405020304" pitchFamily="18" charset="0"/>
                          <a:cs typeface="Times New Roman" panose="02020603050405020304" pitchFamily="18" charset="0"/>
                        </a:rPr>
                        <a:t>1</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Times New Roman" panose="02020603050405020304" pitchFamily="18" charset="0"/>
                          <a:ea typeface="+mn-ea"/>
                          <a:cs typeface="Times New Roman" panose="02020603050405020304" pitchFamily="18" charset="0"/>
                        </a:rPr>
                        <a:t>Introduction </a:t>
                      </a:r>
                      <a:endParaRPr lang="en-US" sz="1800" b="1"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r>
                        <a:rPr lang="en-IN" dirty="0">
                          <a:latin typeface="Times New Roman" panose="02020603050405020304" pitchFamily="18" charset="0"/>
                          <a:cs typeface="Times New Roman" panose="02020603050405020304" pitchFamily="18" charset="0"/>
                        </a:rPr>
                        <a:t>3</a:t>
                      </a:r>
                    </a:p>
                  </a:txBody>
                  <a:tcPr/>
                </a:tc>
                <a:extLst>
                  <a:ext uri="{0D108BD9-81ED-4DB2-BD59-A6C34878D82A}">
                    <a16:rowId xmlns:a16="http://schemas.microsoft.com/office/drawing/2014/main" val="10001"/>
                  </a:ext>
                </a:extLst>
              </a:tr>
              <a:tr h="413315">
                <a:tc>
                  <a:txBody>
                    <a:bodyPr/>
                    <a:lstStyle/>
                    <a:p>
                      <a:pPr algn="just"/>
                      <a:r>
                        <a:rPr lang="en-IN" dirty="0">
                          <a:latin typeface="Times New Roman" panose="02020603050405020304" pitchFamily="18" charset="0"/>
                          <a:cs typeface="Times New Roman" panose="02020603050405020304" pitchFamily="18" charset="0"/>
                        </a:rPr>
                        <a:t>2</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Times New Roman" panose="02020603050405020304" pitchFamily="18" charset="0"/>
                          <a:ea typeface="+mn-ea"/>
                          <a:cs typeface="Times New Roman" panose="02020603050405020304" pitchFamily="18" charset="0"/>
                        </a:rPr>
                        <a:t>Explanation of Harvard Referencing </a:t>
                      </a:r>
                      <a:endParaRPr lang="en-US" sz="1800" b="1"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r>
                        <a:rPr lang="en-IN" dirty="0">
                          <a:latin typeface="Times New Roman" panose="02020603050405020304" pitchFamily="18" charset="0"/>
                          <a:cs typeface="Times New Roman" panose="02020603050405020304" pitchFamily="18" charset="0"/>
                        </a:rPr>
                        <a:t>4</a:t>
                      </a:r>
                    </a:p>
                  </a:txBody>
                  <a:tcPr/>
                </a:tc>
                <a:extLst>
                  <a:ext uri="{0D108BD9-81ED-4DB2-BD59-A6C34878D82A}">
                    <a16:rowId xmlns:a16="http://schemas.microsoft.com/office/drawing/2014/main" val="10002"/>
                  </a:ext>
                </a:extLst>
              </a:tr>
              <a:tr h="468178">
                <a:tc>
                  <a:txBody>
                    <a:bodyPr/>
                    <a:lstStyle/>
                    <a:p>
                      <a:pPr algn="just"/>
                      <a:r>
                        <a:rPr lang="en-IN" dirty="0">
                          <a:latin typeface="Times New Roman" panose="02020603050405020304" pitchFamily="18" charset="0"/>
                          <a:cs typeface="Times New Roman" panose="02020603050405020304" pitchFamily="18" charset="0"/>
                        </a:rPr>
                        <a:t>3</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Times New Roman" panose="02020603050405020304" pitchFamily="18" charset="0"/>
                          <a:ea typeface="+mn-ea"/>
                          <a:cs typeface="Times New Roman" panose="02020603050405020304" pitchFamily="18" charset="0"/>
                        </a:rPr>
                        <a:t>Definition of Academic Misconduct</a:t>
                      </a:r>
                      <a:endParaRPr lang="en-US" sz="1800" b="1"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r>
                        <a:rPr lang="en-IN" dirty="0">
                          <a:latin typeface="Times New Roman" panose="02020603050405020304" pitchFamily="18" charset="0"/>
                          <a:cs typeface="Times New Roman" panose="02020603050405020304" pitchFamily="18" charset="0"/>
                        </a:rPr>
                        <a:t>5</a:t>
                      </a:r>
                    </a:p>
                  </a:txBody>
                  <a:tcPr/>
                </a:tc>
                <a:extLst>
                  <a:ext uri="{0D108BD9-81ED-4DB2-BD59-A6C34878D82A}">
                    <a16:rowId xmlns:a16="http://schemas.microsoft.com/office/drawing/2014/main" val="10003"/>
                  </a:ext>
                </a:extLst>
              </a:tr>
              <a:tr h="413315">
                <a:tc>
                  <a:txBody>
                    <a:bodyPr/>
                    <a:lstStyle/>
                    <a:p>
                      <a:pPr algn="just"/>
                      <a:r>
                        <a:rPr lang="en-IN" dirty="0">
                          <a:latin typeface="Times New Roman" panose="02020603050405020304" pitchFamily="18" charset="0"/>
                          <a:cs typeface="Times New Roman" panose="02020603050405020304" pitchFamily="18" charset="0"/>
                        </a:rPr>
                        <a:t>4</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Times New Roman" panose="02020603050405020304" pitchFamily="18" charset="0"/>
                          <a:ea typeface="+mn-ea"/>
                          <a:cs typeface="Times New Roman" panose="02020603050405020304" pitchFamily="18" charset="0"/>
                        </a:rPr>
                        <a:t>Description of Critical Thinking </a:t>
                      </a:r>
                      <a:endParaRPr lang="en-US" sz="1800" b="1"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r>
                        <a:rPr lang="en-IN" dirty="0">
                          <a:latin typeface="Times New Roman" panose="02020603050405020304" pitchFamily="18" charset="0"/>
                          <a:cs typeface="Times New Roman" panose="02020603050405020304" pitchFamily="18" charset="0"/>
                        </a:rPr>
                        <a:t>6</a:t>
                      </a:r>
                    </a:p>
                  </a:txBody>
                  <a:tcPr/>
                </a:tc>
                <a:extLst>
                  <a:ext uri="{0D108BD9-81ED-4DB2-BD59-A6C34878D82A}">
                    <a16:rowId xmlns:a16="http://schemas.microsoft.com/office/drawing/2014/main" val="10004"/>
                  </a:ext>
                </a:extLst>
              </a:tr>
              <a:tr h="413315">
                <a:tc>
                  <a:txBody>
                    <a:bodyPr/>
                    <a:lstStyle/>
                    <a:p>
                      <a:pPr algn="just"/>
                      <a:r>
                        <a:rPr lang="en-IN" dirty="0">
                          <a:latin typeface="Times New Roman" panose="02020603050405020304" pitchFamily="18" charset="0"/>
                          <a:cs typeface="Times New Roman" panose="02020603050405020304" pitchFamily="18" charset="0"/>
                        </a:rPr>
                        <a:t>5</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Times New Roman" panose="02020603050405020304" pitchFamily="18" charset="0"/>
                          <a:ea typeface="+mn-ea"/>
                          <a:cs typeface="Times New Roman" panose="02020603050405020304" pitchFamily="18" charset="0"/>
                        </a:rPr>
                        <a:t>Conclusion </a:t>
                      </a:r>
                      <a:endParaRPr lang="en-US" sz="1800" b="1"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r>
                        <a:rPr lang="en-IN" dirty="0">
                          <a:latin typeface="Times New Roman" panose="02020603050405020304" pitchFamily="18" charset="0"/>
                          <a:cs typeface="Times New Roman" panose="02020603050405020304" pitchFamily="18" charset="0"/>
                        </a:rPr>
                        <a:t>7</a:t>
                      </a:r>
                    </a:p>
                  </a:txBody>
                  <a:tcPr/>
                </a:tc>
                <a:extLst>
                  <a:ext uri="{0D108BD9-81ED-4DB2-BD59-A6C34878D82A}">
                    <a16:rowId xmlns:a16="http://schemas.microsoft.com/office/drawing/2014/main" val="10005"/>
                  </a:ext>
                </a:extLst>
              </a:tr>
              <a:tr h="413315">
                <a:tc>
                  <a:txBody>
                    <a:bodyPr/>
                    <a:lstStyle/>
                    <a:p>
                      <a:pPr algn="just"/>
                      <a:r>
                        <a:rPr lang="en-IN" dirty="0">
                          <a:latin typeface="Times New Roman" panose="02020603050405020304" pitchFamily="18" charset="0"/>
                          <a:cs typeface="Times New Roman" panose="02020603050405020304" pitchFamily="18" charset="0"/>
                        </a:rPr>
                        <a:t>6</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Times New Roman" panose="02020603050405020304" pitchFamily="18" charset="0"/>
                          <a:ea typeface="+mn-ea"/>
                          <a:cs typeface="Times New Roman" panose="02020603050405020304" pitchFamily="18" charset="0"/>
                        </a:rPr>
                        <a:t>References </a:t>
                      </a:r>
                      <a:endParaRPr lang="en-US" sz="1800" b="1"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txBody>
                  <a:tcPr/>
                </a:tc>
                <a:tc>
                  <a:txBody>
                    <a:bodyPr/>
                    <a:lstStyle/>
                    <a:p>
                      <a:pPr algn="just"/>
                      <a:r>
                        <a:rPr lang="en-IN" dirty="0">
                          <a:latin typeface="Times New Roman" panose="02020603050405020304" pitchFamily="18" charset="0"/>
                          <a:cs typeface="Times New Roman" panose="02020603050405020304" pitchFamily="18" charset="0"/>
                        </a:rPr>
                        <a:t>8</a:t>
                      </a:r>
                    </a:p>
                  </a:txBody>
                  <a:tcPr/>
                </a:tc>
                <a:extLst>
                  <a:ext uri="{0D108BD9-81ED-4DB2-BD59-A6C34878D82A}">
                    <a16:rowId xmlns:a16="http://schemas.microsoft.com/office/drawing/2014/main" val="10006"/>
                  </a:ext>
                </a:extLst>
              </a:tr>
            </a:tbl>
          </a:graphicData>
        </a:graphic>
      </p:graphicFrame>
      <p:pic>
        <p:nvPicPr>
          <p:cNvPr id="27" name="Video 26">
            <a:extLst>
              <a:ext uri="{FF2B5EF4-FFF2-40B4-BE49-F238E27FC236}">
                <a16:creationId xmlns:a16="http://schemas.microsoft.com/office/drawing/2014/main" id="{65F7F373-D414-79FF-A90B-06D8B18928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6841272"/>
      </p:ext>
    </p:extLst>
  </p:cSld>
  <p:clrMapOvr>
    <a:masterClrMapping/>
  </p:clrMapOvr>
  <mc:AlternateContent xmlns:mc="http://schemas.openxmlformats.org/markup-compatibility/2006">
    <mc:Choice xmlns:p14="http://schemas.microsoft.com/office/powerpoint/2010/main" Requires="p14">
      <p:transition spd="slow" p14:dur="2000" advTm="3430"/>
    </mc:Choice>
    <mc:Fallback>
      <p:transition spd="slow" advTm="3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1230" y="365126"/>
            <a:ext cx="4158803" cy="926645"/>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r="100000" b="100000"/>
            </a:path>
            <a:tileRect l="-100000" t="-100000"/>
          </a:gradFill>
          <a:ln>
            <a:solidFill>
              <a:schemeClr val="accent1">
                <a:lumMod val="60000"/>
                <a:lumOff val="40000"/>
              </a:schemeClr>
            </a:solidFill>
          </a:ln>
        </p:spPr>
        <p:txBody>
          <a:bodyPr>
            <a:normAutofit fontScale="90000"/>
          </a:bodyPr>
          <a:lstStyle/>
          <a:p>
            <a:pPr algn="ctr"/>
            <a:br>
              <a:rPr lang="en-GB" sz="2800" b="1" kern="0" dirty="0">
                <a:effectLst/>
                <a:latin typeface="Times New Roman" panose="02020603050405020304" pitchFamily="18" charset="0"/>
              </a:rPr>
            </a:br>
            <a:r>
              <a:rPr lang="en-GB" sz="2800" b="1" kern="0" dirty="0">
                <a:effectLst/>
                <a:latin typeface="Times New Roman" panose="02020603050405020304" pitchFamily="18" charset="0"/>
              </a:rPr>
              <a:t>Introduction </a:t>
            </a:r>
            <a:br>
              <a:rPr lang="en-US" sz="2800" b="1" kern="0" dirty="0">
                <a:effectLst/>
                <a:latin typeface="Times New Roman" panose="02020603050405020304" pitchFamily="18" charset="0"/>
              </a:rPr>
            </a:br>
            <a:endParaRPr lang="en-IN" sz="6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41230" y="1902898"/>
            <a:ext cx="4158803" cy="4343355"/>
          </a:xfrm>
          <a:ln>
            <a:solidFill>
              <a:schemeClr val="accent1">
                <a:lumMod val="75000"/>
              </a:schemeClr>
            </a:solidFill>
          </a:ln>
        </p:spPr>
        <p:txBody>
          <a:bodyPr>
            <a:normAutofit fontScale="85000" lnSpcReduction="10000"/>
          </a:bodyPr>
          <a:lstStyle/>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Academic skills reflect the traits and the strategies of academic concepts in order to gain better knowledge (Spiegel et al., 2021).</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Skills related to academic factors explore various kinds of capabilities of a person, who may follow different kinds of habits in learning.</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can support a person towards success within an area of an academic setting.</a:t>
            </a:r>
            <a:endParaRPr lang="en-US" sz="1800" u="none" strike="noStrike" dirty="0">
              <a:effectLst/>
              <a:latin typeface="Times New Roman" panose="02020603050405020304" pitchFamily="18" charset="0"/>
              <a:ea typeface="Times New Roman" panose="02020603050405020304" pitchFamily="18" charset="0"/>
            </a:endParaRPr>
          </a:p>
          <a:p>
            <a:pPr marL="0" indent="0" algn="just">
              <a:buNone/>
            </a:pPr>
            <a:endParaRPr lang="en-IN" dirty="0">
              <a:latin typeface="Times New Roman" panose="02020603050405020304" pitchFamily="18" charset="0"/>
              <a:cs typeface="Times New Roman" panose="02020603050405020304" pitchFamily="18" charset="0"/>
            </a:endParaRPr>
          </a:p>
        </p:txBody>
      </p:sp>
      <p:sp>
        <p:nvSpPr>
          <p:cNvPr id="10" name="TextBox 9"/>
          <p:cNvSpPr txBox="1"/>
          <p:nvPr/>
        </p:nvSpPr>
        <p:spPr>
          <a:xfrm>
            <a:off x="7568536" y="6384398"/>
            <a:ext cx="1807398" cy="246221"/>
          </a:xfrm>
          <a:prstGeom prst="rect">
            <a:avLst/>
          </a:prstGeom>
          <a:noFill/>
        </p:spPr>
        <p:txBody>
          <a:bodyPr wrap="square" rtlCol="0">
            <a:spAutoFit/>
          </a:bodyPr>
          <a:lstStyle/>
          <a:p>
            <a:r>
              <a:rPr lang="en-US" sz="1000" dirty="0">
                <a:latin typeface="Times New Roman" panose="02020603050405020304" pitchFamily="18" charset="0"/>
                <a:cs typeface="Times New Roman" panose="02020603050405020304" pitchFamily="18" charset="0"/>
              </a:rPr>
              <a:t>Source: </a:t>
            </a:r>
            <a:r>
              <a:rPr lang="en-GB" sz="1000" u="none" strike="noStrike" dirty="0">
                <a:effectLst/>
                <a:latin typeface="Times New Roman" panose="02020603050405020304" pitchFamily="18" charset="0"/>
                <a:ea typeface="Times New Roman" panose="02020603050405020304" pitchFamily="18" charset="0"/>
              </a:rPr>
              <a:t>(Spiegel et al., 2021).</a:t>
            </a:r>
            <a:endParaRPr lang="en-IN" sz="1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3ED01A4-22CB-498F-B06B-7D9CC9C3A37A}"/>
              </a:ext>
            </a:extLst>
          </p:cNvPr>
          <p:cNvPicPr>
            <a:picLocks noChangeAspect="1"/>
          </p:cNvPicPr>
          <p:nvPr/>
        </p:nvPicPr>
        <p:blipFill>
          <a:blip r:embed="rId5"/>
          <a:stretch>
            <a:fillRect/>
          </a:stretch>
        </p:blipFill>
        <p:spPr>
          <a:xfrm>
            <a:off x="5748094" y="2099904"/>
            <a:ext cx="5681225" cy="3949341"/>
          </a:xfrm>
          <a:prstGeom prst="rect">
            <a:avLst/>
          </a:prstGeom>
        </p:spPr>
      </p:pic>
      <p:pic>
        <p:nvPicPr>
          <p:cNvPr id="27" name="Video 26">
            <a:extLst>
              <a:ext uri="{FF2B5EF4-FFF2-40B4-BE49-F238E27FC236}">
                <a16:creationId xmlns:a16="http://schemas.microsoft.com/office/drawing/2014/main" id="{609FD35A-11F5-D911-D259-7B856B1191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1554825"/>
      </p:ext>
    </p:extLst>
  </p:cSld>
  <p:clrMapOvr>
    <a:masterClrMapping/>
  </p:clrMapOvr>
  <mc:AlternateContent xmlns:mc="http://schemas.openxmlformats.org/markup-compatibility/2006">
    <mc:Choice xmlns:p14="http://schemas.microsoft.com/office/powerpoint/2010/main" Requires="p14">
      <p:transition spd="slow" p14:dur="2000" advTm="10559"/>
    </mc:Choice>
    <mc:Fallback>
      <p:transition spd="slow" advTm="10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078" y="1516532"/>
            <a:ext cx="4480776" cy="4678206"/>
          </a:xfrm>
          <a:solidFill>
            <a:schemeClr val="bg1">
              <a:lumMod val="95000"/>
            </a:schemeClr>
          </a:solidFill>
          <a:ln>
            <a:solidFill>
              <a:schemeClr val="bg1">
                <a:lumMod val="65000"/>
              </a:schemeClr>
            </a:solidFill>
          </a:ln>
        </p:spPr>
        <p:txBody>
          <a:bodyPr>
            <a:normAutofit fontScale="92500" lnSpcReduction="10000"/>
          </a:bodyPr>
          <a:lstStyle/>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Harvard referencing concentrates on a system which is familiar with the style of Author-Date (Baeyer and Marston, 2021).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Referencing counts as a vital part of academic projects which helps an individual to enhance the quality of their writing.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Harvard citation includes the date, the name of the publication and the types of sources such as books, journals and articles.</a:t>
            </a:r>
            <a:endParaRPr lang="en-US" sz="1800" u="none" strike="noStrike" dirty="0">
              <a:effectLst/>
              <a:latin typeface="Times New Roman" panose="02020603050405020304" pitchFamily="18" charset="0"/>
              <a:ea typeface="Times New Roman" panose="02020603050405020304" pitchFamily="18" charset="0"/>
            </a:endParaRPr>
          </a:p>
          <a:p>
            <a:pPr marL="0" indent="0" algn="just">
              <a:buNone/>
            </a:pPr>
            <a:endParaRPr lang="en-IN" dirty="0">
              <a:latin typeface="Times New Roman" panose="02020603050405020304" pitchFamily="18" charset="0"/>
              <a:cs typeface="Times New Roman" panose="02020603050405020304" pitchFamily="18" charset="0"/>
            </a:endParaRPr>
          </a:p>
        </p:txBody>
      </p:sp>
      <p:sp>
        <p:nvSpPr>
          <p:cNvPr id="4" name="Flowchart: Punched Tape 3"/>
          <p:cNvSpPr/>
          <p:nvPr/>
        </p:nvSpPr>
        <p:spPr>
          <a:xfrm>
            <a:off x="851078" y="138850"/>
            <a:ext cx="4480776" cy="1094705"/>
          </a:xfrm>
          <a:prstGeom prst="flowChartPunchedTape">
            <a:avLst/>
          </a:prstGeom>
          <a:blipFill>
            <a:blip r:embed="rId5"/>
            <a:tile tx="0" ty="0" sx="100000" sy="100000" flip="none" algn="tl"/>
          </a:blip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a:lnSpc>
                <a:spcPct val="200000"/>
              </a:lnSpc>
              <a:spcBef>
                <a:spcPts val="0"/>
              </a:spcBef>
              <a:spcAft>
                <a:spcPts val="0"/>
              </a:spcAft>
            </a:pPr>
            <a:r>
              <a:rPr lang="en-GB" sz="2000" b="1" kern="0" dirty="0">
                <a:solidFill>
                  <a:schemeClr val="tx1"/>
                </a:solidFill>
                <a:effectLst/>
                <a:latin typeface="Times New Roman" panose="02020603050405020304" pitchFamily="18" charset="0"/>
              </a:rPr>
              <a:t>Explanation of Harvard Referencing </a:t>
            </a:r>
            <a:endParaRPr lang="en-US" sz="2000" b="1" kern="0" dirty="0">
              <a:solidFill>
                <a:schemeClr val="tx1"/>
              </a:solidFill>
              <a:effectLst/>
              <a:latin typeface="Times New Roman" panose="02020603050405020304" pitchFamily="18" charset="0"/>
            </a:endParaRPr>
          </a:p>
        </p:txBody>
      </p:sp>
      <p:sp>
        <p:nvSpPr>
          <p:cNvPr id="5" name="Rectangle 4"/>
          <p:cNvSpPr/>
          <p:nvPr/>
        </p:nvSpPr>
        <p:spPr>
          <a:xfrm>
            <a:off x="7732612" y="6194738"/>
            <a:ext cx="2124299" cy="246221"/>
          </a:xfrm>
          <a:prstGeom prst="rect">
            <a:avLst/>
          </a:prstGeom>
        </p:spPr>
        <p:txBody>
          <a:bodyPr wrap="none">
            <a:spAutoFit/>
          </a:bodyPr>
          <a:lstStyle/>
          <a:p>
            <a:r>
              <a:rPr lang="en-US" sz="1000" dirty="0">
                <a:latin typeface="Times New Roman" panose="02020603050405020304" pitchFamily="18" charset="0"/>
                <a:cs typeface="Times New Roman" panose="02020603050405020304" pitchFamily="18" charset="0"/>
              </a:rPr>
              <a:t>Source:</a:t>
            </a:r>
            <a:r>
              <a:rPr lang="en-GB" sz="1000" u="none" strike="noStrike" dirty="0">
                <a:effectLst/>
                <a:latin typeface="Times New Roman" panose="02020603050405020304" pitchFamily="18" charset="0"/>
                <a:ea typeface="Times New Roman" panose="02020603050405020304" pitchFamily="18" charset="0"/>
              </a:rPr>
              <a:t> (Baeyer and Marston, 2021)</a:t>
            </a:r>
            <a:r>
              <a:rPr lang="en-US"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BEC0EB9-2249-46BD-B110-B2B6412D4B3D}"/>
              </a:ext>
            </a:extLst>
          </p:cNvPr>
          <p:cNvPicPr>
            <a:picLocks noChangeAspect="1"/>
          </p:cNvPicPr>
          <p:nvPr/>
        </p:nvPicPr>
        <p:blipFill>
          <a:blip r:embed="rId6"/>
          <a:stretch>
            <a:fillRect/>
          </a:stretch>
        </p:blipFill>
        <p:spPr>
          <a:xfrm>
            <a:off x="6545943" y="1516532"/>
            <a:ext cx="4890229" cy="4289182"/>
          </a:xfrm>
          <a:prstGeom prst="rect">
            <a:avLst/>
          </a:prstGeom>
        </p:spPr>
      </p:pic>
      <p:pic>
        <p:nvPicPr>
          <p:cNvPr id="27" name="Video 26">
            <a:extLst>
              <a:ext uri="{FF2B5EF4-FFF2-40B4-BE49-F238E27FC236}">
                <a16:creationId xmlns:a16="http://schemas.microsoft.com/office/drawing/2014/main" id="{3509D17F-35A1-949F-C641-70D8695D55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0311421"/>
      </p:ext>
    </p:extLst>
  </p:cSld>
  <p:clrMapOvr>
    <a:masterClrMapping/>
  </p:clrMapOvr>
  <mc:AlternateContent xmlns:mc="http://schemas.openxmlformats.org/markup-compatibility/2006">
    <mc:Choice xmlns:p14="http://schemas.microsoft.com/office/powerpoint/2010/main" Requires="p14">
      <p:transition spd="slow" p14:dur="2000" advTm="67498"/>
    </mc:Choice>
    <mc:Fallback>
      <p:transition spd="slow" advTm="67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3982" y="365126"/>
            <a:ext cx="4417455" cy="1038672"/>
          </a:xfrm>
          <a:ln>
            <a:solidFill>
              <a:schemeClr val="bg1">
                <a:lumMod val="75000"/>
              </a:schemeClr>
            </a:solidFill>
          </a:ln>
        </p:spPr>
        <p:style>
          <a:lnRef idx="0">
            <a:scrgbClr r="0" g="0" b="0"/>
          </a:lnRef>
          <a:fillRef idx="1003">
            <a:schemeClr val="lt1"/>
          </a:fillRef>
          <a:effectRef idx="0">
            <a:scrgbClr r="0" g="0" b="0"/>
          </a:effectRef>
          <a:fontRef idx="major"/>
        </p:style>
        <p:txBody>
          <a:bodyPr>
            <a:normAutofit/>
          </a:bodyPr>
          <a:lstStyle/>
          <a:p>
            <a:pPr algn="ctr"/>
            <a:r>
              <a:rPr lang="en-GB" sz="2000" b="1" kern="0" dirty="0">
                <a:effectLst/>
                <a:latin typeface="Times New Roman" panose="02020603050405020304" pitchFamily="18" charset="0"/>
              </a:rPr>
              <a:t>Definition of Academic Misconduct</a:t>
            </a:r>
            <a:br>
              <a:rPr lang="en-US" sz="2000" b="1" kern="0" dirty="0">
                <a:effectLst/>
                <a:latin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4" name="Rounded Rectangle 3"/>
          <p:cNvSpPr/>
          <p:nvPr/>
        </p:nvSpPr>
        <p:spPr>
          <a:xfrm>
            <a:off x="6478073" y="1635615"/>
            <a:ext cx="4687910" cy="4649275"/>
          </a:xfrm>
          <a:prstGeom prst="roundRect">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200000"/>
              </a:lnSpc>
              <a:spcBef>
                <a:spcPts val="0"/>
              </a:spcBef>
              <a:spcAft>
                <a:spcPts val="0"/>
              </a:spcAft>
              <a:buFont typeface="Arial" panose="020B0604020202020204" pitchFamily="34" charset="0"/>
              <a:buChar char="●"/>
            </a:pPr>
            <a:r>
              <a:rPr lang="en-GB" sz="1600" u="none" strike="noStrike" dirty="0">
                <a:solidFill>
                  <a:schemeClr val="tx1"/>
                </a:solidFill>
                <a:effectLst/>
                <a:latin typeface="Times New Roman" panose="02020603050405020304" pitchFamily="18" charset="0"/>
                <a:ea typeface="Times New Roman" panose="02020603050405020304" pitchFamily="18" charset="0"/>
              </a:rPr>
              <a:t>Academic misconduct is exploring a broad range which includes different components such as plagiarism (Miles et al.,2022).</a:t>
            </a:r>
            <a:endParaRPr lang="en-US" sz="16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600" u="none" strike="noStrike" dirty="0">
                <a:solidFill>
                  <a:schemeClr val="tx1"/>
                </a:solidFill>
                <a:effectLst/>
                <a:latin typeface="Times New Roman" panose="02020603050405020304" pitchFamily="18" charset="0"/>
                <a:ea typeface="Times New Roman" panose="02020603050405020304" pitchFamily="18" charset="0"/>
              </a:rPr>
              <a:t>Plagiarism includes the concept of copying another work from a source and it is a part of academic misconduct.</a:t>
            </a:r>
            <a:endParaRPr lang="en-US" sz="1600" u="none" strike="noStrike" dirty="0">
              <a:solidFill>
                <a:schemeClr val="tx1"/>
              </a:solidFill>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600" u="none" strike="noStrike" dirty="0">
                <a:solidFill>
                  <a:schemeClr val="tx1"/>
                </a:solidFill>
                <a:effectLst/>
                <a:latin typeface="Times New Roman" panose="02020603050405020304" pitchFamily="18" charset="0"/>
                <a:ea typeface="Times New Roman" panose="02020603050405020304" pitchFamily="18" charset="0"/>
              </a:rPr>
              <a:t>Precautions for preventing this misconduct can follow two measures such as cooperating with tutors and group mates. </a:t>
            </a:r>
            <a:endParaRPr lang="en-US" sz="1600" u="none" strike="noStrike" dirty="0">
              <a:solidFill>
                <a:schemeClr val="tx1"/>
              </a:solidFill>
              <a:effectLst/>
              <a:latin typeface="Times New Roman" panose="02020603050405020304" pitchFamily="18" charset="0"/>
              <a:ea typeface="Times New Roman" panose="02020603050405020304" pitchFamily="18" charset="0"/>
            </a:endParaRPr>
          </a:p>
        </p:txBody>
      </p:sp>
      <p:sp>
        <p:nvSpPr>
          <p:cNvPr id="5" name="Rectangle 4"/>
          <p:cNvSpPr/>
          <p:nvPr/>
        </p:nvSpPr>
        <p:spPr>
          <a:xfrm>
            <a:off x="2106384" y="5595869"/>
            <a:ext cx="1558440" cy="246221"/>
          </a:xfrm>
          <a:prstGeom prst="rect">
            <a:avLst/>
          </a:prstGeom>
        </p:spPr>
        <p:txBody>
          <a:bodyPr wrap="none">
            <a:spAutoFit/>
          </a:bodyPr>
          <a:lstStyle/>
          <a:p>
            <a:r>
              <a:rPr lang="en-US" sz="1000" dirty="0">
                <a:latin typeface="Times New Roman" panose="02020603050405020304" pitchFamily="18" charset="0"/>
                <a:cs typeface="Times New Roman" panose="02020603050405020304" pitchFamily="18" charset="0"/>
              </a:rPr>
              <a:t>Source:</a:t>
            </a:r>
            <a:r>
              <a:rPr lang="en-GB" sz="1000" u="none" strike="noStrike" dirty="0">
                <a:solidFill>
                  <a:schemeClr val="tx1"/>
                </a:solidFill>
                <a:effectLst/>
                <a:latin typeface="Times New Roman" panose="02020603050405020304" pitchFamily="18" charset="0"/>
                <a:ea typeface="Times New Roman" panose="02020603050405020304" pitchFamily="18" charset="0"/>
              </a:rPr>
              <a:t>(Miles et al.,2022)</a:t>
            </a:r>
            <a:r>
              <a:rPr lang="en-US" sz="1000" dirty="0">
                <a:latin typeface="Times New Roman" panose="02020603050405020304" pitchFamily="18" charset="0"/>
                <a:cs typeface="Times New Roman" panose="02020603050405020304" pitchFamily="18" charset="0"/>
              </a:rPr>
              <a:t> </a:t>
            </a:r>
            <a:endParaRPr lang="en-IN" sz="1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2278C8A9-248C-416D-ACF4-9B0883BC3601}"/>
              </a:ext>
            </a:extLst>
          </p:cNvPr>
          <p:cNvPicPr>
            <a:picLocks noChangeAspect="1"/>
          </p:cNvPicPr>
          <p:nvPr/>
        </p:nvPicPr>
        <p:blipFill>
          <a:blip r:embed="rId5"/>
          <a:stretch>
            <a:fillRect/>
          </a:stretch>
        </p:blipFill>
        <p:spPr>
          <a:xfrm>
            <a:off x="516328" y="2179686"/>
            <a:ext cx="5419725" cy="3137902"/>
          </a:xfrm>
          <a:prstGeom prst="rect">
            <a:avLst/>
          </a:prstGeom>
        </p:spPr>
      </p:pic>
      <p:pic>
        <p:nvPicPr>
          <p:cNvPr id="28" name="Video 27">
            <a:extLst>
              <a:ext uri="{FF2B5EF4-FFF2-40B4-BE49-F238E27FC236}">
                <a16:creationId xmlns:a16="http://schemas.microsoft.com/office/drawing/2014/main" id="{5E289BF9-8456-A59E-5C7C-6454A8B9BF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2769934"/>
      </p:ext>
    </p:extLst>
  </p:cSld>
  <p:clrMapOvr>
    <a:masterClrMapping/>
  </p:clrMapOvr>
  <mc:AlternateContent xmlns:mc="http://schemas.openxmlformats.org/markup-compatibility/2006">
    <mc:Choice xmlns:p14="http://schemas.microsoft.com/office/powerpoint/2010/main" Requires="p14">
      <p:transition spd="slow" p14:dur="2000" advTm="42923"/>
    </mc:Choice>
    <mc:Fallback>
      <p:transition spd="slow" advTm="42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4223196" cy="4497902"/>
          </a:xfrm>
          <a:blipFill>
            <a:blip r:embed="rId5"/>
            <a:tile tx="0" ty="0" sx="100000" sy="100000" flip="none" algn="tl"/>
          </a:blipFill>
          <a:ln>
            <a:solidFill>
              <a:schemeClr val="accent1">
                <a:lumMod val="60000"/>
                <a:lumOff val="40000"/>
              </a:schemeClr>
            </a:solidFill>
          </a:ln>
        </p:spPr>
        <p:txBody>
          <a:bodyPr>
            <a:normAutofit fontScale="92500" lnSpcReduction="20000"/>
          </a:bodyPr>
          <a:lstStyle/>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Critical thinking is a type of process which includes various kinds of analysis, and questions. </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concept of this process implies an ability to judge a subject by following different processes (BBC, 2024).</a:t>
            </a:r>
            <a:endParaRPr lang="en-US" sz="18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Observation is a vital component which undergoes critical thinking including a deep learning process.</a:t>
            </a:r>
            <a:endParaRPr lang="en-US" sz="1800" u="none" strike="noStrike" dirty="0">
              <a:effectLst/>
              <a:latin typeface="Times New Roman" panose="02020603050405020304" pitchFamily="18" charset="0"/>
              <a:ea typeface="Times New Roman" panose="02020603050405020304" pitchFamily="18" charset="0"/>
            </a:endParaRPr>
          </a:p>
          <a:p>
            <a:pPr marL="0" indent="0" algn="just">
              <a:buNone/>
            </a:pPr>
            <a:endParaRPr lang="en-IN" dirty="0">
              <a:latin typeface="Times New Roman" panose="02020603050405020304" pitchFamily="18" charset="0"/>
              <a:cs typeface="Times New Roman" panose="02020603050405020304" pitchFamily="18" charset="0"/>
            </a:endParaRPr>
          </a:p>
        </p:txBody>
      </p:sp>
      <p:sp>
        <p:nvSpPr>
          <p:cNvPr id="5" name="Round Diagonal Corner Rectangle 4"/>
          <p:cNvSpPr/>
          <p:nvPr/>
        </p:nvSpPr>
        <p:spPr>
          <a:xfrm>
            <a:off x="838201" y="370669"/>
            <a:ext cx="4223196" cy="1107583"/>
          </a:xfrm>
          <a:prstGeom prst="round2Diag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200000"/>
              </a:lnSpc>
              <a:spcBef>
                <a:spcPts val="0"/>
              </a:spcBef>
              <a:spcAft>
                <a:spcPts val="0"/>
              </a:spcAft>
            </a:pPr>
            <a:r>
              <a:rPr lang="en-GB" sz="2000" b="1" kern="0" dirty="0">
                <a:solidFill>
                  <a:schemeClr val="tx1"/>
                </a:solidFill>
                <a:effectLst/>
                <a:latin typeface="Times New Roman" panose="02020603050405020304" pitchFamily="18" charset="0"/>
              </a:rPr>
              <a:t>Description of Critical Thinking </a:t>
            </a:r>
            <a:endParaRPr lang="en-US" sz="2000" b="1" kern="0" dirty="0">
              <a:solidFill>
                <a:schemeClr val="tx1"/>
              </a:solidFill>
              <a:effectLst/>
              <a:latin typeface="Times New Roman" panose="02020603050405020304" pitchFamily="18" charset="0"/>
            </a:endParaRPr>
          </a:p>
        </p:txBody>
      </p:sp>
      <p:sp>
        <p:nvSpPr>
          <p:cNvPr id="6" name="Rectangle 5"/>
          <p:cNvSpPr/>
          <p:nvPr/>
        </p:nvSpPr>
        <p:spPr>
          <a:xfrm>
            <a:off x="7497589" y="5699692"/>
            <a:ext cx="1303562" cy="246221"/>
          </a:xfrm>
          <a:prstGeom prst="rect">
            <a:avLst/>
          </a:prstGeom>
        </p:spPr>
        <p:txBody>
          <a:bodyPr wrap="none">
            <a:spAutoFit/>
          </a:bodyPr>
          <a:lstStyle/>
          <a:p>
            <a:r>
              <a:rPr lang="en-US" sz="1000" dirty="0">
                <a:latin typeface="Times New Roman" panose="02020603050405020304" pitchFamily="18" charset="0"/>
                <a:cs typeface="Times New Roman" panose="02020603050405020304" pitchFamily="18" charset="0"/>
              </a:rPr>
              <a:t>Source: (BBC, 2024) </a:t>
            </a:r>
            <a:endParaRPr lang="en-IN" sz="1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58882C2-E13D-4644-8F34-DE50BE261F84}"/>
              </a:ext>
            </a:extLst>
          </p:cNvPr>
          <p:cNvPicPr>
            <a:picLocks noChangeAspect="1"/>
          </p:cNvPicPr>
          <p:nvPr/>
        </p:nvPicPr>
        <p:blipFill>
          <a:blip r:embed="rId6"/>
          <a:stretch>
            <a:fillRect/>
          </a:stretch>
        </p:blipFill>
        <p:spPr>
          <a:xfrm>
            <a:off x="5882420" y="1825625"/>
            <a:ext cx="4533900" cy="3762375"/>
          </a:xfrm>
          <a:prstGeom prst="rect">
            <a:avLst/>
          </a:prstGeom>
        </p:spPr>
      </p:pic>
      <p:pic>
        <p:nvPicPr>
          <p:cNvPr id="23" name="Video 22">
            <a:extLst>
              <a:ext uri="{FF2B5EF4-FFF2-40B4-BE49-F238E27FC236}">
                <a16:creationId xmlns:a16="http://schemas.microsoft.com/office/drawing/2014/main" id="{D33CA6FA-06E7-6CD1-2E0B-FF4B61BABF0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9589218"/>
      </p:ext>
    </p:extLst>
  </p:cSld>
  <p:clrMapOvr>
    <a:masterClrMapping/>
  </p:clrMapOvr>
  <mc:AlternateContent xmlns:mc="http://schemas.openxmlformats.org/markup-compatibility/2006">
    <mc:Choice xmlns:p14="http://schemas.microsoft.com/office/powerpoint/2010/main" Requires="p14">
      <p:transition spd="slow" p14:dur="2000" advTm="34631"/>
    </mc:Choice>
    <mc:Fallback>
      <p:transition spd="slow" advTm="34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7470" y="352245"/>
            <a:ext cx="4347693" cy="948521"/>
          </a:xfrm>
          <a:blipFill>
            <a:blip r:embed="rId5"/>
            <a:tile tx="0" ty="0" sx="100000" sy="100000" flip="none" algn="tl"/>
          </a:blipFill>
          <a:ln>
            <a:solidFill>
              <a:schemeClr val="accent4">
                <a:lumMod val="75000"/>
              </a:schemeClr>
            </a:solidFill>
          </a:ln>
        </p:spPr>
        <p:txBody>
          <a:bodyPr>
            <a:noAutofit/>
          </a:bodyPr>
          <a:lstStyle/>
          <a:p>
            <a:pPr algn="ctr"/>
            <a:r>
              <a:rPr lang="en-GB" sz="3200" b="1" kern="0" dirty="0">
                <a:effectLst/>
                <a:latin typeface="Times New Roman" panose="02020603050405020304" pitchFamily="18" charset="0"/>
              </a:rPr>
              <a:t>Conclusion </a:t>
            </a:r>
            <a:br>
              <a:rPr lang="en-US" sz="3200" b="1" kern="0" dirty="0">
                <a:effectLst/>
                <a:latin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4" name="Vertical Scroll 3"/>
          <p:cNvSpPr/>
          <p:nvPr/>
        </p:nvSpPr>
        <p:spPr>
          <a:xfrm>
            <a:off x="6377983" y="1650418"/>
            <a:ext cx="4901485" cy="4855337"/>
          </a:xfrm>
          <a:prstGeom prst="verticalScroll">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200000"/>
              </a:lnSpc>
              <a:spcBef>
                <a:spcPts val="0"/>
              </a:spcBef>
              <a:spcAft>
                <a:spcPts val="0"/>
              </a:spcAft>
              <a:buFont typeface="Arial" panose="020B0604020202020204" pitchFamily="34" charset="0"/>
              <a:buChar char="●"/>
            </a:pPr>
            <a:endParaRPr lang="en-US" sz="1400" u="none" strike="noStrike" dirty="0">
              <a:solidFill>
                <a:schemeClr val="tx1"/>
              </a:solidFill>
              <a:effectLst/>
              <a:latin typeface="Times New Roman" panose="02020603050405020304" pitchFamily="18" charset="0"/>
              <a:ea typeface="Times New Roman" panose="02020603050405020304" pitchFamily="18" charset="0"/>
            </a:endParaRPr>
          </a:p>
        </p:txBody>
      </p:sp>
      <p:sp>
        <p:nvSpPr>
          <p:cNvPr id="5" name="Rectangle 4"/>
          <p:cNvSpPr/>
          <p:nvPr/>
        </p:nvSpPr>
        <p:spPr>
          <a:xfrm>
            <a:off x="2027654" y="5578626"/>
            <a:ext cx="1335622" cy="246221"/>
          </a:xfrm>
          <a:prstGeom prst="rect">
            <a:avLst/>
          </a:prstGeom>
        </p:spPr>
        <p:txBody>
          <a:bodyPr wrap="none">
            <a:spAutoFit/>
          </a:bodyPr>
          <a:lstStyle/>
          <a:p>
            <a:r>
              <a:rPr lang="en-US" sz="1000" dirty="0">
                <a:latin typeface="Times New Roman" panose="02020603050405020304" pitchFamily="18" charset="0"/>
                <a:cs typeface="Times New Roman" panose="02020603050405020304" pitchFamily="18" charset="0"/>
              </a:rPr>
              <a:t>Source: (BBC, 2024)  </a:t>
            </a:r>
            <a:endParaRPr lang="en-IN" sz="1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1F0003CB-9C9D-4B91-9A8F-8AA1E846F53F}"/>
              </a:ext>
            </a:extLst>
          </p:cNvPr>
          <p:cNvPicPr>
            <a:picLocks noChangeAspect="1"/>
          </p:cNvPicPr>
          <p:nvPr/>
        </p:nvPicPr>
        <p:blipFill>
          <a:blip r:embed="rId6"/>
          <a:stretch>
            <a:fillRect/>
          </a:stretch>
        </p:blipFill>
        <p:spPr>
          <a:xfrm>
            <a:off x="876837" y="1776119"/>
            <a:ext cx="3829050" cy="3625875"/>
          </a:xfrm>
          <a:prstGeom prst="rect">
            <a:avLst/>
          </a:prstGeom>
        </p:spPr>
      </p:pic>
      <p:sp>
        <p:nvSpPr>
          <p:cNvPr id="9" name="TextBox 8">
            <a:extLst>
              <a:ext uri="{FF2B5EF4-FFF2-40B4-BE49-F238E27FC236}">
                <a16:creationId xmlns:a16="http://schemas.microsoft.com/office/drawing/2014/main" id="{5532328F-33AD-19EB-819D-D4ED1AD8EF56}"/>
              </a:ext>
            </a:extLst>
          </p:cNvPr>
          <p:cNvSpPr txBox="1"/>
          <p:nvPr/>
        </p:nvSpPr>
        <p:spPr>
          <a:xfrm>
            <a:off x="7227278" y="2788837"/>
            <a:ext cx="3283298" cy="2893100"/>
          </a:xfrm>
          <a:prstGeom prst="rect">
            <a:avLst/>
          </a:prstGeom>
          <a:noFill/>
        </p:spPr>
        <p:txBody>
          <a:bodyPr wrap="square">
            <a:spAutoFit/>
          </a:bodyPr>
          <a:lstStyle/>
          <a:p>
            <a:pPr marL="285750" marR="0" indent="-285750" algn="just">
              <a:spcBef>
                <a:spcPts val="0"/>
              </a:spcBef>
              <a:spcAft>
                <a:spcPts val="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This presentation has detailed on the concept of academic skills and their importance in educational platforms</a:t>
            </a:r>
          </a:p>
          <a:p>
            <a:pPr marL="285750" marR="0" indent="-285750" algn="just">
              <a:spcBef>
                <a:spcPts val="0"/>
              </a:spcBef>
              <a:spcAft>
                <a:spcPts val="0"/>
              </a:spcAft>
              <a:buFont typeface="Arial" panose="020B0604020202020204" pitchFamily="34" charset="0"/>
              <a:buChar char="•"/>
            </a:pPr>
            <a:endParaRPr lang="en-US" sz="14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The analysis has helped to understand the definition of academic misconduct has been evaluated in various kinds of forms which reflects its importance in an academic area. </a:t>
            </a:r>
          </a:p>
          <a:p>
            <a:pPr marL="285750" marR="0" indent="-285750" algn="just">
              <a:spcBef>
                <a:spcPts val="0"/>
              </a:spcBef>
              <a:spcAft>
                <a:spcPts val="0"/>
              </a:spcAft>
              <a:buFont typeface="Arial" panose="020B0604020202020204" pitchFamily="34" charset="0"/>
              <a:buChar char="•"/>
            </a:pPr>
            <a:endParaRPr lang="en-US" sz="14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0"/>
              </a:spcAft>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Finally, the presentation has detailed on the positive impact of these factors on the entire academic journey.</a:t>
            </a:r>
            <a:endParaRPr lang="en-US" sz="1400" dirty="0">
              <a:effectLst/>
              <a:latin typeface="Times New Roman" panose="02020603050405020304" pitchFamily="18" charset="0"/>
              <a:ea typeface="Times New Roman" panose="02020603050405020304" pitchFamily="18" charset="0"/>
            </a:endParaRPr>
          </a:p>
        </p:txBody>
      </p:sp>
      <p:pic>
        <p:nvPicPr>
          <p:cNvPr id="21" name="Video 20">
            <a:extLst>
              <a:ext uri="{FF2B5EF4-FFF2-40B4-BE49-F238E27FC236}">
                <a16:creationId xmlns:a16="http://schemas.microsoft.com/office/drawing/2014/main" id="{A409D150-2F33-4B92-B736-0DE4D7A8D7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2760969"/>
      </p:ext>
    </p:extLst>
  </p:cSld>
  <p:clrMapOvr>
    <a:masterClrMapping/>
  </p:clrMapOvr>
  <mc:AlternateContent xmlns:mc="http://schemas.openxmlformats.org/markup-compatibility/2006">
    <mc:Choice xmlns:p14="http://schemas.microsoft.com/office/powerpoint/2010/main" Requires="p14">
      <p:transition spd="slow" p14:dur="2000" advTm="23824"/>
    </mc:Choice>
    <mc:Fallback>
      <p:transition spd="slow" advTm="23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orizontal Scroll 3"/>
          <p:cNvSpPr/>
          <p:nvPr/>
        </p:nvSpPr>
        <p:spPr>
          <a:xfrm>
            <a:off x="273661" y="-28575"/>
            <a:ext cx="11642114" cy="1490774"/>
          </a:xfrm>
          <a:prstGeom prst="horizontalScroll">
            <a:avLst/>
          </a:prstGeom>
          <a:blipFill>
            <a:blip r:embed="rId3"/>
            <a:tile tx="0" ty="0" sx="100000" sy="100000" flip="none" algn="tl"/>
          </a:blip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200000"/>
              </a:lnSpc>
              <a:spcBef>
                <a:spcPts val="0"/>
              </a:spcBef>
              <a:spcAft>
                <a:spcPts val="0"/>
              </a:spcAft>
            </a:pPr>
            <a:r>
              <a:rPr lang="en-GB" sz="3600" b="1" kern="0" dirty="0">
                <a:solidFill>
                  <a:schemeClr val="tx1"/>
                </a:solidFill>
                <a:effectLst/>
                <a:latin typeface="Times New Roman" panose="02020603050405020304" pitchFamily="18" charset="0"/>
              </a:rPr>
              <a:t>References </a:t>
            </a:r>
            <a:endParaRPr lang="en-US" sz="3600" b="1" kern="0" dirty="0">
              <a:solidFill>
                <a:schemeClr val="tx1"/>
              </a:solidFill>
              <a:effectLst/>
              <a:latin typeface="Times New Roman" panose="02020603050405020304" pitchFamily="18" charset="0"/>
            </a:endParaRPr>
          </a:p>
        </p:txBody>
      </p:sp>
      <p:sp>
        <p:nvSpPr>
          <p:cNvPr id="5" name="Rectangle 4"/>
          <p:cNvSpPr/>
          <p:nvPr/>
        </p:nvSpPr>
        <p:spPr>
          <a:xfrm>
            <a:off x="442913" y="1728585"/>
            <a:ext cx="11472862" cy="4700790"/>
          </a:xfrm>
          <a:prstGeom prst="rect">
            <a:avLst/>
          </a:prstGeom>
          <a:gradFill flip="none" rotWithShape="1">
            <a:gsLst>
              <a:gs pos="0">
                <a:srgbClr val="92D050">
                  <a:tint val="66000"/>
                  <a:satMod val="160000"/>
                </a:srgbClr>
              </a:gs>
              <a:gs pos="50000">
                <a:srgbClr val="92D050">
                  <a:tint val="44500"/>
                  <a:satMod val="160000"/>
                </a:srgbClr>
              </a:gs>
              <a:gs pos="100000">
                <a:srgbClr val="92D050">
                  <a:tint val="23500"/>
                  <a:satMod val="160000"/>
                </a:srgbClr>
              </a:gs>
            </a:gsLst>
            <a:lin ang="8100000" scaled="1"/>
            <a:tileRect/>
          </a:gra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Times New Roman" panose="02020603050405020304" pitchFamily="18" charset="0"/>
              </a:rPr>
              <a:t>BBC, (2024). </a:t>
            </a:r>
            <a:r>
              <a:rPr lang="en-GB" sz="1000" i="1" dirty="0">
                <a:solidFill>
                  <a:schemeClr val="tx1"/>
                </a:solidFill>
                <a:effectLst/>
                <a:latin typeface="Times New Roman" panose="02020603050405020304" pitchFamily="18" charset="0"/>
                <a:ea typeface="Times New Roman" panose="02020603050405020304" pitchFamily="18" charset="0"/>
              </a:rPr>
              <a:t>Critical thinking and problem solving. </a:t>
            </a:r>
            <a:r>
              <a:rPr lang="en-GB" sz="1000" dirty="0">
                <a:solidFill>
                  <a:schemeClr val="tx1"/>
                </a:solidFill>
                <a:effectLst/>
                <a:latin typeface="Times New Roman" panose="02020603050405020304" pitchFamily="18" charset="0"/>
                <a:ea typeface="Times New Roman" panose="02020603050405020304" pitchFamily="18" charset="0"/>
              </a:rPr>
              <a:t>[Online] Available at: https://www.bbc.co.uk/bitesize/guides/zcjhfcw/revision/1 [Accessed: 27 February 2024].</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err="1">
                <a:solidFill>
                  <a:schemeClr val="tx1"/>
                </a:solidFill>
                <a:effectLst/>
                <a:latin typeface="Times New Roman" panose="02020603050405020304" pitchFamily="18" charset="0"/>
                <a:ea typeface="Arial" panose="020B0604020202020204" pitchFamily="34" charset="0"/>
              </a:rPr>
              <a:t>Bellaera</a:t>
            </a:r>
            <a:r>
              <a:rPr lang="en-GB" sz="1000" dirty="0">
                <a:solidFill>
                  <a:schemeClr val="tx1"/>
                </a:solidFill>
                <a:effectLst/>
                <a:latin typeface="Times New Roman" panose="02020603050405020304" pitchFamily="18" charset="0"/>
                <a:ea typeface="Arial" panose="020B0604020202020204" pitchFamily="34" charset="0"/>
              </a:rPr>
              <a:t>, L., Weinstein-Jones, Y., </a:t>
            </a:r>
            <a:r>
              <a:rPr lang="en-GB" sz="1000" dirty="0" err="1">
                <a:solidFill>
                  <a:schemeClr val="tx1"/>
                </a:solidFill>
                <a:effectLst/>
                <a:latin typeface="Times New Roman" panose="02020603050405020304" pitchFamily="18" charset="0"/>
                <a:ea typeface="Arial" panose="020B0604020202020204" pitchFamily="34" charset="0"/>
              </a:rPr>
              <a:t>Ilie</a:t>
            </a:r>
            <a:r>
              <a:rPr lang="en-GB" sz="1000" dirty="0">
                <a:solidFill>
                  <a:schemeClr val="tx1"/>
                </a:solidFill>
                <a:effectLst/>
                <a:latin typeface="Times New Roman" panose="02020603050405020304" pitchFamily="18" charset="0"/>
                <a:ea typeface="Arial" panose="020B0604020202020204" pitchFamily="34" charset="0"/>
              </a:rPr>
              <a:t>, S. and Baker, S.T., (2021). Critical thinking in practice: The priorities and practices of instructors teaching in higher education. Thinking Skills and Creativity, 41, p.100856.</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Arial" panose="020B0604020202020204" pitchFamily="34" charset="0"/>
              </a:rPr>
              <a:t>Christensen Hughes, J. and Eaton, S.E., (2022). </a:t>
            </a:r>
            <a:r>
              <a:rPr lang="en-GB" sz="1000" i="1" dirty="0">
                <a:solidFill>
                  <a:schemeClr val="tx1"/>
                </a:solidFill>
                <a:effectLst/>
                <a:latin typeface="Times New Roman" panose="02020603050405020304" pitchFamily="18" charset="0"/>
                <a:ea typeface="Arial" panose="020B0604020202020204" pitchFamily="34" charset="0"/>
              </a:rPr>
              <a:t>Academic misconduct in higher education: Beyond student cheating</a:t>
            </a:r>
            <a:r>
              <a:rPr lang="en-GB" sz="1000" dirty="0">
                <a:solidFill>
                  <a:schemeClr val="tx1"/>
                </a:solidFill>
                <a:effectLst/>
                <a:latin typeface="Times New Roman" panose="02020603050405020304" pitchFamily="18" charset="0"/>
                <a:ea typeface="Arial" panose="020B0604020202020204" pitchFamily="34" charset="0"/>
              </a:rPr>
              <a:t>. In Academic Integrity in Canada: An Enduring and Essential Challenge (pp. 81-102). Cham: Springer International Publishing.</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Times New Roman" panose="02020603050405020304" pitchFamily="18" charset="0"/>
              </a:rPr>
              <a:t>Future Learn, (2020). </a:t>
            </a:r>
            <a:r>
              <a:rPr lang="en-GB" sz="1000" i="1" dirty="0">
                <a:solidFill>
                  <a:schemeClr val="tx1"/>
                </a:solidFill>
                <a:effectLst/>
                <a:latin typeface="Times New Roman" panose="02020603050405020304" pitchFamily="18" charset="0"/>
                <a:ea typeface="Times New Roman" panose="02020603050405020304" pitchFamily="18" charset="0"/>
              </a:rPr>
              <a:t>Why Is Critical Thinking Important?. </a:t>
            </a:r>
            <a:r>
              <a:rPr lang="en-GB" sz="1000" dirty="0">
                <a:solidFill>
                  <a:schemeClr val="tx1"/>
                </a:solidFill>
                <a:effectLst/>
                <a:latin typeface="Times New Roman" panose="02020603050405020304" pitchFamily="18" charset="0"/>
                <a:ea typeface="Times New Roman" panose="02020603050405020304" pitchFamily="18" charset="0"/>
              </a:rPr>
              <a:t>[Online] Available at: https://www.futurelearn.com/info/courses/how-to-develop-critical-thinking-skills/0/steps/335512 [Accessed: 27 February 2024].</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Times New Roman" panose="02020603050405020304" pitchFamily="18" charset="0"/>
              </a:rPr>
              <a:t>Gov UK, (2024). </a:t>
            </a:r>
            <a:r>
              <a:rPr lang="en-GB" sz="1000" i="1" dirty="0">
                <a:solidFill>
                  <a:schemeClr val="tx1"/>
                </a:solidFill>
                <a:effectLst/>
                <a:latin typeface="Times New Roman" panose="02020603050405020304" pitchFamily="18" charset="0"/>
                <a:ea typeface="Times New Roman" panose="02020603050405020304" pitchFamily="18" charset="0"/>
              </a:rPr>
              <a:t>Solve a whole problem for users. </a:t>
            </a:r>
            <a:r>
              <a:rPr lang="en-GB" sz="1000" dirty="0">
                <a:solidFill>
                  <a:schemeClr val="tx1"/>
                </a:solidFill>
                <a:effectLst/>
                <a:latin typeface="Times New Roman" panose="02020603050405020304" pitchFamily="18" charset="0"/>
                <a:ea typeface="Times New Roman" panose="02020603050405020304" pitchFamily="18" charset="0"/>
              </a:rPr>
              <a:t>[Online] Available at: https://www.gov.uk/service-manual/service-standard/point-2-solve-a-whole-problem [Accessed: 27 February 2024].</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Arial" panose="020B0604020202020204" pitchFamily="34" charset="0"/>
              </a:rPr>
              <a:t>Miles, P.J., Campbell, M. and Ruxton, G.D., (2022). Why students cheat and how understanding this can help reduce the frequency of academic misconduct in higher education: a literature review. </a:t>
            </a:r>
            <a:r>
              <a:rPr lang="en-GB" sz="1000" i="1" dirty="0">
                <a:solidFill>
                  <a:schemeClr val="tx1"/>
                </a:solidFill>
                <a:effectLst/>
                <a:latin typeface="Times New Roman" panose="02020603050405020304" pitchFamily="18" charset="0"/>
                <a:ea typeface="Arial" panose="020B0604020202020204" pitchFamily="34" charset="0"/>
              </a:rPr>
              <a:t>Journal of Undergraduate Neuroscience Education</a:t>
            </a:r>
            <a:r>
              <a:rPr lang="en-GB" sz="1000" dirty="0">
                <a:solidFill>
                  <a:schemeClr val="tx1"/>
                </a:solidFill>
                <a:effectLst/>
                <a:latin typeface="Times New Roman" panose="02020603050405020304" pitchFamily="18" charset="0"/>
                <a:ea typeface="Arial" panose="020B0604020202020204" pitchFamily="34" charset="0"/>
              </a:rPr>
              <a:t>, 20(2), p.A150.</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Arial" panose="020B0604020202020204" pitchFamily="34" charset="0"/>
              </a:rPr>
              <a:t>Nelson, J., (2020). </a:t>
            </a:r>
            <a:r>
              <a:rPr lang="en-GB" sz="1000" i="1" dirty="0">
                <a:solidFill>
                  <a:schemeClr val="tx1"/>
                </a:solidFill>
                <a:effectLst/>
                <a:latin typeface="Times New Roman" panose="02020603050405020304" pitchFamily="18" charset="0"/>
                <a:ea typeface="Arial" panose="020B0604020202020204" pitchFamily="34" charset="0"/>
              </a:rPr>
              <a:t>This was an easy assignment: Examining how students interpret academic writing tasks</a:t>
            </a:r>
            <a:r>
              <a:rPr lang="en-GB" sz="1000" dirty="0">
                <a:solidFill>
                  <a:schemeClr val="tx1"/>
                </a:solidFill>
                <a:effectLst/>
                <a:latin typeface="Times New Roman" panose="02020603050405020304" pitchFamily="18" charset="0"/>
                <a:ea typeface="Arial" panose="020B0604020202020204" pitchFamily="34" charset="0"/>
              </a:rPr>
              <a:t>. In Reading Empirical Research Studies (pp. 94-130). Routledge.</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Times New Roman" panose="02020603050405020304" pitchFamily="18" charset="0"/>
              </a:rPr>
              <a:t>ONS, (2024). </a:t>
            </a:r>
            <a:r>
              <a:rPr lang="en-GB" sz="1000" i="1" dirty="0">
                <a:solidFill>
                  <a:schemeClr val="tx1"/>
                </a:solidFill>
                <a:effectLst/>
                <a:latin typeface="Times New Roman" panose="02020603050405020304" pitchFamily="18" charset="0"/>
                <a:ea typeface="Times New Roman" panose="02020603050405020304" pitchFamily="18" charset="0"/>
              </a:rPr>
              <a:t>Analysis. </a:t>
            </a:r>
            <a:r>
              <a:rPr lang="en-GB" sz="1000" dirty="0">
                <a:solidFill>
                  <a:schemeClr val="tx1"/>
                </a:solidFill>
                <a:effectLst/>
                <a:latin typeface="Times New Roman" panose="02020603050405020304" pitchFamily="18" charset="0"/>
                <a:ea typeface="Times New Roman" panose="02020603050405020304" pitchFamily="18" charset="0"/>
              </a:rPr>
              <a:t>[Online] Available at: https://www.ons.gov.uk/census/aboutcensus/censusproducts/analysis [Accessed: 27 February 2024].</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Arial" panose="020B0604020202020204" pitchFamily="34" charset="0"/>
              </a:rPr>
              <a:t>Spiegel, J.A., Goodrich, J.M., Morris, B.M., Osborne, C.M. and </a:t>
            </a:r>
            <a:r>
              <a:rPr lang="en-GB" sz="1000" dirty="0" err="1">
                <a:solidFill>
                  <a:schemeClr val="tx1"/>
                </a:solidFill>
                <a:effectLst/>
                <a:latin typeface="Times New Roman" panose="02020603050405020304" pitchFamily="18" charset="0"/>
                <a:ea typeface="Arial" panose="020B0604020202020204" pitchFamily="34" charset="0"/>
              </a:rPr>
              <a:t>Lonigan</a:t>
            </a:r>
            <a:r>
              <a:rPr lang="en-GB" sz="1000" dirty="0">
                <a:solidFill>
                  <a:schemeClr val="tx1"/>
                </a:solidFill>
                <a:effectLst/>
                <a:latin typeface="Times New Roman" panose="02020603050405020304" pitchFamily="18" charset="0"/>
                <a:ea typeface="Arial" panose="020B0604020202020204" pitchFamily="34" charset="0"/>
              </a:rPr>
              <a:t>, C.J.,(2021). Relations between executive functions and academic outcomes in elementary school children: A meta-analysis. Psychological bulletin, 147(4), p.329.</a:t>
            </a:r>
            <a:endParaRPr lang="en-US"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000" dirty="0">
                <a:solidFill>
                  <a:schemeClr val="tx1"/>
                </a:solidFill>
                <a:effectLst/>
                <a:latin typeface="Times New Roman" panose="02020603050405020304" pitchFamily="18" charset="0"/>
                <a:ea typeface="Arial" panose="020B0604020202020204" pitchFamily="34" charset="0"/>
              </a:rPr>
              <a:t>von Baeyer, M. and Marston, J.M., (2021). Best practices for digitizing a wood slide collection: The Bailey-Wetmore Wood Collection of the Harvard University Herbaria. Quaternary International, 593, pp.50-59.</a:t>
            </a:r>
            <a:endParaRPr lang="en-US" sz="1000" dirty="0">
              <a:solidFill>
                <a:schemeClr val="tx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53332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2975</Words>
  <Application>Microsoft Macintosh PowerPoint</Application>
  <PresentationFormat>Widescreen</PresentationFormat>
  <Paragraphs>116</Paragraphs>
  <Slides>8</Slides>
  <Notes>6</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PowerPoint Presentation</vt:lpstr>
      <vt:lpstr>Table of Content </vt:lpstr>
      <vt:lpstr> Introduction  </vt:lpstr>
      <vt:lpstr>PowerPoint Presentation</vt:lpstr>
      <vt:lpstr>Definition of Academic Misconduct </vt:lpstr>
      <vt:lpstr>PowerPoint Presentation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2024-03-04T12:29:08Z</dcterms:created>
  <dcterms:modified xsi:type="dcterms:W3CDTF">2024-03-15T16:39:44Z</dcterms:modified>
</cp:coreProperties>
</file>