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27"/>
  </p:notesMasterIdLst>
  <p:handoutMasterIdLst>
    <p:handoutMasterId r:id="rId28"/>
  </p:handoutMasterIdLst>
  <p:sldIdLst>
    <p:sldId id="375" r:id="rId2"/>
    <p:sldId id="259" r:id="rId3"/>
    <p:sldId id="312" r:id="rId4"/>
    <p:sldId id="313" r:id="rId5"/>
    <p:sldId id="314" r:id="rId6"/>
    <p:sldId id="315" r:id="rId7"/>
    <p:sldId id="316" r:id="rId8"/>
    <p:sldId id="317" r:id="rId9"/>
    <p:sldId id="318" r:id="rId10"/>
    <p:sldId id="319" r:id="rId11"/>
    <p:sldId id="332" r:id="rId12"/>
    <p:sldId id="333" r:id="rId13"/>
    <p:sldId id="336" r:id="rId14"/>
    <p:sldId id="343" r:id="rId15"/>
    <p:sldId id="344" r:id="rId16"/>
    <p:sldId id="347" r:id="rId17"/>
    <p:sldId id="351" r:id="rId18"/>
    <p:sldId id="352" r:id="rId19"/>
    <p:sldId id="357" r:id="rId20"/>
    <p:sldId id="364" r:id="rId21"/>
    <p:sldId id="368" r:id="rId22"/>
    <p:sldId id="369" r:id="rId23"/>
    <p:sldId id="376" r:id="rId24"/>
    <p:sldId id="370" r:id="rId25"/>
    <p:sldId id="372" r:id="rId26"/>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CFCFCF"/>
    <a:srgbClr val="DDDDDD"/>
    <a:srgbClr val="B2B2B2"/>
    <a:srgbClr val="C0C0C0"/>
    <a:srgbClr val="1B70A5"/>
    <a:srgbClr val="FFFFFF"/>
    <a:srgbClr val="96CDEE"/>
    <a:srgbClr val="0F3F5D"/>
    <a:srgbClr val="0177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338" autoAdjust="0"/>
    <p:restoredTop sz="96192" autoAdjust="0"/>
  </p:normalViewPr>
  <p:slideViewPr>
    <p:cSldViewPr>
      <p:cViewPr varScale="1">
        <p:scale>
          <a:sx n="111" d="100"/>
          <a:sy n="111" d="100"/>
        </p:scale>
        <p:origin x="1404" y="96"/>
      </p:cViewPr>
      <p:guideLst>
        <p:guide orient="horz" pos="2160"/>
        <p:guide pos="2880"/>
      </p:guideLst>
    </p:cSldViewPr>
  </p:slideViewPr>
  <p:outlineViewPr>
    <p:cViewPr>
      <p:scale>
        <a:sx n="33" d="100"/>
        <a:sy n="33" d="100"/>
      </p:scale>
      <p:origin x="0" y="4104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5/21/2024</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5/21/2024</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lnSpcReduction="10000"/>
          </a:bodyPr>
          <a:lstStyle/>
          <a:p>
            <a:pPr eaLnBrk="1" hangingPunct="1"/>
            <a:r>
              <a:rPr lang="en-GB" altLang="en-US" dirty="0"/>
              <a:t>Upon completion of this material, you should be able to:</a:t>
            </a:r>
            <a:endParaRPr lang="en-US" altLang="en-US" dirty="0"/>
          </a:p>
          <a:p>
            <a:pPr lvl="1" eaLnBrk="1" hangingPunct="1"/>
            <a:r>
              <a:rPr lang="en-US" altLang="en-US" sz="2200" dirty="0"/>
              <a:t>Discuss the organizational business need for information security</a:t>
            </a:r>
          </a:p>
          <a:p>
            <a:pPr lvl="1" eaLnBrk="1" hangingPunct="1"/>
            <a:r>
              <a:rPr lang="en-US" altLang="en-US" sz="2200" dirty="0"/>
              <a:t>Explain why a successful information security program is the shared responsibility of an organization’s general management and IT management</a:t>
            </a:r>
          </a:p>
          <a:p>
            <a:pPr lvl="1" eaLnBrk="1" hangingPunct="1"/>
            <a:r>
              <a:rPr lang="en-US" altLang="en-US" sz="2200" dirty="0"/>
              <a:t>List and describe the threats posed to information security and common attacks associated with those threats</a:t>
            </a:r>
          </a:p>
          <a:p>
            <a:pPr lvl="1" eaLnBrk="1" hangingPunct="1"/>
            <a:r>
              <a:rPr lang="en-US" altLang="en-US" sz="2200" dirty="0"/>
              <a:t>Describe the relationship between threats and attacks against information within systems</a:t>
            </a:r>
            <a:endParaRPr lang="en-GB" altLang="en-US" sz="2200" dirty="0"/>
          </a:p>
          <a:p>
            <a:pPr eaLnBrk="1" hangingPunct="1">
              <a:spcBef>
                <a:spcPts val="450"/>
              </a:spcBef>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Introduction</a:t>
            </a:r>
          </a:p>
          <a:p>
            <a:pPr marL="0" indent="0" eaLnBrk="1" hangingPunct="1">
              <a:spcBef>
                <a:spcPct val="20000"/>
              </a:spcBef>
              <a:buFontTx/>
              <a:buNone/>
              <a:defRPr/>
            </a:pPr>
            <a:r>
              <a:rPr lang="en-GB" sz="1200" b="0" i="0" u="none" strike="noStrike" kern="1200" baseline="0" dirty="0">
                <a:solidFill>
                  <a:schemeClr val="tx1"/>
                </a:solidFill>
                <a:latin typeface="+mn-lt"/>
                <a:ea typeface="+mn-ea"/>
                <a:cs typeface="+mn-cs"/>
              </a:rPr>
              <a:t>Unlike any other business or information technology program</a:t>
            </a:r>
            <a:endParaRPr lang="en-GB" altLang="en-US" sz="2600" kern="0" dirty="0">
              <a:solidFill>
                <a:srgbClr val="222222"/>
              </a:solidFill>
              <a:latin typeface="Arial"/>
            </a:endParaRPr>
          </a:p>
          <a:p>
            <a:pPr marL="342900" indent="-342900" eaLnBrk="1" hangingPunct="1">
              <a:spcBef>
                <a:spcPct val="20000"/>
              </a:spcBef>
              <a:buFontTx/>
              <a:buChar char="•"/>
              <a:defRPr/>
            </a:pPr>
            <a:r>
              <a:rPr lang="en-GB" altLang="en-US" sz="2600" kern="0" dirty="0">
                <a:solidFill>
                  <a:srgbClr val="222222"/>
                </a:solidFill>
                <a:latin typeface="Arial"/>
              </a:rPr>
              <a:t>Primary mission of an information security program is to ensure information assets-information and the systems that house them-remain safe and useful</a:t>
            </a:r>
          </a:p>
          <a:p>
            <a:pPr marL="342900" indent="-342900" eaLnBrk="1" hangingPunct="1">
              <a:spcBef>
                <a:spcPct val="20000"/>
              </a:spcBef>
              <a:buFontTx/>
              <a:buChar char="•"/>
              <a:defRPr/>
            </a:pPr>
            <a:r>
              <a:rPr lang="en-GB" altLang="en-US" sz="2600" kern="0" dirty="0">
                <a:solidFill>
                  <a:srgbClr val="222222"/>
                </a:solidFill>
                <a:latin typeface="Arial"/>
              </a:rPr>
              <a:t>If no threats existed, resources could be used exclusively to improve systems that contain, use, and transmit information</a:t>
            </a:r>
          </a:p>
          <a:p>
            <a:pPr marL="342900" indent="-342900" eaLnBrk="1" hangingPunct="1">
              <a:spcBef>
                <a:spcPct val="20000"/>
              </a:spcBef>
              <a:buFontTx/>
              <a:buChar char="•"/>
              <a:defRPr/>
            </a:pPr>
            <a:r>
              <a:rPr lang="en-GB" altLang="en-US" sz="2600" kern="0" dirty="0">
                <a:solidFill>
                  <a:srgbClr val="222222"/>
                </a:solidFill>
                <a:latin typeface="Arial"/>
              </a:rPr>
              <a:t>Threat of attacks on information systems is a constant concern</a:t>
            </a:r>
          </a:p>
          <a:p>
            <a:pPr marL="342900" indent="-342900" eaLnBrk="1" hangingPunct="1">
              <a:spcBef>
                <a:spcPct val="20000"/>
              </a:spcBef>
              <a:buFontTx/>
              <a:buChar char="•"/>
              <a:defRPr/>
            </a:pPr>
            <a:endParaRPr lang="en-GB" altLang="en-US" sz="2600" kern="0" dirty="0">
              <a:solidFill>
                <a:srgbClr val="222222"/>
              </a:solidFill>
              <a:latin typeface="Arial"/>
            </a:endParaRPr>
          </a:p>
          <a:p>
            <a:r>
              <a:rPr lang="en-GB" sz="1200" b="0" i="0" u="none" strike="noStrike" kern="1200" baseline="0" dirty="0">
                <a:solidFill>
                  <a:schemeClr val="tx1"/>
                </a:solidFill>
                <a:latin typeface="+mn-lt"/>
                <a:ea typeface="+mn-ea"/>
                <a:cs typeface="+mn-cs"/>
              </a:rPr>
              <a:t>However, the threat of attacks on information assets is a constant concern, and the need for information security grows along with the sophistication of the</a:t>
            </a:r>
          </a:p>
          <a:p>
            <a:r>
              <a:rPr lang="en-GB" sz="1200" b="0" i="0" u="none" strike="noStrike" kern="1200" baseline="0" dirty="0">
                <a:solidFill>
                  <a:schemeClr val="tx1"/>
                </a:solidFill>
                <a:latin typeface="+mn-lt"/>
                <a:ea typeface="+mn-ea"/>
                <a:cs typeface="+mn-cs"/>
              </a:rPr>
              <a:t>attacks. </a:t>
            </a:r>
          </a:p>
          <a:p>
            <a:r>
              <a:rPr lang="en-GB" sz="1200" b="0" i="0" u="none" strike="noStrike" kern="1200" baseline="0" dirty="0">
                <a:solidFill>
                  <a:schemeClr val="tx1"/>
                </a:solidFill>
                <a:latin typeface="+mn-lt"/>
                <a:ea typeface="+mn-ea"/>
                <a:cs typeface="+mn-cs"/>
              </a:rPr>
              <a:t>While some organizations lump both information and systems under their definition of an information asset, others prefer to separate the true information-based assets (data, databases,</a:t>
            </a:r>
          </a:p>
          <a:p>
            <a:r>
              <a:rPr lang="en-GB" sz="1200" b="0" i="0" u="none" strike="noStrike" kern="1200" baseline="0" dirty="0">
                <a:solidFill>
                  <a:schemeClr val="tx1"/>
                </a:solidFill>
                <a:latin typeface="+mn-lt"/>
                <a:ea typeface="+mn-ea"/>
                <a:cs typeface="+mn-cs"/>
              </a:rPr>
              <a:t>data sets, and the applications that may use data) from media—the systems and networks that store and transmit data. For our purposes, we will include both data and systems</a:t>
            </a:r>
          </a:p>
          <a:p>
            <a:r>
              <a:rPr lang="en-GB" sz="1200" b="0" i="0" u="none" strike="noStrike" kern="1200" baseline="0" dirty="0">
                <a:solidFill>
                  <a:schemeClr val="tx1"/>
                </a:solidFill>
                <a:latin typeface="+mn-lt"/>
                <a:ea typeface="+mn-ea"/>
                <a:cs typeface="+mn-cs"/>
              </a:rPr>
              <a:t>assets in our use of the term.</a:t>
            </a:r>
            <a:endParaRPr lang="en-GB" altLang="en-US" sz="26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Business Needs First, Technology Needs Last</a:t>
            </a:r>
          </a:p>
          <a:p>
            <a:pPr eaLnBrk="1" hangingPunct="1">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t>Information security performs four important functions for an organization</a:t>
            </a:r>
          </a:p>
          <a:p>
            <a:pPr marL="171450" indent="-171450">
              <a:buFont typeface="Arial" panose="020B0604020202020204" pitchFamily="34" charset="0"/>
              <a:buChar char="•"/>
            </a:pPr>
            <a:r>
              <a:rPr lang="en-US" altLang="en-US" dirty="0"/>
              <a:t>Protecting the organization’s ability to function: </a:t>
            </a:r>
            <a:r>
              <a:rPr lang="en-GB" sz="1200" b="0" i="0" u="none" strike="noStrike" kern="1200" baseline="0" dirty="0">
                <a:solidFill>
                  <a:schemeClr val="tx1"/>
                </a:solidFill>
                <a:latin typeface="+mn-lt"/>
                <a:ea typeface="+mn-ea"/>
                <a:cs typeface="+mn-cs"/>
              </a:rPr>
              <a:t>The three communities of interest—general management, IT management, and information security management—are each responsible for facilitating</a:t>
            </a:r>
          </a:p>
          <a:p>
            <a:r>
              <a:rPr lang="en-GB" sz="1200" b="0" i="0" u="none" strike="noStrike" kern="1200" baseline="0" dirty="0">
                <a:solidFill>
                  <a:schemeClr val="tx1"/>
                </a:solidFill>
                <a:latin typeface="+mn-lt"/>
                <a:ea typeface="+mn-ea"/>
                <a:cs typeface="+mn-cs"/>
              </a:rPr>
              <a:t>the information security program that protects the organization’s ability to function.</a:t>
            </a:r>
            <a:endParaRPr lang="en-US" altLang="en-US" dirty="0"/>
          </a:p>
          <a:p>
            <a:pPr marL="171450" indent="-171450">
              <a:buFont typeface="Arial" panose="020B0604020202020204" pitchFamily="34" charset="0"/>
              <a:buChar char="•"/>
            </a:pPr>
            <a:r>
              <a:rPr lang="en-US" altLang="en-US" dirty="0"/>
              <a:t>Protecting the data and information the organization collects and uses: </a:t>
            </a:r>
            <a:r>
              <a:rPr lang="en-GB" sz="1200" b="0" i="0" u="none" strike="noStrike" kern="1200" baseline="0" dirty="0">
                <a:solidFill>
                  <a:schemeClr val="tx1"/>
                </a:solidFill>
                <a:latin typeface="+mn-lt"/>
                <a:ea typeface="+mn-ea"/>
                <a:cs typeface="+mn-cs"/>
              </a:rPr>
              <a:t>Without data, an organization loses its record of transactions and its ability to deliver value to customers. Any business,</a:t>
            </a:r>
          </a:p>
          <a:p>
            <a:r>
              <a:rPr lang="en-GB" sz="1200" b="0" i="0" u="none" strike="noStrike" kern="1200" baseline="0" dirty="0">
                <a:solidFill>
                  <a:schemeClr val="tx1"/>
                </a:solidFill>
                <a:latin typeface="+mn-lt"/>
                <a:ea typeface="+mn-ea"/>
                <a:cs typeface="+mn-cs"/>
              </a:rPr>
              <a:t>educational institution, or government agency that operates within the modern context of connected and responsive services relies on information systems.</a:t>
            </a:r>
            <a:endParaRPr lang="en-US" altLang="en-US" dirty="0"/>
          </a:p>
          <a:p>
            <a:pPr marL="171450" indent="-171450">
              <a:buFont typeface="Arial" panose="020B0604020202020204" pitchFamily="34" charset="0"/>
              <a:buChar char="•"/>
            </a:pPr>
            <a:r>
              <a:rPr lang="en-US" altLang="en-US" dirty="0"/>
              <a:t>Enabling the safe operation of applications running on the organization’s IT systems: </a:t>
            </a:r>
            <a:r>
              <a:rPr lang="en-GB" sz="1200" b="0" i="0" u="none" strike="noStrike" kern="1200" baseline="0" dirty="0">
                <a:solidFill>
                  <a:schemeClr val="tx1"/>
                </a:solidFill>
                <a:latin typeface="+mn-lt"/>
                <a:ea typeface="+mn-ea"/>
                <a:cs typeface="+mn-cs"/>
              </a:rPr>
              <a:t>Today’s organizations are under immense pressure to acquire and operate integrated, efficient, and capable applications.</a:t>
            </a:r>
          </a:p>
          <a:p>
            <a:r>
              <a:rPr lang="en-GB" sz="1200" b="0" i="0" u="none" strike="noStrike" kern="1200" baseline="0" dirty="0">
                <a:solidFill>
                  <a:schemeClr val="tx1"/>
                </a:solidFill>
                <a:latin typeface="+mn-lt"/>
                <a:ea typeface="+mn-ea"/>
                <a:cs typeface="+mn-cs"/>
              </a:rPr>
              <a:t>A modern organization needs to create an environment that safeguards these applications, particularly those that are important elements of the organization’s infrastructure— operating system platforms, certain operational applications, electronic mail (e-mail), and instant messaging (IM) applications, like text messaging (short message service, or SMS).</a:t>
            </a:r>
            <a:endParaRPr lang="en-US" altLang="en-US" dirty="0"/>
          </a:p>
          <a:p>
            <a:pPr marL="171450" indent="-171450">
              <a:buFont typeface="Arial" panose="020B0604020202020204" pitchFamily="34" charset="0"/>
              <a:buChar char="•"/>
            </a:pPr>
            <a:r>
              <a:rPr lang="en-US" altLang="en-US" dirty="0"/>
              <a:t>Safeguarding the organization’s technology assets: </a:t>
            </a:r>
            <a:r>
              <a:rPr lang="en-GB" sz="1200" b="0" i="0" u="none" strike="noStrike" kern="1200" baseline="0" dirty="0">
                <a:solidFill>
                  <a:schemeClr val="tx1"/>
                </a:solidFill>
                <a:latin typeface="+mn-lt"/>
                <a:ea typeface="+mn-ea"/>
                <a:cs typeface="+mn-cs"/>
              </a:rPr>
              <a:t>To perform effectively, organizations must employ secure infrastructure hardware appropriate to the size and scope</a:t>
            </a:r>
          </a:p>
          <a:p>
            <a:r>
              <a:rPr lang="en-GB" sz="1200" b="0" i="0" u="none" strike="noStrike" kern="1200" baseline="0" dirty="0">
                <a:solidFill>
                  <a:schemeClr val="tx1"/>
                </a:solidFill>
                <a:latin typeface="+mn-lt"/>
                <a:ea typeface="+mn-ea"/>
                <a:cs typeface="+mn-cs"/>
              </a:rPr>
              <a:t>of the enterprise. For instance, a small business may get by in its </a:t>
            </a:r>
            <a:r>
              <a:rPr lang="en-GB" sz="1200" b="0" i="0" u="none" strike="noStrike" kern="1200" baseline="0" dirty="0" err="1">
                <a:solidFill>
                  <a:schemeClr val="tx1"/>
                </a:solidFill>
                <a:latin typeface="+mn-lt"/>
                <a:ea typeface="+mn-ea"/>
                <a:cs typeface="+mn-cs"/>
              </a:rPr>
              <a:t>startup</a:t>
            </a:r>
            <a:r>
              <a:rPr lang="en-GB" sz="1200" b="0" i="0" u="none" strike="noStrike" kern="1200" baseline="0" dirty="0">
                <a:solidFill>
                  <a:schemeClr val="tx1"/>
                </a:solidFill>
                <a:latin typeface="+mn-lt"/>
                <a:ea typeface="+mn-ea"/>
                <a:cs typeface="+mn-cs"/>
              </a:rPr>
              <a:t> phase using a small-scale firewall, such as a small office/home office (SOHO) device.</a:t>
            </a:r>
            <a:endParaRPr lang="en-GB" altLang="en-US"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1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Protecting the Ability of the Organization to Function</a:t>
            </a:r>
          </a:p>
          <a:p>
            <a:pPr marL="342900" indent="-342900" eaLnBrk="1" hangingPunct="1">
              <a:spcBef>
                <a:spcPct val="20000"/>
              </a:spcBef>
              <a:buFontTx/>
              <a:buChar char="•"/>
              <a:defRPr/>
            </a:pPr>
            <a:r>
              <a:rPr lang="en-GB" altLang="en-US" sz="2600" kern="0" dirty="0">
                <a:solidFill>
                  <a:srgbClr val="222222"/>
                </a:solidFill>
                <a:latin typeface="Arial"/>
              </a:rPr>
              <a:t>Management (general and IT) responsible for facilitating security program</a:t>
            </a:r>
          </a:p>
          <a:p>
            <a:pPr marL="342900" indent="-342900" eaLnBrk="1" hangingPunct="1">
              <a:spcBef>
                <a:spcPct val="20000"/>
              </a:spcBef>
              <a:buFontTx/>
              <a:buChar char="•"/>
              <a:defRPr/>
            </a:pPr>
            <a:r>
              <a:rPr lang="en-GB" altLang="en-US" sz="2600" kern="0" dirty="0">
                <a:solidFill>
                  <a:srgbClr val="222222"/>
                </a:solidFill>
                <a:latin typeface="Arial"/>
              </a:rPr>
              <a:t>Implementing information security has more to do with management than technology</a:t>
            </a:r>
          </a:p>
          <a:p>
            <a:pPr marL="342900" indent="-342900" eaLnBrk="1" hangingPunct="1">
              <a:spcBef>
                <a:spcPct val="20000"/>
              </a:spcBef>
              <a:buFontTx/>
              <a:buChar char="•"/>
              <a:defRPr/>
            </a:pPr>
            <a:r>
              <a:rPr lang="en-GB" altLang="en-US" sz="2600" kern="0" dirty="0">
                <a:solidFill>
                  <a:srgbClr val="222222"/>
                </a:solidFill>
                <a:latin typeface="Arial"/>
              </a:rPr>
              <a:t>Communities of interest should address information security in terms of business impact and cost of business interruption</a:t>
            </a:r>
          </a:p>
        </p:txBody>
      </p:sp>
    </p:spTree>
    <p:extLst>
      <p:ext uri="{BB962C8B-B14F-4D97-AF65-F5344CB8AC3E}">
        <p14:creationId xmlns:p14="http://schemas.microsoft.com/office/powerpoint/2010/main" val="39604115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Protecting Data That Organizations Collect and Use</a:t>
            </a:r>
          </a:p>
          <a:p>
            <a:pPr marL="342900" indent="-342900" eaLnBrk="1" hangingPunct="1">
              <a:spcBef>
                <a:spcPct val="20000"/>
              </a:spcBef>
              <a:buFontTx/>
              <a:buChar char="•"/>
              <a:defRPr/>
            </a:pPr>
            <a:r>
              <a:rPr lang="en-GB" altLang="en-US" sz="2600" kern="0" dirty="0">
                <a:solidFill>
                  <a:srgbClr val="222222"/>
                </a:solidFill>
                <a:latin typeface="Arial"/>
              </a:rPr>
              <a:t>Without data, an organization loses its record of transactions and ability to deliver value to customers</a:t>
            </a:r>
          </a:p>
          <a:p>
            <a:pPr marL="342900" lvl="0" indent="-342900" eaLnBrk="1" hangingPunct="1">
              <a:spcBef>
                <a:spcPct val="20000"/>
              </a:spcBef>
              <a:buFontTx/>
              <a:buChar char="•"/>
              <a:defRPr/>
            </a:pPr>
            <a:endParaRPr lang="en-GB" altLang="en-US" sz="2600" kern="0" dirty="0">
              <a:solidFill>
                <a:srgbClr val="222222"/>
              </a:solidFill>
              <a:latin typeface="Arial"/>
            </a:endParaRPr>
          </a:p>
          <a:p>
            <a:pPr marL="342900" indent="-342900" eaLnBrk="1" hangingPunct="1">
              <a:spcBef>
                <a:spcPct val="20000"/>
              </a:spcBef>
              <a:buFontTx/>
              <a:buChar char="•"/>
              <a:defRPr/>
            </a:pPr>
            <a:r>
              <a:rPr lang="en-GB" altLang="en-US" sz="2600" kern="0" dirty="0">
                <a:solidFill>
                  <a:srgbClr val="222222"/>
                </a:solidFill>
                <a:latin typeface="Arial"/>
              </a:rPr>
              <a:t>Protecting data in transmission, in processing, and at rest (storage) are critical aspects of information security</a:t>
            </a:r>
          </a:p>
          <a:p>
            <a:r>
              <a:rPr lang="en-GB" sz="1200" b="0" i="0" u="none" strike="noStrike" kern="1200" baseline="0" dirty="0">
                <a:solidFill>
                  <a:schemeClr val="tx1"/>
                </a:solidFill>
                <a:latin typeface="+mn-lt"/>
                <a:ea typeface="+mn-ea"/>
                <a:cs typeface="+mn-cs"/>
              </a:rPr>
              <a:t>Any business, educational institution, or government agency that operates within the modern context of connected and responsive services relies on information systems. Even when transactions</a:t>
            </a:r>
          </a:p>
          <a:p>
            <a:r>
              <a:rPr lang="en-GB" sz="1200" b="0" i="0" u="none" strike="noStrike" kern="1200" baseline="0" dirty="0">
                <a:solidFill>
                  <a:schemeClr val="tx1"/>
                </a:solidFill>
                <a:latin typeface="+mn-lt"/>
                <a:ea typeface="+mn-ea"/>
                <a:cs typeface="+mn-cs"/>
              </a:rPr>
              <a:t>are not online, information systems and the data they process enable the creation and movement of goods and services.</a:t>
            </a:r>
            <a:endParaRPr lang="en-GB" altLang="en-US" sz="26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Enabling the Safe Operation of Applications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Today’s organizations are under immense pressure to create and operate integrated, efficient, and capable applications.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modern organization needs to create an environment that safeguards applications using the organization’s IT systems, particularly the environment of the organization’s infrastructure.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Once the infrastructure is in place, management must understand it has not abdicated to the IT department its responsibility to make choices and enforce decisions, but must continue to oversee the infrastructure.</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Safeguarding the Technology Assets in Organizations</a:t>
            </a:r>
          </a:p>
          <a:p>
            <a:pPr marL="342900" indent="-342900" eaLnBrk="1" hangingPunct="1">
              <a:spcBef>
                <a:spcPct val="20000"/>
              </a:spcBef>
              <a:buFontTx/>
              <a:buChar char="•"/>
              <a:defRPr/>
            </a:pPr>
            <a:r>
              <a:rPr lang="en-GB" altLang="en-US" sz="2600" kern="0" dirty="0">
                <a:solidFill>
                  <a:srgbClr val="222222"/>
                </a:solidFill>
                <a:latin typeface="Arial"/>
              </a:rPr>
              <a:t>Organizations must employ secure infrastructure hardware appropriate to size and scope of enterprise</a:t>
            </a:r>
          </a:p>
          <a:p>
            <a:pPr marL="342900" indent="-342900" eaLnBrk="1" hangingPunct="1">
              <a:spcBef>
                <a:spcPct val="20000"/>
              </a:spcBef>
              <a:buFontTx/>
              <a:buChar char="•"/>
              <a:defRPr/>
            </a:pPr>
            <a:r>
              <a:rPr lang="en-GB" altLang="en-US" sz="2600" kern="0" dirty="0">
                <a:solidFill>
                  <a:srgbClr val="222222"/>
                </a:solidFill>
                <a:latin typeface="Arial"/>
              </a:rPr>
              <a:t>Additional security services may be needed as organization grows</a:t>
            </a:r>
          </a:p>
          <a:p>
            <a:pPr marL="342900" indent="-342900" eaLnBrk="1" hangingPunct="1">
              <a:spcBef>
                <a:spcPct val="20000"/>
              </a:spcBef>
              <a:buFontTx/>
              <a:buChar char="•"/>
              <a:defRPr/>
            </a:pPr>
            <a:r>
              <a:rPr lang="en-GB" altLang="en-US" sz="2600" kern="0" dirty="0">
                <a:solidFill>
                  <a:srgbClr val="222222"/>
                </a:solidFill>
                <a:latin typeface="Arial"/>
              </a:rPr>
              <a:t>More robust solutions should replace security programs the organization has outgrown</a:t>
            </a:r>
          </a:p>
          <a:p>
            <a:pPr marL="342900" indent="-342900" eaLnBrk="1" hangingPunct="1">
              <a:spcBef>
                <a:spcPct val="20000"/>
              </a:spcBef>
              <a:buFontTx/>
              <a:buChar char="•"/>
              <a:defRPr/>
            </a:pPr>
            <a:endParaRPr lang="en-GB" altLang="en-US" sz="2600" kern="0" dirty="0">
              <a:solidFill>
                <a:srgbClr val="222222"/>
              </a:solidFill>
              <a:latin typeface="Arial"/>
            </a:endParaRPr>
          </a:p>
          <a:p>
            <a:r>
              <a:rPr lang="en-GB" sz="1200" b="0" i="0" u="none" strike="noStrike" kern="1200" baseline="0" dirty="0">
                <a:solidFill>
                  <a:schemeClr val="tx1"/>
                </a:solidFill>
                <a:latin typeface="+mn-lt"/>
                <a:ea typeface="+mn-ea"/>
                <a:cs typeface="+mn-cs"/>
              </a:rPr>
              <a:t>In general, as an organization grows to accommodate changing needs, more robust technology solutions should replace security technologies the organization has outgrown. An example</a:t>
            </a:r>
          </a:p>
          <a:p>
            <a:r>
              <a:rPr lang="en-GB" sz="1200" b="0" i="0" u="none" strike="noStrike" kern="1200" baseline="0" dirty="0">
                <a:solidFill>
                  <a:schemeClr val="tx1"/>
                </a:solidFill>
                <a:latin typeface="+mn-lt"/>
                <a:ea typeface="+mn-ea"/>
                <a:cs typeface="+mn-cs"/>
              </a:rPr>
              <a:t>of a robust solution is a commercial-grade, unified security architecture device complete with intrusion detection and prevention systems, public key infrastructure (PKI), and virtual private</a:t>
            </a:r>
          </a:p>
          <a:p>
            <a:r>
              <a:rPr lang="en-GB" sz="1200" b="0" i="0" u="none" strike="noStrike" kern="1200" baseline="0" dirty="0">
                <a:solidFill>
                  <a:schemeClr val="tx1"/>
                </a:solidFill>
                <a:latin typeface="+mn-lt"/>
                <a:ea typeface="+mn-ea"/>
                <a:cs typeface="+mn-cs"/>
              </a:rPr>
              <a:t>network (VPN) capabilities.</a:t>
            </a:r>
            <a:endParaRPr lang="en-GB" altLang="en-US" sz="26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charset="0"/>
                <a:cs typeface="Lucida Sans Unicode" charset="0"/>
              </a:rPr>
              <a:t>Threats to Information Security</a:t>
            </a:r>
          </a:p>
          <a:p>
            <a:pPr marL="342900" indent="-342900">
              <a:spcBef>
                <a:spcPct val="20000"/>
              </a:spcBef>
              <a:buFontTx/>
              <a:buChar char="•"/>
              <a:defRPr/>
            </a:pPr>
            <a:r>
              <a:rPr lang="en-GB" altLang="en-US" sz="2600" kern="0" dirty="0">
                <a:solidFill>
                  <a:srgbClr val="222222"/>
                </a:solidFill>
                <a:latin typeface="Arial"/>
              </a:rPr>
              <a:t>Threat: a potential risk to an asset’s loss of value</a:t>
            </a:r>
          </a:p>
          <a:p>
            <a:pPr marL="342900" indent="-342900">
              <a:spcBef>
                <a:spcPct val="20000"/>
              </a:spcBef>
              <a:buFontTx/>
              <a:buChar char="•"/>
              <a:defRPr/>
            </a:pPr>
            <a:r>
              <a:rPr lang="en-GB" altLang="en-US" sz="2600" kern="0" dirty="0">
                <a:solidFill>
                  <a:srgbClr val="222222"/>
                </a:solidFill>
                <a:latin typeface="Arial"/>
              </a:rPr>
              <a:t>Management must be informed about the various threats to organization’s people, applications, data, and information systems</a:t>
            </a:r>
          </a:p>
          <a:p>
            <a:pPr marL="342900" indent="-342900">
              <a:spcBef>
                <a:spcPct val="20000"/>
              </a:spcBef>
              <a:buFontTx/>
              <a:buChar char="•"/>
              <a:defRPr/>
            </a:pPr>
            <a:r>
              <a:rPr lang="en-GB" altLang="en-US" sz="2600" kern="0" dirty="0">
                <a:solidFill>
                  <a:srgbClr val="222222"/>
                </a:solidFill>
                <a:latin typeface="Arial"/>
              </a:rPr>
              <a:t>Overall security is improving; so is number of potential hackers</a:t>
            </a:r>
          </a:p>
          <a:p>
            <a:pPr marL="342900" indent="-342900">
              <a:spcBef>
                <a:spcPct val="20000"/>
              </a:spcBef>
              <a:buFontTx/>
              <a:buChar char="•"/>
              <a:defRPr/>
            </a:pPr>
            <a:r>
              <a:rPr lang="en-GB" altLang="en-US" sz="2600" kern="0" dirty="0">
                <a:solidFill>
                  <a:srgbClr val="222222"/>
                </a:solidFill>
                <a:latin typeface="Arial"/>
              </a:rPr>
              <a:t>The 2010-2011 CSI/FBI survey found</a:t>
            </a:r>
          </a:p>
          <a:p>
            <a:pPr marL="742950" lvl="1" indent="-285750">
              <a:spcBef>
                <a:spcPct val="20000"/>
              </a:spcBef>
              <a:buFontTx/>
              <a:buChar char="–"/>
              <a:defRPr/>
            </a:pPr>
            <a:r>
              <a:rPr lang="en-GB" altLang="en-US" sz="2400" kern="0" dirty="0">
                <a:solidFill>
                  <a:srgbClr val="222222"/>
                </a:solidFill>
                <a:latin typeface="Arial"/>
              </a:rPr>
              <a:t>67.1 </a:t>
            </a:r>
            <a:r>
              <a:rPr lang="en-GB" altLang="en-US" sz="2400" kern="0" dirty="0" err="1">
                <a:solidFill>
                  <a:srgbClr val="222222"/>
                </a:solidFill>
                <a:latin typeface="Arial"/>
              </a:rPr>
              <a:t>percent</a:t>
            </a:r>
            <a:r>
              <a:rPr lang="en-GB" altLang="en-US" sz="2400" kern="0" dirty="0">
                <a:solidFill>
                  <a:srgbClr val="222222"/>
                </a:solidFill>
                <a:latin typeface="Arial"/>
              </a:rPr>
              <a:t> of organizations had malware infections</a:t>
            </a:r>
          </a:p>
          <a:p>
            <a:pPr marL="742950" lvl="1" indent="-285750">
              <a:spcBef>
                <a:spcPct val="20000"/>
              </a:spcBef>
              <a:buFontTx/>
              <a:buChar char="–"/>
              <a:defRPr/>
            </a:pPr>
            <a:r>
              <a:rPr lang="en-GB" altLang="en-US" sz="2400" kern="0" dirty="0">
                <a:solidFill>
                  <a:srgbClr val="222222"/>
                </a:solidFill>
                <a:latin typeface="Arial"/>
              </a:rPr>
              <a:t>11 </a:t>
            </a:r>
            <a:r>
              <a:rPr lang="en-GB" altLang="en-US" sz="2400" kern="0" dirty="0" err="1">
                <a:solidFill>
                  <a:srgbClr val="222222"/>
                </a:solidFill>
                <a:latin typeface="Arial"/>
              </a:rPr>
              <a:t>percent</a:t>
            </a:r>
            <a:r>
              <a:rPr lang="en-GB" altLang="en-US" sz="2400" kern="0" dirty="0">
                <a:solidFill>
                  <a:srgbClr val="222222"/>
                </a:solidFill>
                <a:latin typeface="Arial"/>
              </a:rPr>
              <a:t> indicated system penetration by an outsider</a:t>
            </a:r>
          </a:p>
        </p:txBody>
      </p:sp>
    </p:spTree>
    <p:extLst>
      <p:ext uri="{BB962C8B-B14F-4D97-AF65-F5344CB8AC3E}">
        <p14:creationId xmlns:p14="http://schemas.microsoft.com/office/powerpoint/2010/main" val="3960411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Compromises to Intellectual Property</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organizations create or support the development of intellectual property as part of their business operations.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Intellectual property is defined as “the ownership of ideas and control over the tangible or virtual representation of those ideas.”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Intellectual property for an organization includes trade secrets, copyrights, trademarks, and patents.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Once intellectual property (IP) has been defined and properly identified, breaches to IP constitute a threat to the security of this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Most common IP breaches involve the unlawful use or duplication of software-based intellectual property, known as software piracy.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 addition to the laws surrounding software piracy, two watchdog organizations investigate allegations of software abuse: Software &amp; Information Industry Association (SIIA), formerly the Software Publishers Association, and the Business Software Alliance (BSA).</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Enforcement of copyright violations, piracy, and the like has been attempted through a number of technical security mechanisms, including digital watermarks, embedded codes.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4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Potential Deviations in Quality of Service by Service Providers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This category represents situations in which a product or services are not delivered to the organization as expected.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organization’s information system depends on the successful operation of many interdependent support systems including power grids, telecom networks, parts suppliers, service vendors, and even the janitorial staff and garbage haulers.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Internet service, communications, and power irregularities are three sets of service issues that dramatically affect the availability of information and systems.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Internet Service Issues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For organizations that rely heavily on the Internet and the Web to support continued operations, the threat of the potential loss of Internet service can lead to considerable loss in the availability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organizations have sales staff and telecommuters working at remote locations.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When an organization places its Web servers in the care of a Web hosting provider, that outsourcer assumes responsibility for all Internet services as well as for the hardware and operating system software used to operate the Web site.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Deliberate Acts of Espionage or Trespass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This threat represents a well-known and broad category of electronic and human activities that breach the confidentiality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When an unauthorized individual gains access to the information an organization is trying to protect, that act is categorized as a deliberate act of espionage or trespass.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When information gatherers employ techniques that cross the threshold of what is legal and/or ethical, they enter the world of industrial espionage.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Instances of shoulder surfing occur at computer terminals, desks, ATM machines, public phones, or other places where a person is accessing confidential information.</a:t>
            </a:r>
            <a:endParaRPr lang="en-GB" altLang="en-US" sz="10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threat of trespass can lead to unauthorized real or virtual actions that enable information gatherers to enter premises or systems they have not been authorized to enter.</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Controls are sometimes implemented to mark the boundaries of an organization’s virtual territory.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These boundaries give notice to trespassers that they are encroaching on the organization’s cyberspace.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classic perpetrator of deliberate acts of espionage or trespass is the hacker.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 the gritty world of reality, a hacker uses skill, guile, or fraud to attempt to bypass the controls placed around information that is the property of someone else. The hacker frequently spends long hours examining the types and structures of the targeted systems.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algn="just">
              <a:spcBef>
                <a:spcPts val="600"/>
              </a:spcBef>
            </a:pPr>
            <a:r>
              <a:rPr lang="en-GB" altLang="en-US" dirty="0"/>
              <a:t>Expert hackers</a:t>
            </a:r>
          </a:p>
          <a:p>
            <a:pPr lvl="1" algn="just">
              <a:spcBef>
                <a:spcPts val="600"/>
              </a:spcBef>
            </a:pPr>
            <a:r>
              <a:rPr lang="en-GB" altLang="en-US" dirty="0"/>
              <a:t>Develop software scripts and program exploits</a:t>
            </a:r>
          </a:p>
          <a:p>
            <a:pPr lvl="1" algn="just">
              <a:spcBef>
                <a:spcPts val="600"/>
              </a:spcBef>
            </a:pPr>
            <a:r>
              <a:rPr lang="en-GB" altLang="en-US" dirty="0"/>
              <a:t>Usually a master of many skills</a:t>
            </a:r>
          </a:p>
          <a:p>
            <a:pPr lvl="1" algn="just">
              <a:spcBef>
                <a:spcPts val="600"/>
              </a:spcBef>
            </a:pPr>
            <a:r>
              <a:rPr lang="en-GB" altLang="en-US" dirty="0"/>
              <a:t>Will often create attack software and share with others</a:t>
            </a:r>
          </a:p>
          <a:p>
            <a:pPr algn="just">
              <a:spcBef>
                <a:spcPts val="600"/>
              </a:spcBef>
            </a:pPr>
            <a:r>
              <a:rPr lang="en-GB" altLang="en-US" dirty="0"/>
              <a:t>Unskilled hackers</a:t>
            </a:r>
          </a:p>
          <a:p>
            <a:pPr lvl="1" algn="just">
              <a:spcBef>
                <a:spcPts val="600"/>
              </a:spcBef>
            </a:pPr>
            <a:r>
              <a:rPr lang="en-GB" altLang="en-US" dirty="0"/>
              <a:t>Many more unskilled hackers than expert hackers</a:t>
            </a:r>
          </a:p>
          <a:p>
            <a:pPr lvl="1" algn="just">
              <a:spcBef>
                <a:spcPts val="600"/>
              </a:spcBef>
            </a:pPr>
            <a:r>
              <a:rPr lang="en-GB" altLang="en-US" dirty="0"/>
              <a:t>Use expertly written software to exploit a system</a:t>
            </a:r>
          </a:p>
          <a:p>
            <a:pPr lvl="1" algn="just">
              <a:spcBef>
                <a:spcPts val="600"/>
              </a:spcBef>
            </a:pPr>
            <a:r>
              <a:rPr lang="en-GB" altLang="en-US" dirty="0"/>
              <a:t>Do not usually fully understand the systems they hack</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algn="just">
              <a:spcBef>
                <a:spcPts val="600"/>
              </a:spcBef>
            </a:pPr>
            <a:r>
              <a:rPr lang="en-GB" altLang="en-US" dirty="0"/>
              <a:t>Other terms for system rule breakers:</a:t>
            </a:r>
          </a:p>
          <a:p>
            <a:pPr lvl="1" algn="just">
              <a:spcBef>
                <a:spcPts val="600"/>
              </a:spcBef>
            </a:pPr>
            <a:r>
              <a:rPr lang="en-GB" altLang="en-US" dirty="0"/>
              <a:t>Cracker: “cracks” or removes software protection designed to prevent unauthorized duplication</a:t>
            </a:r>
          </a:p>
          <a:p>
            <a:pPr lvl="1" algn="just">
              <a:spcBef>
                <a:spcPts val="600"/>
              </a:spcBef>
            </a:pPr>
            <a:r>
              <a:rPr lang="en-GB" altLang="en-US" dirty="0" err="1"/>
              <a:t>Phreaker</a:t>
            </a:r>
            <a:r>
              <a:rPr lang="en-GB" altLang="en-US" dirty="0"/>
              <a:t>: hacks the public telephone system to make free calls or disrupt services</a:t>
            </a:r>
          </a:p>
          <a:p>
            <a:pPr algn="just">
              <a:spcBef>
                <a:spcPts val="600"/>
              </a:spcBef>
            </a:pPr>
            <a:r>
              <a:rPr lang="en-GB" altLang="en-US" dirty="0"/>
              <a:t>Password attacks</a:t>
            </a:r>
          </a:p>
          <a:p>
            <a:pPr lvl="1" algn="just">
              <a:spcBef>
                <a:spcPts val="600"/>
              </a:spcBef>
            </a:pPr>
            <a:r>
              <a:rPr lang="en-GB" altLang="en-US" dirty="0"/>
              <a:t>Cracking </a:t>
            </a:r>
          </a:p>
          <a:p>
            <a:pPr lvl="1" algn="just">
              <a:spcBef>
                <a:spcPts val="600"/>
              </a:spcBef>
            </a:pPr>
            <a:r>
              <a:rPr lang="en-GB" altLang="en-US" dirty="0"/>
              <a:t>Brute force</a:t>
            </a:r>
          </a:p>
          <a:p>
            <a:pPr lvl="1" algn="just">
              <a:spcBef>
                <a:spcPts val="600"/>
              </a:spcBef>
            </a:pPr>
            <a:r>
              <a:rPr lang="en-GB" altLang="en-US" dirty="0"/>
              <a:t>Dictionary</a:t>
            </a:r>
          </a:p>
          <a:p>
            <a:pPr lvl="1" algn="just">
              <a:spcBef>
                <a:spcPts val="600"/>
              </a:spcBef>
            </a:pPr>
            <a:r>
              <a:rPr lang="en-GB" altLang="en-US" dirty="0"/>
              <a:t>Rainbow tables </a:t>
            </a:r>
          </a:p>
          <a:p>
            <a:pPr lvl="1" algn="just">
              <a:spcBef>
                <a:spcPts val="600"/>
              </a:spcBef>
            </a:pPr>
            <a:r>
              <a:rPr lang="en-GB" altLang="en-US" dirty="0"/>
              <a:t>Social engineering</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13</a:t>
            </a:fld>
            <a:endParaRPr lang="en-US" dirty="0"/>
          </a:p>
        </p:txBody>
      </p:sp>
    </p:spTree>
    <p:extLst>
      <p:ext uri="{BB962C8B-B14F-4D97-AF65-F5344CB8AC3E}">
        <p14:creationId xmlns:p14="http://schemas.microsoft.com/office/powerpoint/2010/main" val="241406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0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Forces of Nature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Forces of nature, force majeure, or acts of God pose the most dangerous threats, because they are unexpected and can occur with very little warning.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These threats can disrupt not only the lives of individuals, but also the storage, transmission, and use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These include fire, flood, earthquake, lightning, landslide or mudslide, tornado or severe windstorm, hurricane or typhoon, tsunami, electrostatic discharge, and dust contamination.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Since it is not possible to avoid many of these threats, management must implement controls to limit damage and also prepare contingency plans for continued operations.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Potential Acts of Human Error or Failure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This category includes the possibility of acts performed without intent or malicious purpose by an individual who is an employee of an organization.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Inexperience, improper training, the making of incorrect assumptions, and other circumstances can cause problems.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Employees constitute one of the greatest threats to information security, as the individuals closest to the organizational data.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Employee mistakes can easily lead to the following: revelation of classified data, entry of erroneous data, accidental deletion or modification of data, storage of data in unprotected areas, and failure to protect information.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threats can be prevented with controls, ranging from simple procedures, such as requiring the user to type a critical command twice, to more complex procedures, such as the verification of commands by a second party.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6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Attack Descriptions (continued)</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Social Engineering - Within the context of information security, the process of using social skills to convince people to reveal access credentials or other valuable information to the attacker.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“People are the weakest link. You can have the best technology; firewalls, intrusion-detection systems, biometric devices...and somebody can call an unsuspecting employee. That's all she wrote, baby. They got everything.”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Timing Attack - Relatively new, works by exploring the contents of a Web browser’s cache. This could allow the designer to collect information to access to password-protected sites. Another attack by the same name involves attempting to intercept cryptographic elements to determine keys and encryption algorithms.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Deliberate Acts of Information Extortion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threat of information extortion is the possibility of an attacker or formerly trusted insider stealing information from a computer system and demanding compensation for its return or for an agreement to not disclose the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Extortion is common in credit card number theft.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r>
              <a:rPr lang="en-GB" sz="1200" b="0" i="0" u="none" strike="noStrike" kern="1200" baseline="0" dirty="0">
                <a:solidFill>
                  <a:schemeClr val="tx1"/>
                </a:solidFill>
                <a:latin typeface="+mn-lt"/>
                <a:ea typeface="+mn-ea"/>
                <a:cs typeface="+mn-cs"/>
              </a:rPr>
              <a:t>Ransomware is a malware attack on the host system that denies access to the user and then offers to provide a key to allow access back to the user’s system and data for a fee. There are two types of ransomware:</a:t>
            </a:r>
          </a:p>
          <a:p>
            <a:r>
              <a:rPr lang="en-GB" sz="1200" b="0" i="0" u="none" strike="noStrike" kern="1200" baseline="0" dirty="0" err="1">
                <a:solidFill>
                  <a:schemeClr val="tx1"/>
                </a:solidFill>
                <a:latin typeface="+mn-lt"/>
                <a:ea typeface="+mn-ea"/>
                <a:cs typeface="+mn-cs"/>
              </a:rPr>
              <a:t>lockscreen</a:t>
            </a:r>
            <a:r>
              <a:rPr lang="en-GB" sz="1200" b="0" i="0" u="none" strike="noStrike" kern="1200" baseline="0" dirty="0">
                <a:solidFill>
                  <a:schemeClr val="tx1"/>
                </a:solidFill>
                <a:latin typeface="+mn-lt"/>
                <a:ea typeface="+mn-ea"/>
                <a:cs typeface="+mn-cs"/>
              </a:rPr>
              <a:t> and encryption. </a:t>
            </a:r>
            <a:r>
              <a:rPr lang="en-GB" sz="1200" b="0" i="0" u="none" strike="noStrike" kern="1200" baseline="0" dirty="0" err="1">
                <a:solidFill>
                  <a:schemeClr val="tx1"/>
                </a:solidFill>
                <a:latin typeface="+mn-lt"/>
                <a:ea typeface="+mn-ea"/>
                <a:cs typeface="+mn-cs"/>
              </a:rPr>
              <a:t>Lockscreen</a:t>
            </a:r>
            <a:r>
              <a:rPr lang="en-GB" sz="1200" b="0" i="0" u="none" strike="noStrike" kern="1200" baseline="0" dirty="0">
                <a:solidFill>
                  <a:schemeClr val="tx1"/>
                </a:solidFill>
                <a:latin typeface="+mn-lt"/>
                <a:ea typeface="+mn-ea"/>
                <a:cs typeface="+mn-cs"/>
              </a:rPr>
              <a:t> ransomware denies access to the user’s system simply by disabling access to the desktop and preventing the user from bypassing the ransom screen</a:t>
            </a:r>
          </a:p>
          <a:p>
            <a:r>
              <a:rPr lang="en-GB" sz="1200" b="0" i="0" u="none" strike="noStrike" kern="1200" baseline="0" dirty="0">
                <a:solidFill>
                  <a:schemeClr val="tx1"/>
                </a:solidFill>
                <a:latin typeface="+mn-lt"/>
                <a:ea typeface="+mn-ea"/>
                <a:cs typeface="+mn-cs"/>
              </a:rPr>
              <a:t>that demands payment.</a:t>
            </a: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1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Sabotage or Vandalism  </a:t>
            </a:r>
          </a:p>
          <a:p>
            <a:pPr marL="342900" indent="-342900">
              <a:spcBef>
                <a:spcPct val="20000"/>
              </a:spcBef>
              <a:buFontTx/>
              <a:buChar char="•"/>
              <a:defRPr/>
            </a:pPr>
            <a:r>
              <a:rPr lang="en-GB" altLang="en-US" sz="2600" kern="0" dirty="0">
                <a:solidFill>
                  <a:srgbClr val="222222"/>
                </a:solidFill>
                <a:latin typeface="Arial"/>
              </a:rPr>
              <a:t>Threats can range from petty vandalism to organized sabotage</a:t>
            </a:r>
          </a:p>
          <a:p>
            <a:pPr marL="342900" indent="-342900">
              <a:spcBef>
                <a:spcPct val="20000"/>
              </a:spcBef>
              <a:buFontTx/>
              <a:buChar char="•"/>
              <a:defRPr/>
            </a:pPr>
            <a:r>
              <a:rPr lang="en-GB" altLang="en-US" sz="2600" kern="0" dirty="0">
                <a:solidFill>
                  <a:srgbClr val="222222"/>
                </a:solidFill>
                <a:latin typeface="Arial"/>
              </a:rPr>
              <a:t>Web site defacing can erode consumer confidence, diminishing organization’s sales, net worth, and reputation</a:t>
            </a:r>
          </a:p>
          <a:p>
            <a:pPr marL="342900" indent="-342900">
              <a:spcBef>
                <a:spcPct val="20000"/>
              </a:spcBef>
              <a:buFontTx/>
              <a:buChar char="•"/>
              <a:defRPr/>
            </a:pPr>
            <a:r>
              <a:rPr lang="en-GB" altLang="en-US" sz="2600" kern="0" dirty="0">
                <a:solidFill>
                  <a:srgbClr val="222222"/>
                </a:solidFill>
                <a:latin typeface="Arial"/>
              </a:rPr>
              <a:t>Threat of hacktivist or cyberactivist operations rising</a:t>
            </a:r>
          </a:p>
          <a:p>
            <a:pPr marL="342900" indent="-342900">
              <a:spcBef>
                <a:spcPct val="20000"/>
              </a:spcBef>
              <a:buFontTx/>
              <a:buChar char="•"/>
              <a:defRPr/>
            </a:pPr>
            <a:r>
              <a:rPr lang="en-GB" altLang="en-US" sz="2600" kern="0" dirty="0" err="1">
                <a:solidFill>
                  <a:srgbClr val="222222"/>
                </a:solidFill>
                <a:latin typeface="Arial"/>
              </a:rPr>
              <a:t>Cyberterrorism</a:t>
            </a:r>
            <a:r>
              <a:rPr lang="en-GB" altLang="en-US" sz="2600" kern="0" dirty="0">
                <a:solidFill>
                  <a:srgbClr val="222222"/>
                </a:solidFill>
                <a:latin typeface="Arial"/>
              </a:rPr>
              <a:t>/</a:t>
            </a:r>
            <a:r>
              <a:rPr lang="en-GB" altLang="en-US" sz="2600" kern="0" dirty="0" err="1">
                <a:solidFill>
                  <a:srgbClr val="222222"/>
                </a:solidFill>
                <a:latin typeface="Arial"/>
              </a:rPr>
              <a:t>Cyberwarfare</a:t>
            </a:r>
            <a:r>
              <a:rPr lang="en-GB" altLang="en-US" sz="2600" kern="0" dirty="0">
                <a:solidFill>
                  <a:srgbClr val="222222"/>
                </a:solidFill>
                <a:latin typeface="Arial"/>
              </a:rPr>
              <a:t>: much more sinister form of hacking</a:t>
            </a:r>
          </a:p>
        </p:txBody>
      </p:sp>
    </p:spTree>
    <p:extLst>
      <p:ext uri="{BB962C8B-B14F-4D97-AF65-F5344CB8AC3E}">
        <p14:creationId xmlns:p14="http://schemas.microsoft.com/office/powerpoint/2010/main" val="3960411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Technical Hardware Failures or Errors</a:t>
            </a:r>
          </a:p>
          <a:p>
            <a:pPr marL="342900" indent="-342900" eaLnBrk="1" hangingPunct="1">
              <a:spcBef>
                <a:spcPct val="20000"/>
              </a:spcBef>
              <a:buFontTx/>
              <a:buChar char="•"/>
              <a:defRPr/>
            </a:pPr>
            <a:r>
              <a:rPr lang="en-GB" altLang="en-US" sz="2600" kern="0" dirty="0">
                <a:solidFill>
                  <a:srgbClr val="222222"/>
                </a:solidFill>
                <a:latin typeface="Arial"/>
              </a:rPr>
              <a:t>Occur when manufacturer distributes equipment containing known or unknown flaw</a:t>
            </a:r>
          </a:p>
          <a:p>
            <a:pPr marL="342900" indent="-342900" eaLnBrk="1" hangingPunct="1">
              <a:spcBef>
                <a:spcPct val="20000"/>
              </a:spcBef>
              <a:buFontTx/>
              <a:buChar char="•"/>
              <a:defRPr/>
            </a:pPr>
            <a:r>
              <a:rPr lang="en-GB" altLang="en-US" sz="2600" kern="0" dirty="0">
                <a:solidFill>
                  <a:srgbClr val="222222"/>
                </a:solidFill>
                <a:latin typeface="Arial"/>
              </a:rPr>
              <a:t>Can cause system to perform outside of expected parameters, resulting in unreliable service or lack of </a:t>
            </a:r>
            <a:r>
              <a:rPr lang="en-GB" altLang="en-US" sz="2600" kern="0" dirty="0" err="1">
                <a:solidFill>
                  <a:srgbClr val="222222"/>
                </a:solidFill>
                <a:latin typeface="Arial"/>
              </a:rPr>
              <a:t>availabilitiy</a:t>
            </a:r>
            <a:endParaRPr lang="en-GB" altLang="en-US" sz="2600" kern="0" dirty="0">
              <a:solidFill>
                <a:srgbClr val="222222"/>
              </a:solidFill>
              <a:latin typeface="Arial"/>
            </a:endParaRPr>
          </a:p>
          <a:p>
            <a:pPr marL="342900" indent="-342900" eaLnBrk="1" hangingPunct="1">
              <a:spcBef>
                <a:spcPct val="20000"/>
              </a:spcBef>
              <a:buFontTx/>
              <a:buChar char="•"/>
              <a:defRPr/>
            </a:pPr>
            <a:r>
              <a:rPr lang="en-GB" altLang="en-US" sz="2600" kern="0" dirty="0">
                <a:solidFill>
                  <a:srgbClr val="222222"/>
                </a:solidFill>
                <a:latin typeface="Arial"/>
              </a:rPr>
              <a:t>Some errors are terminal; some are intermittent</a:t>
            </a:r>
          </a:p>
          <a:p>
            <a:pPr marL="342900" indent="-342900" eaLnBrk="1" hangingPunct="1">
              <a:spcBef>
                <a:spcPct val="20000"/>
              </a:spcBef>
              <a:buFontTx/>
              <a:buChar char="•"/>
              <a:defRPr/>
            </a:pPr>
            <a:r>
              <a:rPr lang="en-GB" altLang="en-US" sz="2600" kern="0" dirty="0">
                <a:solidFill>
                  <a:srgbClr val="222222"/>
                </a:solidFill>
                <a:latin typeface="Arial"/>
              </a:rPr>
              <a:t>Intel Pentium CPU failure</a:t>
            </a:r>
          </a:p>
          <a:p>
            <a:pPr marL="342900" indent="-342900" eaLnBrk="1" hangingPunct="1">
              <a:spcBef>
                <a:spcPct val="20000"/>
              </a:spcBef>
              <a:buFontTx/>
              <a:buChar char="•"/>
              <a:defRPr/>
            </a:pPr>
            <a:r>
              <a:rPr lang="en-GB" altLang="en-US" sz="2600" kern="0" dirty="0">
                <a:solidFill>
                  <a:srgbClr val="222222"/>
                </a:solidFill>
                <a:latin typeface="Arial"/>
              </a:rPr>
              <a:t>Mean time between failure measures amount of time between hardware failures </a:t>
            </a:r>
          </a:p>
          <a:p>
            <a:pPr marL="342900" indent="-342900" eaLnBrk="1" hangingPunct="1">
              <a:spcBef>
                <a:spcPct val="20000"/>
              </a:spcBef>
              <a:buFontTx/>
              <a:buChar char="•"/>
              <a:defRPr/>
            </a:pPr>
            <a:endParaRPr lang="en-GB" altLang="en-US" sz="2600" kern="0" dirty="0">
              <a:solidFill>
                <a:srgbClr val="222222"/>
              </a:solidFill>
              <a:latin typeface="Arial"/>
            </a:endParaRPr>
          </a:p>
          <a:p>
            <a:pPr algn="just">
              <a:spcBef>
                <a:spcPts val="600"/>
              </a:spcBef>
            </a:pPr>
            <a:r>
              <a:rPr lang="en-GB" altLang="en-US" sz="2800" dirty="0"/>
              <a:t>Large quantities of computer code are written, debugged, published, and sold before all bugs are detected and resolved.</a:t>
            </a:r>
          </a:p>
          <a:p>
            <a:pPr algn="just">
              <a:spcBef>
                <a:spcPts val="600"/>
              </a:spcBef>
            </a:pPr>
            <a:r>
              <a:rPr lang="en-GB" altLang="en-US" sz="2800" dirty="0"/>
              <a:t>Combinations of certain software and hardware can reveal new software bugs.</a:t>
            </a:r>
          </a:p>
          <a:p>
            <a:pPr algn="just">
              <a:spcBef>
                <a:spcPts val="600"/>
              </a:spcBef>
            </a:pPr>
            <a:r>
              <a:rPr lang="en-GB" altLang="en-US" sz="2800" dirty="0"/>
              <a:t>Entire Web sites are dedicated to documenting bugs.</a:t>
            </a:r>
          </a:p>
          <a:p>
            <a:pPr algn="just">
              <a:spcBef>
                <a:spcPts val="600"/>
              </a:spcBef>
            </a:pPr>
            <a:r>
              <a:rPr lang="en-GB" altLang="en-US" sz="2800" dirty="0"/>
              <a:t>Open Web Application Security Project (OWASP) is dedicated to helping organizations create/operate </a:t>
            </a:r>
            <a:r>
              <a:rPr lang="en-US" altLang="en-US" sz="2800" dirty="0"/>
              <a:t>trustworthy software and publishes a list of top security risks.</a:t>
            </a:r>
          </a:p>
          <a:p>
            <a:pPr marL="342900" indent="-342900" eaLnBrk="1" hangingPunct="1">
              <a:spcBef>
                <a:spcPct val="20000"/>
              </a:spcBef>
              <a:buFontTx/>
              <a:buChar char="•"/>
              <a:defRPr/>
            </a:pPr>
            <a:endParaRPr lang="en-GB" altLang="en-US" sz="26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Technological Obsolescence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When the infrastructure becomes antiquated or </a:t>
            </a:r>
            <a:r>
              <a:rPr lang="en-GB" altLang="en-US" sz="2800" dirty="0" err="1">
                <a:cs typeface="Lucida Sans Unicode" panose="020B0602030504020204" pitchFamily="34" charset="0"/>
              </a:rPr>
              <a:t>outdated</a:t>
            </a:r>
            <a:r>
              <a:rPr lang="en-GB" altLang="en-US" sz="2800" dirty="0">
                <a:cs typeface="Lucida Sans Unicode" panose="020B0602030504020204" pitchFamily="34" charset="0"/>
              </a:rPr>
              <a:t>, it leads to unreliable and untrustworthy systems.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Management must recognize that when technology becomes </a:t>
            </a:r>
            <a:r>
              <a:rPr lang="en-GB" altLang="en-US" sz="2800" dirty="0" err="1">
                <a:cs typeface="Lucida Sans Unicode" panose="020B0602030504020204" pitchFamily="34" charset="0"/>
              </a:rPr>
              <a:t>outdated</a:t>
            </a:r>
            <a:r>
              <a:rPr lang="en-GB" altLang="en-US" sz="2800" dirty="0">
                <a:cs typeface="Lucida Sans Unicode" panose="020B0602030504020204" pitchFamily="34" charset="0"/>
              </a:rPr>
              <a:t>, there is a risk of loss of data integrity to threats and attacks.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Ideally, proper planning by management should prevent the risks from technology obsolesce, but when obsolescence is identified, management must take immediate action.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0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Deliberate Acts of Theft</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Theft is the illegal taking of another’s property. Within an organization, that property can be physical, electronic, or intellectual.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value of information suffers when it is copied and taken away without the owner’s knowledge.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Physical theft can be controlled quite easily. A wide variety of measures can be used from simple locked doors to trained security personnel and the installation of alarm systems.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Electronic theft, however, is a more complex problem to manage and control.  Organizations may not even know it has occurred.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a:spcBef>
                <a:spcPct val="20000"/>
              </a:spcBef>
              <a:defRPr/>
            </a:pPr>
            <a:endParaRPr lang="en-GB" altLang="en-US" sz="24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a:spcBef>
                <a:spcPct val="20000"/>
              </a:spcBef>
              <a:defRPr/>
            </a:pPr>
            <a:endParaRPr lang="en-GB" altLang="en-US" sz="24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bg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05477420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666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dirty="0"/>
              <a:t>Click to edit Master title style</a:t>
            </a:r>
          </a:p>
        </p:txBody>
      </p:sp>
      <p:sp>
        <p:nvSpPr>
          <p:cNvPr id="4" name="Content Placeholder 3"/>
          <p:cNvSpPr>
            <a:spLocks noGrp="1"/>
          </p:cNvSpPr>
          <p:nvPr>
            <p:ph sz="quarter" idx="10"/>
          </p:nvPr>
        </p:nvSpPr>
        <p:spPr>
          <a:xfrm>
            <a:off x="609600" y="44958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p:cNvSpPr>
            <a:spLocks noGrp="1"/>
          </p:cNvSpPr>
          <p:nvPr>
            <p:ph sz="quarter" idx="11"/>
          </p:nvPr>
        </p:nvSpPr>
        <p:spPr>
          <a:xfrm>
            <a:off x="1066800" y="1752600"/>
            <a:ext cx="3089275" cy="1219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8"/>
          <p:cNvSpPr>
            <a:spLocks noGrp="1"/>
          </p:cNvSpPr>
          <p:nvPr>
            <p:ph sz="quarter" idx="12"/>
          </p:nvPr>
        </p:nvSpPr>
        <p:spPr>
          <a:xfrm>
            <a:off x="6553200" y="1600200"/>
            <a:ext cx="1447800" cy="106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83887321"/>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89567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236254547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78893014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14984"/>
            <a:ext cx="8229600" cy="622828"/>
          </a:xfrm>
        </p:spPr>
        <p:txBody>
          <a:bodyPr/>
          <a:lstStyle/>
          <a:p>
            <a:r>
              <a:rPr lang="en-US" dirty="0"/>
              <a:t>The Need for Security</a:t>
            </a:r>
            <a:br>
              <a:rPr lang="en-US" dirty="0"/>
            </a:br>
            <a:br>
              <a:rPr lang="en-US" dirty="0"/>
            </a:br>
            <a:endParaRPr lang="en-US" dirty="0"/>
          </a:p>
        </p:txBody>
      </p:sp>
      <p:sp>
        <p:nvSpPr>
          <p:cNvPr id="6" name="Text Placeholder 5"/>
          <p:cNvSpPr>
            <a:spLocks noGrp="1"/>
          </p:cNvSpPr>
          <p:nvPr>
            <p:ph type="body" sz="quarter" idx="14"/>
          </p:nvPr>
        </p:nvSpPr>
        <p:spPr>
          <a:xfrm>
            <a:off x="2286000" y="1632280"/>
            <a:ext cx="4495800" cy="1377619"/>
          </a:xfrm>
        </p:spPr>
        <p:txBody>
          <a:bodyPr/>
          <a:lstStyle/>
          <a:p>
            <a:pPr algn="ctr"/>
            <a:r>
              <a:rPr lang="en-US" sz="4000" b="1" dirty="0"/>
              <a:t>Lecture 2</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9F94D6DB-37EB-4023-D176-2343974F7FDD}"/>
              </a:ext>
            </a:extLst>
          </p:cNvPr>
          <p:cNvSpPr txBox="1">
            <a:spLocks/>
          </p:cNvSpPr>
          <p:nvPr/>
        </p:nvSpPr>
        <p:spPr>
          <a:xfrm>
            <a:off x="2514600" y="4191000"/>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3167503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91440" y="0"/>
            <a:ext cx="9052560" cy="1039091"/>
          </a:xfrm>
        </p:spPr>
        <p:txBody>
          <a:bodyPr anchor="ctr"/>
          <a:lstStyle/>
          <a:p>
            <a:r>
              <a:rPr lang="en-GB" altLang="en-US" dirty="0"/>
              <a:t>Learning Objectives</a:t>
            </a:r>
          </a:p>
        </p:txBody>
      </p:sp>
      <p:sp>
        <p:nvSpPr>
          <p:cNvPr id="12291" name="Content Placeholder 5"/>
          <p:cNvSpPr>
            <a:spLocks noGrp="1" noChangeArrowheads="1"/>
          </p:cNvSpPr>
          <p:nvPr>
            <p:ph idx="1"/>
          </p:nvPr>
        </p:nvSpPr>
        <p:spPr/>
        <p:txBody>
          <a:bodyPr>
            <a:normAutofit fontScale="92500"/>
          </a:bodyPr>
          <a:lstStyle/>
          <a:p>
            <a:pPr algn="just">
              <a:lnSpc>
                <a:spcPct val="110000"/>
              </a:lnSpc>
              <a:spcBef>
                <a:spcPts val="600"/>
              </a:spcBef>
            </a:pPr>
            <a:r>
              <a:rPr lang="en-GB" altLang="en-US" sz="2800" dirty="0"/>
              <a:t>Upon completion of this material, you should be able to:</a:t>
            </a:r>
            <a:endParaRPr lang="en-US" altLang="en-US" sz="2800" dirty="0"/>
          </a:p>
          <a:p>
            <a:pPr lvl="1" algn="just">
              <a:lnSpc>
                <a:spcPct val="110000"/>
              </a:lnSpc>
              <a:spcBef>
                <a:spcPts val="600"/>
              </a:spcBef>
            </a:pPr>
            <a:r>
              <a:rPr lang="en-US" altLang="en-US" sz="2600" dirty="0"/>
              <a:t>Discuss the organizational need for information security</a:t>
            </a:r>
          </a:p>
          <a:p>
            <a:pPr lvl="1" algn="just">
              <a:lnSpc>
                <a:spcPct val="110000"/>
              </a:lnSpc>
              <a:spcBef>
                <a:spcPts val="600"/>
              </a:spcBef>
            </a:pPr>
            <a:r>
              <a:rPr lang="en-US" sz="2600" dirty="0"/>
              <a:t>Explain why a successful information security program is the shared responsibility of an organization’s three communities of interest </a:t>
            </a:r>
          </a:p>
          <a:p>
            <a:pPr lvl="1" algn="just">
              <a:lnSpc>
                <a:spcPct val="110000"/>
              </a:lnSpc>
              <a:spcBef>
                <a:spcPts val="600"/>
              </a:spcBef>
            </a:pPr>
            <a:r>
              <a:rPr lang="en-US" sz="2600" dirty="0"/>
              <a:t>List and describe the threats posed to information security and common attacks associated with those threats</a:t>
            </a:r>
          </a:p>
          <a:p>
            <a:pPr lvl="1" algn="just">
              <a:lnSpc>
                <a:spcPct val="110000"/>
              </a:lnSpc>
              <a:spcBef>
                <a:spcPts val="600"/>
              </a:spcBef>
            </a:pPr>
            <a:r>
              <a:rPr lang="en-US" sz="2600" dirty="0"/>
              <a:t>List the common development failures and errors that result from poor software security efforts</a:t>
            </a:r>
            <a:endParaRPr lang="en-GB" altLang="en-US" sz="2600" dirty="0"/>
          </a:p>
        </p:txBody>
      </p:sp>
    </p:spTree>
    <p:extLst>
      <p:ext uri="{BB962C8B-B14F-4D97-AF65-F5344CB8AC3E}">
        <p14:creationId xmlns:p14="http://schemas.microsoft.com/office/powerpoint/2010/main" val="342647656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lstStyle/>
          <a:p>
            <a:r>
              <a:rPr lang="en-GB" altLang="en-US" dirty="0"/>
              <a:t>Introduction</a:t>
            </a:r>
          </a:p>
        </p:txBody>
      </p:sp>
      <p:sp>
        <p:nvSpPr>
          <p:cNvPr id="12291" name="Content Placeholder 5"/>
          <p:cNvSpPr>
            <a:spLocks noGrp="1" noChangeArrowheads="1"/>
          </p:cNvSpPr>
          <p:nvPr>
            <p:ph idx="1"/>
          </p:nvPr>
        </p:nvSpPr>
        <p:spPr/>
        <p:txBody>
          <a:bodyPr>
            <a:normAutofit/>
          </a:bodyPr>
          <a:lstStyle/>
          <a:p>
            <a:pPr algn="just">
              <a:spcBef>
                <a:spcPts val="600"/>
              </a:spcBef>
            </a:pPr>
            <a:r>
              <a:rPr lang="en-GB" altLang="en-US" sz="2800" dirty="0"/>
              <a:t>The primary mission of an information security program is to ensure information assets—information and the systems that house them—remain safe and useful.</a:t>
            </a:r>
          </a:p>
          <a:p>
            <a:pPr algn="just">
              <a:spcBef>
                <a:spcPts val="600"/>
              </a:spcBef>
            </a:pPr>
            <a:r>
              <a:rPr lang="en-GB" altLang="en-US" sz="2800" dirty="0"/>
              <a:t>If no threats existed, resources could be used exclusively to improve systems that contain, use, and transmit information.</a:t>
            </a:r>
          </a:p>
          <a:p>
            <a:pPr algn="just">
              <a:spcBef>
                <a:spcPts val="600"/>
              </a:spcBef>
            </a:pPr>
            <a:r>
              <a:rPr lang="en-GB" altLang="en-US" sz="2800" dirty="0"/>
              <a:t>Threat of attacks on information systems is a constant concern.</a:t>
            </a:r>
          </a:p>
        </p:txBody>
      </p:sp>
    </p:spTree>
    <p:extLst>
      <p:ext uri="{BB962C8B-B14F-4D97-AF65-F5344CB8AC3E}">
        <p14:creationId xmlns:p14="http://schemas.microsoft.com/office/powerpoint/2010/main" val="4188495920"/>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lstStyle/>
          <a:p>
            <a:r>
              <a:rPr lang="en-GB" altLang="en-US" dirty="0"/>
              <a:t>Business Needs First</a:t>
            </a:r>
          </a:p>
        </p:txBody>
      </p:sp>
      <p:sp>
        <p:nvSpPr>
          <p:cNvPr id="12291" name="Content Placeholder 5"/>
          <p:cNvSpPr>
            <a:spLocks noGrp="1" noChangeArrowheads="1"/>
          </p:cNvSpPr>
          <p:nvPr>
            <p:ph idx="1"/>
          </p:nvPr>
        </p:nvSpPr>
        <p:spPr/>
        <p:txBody>
          <a:bodyPr>
            <a:normAutofit/>
          </a:bodyPr>
          <a:lstStyle/>
          <a:p>
            <a:pPr algn="just">
              <a:spcBef>
                <a:spcPts val="600"/>
              </a:spcBef>
            </a:pPr>
            <a:r>
              <a:rPr lang="en-GB" altLang="en-US" sz="2800" dirty="0"/>
              <a:t>Information security performs four important functions for an organization:</a:t>
            </a:r>
          </a:p>
          <a:p>
            <a:pPr lvl="1" algn="just">
              <a:spcBef>
                <a:spcPts val="600"/>
              </a:spcBef>
            </a:pPr>
            <a:r>
              <a:rPr lang="en-US" altLang="en-US" sz="2600" dirty="0"/>
              <a:t>Protecting the organization’s ability to function</a:t>
            </a:r>
          </a:p>
          <a:p>
            <a:pPr lvl="1" algn="just">
              <a:spcBef>
                <a:spcPts val="600"/>
              </a:spcBef>
            </a:pPr>
            <a:r>
              <a:rPr lang="en-US" altLang="en-US" sz="2600" dirty="0"/>
              <a:t>Protecting the data and information the organization collects and uses</a:t>
            </a:r>
          </a:p>
          <a:p>
            <a:pPr lvl="1" algn="just">
              <a:spcBef>
                <a:spcPts val="600"/>
              </a:spcBef>
            </a:pPr>
            <a:r>
              <a:rPr lang="en-US" altLang="en-US" sz="2600" dirty="0"/>
              <a:t>Enabling the safe operation of applications running on the organization’s IT systems</a:t>
            </a:r>
          </a:p>
          <a:p>
            <a:pPr lvl="1" algn="just">
              <a:spcBef>
                <a:spcPts val="600"/>
              </a:spcBef>
            </a:pPr>
            <a:r>
              <a:rPr lang="en-US" altLang="en-US" sz="2600" dirty="0"/>
              <a:t>Safeguarding the organization’s technology assets</a:t>
            </a:r>
            <a:endParaRPr lang="en-GB" altLang="en-US" sz="2600" dirty="0"/>
          </a:p>
        </p:txBody>
      </p:sp>
    </p:spTree>
    <p:extLst>
      <p:ext uri="{BB962C8B-B14F-4D97-AF65-F5344CB8AC3E}">
        <p14:creationId xmlns:p14="http://schemas.microsoft.com/office/powerpoint/2010/main" val="2913858572"/>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115291"/>
          </a:xfrm>
        </p:spPr>
        <p:txBody>
          <a:bodyPr anchor="ctr">
            <a:noAutofit/>
          </a:bodyPr>
          <a:lstStyle/>
          <a:p>
            <a:r>
              <a:rPr lang="en-GB" altLang="en-US" dirty="0"/>
              <a:t>Protecting the Functionality of an Organization</a:t>
            </a:r>
          </a:p>
        </p:txBody>
      </p:sp>
      <p:sp>
        <p:nvSpPr>
          <p:cNvPr id="12291" name="Content Placeholder 5"/>
          <p:cNvSpPr>
            <a:spLocks noGrp="1" noChangeArrowheads="1"/>
          </p:cNvSpPr>
          <p:nvPr>
            <p:ph idx="1"/>
          </p:nvPr>
        </p:nvSpPr>
        <p:spPr>
          <a:xfrm>
            <a:off x="228600" y="1371599"/>
            <a:ext cx="8763000" cy="4267201"/>
          </a:xfrm>
        </p:spPr>
        <p:txBody>
          <a:bodyPr>
            <a:normAutofit/>
          </a:bodyPr>
          <a:lstStyle/>
          <a:p>
            <a:pPr algn="just">
              <a:spcBef>
                <a:spcPts val="600"/>
              </a:spcBef>
            </a:pPr>
            <a:r>
              <a:rPr lang="en-GB" altLang="en-US" sz="2800" dirty="0"/>
              <a:t>Management (general and IT) is responsible for facilitating security program.</a:t>
            </a:r>
          </a:p>
          <a:p>
            <a:pPr algn="just">
              <a:spcBef>
                <a:spcPts val="600"/>
              </a:spcBef>
            </a:pPr>
            <a:r>
              <a:rPr lang="en-GB" altLang="en-US" sz="2800" dirty="0"/>
              <a:t>Implementing information security has more to do with management than technology.</a:t>
            </a:r>
          </a:p>
          <a:p>
            <a:pPr algn="just">
              <a:spcBef>
                <a:spcPts val="600"/>
              </a:spcBef>
            </a:pPr>
            <a:r>
              <a:rPr lang="en-GB" altLang="en-US" sz="2800" dirty="0"/>
              <a:t>Communities of interest should address information security in terms of business impact and cost of business interruption.</a:t>
            </a:r>
          </a:p>
        </p:txBody>
      </p:sp>
    </p:spTree>
    <p:extLst>
      <p:ext uri="{BB962C8B-B14F-4D97-AF65-F5344CB8AC3E}">
        <p14:creationId xmlns:p14="http://schemas.microsoft.com/office/powerpoint/2010/main" val="2989003025"/>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Protecting Data That Organizations Collect and Use</a:t>
            </a:r>
          </a:p>
        </p:txBody>
      </p:sp>
      <p:sp>
        <p:nvSpPr>
          <p:cNvPr id="12291" name="Content Placeholder 5"/>
          <p:cNvSpPr>
            <a:spLocks noGrp="1" noChangeArrowheads="1"/>
          </p:cNvSpPr>
          <p:nvPr>
            <p:ph idx="1"/>
          </p:nvPr>
        </p:nvSpPr>
        <p:spPr>
          <a:xfrm>
            <a:off x="228600" y="1371599"/>
            <a:ext cx="8763000" cy="4267201"/>
          </a:xfrm>
        </p:spPr>
        <p:txBody>
          <a:bodyPr>
            <a:normAutofit/>
          </a:bodyPr>
          <a:lstStyle/>
          <a:p>
            <a:pPr algn="just">
              <a:spcBef>
                <a:spcPts val="600"/>
              </a:spcBef>
            </a:pPr>
            <a:r>
              <a:rPr lang="en-GB" altLang="en-US" sz="2800" dirty="0"/>
              <a:t>Without data, an organization loses its record of transactions and ability to deliver value to customers.</a:t>
            </a:r>
          </a:p>
          <a:p>
            <a:pPr algn="just">
              <a:spcBef>
                <a:spcPts val="600"/>
              </a:spcBef>
            </a:pPr>
            <a:r>
              <a:rPr lang="en-GB" altLang="en-US" sz="2800" dirty="0"/>
              <a:t>Protecting data in transmission, in processing, and at rest (storage) is a critical aspect of information security.</a:t>
            </a:r>
          </a:p>
        </p:txBody>
      </p:sp>
    </p:spTree>
    <p:extLst>
      <p:ext uri="{BB962C8B-B14F-4D97-AF65-F5344CB8AC3E}">
        <p14:creationId xmlns:p14="http://schemas.microsoft.com/office/powerpoint/2010/main" val="3332678382"/>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Enabling the Safe Operation of Applications</a:t>
            </a:r>
          </a:p>
        </p:txBody>
      </p:sp>
      <p:sp>
        <p:nvSpPr>
          <p:cNvPr id="12291" name="Content Placeholder 5"/>
          <p:cNvSpPr>
            <a:spLocks noGrp="1" noChangeArrowheads="1"/>
          </p:cNvSpPr>
          <p:nvPr>
            <p:ph idx="1"/>
          </p:nvPr>
        </p:nvSpPr>
        <p:spPr>
          <a:xfrm>
            <a:off x="228600" y="1295401"/>
            <a:ext cx="8763000" cy="4191000"/>
          </a:xfrm>
        </p:spPr>
        <p:txBody>
          <a:bodyPr>
            <a:normAutofit/>
          </a:bodyPr>
          <a:lstStyle/>
          <a:p>
            <a:pPr algn="just">
              <a:spcBef>
                <a:spcPts val="600"/>
              </a:spcBef>
            </a:pPr>
            <a:r>
              <a:rPr lang="en-GB" altLang="en-US" sz="2800" dirty="0"/>
              <a:t>Organization needs environments that safeguard applications using IT systems.</a:t>
            </a:r>
          </a:p>
          <a:p>
            <a:pPr algn="just">
              <a:spcBef>
                <a:spcPts val="600"/>
              </a:spcBef>
            </a:pPr>
            <a:r>
              <a:rPr lang="en-GB" altLang="en-US" sz="2800" dirty="0"/>
              <a:t>Management must continue to oversee infrastructure once in place—not relegate to IT department.</a:t>
            </a:r>
          </a:p>
        </p:txBody>
      </p:sp>
    </p:spTree>
    <p:extLst>
      <p:ext uri="{BB962C8B-B14F-4D97-AF65-F5344CB8AC3E}">
        <p14:creationId xmlns:p14="http://schemas.microsoft.com/office/powerpoint/2010/main" val="3868504870"/>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Safeguarding Technology Assets in Organizations</a:t>
            </a:r>
          </a:p>
        </p:txBody>
      </p:sp>
      <p:sp>
        <p:nvSpPr>
          <p:cNvPr id="12291" name="Content Placeholder 5"/>
          <p:cNvSpPr>
            <a:spLocks noGrp="1" noChangeArrowheads="1"/>
          </p:cNvSpPr>
          <p:nvPr>
            <p:ph idx="1"/>
          </p:nvPr>
        </p:nvSpPr>
        <p:spPr>
          <a:xfrm>
            <a:off x="76200" y="1371600"/>
            <a:ext cx="8763000" cy="4343401"/>
          </a:xfrm>
        </p:spPr>
        <p:txBody>
          <a:bodyPr>
            <a:normAutofit/>
          </a:bodyPr>
          <a:lstStyle/>
          <a:p>
            <a:pPr algn="just">
              <a:spcBef>
                <a:spcPts val="600"/>
              </a:spcBef>
            </a:pPr>
            <a:r>
              <a:rPr lang="en-GB" altLang="en-US" sz="2800" dirty="0"/>
              <a:t>Organizations must employ secure infrastructure hardware appropriate to the size and scope of the enterprise.</a:t>
            </a:r>
          </a:p>
          <a:p>
            <a:pPr algn="just">
              <a:spcBef>
                <a:spcPts val="600"/>
              </a:spcBef>
            </a:pPr>
            <a:r>
              <a:rPr lang="en-GB" altLang="en-US" sz="2800" dirty="0"/>
              <a:t>Additional security services may be needed as the organization grows.</a:t>
            </a:r>
          </a:p>
          <a:p>
            <a:pPr algn="just">
              <a:spcBef>
                <a:spcPts val="600"/>
              </a:spcBef>
            </a:pPr>
            <a:r>
              <a:rPr lang="en-GB" altLang="en-US" sz="2800" dirty="0"/>
              <a:t>More robust solutions should replace security programs the organization has outgrown.</a:t>
            </a:r>
          </a:p>
        </p:txBody>
      </p:sp>
    </p:spTree>
    <p:extLst>
      <p:ext uri="{BB962C8B-B14F-4D97-AF65-F5344CB8AC3E}">
        <p14:creationId xmlns:p14="http://schemas.microsoft.com/office/powerpoint/2010/main" val="797039874"/>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Threats and Attacks</a:t>
            </a:r>
          </a:p>
        </p:txBody>
      </p:sp>
      <p:sp>
        <p:nvSpPr>
          <p:cNvPr id="12291" name="Content Placeholder 5"/>
          <p:cNvSpPr>
            <a:spLocks noGrp="1" noChangeArrowheads="1"/>
          </p:cNvSpPr>
          <p:nvPr>
            <p:ph idx="1"/>
          </p:nvPr>
        </p:nvSpPr>
        <p:spPr>
          <a:xfrm>
            <a:off x="213360" y="838200"/>
            <a:ext cx="8763000" cy="4830763"/>
          </a:xfrm>
        </p:spPr>
        <p:txBody>
          <a:bodyPr>
            <a:noAutofit/>
          </a:bodyPr>
          <a:lstStyle/>
          <a:p>
            <a:pPr algn="just">
              <a:spcBef>
                <a:spcPts val="600"/>
              </a:spcBef>
            </a:pPr>
            <a:r>
              <a:rPr lang="en-GB" altLang="en-US" sz="2400" dirty="0"/>
              <a:t>Threat: a potential risk to an asset’s loss of value.</a:t>
            </a:r>
          </a:p>
          <a:p>
            <a:pPr>
              <a:spcBef>
                <a:spcPts val="600"/>
              </a:spcBef>
            </a:pPr>
            <a:r>
              <a:rPr lang="en-US" sz="2400" dirty="0"/>
              <a:t>Attack: An intentional or unintentional act that can damage or otherwise compromise information and the systems that support it. </a:t>
            </a:r>
          </a:p>
          <a:p>
            <a:pPr>
              <a:spcBef>
                <a:spcPts val="600"/>
              </a:spcBef>
            </a:pPr>
            <a:r>
              <a:rPr lang="en-US" sz="2400" dirty="0"/>
              <a:t>Exploit: A technique used to compromise a system.</a:t>
            </a:r>
          </a:p>
          <a:p>
            <a:pPr>
              <a:spcBef>
                <a:spcPts val="600"/>
              </a:spcBef>
            </a:pPr>
            <a:r>
              <a:rPr lang="en-US" sz="2400" dirty="0"/>
              <a:t>Vulnerability: A potential weakness in an asset or its defensive control system(s).</a:t>
            </a:r>
            <a:endParaRPr lang="en-GB" altLang="en-US" sz="2400" dirty="0"/>
          </a:p>
          <a:p>
            <a:pPr>
              <a:spcBef>
                <a:spcPts val="600"/>
              </a:spcBef>
            </a:pPr>
            <a:r>
              <a:rPr lang="en-GB" altLang="en-US" sz="2400" dirty="0"/>
              <a:t>Management must be informed about the various threats to an organization’s people, applications, data, and information systems.</a:t>
            </a:r>
          </a:p>
          <a:p>
            <a:pPr>
              <a:spcBef>
                <a:spcPts val="600"/>
              </a:spcBef>
            </a:pPr>
            <a:r>
              <a:rPr lang="en-GB" altLang="en-US" sz="2400" dirty="0"/>
              <a:t>Overall security is improving, but so is the</a:t>
            </a:r>
            <a:r>
              <a:rPr lang="en-US" altLang="en-US" sz="2400" dirty="0"/>
              <a:t> </a:t>
            </a:r>
            <a:r>
              <a:rPr lang="en-GB" altLang="en-US" sz="2400" dirty="0"/>
              <a:t>number of potential hackers.</a:t>
            </a:r>
          </a:p>
        </p:txBody>
      </p:sp>
    </p:spTree>
    <p:extLst>
      <p:ext uri="{BB962C8B-B14F-4D97-AF65-F5344CB8AC3E}">
        <p14:creationId xmlns:p14="http://schemas.microsoft.com/office/powerpoint/2010/main" val="733071823"/>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7580" y="138989"/>
            <a:ext cx="8108838" cy="470611"/>
          </a:xfrm>
        </p:spPr>
        <p:txBody>
          <a:bodyPr anchor="ctr">
            <a:noAutofit/>
          </a:bodyPr>
          <a:lstStyle/>
          <a:p>
            <a:r>
              <a:rPr lang="en-US" dirty="0"/>
              <a:t>World Internet usage</a:t>
            </a:r>
          </a:p>
        </p:txBody>
      </p:sp>
      <p:pic>
        <p:nvPicPr>
          <p:cNvPr id="1026" name="Picture 2" descr="An illustration shows world map with several tables of content marked with arrows to different countries. The first box on the left top points to Canada in map. The heading is, “North America” and has two columns. Population (2016 est.) is 359, 492, 296, population% is 4.9%, Internet users is 320, 067, 193, %population is 89.0%, usage % of world is 8.9% and usage growth 2000-2016 is 196.1%. Second box is pointing to Sweden in map and the heading is, “Europe.” The text below is Population (2016 est.) is 832, 073, 224, population% is 11.3%, Internet users is 614, 979, 903, %population is 73.9%, usage % of world is 17.0% and usage growth 2000-2016 is 485.2%. The third box on the right top points to Russia in map. The heading is Asia and the values are Population (2016 est.) is 4,052,652,889, population% is 55.2%, Internet users is 1,792,163,654, %population is 44.2%, usage % of world is 49.6% and usage growth 2000-2016 is 1467.9%. The fourth box below it points to Arabia in map. The heading of the box is Middle East and Population (2016 est.) is 246,700,900, population% is 3.4%, Internet users is 132,589,765, %population is 53.7%, usage % of world is 3.7% and usage growth 2000-2016 is 3936.5%. The box at the right bottom is pointed to Australia and the heading of box is Oceania/Australia. Population (2016 est.) is 37,590,704, population% is 0.5%, Internet users is 27,540,654, %population is 73.3%, usage % of world is 0.8% and usage growth 2000-2016 is 261.4%. The box at the left and at the bottom of North America is pointed to Algeria. The heading is Africa and Population (2016 est.) is 1,185,529,578, population% is 16.2%, Internet users is 339,283,342, %population is 28.6%, usage% of world is 9.4% and usage growth 2000-2016 is 7415.6%. The box on the left bottom of the map points to Latin America/Caribbean. For population (2016 est.), it is 626,054,392, population% is 8.5%, Internet users is 384,751,302, %population is 61.5%, usage % of world is 10.7% and usage growth 2000-2016 is 2029.4%. The last box at the bottom is labeled as, “World totals” has Population (2016 est.) which is 7,340,093,980, internet users are 3,611,375,813, %population is 49.2% and usage growth 2000 – 2016 is 900.4%.&#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2116" y="762000"/>
            <a:ext cx="6579766" cy="4868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65678565"/>
      </p:ext>
    </p:extLst>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658091"/>
          </a:xfrm>
        </p:spPr>
        <p:txBody>
          <a:bodyPr anchor="ctr">
            <a:noAutofit/>
          </a:bodyPr>
          <a:lstStyle/>
          <a:p>
            <a:r>
              <a:rPr lang="en-GB" altLang="en-US" dirty="0"/>
              <a:t>Compromises to Intellectual Property</a:t>
            </a:r>
          </a:p>
        </p:txBody>
      </p:sp>
      <p:sp>
        <p:nvSpPr>
          <p:cNvPr id="12291" name="Content Placeholder 5"/>
          <p:cNvSpPr>
            <a:spLocks noGrp="1" noChangeArrowheads="1"/>
          </p:cNvSpPr>
          <p:nvPr>
            <p:ph idx="1"/>
          </p:nvPr>
        </p:nvSpPr>
        <p:spPr>
          <a:xfrm>
            <a:off x="213360" y="838200"/>
            <a:ext cx="8763000" cy="4830763"/>
          </a:xfrm>
        </p:spPr>
        <p:txBody>
          <a:bodyPr>
            <a:normAutofit lnSpcReduction="10000"/>
          </a:bodyPr>
          <a:lstStyle/>
          <a:p>
            <a:pPr algn="just">
              <a:spcBef>
                <a:spcPts val="600"/>
              </a:spcBef>
            </a:pPr>
            <a:r>
              <a:rPr lang="en-GB" altLang="en-US" sz="2800" dirty="0"/>
              <a:t>Intellectual property (IP): creation, ownership, and control of original ideas as well as the representation of those ideas.</a:t>
            </a:r>
          </a:p>
          <a:p>
            <a:pPr algn="just">
              <a:spcBef>
                <a:spcPts val="600"/>
              </a:spcBef>
            </a:pPr>
            <a:r>
              <a:rPr lang="en-GB" altLang="en-US" sz="2800" dirty="0"/>
              <a:t>The most common IP breaches involve software piracy.</a:t>
            </a:r>
          </a:p>
          <a:p>
            <a:pPr algn="just">
              <a:spcBef>
                <a:spcPts val="600"/>
              </a:spcBef>
            </a:pPr>
            <a:r>
              <a:rPr lang="en-GB" altLang="en-US" sz="2800" dirty="0"/>
              <a:t>Two watchdog organizations investigate software abuse:</a:t>
            </a:r>
          </a:p>
          <a:p>
            <a:pPr lvl="1" algn="just">
              <a:spcBef>
                <a:spcPts val="600"/>
              </a:spcBef>
            </a:pPr>
            <a:r>
              <a:rPr lang="en-GB" altLang="en-US" sz="2600" dirty="0"/>
              <a:t>Software &amp; Information Industry Association (SIIA) </a:t>
            </a:r>
          </a:p>
          <a:p>
            <a:pPr lvl="1" algn="just">
              <a:spcBef>
                <a:spcPts val="600"/>
              </a:spcBef>
            </a:pPr>
            <a:r>
              <a:rPr lang="en-GB" altLang="en-US" sz="2600" dirty="0"/>
              <a:t>Business Software Alliance (BSA)</a:t>
            </a:r>
            <a:r>
              <a:rPr lang="ar-SA" altLang="en-US" sz="2600" dirty="0"/>
              <a:t>‏</a:t>
            </a:r>
            <a:endParaRPr lang="en-GB" altLang="en-US" sz="2600" dirty="0"/>
          </a:p>
          <a:p>
            <a:pPr algn="just">
              <a:spcBef>
                <a:spcPts val="600"/>
              </a:spcBef>
            </a:pPr>
            <a:r>
              <a:rPr lang="en-GB" altLang="en-US" sz="2800" dirty="0"/>
              <a:t>Enforcement of copyright law has been attempted with technical security mechanisms</a:t>
            </a:r>
            <a:r>
              <a:rPr lang="en-GB" altLang="en-US" dirty="0"/>
              <a:t>.</a:t>
            </a:r>
          </a:p>
        </p:txBody>
      </p:sp>
    </p:spTree>
    <p:extLst>
      <p:ext uri="{BB962C8B-B14F-4D97-AF65-F5344CB8AC3E}">
        <p14:creationId xmlns:p14="http://schemas.microsoft.com/office/powerpoint/2010/main" val="278719482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Deviations in Quality of Service</a:t>
            </a:r>
          </a:p>
        </p:txBody>
      </p:sp>
      <p:sp>
        <p:nvSpPr>
          <p:cNvPr id="12291" name="Content Placeholder 5"/>
          <p:cNvSpPr>
            <a:spLocks noGrp="1" noChangeArrowheads="1"/>
          </p:cNvSpPr>
          <p:nvPr>
            <p:ph idx="1"/>
          </p:nvPr>
        </p:nvSpPr>
        <p:spPr>
          <a:xfrm>
            <a:off x="213360" y="765048"/>
            <a:ext cx="8763000" cy="4830763"/>
          </a:xfrm>
        </p:spPr>
        <p:txBody>
          <a:bodyPr>
            <a:normAutofit fontScale="92500"/>
          </a:bodyPr>
          <a:lstStyle/>
          <a:p>
            <a:pPr algn="just">
              <a:spcBef>
                <a:spcPts val="600"/>
              </a:spcBef>
            </a:pPr>
            <a:r>
              <a:rPr lang="en-GB" altLang="en-US" sz="2800" dirty="0"/>
              <a:t>Information system depends on the successful operation of many interdependent support systems.</a:t>
            </a:r>
          </a:p>
          <a:p>
            <a:pPr algn="just">
              <a:spcBef>
                <a:spcPts val="600"/>
              </a:spcBef>
            </a:pPr>
            <a:r>
              <a:rPr lang="en-GB" altLang="en-US" sz="2800" dirty="0"/>
              <a:t>Internet service, communications, and power irregularities dramatically affect the availability of information and systems.</a:t>
            </a:r>
          </a:p>
          <a:p>
            <a:pPr algn="just">
              <a:spcBef>
                <a:spcPts val="600"/>
              </a:spcBef>
            </a:pPr>
            <a:r>
              <a:rPr lang="en-US" altLang="en-US" sz="2800" dirty="0"/>
              <a:t>Internet service issues</a:t>
            </a:r>
          </a:p>
          <a:p>
            <a:pPr lvl="1" algn="just">
              <a:spcBef>
                <a:spcPts val="600"/>
              </a:spcBef>
            </a:pPr>
            <a:r>
              <a:rPr lang="en-GB" altLang="en-US" sz="2600" dirty="0"/>
              <a:t>Internet service provider (ISP) failures can considerably undermine the availability of information.</a:t>
            </a:r>
          </a:p>
          <a:p>
            <a:pPr lvl="1" algn="just">
              <a:spcBef>
                <a:spcPts val="600"/>
              </a:spcBef>
            </a:pPr>
            <a:r>
              <a:rPr lang="en-GB" altLang="en-US" sz="2600" dirty="0"/>
              <a:t>Outsourced Web hosting provider assumes responsibility for all Internet services as well as for the hardware and Web site operating system software.</a:t>
            </a:r>
            <a:endParaRPr lang="en-GB" altLang="en-US" sz="2800" dirty="0"/>
          </a:p>
        </p:txBody>
      </p:sp>
    </p:spTree>
    <p:extLst>
      <p:ext uri="{BB962C8B-B14F-4D97-AF65-F5344CB8AC3E}">
        <p14:creationId xmlns:p14="http://schemas.microsoft.com/office/powerpoint/2010/main" val="1334926013"/>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 y="27709"/>
            <a:ext cx="9052560" cy="658091"/>
          </a:xfrm>
        </p:spPr>
        <p:txBody>
          <a:bodyPr anchor="ctr"/>
          <a:lstStyle/>
          <a:p>
            <a:r>
              <a:rPr lang="en-GB" altLang="en-US" dirty="0"/>
              <a:t>Espionage or Trespass</a:t>
            </a:r>
            <a:endParaRPr lang="en-US" dirty="0"/>
          </a:p>
        </p:txBody>
      </p:sp>
      <p:sp>
        <p:nvSpPr>
          <p:cNvPr id="5" name="Content Placeholder 4"/>
          <p:cNvSpPr>
            <a:spLocks noGrp="1"/>
          </p:cNvSpPr>
          <p:nvPr>
            <p:ph idx="1"/>
          </p:nvPr>
        </p:nvSpPr>
        <p:spPr>
          <a:xfrm>
            <a:off x="76200" y="838200"/>
            <a:ext cx="8763000" cy="4830763"/>
          </a:xfrm>
        </p:spPr>
        <p:txBody>
          <a:bodyPr>
            <a:normAutofit/>
          </a:bodyPr>
          <a:lstStyle/>
          <a:p>
            <a:pPr algn="just">
              <a:spcBef>
                <a:spcPts val="600"/>
              </a:spcBef>
            </a:pPr>
            <a:r>
              <a:rPr lang="en-GB" altLang="en-US" dirty="0"/>
              <a:t>Access of protected information by unauthorized individuals</a:t>
            </a:r>
          </a:p>
          <a:p>
            <a:pPr algn="just">
              <a:spcBef>
                <a:spcPts val="600"/>
              </a:spcBef>
            </a:pPr>
            <a:r>
              <a:rPr lang="en-GB" altLang="en-US" dirty="0"/>
              <a:t>Competitive intelligence (legal) versus industrial </a:t>
            </a:r>
            <a:br>
              <a:rPr lang="en-GB" altLang="en-US" dirty="0"/>
            </a:br>
            <a:r>
              <a:rPr lang="en-GB" altLang="en-US" dirty="0"/>
              <a:t>espionage (illegal)</a:t>
            </a:r>
            <a:r>
              <a:rPr lang="ar-SA" altLang="en-US" dirty="0"/>
              <a:t>‏</a:t>
            </a:r>
            <a:endParaRPr lang="en-GB" altLang="en-US" dirty="0"/>
          </a:p>
          <a:p>
            <a:pPr algn="just">
              <a:spcBef>
                <a:spcPts val="600"/>
              </a:spcBef>
            </a:pPr>
            <a:r>
              <a:rPr lang="en-GB" altLang="en-US" dirty="0"/>
              <a:t>Shoulder surfing can occur anywhere a person accesses confidential information</a:t>
            </a:r>
          </a:p>
          <a:p>
            <a:pPr algn="just">
              <a:spcBef>
                <a:spcPts val="600"/>
              </a:spcBef>
            </a:pPr>
            <a:r>
              <a:rPr lang="en-GB" altLang="en-US" dirty="0"/>
              <a:t>Controls let trespassers know they are encroaching on organization’s cyberspace</a:t>
            </a:r>
          </a:p>
          <a:p>
            <a:pPr algn="just">
              <a:spcBef>
                <a:spcPts val="600"/>
              </a:spcBef>
            </a:pPr>
            <a:r>
              <a:rPr lang="en-GB" altLang="en-US" dirty="0"/>
              <a:t>Hackers use skill, guile, or fraud to bypass controls protecting others’ information</a:t>
            </a:r>
            <a:endParaRPr lang="en-US" sz="2400" dirty="0"/>
          </a:p>
        </p:txBody>
      </p:sp>
    </p:spTree>
    <p:extLst>
      <p:ext uri="{BB962C8B-B14F-4D97-AF65-F5344CB8AC3E}">
        <p14:creationId xmlns:p14="http://schemas.microsoft.com/office/powerpoint/2010/main" val="4108378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Forces of Nature </a:t>
            </a:r>
          </a:p>
        </p:txBody>
      </p:sp>
      <p:sp>
        <p:nvSpPr>
          <p:cNvPr id="12291" name="Content Placeholder 5"/>
          <p:cNvSpPr>
            <a:spLocks noGrp="1" noChangeArrowheads="1"/>
          </p:cNvSpPr>
          <p:nvPr>
            <p:ph idx="1"/>
          </p:nvPr>
        </p:nvSpPr>
        <p:spPr>
          <a:xfrm>
            <a:off x="152400" y="1066800"/>
            <a:ext cx="8763000" cy="4830763"/>
          </a:xfrm>
        </p:spPr>
        <p:txBody>
          <a:bodyPr>
            <a:normAutofit/>
          </a:bodyPr>
          <a:lstStyle/>
          <a:p>
            <a:pPr algn="just">
              <a:lnSpc>
                <a:spcPct val="120000"/>
              </a:lnSpc>
              <a:spcBef>
                <a:spcPts val="600"/>
              </a:spcBef>
            </a:pPr>
            <a:r>
              <a:rPr lang="en-GB" altLang="en-US" sz="2800" dirty="0"/>
              <a:t>Forces of nature can present some of the most dangerous threats.</a:t>
            </a:r>
          </a:p>
          <a:p>
            <a:pPr algn="just">
              <a:lnSpc>
                <a:spcPct val="120000"/>
              </a:lnSpc>
              <a:spcBef>
                <a:spcPts val="600"/>
              </a:spcBef>
            </a:pPr>
            <a:r>
              <a:rPr lang="en-US" altLang="en-US" sz="2800" dirty="0"/>
              <a:t>They </a:t>
            </a:r>
            <a:r>
              <a:rPr lang="en-GB" altLang="en-US" sz="2800" dirty="0"/>
              <a:t>disrupt not only individual lives but also storage, transmission, and use of information.</a:t>
            </a:r>
          </a:p>
          <a:p>
            <a:pPr algn="just">
              <a:lnSpc>
                <a:spcPct val="120000"/>
              </a:lnSpc>
              <a:spcBef>
                <a:spcPts val="600"/>
              </a:spcBef>
            </a:pPr>
            <a:r>
              <a:rPr lang="en-GB" altLang="en-US" sz="2800" dirty="0"/>
              <a:t>Organizations must implement controls to limit damage and prepare contingency plans for continued operations.</a:t>
            </a:r>
          </a:p>
        </p:txBody>
      </p:sp>
    </p:spTree>
    <p:extLst>
      <p:ext uri="{BB962C8B-B14F-4D97-AF65-F5344CB8AC3E}">
        <p14:creationId xmlns:p14="http://schemas.microsoft.com/office/powerpoint/2010/main" val="40360540"/>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810491"/>
          </a:xfrm>
        </p:spPr>
        <p:txBody>
          <a:bodyPr anchor="ctr">
            <a:noAutofit/>
          </a:bodyPr>
          <a:lstStyle/>
          <a:p>
            <a:r>
              <a:rPr lang="en-GB" altLang="en-US" dirty="0"/>
              <a:t>Human Error or Failure</a:t>
            </a:r>
          </a:p>
        </p:txBody>
      </p:sp>
      <p:sp>
        <p:nvSpPr>
          <p:cNvPr id="12291" name="Content Placeholder 5"/>
          <p:cNvSpPr>
            <a:spLocks noGrp="1" noChangeArrowheads="1"/>
          </p:cNvSpPr>
          <p:nvPr>
            <p:ph idx="1"/>
          </p:nvPr>
        </p:nvSpPr>
        <p:spPr>
          <a:xfrm>
            <a:off x="213360" y="914401"/>
            <a:ext cx="8763000" cy="4572000"/>
          </a:xfrm>
        </p:spPr>
        <p:txBody>
          <a:bodyPr>
            <a:normAutofit/>
          </a:bodyPr>
          <a:lstStyle/>
          <a:p>
            <a:pPr algn="just">
              <a:spcBef>
                <a:spcPts val="600"/>
              </a:spcBef>
            </a:pPr>
            <a:r>
              <a:rPr lang="en-GB" altLang="en-US" sz="2800" dirty="0"/>
              <a:t>Includes acts performed without malicious intent or in ignorance </a:t>
            </a:r>
          </a:p>
          <a:p>
            <a:pPr algn="just">
              <a:spcBef>
                <a:spcPts val="600"/>
              </a:spcBef>
            </a:pPr>
            <a:r>
              <a:rPr lang="en-GB" altLang="en-US" sz="2800" dirty="0"/>
              <a:t>Causes include:</a:t>
            </a:r>
          </a:p>
          <a:p>
            <a:pPr lvl="1" algn="just">
              <a:spcBef>
                <a:spcPts val="600"/>
              </a:spcBef>
            </a:pPr>
            <a:r>
              <a:rPr lang="en-GB" altLang="en-US" sz="2600" dirty="0"/>
              <a:t>Inexperience</a:t>
            </a:r>
          </a:p>
          <a:p>
            <a:pPr lvl="1" algn="just">
              <a:spcBef>
                <a:spcPts val="600"/>
              </a:spcBef>
            </a:pPr>
            <a:r>
              <a:rPr lang="en-GB" altLang="en-US" sz="2600" dirty="0"/>
              <a:t>Improper training</a:t>
            </a:r>
          </a:p>
          <a:p>
            <a:pPr lvl="1" algn="just">
              <a:spcBef>
                <a:spcPts val="600"/>
              </a:spcBef>
            </a:pPr>
            <a:r>
              <a:rPr lang="en-GB" altLang="en-US" sz="2600" dirty="0"/>
              <a:t>Incorrect assumptions</a:t>
            </a:r>
          </a:p>
          <a:p>
            <a:pPr algn="just">
              <a:spcBef>
                <a:spcPts val="600"/>
              </a:spcBef>
            </a:pPr>
            <a:r>
              <a:rPr lang="en-GB" altLang="en-US" sz="2800" dirty="0"/>
              <a:t>Employees are among the greatest threats to an organization’s data</a:t>
            </a:r>
          </a:p>
        </p:txBody>
      </p:sp>
    </p:spTree>
    <p:extLst>
      <p:ext uri="{BB962C8B-B14F-4D97-AF65-F5344CB8AC3E}">
        <p14:creationId xmlns:p14="http://schemas.microsoft.com/office/powerpoint/2010/main" val="4036008962"/>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Social Engineering</a:t>
            </a:r>
            <a:r>
              <a:rPr lang="ar-SA" altLang="en-US" dirty="0"/>
              <a:t>‏</a:t>
            </a:r>
            <a:endParaRPr lang="en-GB" altLang="en-US" dirty="0"/>
          </a:p>
        </p:txBody>
      </p:sp>
      <p:sp>
        <p:nvSpPr>
          <p:cNvPr id="12291" name="Content Placeholder 5"/>
          <p:cNvSpPr>
            <a:spLocks noGrp="1" noChangeArrowheads="1"/>
          </p:cNvSpPr>
          <p:nvPr>
            <p:ph idx="1"/>
          </p:nvPr>
        </p:nvSpPr>
        <p:spPr>
          <a:xfrm>
            <a:off x="213360" y="838200"/>
            <a:ext cx="8763000" cy="4830763"/>
          </a:xfrm>
        </p:spPr>
        <p:txBody>
          <a:bodyPr>
            <a:normAutofit/>
          </a:bodyPr>
          <a:lstStyle/>
          <a:p>
            <a:pPr algn="just">
              <a:spcBef>
                <a:spcPts val="600"/>
              </a:spcBef>
            </a:pPr>
            <a:r>
              <a:rPr lang="en-GB" altLang="en-US" dirty="0"/>
              <a:t>“People are the weakest link. You can have the best technology; firewalls, intrusion-detection systems, biometric devices ... and somebody can call an unsuspecting employee. That's all she wrote, baby. They got everything</a:t>
            </a:r>
            <a:r>
              <a:rPr lang="en-GB" altLang="en-US" i="1" dirty="0"/>
              <a:t>.”—Kevin </a:t>
            </a:r>
            <a:r>
              <a:rPr lang="en-GB" altLang="en-US" i="1" dirty="0" err="1"/>
              <a:t>Mitnick</a:t>
            </a:r>
            <a:endParaRPr lang="en-GB" altLang="en-US" i="1" dirty="0"/>
          </a:p>
          <a:p>
            <a:pPr algn="just">
              <a:spcBef>
                <a:spcPts val="600"/>
              </a:spcBef>
            </a:pPr>
            <a:r>
              <a:rPr lang="en-GB" altLang="en-US" dirty="0"/>
              <a:t>Advance-fee fraud: indicates recipient is due money and small advance fee/personal banking information required to facilitate transfer</a:t>
            </a:r>
          </a:p>
          <a:p>
            <a:pPr algn="just">
              <a:spcBef>
                <a:spcPts val="600"/>
              </a:spcBef>
            </a:pPr>
            <a:r>
              <a:rPr lang="en-GB" altLang="en-US" dirty="0"/>
              <a:t>Phishing: attempt to gain personal/confidential information; apparent legitimate communication hides embedded code that redirects user to third-party site</a:t>
            </a:r>
          </a:p>
        </p:txBody>
      </p:sp>
    </p:spTree>
    <p:extLst>
      <p:ext uri="{BB962C8B-B14F-4D97-AF65-F5344CB8AC3E}">
        <p14:creationId xmlns:p14="http://schemas.microsoft.com/office/powerpoint/2010/main" val="4250075989"/>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Information Extortion </a:t>
            </a:r>
          </a:p>
        </p:txBody>
      </p:sp>
      <p:sp>
        <p:nvSpPr>
          <p:cNvPr id="12291" name="Content Placeholder 5"/>
          <p:cNvSpPr>
            <a:spLocks noGrp="1" noChangeArrowheads="1"/>
          </p:cNvSpPr>
          <p:nvPr>
            <p:ph idx="1"/>
          </p:nvPr>
        </p:nvSpPr>
        <p:spPr>
          <a:xfrm>
            <a:off x="228600" y="1295401"/>
            <a:ext cx="8763000" cy="4038600"/>
          </a:xfrm>
        </p:spPr>
        <p:txBody>
          <a:bodyPr>
            <a:normAutofit/>
          </a:bodyPr>
          <a:lstStyle/>
          <a:p>
            <a:pPr algn="just">
              <a:spcBef>
                <a:spcPts val="600"/>
              </a:spcBef>
            </a:pPr>
            <a:r>
              <a:rPr lang="en-GB" altLang="en-US" sz="2800" dirty="0"/>
              <a:t>Attacker steals information from a computer system and demands compensation for its return or nondisclosure. Also known as cyberextortion.</a:t>
            </a:r>
          </a:p>
          <a:p>
            <a:pPr algn="just">
              <a:spcBef>
                <a:spcPts val="600"/>
              </a:spcBef>
            </a:pPr>
            <a:r>
              <a:rPr lang="en-GB" altLang="en-US" sz="2800" dirty="0"/>
              <a:t>Commonly done in credit card number theft</a:t>
            </a:r>
          </a:p>
        </p:txBody>
      </p:sp>
    </p:spTree>
    <p:extLst>
      <p:ext uri="{BB962C8B-B14F-4D97-AF65-F5344CB8AC3E}">
        <p14:creationId xmlns:p14="http://schemas.microsoft.com/office/powerpoint/2010/main" val="3134704889"/>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Sabotage or Vandalism</a:t>
            </a:r>
          </a:p>
        </p:txBody>
      </p:sp>
      <p:sp>
        <p:nvSpPr>
          <p:cNvPr id="12291" name="Content Placeholder 5"/>
          <p:cNvSpPr>
            <a:spLocks noGrp="1" noChangeArrowheads="1"/>
          </p:cNvSpPr>
          <p:nvPr>
            <p:ph idx="1"/>
          </p:nvPr>
        </p:nvSpPr>
        <p:spPr>
          <a:xfrm>
            <a:off x="350520" y="990600"/>
            <a:ext cx="8763000" cy="4830763"/>
          </a:xfrm>
        </p:spPr>
        <p:txBody>
          <a:bodyPr>
            <a:normAutofit/>
          </a:bodyPr>
          <a:lstStyle/>
          <a:p>
            <a:pPr algn="just">
              <a:spcBef>
                <a:spcPts val="600"/>
              </a:spcBef>
            </a:pPr>
            <a:r>
              <a:rPr lang="en-GB" altLang="en-US" sz="2800" dirty="0"/>
              <a:t>Threats can range from petty vandalism to organized sabotage.</a:t>
            </a:r>
          </a:p>
          <a:p>
            <a:pPr algn="just">
              <a:spcBef>
                <a:spcPts val="600"/>
              </a:spcBef>
            </a:pPr>
            <a:r>
              <a:rPr lang="en-GB" altLang="en-US" sz="2800" dirty="0"/>
              <a:t>Web site defacing can erode consumer confidence, diminishing organization’s sales, net worth, and reputation.</a:t>
            </a:r>
          </a:p>
          <a:p>
            <a:pPr algn="just">
              <a:spcBef>
                <a:spcPts val="600"/>
              </a:spcBef>
            </a:pPr>
            <a:r>
              <a:rPr lang="en-GB" altLang="en-US" sz="2800" dirty="0"/>
              <a:t>Threat of hacktivist or cyberactivist operations is rising.</a:t>
            </a:r>
          </a:p>
          <a:p>
            <a:pPr algn="just">
              <a:spcBef>
                <a:spcPts val="600"/>
              </a:spcBef>
            </a:pPr>
            <a:r>
              <a:rPr lang="en-GB" altLang="en-US" sz="2800" dirty="0"/>
              <a:t>Cyberterrorism/</a:t>
            </a:r>
            <a:r>
              <a:rPr lang="en-GB" altLang="en-US" sz="2800" dirty="0" err="1"/>
              <a:t>Cyberwarfare</a:t>
            </a:r>
            <a:r>
              <a:rPr lang="en-GB" altLang="en-US" sz="2800" dirty="0"/>
              <a:t>: a much more sinister form of hacking.</a:t>
            </a:r>
          </a:p>
        </p:txBody>
      </p:sp>
    </p:spTree>
    <p:extLst>
      <p:ext uri="{BB962C8B-B14F-4D97-AF65-F5344CB8AC3E}">
        <p14:creationId xmlns:p14="http://schemas.microsoft.com/office/powerpoint/2010/main" val="295813315"/>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61075"/>
            <a:ext cx="9144000" cy="600926"/>
          </a:xfrm>
        </p:spPr>
        <p:txBody>
          <a:bodyPr anchor="ctr">
            <a:noAutofit/>
          </a:bodyPr>
          <a:lstStyle/>
          <a:p>
            <a:r>
              <a:rPr lang="en-US" dirty="0"/>
              <a:t>Attack Replication Vectors </a:t>
            </a:r>
          </a:p>
        </p:txBody>
      </p:sp>
      <p:graphicFrame>
        <p:nvGraphicFramePr>
          <p:cNvPr id="2" name="Table 1"/>
          <p:cNvGraphicFramePr>
            <a:graphicFrameLocks noGrp="1"/>
          </p:cNvGraphicFramePr>
          <p:nvPr>
            <p:extLst>
              <p:ext uri="{D42A27DB-BD31-4B8C-83A1-F6EECF244321}">
                <p14:modId xmlns:p14="http://schemas.microsoft.com/office/powerpoint/2010/main" val="227434960"/>
              </p:ext>
            </p:extLst>
          </p:nvPr>
        </p:nvGraphicFramePr>
        <p:xfrm>
          <a:off x="457200" y="914400"/>
          <a:ext cx="8229600" cy="4489787"/>
        </p:xfrm>
        <a:graphic>
          <a:graphicData uri="http://schemas.openxmlformats.org/drawingml/2006/table">
            <a:tbl>
              <a:tblPr firstRow="1" bandRow="1">
                <a:tableStyleId>{5940675A-B579-460E-94D1-54222C63F5DA}</a:tableStyleId>
              </a:tblPr>
              <a:tblGrid>
                <a:gridCol w="1828800">
                  <a:extLst>
                    <a:ext uri="{9D8B030D-6E8A-4147-A177-3AD203B41FA5}">
                      <a16:colId xmlns:a16="http://schemas.microsoft.com/office/drawing/2014/main" val="20000"/>
                    </a:ext>
                  </a:extLst>
                </a:gridCol>
                <a:gridCol w="6400800">
                  <a:extLst>
                    <a:ext uri="{9D8B030D-6E8A-4147-A177-3AD203B41FA5}">
                      <a16:colId xmlns:a16="http://schemas.microsoft.com/office/drawing/2014/main" val="20001"/>
                    </a:ext>
                  </a:extLst>
                </a:gridCol>
              </a:tblGrid>
              <a:tr h="533400">
                <a:tc>
                  <a:txBody>
                    <a:bodyPr/>
                    <a:lstStyle/>
                    <a:p>
                      <a:pPr algn="ctr">
                        <a:spcBef>
                          <a:spcPts val="600"/>
                        </a:spcBef>
                      </a:pPr>
                      <a:r>
                        <a:rPr lang="en-US" sz="1600" b="1" dirty="0">
                          <a:solidFill>
                            <a:schemeClr val="bg1"/>
                          </a:solidFill>
                          <a:latin typeface="Arial" pitchFamily="34" charset="0"/>
                          <a:cs typeface="Arial" pitchFamily="34" charset="0"/>
                        </a:rPr>
                        <a:t>Vector</a:t>
                      </a:r>
                    </a:p>
                  </a:txBody>
                  <a:tcPr anchor="ctr">
                    <a:solidFill>
                      <a:srgbClr val="364162"/>
                    </a:solidFill>
                  </a:tcPr>
                </a:tc>
                <a:tc>
                  <a:txBody>
                    <a:bodyPr/>
                    <a:lstStyle/>
                    <a:p>
                      <a:pPr algn="ctr">
                        <a:spcBef>
                          <a:spcPts val="600"/>
                        </a:spcBef>
                      </a:pPr>
                      <a:r>
                        <a:rPr lang="en-US" sz="1600" b="1" dirty="0">
                          <a:solidFill>
                            <a:schemeClr val="bg1"/>
                          </a:solidFill>
                          <a:latin typeface="Arial" pitchFamily="34" charset="0"/>
                          <a:cs typeface="Arial" pitchFamily="34" charset="0"/>
                        </a:rPr>
                        <a:t>Description</a:t>
                      </a:r>
                    </a:p>
                  </a:txBody>
                  <a:tcPr anchor="ctr">
                    <a:solidFill>
                      <a:srgbClr val="364162"/>
                    </a:solidFill>
                  </a:tcPr>
                </a:tc>
                <a:extLst>
                  <a:ext uri="{0D108BD9-81ED-4DB2-BD59-A6C34878D82A}">
                    <a16:rowId xmlns:a16="http://schemas.microsoft.com/office/drawing/2014/main" val="10000"/>
                  </a:ext>
                </a:extLst>
              </a:tr>
              <a:tr h="694730">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IP scan and attack</a:t>
                      </a:r>
                    </a:p>
                  </a:txBody>
                  <a:tcPr marL="9525" marR="9525" marT="9525" marB="0"/>
                </a:tc>
                <a:tc>
                  <a:txBody>
                    <a:bodyPr/>
                    <a:lstStyle/>
                    <a:p>
                      <a:pPr marL="0" marR="0" indent="0" algn="l" defTabSz="914400" rtl="0" eaLnBrk="1" fontAlgn="t" latinLnBrk="0" hangingPunct="1">
                        <a:lnSpc>
                          <a:spcPct val="100000"/>
                        </a:lnSpc>
                        <a:spcBef>
                          <a:spcPts val="600"/>
                        </a:spcBef>
                        <a:spcAft>
                          <a:spcPts val="0"/>
                        </a:spcAft>
                        <a:buClrTx/>
                        <a:buSzTx/>
                        <a:buFontTx/>
                        <a:buNone/>
                        <a:tabLst/>
                        <a:defRPr/>
                      </a:pPr>
                      <a:r>
                        <a:rPr lang="en-US" sz="1600" b="0" i="0" u="none" strike="noStrike" dirty="0">
                          <a:solidFill>
                            <a:srgbClr val="000000"/>
                          </a:solidFill>
                          <a:effectLst/>
                          <a:latin typeface="Arial" pitchFamily="34" charset="0"/>
                          <a:cs typeface="Arial" pitchFamily="34" charset="0"/>
                        </a:rPr>
                        <a:t>The infected system scans a range of IP addresses and service ports and targets several vulnerabilities known to hackers or left over from previous exploits, such as Code Red, Back Orifice, or </a:t>
                      </a:r>
                      <a:r>
                        <a:rPr lang="en-US" sz="1600" b="0" i="0" u="none" strike="noStrike" dirty="0" err="1">
                          <a:solidFill>
                            <a:srgbClr val="000000"/>
                          </a:solidFill>
                          <a:effectLst/>
                          <a:latin typeface="Arial" pitchFamily="34" charset="0"/>
                          <a:cs typeface="Arial" pitchFamily="34" charset="0"/>
                        </a:rPr>
                        <a:t>PoizonBox</a:t>
                      </a:r>
                      <a:r>
                        <a:rPr lang="en-US" sz="1600" b="0" i="0" u="none" strike="noStrike" dirty="0">
                          <a:solidFill>
                            <a:srgbClr val="000000"/>
                          </a:solidFill>
                          <a:effectLst/>
                          <a:latin typeface="Arial" pitchFamily="34" charset="0"/>
                          <a:cs typeface="Arial" pitchFamily="34" charset="0"/>
                        </a:rPr>
                        <a:t>.</a:t>
                      </a:r>
                    </a:p>
                  </a:txBody>
                  <a:tcPr marL="9525" marR="9525" marT="9525" marB="0" anchor="ctr"/>
                </a:tc>
                <a:extLst>
                  <a:ext uri="{0D108BD9-81ED-4DB2-BD59-A6C34878D82A}">
                    <a16:rowId xmlns:a16="http://schemas.microsoft.com/office/drawing/2014/main" val="10001"/>
                  </a:ext>
                </a:extLst>
              </a:tr>
              <a:tr h="618530">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Web browsing</a:t>
                      </a:r>
                    </a:p>
                  </a:txBody>
                  <a:tcPr marL="9525" marR="9525" marT="9525" marB="0"/>
                </a:tc>
                <a:tc>
                  <a:txBody>
                    <a:bodyPr/>
                    <a:lstStyle/>
                    <a:p>
                      <a:pPr marL="0" marR="0" indent="0" algn="l" defTabSz="914400" rtl="0" eaLnBrk="1" fontAlgn="t" latinLnBrk="0" hangingPunct="1">
                        <a:lnSpc>
                          <a:spcPct val="100000"/>
                        </a:lnSpc>
                        <a:spcBef>
                          <a:spcPts val="600"/>
                        </a:spcBef>
                        <a:spcAft>
                          <a:spcPts val="0"/>
                        </a:spcAft>
                        <a:buClrTx/>
                        <a:buSzTx/>
                        <a:buFontTx/>
                        <a:buNone/>
                        <a:tabLst/>
                        <a:defRPr/>
                      </a:pPr>
                      <a:r>
                        <a:rPr lang="en-US" sz="1600" b="0" i="0" u="none" strike="noStrike" dirty="0">
                          <a:solidFill>
                            <a:srgbClr val="000000"/>
                          </a:solidFill>
                          <a:effectLst/>
                          <a:latin typeface="Arial" pitchFamily="34" charset="0"/>
                          <a:cs typeface="Arial" pitchFamily="34" charset="0"/>
                        </a:rPr>
                        <a:t>If the infected system has write access to any Web pages, it makes all Web content files infectious, including .html, .asp, .</a:t>
                      </a:r>
                      <a:r>
                        <a:rPr lang="en-US" sz="1600" b="0" i="0" u="none" strike="noStrike" dirty="0" err="1">
                          <a:solidFill>
                            <a:srgbClr val="000000"/>
                          </a:solidFill>
                          <a:effectLst/>
                          <a:latin typeface="Arial" pitchFamily="34" charset="0"/>
                          <a:cs typeface="Arial" pitchFamily="34" charset="0"/>
                        </a:rPr>
                        <a:t>cgi</a:t>
                      </a:r>
                      <a:r>
                        <a:rPr lang="en-US" sz="1600" b="0" i="0" u="none" strike="noStrike" dirty="0">
                          <a:solidFill>
                            <a:srgbClr val="000000"/>
                          </a:solidFill>
                          <a:effectLst/>
                          <a:latin typeface="Arial" pitchFamily="34" charset="0"/>
                          <a:cs typeface="Arial" pitchFamily="34" charset="0"/>
                        </a:rPr>
                        <a:t>, and other files. Users who browse to those pages infect their machines.</a:t>
                      </a:r>
                    </a:p>
                  </a:txBody>
                  <a:tcPr marL="9525" marR="9525" marT="9525" marB="0" anchor="ctr"/>
                </a:tc>
                <a:extLst>
                  <a:ext uri="{0D108BD9-81ED-4DB2-BD59-A6C34878D82A}">
                    <a16:rowId xmlns:a16="http://schemas.microsoft.com/office/drawing/2014/main" val="10002"/>
                  </a:ext>
                </a:extLst>
              </a:tr>
              <a:tr h="661809">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Virus</a:t>
                      </a:r>
                    </a:p>
                  </a:txBody>
                  <a:tcPr marL="9525" marR="9525" marT="9525" marB="0"/>
                </a:tc>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Each affected machine infects common executable or script files on all computers to which it can write, which spreads the virus code to cause further infection.</a:t>
                      </a:r>
                    </a:p>
                  </a:txBody>
                  <a:tcPr marL="9525" marR="9525" marT="9525" marB="0" anchor="ctr"/>
                </a:tc>
                <a:extLst>
                  <a:ext uri="{0D108BD9-81ED-4DB2-BD59-A6C34878D82A}">
                    <a16:rowId xmlns:a16="http://schemas.microsoft.com/office/drawing/2014/main" val="10003"/>
                  </a:ext>
                </a:extLst>
              </a:tr>
              <a:tr h="748367">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Unprotected shares</a:t>
                      </a:r>
                    </a:p>
                  </a:txBody>
                  <a:tcPr marL="9525" marR="9525" marT="9525" marB="0"/>
                </a:tc>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Using vulnerabilities in file systems and in the way many organizations configure them, the infected machine copies the viral component to all locations it can reach.</a:t>
                      </a:r>
                    </a:p>
                  </a:txBody>
                  <a:tcPr marL="9525" marR="9525" marT="9525" marB="0" anchor="ctr"/>
                </a:tc>
                <a:extLst>
                  <a:ext uri="{0D108BD9-81ED-4DB2-BD59-A6C34878D82A}">
                    <a16:rowId xmlns:a16="http://schemas.microsoft.com/office/drawing/2014/main" val="10004"/>
                  </a:ext>
                </a:extLst>
              </a:tr>
              <a:tr h="640674">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Mass mail</a:t>
                      </a:r>
                    </a:p>
                  </a:txBody>
                  <a:tcPr marL="9525" marR="9525" marT="9525" marB="0"/>
                </a:tc>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By sending e-mail infections to addresses found in the address book, the affected machine infects many other users, whose mail-reading programs automatically run the virus program and infect even more systems.</a:t>
                      </a:r>
                    </a:p>
                  </a:txBody>
                  <a:tcPr marL="9525" marR="9525" marT="9525" marB="0"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73004909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533400" y="0"/>
            <a:ext cx="8260080" cy="1039091"/>
          </a:xfrm>
        </p:spPr>
        <p:txBody>
          <a:bodyPr anchor="ctr">
            <a:noAutofit/>
          </a:bodyPr>
          <a:lstStyle/>
          <a:p>
            <a:pPr marL="0" marR="0" indent="0" algn="ctr" defTabSz="914400" rtl="0" eaLnBrk="1" fontAlgn="auto" latinLnBrk="0" hangingPunct="1">
              <a:lnSpc>
                <a:spcPct val="100000"/>
              </a:lnSpc>
              <a:spcBef>
                <a:spcPct val="0"/>
              </a:spcBef>
              <a:spcAft>
                <a:spcPts val="0"/>
              </a:spcAft>
              <a:buClrTx/>
              <a:buSzTx/>
              <a:buFontTx/>
              <a:buNone/>
              <a:tabLst/>
              <a:defRPr/>
            </a:pPr>
            <a:r>
              <a:rPr lang="en-GB" altLang="en-US" dirty="0"/>
              <a:t>Technical Hardware Failures or Errors </a:t>
            </a:r>
            <a:r>
              <a:rPr lang="en-GB" sz="3600" kern="1200" dirty="0">
                <a:solidFill>
                  <a:schemeClr val="bg1"/>
                </a:solidFill>
                <a:effectLst/>
                <a:latin typeface="Arial" pitchFamily="34" charset="0"/>
                <a:ea typeface="Verdana" pitchFamily="34" charset="0"/>
                <a:cs typeface="Arial" pitchFamily="34" charset="0"/>
              </a:rPr>
              <a:t>(1 of 2)</a:t>
            </a:r>
            <a:endParaRPr lang="en-US" dirty="0">
              <a:effectLst/>
            </a:endParaRPr>
          </a:p>
        </p:txBody>
      </p:sp>
      <p:sp>
        <p:nvSpPr>
          <p:cNvPr id="12291" name="Content Placeholder 5"/>
          <p:cNvSpPr>
            <a:spLocks noGrp="1" noChangeArrowheads="1"/>
          </p:cNvSpPr>
          <p:nvPr>
            <p:ph idx="1"/>
          </p:nvPr>
        </p:nvSpPr>
        <p:spPr>
          <a:xfrm>
            <a:off x="281940" y="914401"/>
            <a:ext cx="8763000" cy="4724400"/>
          </a:xfrm>
        </p:spPr>
        <p:txBody>
          <a:bodyPr>
            <a:normAutofit/>
          </a:bodyPr>
          <a:lstStyle/>
          <a:p>
            <a:pPr algn="just">
              <a:spcBef>
                <a:spcPts val="600"/>
              </a:spcBef>
            </a:pPr>
            <a:r>
              <a:rPr lang="en-GB" altLang="en-US" dirty="0"/>
              <a:t>They occur when a manufacturer distributes equipment containing a known or unknown flaw.</a:t>
            </a:r>
          </a:p>
          <a:p>
            <a:pPr algn="just">
              <a:spcBef>
                <a:spcPts val="600"/>
              </a:spcBef>
            </a:pPr>
            <a:r>
              <a:rPr lang="en-GB" altLang="en-US" dirty="0"/>
              <a:t>They </a:t>
            </a:r>
            <a:r>
              <a:rPr lang="en-US" altLang="en-US" dirty="0"/>
              <a:t>c</a:t>
            </a:r>
            <a:r>
              <a:rPr lang="en-GB" altLang="en-US" dirty="0"/>
              <a:t>an cause the system to perform outside of expected parameters, resulting in unreliable service or lack of </a:t>
            </a:r>
            <a:r>
              <a:rPr lang="en-GB" altLang="en-US" dirty="0" err="1"/>
              <a:t>availabil</a:t>
            </a:r>
            <a:r>
              <a:rPr lang="en-US" altLang="en-US" dirty="0" err="1"/>
              <a:t>ity</a:t>
            </a:r>
            <a:r>
              <a:rPr lang="en-GB" altLang="en-US" dirty="0"/>
              <a:t>.</a:t>
            </a:r>
          </a:p>
          <a:p>
            <a:pPr algn="just">
              <a:spcBef>
                <a:spcPts val="600"/>
              </a:spcBef>
            </a:pPr>
            <a:r>
              <a:rPr lang="en-GB" altLang="en-US" dirty="0"/>
              <a:t>Some errors are terminal and</a:t>
            </a:r>
            <a:r>
              <a:rPr lang="en-US" altLang="en-US" dirty="0"/>
              <a:t> </a:t>
            </a:r>
            <a:r>
              <a:rPr lang="en-GB" altLang="en-US" dirty="0"/>
              <a:t>some are intermittent.</a:t>
            </a:r>
          </a:p>
          <a:p>
            <a:pPr lvl="1" algn="just">
              <a:spcBef>
                <a:spcPts val="600"/>
              </a:spcBef>
            </a:pPr>
            <a:r>
              <a:rPr lang="en-GB" altLang="en-US" dirty="0"/>
              <a:t>Intel Pentium CPU failure.</a:t>
            </a:r>
          </a:p>
          <a:p>
            <a:pPr lvl="1" algn="just">
              <a:spcBef>
                <a:spcPts val="600"/>
              </a:spcBef>
            </a:pPr>
            <a:r>
              <a:rPr lang="en-GB" altLang="en-US" dirty="0"/>
              <a:t>Mean time between failure measures the amount of time between hardware failures.</a:t>
            </a:r>
          </a:p>
        </p:txBody>
      </p:sp>
    </p:spTree>
    <p:extLst>
      <p:ext uri="{BB962C8B-B14F-4D97-AF65-F5344CB8AC3E}">
        <p14:creationId xmlns:p14="http://schemas.microsoft.com/office/powerpoint/2010/main" val="1964033920"/>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Technological Obsolescence </a:t>
            </a:r>
          </a:p>
        </p:txBody>
      </p:sp>
      <p:sp>
        <p:nvSpPr>
          <p:cNvPr id="12291" name="Content Placeholder 5"/>
          <p:cNvSpPr>
            <a:spLocks noGrp="1" noChangeArrowheads="1"/>
          </p:cNvSpPr>
          <p:nvPr>
            <p:ph idx="1"/>
          </p:nvPr>
        </p:nvSpPr>
        <p:spPr>
          <a:xfrm>
            <a:off x="228600" y="1295401"/>
            <a:ext cx="8763000" cy="4267200"/>
          </a:xfrm>
        </p:spPr>
        <p:txBody>
          <a:bodyPr>
            <a:normAutofit/>
          </a:bodyPr>
          <a:lstStyle/>
          <a:p>
            <a:pPr algn="just">
              <a:spcBef>
                <a:spcPts val="600"/>
              </a:spcBef>
            </a:pPr>
            <a:r>
              <a:rPr lang="en-GB" altLang="en-US" dirty="0"/>
              <a:t>Antiquated/</a:t>
            </a:r>
            <a:r>
              <a:rPr lang="en-GB" altLang="en-US" dirty="0" err="1"/>
              <a:t>outdated</a:t>
            </a:r>
            <a:r>
              <a:rPr lang="en-GB" altLang="en-US" dirty="0"/>
              <a:t> infrastructure can lead to unreliable, untrustworthy systems.</a:t>
            </a:r>
          </a:p>
          <a:p>
            <a:pPr algn="just">
              <a:spcBef>
                <a:spcPts val="600"/>
              </a:spcBef>
            </a:pPr>
            <a:r>
              <a:rPr lang="en-GB" altLang="en-US" dirty="0"/>
              <a:t>Proper managerial planning should prevent technology obsolescence.</a:t>
            </a:r>
          </a:p>
          <a:p>
            <a:pPr algn="just">
              <a:spcBef>
                <a:spcPts val="600"/>
              </a:spcBef>
            </a:pPr>
            <a:r>
              <a:rPr lang="en-GB" altLang="en-US" dirty="0"/>
              <a:t>IT plays a large role.</a:t>
            </a:r>
          </a:p>
        </p:txBody>
      </p:sp>
    </p:spTree>
    <p:extLst>
      <p:ext uri="{BB962C8B-B14F-4D97-AF65-F5344CB8AC3E}">
        <p14:creationId xmlns:p14="http://schemas.microsoft.com/office/powerpoint/2010/main" val="1853409627"/>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Theft</a:t>
            </a:r>
          </a:p>
        </p:txBody>
      </p:sp>
      <p:sp>
        <p:nvSpPr>
          <p:cNvPr id="12291" name="Content Placeholder 5"/>
          <p:cNvSpPr>
            <a:spLocks noGrp="1" noChangeArrowheads="1"/>
          </p:cNvSpPr>
          <p:nvPr>
            <p:ph idx="1"/>
          </p:nvPr>
        </p:nvSpPr>
        <p:spPr>
          <a:xfrm>
            <a:off x="228600" y="1295401"/>
            <a:ext cx="8763000" cy="4191000"/>
          </a:xfrm>
        </p:spPr>
        <p:txBody>
          <a:bodyPr>
            <a:normAutofit/>
          </a:bodyPr>
          <a:lstStyle/>
          <a:p>
            <a:pPr algn="just">
              <a:spcBef>
                <a:spcPts val="600"/>
              </a:spcBef>
            </a:pPr>
            <a:r>
              <a:rPr lang="en-GB" altLang="en-US" dirty="0"/>
              <a:t>Illegal taking of another’s physical, electronic, or intellectual property.</a:t>
            </a:r>
          </a:p>
          <a:p>
            <a:pPr algn="just">
              <a:spcBef>
                <a:spcPts val="600"/>
              </a:spcBef>
            </a:pPr>
            <a:r>
              <a:rPr lang="en-GB" altLang="en-US" dirty="0"/>
              <a:t>Physical theft is controlled relatively easily.</a:t>
            </a:r>
          </a:p>
          <a:p>
            <a:pPr algn="just">
              <a:spcBef>
                <a:spcPts val="600"/>
              </a:spcBef>
            </a:pPr>
            <a:r>
              <a:rPr lang="en-GB" altLang="en-US" dirty="0"/>
              <a:t>Electronic theft is </a:t>
            </a:r>
            <a:r>
              <a:rPr lang="en-US" altLang="en-US" dirty="0"/>
              <a:t>a </a:t>
            </a:r>
            <a:r>
              <a:rPr lang="en-GB" altLang="en-US" dirty="0"/>
              <a:t>more complex problem; the evidence of crime is not readily apparent.</a:t>
            </a:r>
          </a:p>
        </p:txBody>
      </p:sp>
    </p:spTree>
    <p:extLst>
      <p:ext uri="{BB962C8B-B14F-4D97-AF65-F5344CB8AC3E}">
        <p14:creationId xmlns:p14="http://schemas.microsoft.com/office/powerpoint/2010/main" val="368042600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p:txBody>
          <a:bodyPr/>
          <a:lstStyle/>
          <a:p>
            <a:r>
              <a:rPr lang="en-GB" dirty="0"/>
              <a:t>Focus on:</a:t>
            </a:r>
          </a:p>
          <a:p>
            <a:pPr lvl="1"/>
            <a:r>
              <a:rPr lang="en-GB" dirty="0"/>
              <a:t>Legal, Ethical, and Professional Issues in Information Security</a:t>
            </a:r>
          </a:p>
          <a:p>
            <a:pPr lvl="1"/>
            <a:r>
              <a:rPr lang="en-GB" dirty="0"/>
              <a:t>Planning for Security</a:t>
            </a:r>
          </a:p>
        </p:txBody>
      </p:sp>
    </p:spTree>
    <p:extLst>
      <p:ext uri="{BB962C8B-B14F-4D97-AF65-F5344CB8AC3E}">
        <p14:creationId xmlns:p14="http://schemas.microsoft.com/office/powerpoint/2010/main" val="143659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429491"/>
          </a:xfrm>
        </p:spPr>
        <p:txBody>
          <a:bodyPr anchor="ctr">
            <a:noAutofit/>
          </a:bodyPr>
          <a:lstStyle/>
          <a:p>
            <a:r>
              <a:rPr lang="en-GB" altLang="en-US" dirty="0"/>
              <a:t>Summary (1 of 2)</a:t>
            </a:r>
          </a:p>
        </p:txBody>
      </p:sp>
      <p:sp>
        <p:nvSpPr>
          <p:cNvPr id="12291" name="Content Placeholder 5"/>
          <p:cNvSpPr>
            <a:spLocks noGrp="1" noChangeArrowheads="1"/>
          </p:cNvSpPr>
          <p:nvPr>
            <p:ph idx="1"/>
          </p:nvPr>
        </p:nvSpPr>
        <p:spPr>
          <a:xfrm>
            <a:off x="213360" y="533400"/>
            <a:ext cx="8763000" cy="4830763"/>
          </a:xfrm>
        </p:spPr>
        <p:txBody>
          <a:bodyPr>
            <a:normAutofit fontScale="62500" lnSpcReduction="20000"/>
          </a:bodyPr>
          <a:lstStyle/>
          <a:p>
            <a:pPr algn="just">
              <a:spcBef>
                <a:spcPts val="600"/>
              </a:spcBef>
            </a:pPr>
            <a:r>
              <a:rPr lang="en-GB" altLang="en-US" dirty="0"/>
              <a:t>Information security performs four important functions:</a:t>
            </a:r>
          </a:p>
          <a:p>
            <a:pPr lvl="1" algn="just">
              <a:spcBef>
                <a:spcPts val="600"/>
              </a:spcBef>
            </a:pPr>
            <a:r>
              <a:rPr lang="en-GB" altLang="en-US" dirty="0"/>
              <a:t>Protecting organization’s ability to function</a:t>
            </a:r>
          </a:p>
          <a:p>
            <a:pPr lvl="1" algn="just">
              <a:spcBef>
                <a:spcPts val="600"/>
              </a:spcBef>
            </a:pPr>
            <a:r>
              <a:rPr lang="en-GB" altLang="en-US" dirty="0"/>
              <a:t>Enabling safe operation of applications implemented on organization’s IT systems</a:t>
            </a:r>
          </a:p>
          <a:p>
            <a:pPr lvl="1" algn="just">
              <a:spcBef>
                <a:spcPts val="600"/>
              </a:spcBef>
            </a:pPr>
            <a:r>
              <a:rPr lang="en-GB" altLang="en-US" dirty="0"/>
              <a:t>Protecting data an organization collects and uses</a:t>
            </a:r>
          </a:p>
          <a:p>
            <a:pPr lvl="1" algn="just">
              <a:spcBef>
                <a:spcPts val="600"/>
              </a:spcBef>
            </a:pPr>
            <a:r>
              <a:rPr lang="en-GB" altLang="en-US" dirty="0"/>
              <a:t>Safeguarding the technology assets in use at the organization</a:t>
            </a:r>
          </a:p>
          <a:p>
            <a:pPr algn="just">
              <a:spcBef>
                <a:spcPts val="600"/>
              </a:spcBef>
            </a:pPr>
            <a:r>
              <a:rPr lang="en-US" dirty="0"/>
              <a:t>Threats or dangers facing an organization’s people, information, and systems fall into the following categories:</a:t>
            </a:r>
          </a:p>
          <a:p>
            <a:pPr lvl="1" algn="just">
              <a:spcBef>
                <a:spcPts val="600"/>
              </a:spcBef>
            </a:pPr>
            <a:r>
              <a:rPr lang="en-US" dirty="0"/>
              <a:t>Compromises to intellectual property: Intellectual property, such as trade secrets, copyrights, trademarks, or patents, are intangible assets that may be attacked via software piracy or the exploitation of asset protection controls.</a:t>
            </a:r>
          </a:p>
          <a:p>
            <a:pPr lvl="1" algn="just">
              <a:spcBef>
                <a:spcPts val="600"/>
              </a:spcBef>
            </a:pPr>
            <a:r>
              <a:rPr lang="en-US" sz="2400" dirty="0"/>
              <a:t>Deviations in quality of service: Organizations rely on services provided by others.</a:t>
            </a:r>
          </a:p>
          <a:p>
            <a:pPr lvl="1" algn="just">
              <a:spcBef>
                <a:spcPts val="600"/>
              </a:spcBef>
            </a:pPr>
            <a:r>
              <a:rPr lang="en-US" sz="2400" dirty="0"/>
              <a:t>Losses can come from interruptions to those services.</a:t>
            </a:r>
          </a:p>
          <a:p>
            <a:pPr lvl="1" algn="just">
              <a:spcBef>
                <a:spcPts val="600"/>
              </a:spcBef>
            </a:pPr>
            <a:r>
              <a:rPr lang="en-US" sz="2400" dirty="0"/>
              <a:t>Espionage or trespass: Asset losses may result when electronic and human activities breach the confidentiality of information.</a:t>
            </a:r>
          </a:p>
          <a:p>
            <a:pPr lvl="1" algn="just">
              <a:spcBef>
                <a:spcPts val="600"/>
              </a:spcBef>
            </a:pPr>
            <a:r>
              <a:rPr lang="en-US" sz="2400" dirty="0"/>
              <a:t>Forces of nature: A wide range of natural events can overwhelm control systems and preparations to cause losses to data and availability.</a:t>
            </a:r>
          </a:p>
          <a:p>
            <a:pPr lvl="1" algn="just">
              <a:spcBef>
                <a:spcPts val="600"/>
              </a:spcBef>
            </a:pPr>
            <a:r>
              <a:rPr lang="en-US" sz="2400" dirty="0"/>
              <a:t>Human error or failure: Losses to assets may come from intentional or accidental actions by people inside and outside the organization.</a:t>
            </a:r>
          </a:p>
          <a:p>
            <a:pPr lvl="1" algn="just">
              <a:spcBef>
                <a:spcPts val="600"/>
              </a:spcBef>
            </a:pPr>
            <a:r>
              <a:rPr lang="en-US" sz="2400" dirty="0"/>
              <a:t>Information extortion: Stolen or inactivated assets may be held hostage to extract payment of ransom.</a:t>
            </a:r>
          </a:p>
          <a:p>
            <a:pPr lvl="1" algn="just">
              <a:spcBef>
                <a:spcPts val="600"/>
              </a:spcBef>
            </a:pPr>
            <a:endParaRPr lang="en-GB" altLang="en-US" dirty="0"/>
          </a:p>
        </p:txBody>
      </p:sp>
    </p:spTree>
    <p:extLst>
      <p:ext uri="{BB962C8B-B14F-4D97-AF65-F5344CB8AC3E}">
        <p14:creationId xmlns:p14="http://schemas.microsoft.com/office/powerpoint/2010/main" val="45710729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581891"/>
          </a:xfrm>
        </p:spPr>
        <p:txBody>
          <a:bodyPr anchor="ctr">
            <a:noAutofit/>
          </a:bodyPr>
          <a:lstStyle/>
          <a:p>
            <a:r>
              <a:rPr lang="en-GB" altLang="en-US" dirty="0"/>
              <a:t>Summary (2 of 2)</a:t>
            </a:r>
          </a:p>
        </p:txBody>
      </p:sp>
      <p:sp>
        <p:nvSpPr>
          <p:cNvPr id="12291" name="Content Placeholder 5"/>
          <p:cNvSpPr>
            <a:spLocks noGrp="1" noChangeArrowheads="1"/>
          </p:cNvSpPr>
          <p:nvPr>
            <p:ph idx="1"/>
          </p:nvPr>
        </p:nvSpPr>
        <p:spPr>
          <a:xfrm>
            <a:off x="213360" y="853440"/>
            <a:ext cx="8763000" cy="4830763"/>
          </a:xfrm>
        </p:spPr>
        <p:txBody>
          <a:bodyPr>
            <a:normAutofit fontScale="77500" lnSpcReduction="20000"/>
          </a:bodyPr>
          <a:lstStyle/>
          <a:p>
            <a:pPr lvl="1" algn="just">
              <a:lnSpc>
                <a:spcPct val="110000"/>
              </a:lnSpc>
              <a:spcBef>
                <a:spcPts val="600"/>
              </a:spcBef>
            </a:pPr>
            <a:r>
              <a:rPr lang="en-US" dirty="0"/>
              <a:t>Sabotage or vandalism: Losses may result from the deliberate sabotage of a computer system or business, or from acts of vandalism. These acts can either destroy an asset or damage the image of an organization.</a:t>
            </a:r>
          </a:p>
          <a:p>
            <a:pPr lvl="1" algn="just">
              <a:lnSpc>
                <a:spcPct val="110000"/>
              </a:lnSpc>
              <a:spcBef>
                <a:spcPts val="600"/>
              </a:spcBef>
            </a:pPr>
            <a:r>
              <a:rPr lang="en-US" dirty="0"/>
              <a:t>Software attacks: Losses may result when attackers use software to gain unauthorized access to systems or cause disruptions in systems availability.</a:t>
            </a:r>
          </a:p>
          <a:p>
            <a:pPr lvl="1" algn="just">
              <a:lnSpc>
                <a:spcPct val="110000"/>
              </a:lnSpc>
              <a:spcBef>
                <a:spcPts val="600"/>
              </a:spcBef>
            </a:pPr>
            <a:r>
              <a:rPr lang="en-US" dirty="0"/>
              <a:t>Technical hardware failures or errors: Technical defects in hardware systems can cause unexpected results, including unreliable service or lack of availability.</a:t>
            </a:r>
          </a:p>
          <a:p>
            <a:pPr lvl="1" algn="just">
              <a:lnSpc>
                <a:spcPct val="110000"/>
              </a:lnSpc>
              <a:spcBef>
                <a:spcPts val="600"/>
              </a:spcBef>
            </a:pPr>
            <a:r>
              <a:rPr lang="en-US" dirty="0"/>
              <a:t>Technical software failures or errors: Software used by systems may have purposeful or unintentional errors that result in failures, which can lead to loss of availability or unauthorized access to information.</a:t>
            </a:r>
          </a:p>
          <a:p>
            <a:pPr lvl="1" algn="just">
              <a:spcBef>
                <a:spcPts val="600"/>
              </a:spcBef>
            </a:pPr>
            <a:r>
              <a:rPr lang="en-US" sz="2400" dirty="0"/>
              <a:t>Technological obsolescence: Antiquated or outdated infrastructure can lead to unreliable and untrustworthy systems that may result in loss of availability or unauthorized access to information.</a:t>
            </a:r>
          </a:p>
          <a:p>
            <a:pPr lvl="1" algn="just">
              <a:spcBef>
                <a:spcPts val="600"/>
              </a:spcBef>
            </a:pPr>
            <a:r>
              <a:rPr lang="en-US" sz="2400" dirty="0"/>
              <a:t>Theft: Theft of information can result from a wide variety of attacks.</a:t>
            </a:r>
            <a:endParaRPr lang="en-GB" altLang="en-US" sz="2400" dirty="0"/>
          </a:p>
          <a:p>
            <a:pPr lvl="1" algn="just">
              <a:lnSpc>
                <a:spcPct val="110000"/>
              </a:lnSpc>
              <a:spcBef>
                <a:spcPts val="600"/>
              </a:spcBef>
            </a:pPr>
            <a:endParaRPr lang="en-US" dirty="0"/>
          </a:p>
        </p:txBody>
      </p:sp>
    </p:spTree>
    <p:extLst>
      <p:ext uri="{BB962C8B-B14F-4D97-AF65-F5344CB8AC3E}">
        <p14:creationId xmlns:p14="http://schemas.microsoft.com/office/powerpoint/2010/main" val="82712426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8325</TotalTime>
  <Words>4086</Words>
  <Application>Microsoft Office PowerPoint</Application>
  <PresentationFormat>On-screen Show (4:3)</PresentationFormat>
  <Paragraphs>308</Paragraphs>
  <Slides>25</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Courier New</vt:lpstr>
      <vt:lpstr>Lucida Sans Unicode</vt:lpstr>
      <vt:lpstr>Times New Roman</vt:lpstr>
      <vt:lpstr>Wingdings</vt:lpstr>
      <vt:lpstr>Sample</vt:lpstr>
      <vt:lpstr>The Need for Security  </vt:lpstr>
      <vt:lpstr>Learning Objectives</vt:lpstr>
      <vt:lpstr>Introduction</vt:lpstr>
      <vt:lpstr>Business Needs First</vt:lpstr>
      <vt:lpstr>Protecting the Functionality of an Organization</vt:lpstr>
      <vt:lpstr>Protecting Data That Organizations Collect and Use</vt:lpstr>
      <vt:lpstr>Enabling the Safe Operation of Applications</vt:lpstr>
      <vt:lpstr>Safeguarding Technology Assets in Organizations</vt:lpstr>
      <vt:lpstr>Threats and Attacks</vt:lpstr>
      <vt:lpstr>World Internet usage</vt:lpstr>
      <vt:lpstr>Compromises to Intellectual Property</vt:lpstr>
      <vt:lpstr>Deviations in Quality of Service</vt:lpstr>
      <vt:lpstr>Espionage or Trespass</vt:lpstr>
      <vt:lpstr>Forces of Nature </vt:lpstr>
      <vt:lpstr>Human Error or Failure</vt:lpstr>
      <vt:lpstr>Social Engineering‏</vt:lpstr>
      <vt:lpstr>Information Extortion </vt:lpstr>
      <vt:lpstr>Sabotage or Vandalism</vt:lpstr>
      <vt:lpstr>Attack Replication Vectors </vt:lpstr>
      <vt:lpstr>Technical Hardware Failures or Errors (1 of 2)</vt:lpstr>
      <vt:lpstr>Technological Obsolescence </vt:lpstr>
      <vt:lpstr>Theft</vt:lpstr>
      <vt:lpstr>Next Class</vt:lpstr>
      <vt:lpstr>Summary (1 of 2)</vt:lpstr>
      <vt:lpstr>Summary (2 of 2)</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The Need for Security</dc:title>
  <dc:creator>Whitman</dc:creator>
  <cp:lastModifiedBy>Carlene</cp:lastModifiedBy>
  <cp:revision>363</cp:revision>
  <cp:lastPrinted>2017-03-09T12:30:14Z</cp:lastPrinted>
  <dcterms:created xsi:type="dcterms:W3CDTF">2007-02-15T20:50:52Z</dcterms:created>
  <dcterms:modified xsi:type="dcterms:W3CDTF">2024-05-20T23:18:01Z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