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69" r:id="rId3"/>
    <p:sldId id="257" r:id="rId4"/>
    <p:sldId id="258" r:id="rId5"/>
    <p:sldId id="259" r:id="rId6"/>
    <p:sldId id="263" r:id="rId7"/>
    <p:sldId id="264" r:id="rId8"/>
    <p:sldId id="265" r:id="rId9"/>
    <p:sldId id="260" r:id="rId10"/>
    <p:sldId id="261" r:id="rId11"/>
    <p:sldId id="262"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A2A3B2-49F2-EB28-9490-97C2C431BD37}" v="36" dt="2026-06-23T23:44:08.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DD48ED-070E-4942-8FC2-35691F0C4040}" type="datetimeFigureOut">
              <a:t>6/23/2026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C3C1D-A2FD-4DD0-8BB5-B19A3D28DCF3}" type="slidenum">
              <a:t>‹#›</a:t>
            </a:fld>
            <a:endParaRPr lang="en-GB"/>
          </a:p>
        </p:txBody>
      </p:sp>
    </p:spTree>
    <p:extLst>
      <p:ext uri="{BB962C8B-B14F-4D97-AF65-F5344CB8AC3E}">
        <p14:creationId xmlns:p14="http://schemas.microsoft.com/office/powerpoint/2010/main" val="525930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 wellbeing, and sustainable development are interdependent. Health is holistic, wellbeing is multidimensional, and sustainable development ensures our systems protect both people and the planet. Together, they form the foundation of modern health and social‑care policy.”</a:t>
            </a:r>
          </a:p>
        </p:txBody>
      </p:sp>
      <p:sp>
        <p:nvSpPr>
          <p:cNvPr id="4" name="Slide Number Placeholder 3"/>
          <p:cNvSpPr>
            <a:spLocks noGrp="1"/>
          </p:cNvSpPr>
          <p:nvPr>
            <p:ph type="sldNum" sz="quarter" idx="5"/>
          </p:nvPr>
        </p:nvSpPr>
        <p:spPr/>
        <p:txBody>
          <a:bodyPr/>
          <a:lstStyle/>
          <a:p>
            <a:fld id="{858C3C1D-A2FD-4DD0-8BB5-B19A3D28DCF3}" type="slidenum">
              <a:t>2</a:t>
            </a:fld>
            <a:endParaRPr lang="en-GB"/>
          </a:p>
        </p:txBody>
      </p:sp>
    </p:spTree>
    <p:extLst>
      <p:ext uri="{BB962C8B-B14F-4D97-AF65-F5344CB8AC3E}">
        <p14:creationId xmlns:p14="http://schemas.microsoft.com/office/powerpoint/2010/main" val="49224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Speaker Notes</a:t>
            </a:r>
            <a:endParaRPr lang="en-US"/>
          </a:p>
          <a:p>
            <a:r>
              <a:rPr lang="en-US"/>
              <a:t>“These models show how health and wellbeing are multidimensional. The biopsychosocial model highlights the interplay of mind, body, and society, while holistic and sustainable frameworks extend this to include environmental and global factors. Together, they guide modern health policy and practice.”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8C3C1D-A2FD-4DD0-8BB5-B19A3D28DCF3}" type="slidenum">
              <a:rPr lang="en-GB"/>
              <a:t>3</a:t>
            </a:fld>
            <a:endParaRPr lang="en-GB"/>
          </a:p>
        </p:txBody>
      </p:sp>
    </p:spTree>
    <p:extLst>
      <p:ext uri="{BB962C8B-B14F-4D97-AF65-F5344CB8AC3E}">
        <p14:creationId xmlns:p14="http://schemas.microsoft.com/office/powerpoint/2010/main" val="4137981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“Policy and governance shape how health and wellbeing are delivered. The NHS Long Term Plan and Welsh Well‑being Act show how sustainability is embedded in health systems. Yet, funding and coordination challenges persist, highlighting the need for integrated, cross‑sector approaches.”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8C3C1D-A2FD-4DD0-8BB5-B19A3D28DCF3}" type="slidenum">
              <a:rPr lang="en-GB"/>
              <a:t>4</a:t>
            </a:fld>
            <a:endParaRPr lang="en-GB"/>
          </a:p>
        </p:txBody>
      </p:sp>
    </p:spTree>
    <p:extLst>
      <p:ext uri="{BB962C8B-B14F-4D97-AF65-F5344CB8AC3E}">
        <p14:creationId xmlns:p14="http://schemas.microsoft.com/office/powerpoint/2010/main" val="1775644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“Service delivery is where theory meets practice. The NHS Greener Hospitals initiative shows how sustainability and wellbeing can be embedded in everyday healthcare. These models improve outcomes, reduce environmental impact, and promote equity across communities.”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8C3C1D-A2FD-4DD0-8BB5-B19A3D28DCF3}" type="slidenum">
              <a:rPr lang="en-GB"/>
              <a:t>5</a:t>
            </a:fld>
            <a:endParaRPr lang="en-GB"/>
          </a:p>
        </p:txBody>
      </p:sp>
    </p:spTree>
    <p:extLst>
      <p:ext uri="{BB962C8B-B14F-4D97-AF65-F5344CB8AC3E}">
        <p14:creationId xmlns:p14="http://schemas.microsoft.com/office/powerpoint/2010/main" val="1459445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Public‑health initiatives are vital for promoting wellbeing and equity. Campaigns like ‘Better Health’ and ‘Every Mind Matters’ show how education and community engagement can reduce inequalities. Sustainable policies ensure everyone has fair access to health and wellbeing.”</a:t>
            </a:r>
          </a:p>
        </p:txBody>
      </p:sp>
      <p:sp>
        <p:nvSpPr>
          <p:cNvPr id="4" name="Slide Number Placeholder 3"/>
          <p:cNvSpPr>
            <a:spLocks noGrp="1"/>
          </p:cNvSpPr>
          <p:nvPr>
            <p:ph type="sldNum" sz="quarter" idx="5"/>
          </p:nvPr>
        </p:nvSpPr>
        <p:spPr/>
        <p:txBody>
          <a:bodyPr/>
          <a:lstStyle/>
          <a:p>
            <a:fld id="{858C3C1D-A2FD-4DD0-8BB5-B19A3D28DCF3}" type="slidenum">
              <a:rPr lang="en-GB"/>
              <a:t>6</a:t>
            </a:fld>
            <a:endParaRPr lang="en-GB"/>
          </a:p>
        </p:txBody>
      </p:sp>
    </p:spTree>
    <p:extLst>
      <p:ext uri="{BB962C8B-B14F-4D97-AF65-F5344CB8AC3E}">
        <p14:creationId xmlns:p14="http://schemas.microsoft.com/office/powerpoint/2010/main" val="1845687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integration of health, wellbeing, and sustainable development is essential for shaping the future of health and social care. By applying holistic and biopsychosocial models, we ensure that care is person‑</a:t>
            </a:r>
            <a:r>
              <a:rPr lang="en-US" dirty="0" err="1"/>
              <a:t>centred</a:t>
            </a:r>
            <a:r>
              <a:rPr lang="en-US" dirty="0"/>
              <a:t> and equitable. Policies such as the NHS Long Term Plan and the Well‑being of Future Generations Act in Wales demonstrate how sustainability and wellbeing can be embedded in governance and service delivery. Achieving Sustainable Development Goal 3 — Good Health and Well‑being — requires continued collaboration across sectors, innovation, and commitment to equity. Thank you for listening.”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58C3C1D-A2FD-4DD0-8BB5-B19A3D28DCF3}" type="slidenum">
              <a:rPr lang="en-GB"/>
              <a:t>7</a:t>
            </a:fld>
            <a:endParaRPr lang="en-GB"/>
          </a:p>
        </p:txBody>
      </p:sp>
    </p:spTree>
    <p:extLst>
      <p:ext uri="{BB962C8B-B14F-4D97-AF65-F5344CB8AC3E}">
        <p14:creationId xmlns:p14="http://schemas.microsoft.com/office/powerpoint/2010/main" val="3678773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6/23/2026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5350367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85840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6/23/2026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20274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887739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6/23/2026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69443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6/23/2026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455029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6/23/2026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29025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6/23/2026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31389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6/23/2026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215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6/23/2026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62282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6/23/2026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4497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6/23/2026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8816704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 Id="rId6" Type="http://schemas.openxmlformats.org/officeDocument/2006/relationships/hyperlink" Target="https://www.unep.org/" TargetMode="External"/><Relationship Id="rId5" Type="http://schemas.openxmlformats.org/officeDocument/2006/relationships/hyperlink" Target="https://unric.org/" TargetMode="External"/><Relationship Id="rId4" Type="http://schemas.openxmlformats.org/officeDocument/2006/relationships/hyperlink" Target="https://unsdg.un.or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01923" y="962706"/>
            <a:ext cx="7588155" cy="3513782"/>
          </a:xfrm>
        </p:spPr>
        <p:txBody>
          <a:bodyPr anchor="b">
            <a:normAutofit/>
          </a:bodyPr>
          <a:lstStyle/>
          <a:p>
            <a:r>
              <a:rPr lang="en-GB" sz="2500" b="1"/>
              <a:t>Shannon Ashfield</a:t>
            </a:r>
            <a:br>
              <a:rPr lang="en-GB" sz="2500" b="1" dirty="0"/>
            </a:br>
            <a:r>
              <a:rPr lang="en-GB" sz="2500" b="1"/>
              <a:t>2316065</a:t>
            </a:r>
            <a:br>
              <a:rPr lang="en-GB" sz="2500" b="1" dirty="0"/>
            </a:br>
            <a:r>
              <a:rPr lang="en-GB" sz="2500" b="1"/>
              <a:t>Samuel Assan</a:t>
            </a:r>
            <a:br>
              <a:rPr lang="en-GB" sz="2500" b="1" dirty="0"/>
            </a:br>
            <a:r>
              <a:rPr lang="en-GB" sz="2500" b="1">
                <a:highlight>
                  <a:srgbClr val="FFFFFF"/>
                </a:highlight>
              </a:rPr>
              <a:t>Health, Wellbeing and Sustainable Development</a:t>
            </a:r>
            <a:br>
              <a:rPr lang="en-US" sz="2500" b="1" dirty="0"/>
            </a:br>
            <a:r>
              <a:rPr lang="en-GB" sz="2500" b="1"/>
              <a:t>BMHP6030</a:t>
            </a:r>
            <a:br>
              <a:rPr lang="en-GB" sz="2500" b="1" dirty="0"/>
            </a:br>
            <a:endParaRPr lang="en-GB" sz="2500" b="1"/>
          </a:p>
        </p:txBody>
      </p:sp>
      <p:sp>
        <p:nvSpPr>
          <p:cNvPr id="53" name="Date Placeholder 3">
            <a:extLst>
              <a:ext uri="{FF2B5EF4-FFF2-40B4-BE49-F238E27FC236}">
                <a16:creationId xmlns:a16="http://schemas.microsoft.com/office/drawing/2014/main" id="{205F48BF-BCB8-D668-3828-4FEBAC5EBD10}"/>
              </a:ext>
            </a:extLst>
          </p:cNvPr>
          <p:cNvSpPr>
            <a:spLocks noGrp="1"/>
          </p:cNvSpPr>
          <p:nvPr>
            <p:ph type="dt" sz="half" idx="10"/>
          </p:nvPr>
        </p:nvSpPr>
        <p:spPr>
          <a:xfrm>
            <a:off x="137160" y="6453002"/>
            <a:ext cx="3494314" cy="365125"/>
          </a:xfrm>
        </p:spPr>
        <p:txBody>
          <a:bodyPr anchor="ctr">
            <a:normAutofit/>
          </a:bodyPr>
          <a:lstStyle/>
          <a:p>
            <a:pPr>
              <a:spcAft>
                <a:spcPts val="600"/>
              </a:spcAft>
            </a:pPr>
            <a:fld id="{EC7873E2-8891-4ADF-A2EE-3F722E2873AA}" type="datetime1">
              <a:rPr lang="en-US" smtClean="0"/>
              <a:pPr>
                <a:spcAft>
                  <a:spcPts val="600"/>
                </a:spcAft>
              </a:pPr>
              <a:t>6/23/2026</a:t>
            </a:fld>
            <a:endParaRPr lang="en-US"/>
          </a:p>
        </p:txBody>
      </p:sp>
      <p:sp>
        <p:nvSpPr>
          <p:cNvPr id="55" name="Slide Number Placeholder 5">
            <a:extLst>
              <a:ext uri="{FF2B5EF4-FFF2-40B4-BE49-F238E27FC236}">
                <a16:creationId xmlns:a16="http://schemas.microsoft.com/office/drawing/2014/main" id="{C1F0E895-7AE2-2B0E-E1D9-556945FAE814}"/>
              </a:ext>
            </a:extLst>
          </p:cNvPr>
          <p:cNvSpPr>
            <a:spLocks noGrp="1"/>
          </p:cNvSpPr>
          <p:nvPr>
            <p:ph type="sldNum" sz="quarter" idx="12"/>
          </p:nvPr>
        </p:nvSpPr>
        <p:spPr>
          <a:xfrm flipH="1" flipV="1">
            <a:off x="8926284" y="6230299"/>
            <a:ext cx="2705878" cy="222703"/>
          </a:xfrm>
        </p:spPr>
        <p:txBody>
          <a:bodyPr anchor="ctr">
            <a:normAutofit lnSpcReduction="10000"/>
          </a:bodyPr>
          <a:lstStyle/>
          <a:p>
            <a:pPr>
              <a:spcAft>
                <a:spcPts val="600"/>
              </a:spcAft>
            </a:pPr>
            <a:fld id="{CC057153-B650-4DEB-B370-79DDCFDCE934}"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C7D53-E1C4-63DE-7167-454E6BFDD4FB}"/>
              </a:ext>
            </a:extLst>
          </p:cNvPr>
          <p:cNvSpPr>
            <a:spLocks noGrp="1"/>
          </p:cNvSpPr>
          <p:nvPr>
            <p:ph type="title"/>
          </p:nvPr>
        </p:nvSpPr>
        <p:spPr>
          <a:xfrm>
            <a:off x="3319562" y="-2903"/>
            <a:ext cx="5559064" cy="1524143"/>
          </a:xfrm>
        </p:spPr>
        <p:txBody>
          <a:bodyPr>
            <a:normAutofit/>
          </a:bodyPr>
          <a:lstStyle/>
          <a:p>
            <a:r>
              <a:rPr lang="en-GB" sz="6600">
                <a:latin typeface="Arial"/>
                <a:cs typeface="Arial"/>
              </a:rPr>
              <a:t>Introduction.</a:t>
            </a:r>
          </a:p>
        </p:txBody>
      </p:sp>
      <p:sp>
        <p:nvSpPr>
          <p:cNvPr id="3" name="Content Placeholder 2">
            <a:extLst>
              <a:ext uri="{FF2B5EF4-FFF2-40B4-BE49-F238E27FC236}">
                <a16:creationId xmlns:a16="http://schemas.microsoft.com/office/drawing/2014/main" id="{15CA53F8-5EDD-2E91-3A1F-6CF3FAD167E5}"/>
              </a:ext>
            </a:extLst>
          </p:cNvPr>
          <p:cNvSpPr>
            <a:spLocks noGrp="1"/>
          </p:cNvSpPr>
          <p:nvPr>
            <p:ph idx="1"/>
          </p:nvPr>
        </p:nvSpPr>
        <p:spPr>
          <a:xfrm>
            <a:off x="249790" y="953532"/>
            <a:ext cx="11379292" cy="5138113"/>
          </a:xfrm>
        </p:spPr>
        <p:txBody>
          <a:bodyPr vert="horz" lIns="91440" tIns="45720" rIns="91440" bIns="45720" rtlCol="0" anchor="t">
            <a:noAutofit/>
          </a:bodyPr>
          <a:lstStyle/>
          <a:p>
            <a:r>
              <a:rPr lang="en-GB" sz="2200">
                <a:latin typeface="Arial"/>
                <a:ea typeface="+mn-lt"/>
                <a:cs typeface="Arial"/>
              </a:rPr>
              <a:t>Health, wellbeing, and sustainable development are increasingly recognised as interconnected priorities within global health policy. Modern frameworks emphasise that improving population health requires addressing social, environmental, and economic determinants in line with the UN Sustainable Development Goals, particularly SDG 3 — Good Health and Well‑being (United Nations, 2024).</a:t>
            </a:r>
            <a:endParaRPr lang="en-GB" sz="2200">
              <a:latin typeface="Arial"/>
              <a:cs typeface="Arial"/>
            </a:endParaRPr>
          </a:p>
          <a:p>
            <a:r>
              <a:rPr lang="en-GB" sz="2200">
                <a:latin typeface="Arial"/>
                <a:ea typeface="+mn-lt"/>
                <a:cs typeface="Arial"/>
              </a:rPr>
              <a:t>The World Health Organization highlights that wellbeing extends beyond the absence of illness, encompassing physical, mental, and social dimensions that enable individuals and communities to thrive (WHO, 2023). Sustainable development approaches, including the One Health and Health in All Policies frameworks, reinforce the need for integrated, equitable, and environmentally responsible health systems (UNEP, 2023).</a:t>
            </a:r>
            <a:endParaRPr lang="en-GB" sz="2200">
              <a:latin typeface="Arial"/>
              <a:cs typeface="Arial"/>
            </a:endParaRPr>
          </a:p>
          <a:p>
            <a:r>
              <a:rPr lang="en-GB" sz="2200">
                <a:latin typeface="Arial"/>
                <a:ea typeface="+mn-lt"/>
                <a:cs typeface="Arial"/>
              </a:rPr>
              <a:t>This presentation explores how key concepts, theoretical models, and policy frameworks shape contemporary health practice, with a focus on promoting wellbeing, reducing inequalities, and supporting sustainable futures.</a:t>
            </a:r>
            <a:endParaRPr lang="en-GB" sz="2200">
              <a:latin typeface="Arial"/>
              <a:cs typeface="Arial"/>
            </a:endParaRPr>
          </a:p>
          <a:p>
            <a:endParaRPr lang="en-GB" dirty="0"/>
          </a:p>
        </p:txBody>
      </p:sp>
      <p:sp>
        <p:nvSpPr>
          <p:cNvPr id="4" name="Date Placeholder 3">
            <a:extLst>
              <a:ext uri="{FF2B5EF4-FFF2-40B4-BE49-F238E27FC236}">
                <a16:creationId xmlns:a16="http://schemas.microsoft.com/office/drawing/2014/main" id="{58A867E9-7D02-1983-0D03-E8C5C1E34E03}"/>
              </a:ext>
            </a:extLst>
          </p:cNvPr>
          <p:cNvSpPr>
            <a:spLocks noGrp="1"/>
          </p:cNvSpPr>
          <p:nvPr>
            <p:ph type="dt" sz="half" idx="10"/>
          </p:nvPr>
        </p:nvSpPr>
        <p:spPr/>
        <p:txBody>
          <a:bodyPr/>
          <a:lstStyle/>
          <a:p>
            <a:fld id="{C27C198D-24E2-47A0-932B-D0554670512B}" type="datetime1">
              <a:t>6/23/2026</a:t>
            </a:fld>
            <a:endParaRPr lang="en-US" dirty="0"/>
          </a:p>
        </p:txBody>
      </p:sp>
      <p:sp>
        <p:nvSpPr>
          <p:cNvPr id="5" name="Footer Placeholder 4">
            <a:extLst>
              <a:ext uri="{FF2B5EF4-FFF2-40B4-BE49-F238E27FC236}">
                <a16:creationId xmlns:a16="http://schemas.microsoft.com/office/drawing/2014/main" id="{877DE7EC-A366-CD2C-4AE0-F4D360C614C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C16FC3-C767-833D-E603-59DA3D9ED335}"/>
              </a:ext>
            </a:extLst>
          </p:cNvPr>
          <p:cNvSpPr>
            <a:spLocks noGrp="1"/>
          </p:cNvSpPr>
          <p:nvPr>
            <p:ph type="sldNum" sz="quarter" idx="12"/>
          </p:nvPr>
        </p:nvSpPr>
        <p:spPr/>
        <p:txBody>
          <a:bodyPr/>
          <a:lstStyle/>
          <a:p>
            <a:fld id="{CC057153-B650-4DEB-B370-79DDCFDCE934}" type="slidenum">
              <a:rPr lang="en-US" dirty="0"/>
              <a:t>2</a:t>
            </a:fld>
            <a:endParaRPr lang="en-US" dirty="0"/>
          </a:p>
        </p:txBody>
      </p:sp>
    </p:spTree>
    <p:extLst>
      <p:ext uri="{BB962C8B-B14F-4D97-AF65-F5344CB8AC3E}">
        <p14:creationId xmlns:p14="http://schemas.microsoft.com/office/powerpoint/2010/main" val="1436975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BBA77-8AC4-BF4C-63A9-EEF4D6181948}"/>
              </a:ext>
            </a:extLst>
          </p:cNvPr>
          <p:cNvSpPr>
            <a:spLocks noGrp="1"/>
          </p:cNvSpPr>
          <p:nvPr>
            <p:ph type="title"/>
          </p:nvPr>
        </p:nvSpPr>
        <p:spPr/>
        <p:txBody>
          <a:bodyPr>
            <a:normAutofit fontScale="90000"/>
          </a:bodyPr>
          <a:lstStyle/>
          <a:p>
            <a:r>
              <a:rPr lang="en-GB">
                <a:ea typeface="+mj-lt"/>
                <a:cs typeface="+mj-lt"/>
              </a:rPr>
              <a:t>Key Concepts — Health, Wellbeing, and Sustainable Development</a:t>
            </a:r>
            <a:endParaRPr lang="en-US"/>
          </a:p>
        </p:txBody>
      </p:sp>
      <p:sp>
        <p:nvSpPr>
          <p:cNvPr id="3" name="Content Placeholder 2">
            <a:extLst>
              <a:ext uri="{FF2B5EF4-FFF2-40B4-BE49-F238E27FC236}">
                <a16:creationId xmlns:a16="http://schemas.microsoft.com/office/drawing/2014/main" id="{E9597C4C-E3FA-681C-5331-85C84F496FB0}"/>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b="1"/>
              <a:t>🔹 Health</a:t>
            </a:r>
            <a:endParaRPr lang="en-US"/>
          </a:p>
          <a:p>
            <a:pPr marL="0" indent="0">
              <a:buNone/>
            </a:pPr>
            <a:r>
              <a:rPr lang="en-GB">
                <a:ea typeface="+mn-lt"/>
                <a:cs typeface="+mn-lt"/>
              </a:rPr>
              <a:t>Defined by the </a:t>
            </a:r>
            <a:r>
              <a:rPr lang="en-GB" b="1">
                <a:ea typeface="+mn-lt"/>
                <a:cs typeface="+mn-lt"/>
              </a:rPr>
              <a:t>World Health Organization (WHO)</a:t>
            </a:r>
            <a:r>
              <a:rPr lang="en-GB">
                <a:ea typeface="+mn-lt"/>
                <a:cs typeface="+mn-lt"/>
              </a:rPr>
              <a:t> as “a state of complete physical, mental and social well‑being, not merely the absence of disease or infirmity” (WHO, 2023).</a:t>
            </a:r>
            <a:endParaRPr lang="en-GB"/>
          </a:p>
          <a:p>
            <a:pPr marL="0" indent="0">
              <a:buNone/>
            </a:pPr>
            <a:r>
              <a:rPr lang="en-GB">
                <a:ea typeface="+mn-lt"/>
                <a:cs typeface="+mn-lt"/>
              </a:rPr>
              <a:t>Modern health policy emphasises </a:t>
            </a:r>
            <a:r>
              <a:rPr lang="en-GB" b="1">
                <a:ea typeface="+mn-lt"/>
                <a:cs typeface="+mn-lt"/>
              </a:rPr>
              <a:t>universal health coverage (UHC)</a:t>
            </a:r>
            <a:r>
              <a:rPr lang="en-GB">
                <a:ea typeface="+mn-lt"/>
                <a:cs typeface="+mn-lt"/>
              </a:rPr>
              <a:t> and equitable access to essential services under </a:t>
            </a:r>
            <a:r>
              <a:rPr lang="en-GB" b="1">
                <a:ea typeface="+mn-lt"/>
                <a:cs typeface="+mn-lt"/>
              </a:rPr>
              <a:t>UN Sustainable Development Goal 3 (SDG 3)</a:t>
            </a:r>
            <a:r>
              <a:rPr lang="en-GB">
                <a:ea typeface="+mn-lt"/>
                <a:cs typeface="+mn-lt"/>
              </a:rPr>
              <a:t> (United Nations, 2024).</a:t>
            </a:r>
            <a:endParaRPr lang="en-GB"/>
          </a:p>
          <a:p>
            <a:pPr marL="0" indent="0">
              <a:buNone/>
            </a:pPr>
            <a:r>
              <a:rPr lang="en-GB">
                <a:ea typeface="+mn-lt"/>
                <a:cs typeface="+mn-lt"/>
              </a:rPr>
              <a:t>Health systems must address </a:t>
            </a:r>
            <a:r>
              <a:rPr lang="en-GB" b="1">
                <a:ea typeface="+mn-lt"/>
                <a:cs typeface="+mn-lt"/>
              </a:rPr>
              <a:t>social and environmental determinants</a:t>
            </a:r>
            <a:r>
              <a:rPr lang="en-GB">
                <a:ea typeface="+mn-lt"/>
                <a:cs typeface="+mn-lt"/>
              </a:rPr>
              <a:t> such as poverty, pollution, and inequality to achieve “Health for All” (UNEP, 2023).</a:t>
            </a:r>
            <a:endParaRPr lang="en-GB"/>
          </a:p>
          <a:p>
            <a:pPr marL="0" indent="0">
              <a:buNone/>
            </a:pPr>
            <a:r>
              <a:rPr lang="en-GB" b="1"/>
              <a:t>🔹 Wellbeing</a:t>
            </a:r>
          </a:p>
          <a:p>
            <a:pPr marL="0" indent="0">
              <a:buNone/>
            </a:pPr>
            <a:r>
              <a:rPr lang="en-GB">
                <a:ea typeface="+mn-lt"/>
                <a:cs typeface="+mn-lt"/>
              </a:rPr>
              <a:t>Wellbeing encompasses </a:t>
            </a:r>
            <a:r>
              <a:rPr lang="en-GB" b="1">
                <a:ea typeface="+mn-lt"/>
                <a:cs typeface="+mn-lt"/>
              </a:rPr>
              <a:t>physical, mental, emotional, and social dimensions</a:t>
            </a:r>
            <a:r>
              <a:rPr lang="en-GB">
                <a:ea typeface="+mn-lt"/>
                <a:cs typeface="+mn-lt"/>
              </a:rPr>
              <a:t> that enable individuals to thrive (United Nations Sustainable Development Group, 2026).</a:t>
            </a:r>
            <a:endParaRPr lang="en-GB"/>
          </a:p>
          <a:p>
            <a:pPr marL="0" indent="0">
              <a:buNone/>
            </a:pPr>
            <a:r>
              <a:rPr lang="en-GB">
                <a:ea typeface="+mn-lt"/>
                <a:cs typeface="+mn-lt"/>
              </a:rPr>
              <a:t>The COVID‑19 pandemic reinforced the importance of </a:t>
            </a:r>
            <a:r>
              <a:rPr lang="en-GB" b="1">
                <a:ea typeface="+mn-lt"/>
                <a:cs typeface="+mn-lt"/>
              </a:rPr>
              <a:t>mental health and resilience</a:t>
            </a:r>
            <a:r>
              <a:rPr lang="en-GB">
                <a:ea typeface="+mn-lt"/>
                <a:cs typeface="+mn-lt"/>
              </a:rPr>
              <a:t> as integral to wellbeing (WHO, 2022).</a:t>
            </a:r>
            <a:endParaRPr lang="en-GB"/>
          </a:p>
          <a:p>
            <a:pPr marL="0" indent="0">
              <a:buNone/>
            </a:pPr>
            <a:r>
              <a:rPr lang="en-GB">
                <a:ea typeface="+mn-lt"/>
                <a:cs typeface="+mn-lt"/>
              </a:rPr>
              <a:t>Policies promoting wellbeing increasingly focus on </a:t>
            </a:r>
            <a:r>
              <a:rPr lang="en-GB" b="1">
                <a:ea typeface="+mn-lt"/>
                <a:cs typeface="+mn-lt"/>
              </a:rPr>
              <a:t>preventive care</a:t>
            </a:r>
            <a:r>
              <a:rPr lang="en-GB">
                <a:ea typeface="+mn-lt"/>
                <a:cs typeface="+mn-lt"/>
              </a:rPr>
              <a:t>, </a:t>
            </a:r>
            <a:r>
              <a:rPr lang="en-GB" b="1">
                <a:ea typeface="+mn-lt"/>
                <a:cs typeface="+mn-lt"/>
              </a:rPr>
              <a:t>community engagement</a:t>
            </a:r>
            <a:r>
              <a:rPr lang="en-GB">
                <a:ea typeface="+mn-lt"/>
                <a:cs typeface="+mn-lt"/>
              </a:rPr>
              <a:t>, and </a:t>
            </a:r>
            <a:r>
              <a:rPr lang="en-GB" b="1">
                <a:ea typeface="+mn-lt"/>
                <a:cs typeface="+mn-lt"/>
              </a:rPr>
              <a:t>mental‑health initiatives</a:t>
            </a:r>
            <a:r>
              <a:rPr lang="en-GB">
                <a:ea typeface="+mn-lt"/>
                <a:cs typeface="+mn-lt"/>
              </a:rPr>
              <a:t> that support sustainable lifestyles (Public Health England, 2021).</a:t>
            </a:r>
            <a:endParaRPr lang="en-GB"/>
          </a:p>
          <a:p>
            <a:pPr marL="0" indent="0">
              <a:buNone/>
            </a:pPr>
            <a:r>
              <a:rPr lang="en-GB" b="1"/>
              <a:t>🔹 Sustainable Development</a:t>
            </a:r>
          </a:p>
          <a:p>
            <a:pPr marL="0" indent="0">
              <a:buNone/>
            </a:pPr>
            <a:r>
              <a:rPr lang="en-GB">
                <a:ea typeface="+mn-lt"/>
                <a:cs typeface="+mn-lt"/>
              </a:rPr>
              <a:t>Defined as meeting present needs </a:t>
            </a:r>
            <a:r>
              <a:rPr lang="en-GB" b="1">
                <a:ea typeface="+mn-lt"/>
                <a:cs typeface="+mn-lt"/>
              </a:rPr>
              <a:t>without compromising future generations’ ability to meet theirs</a:t>
            </a:r>
            <a:r>
              <a:rPr lang="en-GB">
                <a:ea typeface="+mn-lt"/>
                <a:cs typeface="+mn-lt"/>
              </a:rPr>
              <a:t> (United Nations Western Europe, 2024).</a:t>
            </a:r>
            <a:endParaRPr lang="en-GB"/>
          </a:p>
          <a:p>
            <a:pPr marL="0" indent="0">
              <a:buNone/>
            </a:pPr>
            <a:r>
              <a:rPr lang="en-GB">
                <a:ea typeface="+mn-lt"/>
                <a:cs typeface="+mn-lt"/>
              </a:rPr>
              <a:t>In health care, this involves integrating </a:t>
            </a:r>
            <a:r>
              <a:rPr lang="en-GB" b="1">
                <a:ea typeface="+mn-lt"/>
                <a:cs typeface="+mn-lt"/>
              </a:rPr>
              <a:t>environmental protection, social equity, and economic stability</a:t>
            </a:r>
            <a:r>
              <a:rPr lang="en-GB">
                <a:ea typeface="+mn-lt"/>
                <a:cs typeface="+mn-lt"/>
              </a:rPr>
              <a:t> — for example, through green hospitals and low‑carbon public‑health programmes (NHS England, 2023).</a:t>
            </a:r>
            <a:endParaRPr lang="en-GB"/>
          </a:p>
          <a:p>
            <a:pPr marL="0" indent="0">
              <a:buNone/>
            </a:pPr>
            <a:r>
              <a:rPr lang="en-GB">
                <a:ea typeface="+mn-lt"/>
                <a:cs typeface="+mn-lt"/>
              </a:rPr>
              <a:t>The </a:t>
            </a:r>
            <a:r>
              <a:rPr lang="en-GB" b="1">
                <a:ea typeface="+mn-lt"/>
                <a:cs typeface="+mn-lt"/>
              </a:rPr>
              <a:t>One Health approach</a:t>
            </a:r>
            <a:r>
              <a:rPr lang="en-GB">
                <a:ea typeface="+mn-lt"/>
                <a:cs typeface="+mn-lt"/>
              </a:rPr>
              <a:t> links human, animal, and ecosystem wellbeing, recognising that global health depends on environmental sustainability (UNEP, 2023).</a:t>
            </a:r>
            <a:endParaRPr lang="en-GB"/>
          </a:p>
          <a:p>
            <a:pPr marL="0" indent="0">
              <a:buNone/>
            </a:pPr>
            <a:endParaRPr lang="en-GB" dirty="0"/>
          </a:p>
        </p:txBody>
      </p:sp>
    </p:spTree>
    <p:extLst>
      <p:ext uri="{BB962C8B-B14F-4D97-AF65-F5344CB8AC3E}">
        <p14:creationId xmlns:p14="http://schemas.microsoft.com/office/powerpoint/2010/main" val="4287570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CC2D1-5628-3D4C-FBAC-4F9A9741EC60}"/>
              </a:ext>
            </a:extLst>
          </p:cNvPr>
          <p:cNvSpPr>
            <a:spLocks noGrp="1"/>
          </p:cNvSpPr>
          <p:nvPr>
            <p:ph type="title"/>
          </p:nvPr>
        </p:nvSpPr>
        <p:spPr/>
        <p:txBody>
          <a:bodyPr>
            <a:normAutofit/>
          </a:bodyPr>
          <a:lstStyle/>
          <a:p>
            <a:r>
              <a:rPr lang="en-GB" sz="3600" b="1">
                <a:ea typeface="+mj-lt"/>
                <a:cs typeface="+mj-lt"/>
              </a:rPr>
              <a:t>Theoretical Perspectives — Models of Health and Wellbeing</a:t>
            </a:r>
            <a:endParaRPr lang="en-US" sz="3600" b="1"/>
          </a:p>
        </p:txBody>
      </p:sp>
      <p:sp>
        <p:nvSpPr>
          <p:cNvPr id="3" name="Content Placeholder 2">
            <a:extLst>
              <a:ext uri="{FF2B5EF4-FFF2-40B4-BE49-F238E27FC236}">
                <a16:creationId xmlns:a16="http://schemas.microsoft.com/office/drawing/2014/main" id="{2AE91344-BE50-BB8F-4913-D5EF50C8F68B}"/>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b="1">
                <a:latin typeface="Arial"/>
                <a:cs typeface="Arial"/>
              </a:rPr>
              <a:t>Biopsychosocial Model</a:t>
            </a:r>
            <a:endParaRPr lang="en-US" b="1">
              <a:latin typeface="Arial"/>
              <a:cs typeface="Arial"/>
            </a:endParaRPr>
          </a:p>
          <a:p>
            <a:pPr marL="0" indent="0">
              <a:buNone/>
            </a:pPr>
            <a:r>
              <a:rPr lang="en-GB">
                <a:latin typeface="Arial"/>
                <a:ea typeface="+mn-lt"/>
                <a:cs typeface="Arial"/>
              </a:rPr>
              <a:t>Developed by </a:t>
            </a:r>
            <a:r>
              <a:rPr lang="en-GB" b="1">
                <a:latin typeface="Arial"/>
                <a:ea typeface="+mn-lt"/>
                <a:cs typeface="Arial"/>
              </a:rPr>
              <a:t>Engel (1977)</a:t>
            </a:r>
            <a:r>
              <a:rPr lang="en-GB">
                <a:latin typeface="Arial"/>
                <a:ea typeface="+mn-lt"/>
                <a:cs typeface="Arial"/>
              </a:rPr>
              <a:t> and still central to modern health theory.</a:t>
            </a:r>
            <a:endParaRPr lang="en-GB">
              <a:latin typeface="Arial"/>
              <a:cs typeface="Arial"/>
            </a:endParaRPr>
          </a:p>
          <a:p>
            <a:pPr marL="0" indent="0">
              <a:buNone/>
            </a:pPr>
            <a:r>
              <a:rPr lang="en-GB">
                <a:latin typeface="Arial"/>
                <a:ea typeface="+mn-lt"/>
                <a:cs typeface="Arial"/>
              </a:rPr>
              <a:t>Recognises that </a:t>
            </a:r>
            <a:r>
              <a:rPr lang="en-GB" b="1">
                <a:latin typeface="Arial"/>
                <a:ea typeface="+mn-lt"/>
                <a:cs typeface="Arial"/>
              </a:rPr>
              <a:t>biological, psychological, and social factors</a:t>
            </a:r>
            <a:r>
              <a:rPr lang="en-GB">
                <a:latin typeface="Arial"/>
                <a:ea typeface="+mn-lt"/>
                <a:cs typeface="Arial"/>
              </a:rPr>
              <a:t> all influence health outcomes (Taylor, 2019).</a:t>
            </a:r>
            <a:endParaRPr lang="en-GB">
              <a:latin typeface="Arial"/>
              <a:cs typeface="Arial"/>
            </a:endParaRPr>
          </a:p>
          <a:p>
            <a:pPr marL="0" indent="0">
              <a:buNone/>
            </a:pPr>
            <a:r>
              <a:rPr lang="en-GB">
                <a:latin typeface="Arial"/>
                <a:ea typeface="+mn-lt"/>
                <a:cs typeface="Arial"/>
              </a:rPr>
              <a:t>Encourages holistic care — treating the person, not just the disease — widely adopted in mental‑health and chronic‑care frameworks (WHO, 2022).</a:t>
            </a:r>
            <a:endParaRPr lang="en-GB">
              <a:latin typeface="Arial"/>
              <a:cs typeface="Arial"/>
            </a:endParaRPr>
          </a:p>
          <a:p>
            <a:pPr marL="0" indent="0">
              <a:buNone/>
            </a:pPr>
            <a:r>
              <a:rPr lang="en-GB">
                <a:latin typeface="Arial"/>
                <a:ea typeface="+mn-lt"/>
                <a:cs typeface="Arial"/>
              </a:rPr>
              <a:t>Supports integrated service delivery and multidisciplinary collaboration (NHS England, 2023).</a:t>
            </a:r>
            <a:endParaRPr lang="en-GB">
              <a:latin typeface="Arial"/>
              <a:cs typeface="Arial"/>
            </a:endParaRPr>
          </a:p>
          <a:p>
            <a:pPr indent="0">
              <a:buNone/>
            </a:pPr>
            <a:r>
              <a:rPr lang="en-GB" b="1">
                <a:latin typeface="Arial"/>
                <a:cs typeface="Arial"/>
              </a:rPr>
              <a:t>🔹 Holistic Model of Wellbeing</a:t>
            </a:r>
          </a:p>
          <a:p>
            <a:pPr marL="0" indent="0">
              <a:buNone/>
            </a:pPr>
            <a:r>
              <a:rPr lang="en-GB">
                <a:latin typeface="Arial"/>
                <a:ea typeface="+mn-lt"/>
                <a:cs typeface="Arial"/>
              </a:rPr>
              <a:t>Focuses on </a:t>
            </a:r>
            <a:r>
              <a:rPr lang="en-GB" b="1">
                <a:latin typeface="Arial"/>
                <a:ea typeface="+mn-lt"/>
                <a:cs typeface="Arial"/>
              </a:rPr>
              <a:t>whole‑person health</a:t>
            </a:r>
            <a:r>
              <a:rPr lang="en-GB">
                <a:latin typeface="Arial"/>
                <a:ea typeface="+mn-lt"/>
                <a:cs typeface="Arial"/>
              </a:rPr>
              <a:t>, including emotional, spiritual, and social dimensions (Dodge et al., 2012; reaffirmed by WHO, 2023).</a:t>
            </a:r>
            <a:endParaRPr lang="en-GB">
              <a:latin typeface="Arial"/>
              <a:cs typeface="Arial"/>
            </a:endParaRPr>
          </a:p>
          <a:p>
            <a:pPr marL="0" indent="0">
              <a:buNone/>
            </a:pPr>
            <a:r>
              <a:rPr lang="en-GB">
                <a:latin typeface="Arial"/>
                <a:ea typeface="+mn-lt"/>
                <a:cs typeface="Arial"/>
              </a:rPr>
              <a:t>Promotes </a:t>
            </a:r>
            <a:r>
              <a:rPr lang="en-GB" b="1">
                <a:latin typeface="Arial"/>
                <a:ea typeface="+mn-lt"/>
                <a:cs typeface="Arial"/>
              </a:rPr>
              <a:t>preventive and community‑based approaches</a:t>
            </a:r>
            <a:r>
              <a:rPr lang="en-GB">
                <a:latin typeface="Arial"/>
                <a:ea typeface="+mn-lt"/>
                <a:cs typeface="Arial"/>
              </a:rPr>
              <a:t> that empower individuals and reduce health inequalities (Public Health England, 2021).</a:t>
            </a:r>
            <a:endParaRPr lang="en-GB">
              <a:latin typeface="Arial"/>
              <a:cs typeface="Arial"/>
            </a:endParaRPr>
          </a:p>
          <a:p>
            <a:pPr marL="0" indent="0">
              <a:buNone/>
            </a:pPr>
            <a:r>
              <a:rPr lang="en-GB">
                <a:latin typeface="Arial"/>
                <a:ea typeface="+mn-lt"/>
                <a:cs typeface="Arial"/>
              </a:rPr>
              <a:t>Aligns with </a:t>
            </a:r>
            <a:r>
              <a:rPr lang="en-GB" b="1">
                <a:latin typeface="Arial"/>
                <a:ea typeface="+mn-lt"/>
                <a:cs typeface="Arial"/>
              </a:rPr>
              <a:t>SDG 3</a:t>
            </a:r>
            <a:r>
              <a:rPr lang="en-GB">
                <a:latin typeface="Arial"/>
                <a:ea typeface="+mn-lt"/>
                <a:cs typeface="Arial"/>
              </a:rPr>
              <a:t> and </a:t>
            </a:r>
            <a:r>
              <a:rPr lang="en-GB" b="1">
                <a:latin typeface="Arial"/>
                <a:ea typeface="+mn-lt"/>
                <a:cs typeface="Arial"/>
              </a:rPr>
              <a:t>Health in All Policies</a:t>
            </a:r>
            <a:r>
              <a:rPr lang="en-GB">
                <a:latin typeface="Arial"/>
                <a:ea typeface="+mn-lt"/>
                <a:cs typeface="Arial"/>
              </a:rPr>
              <a:t> frameworks, linking wellbeing to sustainability and equity (United Nations, 2024).</a:t>
            </a:r>
            <a:endParaRPr lang="en-GB">
              <a:latin typeface="Arial"/>
              <a:cs typeface="Arial"/>
            </a:endParaRPr>
          </a:p>
          <a:p>
            <a:pPr indent="0">
              <a:buNone/>
            </a:pPr>
            <a:r>
              <a:rPr lang="en-GB" b="1">
                <a:latin typeface="Arial"/>
                <a:cs typeface="Arial"/>
              </a:rPr>
              <a:t>🔹 Sustainable Development Frameworks</a:t>
            </a:r>
          </a:p>
          <a:p>
            <a:pPr marL="0" indent="0">
              <a:buNone/>
            </a:pPr>
            <a:r>
              <a:rPr lang="en-GB">
                <a:latin typeface="Arial"/>
                <a:ea typeface="+mn-lt"/>
                <a:cs typeface="Arial"/>
              </a:rPr>
              <a:t>The </a:t>
            </a:r>
            <a:r>
              <a:rPr lang="en-GB" b="1">
                <a:latin typeface="Arial"/>
                <a:ea typeface="+mn-lt"/>
                <a:cs typeface="Arial"/>
              </a:rPr>
              <a:t>WHO “Health in All Policies”</a:t>
            </a:r>
            <a:r>
              <a:rPr lang="en-GB">
                <a:latin typeface="Arial"/>
                <a:ea typeface="+mn-lt"/>
                <a:cs typeface="Arial"/>
              </a:rPr>
              <a:t> approach integrates health considerations into all sectors — housing, transport, environment — to promote long‑term wellbeing (WHO, 2023).</a:t>
            </a:r>
            <a:endParaRPr lang="en-GB">
              <a:latin typeface="Arial"/>
              <a:cs typeface="Arial"/>
            </a:endParaRPr>
          </a:p>
          <a:p>
            <a:pPr marL="0" indent="0">
              <a:buNone/>
            </a:pPr>
            <a:r>
              <a:rPr lang="en-GB">
                <a:latin typeface="Arial"/>
                <a:ea typeface="+mn-lt"/>
                <a:cs typeface="Arial"/>
              </a:rPr>
              <a:t>Encourages </a:t>
            </a:r>
            <a:r>
              <a:rPr lang="en-GB" b="1">
                <a:latin typeface="Arial"/>
                <a:ea typeface="+mn-lt"/>
                <a:cs typeface="Arial"/>
              </a:rPr>
              <a:t>cross‑sector collaboration</a:t>
            </a:r>
            <a:r>
              <a:rPr lang="en-GB">
                <a:latin typeface="Arial"/>
                <a:ea typeface="+mn-lt"/>
                <a:cs typeface="Arial"/>
              </a:rPr>
              <a:t> and </a:t>
            </a:r>
            <a:r>
              <a:rPr lang="en-GB" b="1">
                <a:latin typeface="Arial"/>
                <a:ea typeface="+mn-lt"/>
                <a:cs typeface="Arial"/>
              </a:rPr>
              <a:t>policy coherence</a:t>
            </a:r>
            <a:r>
              <a:rPr lang="en-GB">
                <a:latin typeface="Arial"/>
                <a:ea typeface="+mn-lt"/>
                <a:cs typeface="Arial"/>
              </a:rPr>
              <a:t> for sustainable health systems (United Nations Environment Programme, 2023).</a:t>
            </a:r>
            <a:endParaRPr lang="en-GB">
              <a:latin typeface="Arial"/>
              <a:cs typeface="Arial"/>
            </a:endParaRPr>
          </a:p>
          <a:p>
            <a:pPr marL="0" indent="0">
              <a:buNone/>
            </a:pPr>
            <a:r>
              <a:rPr lang="en-GB">
                <a:latin typeface="Arial"/>
                <a:ea typeface="+mn-lt"/>
                <a:cs typeface="Arial"/>
              </a:rPr>
              <a:t>Connects to the </a:t>
            </a:r>
            <a:r>
              <a:rPr lang="en-GB" b="1">
                <a:latin typeface="Arial"/>
                <a:ea typeface="+mn-lt"/>
                <a:cs typeface="Arial"/>
              </a:rPr>
              <a:t>One Health</a:t>
            </a:r>
            <a:r>
              <a:rPr lang="en-GB">
                <a:latin typeface="Arial"/>
                <a:ea typeface="+mn-lt"/>
                <a:cs typeface="Arial"/>
              </a:rPr>
              <a:t> concept, recognising interdependence between human, animal, and environmental health (UNEP, 2023).</a:t>
            </a:r>
            <a:endParaRPr lang="en-GB">
              <a:latin typeface="Arial"/>
              <a:cs typeface="Arial"/>
            </a:endParaRPr>
          </a:p>
          <a:p>
            <a:pPr>
              <a:buFont typeface="Wingdings" panose="020B0604020202020204" pitchFamily="34" charset="0"/>
              <a:buChar char="Ø"/>
            </a:pPr>
            <a:endParaRPr lang="en-GB" dirty="0">
              <a:latin typeface="Arial"/>
              <a:cs typeface="Arial"/>
            </a:endParaRPr>
          </a:p>
        </p:txBody>
      </p:sp>
    </p:spTree>
    <p:extLst>
      <p:ext uri="{BB962C8B-B14F-4D97-AF65-F5344CB8AC3E}">
        <p14:creationId xmlns:p14="http://schemas.microsoft.com/office/powerpoint/2010/main" val="214503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BDEB0-CF62-C2C8-4E5F-AB82C99AAE05}"/>
              </a:ext>
            </a:extLst>
          </p:cNvPr>
          <p:cNvSpPr>
            <a:spLocks noGrp="1"/>
          </p:cNvSpPr>
          <p:nvPr>
            <p:ph type="title"/>
          </p:nvPr>
        </p:nvSpPr>
        <p:spPr/>
        <p:txBody>
          <a:bodyPr/>
          <a:lstStyle/>
          <a:p>
            <a:r>
              <a:rPr lang="en-GB" b="1">
                <a:latin typeface="Arial"/>
                <a:ea typeface="+mj-lt"/>
                <a:cs typeface="Arial"/>
              </a:rPr>
              <a:t>Policy and Governance — Integrating Health, Wellbeing, and Sustainability</a:t>
            </a:r>
            <a:endParaRPr lang="en-US" b="1">
              <a:latin typeface="Arial"/>
              <a:cs typeface="Arial"/>
            </a:endParaRPr>
          </a:p>
        </p:txBody>
      </p:sp>
      <p:sp>
        <p:nvSpPr>
          <p:cNvPr id="3" name="Content Placeholder 2">
            <a:extLst>
              <a:ext uri="{FF2B5EF4-FFF2-40B4-BE49-F238E27FC236}">
                <a16:creationId xmlns:a16="http://schemas.microsoft.com/office/drawing/2014/main" id="{89FAB9CF-5464-3BD9-5B60-D422AA903529}"/>
              </a:ext>
            </a:extLst>
          </p:cNvPr>
          <p:cNvSpPr>
            <a:spLocks noGrp="1"/>
          </p:cNvSpPr>
          <p:nvPr>
            <p:ph idx="1"/>
          </p:nvPr>
        </p:nvSpPr>
        <p:spPr>
          <a:xfrm>
            <a:off x="39915" y="1709511"/>
            <a:ext cx="11313885" cy="5171394"/>
          </a:xfrm>
        </p:spPr>
        <p:txBody>
          <a:bodyPr vert="horz" lIns="91440" tIns="45720" rIns="91440" bIns="45720" rtlCol="0" anchor="t">
            <a:normAutofit fontScale="62500" lnSpcReduction="20000"/>
          </a:bodyPr>
          <a:lstStyle/>
          <a:p>
            <a:pPr marL="0" indent="0">
              <a:buNone/>
            </a:pPr>
            <a:r>
              <a:rPr lang="en-GB" b="1">
                <a:latin typeface="Arial"/>
                <a:cs typeface="Arial"/>
              </a:rPr>
              <a:t>Key Health Policies</a:t>
            </a:r>
            <a:endParaRPr lang="en-US" b="1"/>
          </a:p>
          <a:p>
            <a:pPr marL="0" indent="0">
              <a:buNone/>
            </a:pPr>
            <a:r>
              <a:rPr lang="en-GB">
                <a:latin typeface="Arial"/>
                <a:ea typeface="+mn-lt"/>
                <a:cs typeface="Arial"/>
              </a:rPr>
              <a:t>The </a:t>
            </a:r>
            <a:r>
              <a:rPr lang="en-GB" b="1">
                <a:latin typeface="Arial"/>
                <a:ea typeface="+mn-lt"/>
                <a:cs typeface="Arial"/>
              </a:rPr>
              <a:t>NHS Long Term Plan (2019)</a:t>
            </a:r>
            <a:r>
              <a:rPr lang="en-GB">
                <a:latin typeface="Arial"/>
                <a:ea typeface="+mn-lt"/>
                <a:cs typeface="Arial"/>
              </a:rPr>
              <a:t> promotes prevention, mental‑health support, and community‑based care to improve population wellbeing (NHS England, 2019).</a:t>
            </a:r>
            <a:endParaRPr lang="en-GB">
              <a:latin typeface="Arial"/>
              <a:cs typeface="Arial"/>
            </a:endParaRPr>
          </a:p>
          <a:p>
            <a:pPr marL="0" indent="0">
              <a:buNone/>
            </a:pPr>
            <a:r>
              <a:rPr lang="en-GB">
                <a:latin typeface="Arial"/>
                <a:ea typeface="+mn-lt"/>
                <a:cs typeface="Arial"/>
              </a:rPr>
              <a:t>The </a:t>
            </a:r>
            <a:r>
              <a:rPr lang="en-GB" b="1">
                <a:latin typeface="Arial"/>
                <a:ea typeface="+mn-lt"/>
                <a:cs typeface="Arial"/>
              </a:rPr>
              <a:t>Well‑being of Future Generations (Wales) Act 2015</a:t>
            </a:r>
            <a:r>
              <a:rPr lang="en-GB">
                <a:latin typeface="Arial"/>
                <a:ea typeface="+mn-lt"/>
                <a:cs typeface="Arial"/>
              </a:rPr>
              <a:t> embeds sustainability into public‑service delivery, ensuring decisions consider long‑term health and environmental impact (Welsh Government, 2023).</a:t>
            </a:r>
            <a:endParaRPr lang="en-GB">
              <a:latin typeface="Arial"/>
              <a:cs typeface="Arial"/>
            </a:endParaRPr>
          </a:p>
          <a:p>
            <a:pPr marL="0" indent="0">
              <a:buNone/>
            </a:pPr>
            <a:r>
              <a:rPr lang="en-GB">
                <a:latin typeface="Arial"/>
                <a:ea typeface="+mn-lt"/>
                <a:cs typeface="Arial"/>
              </a:rPr>
              <a:t>The </a:t>
            </a:r>
            <a:r>
              <a:rPr lang="en-GB" b="1">
                <a:latin typeface="Arial"/>
                <a:ea typeface="+mn-lt"/>
                <a:cs typeface="Arial"/>
              </a:rPr>
              <a:t>UK Health Security Agency (UKHSA)</a:t>
            </a:r>
            <a:r>
              <a:rPr lang="en-GB">
                <a:latin typeface="Arial"/>
                <a:ea typeface="+mn-lt"/>
                <a:cs typeface="Arial"/>
              </a:rPr>
              <a:t> focuses on resilience and preparedness, integrating sustainable development into health protection strategies (UKHSA, 2022).</a:t>
            </a:r>
            <a:endParaRPr lang="en-GB">
              <a:latin typeface="Arial"/>
              <a:cs typeface="Arial"/>
            </a:endParaRPr>
          </a:p>
          <a:p>
            <a:pPr marL="0" indent="0">
              <a:buNone/>
            </a:pPr>
            <a:r>
              <a:rPr lang="en-GB" b="1">
                <a:latin typeface="Arial"/>
                <a:cs typeface="Arial"/>
              </a:rPr>
              <a:t>🔹 Governance and Frameworks</a:t>
            </a:r>
          </a:p>
          <a:p>
            <a:pPr marL="0" indent="0">
              <a:buNone/>
            </a:pPr>
            <a:r>
              <a:rPr lang="en-GB">
                <a:latin typeface="Arial"/>
                <a:ea typeface="+mn-lt"/>
                <a:cs typeface="Arial"/>
              </a:rPr>
              <a:t>The </a:t>
            </a:r>
            <a:r>
              <a:rPr lang="en-GB" b="1">
                <a:latin typeface="Arial"/>
                <a:ea typeface="+mn-lt"/>
                <a:cs typeface="Arial"/>
              </a:rPr>
              <a:t>WHO Health in All Policies</a:t>
            </a:r>
            <a:r>
              <a:rPr lang="en-GB">
                <a:latin typeface="Arial"/>
                <a:ea typeface="+mn-lt"/>
                <a:cs typeface="Arial"/>
              </a:rPr>
              <a:t> framework encourages governments to integrate health considerations across all sectors — housing, transport, and environment — to achieve sustainable outcomes (WHO, 2023).</a:t>
            </a:r>
            <a:endParaRPr lang="en-GB">
              <a:latin typeface="Arial"/>
              <a:cs typeface="Arial"/>
            </a:endParaRPr>
          </a:p>
          <a:p>
            <a:pPr marL="0" indent="0">
              <a:buNone/>
            </a:pPr>
            <a:r>
              <a:rPr lang="en-GB">
                <a:latin typeface="Arial"/>
                <a:ea typeface="+mn-lt"/>
                <a:cs typeface="Arial"/>
              </a:rPr>
              <a:t>The </a:t>
            </a:r>
            <a:r>
              <a:rPr lang="en-GB" b="1">
                <a:latin typeface="Arial"/>
                <a:ea typeface="+mn-lt"/>
                <a:cs typeface="Arial"/>
              </a:rPr>
              <a:t>UN Sustainable Development Goal 3 (SDG 3)</a:t>
            </a:r>
            <a:r>
              <a:rPr lang="en-GB">
                <a:latin typeface="Arial"/>
                <a:ea typeface="+mn-lt"/>
                <a:cs typeface="Arial"/>
              </a:rPr>
              <a:t> guides national policy alignment toward equitable access and wellbeing for all (United Nations, 2024).</a:t>
            </a:r>
            <a:endParaRPr lang="en-GB">
              <a:latin typeface="Arial"/>
              <a:cs typeface="Arial"/>
            </a:endParaRPr>
          </a:p>
          <a:p>
            <a:pPr marL="0" indent="0">
              <a:buNone/>
            </a:pPr>
            <a:r>
              <a:rPr lang="en-GB">
                <a:latin typeface="Arial"/>
                <a:ea typeface="+mn-lt"/>
                <a:cs typeface="Arial"/>
              </a:rPr>
              <a:t>Effective governance requires </a:t>
            </a:r>
            <a:r>
              <a:rPr lang="en-GB" b="1">
                <a:latin typeface="Arial"/>
                <a:ea typeface="+mn-lt"/>
                <a:cs typeface="Arial"/>
              </a:rPr>
              <a:t>cross‑sector collaboration</a:t>
            </a:r>
            <a:r>
              <a:rPr lang="en-GB">
                <a:latin typeface="Arial"/>
                <a:ea typeface="+mn-lt"/>
                <a:cs typeface="Arial"/>
              </a:rPr>
              <a:t>, transparent accountability, and community participation to ensure policies are inclusive and sustainable (Public Health England, 2021).</a:t>
            </a:r>
            <a:endParaRPr lang="en-GB">
              <a:latin typeface="Arial"/>
              <a:cs typeface="Arial"/>
            </a:endParaRPr>
          </a:p>
          <a:p>
            <a:pPr marL="0" indent="0">
              <a:buNone/>
            </a:pPr>
            <a:r>
              <a:rPr lang="en-GB" b="1">
                <a:latin typeface="Arial"/>
                <a:cs typeface="Arial"/>
              </a:rPr>
              <a:t>🔹 Challenges</a:t>
            </a:r>
          </a:p>
          <a:p>
            <a:pPr marL="0" indent="0">
              <a:buNone/>
            </a:pPr>
            <a:r>
              <a:rPr lang="en-GB" b="1">
                <a:latin typeface="Arial"/>
                <a:ea typeface="+mn-lt"/>
                <a:cs typeface="Arial"/>
              </a:rPr>
              <a:t>Funding constraints</a:t>
            </a:r>
            <a:r>
              <a:rPr lang="en-GB">
                <a:latin typeface="Arial"/>
                <a:ea typeface="+mn-lt"/>
                <a:cs typeface="Arial"/>
              </a:rPr>
              <a:t>, </a:t>
            </a:r>
            <a:r>
              <a:rPr lang="en-GB" b="1">
                <a:latin typeface="Arial"/>
                <a:ea typeface="+mn-lt"/>
                <a:cs typeface="Arial"/>
              </a:rPr>
              <a:t>policy fragmentation</a:t>
            </a:r>
            <a:r>
              <a:rPr lang="en-GB">
                <a:latin typeface="Arial"/>
                <a:ea typeface="+mn-lt"/>
                <a:cs typeface="Arial"/>
              </a:rPr>
              <a:t>, and </a:t>
            </a:r>
            <a:r>
              <a:rPr lang="en-GB" b="1">
                <a:latin typeface="Arial"/>
                <a:ea typeface="+mn-lt"/>
                <a:cs typeface="Arial"/>
              </a:rPr>
              <a:t>unequal access</a:t>
            </a:r>
            <a:r>
              <a:rPr lang="en-GB">
                <a:latin typeface="Arial"/>
                <a:ea typeface="+mn-lt"/>
                <a:cs typeface="Arial"/>
              </a:rPr>
              <a:t> remain barriers to integrating wellbeing and sustainability (NHS England, 2023).</a:t>
            </a:r>
            <a:endParaRPr lang="en-GB">
              <a:latin typeface="Arial"/>
              <a:cs typeface="Arial"/>
            </a:endParaRPr>
          </a:p>
          <a:p>
            <a:pPr marL="0" indent="0">
              <a:buNone/>
            </a:pPr>
            <a:r>
              <a:rPr lang="en-GB">
                <a:latin typeface="Arial"/>
                <a:ea typeface="+mn-lt"/>
                <a:cs typeface="Arial"/>
              </a:rPr>
              <a:t>Addressing these challenges demands stronger partnerships between health, social care, and environmental agencies (Welsh Government, 2023).</a:t>
            </a:r>
            <a:endParaRPr lang="en-GB">
              <a:latin typeface="Arial"/>
              <a:cs typeface="Arial"/>
            </a:endParaRPr>
          </a:p>
        </p:txBody>
      </p:sp>
    </p:spTree>
    <p:extLst>
      <p:ext uri="{BB962C8B-B14F-4D97-AF65-F5344CB8AC3E}">
        <p14:creationId xmlns:p14="http://schemas.microsoft.com/office/powerpoint/2010/main" val="3618129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BFD0-C491-77BC-24FE-AD293D8F771E}"/>
              </a:ext>
            </a:extLst>
          </p:cNvPr>
          <p:cNvSpPr>
            <a:spLocks noGrp="1"/>
          </p:cNvSpPr>
          <p:nvPr>
            <p:ph type="title"/>
          </p:nvPr>
        </p:nvSpPr>
        <p:spPr>
          <a:xfrm>
            <a:off x="235858" y="183697"/>
            <a:ext cx="12010570" cy="1506991"/>
          </a:xfrm>
        </p:spPr>
        <p:txBody>
          <a:bodyPr>
            <a:normAutofit fontScale="90000"/>
          </a:bodyPr>
          <a:lstStyle/>
          <a:p>
            <a:r>
              <a:rPr lang="en-GB" b="1">
                <a:latin typeface="Arial"/>
                <a:ea typeface="+mj-lt"/>
                <a:cs typeface="Arial"/>
              </a:rPr>
              <a:t>Service Delivery and Case Example — Applying Health, Wellbeing, and Sustainability</a:t>
            </a:r>
            <a:endParaRPr lang="en-US" b="1">
              <a:latin typeface="Arial"/>
              <a:cs typeface="Arial"/>
            </a:endParaRPr>
          </a:p>
        </p:txBody>
      </p:sp>
      <p:sp>
        <p:nvSpPr>
          <p:cNvPr id="3" name="Content Placeholder 2">
            <a:extLst>
              <a:ext uri="{FF2B5EF4-FFF2-40B4-BE49-F238E27FC236}">
                <a16:creationId xmlns:a16="http://schemas.microsoft.com/office/drawing/2014/main" id="{FF1E2078-59E3-E8D5-8FE1-3E32CE0DF4BF}"/>
              </a:ext>
            </a:extLst>
          </p:cNvPr>
          <p:cNvSpPr>
            <a:spLocks noGrp="1"/>
          </p:cNvSpPr>
          <p:nvPr>
            <p:ph idx="1"/>
          </p:nvPr>
        </p:nvSpPr>
        <p:spPr>
          <a:xfrm>
            <a:off x="90715" y="1905454"/>
            <a:ext cx="12097657" cy="4953680"/>
          </a:xfrm>
        </p:spPr>
        <p:txBody>
          <a:bodyPr vert="horz" lIns="91440" tIns="45720" rIns="91440" bIns="45720" rtlCol="0" anchor="t">
            <a:normAutofit fontScale="55000" lnSpcReduction="20000"/>
          </a:bodyPr>
          <a:lstStyle/>
          <a:p>
            <a:pPr marL="0" indent="0">
              <a:buNone/>
            </a:pPr>
            <a:r>
              <a:rPr lang="en-GB">
                <a:latin typeface="Arial"/>
                <a:cs typeface="Arial"/>
              </a:rPr>
              <a:t>I</a:t>
            </a:r>
            <a:r>
              <a:rPr lang="en-GB" b="1">
                <a:latin typeface="Arial"/>
                <a:cs typeface="Arial"/>
              </a:rPr>
              <a:t>ntegration in Service Delivery</a:t>
            </a:r>
            <a:endParaRPr lang="en-US" b="1"/>
          </a:p>
          <a:p>
            <a:pPr marL="0" indent="0">
              <a:buNone/>
            </a:pPr>
            <a:r>
              <a:rPr lang="en-GB">
                <a:latin typeface="Arial"/>
                <a:ea typeface="+mn-lt"/>
                <a:cs typeface="Arial"/>
              </a:rPr>
              <a:t>Modern health services increasingly adopt </a:t>
            </a:r>
            <a:r>
              <a:rPr lang="en-GB" b="1">
                <a:latin typeface="Arial"/>
                <a:ea typeface="+mn-lt"/>
                <a:cs typeface="Arial"/>
              </a:rPr>
              <a:t>person‑centred and holistic care models</a:t>
            </a:r>
            <a:r>
              <a:rPr lang="en-GB">
                <a:latin typeface="Arial"/>
                <a:ea typeface="+mn-lt"/>
                <a:cs typeface="Arial"/>
              </a:rPr>
              <a:t>, integrating physical, mental, and social wellbeing (NHS England, 2023).</a:t>
            </a:r>
            <a:endParaRPr lang="en-GB">
              <a:latin typeface="Arial"/>
              <a:cs typeface="Arial"/>
            </a:endParaRPr>
          </a:p>
          <a:p>
            <a:pPr marL="0" indent="0">
              <a:buNone/>
            </a:pPr>
            <a:r>
              <a:rPr lang="en-GB" b="1">
                <a:latin typeface="Arial"/>
                <a:ea typeface="+mn-lt"/>
                <a:cs typeface="Arial"/>
              </a:rPr>
              <a:t>Telehealth and digital health platforms</a:t>
            </a:r>
            <a:r>
              <a:rPr lang="en-GB">
                <a:latin typeface="Arial"/>
                <a:ea typeface="+mn-lt"/>
                <a:cs typeface="Arial"/>
              </a:rPr>
              <a:t> enhance accessibility and continuity of care, reducing inequalities and environmental impact (WHO, 2022).</a:t>
            </a:r>
            <a:endParaRPr lang="en-GB">
              <a:latin typeface="Arial"/>
              <a:cs typeface="Arial"/>
            </a:endParaRPr>
          </a:p>
          <a:p>
            <a:pPr marL="0" indent="0">
              <a:buNone/>
            </a:pPr>
            <a:r>
              <a:rPr lang="en-GB" b="1">
                <a:latin typeface="Arial"/>
                <a:ea typeface="+mn-lt"/>
                <a:cs typeface="Arial"/>
              </a:rPr>
              <a:t>Community‑based health initiatives</a:t>
            </a:r>
            <a:r>
              <a:rPr lang="en-GB">
                <a:latin typeface="Arial"/>
                <a:ea typeface="+mn-lt"/>
                <a:cs typeface="Arial"/>
              </a:rPr>
              <a:t> promote preventive care and empower individuals to manage their own wellbeing (Public Health England, 2021).</a:t>
            </a:r>
            <a:endParaRPr lang="en-GB">
              <a:latin typeface="Arial"/>
              <a:cs typeface="Arial"/>
            </a:endParaRPr>
          </a:p>
          <a:p>
            <a:pPr marL="0" indent="0">
              <a:buNone/>
            </a:pPr>
            <a:r>
              <a:rPr lang="en-GB" b="1">
                <a:latin typeface="Arial"/>
                <a:cs typeface="Arial"/>
              </a:rPr>
              <a:t>🔹 Case Example: NHS Greener Hospitals Initiative</a:t>
            </a:r>
          </a:p>
          <a:p>
            <a:pPr marL="0" indent="0">
              <a:buNone/>
            </a:pPr>
            <a:r>
              <a:rPr lang="en-GB">
                <a:latin typeface="Arial"/>
                <a:ea typeface="+mn-lt"/>
                <a:cs typeface="Arial"/>
              </a:rPr>
              <a:t>The </a:t>
            </a:r>
            <a:r>
              <a:rPr lang="en-GB" b="1">
                <a:latin typeface="Arial"/>
                <a:ea typeface="+mn-lt"/>
                <a:cs typeface="Arial"/>
              </a:rPr>
              <a:t>NHS Greener Hospitals Programme</a:t>
            </a:r>
            <a:r>
              <a:rPr lang="en-GB">
                <a:latin typeface="Arial"/>
                <a:ea typeface="+mn-lt"/>
                <a:cs typeface="Arial"/>
              </a:rPr>
              <a:t> aims to reduce carbon emissions by improving energy efficiency and sustainable procurement (NHS England, 2023).</a:t>
            </a:r>
            <a:endParaRPr lang="en-GB">
              <a:latin typeface="Arial"/>
              <a:cs typeface="Arial"/>
            </a:endParaRPr>
          </a:p>
          <a:p>
            <a:pPr marL="0" indent="0">
              <a:buNone/>
            </a:pPr>
            <a:r>
              <a:rPr lang="en-GB">
                <a:latin typeface="Arial"/>
                <a:ea typeface="+mn-lt"/>
                <a:cs typeface="Arial"/>
              </a:rPr>
              <a:t>Hospitals integrate </a:t>
            </a:r>
            <a:r>
              <a:rPr lang="en-GB" b="1">
                <a:latin typeface="Arial"/>
                <a:ea typeface="+mn-lt"/>
                <a:cs typeface="Arial"/>
              </a:rPr>
              <a:t>wellbeing programmes</a:t>
            </a:r>
            <a:r>
              <a:rPr lang="en-GB">
                <a:latin typeface="Arial"/>
                <a:ea typeface="+mn-lt"/>
                <a:cs typeface="Arial"/>
              </a:rPr>
              <a:t> for staff and patients, including mental‑health support and active‑travel schemes (NHS England, 2023).</a:t>
            </a:r>
            <a:endParaRPr lang="en-GB">
              <a:latin typeface="Arial"/>
              <a:cs typeface="Arial"/>
            </a:endParaRPr>
          </a:p>
          <a:p>
            <a:pPr marL="0" indent="0">
              <a:buNone/>
            </a:pPr>
            <a:r>
              <a:rPr lang="en-GB">
                <a:latin typeface="Arial"/>
                <a:ea typeface="+mn-lt"/>
                <a:cs typeface="Arial"/>
              </a:rPr>
              <a:t>Demonstrates how sustainable development and wellbeing principles can coexist in service delivery — improving health outcomes while protecting the environment.</a:t>
            </a:r>
            <a:endParaRPr lang="en-GB">
              <a:latin typeface="Arial"/>
              <a:cs typeface="Arial"/>
            </a:endParaRPr>
          </a:p>
          <a:p>
            <a:pPr marL="0" indent="0">
              <a:buNone/>
            </a:pPr>
            <a:r>
              <a:rPr lang="en-GB">
                <a:latin typeface="Arial"/>
                <a:cs typeface="Arial"/>
              </a:rPr>
              <a:t>🔹</a:t>
            </a:r>
            <a:r>
              <a:rPr lang="en-GB" b="1">
                <a:latin typeface="Arial"/>
                <a:cs typeface="Arial"/>
              </a:rPr>
              <a:t> Impact and Evaluation</a:t>
            </a:r>
          </a:p>
          <a:p>
            <a:pPr marL="0" indent="0">
              <a:buNone/>
            </a:pPr>
            <a:r>
              <a:rPr lang="en-GB">
                <a:latin typeface="Arial"/>
                <a:ea typeface="+mn-lt"/>
                <a:cs typeface="Arial"/>
              </a:rPr>
              <a:t>Evidence shows that </a:t>
            </a:r>
            <a:r>
              <a:rPr lang="en-GB" b="1">
                <a:latin typeface="Arial"/>
                <a:ea typeface="+mn-lt"/>
                <a:cs typeface="Arial"/>
              </a:rPr>
              <a:t>integrated care models</a:t>
            </a:r>
            <a:r>
              <a:rPr lang="en-GB">
                <a:latin typeface="Arial"/>
                <a:ea typeface="+mn-lt"/>
                <a:cs typeface="Arial"/>
              </a:rPr>
              <a:t> improve patient satisfaction, reduce hospital admissions, and support long‑term sustainability (WHO, 2023).</a:t>
            </a:r>
            <a:endParaRPr lang="en-GB">
              <a:latin typeface="Arial"/>
              <a:cs typeface="Arial"/>
            </a:endParaRPr>
          </a:p>
          <a:p>
            <a:pPr marL="0" indent="0">
              <a:buNone/>
            </a:pPr>
            <a:r>
              <a:rPr lang="en-GB">
                <a:latin typeface="Arial"/>
                <a:ea typeface="+mn-lt"/>
                <a:cs typeface="Arial"/>
              </a:rPr>
              <a:t>Challenges include funding, workforce capacity, and digital inequality, but progress continues through innovation and policy alignment (UKHSA, 2022).</a:t>
            </a:r>
            <a:endParaRPr lang="en-GB">
              <a:latin typeface="Arial"/>
              <a:cs typeface="Arial"/>
            </a:endParaRPr>
          </a:p>
          <a:p>
            <a:endParaRPr lang="en-GB" dirty="0"/>
          </a:p>
        </p:txBody>
      </p:sp>
    </p:spTree>
    <p:extLst>
      <p:ext uri="{BB962C8B-B14F-4D97-AF65-F5344CB8AC3E}">
        <p14:creationId xmlns:p14="http://schemas.microsoft.com/office/powerpoint/2010/main" val="2683793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5DB64-7F31-BC29-4716-42770E54CACB}"/>
              </a:ext>
            </a:extLst>
          </p:cNvPr>
          <p:cNvSpPr>
            <a:spLocks noGrp="1"/>
          </p:cNvSpPr>
          <p:nvPr>
            <p:ph idx="1"/>
          </p:nvPr>
        </p:nvSpPr>
        <p:spPr>
          <a:xfrm>
            <a:off x="417287" y="1143453"/>
            <a:ext cx="11350171" cy="5461681"/>
          </a:xfrm>
        </p:spPr>
        <p:txBody>
          <a:bodyPr vert="horz" lIns="91440" tIns="45720" rIns="91440" bIns="45720" rtlCol="0" anchor="t">
            <a:normAutofit fontScale="70000" lnSpcReduction="20000"/>
          </a:bodyPr>
          <a:lstStyle/>
          <a:p>
            <a:pPr marL="0" indent="0">
              <a:buNone/>
            </a:pPr>
            <a:r>
              <a:rPr lang="en-GB">
                <a:latin typeface="Arial"/>
                <a:cs typeface="Arial"/>
              </a:rPr>
              <a:t>🔹</a:t>
            </a:r>
            <a:r>
              <a:rPr lang="en-GB" b="1">
                <a:latin typeface="Arial"/>
                <a:cs typeface="Arial"/>
              </a:rPr>
              <a:t> Public‑Health Initiatives</a:t>
            </a:r>
            <a:endParaRPr lang="en-GB" b="1" dirty="0">
              <a:latin typeface="Arial"/>
              <a:cs typeface="Arial"/>
            </a:endParaRPr>
          </a:p>
          <a:p>
            <a:pPr marL="0" indent="0">
              <a:buNone/>
            </a:pPr>
            <a:r>
              <a:rPr lang="en-GB">
                <a:latin typeface="Arial"/>
                <a:ea typeface="+mn-lt"/>
                <a:cs typeface="Arial"/>
              </a:rPr>
              <a:t>Public‑health campaigns such as </a:t>
            </a:r>
            <a:r>
              <a:rPr lang="en-GB" b="1">
                <a:latin typeface="Arial"/>
                <a:ea typeface="+mn-lt"/>
                <a:cs typeface="Arial"/>
              </a:rPr>
              <a:t>“Better Health”</a:t>
            </a:r>
            <a:r>
              <a:rPr lang="en-GB">
                <a:latin typeface="Arial"/>
                <a:ea typeface="+mn-lt"/>
                <a:cs typeface="Arial"/>
              </a:rPr>
              <a:t> and </a:t>
            </a:r>
            <a:r>
              <a:rPr lang="en-GB" b="1">
                <a:latin typeface="Arial"/>
                <a:ea typeface="+mn-lt"/>
                <a:cs typeface="Arial"/>
              </a:rPr>
              <a:t>“Every Mind Matters”</a:t>
            </a:r>
            <a:r>
              <a:rPr lang="en-GB">
                <a:latin typeface="Arial"/>
                <a:ea typeface="+mn-lt"/>
                <a:cs typeface="Arial"/>
              </a:rPr>
              <a:t> encourage healthy lifestyles and mental‑health awareness across communities (Public Health England, 2021).</a:t>
            </a:r>
            <a:endParaRPr lang="en-GB">
              <a:latin typeface="Arial"/>
              <a:cs typeface="Arial"/>
            </a:endParaRPr>
          </a:p>
          <a:p>
            <a:pPr marL="0" indent="0">
              <a:buNone/>
            </a:pPr>
            <a:r>
              <a:rPr lang="en-GB">
                <a:latin typeface="Arial"/>
                <a:ea typeface="+mn-lt"/>
                <a:cs typeface="Arial"/>
              </a:rPr>
              <a:t>The </a:t>
            </a:r>
            <a:r>
              <a:rPr lang="en-GB" b="1">
                <a:latin typeface="Arial"/>
                <a:ea typeface="+mn-lt"/>
                <a:cs typeface="Arial"/>
              </a:rPr>
              <a:t>WHO Global Health Promotion Strategy 2022–2030</a:t>
            </a:r>
            <a:r>
              <a:rPr lang="en-GB">
                <a:latin typeface="Arial"/>
                <a:ea typeface="+mn-lt"/>
                <a:cs typeface="Arial"/>
              </a:rPr>
              <a:t> emphasises empowering individuals and communities to take control of their health through education and participation (WHO, 2022).</a:t>
            </a:r>
            <a:endParaRPr lang="en-GB">
              <a:latin typeface="Arial"/>
              <a:cs typeface="Arial"/>
            </a:endParaRPr>
          </a:p>
          <a:p>
            <a:pPr marL="0" indent="0">
              <a:buNone/>
            </a:pPr>
            <a:r>
              <a:rPr lang="en-GB">
                <a:latin typeface="Arial"/>
                <a:ea typeface="+mn-lt"/>
                <a:cs typeface="Arial"/>
              </a:rPr>
              <a:t>Local authorities integrate </a:t>
            </a:r>
            <a:r>
              <a:rPr lang="en-GB" b="1">
                <a:latin typeface="Arial"/>
                <a:ea typeface="+mn-lt"/>
                <a:cs typeface="Arial"/>
              </a:rPr>
              <a:t>community‑wellbeing programmes</a:t>
            </a:r>
            <a:r>
              <a:rPr lang="en-GB">
                <a:latin typeface="Arial"/>
                <a:ea typeface="+mn-lt"/>
                <a:cs typeface="Arial"/>
              </a:rPr>
              <a:t> and </a:t>
            </a:r>
            <a:r>
              <a:rPr lang="en-GB" b="1">
                <a:latin typeface="Arial"/>
                <a:ea typeface="+mn-lt"/>
                <a:cs typeface="Arial"/>
              </a:rPr>
              <a:t>social‑prescribing schemes</a:t>
            </a:r>
            <a:r>
              <a:rPr lang="en-GB" dirty="0">
                <a:latin typeface="Arial"/>
                <a:ea typeface="+mn-lt"/>
                <a:cs typeface="Arial"/>
              </a:rPr>
              <a:t> </a:t>
            </a:r>
            <a:r>
              <a:rPr lang="en-GB">
                <a:latin typeface="Arial"/>
                <a:ea typeface="+mn-lt"/>
                <a:cs typeface="Arial"/>
              </a:rPr>
              <a:t>to address loneliness and chronic‑condition prevention (NHS England, 2023).</a:t>
            </a:r>
            <a:endParaRPr lang="en-GB">
              <a:latin typeface="Arial"/>
              <a:cs typeface="Arial"/>
            </a:endParaRPr>
          </a:p>
          <a:p>
            <a:pPr marL="0" indent="0">
              <a:buNone/>
            </a:pPr>
            <a:r>
              <a:rPr lang="en-GB">
                <a:latin typeface="Arial"/>
                <a:cs typeface="Arial"/>
              </a:rPr>
              <a:t>🔹</a:t>
            </a:r>
            <a:r>
              <a:rPr lang="en-GB" b="1">
                <a:latin typeface="Arial"/>
                <a:cs typeface="Arial"/>
              </a:rPr>
              <a:t> Equity and Access</a:t>
            </a:r>
          </a:p>
          <a:p>
            <a:pPr marL="0" indent="0">
              <a:buNone/>
            </a:pPr>
            <a:r>
              <a:rPr lang="en-GB">
                <a:latin typeface="Arial"/>
                <a:ea typeface="+mn-lt"/>
                <a:cs typeface="Arial"/>
              </a:rPr>
              <a:t>Health inequalities persist due to </a:t>
            </a:r>
            <a:r>
              <a:rPr lang="en-GB" b="1">
                <a:latin typeface="Arial"/>
                <a:ea typeface="+mn-lt"/>
                <a:cs typeface="Arial"/>
              </a:rPr>
              <a:t>socio‑economic status, ethnicity, and geography</a:t>
            </a:r>
            <a:r>
              <a:rPr lang="en-GB">
                <a:latin typeface="Arial"/>
                <a:ea typeface="+mn-lt"/>
                <a:cs typeface="Arial"/>
              </a:rPr>
              <a:t>, affecting access and outcomes (Marmot Review, 2020).</a:t>
            </a:r>
            <a:endParaRPr lang="en-GB">
              <a:latin typeface="Arial"/>
              <a:cs typeface="Arial"/>
            </a:endParaRPr>
          </a:p>
          <a:p>
            <a:pPr marL="0" indent="0">
              <a:buNone/>
            </a:pPr>
            <a:r>
              <a:rPr lang="en-GB">
                <a:latin typeface="Arial"/>
                <a:ea typeface="+mn-lt"/>
                <a:cs typeface="Arial"/>
              </a:rPr>
              <a:t>The </a:t>
            </a:r>
            <a:r>
              <a:rPr lang="en-GB" b="1">
                <a:latin typeface="Arial"/>
                <a:ea typeface="+mn-lt"/>
                <a:cs typeface="Arial"/>
              </a:rPr>
              <a:t>Health Equity Framework (UKHSA, 2022)</a:t>
            </a:r>
            <a:r>
              <a:rPr lang="en-GB">
                <a:latin typeface="Arial"/>
                <a:ea typeface="+mn-lt"/>
                <a:cs typeface="Arial"/>
              </a:rPr>
              <a:t> promotes targeted interventions to reduce disparities and improve inclusion.</a:t>
            </a:r>
            <a:endParaRPr lang="en-GB">
              <a:latin typeface="Arial"/>
              <a:cs typeface="Arial"/>
            </a:endParaRPr>
          </a:p>
          <a:p>
            <a:pPr marL="0" indent="0">
              <a:buNone/>
            </a:pPr>
            <a:r>
              <a:rPr lang="en-GB">
                <a:latin typeface="Arial"/>
                <a:ea typeface="+mn-lt"/>
                <a:cs typeface="Arial"/>
              </a:rPr>
              <a:t>Sustainable‑development policies aim for </a:t>
            </a:r>
            <a:r>
              <a:rPr lang="en-GB" b="1">
                <a:latin typeface="Arial"/>
                <a:ea typeface="+mn-lt"/>
                <a:cs typeface="Arial"/>
              </a:rPr>
              <a:t>universal healthcare</a:t>
            </a:r>
            <a:r>
              <a:rPr lang="en-GB">
                <a:latin typeface="Arial"/>
                <a:ea typeface="+mn-lt"/>
                <a:cs typeface="Arial"/>
              </a:rPr>
              <a:t> and equitable resource distribution, aligning with </a:t>
            </a:r>
            <a:r>
              <a:rPr lang="en-GB" b="1">
                <a:latin typeface="Arial"/>
                <a:ea typeface="+mn-lt"/>
                <a:cs typeface="Arial"/>
              </a:rPr>
              <a:t>SDG 3</a:t>
            </a:r>
            <a:r>
              <a:rPr lang="en-GB" dirty="0">
                <a:latin typeface="Arial"/>
                <a:ea typeface="+mn-lt"/>
                <a:cs typeface="Arial"/>
              </a:rPr>
              <a:t> </a:t>
            </a:r>
            <a:r>
              <a:rPr lang="en-GB">
                <a:latin typeface="Arial"/>
                <a:ea typeface="+mn-lt"/>
                <a:cs typeface="Arial"/>
              </a:rPr>
              <a:t>(United Nations, 2024).</a:t>
            </a:r>
            <a:endParaRPr lang="en-GB">
              <a:latin typeface="Arial"/>
              <a:cs typeface="Arial"/>
            </a:endParaRPr>
          </a:p>
          <a:p>
            <a:pPr marL="0" indent="0">
              <a:buNone/>
            </a:pPr>
            <a:r>
              <a:rPr lang="en-GB" b="1">
                <a:latin typeface="Arial"/>
                <a:cs typeface="Arial"/>
              </a:rPr>
              <a:t>🔹 Impact</a:t>
            </a:r>
          </a:p>
          <a:p>
            <a:pPr marL="0" indent="0">
              <a:buNone/>
            </a:pPr>
            <a:r>
              <a:rPr lang="en-GB">
                <a:latin typeface="Arial"/>
                <a:ea typeface="+mn-lt"/>
                <a:cs typeface="Arial"/>
              </a:rPr>
              <a:t>Evidence shows that </a:t>
            </a:r>
            <a:r>
              <a:rPr lang="en-GB" b="1">
                <a:latin typeface="Arial"/>
                <a:ea typeface="+mn-lt"/>
                <a:cs typeface="Arial"/>
              </a:rPr>
              <a:t>community‑based and preventive approaches</a:t>
            </a:r>
            <a:r>
              <a:rPr lang="en-GB">
                <a:latin typeface="Arial"/>
                <a:ea typeface="+mn-lt"/>
                <a:cs typeface="Arial"/>
              </a:rPr>
              <a:t> improve population health and reduce long‑term costs (WHO, 2023).</a:t>
            </a:r>
            <a:endParaRPr lang="en-GB">
              <a:latin typeface="Arial"/>
              <a:cs typeface="Arial"/>
            </a:endParaRPr>
          </a:p>
          <a:p>
            <a:pPr marL="0" indent="0">
              <a:buNone/>
            </a:pPr>
            <a:r>
              <a:rPr lang="en-GB">
                <a:latin typeface="Arial"/>
                <a:ea typeface="+mn-lt"/>
                <a:cs typeface="Arial"/>
              </a:rPr>
              <a:t>Equity‑focused strategies strengthen social cohesion and resilience, supporting sustainable wellbeing for future generations (Welsh Government, 2023).</a:t>
            </a:r>
            <a:endParaRPr lang="en-GB">
              <a:latin typeface="Arial"/>
              <a:cs typeface="Arial"/>
            </a:endParaRPr>
          </a:p>
          <a:p>
            <a:endParaRPr lang="en-GB" dirty="0"/>
          </a:p>
        </p:txBody>
      </p:sp>
      <p:sp>
        <p:nvSpPr>
          <p:cNvPr id="5" name="TextBox 4">
            <a:extLst>
              <a:ext uri="{FF2B5EF4-FFF2-40B4-BE49-F238E27FC236}">
                <a16:creationId xmlns:a16="http://schemas.microsoft.com/office/drawing/2014/main" id="{63E66CE3-9D5E-FFBF-9411-59B7D8ECE8E0}"/>
              </a:ext>
            </a:extLst>
          </p:cNvPr>
          <p:cNvSpPr txBox="1"/>
          <p:nvPr/>
        </p:nvSpPr>
        <p:spPr>
          <a:xfrm>
            <a:off x="417053" y="351560"/>
            <a:ext cx="1095828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baseline="0">
                <a:latin typeface="Arial"/>
              </a:rPr>
              <a:t>Public Health and Equity — Promoting Wellbeing and Reducing Inequalities</a:t>
            </a:r>
            <a:endParaRPr lang="en-GB" sz="2000" b="1"/>
          </a:p>
        </p:txBody>
      </p:sp>
    </p:spTree>
    <p:extLst>
      <p:ext uri="{BB962C8B-B14F-4D97-AF65-F5344CB8AC3E}">
        <p14:creationId xmlns:p14="http://schemas.microsoft.com/office/powerpoint/2010/main" val="398478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968A35-E450-737B-DE4F-5530B5666FD2}"/>
              </a:ext>
            </a:extLst>
          </p:cNvPr>
          <p:cNvSpPr>
            <a:spLocks noGrp="1"/>
          </p:cNvSpPr>
          <p:nvPr>
            <p:ph idx="1"/>
          </p:nvPr>
        </p:nvSpPr>
        <p:spPr>
          <a:xfrm>
            <a:off x="264886" y="272597"/>
            <a:ext cx="11088914" cy="5904366"/>
          </a:xfrm>
        </p:spPr>
        <p:txBody>
          <a:bodyPr vert="horz" lIns="91440" tIns="45720" rIns="91440" bIns="45720" rtlCol="0" anchor="t">
            <a:normAutofit/>
          </a:bodyPr>
          <a:lstStyle/>
          <a:p>
            <a:pPr marL="0" indent="0">
              <a:buNone/>
            </a:pPr>
            <a:r>
              <a:rPr lang="en-GB" b="1">
                <a:latin typeface="Arial"/>
                <a:cs typeface="Arial"/>
              </a:rPr>
              <a:t>🔹 Conclusion</a:t>
            </a:r>
            <a:endParaRPr lang="en-US" b="1">
              <a:latin typeface="Arial"/>
              <a:cs typeface="Arial"/>
            </a:endParaRPr>
          </a:p>
          <a:p>
            <a:pPr marL="0" indent="0">
              <a:buNone/>
            </a:pPr>
            <a:r>
              <a:rPr lang="en-GB">
                <a:latin typeface="Arial"/>
                <a:ea typeface="+mn-lt"/>
                <a:cs typeface="Arial"/>
              </a:rPr>
              <a:t>Health, wellbeing, and sustainable development are </a:t>
            </a:r>
            <a:r>
              <a:rPr lang="en-GB" b="1">
                <a:latin typeface="Arial"/>
                <a:ea typeface="+mn-lt"/>
                <a:cs typeface="Arial"/>
              </a:rPr>
              <a:t>interconnected pillars</a:t>
            </a:r>
            <a:r>
              <a:rPr lang="en-GB">
                <a:latin typeface="Arial"/>
                <a:ea typeface="+mn-lt"/>
                <a:cs typeface="Arial"/>
              </a:rPr>
              <a:t> of modern health and social‑care practice.</a:t>
            </a:r>
            <a:endParaRPr lang="en-GB">
              <a:latin typeface="Arial"/>
              <a:cs typeface="Arial"/>
            </a:endParaRPr>
          </a:p>
          <a:p>
            <a:pPr marL="0" indent="0">
              <a:buNone/>
            </a:pPr>
            <a:r>
              <a:rPr lang="en-GB">
                <a:latin typeface="Arial"/>
                <a:ea typeface="+mn-lt"/>
                <a:cs typeface="Arial"/>
              </a:rPr>
              <a:t>The integration of </a:t>
            </a:r>
            <a:r>
              <a:rPr lang="en-GB" b="1">
                <a:latin typeface="Arial"/>
                <a:ea typeface="+mn-lt"/>
                <a:cs typeface="Arial"/>
              </a:rPr>
              <a:t>biopsychosocial and holistic models</a:t>
            </a:r>
            <a:r>
              <a:rPr lang="en-GB">
                <a:latin typeface="Arial"/>
                <a:ea typeface="+mn-lt"/>
                <a:cs typeface="Arial"/>
              </a:rPr>
              <a:t> ensures care is person‑centred and equitable.</a:t>
            </a:r>
            <a:endParaRPr lang="en-GB">
              <a:latin typeface="Arial"/>
              <a:cs typeface="Arial"/>
            </a:endParaRPr>
          </a:p>
          <a:p>
            <a:pPr marL="0" indent="0">
              <a:buNone/>
            </a:pPr>
            <a:r>
              <a:rPr lang="en-GB">
                <a:latin typeface="Arial"/>
                <a:ea typeface="+mn-lt"/>
                <a:cs typeface="Arial"/>
              </a:rPr>
              <a:t>Policies such as the </a:t>
            </a:r>
            <a:r>
              <a:rPr lang="en-GB" b="1">
                <a:latin typeface="Arial"/>
                <a:ea typeface="+mn-lt"/>
                <a:cs typeface="Arial"/>
              </a:rPr>
              <a:t>NHS Long Term Plan</a:t>
            </a:r>
            <a:r>
              <a:rPr lang="en-GB">
                <a:latin typeface="Arial"/>
                <a:ea typeface="+mn-lt"/>
                <a:cs typeface="Arial"/>
              </a:rPr>
              <a:t> and </a:t>
            </a:r>
            <a:r>
              <a:rPr lang="en-GB" b="1">
                <a:latin typeface="Arial"/>
                <a:ea typeface="+mn-lt"/>
                <a:cs typeface="Arial"/>
              </a:rPr>
              <a:t>Well‑being of Future Generations (Wales) Act</a:t>
            </a:r>
            <a:r>
              <a:rPr lang="en-GB">
                <a:latin typeface="Arial"/>
                <a:ea typeface="+mn-lt"/>
                <a:cs typeface="Arial"/>
              </a:rPr>
              <a:t> demonstrate how sustainability and wellbeing are embedded in governance.</a:t>
            </a:r>
            <a:endParaRPr lang="en-GB">
              <a:latin typeface="Arial"/>
              <a:cs typeface="Arial"/>
            </a:endParaRPr>
          </a:p>
          <a:p>
            <a:pPr marL="0" indent="0">
              <a:buNone/>
            </a:pPr>
            <a:r>
              <a:rPr lang="en-GB">
                <a:latin typeface="Arial"/>
                <a:ea typeface="+mn-lt"/>
                <a:cs typeface="Arial"/>
              </a:rPr>
              <a:t>Continued collaboration across sectors is essential to achieve </a:t>
            </a:r>
            <a:r>
              <a:rPr lang="en-GB" b="1">
                <a:latin typeface="Arial"/>
                <a:ea typeface="+mn-lt"/>
                <a:cs typeface="Arial"/>
              </a:rPr>
              <a:t>SDG 3 — Good Health and Well‑being</a:t>
            </a:r>
            <a:r>
              <a:rPr lang="en-GB">
                <a:latin typeface="Arial"/>
                <a:ea typeface="+mn-lt"/>
                <a:cs typeface="Arial"/>
              </a:rPr>
              <a:t> for all.</a:t>
            </a:r>
            <a:endParaRPr lang="en-GB">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4212408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C9B92-8C18-B2C1-FE2B-133A9E83E47E}"/>
              </a:ext>
            </a:extLst>
          </p:cNvPr>
          <p:cNvSpPr>
            <a:spLocks noGrp="1"/>
          </p:cNvSpPr>
          <p:nvPr>
            <p:ph type="title"/>
          </p:nvPr>
        </p:nvSpPr>
        <p:spPr>
          <a:xfrm>
            <a:off x="221343" y="53068"/>
            <a:ext cx="11749313" cy="6804705"/>
          </a:xfrm>
        </p:spPr>
        <p:txBody>
          <a:bodyPr>
            <a:normAutofit/>
          </a:bodyPr>
          <a:lstStyle/>
          <a:p>
            <a:r>
              <a:rPr lang="en-GB"/>
              <a:t>Reference list </a:t>
            </a:r>
            <a:br>
              <a:rPr lang="en-GB" dirty="0"/>
            </a:br>
            <a:r>
              <a:rPr lang="en-GB" sz="1600" b="0">
                <a:latin typeface="Arial"/>
                <a:ea typeface="+mj-lt"/>
                <a:cs typeface="Arial"/>
              </a:rPr>
              <a:t>NHS England (2023) </a:t>
            </a:r>
            <a:r>
              <a:rPr lang="en-GB" sz="1600" b="0" i="1">
                <a:latin typeface="Arial"/>
                <a:ea typeface="+mj-lt"/>
                <a:cs typeface="Arial"/>
              </a:rPr>
              <a:t>Delivering a Net Zero National Health Service</a:t>
            </a:r>
            <a:r>
              <a:rPr lang="en-GB" sz="1600" b="0">
                <a:latin typeface="Arial"/>
                <a:ea typeface="+mj-lt"/>
                <a:cs typeface="Arial"/>
              </a:rPr>
              <a:t>. Available at: </a:t>
            </a:r>
            <a:r>
              <a:rPr lang="en-GB" sz="1600" b="0" dirty="0">
                <a:latin typeface="Arial"/>
                <a:ea typeface="+mj-lt"/>
                <a:cs typeface="Arial"/>
                <a:hlinkClick r:id="rId2"/>
              </a:rPr>
              <a:t>https://www.england.nhs.uk/greenernhs</a:t>
            </a:r>
            <a:r>
              <a:rPr lang="en-GB" sz="1600" b="0" dirty="0">
                <a:latin typeface="Arial"/>
                <a:ea typeface="+mj-lt"/>
                <a:cs typeface="Arial"/>
              </a:rPr>
              <a:t> </a:t>
            </a:r>
            <a:r>
              <a:rPr lang="en-GB" sz="1600" b="0">
                <a:latin typeface="Arial"/>
                <a:ea typeface="+mj-lt"/>
                <a:cs typeface="Arial"/>
              </a:rPr>
              <a:t>(Accessed: 20 June 2026).</a:t>
            </a:r>
            <a:endParaRPr lang="en-GB" sz="1600" b="0">
              <a:latin typeface="Arial"/>
              <a:cs typeface="Arial"/>
            </a:endParaRPr>
          </a:p>
          <a:p>
            <a:r>
              <a:rPr lang="en-GB" sz="1600" b="0">
                <a:latin typeface="Arial"/>
                <a:ea typeface="+mj-lt"/>
                <a:cs typeface="Arial"/>
              </a:rPr>
              <a:t>Public Health England (2021) </a:t>
            </a:r>
            <a:r>
              <a:rPr lang="en-GB" sz="1600" b="0" i="1">
                <a:latin typeface="Arial"/>
                <a:ea typeface="+mj-lt"/>
                <a:cs typeface="Arial"/>
              </a:rPr>
              <a:t>Mental Health and Wellbeing: Pandemic Response</a:t>
            </a:r>
            <a:r>
              <a:rPr lang="en-GB" sz="1600" b="0">
                <a:latin typeface="Arial"/>
                <a:ea typeface="+mj-lt"/>
                <a:cs typeface="Arial"/>
              </a:rPr>
              <a:t>. London: PHE.</a:t>
            </a:r>
            <a:endParaRPr lang="en-GB" sz="1600" b="0">
              <a:latin typeface="Arial"/>
              <a:cs typeface="Arial"/>
            </a:endParaRPr>
          </a:p>
          <a:p>
            <a:r>
              <a:rPr lang="en-GB" sz="1600" b="0">
                <a:latin typeface="Arial"/>
                <a:ea typeface="+mj-lt"/>
                <a:cs typeface="Arial"/>
              </a:rPr>
              <a:t>United Nations (2024) </a:t>
            </a:r>
            <a:r>
              <a:rPr lang="en-GB" sz="1600" b="0" i="1">
                <a:latin typeface="Arial"/>
                <a:ea typeface="+mj-lt"/>
                <a:cs typeface="Arial"/>
              </a:rPr>
              <a:t>Health – United Nations Sustainable Development</a:t>
            </a:r>
            <a:r>
              <a:rPr lang="en-GB" sz="1600" b="0">
                <a:latin typeface="Arial"/>
                <a:ea typeface="+mj-lt"/>
                <a:cs typeface="Arial"/>
              </a:rPr>
              <a:t>. Available at: </a:t>
            </a:r>
            <a:r>
              <a:rPr lang="en-GB" sz="1600" b="0" dirty="0">
                <a:latin typeface="Arial"/>
                <a:ea typeface="+mj-lt"/>
                <a:cs typeface="Arial"/>
                <a:hlinkClick r:id="rId3"/>
              </a:rPr>
              <a:t>https://sdgs.un.org/goals/goal3</a:t>
            </a:r>
            <a:r>
              <a:rPr lang="en-GB" sz="1600" b="0" dirty="0">
                <a:latin typeface="Arial"/>
                <a:ea typeface="+mj-lt"/>
                <a:cs typeface="Arial"/>
              </a:rPr>
              <a:t> </a:t>
            </a:r>
            <a:r>
              <a:rPr lang="en-GB" sz="1600" b="0">
                <a:latin typeface="Arial"/>
                <a:ea typeface="+mj-lt"/>
                <a:cs typeface="Arial"/>
              </a:rPr>
              <a:t>(Accessed: 20 June 2026).</a:t>
            </a:r>
            <a:endParaRPr lang="en-GB" sz="1600" b="0">
              <a:latin typeface="Arial"/>
              <a:cs typeface="Arial"/>
            </a:endParaRPr>
          </a:p>
          <a:p>
            <a:r>
              <a:rPr lang="en-GB" sz="1600" b="0">
                <a:latin typeface="Arial"/>
                <a:ea typeface="+mj-lt"/>
                <a:cs typeface="Arial"/>
              </a:rPr>
              <a:t>United Nations Sustainable Development Group (2026) </a:t>
            </a:r>
            <a:r>
              <a:rPr lang="en-GB" sz="1600" b="0" i="1">
                <a:latin typeface="Arial"/>
                <a:ea typeface="+mj-lt"/>
                <a:cs typeface="Arial"/>
              </a:rPr>
              <a:t>Good Health and Well‑being</a:t>
            </a:r>
            <a:r>
              <a:rPr lang="en-GB" sz="1600" b="0">
                <a:latin typeface="Arial"/>
                <a:ea typeface="+mj-lt"/>
                <a:cs typeface="Arial"/>
              </a:rPr>
              <a:t>. Available at: </a:t>
            </a:r>
            <a:r>
              <a:rPr lang="en-GB" sz="1600" b="0" dirty="0">
                <a:latin typeface="Arial"/>
                <a:ea typeface="+mj-lt"/>
                <a:cs typeface="Arial"/>
                <a:hlinkClick r:id="rId4"/>
              </a:rPr>
              <a:t>https://unsdg.un.org</a:t>
            </a:r>
            <a:r>
              <a:rPr lang="en-GB" sz="1600" b="0" dirty="0">
                <a:latin typeface="Arial"/>
                <a:ea typeface="+mj-lt"/>
                <a:cs typeface="Arial"/>
              </a:rPr>
              <a:t> </a:t>
            </a:r>
            <a:r>
              <a:rPr lang="en-GB" sz="1600" b="0">
                <a:latin typeface="Arial"/>
                <a:ea typeface="+mj-lt"/>
                <a:cs typeface="Arial"/>
              </a:rPr>
              <a:t>(Accessed: 20 June 2026).</a:t>
            </a:r>
            <a:endParaRPr lang="en-GB" sz="1600" b="0">
              <a:latin typeface="Arial"/>
              <a:cs typeface="Arial"/>
            </a:endParaRPr>
          </a:p>
          <a:p>
            <a:r>
              <a:rPr lang="en-GB" sz="1600" b="0">
                <a:latin typeface="Arial"/>
                <a:ea typeface="+mj-lt"/>
                <a:cs typeface="Arial"/>
              </a:rPr>
              <a:t>United Nations Western Europe (2024) </a:t>
            </a:r>
            <a:r>
              <a:rPr lang="en-GB" sz="1600" b="0" i="1">
                <a:latin typeface="Arial"/>
                <a:ea typeface="+mj-lt"/>
                <a:cs typeface="Arial"/>
              </a:rPr>
              <a:t>Sustainable Development Goals (SDG 3): Ensure healthy lives and promote well‑being for all at all ages</a:t>
            </a:r>
            <a:r>
              <a:rPr lang="en-GB" sz="1600" b="0">
                <a:latin typeface="Arial"/>
                <a:ea typeface="+mj-lt"/>
                <a:cs typeface="Arial"/>
              </a:rPr>
              <a:t>. Available at: </a:t>
            </a:r>
            <a:r>
              <a:rPr lang="en-GB" sz="1600" b="0" dirty="0">
                <a:latin typeface="Arial"/>
                <a:ea typeface="+mj-lt"/>
                <a:cs typeface="Arial"/>
                <a:hlinkClick r:id="rId5"/>
              </a:rPr>
              <a:t>https://unric.org</a:t>
            </a:r>
            <a:r>
              <a:rPr lang="en-GB" sz="1600" b="0" dirty="0">
                <a:latin typeface="Arial"/>
                <a:ea typeface="+mj-lt"/>
                <a:cs typeface="Arial"/>
              </a:rPr>
              <a:t> </a:t>
            </a:r>
            <a:r>
              <a:rPr lang="en-GB" sz="1600" b="0">
                <a:latin typeface="Arial"/>
                <a:ea typeface="+mj-lt"/>
                <a:cs typeface="Arial"/>
              </a:rPr>
              <a:t>(Accessed: 20 June 2026).</a:t>
            </a:r>
            <a:endParaRPr lang="en-GB" sz="1600" b="0">
              <a:latin typeface="Arial"/>
              <a:cs typeface="Arial"/>
            </a:endParaRPr>
          </a:p>
          <a:p>
            <a:r>
              <a:rPr lang="en-GB" sz="1600" b="0">
                <a:latin typeface="Arial"/>
                <a:ea typeface="+mj-lt"/>
                <a:cs typeface="Arial"/>
              </a:rPr>
              <a:t>United Nations Environment Programme (2023) </a:t>
            </a:r>
            <a:r>
              <a:rPr lang="en-GB" sz="1600" b="0" i="1">
                <a:latin typeface="Arial"/>
                <a:ea typeface="+mj-lt"/>
                <a:cs typeface="Arial"/>
              </a:rPr>
              <a:t>Goal 3: Good Health and Wellbeing</a:t>
            </a:r>
            <a:r>
              <a:rPr lang="en-GB" sz="1600" b="0">
                <a:latin typeface="Arial"/>
                <a:ea typeface="+mj-lt"/>
                <a:cs typeface="Arial"/>
              </a:rPr>
              <a:t>. Available at: </a:t>
            </a:r>
            <a:r>
              <a:rPr lang="en-GB" sz="1600" b="0" dirty="0">
                <a:latin typeface="Arial"/>
                <a:ea typeface="+mj-lt"/>
                <a:cs typeface="Arial"/>
                <a:hlinkClick r:id="rId6"/>
              </a:rPr>
              <a:t>https://www.unep.org</a:t>
            </a:r>
            <a:r>
              <a:rPr lang="en-GB" sz="1600" b="0" dirty="0">
                <a:latin typeface="Arial"/>
                <a:ea typeface="+mj-lt"/>
                <a:cs typeface="Arial"/>
              </a:rPr>
              <a:t> </a:t>
            </a:r>
            <a:r>
              <a:rPr lang="en-GB" sz="1600" b="0">
                <a:latin typeface="Arial"/>
                <a:ea typeface="+mj-lt"/>
                <a:cs typeface="Arial"/>
              </a:rPr>
              <a:t>(Accessed: 20 June 2026).</a:t>
            </a:r>
            <a:endParaRPr lang="en-GB" sz="1600" b="0">
              <a:latin typeface="Arial"/>
              <a:cs typeface="Arial"/>
            </a:endParaRPr>
          </a:p>
          <a:p>
            <a:r>
              <a:rPr lang="en-GB" sz="1600" b="0">
                <a:latin typeface="Arial"/>
                <a:ea typeface="+mj-lt"/>
                <a:cs typeface="Arial"/>
              </a:rPr>
              <a:t>World Health Organization (2022) </a:t>
            </a:r>
            <a:r>
              <a:rPr lang="en-GB" sz="1600" b="0" i="1">
                <a:latin typeface="Arial"/>
                <a:ea typeface="+mj-lt"/>
                <a:cs typeface="Arial"/>
              </a:rPr>
              <a:t>Mental Health and COVID‑19: Early Evidence of the Pandemic’s Impact</a:t>
            </a:r>
            <a:r>
              <a:rPr lang="en-GB" sz="1600" b="0">
                <a:latin typeface="Arial"/>
                <a:ea typeface="+mj-lt"/>
                <a:cs typeface="Arial"/>
              </a:rPr>
              <a:t>. Geneva: WHO.</a:t>
            </a:r>
            <a:endParaRPr lang="en-GB" sz="1600" b="0">
              <a:latin typeface="Arial"/>
              <a:cs typeface="Arial"/>
            </a:endParaRPr>
          </a:p>
          <a:p>
            <a:r>
              <a:rPr lang="en-GB" sz="1600" b="0">
                <a:latin typeface="Arial"/>
                <a:ea typeface="+mj-lt"/>
                <a:cs typeface="Arial"/>
              </a:rPr>
              <a:t>World Health Organization (2023) </a:t>
            </a:r>
            <a:r>
              <a:rPr lang="en-GB" sz="1600" b="0" i="1">
                <a:latin typeface="Arial"/>
                <a:ea typeface="+mj-lt"/>
                <a:cs typeface="Arial"/>
              </a:rPr>
              <a:t>Constitution of the World Health Organization</a:t>
            </a:r>
            <a:r>
              <a:rPr lang="en-GB" sz="1600" b="0">
                <a:latin typeface="Arial"/>
                <a:ea typeface="+mj-lt"/>
                <a:cs typeface="Arial"/>
              </a:rPr>
              <a:t>. Geneva: WHO.</a:t>
            </a:r>
            <a:endParaRPr lang="en-GB" sz="1600" b="0">
              <a:latin typeface="Arial"/>
              <a:cs typeface="Arial"/>
            </a:endParaRPr>
          </a:p>
          <a:p>
            <a:r>
              <a:rPr lang="en-GB" sz="1600" b="0">
                <a:latin typeface="Arial"/>
                <a:ea typeface="+mj-lt"/>
                <a:cs typeface="Arial"/>
              </a:rPr>
              <a:t>Dodge, R., Daly, A., Huyton, J. and Sanders, L. (2012) ‘The challenge of defining wellbeing’, </a:t>
            </a:r>
            <a:r>
              <a:rPr lang="en-GB" sz="1600" b="0" i="1">
                <a:latin typeface="Arial"/>
                <a:ea typeface="+mj-lt"/>
                <a:cs typeface="Arial"/>
              </a:rPr>
              <a:t>International Journal of Wellbeing</a:t>
            </a:r>
            <a:r>
              <a:rPr lang="en-GB" sz="1600" b="0">
                <a:latin typeface="Arial"/>
                <a:ea typeface="+mj-lt"/>
                <a:cs typeface="Arial"/>
              </a:rPr>
              <a:t>, 2(3), pp. 222–235.</a:t>
            </a:r>
            <a:endParaRPr lang="en-GB" sz="1600" b="0">
              <a:latin typeface="Arial"/>
              <a:cs typeface="Arial"/>
            </a:endParaRPr>
          </a:p>
          <a:p>
            <a:r>
              <a:rPr lang="en-GB" sz="1600" b="0">
                <a:latin typeface="Arial"/>
                <a:ea typeface="+mj-lt"/>
                <a:cs typeface="Arial"/>
              </a:rPr>
              <a:t>NHS England (2023) </a:t>
            </a:r>
            <a:r>
              <a:rPr lang="en-GB" sz="1600" b="0" i="1">
                <a:latin typeface="Arial"/>
                <a:ea typeface="+mj-lt"/>
                <a:cs typeface="Arial"/>
              </a:rPr>
              <a:t>Delivering a Net Zero National Health Service</a:t>
            </a:r>
            <a:r>
              <a:rPr lang="en-GB" sz="1600" b="0">
                <a:latin typeface="Arial"/>
                <a:ea typeface="+mj-lt"/>
                <a:cs typeface="Arial"/>
              </a:rPr>
              <a:t>. Available at: </a:t>
            </a:r>
            <a:r>
              <a:rPr lang="en-GB" sz="1600" b="0" dirty="0">
                <a:latin typeface="Arial"/>
                <a:ea typeface="+mj-lt"/>
                <a:cs typeface="Arial"/>
                <a:hlinkClick r:id="rId2"/>
              </a:rPr>
              <a:t>https://www.england.nhs.uk/greenernhs</a:t>
            </a:r>
            <a:r>
              <a:rPr lang="en-GB" sz="1600" b="0" dirty="0">
                <a:latin typeface="Arial"/>
                <a:ea typeface="+mj-lt"/>
                <a:cs typeface="Arial"/>
              </a:rPr>
              <a:t> </a:t>
            </a:r>
            <a:r>
              <a:rPr lang="en-GB" sz="1600" b="0">
                <a:latin typeface="Arial"/>
                <a:ea typeface="+mj-lt"/>
                <a:cs typeface="Arial"/>
              </a:rPr>
              <a:t>(Accessed: 21 June 2026).</a:t>
            </a:r>
            <a:endParaRPr lang="en-GB" sz="1600" b="0">
              <a:latin typeface="Arial"/>
              <a:cs typeface="Arial"/>
            </a:endParaRPr>
          </a:p>
          <a:p>
            <a:r>
              <a:rPr lang="en-GB" sz="1600" b="0">
                <a:latin typeface="Arial"/>
                <a:ea typeface="+mj-lt"/>
                <a:cs typeface="Arial"/>
              </a:rPr>
              <a:t>Public Health England (2021) </a:t>
            </a:r>
            <a:r>
              <a:rPr lang="en-GB" sz="1600" b="0" i="1">
                <a:latin typeface="Arial"/>
                <a:ea typeface="+mj-lt"/>
                <a:cs typeface="Arial"/>
              </a:rPr>
              <a:t>Mental Health and Wellbeing: Pandemic Response</a:t>
            </a:r>
            <a:r>
              <a:rPr lang="en-GB" sz="1600" b="0">
                <a:latin typeface="Arial"/>
                <a:ea typeface="+mj-lt"/>
                <a:cs typeface="Arial"/>
              </a:rPr>
              <a:t>. London: PHE.</a:t>
            </a:r>
            <a:endParaRPr lang="en-GB" sz="1600" b="0">
              <a:latin typeface="Arial"/>
              <a:cs typeface="Arial"/>
            </a:endParaRPr>
          </a:p>
          <a:p>
            <a:r>
              <a:rPr lang="en-GB" sz="1600" b="0" dirty="0">
                <a:latin typeface="Arial"/>
                <a:ea typeface="+mj-lt"/>
                <a:cs typeface="Arial"/>
              </a:rPr>
              <a:t>Taylor, S. (2019) </a:t>
            </a:r>
            <a:r>
              <a:rPr lang="en-GB" sz="1600" b="0" i="1" dirty="0">
                <a:latin typeface="Arial"/>
                <a:ea typeface="+mj-lt"/>
                <a:cs typeface="Arial"/>
              </a:rPr>
              <a:t>Health Psychology</a:t>
            </a:r>
            <a:r>
              <a:rPr lang="en-GB" sz="1600" b="0" dirty="0">
                <a:latin typeface="Arial"/>
                <a:ea typeface="+mj-lt"/>
                <a:cs typeface="Arial"/>
              </a:rPr>
              <a:t>, 10th </a:t>
            </a:r>
            <a:r>
              <a:rPr lang="en-GB" sz="1600" b="0" dirty="0" err="1">
                <a:latin typeface="Arial"/>
                <a:ea typeface="+mj-lt"/>
                <a:cs typeface="Arial"/>
              </a:rPr>
              <a:t>edn</a:t>
            </a:r>
            <a:r>
              <a:rPr lang="en-GB" sz="1600" b="0" dirty="0">
                <a:latin typeface="Arial"/>
                <a:ea typeface="+mj-lt"/>
                <a:cs typeface="Arial"/>
              </a:rPr>
              <a:t>. New York: McGraw‑Hill.</a:t>
            </a:r>
            <a:endParaRPr lang="en-GB" sz="1600" b="0">
              <a:latin typeface="Arial"/>
              <a:cs typeface="Arial"/>
            </a:endParaRPr>
          </a:p>
          <a:p>
            <a:r>
              <a:rPr lang="en-GB" sz="1600" b="0">
                <a:latin typeface="Arial"/>
                <a:ea typeface="+mj-lt"/>
                <a:cs typeface="Arial"/>
              </a:rPr>
              <a:t>United Nations (2024) </a:t>
            </a:r>
            <a:r>
              <a:rPr lang="en-GB" sz="1600" b="0" i="1">
                <a:latin typeface="Arial"/>
                <a:ea typeface="+mj-lt"/>
                <a:cs typeface="Arial"/>
              </a:rPr>
              <a:t>Health – United Nations Sustainable Development</a:t>
            </a:r>
            <a:r>
              <a:rPr lang="en-GB" sz="1600" b="0">
                <a:latin typeface="Arial"/>
                <a:ea typeface="+mj-lt"/>
                <a:cs typeface="Arial"/>
              </a:rPr>
              <a:t>. Available at: </a:t>
            </a:r>
            <a:r>
              <a:rPr lang="en-GB" sz="1600" b="0" dirty="0">
                <a:latin typeface="Arial"/>
                <a:ea typeface="+mj-lt"/>
                <a:cs typeface="Arial"/>
                <a:hlinkClick r:id="rId3"/>
              </a:rPr>
              <a:t>https://sdgs.un.org/goals/goal3</a:t>
            </a:r>
            <a:r>
              <a:rPr lang="en-GB" sz="1600" b="0" dirty="0">
                <a:latin typeface="Arial"/>
                <a:ea typeface="+mj-lt"/>
                <a:cs typeface="Arial"/>
              </a:rPr>
              <a:t> </a:t>
            </a:r>
            <a:r>
              <a:rPr lang="en-GB" sz="1600" b="0">
                <a:latin typeface="Arial"/>
                <a:ea typeface="+mj-lt"/>
                <a:cs typeface="Arial"/>
              </a:rPr>
              <a:t>(Accessed: 21 June 2026).</a:t>
            </a:r>
            <a:endParaRPr lang="en-GB" sz="1600" b="0">
              <a:latin typeface="Arial"/>
              <a:cs typeface="Arial"/>
            </a:endParaRPr>
          </a:p>
          <a:p>
            <a:r>
              <a:rPr lang="en-GB" sz="1600" b="0">
                <a:latin typeface="Arial"/>
                <a:ea typeface="+mj-lt"/>
                <a:cs typeface="Arial"/>
              </a:rPr>
              <a:t>United Nations Environment Programme (2023) </a:t>
            </a:r>
            <a:r>
              <a:rPr lang="en-GB" sz="1600" b="0" i="1">
                <a:latin typeface="Arial"/>
                <a:ea typeface="+mj-lt"/>
                <a:cs typeface="Arial"/>
              </a:rPr>
              <a:t>Goal 3: Good Health and Wellbeing</a:t>
            </a:r>
            <a:r>
              <a:rPr lang="en-GB" sz="1600" b="0">
                <a:latin typeface="Arial"/>
                <a:ea typeface="+mj-lt"/>
                <a:cs typeface="Arial"/>
              </a:rPr>
              <a:t>. Available at: </a:t>
            </a:r>
            <a:r>
              <a:rPr lang="en-GB" sz="1600" b="0" dirty="0">
                <a:latin typeface="Arial"/>
                <a:ea typeface="+mj-lt"/>
                <a:cs typeface="Arial"/>
                <a:hlinkClick r:id="rId6"/>
              </a:rPr>
              <a:t>https://www.unep.org</a:t>
            </a:r>
            <a:r>
              <a:rPr lang="en-GB" sz="1600" b="0" dirty="0">
                <a:latin typeface="Arial"/>
                <a:ea typeface="+mj-lt"/>
                <a:cs typeface="Arial"/>
              </a:rPr>
              <a:t> </a:t>
            </a:r>
            <a:r>
              <a:rPr lang="en-GB" sz="1600" b="0">
                <a:latin typeface="Arial"/>
                <a:ea typeface="+mj-lt"/>
                <a:cs typeface="Arial"/>
              </a:rPr>
              <a:t>(Accessed: 21 June 2026).</a:t>
            </a:r>
            <a:endParaRPr lang="en-GB" sz="1600" b="0">
              <a:latin typeface="Arial"/>
              <a:cs typeface="Arial"/>
            </a:endParaRPr>
          </a:p>
          <a:p>
            <a:r>
              <a:rPr lang="en-GB" sz="1600" b="0">
                <a:latin typeface="Arial"/>
                <a:ea typeface="+mj-lt"/>
                <a:cs typeface="Arial"/>
              </a:rPr>
              <a:t>World Health Organization (2022) </a:t>
            </a:r>
            <a:r>
              <a:rPr lang="en-GB" sz="1600" b="0" i="1">
                <a:latin typeface="Arial"/>
                <a:ea typeface="+mj-lt"/>
                <a:cs typeface="Arial"/>
              </a:rPr>
              <a:t>Mental Health and COVID‑19: Early Evidence of the Pandemic’s Impact</a:t>
            </a:r>
            <a:r>
              <a:rPr lang="en-GB" sz="1600" b="0">
                <a:latin typeface="Arial"/>
                <a:ea typeface="+mj-lt"/>
                <a:cs typeface="Arial"/>
              </a:rPr>
              <a:t>. Geneva: WHO.</a:t>
            </a:r>
            <a:endParaRPr lang="en-GB" sz="1600" b="0">
              <a:latin typeface="Arial"/>
              <a:cs typeface="Arial"/>
            </a:endParaRPr>
          </a:p>
          <a:p>
            <a:r>
              <a:rPr lang="en-GB" sz="1600" b="0">
                <a:latin typeface="Arial"/>
                <a:ea typeface="+mj-lt"/>
                <a:cs typeface="Arial"/>
              </a:rPr>
              <a:t>World Health Organization (2023) </a:t>
            </a:r>
            <a:r>
              <a:rPr lang="en-GB" sz="1600" b="0" i="1">
                <a:latin typeface="Arial"/>
                <a:ea typeface="+mj-lt"/>
                <a:cs typeface="Arial"/>
              </a:rPr>
              <a:t>Health in All Policies: Framework for Country Action</a:t>
            </a:r>
            <a:r>
              <a:rPr lang="en-GB" sz="1600" b="0">
                <a:latin typeface="Arial"/>
                <a:ea typeface="+mj-lt"/>
                <a:cs typeface="Arial"/>
              </a:rPr>
              <a:t>. Geneva: WHO.</a:t>
            </a:r>
            <a:endParaRPr lang="en-GB" sz="1600" b="0">
              <a:latin typeface="Arial"/>
              <a:cs typeface="Arial"/>
            </a:endParaRPr>
          </a:p>
          <a:p>
            <a:endParaRPr lang="en-GB" dirty="0"/>
          </a:p>
        </p:txBody>
      </p:sp>
    </p:spTree>
    <p:extLst>
      <p:ext uri="{BB962C8B-B14F-4D97-AF65-F5344CB8AC3E}">
        <p14:creationId xmlns:p14="http://schemas.microsoft.com/office/powerpoint/2010/main" val="2704946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D4FE81-E675-1F9E-C9EA-A48CB491CBB0}"/>
              </a:ext>
            </a:extLst>
          </p:cNvPr>
          <p:cNvSpPr>
            <a:spLocks noGrp="1"/>
          </p:cNvSpPr>
          <p:nvPr>
            <p:ph idx="1"/>
          </p:nvPr>
        </p:nvSpPr>
        <p:spPr>
          <a:xfrm>
            <a:off x="678543" y="229054"/>
            <a:ext cx="10675257" cy="5947909"/>
          </a:xfrm>
        </p:spPr>
        <p:txBody>
          <a:bodyPr vert="horz" lIns="91440" tIns="45720" rIns="91440" bIns="45720" rtlCol="0" anchor="t">
            <a:normAutofit fontScale="92500" lnSpcReduction="10000"/>
          </a:bodyPr>
          <a:lstStyle/>
          <a:p>
            <a:r>
              <a:rPr lang="en-GB">
                <a:ea typeface="+mn-lt"/>
                <a:cs typeface="+mn-lt"/>
              </a:rPr>
              <a:t>NHS England (2019) </a:t>
            </a:r>
            <a:r>
              <a:rPr lang="en-GB" i="1">
                <a:ea typeface="+mn-lt"/>
                <a:cs typeface="+mn-lt"/>
              </a:rPr>
              <a:t>The NHS Long Term Plan</a:t>
            </a:r>
            <a:r>
              <a:rPr lang="en-GB">
                <a:ea typeface="+mn-lt"/>
                <a:cs typeface="+mn-lt"/>
              </a:rPr>
              <a:t>. London: NHS England.</a:t>
            </a:r>
            <a:endParaRPr lang="en-GB"/>
          </a:p>
          <a:p>
            <a:r>
              <a:rPr lang="en-GB">
                <a:ea typeface="+mn-lt"/>
                <a:cs typeface="+mn-lt"/>
              </a:rPr>
              <a:t>NHS England (2023) </a:t>
            </a:r>
            <a:r>
              <a:rPr lang="en-GB" i="1">
                <a:ea typeface="+mn-lt"/>
                <a:cs typeface="+mn-lt"/>
              </a:rPr>
              <a:t>Delivering a Net Zero National Health Service</a:t>
            </a:r>
            <a:r>
              <a:rPr lang="en-GB">
                <a:ea typeface="+mn-lt"/>
                <a:cs typeface="+mn-lt"/>
              </a:rPr>
              <a:t>. Available at: </a:t>
            </a:r>
            <a:r>
              <a:rPr lang="en-GB" dirty="0">
                <a:ea typeface="+mn-lt"/>
                <a:cs typeface="+mn-lt"/>
                <a:hlinkClick r:id="rId2"/>
              </a:rPr>
              <a:t>https://www.england.nhs.uk/greenernhs</a:t>
            </a:r>
            <a:r>
              <a:rPr lang="en-GB">
                <a:ea typeface="+mn-lt"/>
                <a:cs typeface="+mn-lt"/>
              </a:rPr>
              <a:t> (Accessed: 21 June 2026).</a:t>
            </a:r>
            <a:endParaRPr lang="en-GB"/>
          </a:p>
          <a:p>
            <a:r>
              <a:rPr lang="en-GB">
                <a:ea typeface="+mn-lt"/>
                <a:cs typeface="+mn-lt"/>
              </a:rPr>
              <a:t>Public Health England (2021) </a:t>
            </a:r>
            <a:r>
              <a:rPr lang="en-GB" i="1">
                <a:ea typeface="+mn-lt"/>
                <a:cs typeface="+mn-lt"/>
              </a:rPr>
              <a:t>Mental Health and Wellbeing: Pandemic Response</a:t>
            </a:r>
            <a:r>
              <a:rPr lang="en-GB">
                <a:ea typeface="+mn-lt"/>
                <a:cs typeface="+mn-lt"/>
              </a:rPr>
              <a:t>. London: PHE.</a:t>
            </a:r>
            <a:endParaRPr lang="en-GB"/>
          </a:p>
          <a:p>
            <a:r>
              <a:rPr lang="en-GB">
                <a:ea typeface="+mn-lt"/>
                <a:cs typeface="+mn-lt"/>
              </a:rPr>
              <a:t>UK Health Security Agency (2022) </a:t>
            </a:r>
            <a:r>
              <a:rPr lang="en-GB" i="1">
                <a:ea typeface="+mn-lt"/>
                <a:cs typeface="+mn-lt"/>
              </a:rPr>
              <a:t>Annual Report and Accounts 2021–22</a:t>
            </a:r>
            <a:r>
              <a:rPr lang="en-GB">
                <a:ea typeface="+mn-lt"/>
                <a:cs typeface="+mn-lt"/>
              </a:rPr>
              <a:t>. London: UKHSA.</a:t>
            </a:r>
            <a:endParaRPr lang="en-GB"/>
          </a:p>
          <a:p>
            <a:r>
              <a:rPr lang="en-GB">
                <a:ea typeface="+mn-lt"/>
                <a:cs typeface="+mn-lt"/>
              </a:rPr>
              <a:t>United Nations (2024) </a:t>
            </a:r>
            <a:r>
              <a:rPr lang="en-GB" i="1">
                <a:ea typeface="+mn-lt"/>
                <a:cs typeface="+mn-lt"/>
              </a:rPr>
              <a:t>Health – United Nations Sustainable Development</a:t>
            </a:r>
            <a:r>
              <a:rPr lang="en-GB">
                <a:ea typeface="+mn-lt"/>
                <a:cs typeface="+mn-lt"/>
              </a:rPr>
              <a:t>. Available at: </a:t>
            </a:r>
            <a:r>
              <a:rPr lang="en-GB" dirty="0">
                <a:ea typeface="+mn-lt"/>
                <a:cs typeface="+mn-lt"/>
                <a:hlinkClick r:id="rId3"/>
              </a:rPr>
              <a:t>https://sdgs.un.org/goals/goal3</a:t>
            </a:r>
            <a:r>
              <a:rPr lang="en-GB">
                <a:ea typeface="+mn-lt"/>
                <a:cs typeface="+mn-lt"/>
              </a:rPr>
              <a:t> (Accessed: 21 June 2026).</a:t>
            </a:r>
            <a:endParaRPr lang="en-GB"/>
          </a:p>
          <a:p>
            <a:r>
              <a:rPr lang="en-GB">
                <a:ea typeface="+mn-lt"/>
                <a:cs typeface="+mn-lt"/>
              </a:rPr>
              <a:t>Welsh Government (2023) </a:t>
            </a:r>
            <a:r>
              <a:rPr lang="en-GB" i="1">
                <a:ea typeface="+mn-lt"/>
                <a:cs typeface="+mn-lt"/>
              </a:rPr>
              <a:t>Well‑being of Future Generations (Wales) Act 2015: Progress Report</a:t>
            </a:r>
            <a:r>
              <a:rPr lang="en-GB">
                <a:ea typeface="+mn-lt"/>
                <a:cs typeface="+mn-lt"/>
              </a:rPr>
              <a:t>. Cardiff: Welsh Government.</a:t>
            </a:r>
            <a:endParaRPr lang="en-GB"/>
          </a:p>
          <a:p>
            <a:r>
              <a:rPr lang="en-GB">
                <a:ea typeface="+mn-lt"/>
                <a:cs typeface="+mn-lt"/>
              </a:rPr>
              <a:t>World Health Organization (2023) </a:t>
            </a:r>
            <a:r>
              <a:rPr lang="en-GB" i="1">
                <a:ea typeface="+mn-lt"/>
                <a:cs typeface="+mn-lt"/>
              </a:rPr>
              <a:t>Health in All Policies: Framework for Country Action</a:t>
            </a:r>
            <a:r>
              <a:rPr lang="en-GB">
                <a:ea typeface="+mn-lt"/>
                <a:cs typeface="+mn-lt"/>
              </a:rPr>
              <a:t>. Geneva: WHO</a:t>
            </a:r>
            <a:endParaRPr lang="en-GB"/>
          </a:p>
          <a:p>
            <a:endParaRPr lang="en-GB" dirty="0"/>
          </a:p>
        </p:txBody>
      </p:sp>
    </p:spTree>
    <p:extLst>
      <p:ext uri="{BB962C8B-B14F-4D97-AF65-F5344CB8AC3E}">
        <p14:creationId xmlns:p14="http://schemas.microsoft.com/office/powerpoint/2010/main" val="314626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B75FB-44FF-DFC0-4808-14B43DB4FDAF}"/>
              </a:ext>
            </a:extLst>
          </p:cNvPr>
          <p:cNvSpPr>
            <a:spLocks noGrp="1"/>
          </p:cNvSpPr>
          <p:nvPr>
            <p:ph idx="1"/>
          </p:nvPr>
        </p:nvSpPr>
        <p:spPr>
          <a:xfrm>
            <a:off x="272143" y="330653"/>
            <a:ext cx="11081657" cy="5846310"/>
          </a:xfrm>
        </p:spPr>
        <p:txBody>
          <a:bodyPr vert="horz" lIns="91440" tIns="45720" rIns="91440" bIns="45720" rtlCol="0" anchor="t">
            <a:normAutofit/>
          </a:bodyPr>
          <a:lstStyle/>
          <a:p>
            <a:r>
              <a:rPr lang="en-GB">
                <a:ea typeface="+mn-lt"/>
                <a:cs typeface="+mn-lt"/>
              </a:rPr>
              <a:t>NHS England (2023) </a:t>
            </a:r>
            <a:r>
              <a:rPr lang="en-GB" i="1">
                <a:ea typeface="+mn-lt"/>
                <a:cs typeface="+mn-lt"/>
              </a:rPr>
              <a:t>Delivering a Net Zero National Health Service</a:t>
            </a:r>
            <a:r>
              <a:rPr lang="en-GB">
                <a:ea typeface="+mn-lt"/>
                <a:cs typeface="+mn-lt"/>
              </a:rPr>
              <a:t>. Available at: </a:t>
            </a:r>
            <a:r>
              <a:rPr lang="en-GB" dirty="0">
                <a:ea typeface="+mn-lt"/>
                <a:cs typeface="+mn-lt"/>
                <a:hlinkClick r:id="rId2"/>
              </a:rPr>
              <a:t>https://www.england.nhs.uk/greenernhs</a:t>
            </a:r>
            <a:r>
              <a:rPr lang="en-GB" dirty="0">
                <a:ea typeface="+mn-lt"/>
                <a:cs typeface="+mn-lt"/>
              </a:rPr>
              <a:t> </a:t>
            </a:r>
            <a:r>
              <a:rPr lang="en-GB">
                <a:ea typeface="+mn-lt"/>
                <a:cs typeface="+mn-lt"/>
              </a:rPr>
              <a:t>(Accessed: 21 June 2026).</a:t>
            </a:r>
            <a:endParaRPr lang="en-GB"/>
          </a:p>
          <a:p>
            <a:r>
              <a:rPr lang="en-GB">
                <a:ea typeface="+mn-lt"/>
                <a:cs typeface="+mn-lt"/>
              </a:rPr>
              <a:t>Public Health England (2021) </a:t>
            </a:r>
            <a:r>
              <a:rPr lang="en-GB" i="1">
                <a:ea typeface="+mn-lt"/>
                <a:cs typeface="+mn-lt"/>
              </a:rPr>
              <a:t>Mental Health and Wellbeing: Pandemic Response</a:t>
            </a:r>
            <a:r>
              <a:rPr lang="en-GB">
                <a:ea typeface="+mn-lt"/>
                <a:cs typeface="+mn-lt"/>
              </a:rPr>
              <a:t>. London: PHE.</a:t>
            </a:r>
            <a:endParaRPr lang="en-GB"/>
          </a:p>
          <a:p>
            <a:r>
              <a:rPr lang="en-GB">
                <a:ea typeface="+mn-lt"/>
                <a:cs typeface="+mn-lt"/>
              </a:rPr>
              <a:t>UK Health Security Agency (2022) </a:t>
            </a:r>
            <a:r>
              <a:rPr lang="en-GB" i="1">
                <a:ea typeface="+mn-lt"/>
                <a:cs typeface="+mn-lt"/>
              </a:rPr>
              <a:t>Annual Report and Accounts 2021–22</a:t>
            </a:r>
            <a:r>
              <a:rPr lang="en-GB">
                <a:ea typeface="+mn-lt"/>
                <a:cs typeface="+mn-lt"/>
              </a:rPr>
              <a:t>. London: UKHSA.</a:t>
            </a:r>
            <a:endParaRPr lang="en-GB"/>
          </a:p>
          <a:p>
            <a:r>
              <a:rPr lang="en-GB">
                <a:ea typeface="+mn-lt"/>
                <a:cs typeface="+mn-lt"/>
              </a:rPr>
              <a:t>World Health Organization (2022) </a:t>
            </a:r>
            <a:r>
              <a:rPr lang="en-GB" i="1">
                <a:ea typeface="+mn-lt"/>
                <a:cs typeface="+mn-lt"/>
              </a:rPr>
              <a:t>Digital Health and Telemedicine in Primary Care</a:t>
            </a:r>
            <a:r>
              <a:rPr lang="en-GB">
                <a:ea typeface="+mn-lt"/>
                <a:cs typeface="+mn-lt"/>
              </a:rPr>
              <a:t>. Geneva: WHO.</a:t>
            </a:r>
            <a:endParaRPr lang="en-GB"/>
          </a:p>
          <a:p>
            <a:r>
              <a:rPr lang="en-GB">
                <a:ea typeface="+mn-lt"/>
                <a:cs typeface="+mn-lt"/>
              </a:rPr>
              <a:t>World Health Organization (2023) </a:t>
            </a:r>
            <a:r>
              <a:rPr lang="en-GB" i="1">
                <a:ea typeface="+mn-lt"/>
                <a:cs typeface="+mn-lt"/>
              </a:rPr>
              <a:t>Health in All Policies: Framework for Country Action</a:t>
            </a:r>
            <a:r>
              <a:rPr lang="en-GB">
                <a:ea typeface="+mn-lt"/>
                <a:cs typeface="+mn-lt"/>
              </a:rPr>
              <a:t>. Geneva: WHO.</a:t>
            </a:r>
            <a:endParaRPr lang="en-GB"/>
          </a:p>
          <a:p>
            <a:pPr marL="0" indent="0">
              <a:buNone/>
            </a:pPr>
            <a:endParaRPr lang="en-GB" dirty="0"/>
          </a:p>
        </p:txBody>
      </p:sp>
    </p:spTree>
    <p:extLst>
      <p:ext uri="{BB962C8B-B14F-4D97-AF65-F5344CB8AC3E}">
        <p14:creationId xmlns:p14="http://schemas.microsoft.com/office/powerpoint/2010/main" val="3615841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E1634C-CB67-6F1F-7602-79CAFB9DF806}"/>
              </a:ext>
            </a:extLst>
          </p:cNvPr>
          <p:cNvSpPr>
            <a:spLocks noGrp="1"/>
          </p:cNvSpPr>
          <p:nvPr>
            <p:ph idx="1"/>
          </p:nvPr>
        </p:nvSpPr>
        <p:spPr>
          <a:xfrm>
            <a:off x="134258" y="272597"/>
            <a:ext cx="11219542" cy="5904366"/>
          </a:xfrm>
        </p:spPr>
        <p:txBody>
          <a:bodyPr vert="horz" lIns="91440" tIns="45720" rIns="91440" bIns="45720" rtlCol="0" anchor="t">
            <a:normAutofit fontScale="85000" lnSpcReduction="10000"/>
          </a:bodyPr>
          <a:lstStyle/>
          <a:p>
            <a:r>
              <a:rPr lang="en-GB">
                <a:ea typeface="+mn-lt"/>
                <a:cs typeface="+mn-lt"/>
              </a:rPr>
              <a:t>Marmot, M. (2020) </a:t>
            </a:r>
            <a:r>
              <a:rPr lang="en-GB" i="1">
                <a:ea typeface="+mn-lt"/>
                <a:cs typeface="+mn-lt"/>
              </a:rPr>
              <a:t>Health Equity in England: The Marmot Review 10 Years On</a:t>
            </a:r>
            <a:r>
              <a:rPr lang="en-GB">
                <a:ea typeface="+mn-lt"/>
                <a:cs typeface="+mn-lt"/>
              </a:rPr>
              <a:t>. London: Institute of Health Equity.</a:t>
            </a:r>
            <a:endParaRPr lang="en-GB"/>
          </a:p>
          <a:p>
            <a:r>
              <a:rPr lang="en-GB">
                <a:ea typeface="+mn-lt"/>
                <a:cs typeface="+mn-lt"/>
              </a:rPr>
              <a:t>NHS England (2023) </a:t>
            </a:r>
            <a:r>
              <a:rPr lang="en-GB" i="1">
                <a:ea typeface="+mn-lt"/>
                <a:cs typeface="+mn-lt"/>
              </a:rPr>
              <a:t>Delivering a Net Zero National Health Service</a:t>
            </a:r>
            <a:r>
              <a:rPr lang="en-GB">
                <a:ea typeface="+mn-lt"/>
                <a:cs typeface="+mn-lt"/>
              </a:rPr>
              <a:t>. Available at: </a:t>
            </a:r>
            <a:r>
              <a:rPr lang="en-GB" dirty="0">
                <a:ea typeface="+mn-lt"/>
                <a:cs typeface="+mn-lt"/>
                <a:hlinkClick r:id="rId2"/>
              </a:rPr>
              <a:t>https://www.england.nhs.uk/greenernhs</a:t>
            </a:r>
            <a:r>
              <a:rPr lang="en-GB">
                <a:ea typeface="+mn-lt"/>
                <a:cs typeface="+mn-lt"/>
              </a:rPr>
              <a:t> (Accessed: 21 June 2026).</a:t>
            </a:r>
            <a:endParaRPr lang="en-GB"/>
          </a:p>
          <a:p>
            <a:r>
              <a:rPr lang="en-GB">
                <a:ea typeface="+mn-lt"/>
                <a:cs typeface="+mn-lt"/>
              </a:rPr>
              <a:t>Public Health England (2021) </a:t>
            </a:r>
            <a:r>
              <a:rPr lang="en-GB" i="1">
                <a:ea typeface="+mn-lt"/>
                <a:cs typeface="+mn-lt"/>
              </a:rPr>
              <a:t>Better Health and Every Mind Matters Campaigns</a:t>
            </a:r>
            <a:r>
              <a:rPr lang="en-GB">
                <a:ea typeface="+mn-lt"/>
                <a:cs typeface="+mn-lt"/>
              </a:rPr>
              <a:t>. London: PHE.</a:t>
            </a:r>
            <a:endParaRPr lang="en-GB"/>
          </a:p>
          <a:p>
            <a:r>
              <a:rPr lang="en-GB">
                <a:ea typeface="+mn-lt"/>
                <a:cs typeface="+mn-lt"/>
              </a:rPr>
              <a:t>UK Health Security Agency (2022) </a:t>
            </a:r>
            <a:r>
              <a:rPr lang="en-GB" i="1">
                <a:ea typeface="+mn-lt"/>
                <a:cs typeface="+mn-lt"/>
              </a:rPr>
              <a:t>Health Equity Framework</a:t>
            </a:r>
            <a:r>
              <a:rPr lang="en-GB">
                <a:ea typeface="+mn-lt"/>
                <a:cs typeface="+mn-lt"/>
              </a:rPr>
              <a:t>. London: UKHSA.</a:t>
            </a:r>
            <a:endParaRPr lang="en-GB"/>
          </a:p>
          <a:p>
            <a:r>
              <a:rPr lang="en-GB">
                <a:ea typeface="+mn-lt"/>
                <a:cs typeface="+mn-lt"/>
              </a:rPr>
              <a:t>United Nations (2024) </a:t>
            </a:r>
            <a:r>
              <a:rPr lang="en-GB" i="1">
                <a:ea typeface="+mn-lt"/>
                <a:cs typeface="+mn-lt"/>
              </a:rPr>
              <a:t>Health – United Nations Sustainable Development</a:t>
            </a:r>
            <a:r>
              <a:rPr lang="en-GB">
                <a:ea typeface="+mn-lt"/>
                <a:cs typeface="+mn-lt"/>
              </a:rPr>
              <a:t>. Available at: </a:t>
            </a:r>
            <a:r>
              <a:rPr lang="en-GB" dirty="0">
                <a:ea typeface="+mn-lt"/>
                <a:cs typeface="+mn-lt"/>
                <a:hlinkClick r:id="rId3"/>
              </a:rPr>
              <a:t>https://sdgs.un.org/goals/goal3</a:t>
            </a:r>
            <a:r>
              <a:rPr lang="en-GB">
                <a:ea typeface="+mn-lt"/>
                <a:cs typeface="+mn-lt"/>
              </a:rPr>
              <a:t> (Accessed: 21 June 2026).</a:t>
            </a:r>
            <a:endParaRPr lang="en-GB"/>
          </a:p>
          <a:p>
            <a:r>
              <a:rPr lang="en-GB">
                <a:ea typeface="+mn-lt"/>
                <a:cs typeface="+mn-lt"/>
              </a:rPr>
              <a:t>Welsh Government (2023) </a:t>
            </a:r>
            <a:r>
              <a:rPr lang="en-GB" i="1">
                <a:ea typeface="+mn-lt"/>
                <a:cs typeface="+mn-lt"/>
              </a:rPr>
              <a:t>Well‑being of Future Generations (Wales) Act 2015: Progress Report</a:t>
            </a:r>
            <a:r>
              <a:rPr lang="en-GB">
                <a:ea typeface="+mn-lt"/>
                <a:cs typeface="+mn-lt"/>
              </a:rPr>
              <a:t>. Cardiff: Welsh Government.</a:t>
            </a:r>
            <a:endParaRPr lang="en-GB"/>
          </a:p>
          <a:p>
            <a:r>
              <a:rPr lang="en-GB">
                <a:ea typeface="+mn-lt"/>
                <a:cs typeface="+mn-lt"/>
              </a:rPr>
              <a:t>World Health Organization (2022) </a:t>
            </a:r>
            <a:r>
              <a:rPr lang="en-GB" i="1">
                <a:ea typeface="+mn-lt"/>
                <a:cs typeface="+mn-lt"/>
              </a:rPr>
              <a:t>Global Health Promotion Strategy 2022–2030</a:t>
            </a:r>
            <a:r>
              <a:rPr lang="en-GB">
                <a:ea typeface="+mn-lt"/>
                <a:cs typeface="+mn-lt"/>
              </a:rPr>
              <a:t>. Geneva: WHO.</a:t>
            </a:r>
            <a:endParaRPr lang="en-GB"/>
          </a:p>
          <a:p>
            <a:r>
              <a:rPr lang="en-GB">
                <a:ea typeface="+mn-lt"/>
                <a:cs typeface="+mn-lt"/>
              </a:rPr>
              <a:t>World Health Organization (2023) </a:t>
            </a:r>
            <a:r>
              <a:rPr lang="en-GB" i="1">
                <a:ea typeface="+mn-lt"/>
                <a:cs typeface="+mn-lt"/>
              </a:rPr>
              <a:t>Health in All Policies: Framework for Country Action</a:t>
            </a:r>
            <a:r>
              <a:rPr lang="en-GB">
                <a:ea typeface="+mn-lt"/>
                <a:cs typeface="+mn-lt"/>
              </a:rPr>
              <a:t>. Geneva: WHO.</a:t>
            </a:r>
            <a:endParaRPr lang="en-GB"/>
          </a:p>
          <a:p>
            <a:endParaRPr lang="en-GB" dirty="0"/>
          </a:p>
        </p:txBody>
      </p:sp>
    </p:spTree>
    <p:extLst>
      <p:ext uri="{BB962C8B-B14F-4D97-AF65-F5344CB8AC3E}">
        <p14:creationId xmlns:p14="http://schemas.microsoft.com/office/powerpoint/2010/main" val="1810792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DAD5-13CC-F102-3499-08B155A5ED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9CC37A-A713-B2AE-B49B-AC0FE5F0AA3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866010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6</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VanillaVTI</vt:lpstr>
      <vt:lpstr>Shannon Ashfield 2316065 Samuel Assan Health, Wellbeing and Sustainable Development BMHP6030 </vt:lpstr>
      <vt:lpstr>Introduction.</vt:lpstr>
      <vt:lpstr>Key Concepts — Health, Wellbeing, and Sustainable Development</vt:lpstr>
      <vt:lpstr>Theoretical Perspectives — Models of Health and Wellbeing</vt:lpstr>
      <vt:lpstr>Policy and Governance — Integrating Health, Wellbeing, and Sustainability</vt:lpstr>
      <vt:lpstr>Service Delivery and Case Example — Applying Health, Wellbeing, and Sustainability</vt:lpstr>
      <vt:lpstr>PowerPoint Presentation</vt:lpstr>
      <vt:lpstr>PowerPoint Presentation</vt:lpstr>
      <vt:lpstr>Reference list  NHS England (2023) Delivering a Net Zero National Health Service. Available at: https://www.england.nhs.uk/greenernhs (Accessed: 20 June 2026). Public Health England (2021) Mental Health and Wellbeing: Pandemic Response. London: PHE. United Nations (2024) Health – United Nations Sustainable Development. Available at: https://sdgs.un.org/goals/goal3 (Accessed: 20 June 2026). United Nations Sustainable Development Group (2026) Good Health and Well‑being. Available at: https://unsdg.un.org (Accessed: 20 June 2026). United Nations Western Europe (2024) Sustainable Development Goals (SDG 3): Ensure healthy lives and promote well‑being for all at all ages. Available at: https://unric.org (Accessed: 20 June 2026). United Nations Environment Programme (2023) Goal 3: Good Health and Wellbeing. Available at: https://www.unep.org (Accessed: 20 June 2026). World Health Organization (2022) Mental Health and COVID‑19: Early Evidence of the Pandemic’s Impact. Geneva: WHO. World Health Organization (2023) Constitution of the World Health Organization. Geneva: WHO. Dodge, R., Daly, A., Huyton, J. and Sanders, L. (2012) ‘The challenge of defining wellbeing’, International Journal of Wellbeing, 2(3), pp. 222–235. NHS England (2023) Delivering a Net Zero National Health Service. Available at: https://www.england.nhs.uk/greenernhs (Accessed: 21 June 2026). Public Health England (2021) Mental Health and Wellbeing: Pandemic Response. London: PHE. Taylor, S. (2019) Health Psychology, 10th edn. New York: McGraw‑Hill. United Nations (2024) Health – United Nations Sustainable Development. Available at: https://sdgs.un.org/goals/goal3 (Accessed: 21 June 2026). United Nations Environment Programme (2023) Goal 3: Good Health and Wellbeing. Available at: https://www.unep.org (Accessed: 21 June 2026). World Health Organization (2022) Mental Health and COVID‑19: Early Evidence of the Pandemic’s Impact. Geneva: WHO. World Health Organization (2023) Health in All Policies: Framework for Country Action. Geneva: WHO.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220</cp:revision>
  <dcterms:created xsi:type="dcterms:W3CDTF">2026-06-20T16:39:44Z</dcterms:created>
  <dcterms:modified xsi:type="dcterms:W3CDTF">2026-06-23T23:44:39Z</dcterms:modified>
</cp:coreProperties>
</file>