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media/image1.png" ContentType="image/png"/>
  <Override PartName="/ppt/media/image2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"/>
          <p:cNvSpPr/>
          <p:nvPr/>
        </p:nvSpPr>
        <p:spPr>
          <a:xfrm>
            <a:off x="0" y="0"/>
            <a:ext cx="7560000" cy="10692000"/>
          </a:xfrm>
          <a:prstGeom prst="rect">
            <a:avLst/>
          </a:prstGeom>
          <a:solidFill>
            <a:srgbClr val="ffffff"/>
          </a:solidFill>
          <a:ln w="9360">
            <a:noFill/>
          </a:ln>
        </p:spPr>
      </p:sp>
      <p:sp>
        <p:nvSpPr>
          <p:cNvPr id="4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8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" name=""/>
          <p:cNvSpPr/>
          <p:nvPr/>
        </p:nvSpPr>
        <p:spPr>
          <a:xfrm>
            <a:off x="0" y="0"/>
            <a:ext cx="7559640" cy="10691640"/>
          </a:xfrm>
          <a:custGeom>
            <a:avLst/>
            <a:gdLst/>
            <a:ahLst/>
            <a:rect l="0" t="0" r="r" b="b"/>
            <a:pathLst>
              <a:path w="21001" h="29701">
                <a:moveTo>
                  <a:pt x="3" y="0"/>
                </a:moveTo>
                <a:lnTo>
                  <a:pt x="4" y="0"/>
                </a:lnTo>
                <a:cubicBezTo>
                  <a:pt x="3" y="0"/>
                  <a:pt x="3" y="0"/>
                  <a:pt x="2" y="1"/>
                </a:cubicBezTo>
                <a:cubicBezTo>
                  <a:pt x="1" y="1"/>
                  <a:pt x="1" y="1"/>
                  <a:pt x="1" y="2"/>
                </a:cubicBezTo>
                <a:cubicBezTo>
                  <a:pt x="0" y="3"/>
                  <a:pt x="0" y="3"/>
                  <a:pt x="0" y="4"/>
                </a:cubicBezTo>
                <a:lnTo>
                  <a:pt x="0" y="29696"/>
                </a:lnTo>
                <a:lnTo>
                  <a:pt x="0" y="29696"/>
                </a:lnTo>
                <a:cubicBezTo>
                  <a:pt x="0" y="29697"/>
                  <a:pt x="0" y="29697"/>
                  <a:pt x="1" y="29698"/>
                </a:cubicBezTo>
                <a:cubicBezTo>
                  <a:pt x="1" y="29699"/>
                  <a:pt x="1" y="29699"/>
                  <a:pt x="2" y="29699"/>
                </a:cubicBezTo>
                <a:cubicBezTo>
                  <a:pt x="3" y="29700"/>
                  <a:pt x="3" y="29700"/>
                  <a:pt x="4" y="29700"/>
                </a:cubicBezTo>
                <a:lnTo>
                  <a:pt x="20996" y="29700"/>
                </a:lnTo>
                <a:lnTo>
                  <a:pt x="20996" y="29700"/>
                </a:lnTo>
                <a:cubicBezTo>
                  <a:pt x="20997" y="29700"/>
                  <a:pt x="20997" y="29700"/>
                  <a:pt x="20998" y="29699"/>
                </a:cubicBezTo>
                <a:cubicBezTo>
                  <a:pt x="20999" y="29699"/>
                  <a:pt x="20999" y="29699"/>
                  <a:pt x="20999" y="29698"/>
                </a:cubicBezTo>
                <a:cubicBezTo>
                  <a:pt x="21000" y="29697"/>
                  <a:pt x="21000" y="29697"/>
                  <a:pt x="21000" y="29696"/>
                </a:cubicBezTo>
                <a:lnTo>
                  <a:pt x="21000" y="3"/>
                </a:lnTo>
                <a:lnTo>
                  <a:pt x="21000" y="4"/>
                </a:lnTo>
                <a:lnTo>
                  <a:pt x="21000" y="4"/>
                </a:lnTo>
                <a:cubicBezTo>
                  <a:pt x="21000" y="3"/>
                  <a:pt x="21000" y="3"/>
                  <a:pt x="20999" y="2"/>
                </a:cubicBezTo>
                <a:cubicBezTo>
                  <a:pt x="20999" y="1"/>
                  <a:pt x="20999" y="1"/>
                  <a:pt x="20998" y="1"/>
                </a:cubicBezTo>
                <a:cubicBezTo>
                  <a:pt x="20997" y="0"/>
                  <a:pt x="20997" y="0"/>
                  <a:pt x="20996" y="0"/>
                </a:cubicBezTo>
                <a:lnTo>
                  <a:pt x="3" y="0"/>
                </a:lnTo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" name="PlaceHolder 1"/>
          <p:cNvSpPr>
            <a:spLocks noGrp="1"/>
          </p:cNvSpPr>
          <p:nvPr>
            <p:ph type="sldImg"/>
          </p:nvPr>
        </p:nvSpPr>
        <p:spPr>
          <a:xfrm>
            <a:off x="720720" y="899640"/>
            <a:ext cx="6097680" cy="34196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move the slide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720720" y="4679640"/>
            <a:ext cx="6097680" cy="50180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Click to edit the notes format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3"/>
          <p:cNvSpPr>
            <a:spLocks noGrp="1"/>
          </p:cNvSpPr>
          <p:nvPr>
            <p:ph type="hdr"/>
          </p:nvPr>
        </p:nvSpPr>
        <p:spPr>
          <a:xfrm>
            <a:off x="-360" y="0"/>
            <a:ext cx="3259080" cy="5126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" name="PlaceHolder 4"/>
          <p:cNvSpPr>
            <a:spLocks noGrp="1"/>
          </p:cNvSpPr>
          <p:nvPr>
            <p:ph type="dt"/>
          </p:nvPr>
        </p:nvSpPr>
        <p:spPr>
          <a:xfrm>
            <a:off x="4277880" y="0"/>
            <a:ext cx="3259080" cy="51264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5"/>
          <p:cNvSpPr>
            <a:spLocks noGrp="1"/>
          </p:cNvSpPr>
          <p:nvPr>
            <p:ph type="ftr"/>
          </p:nvPr>
        </p:nvSpPr>
        <p:spPr>
          <a:xfrm>
            <a:off x="-360" y="10156320"/>
            <a:ext cx="3259080" cy="51300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6"/>
          <p:cNvSpPr>
            <a:spLocks noGrp="1"/>
          </p:cNvSpPr>
          <p:nvPr>
            <p:ph type="sldNum"/>
          </p:nvPr>
        </p:nvSpPr>
        <p:spPr>
          <a:xfrm>
            <a:off x="4277880" y="10156320"/>
            <a:ext cx="3259080" cy="513000"/>
          </a:xfrm>
          <a:prstGeom prst="rect">
            <a:avLst/>
          </a:prstGeom>
        </p:spPr>
        <p:txBody>
          <a:bodyPr lIns="0" rIns="0" tIns="0" bIns="0" anchor="b">
            <a:noAutofit/>
          </a:bodyPr>
          <a:p>
            <a:pPr algn="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fld id="{2834C1F6-1031-4410-BC02-489027DC4F91}" type="slidenum">
              <a:rPr b="0" lang="de-DE" sz="14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75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77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79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19640" cy="3441960"/>
          </a:xfrm>
          <a:prstGeom prst="rect">
            <a:avLst/>
          </a:prstGeom>
        </p:spPr>
      </p:sp>
      <p:sp>
        <p:nvSpPr>
          <p:cNvPr id="81" name=""/>
          <p:cNvSpPr/>
          <p:nvPr/>
        </p:nvSpPr>
        <p:spPr>
          <a:xfrm>
            <a:off x="720720" y="4680000"/>
            <a:ext cx="6119640" cy="504036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800" cy="3425760"/>
          </a:xfrm>
          <a:prstGeom prst="rect">
            <a:avLst/>
          </a:prstGeom>
        </p:spPr>
      </p:sp>
      <p:sp>
        <p:nvSpPr>
          <p:cNvPr id="83" name=""/>
          <p:cNvSpPr/>
          <p:nvPr/>
        </p:nvSpPr>
        <p:spPr>
          <a:xfrm>
            <a:off x="720720" y="4680000"/>
            <a:ext cx="6103800" cy="502452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ldImg"/>
          </p:nvPr>
        </p:nvSpPr>
        <p:spPr>
          <a:xfrm>
            <a:off x="720720" y="900000"/>
            <a:ext cx="6103800" cy="3425760"/>
          </a:xfrm>
          <a:prstGeom prst="rect">
            <a:avLst/>
          </a:prstGeom>
        </p:spPr>
      </p:sp>
      <p:sp>
        <p:nvSpPr>
          <p:cNvPr id="85" name=""/>
          <p:cNvSpPr/>
          <p:nvPr/>
        </p:nvSpPr>
        <p:spPr>
          <a:xfrm>
            <a:off x="720720" y="4680000"/>
            <a:ext cx="6103800" cy="502452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subTitle"/>
          </p:nvPr>
        </p:nvSpPr>
        <p:spPr>
          <a:xfrm>
            <a:off x="503280" y="1368000"/>
            <a:ext cx="9050400" cy="326556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040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648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body"/>
          </p:nvPr>
        </p:nvSpPr>
        <p:spPr>
          <a:xfrm>
            <a:off x="5140800" y="1368000"/>
            <a:ext cx="441648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subTitle"/>
          </p:nvPr>
        </p:nvSpPr>
        <p:spPr>
          <a:xfrm>
            <a:off x="502920" y="216000"/>
            <a:ext cx="8077320" cy="37393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marL="342720" indent="-342720"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40800" y="1368000"/>
            <a:ext cx="441648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03280" y="307368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648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4080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140800" y="307368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14080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03280" y="3073680"/>
            <a:ext cx="905040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040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03280" y="3073680"/>
            <a:ext cx="905040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5140800" y="136800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503280" y="307368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5140800" y="3073680"/>
            <a:ext cx="441648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3563280" y="136800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623280" y="136800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" name="PlaceHolder 5"/>
          <p:cNvSpPr>
            <a:spLocks noGrp="1"/>
          </p:cNvSpPr>
          <p:nvPr>
            <p:ph type="body"/>
          </p:nvPr>
        </p:nvSpPr>
        <p:spPr>
          <a:xfrm>
            <a:off x="503280" y="307368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" name="PlaceHolder 6"/>
          <p:cNvSpPr>
            <a:spLocks noGrp="1"/>
          </p:cNvSpPr>
          <p:nvPr>
            <p:ph type="body"/>
          </p:nvPr>
        </p:nvSpPr>
        <p:spPr>
          <a:xfrm>
            <a:off x="3563280" y="307368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" name="PlaceHolder 7"/>
          <p:cNvSpPr>
            <a:spLocks noGrp="1"/>
          </p:cNvSpPr>
          <p:nvPr>
            <p:ph type="body"/>
          </p:nvPr>
        </p:nvSpPr>
        <p:spPr>
          <a:xfrm>
            <a:off x="6623280" y="3073680"/>
            <a:ext cx="2913840" cy="15573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0078920" cy="566748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502920" y="216000"/>
            <a:ext cx="8077320" cy="806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Click to edit the title text format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body"/>
          </p:nvPr>
        </p:nvSpPr>
        <p:spPr>
          <a:xfrm>
            <a:off x="503280" y="1368000"/>
            <a:ext cx="9050400" cy="3265560"/>
          </a:xfrm>
          <a:prstGeom prst="rect">
            <a:avLst/>
          </a:prstGeom>
        </p:spPr>
        <p:txBody>
          <a:bodyPr lIns="0" rIns="0" tIns="15120" bIns="0">
            <a:normAutofit/>
          </a:bodyPr>
          <a:p>
            <a:pPr marL="342720" indent="-342720">
              <a:spcAft>
                <a:spcPts val="1060"/>
              </a:spcAft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Click to edit the outline text format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1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Second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2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•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Third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3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–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Fourth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4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Fifth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5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Sixth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  <a:p>
            <a:pPr lvl="6" marL="342720" indent="-342720">
              <a:spcAft>
                <a:spcPts val="1060"/>
              </a:spcAft>
              <a:buClr>
                <a:srgbClr val="000000"/>
              </a:buClr>
              <a:buFont typeface="Times New Roman"/>
              <a:buChar char="»"/>
              <a:tabLst>
                <a:tab algn="l" pos="0"/>
                <a:tab algn="l" pos="448920"/>
                <a:tab algn="l" pos="898200"/>
                <a:tab algn="l" pos="1347480"/>
                <a:tab algn="l" pos="1796760"/>
                <a:tab algn="l" pos="2246040"/>
                <a:tab algn="l" pos="2695320"/>
                <a:tab algn="l" pos="3144600"/>
                <a:tab algn="l" pos="3593880"/>
                <a:tab algn="l" pos="4043160"/>
                <a:tab algn="l" pos="4492440"/>
                <a:tab algn="l" pos="4941720"/>
                <a:tab algn="l" pos="5391000"/>
                <a:tab algn="l" pos="5840280"/>
                <a:tab algn="l" pos="6289560"/>
                <a:tab algn="l" pos="6738840"/>
                <a:tab algn="l" pos="7188120"/>
                <a:tab algn="l" pos="7637400"/>
                <a:tab algn="l" pos="8086680"/>
                <a:tab algn="l" pos="8535960"/>
                <a:tab algn="l" pos="8985240"/>
              </a:tabLst>
            </a:pPr>
            <a:r>
              <a:rPr b="1" lang="en-GB" sz="2400" spc="-1" strike="noStrike">
                <a:solidFill>
                  <a:srgbClr val="000000"/>
                </a:solidFill>
                <a:latin typeface="Times New Roman"/>
              </a:rPr>
              <a:t>Seventh Outline Level</a:t>
            </a:r>
            <a:endParaRPr b="1" lang="en-GB" sz="2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dt"/>
          </p:nvPr>
        </p:nvSpPr>
        <p:spPr>
          <a:xfrm>
            <a:off x="503280" y="5165280"/>
            <a:ext cx="2325600" cy="3682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&lt;date/time&gt;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ftr"/>
          </p:nvPr>
        </p:nvSpPr>
        <p:spPr>
          <a:xfrm>
            <a:off x="3447720" y="5165280"/>
            <a:ext cx="3173400" cy="3682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5"/>
          <p:cNvSpPr>
            <a:spLocks noGrp="1"/>
          </p:cNvSpPr>
          <p:nvPr>
            <p:ph type="sldNum"/>
          </p:nvPr>
        </p:nvSpPr>
        <p:spPr>
          <a:xfrm>
            <a:off x="7227360" y="5165280"/>
            <a:ext cx="2325960" cy="368280"/>
          </a:xfrm>
          <a:prstGeom prst="rect">
            <a:avLst/>
          </a:prstGeom>
        </p:spPr>
        <p:txBody>
          <a:bodyPr lIns="0" rIns="0" tIns="0" bIns="0">
            <a:noAutofit/>
          </a:bodyPr>
          <a:p>
            <a:pPr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fld id="{071C5A79-09BA-4D58-8183-82DB0147ADEE}" type="slidenum">
              <a:rPr b="0" lang="de-DE" sz="18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2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The myths of Alexander and Achilles: wrapping up</a:t>
            </a:r>
            <a:endParaRPr b="0" lang="en-GB" sz="3200" spc="-1" strike="noStrike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3" name="" descr=""/>
          <p:cNvPicPr/>
          <p:nvPr/>
        </p:nvPicPr>
        <p:blipFill>
          <a:blip r:embed="rId1"/>
          <a:stretch/>
        </p:blipFill>
        <p:spPr>
          <a:xfrm>
            <a:off x="800280" y="1171440"/>
            <a:ext cx="8858160" cy="5668920"/>
          </a:xfrm>
          <a:prstGeom prst="rect">
            <a:avLst/>
          </a:prstGeom>
          <a:ln w="0">
            <a:noFill/>
          </a:ln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What we’ve seen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Variety of verse and prose texts in Latin from C1st BC &gt; C12th AD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Issues: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how reliable as sources for Alexander’s reign (can we ever get back to that); factors that impact this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myth-making starting from during and soon after Alexander’s reign. Nb link with Achilles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how the different texts look back to Homer’s portrayal of Achilles (e.g.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Her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. 3,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Achilleid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) (and how the lack of Homer in the Middle Ages had an impact)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What we’ve seen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how the different texts can look back (e.g.  Deidamia Achilli‘s use of Statius and Ovid; </a:t>
            </a:r>
            <a:r>
              <a:rPr b="0" i="1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Alexandreis</a:t>
            </a: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‘ use of Quintus Curtius Rufus and Claudian‘s panegyrics which use Achilles in education section)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multiple (sometimes very different) texts can be in play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don’t forget e.g. art (e.g. mosaics/plate) and mythological handbooks (Cameron)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importance of context (e.g. historical: crusades? Christian; political: principate)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"/>
          <p:cNvSpPr txBox="1"/>
          <p:nvPr/>
        </p:nvSpPr>
        <p:spPr>
          <a:xfrm>
            <a:off x="503280" y="216000"/>
            <a:ext cx="8099280" cy="828720"/>
          </a:xfrm>
          <a:prstGeom prst="rect">
            <a:avLst/>
          </a:prstGeom>
          <a:noFill/>
          <a:ln w="0">
            <a:noFill/>
          </a:ln>
        </p:spPr>
        <p:txBody>
          <a:bodyPr lIns="0" rIns="0" tIns="20880" bIns="0" anchor="ctr">
            <a:noAutofit/>
          </a:bodyPr>
          <a:p>
            <a:pPr algn="ctr">
              <a:lnSpc>
                <a:spcPct val="95000"/>
              </a:lnSpc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3300" spc="-1" strike="noStrike">
                <a:solidFill>
                  <a:srgbClr val="000000"/>
                </a:solidFill>
                <a:latin typeface="Times New Roman"/>
              </a:rPr>
              <a:t>What we’ve seen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"/>
          <p:cNvSpPr txBox="1"/>
          <p:nvPr/>
        </p:nvSpPr>
        <p:spPr>
          <a:xfrm>
            <a:off x="502920" y="1368000"/>
            <a:ext cx="9072360" cy="328788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Arial"/>
              </a:rPr>
              <a:t>- impact of genre/form of writing: e.g. pseudo-Ovidian ‘Deidamia Achilli’; epic (stereotypically about men and power. Often but not always in support of empire. Historiography. Satire. Declamatory texts. Stoic philosophy.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-  impact of text‘s interest in certain themes/agenda (praising/excusing ruler)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Both figures can be shown to have positive and/or negative qualities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algn="just">
              <a:lnSpc>
                <a:spcPct val="100000"/>
              </a:lnSpc>
              <a:spcAft>
                <a:spcPts val="1060"/>
              </a:spcAft>
              <a:tabLst>
                <a:tab algn="l" pos="0"/>
                <a:tab algn="l" pos="101520"/>
                <a:tab algn="l" pos="550800"/>
                <a:tab algn="l" pos="1000080"/>
                <a:tab algn="l" pos="1449360"/>
                <a:tab algn="l" pos="1898640"/>
                <a:tab algn="l" pos="2347560"/>
                <a:tab algn="l" pos="2796840"/>
                <a:tab algn="l" pos="3246120"/>
                <a:tab algn="l" pos="3695400"/>
                <a:tab algn="l" pos="4144680"/>
                <a:tab algn="l" pos="4593960"/>
                <a:tab algn="l" pos="5043240"/>
                <a:tab algn="l" pos="5492520"/>
                <a:tab algn="l" pos="5943600"/>
                <a:tab algn="l" pos="6391080"/>
                <a:tab algn="l" pos="6840360"/>
                <a:tab algn="l" pos="7289640"/>
                <a:tab algn="l" pos="7738920"/>
                <a:tab algn="l" pos="8188200"/>
                <a:tab algn="l" pos="863748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de-DE" sz="1800" spc="-1" strike="noStrike">
                <a:solidFill>
                  <a:srgbClr val="000000"/>
                </a:solidFill>
                <a:latin typeface="Times New Roman"/>
                <a:ea typeface="Times New Roman"/>
              </a:rPr>
              <a:t>Roles: e.g. Achilles: student, son, father, lover, husband, musician, friend, warrior, killer, healer, ghost… Alexander =?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Bibliography/texts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"/>
          <p:cNvSpPr txBox="1"/>
          <p:nvPr/>
        </p:nvSpPr>
        <p:spPr>
          <a:xfrm>
            <a:off x="502920" y="1368000"/>
            <a:ext cx="905652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NB Latin texts (so not Plutarch)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Curtius: nb material covered in first week; Baynham; dissertations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Walter: Parsons, Lafferty, Velte etc. Depends on angle. Dating.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Fantuzzi useful on amorous Achilles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Achilleid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: Heslin book; upbringing/education: Fantham, Barchiesi, Bernstein, Mendelsohn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Ovid </a:t>
            </a:r>
            <a:r>
              <a:rPr b="0" i="1" lang="en-GB" sz="1800" spc="-1" strike="noStrike">
                <a:solidFill>
                  <a:srgbClr val="000000"/>
                </a:solidFill>
                <a:latin typeface="Times New Roman"/>
              </a:rPr>
              <a:t>Heroides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 e.g Boyd, Brady for Homer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"/>
          <p:cNvSpPr txBox="1"/>
          <p:nvPr/>
        </p:nvSpPr>
        <p:spPr>
          <a:xfrm>
            <a:off x="503280" y="216000"/>
            <a:ext cx="8083440" cy="812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>
              <a:tabLst>
                <a:tab algn="l" pos="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3300" spc="-1" strike="noStrike">
                <a:solidFill>
                  <a:srgbClr val="000000"/>
                </a:solidFill>
                <a:latin typeface="Times New Roman"/>
              </a:rPr>
              <a:t>Essay</a:t>
            </a:r>
            <a:endParaRPr b="0" lang="en-GB" sz="33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502920" y="1368000"/>
            <a:ext cx="9056520" cy="3272040"/>
          </a:xfrm>
          <a:prstGeom prst="rect">
            <a:avLst/>
          </a:prstGeom>
          <a:noFill/>
          <a:ln w="0">
            <a:noFill/>
          </a:ln>
        </p:spPr>
        <p:txBody>
          <a:bodyPr lIns="0" rIns="0" tIns="15120" bIns="0">
            <a:normAutofit/>
          </a:bodyPr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Think about the title: what is your angle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Make clear your approach (and possibly define terms) in the intro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Plan: think about (clear/logical) structure, going back to terms of title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Be relevant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Analyse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Give detail: precise references; cite words etc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  <a:p>
            <a:pPr marL="342720" indent="-336600">
              <a:spcAft>
                <a:spcPts val="1060"/>
              </a:spcAft>
              <a:tabLst>
                <a:tab algn="l" pos="0"/>
                <a:tab algn="l" pos="339480"/>
                <a:tab algn="l" pos="444240"/>
                <a:tab algn="l" pos="893520"/>
                <a:tab algn="l" pos="1342800"/>
                <a:tab algn="l" pos="1792080"/>
                <a:tab algn="l" pos="2241360"/>
                <a:tab algn="l" pos="2690640"/>
                <a:tab algn="l" pos="3139920"/>
                <a:tab algn="l" pos="3589200"/>
                <a:tab algn="l" pos="4038480"/>
                <a:tab algn="l" pos="4487760"/>
                <a:tab algn="l" pos="4937040"/>
                <a:tab algn="l" pos="5386320"/>
                <a:tab algn="l" pos="5835600"/>
                <a:tab algn="l" pos="6284880"/>
                <a:tab algn="l" pos="6734160"/>
                <a:tab algn="l" pos="7183080"/>
                <a:tab algn="l" pos="7632360"/>
                <a:tab algn="l" pos="8081640"/>
                <a:tab algn="l" pos="8530920"/>
                <a:tab algn="l" pos="8980200"/>
                <a:tab algn="l" pos="8982000"/>
                <a:tab algn="l" pos="9431280"/>
                <a:tab algn="l" pos="9880560"/>
                <a:tab algn="l" pos="10329840"/>
                <a:tab algn="l" pos="10779120"/>
                <a:tab algn="l" pos="10780560"/>
                <a:tab algn="l" pos="10782000"/>
              </a:tabLst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Use scholarship</a:t>
            </a:r>
            <a:endParaRPr b="1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16838</TotalTime>
  <Application>LibreOffice/7.1.0.3$Windows_X86_64 LibreOffice_project/f6099ecf3d29644b5008cc8f48f42f4a40986e4c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2014-03-18T08:47:35Z</dcterms:created>
  <dc:creator/>
  <dc:description/>
  <dc:language>en-GB</dc:language>
  <cp:lastModifiedBy/>
  <dcterms:modified xsi:type="dcterms:W3CDTF">2026-01-21T17:22:48Z</dcterms:modified>
  <cp:revision>17</cp:revision>
  <dc:subject/>
  <dc:title>Vintage</dc:title>
</cp:coreProperties>
</file>