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58" r:id="rId4"/>
    <p:sldId id="257" r:id="rId5"/>
    <p:sldId id="260" r:id="rId6"/>
    <p:sldId id="261" r:id="rId7"/>
    <p:sldId id="281" r:id="rId8"/>
    <p:sldId id="267" r:id="rId9"/>
    <p:sldId id="269" r:id="rId10"/>
    <p:sldId id="271" r:id="rId11"/>
    <p:sldId id="272" r:id="rId12"/>
    <p:sldId id="262" r:id="rId13"/>
    <p:sldId id="263" r:id="rId14"/>
    <p:sldId id="264" r:id="rId15"/>
    <p:sldId id="265" r:id="rId16"/>
    <p:sldId id="273" r:id="rId17"/>
    <p:sldId id="279" r:id="rId18"/>
    <p:sldId id="274" r:id="rId19"/>
    <p:sldId id="275" r:id="rId20"/>
    <p:sldId id="276" r:id="rId21"/>
    <p:sldId id="277" r:id="rId22"/>
    <p:sldId id="278" r:id="rId23"/>
    <p:sldId id="280" r:id="rId24"/>
    <p:sldId id="28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39C497-BD17-4BC1-ABC8-B5E260D15191}"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4271B041-497B-4334-92E7-DC6FB82B38D4}">
      <dgm:prSet/>
      <dgm:spPr/>
      <dgm:t>
        <a:bodyPr/>
        <a:lstStyle/>
        <a:p>
          <a:r>
            <a:rPr lang="en-US"/>
            <a:t>Health is multidimensional. </a:t>
          </a:r>
        </a:p>
      </dgm:t>
    </dgm:pt>
    <dgm:pt modelId="{B8B9011D-1B60-4567-B5E1-08A133D218EC}" type="parTrans" cxnId="{85BA842E-A8FA-4AC7-A390-8607A6C2557C}">
      <dgm:prSet/>
      <dgm:spPr/>
      <dgm:t>
        <a:bodyPr/>
        <a:lstStyle/>
        <a:p>
          <a:endParaRPr lang="en-US"/>
        </a:p>
      </dgm:t>
    </dgm:pt>
    <dgm:pt modelId="{7DD78C49-852B-4D89-8C43-90C2D4D2364F}" type="sibTrans" cxnId="{85BA842E-A8FA-4AC7-A390-8607A6C2557C}">
      <dgm:prSet/>
      <dgm:spPr/>
      <dgm:t>
        <a:bodyPr/>
        <a:lstStyle/>
        <a:p>
          <a:endParaRPr lang="en-US"/>
        </a:p>
      </dgm:t>
    </dgm:pt>
    <dgm:pt modelId="{0CD24369-3CED-4B7D-A290-268BB2EBFA4E}">
      <dgm:prSet/>
      <dgm:spPr/>
      <dgm:t>
        <a:bodyPr/>
        <a:lstStyle/>
        <a:p>
          <a:r>
            <a:rPr lang="en-US"/>
            <a:t>Should able to tell-determinants of health. </a:t>
          </a:r>
        </a:p>
      </dgm:t>
    </dgm:pt>
    <dgm:pt modelId="{65691EA6-438B-4635-9206-9969D598CC72}" type="parTrans" cxnId="{45DF0C14-4A1D-4C5D-9388-C0F69B46BB27}">
      <dgm:prSet/>
      <dgm:spPr/>
      <dgm:t>
        <a:bodyPr/>
        <a:lstStyle/>
        <a:p>
          <a:endParaRPr lang="en-US"/>
        </a:p>
      </dgm:t>
    </dgm:pt>
    <dgm:pt modelId="{F45AF220-C626-4FF8-9E62-B7DDF4CCA474}" type="sibTrans" cxnId="{45DF0C14-4A1D-4C5D-9388-C0F69B46BB27}">
      <dgm:prSet/>
      <dgm:spPr/>
      <dgm:t>
        <a:bodyPr/>
        <a:lstStyle/>
        <a:p>
          <a:endParaRPr lang="en-US"/>
        </a:p>
      </dgm:t>
    </dgm:pt>
    <dgm:pt modelId="{51A84A98-39CD-433F-8237-EA69C38DB149}">
      <dgm:prSet/>
      <dgm:spPr/>
      <dgm:t>
        <a:bodyPr/>
        <a:lstStyle/>
        <a:p>
          <a:r>
            <a:rPr lang="en-US"/>
            <a:t>Health is affected- Genetic / Biological factors Environmental factors. </a:t>
          </a:r>
        </a:p>
      </dgm:t>
    </dgm:pt>
    <dgm:pt modelId="{400C08FB-C0F2-4987-AD88-064E207E6224}" type="parTrans" cxnId="{FFD6CA0A-EF62-46B7-B3C0-6DADE3B0FCE7}">
      <dgm:prSet/>
      <dgm:spPr/>
      <dgm:t>
        <a:bodyPr/>
        <a:lstStyle/>
        <a:p>
          <a:endParaRPr lang="en-US"/>
        </a:p>
      </dgm:t>
    </dgm:pt>
    <dgm:pt modelId="{67667518-4D02-4D57-A132-1EF8812E1A70}" type="sibTrans" cxnId="{FFD6CA0A-EF62-46B7-B3C0-6DADE3B0FCE7}">
      <dgm:prSet/>
      <dgm:spPr/>
      <dgm:t>
        <a:bodyPr/>
        <a:lstStyle/>
        <a:p>
          <a:endParaRPr lang="en-US"/>
        </a:p>
      </dgm:t>
    </dgm:pt>
    <dgm:pt modelId="{E093B142-A2CA-4EF6-A816-28A53BA40715}">
      <dgm:prSet/>
      <dgm:spPr/>
      <dgm:t>
        <a:bodyPr/>
        <a:lstStyle/>
        <a:p>
          <a:r>
            <a:rPr lang="en-US" dirty="0"/>
            <a:t>Socioeconomic factors , Life- style.</a:t>
          </a:r>
        </a:p>
      </dgm:t>
    </dgm:pt>
    <dgm:pt modelId="{78216751-31FE-4720-8998-C0DF5206C960}" type="parTrans" cxnId="{744BA66B-0B50-462E-9D4E-9A0A2A1BCACD}">
      <dgm:prSet/>
      <dgm:spPr/>
      <dgm:t>
        <a:bodyPr/>
        <a:lstStyle/>
        <a:p>
          <a:endParaRPr lang="en-US"/>
        </a:p>
      </dgm:t>
    </dgm:pt>
    <dgm:pt modelId="{7591B423-279A-4759-9ABE-D690398B2444}" type="sibTrans" cxnId="{744BA66B-0B50-462E-9D4E-9A0A2A1BCACD}">
      <dgm:prSet/>
      <dgm:spPr/>
      <dgm:t>
        <a:bodyPr/>
        <a:lstStyle/>
        <a:p>
          <a:endParaRPr lang="en-US"/>
        </a:p>
      </dgm:t>
    </dgm:pt>
    <dgm:pt modelId="{624980D7-7D3D-4CAF-8F6C-0FB89353ACAD}" type="pres">
      <dgm:prSet presAssocID="{7739C497-BD17-4BC1-ABC8-B5E260D15191}" presName="vert0" presStyleCnt="0">
        <dgm:presLayoutVars>
          <dgm:dir/>
          <dgm:animOne val="branch"/>
          <dgm:animLvl val="lvl"/>
        </dgm:presLayoutVars>
      </dgm:prSet>
      <dgm:spPr/>
    </dgm:pt>
    <dgm:pt modelId="{F8F520D5-AE64-471C-AB5B-B377A302BDC9}" type="pres">
      <dgm:prSet presAssocID="{4271B041-497B-4334-92E7-DC6FB82B38D4}" presName="thickLine" presStyleLbl="alignNode1" presStyleIdx="0" presStyleCnt="4"/>
      <dgm:spPr/>
    </dgm:pt>
    <dgm:pt modelId="{67093791-45C2-42BC-A578-0A09957B9F4B}" type="pres">
      <dgm:prSet presAssocID="{4271B041-497B-4334-92E7-DC6FB82B38D4}" presName="horz1" presStyleCnt="0"/>
      <dgm:spPr/>
    </dgm:pt>
    <dgm:pt modelId="{67BA2D55-3A04-4658-80E2-41BD9B98ED2C}" type="pres">
      <dgm:prSet presAssocID="{4271B041-497B-4334-92E7-DC6FB82B38D4}" presName="tx1" presStyleLbl="revTx" presStyleIdx="0" presStyleCnt="4"/>
      <dgm:spPr/>
    </dgm:pt>
    <dgm:pt modelId="{AAA214E2-F4E1-476B-B202-EF4C6A07C19B}" type="pres">
      <dgm:prSet presAssocID="{4271B041-497B-4334-92E7-DC6FB82B38D4}" presName="vert1" presStyleCnt="0"/>
      <dgm:spPr/>
    </dgm:pt>
    <dgm:pt modelId="{8C47D77D-5F13-4138-83B6-162CD08F582E}" type="pres">
      <dgm:prSet presAssocID="{0CD24369-3CED-4B7D-A290-268BB2EBFA4E}" presName="thickLine" presStyleLbl="alignNode1" presStyleIdx="1" presStyleCnt="4"/>
      <dgm:spPr/>
    </dgm:pt>
    <dgm:pt modelId="{572307DB-522B-4AA5-9E5B-277CE8C03D01}" type="pres">
      <dgm:prSet presAssocID="{0CD24369-3CED-4B7D-A290-268BB2EBFA4E}" presName="horz1" presStyleCnt="0"/>
      <dgm:spPr/>
    </dgm:pt>
    <dgm:pt modelId="{0C48ACCE-54B0-45C7-9F71-C02679A363D8}" type="pres">
      <dgm:prSet presAssocID="{0CD24369-3CED-4B7D-A290-268BB2EBFA4E}" presName="tx1" presStyleLbl="revTx" presStyleIdx="1" presStyleCnt="4"/>
      <dgm:spPr/>
    </dgm:pt>
    <dgm:pt modelId="{9B88A19D-216E-422F-A042-87BE1A781527}" type="pres">
      <dgm:prSet presAssocID="{0CD24369-3CED-4B7D-A290-268BB2EBFA4E}" presName="vert1" presStyleCnt="0"/>
      <dgm:spPr/>
    </dgm:pt>
    <dgm:pt modelId="{E49C42A7-FD8E-4E39-9E60-8119218783D5}" type="pres">
      <dgm:prSet presAssocID="{51A84A98-39CD-433F-8237-EA69C38DB149}" presName="thickLine" presStyleLbl="alignNode1" presStyleIdx="2" presStyleCnt="4"/>
      <dgm:spPr/>
    </dgm:pt>
    <dgm:pt modelId="{C74701C1-35AB-46A7-8312-91C6C16F1849}" type="pres">
      <dgm:prSet presAssocID="{51A84A98-39CD-433F-8237-EA69C38DB149}" presName="horz1" presStyleCnt="0"/>
      <dgm:spPr/>
    </dgm:pt>
    <dgm:pt modelId="{A28B9BA3-F776-493D-83C9-EEC50E49A1E8}" type="pres">
      <dgm:prSet presAssocID="{51A84A98-39CD-433F-8237-EA69C38DB149}" presName="tx1" presStyleLbl="revTx" presStyleIdx="2" presStyleCnt="4"/>
      <dgm:spPr/>
    </dgm:pt>
    <dgm:pt modelId="{FC980A29-D909-40D9-8D4C-F55215AC7FFA}" type="pres">
      <dgm:prSet presAssocID="{51A84A98-39CD-433F-8237-EA69C38DB149}" presName="vert1" presStyleCnt="0"/>
      <dgm:spPr/>
    </dgm:pt>
    <dgm:pt modelId="{ED147D53-F8EA-43A4-B804-41DC7FF97B8E}" type="pres">
      <dgm:prSet presAssocID="{E093B142-A2CA-4EF6-A816-28A53BA40715}" presName="thickLine" presStyleLbl="alignNode1" presStyleIdx="3" presStyleCnt="4"/>
      <dgm:spPr/>
    </dgm:pt>
    <dgm:pt modelId="{85A0F1C5-DB75-4C24-B102-E6EFCBB44C56}" type="pres">
      <dgm:prSet presAssocID="{E093B142-A2CA-4EF6-A816-28A53BA40715}" presName="horz1" presStyleCnt="0"/>
      <dgm:spPr/>
    </dgm:pt>
    <dgm:pt modelId="{D08D720A-E6E8-460C-9F75-8C61CB4E1183}" type="pres">
      <dgm:prSet presAssocID="{E093B142-A2CA-4EF6-A816-28A53BA40715}" presName="tx1" presStyleLbl="revTx" presStyleIdx="3" presStyleCnt="4"/>
      <dgm:spPr/>
    </dgm:pt>
    <dgm:pt modelId="{C83F7CA4-F2E8-42A3-B5D2-BA6AFD50100E}" type="pres">
      <dgm:prSet presAssocID="{E093B142-A2CA-4EF6-A816-28A53BA40715}" presName="vert1" presStyleCnt="0"/>
      <dgm:spPr/>
    </dgm:pt>
  </dgm:ptLst>
  <dgm:cxnLst>
    <dgm:cxn modelId="{DF197308-3141-4472-A6CE-FFE887D0615E}" type="presOf" srcId="{4271B041-497B-4334-92E7-DC6FB82B38D4}" destId="{67BA2D55-3A04-4658-80E2-41BD9B98ED2C}" srcOrd="0" destOrd="0" presId="urn:microsoft.com/office/officeart/2008/layout/LinedList"/>
    <dgm:cxn modelId="{FFD6CA0A-EF62-46B7-B3C0-6DADE3B0FCE7}" srcId="{7739C497-BD17-4BC1-ABC8-B5E260D15191}" destId="{51A84A98-39CD-433F-8237-EA69C38DB149}" srcOrd="2" destOrd="0" parTransId="{400C08FB-C0F2-4987-AD88-064E207E6224}" sibTransId="{67667518-4D02-4D57-A132-1EF8812E1A70}"/>
    <dgm:cxn modelId="{45DF0C14-4A1D-4C5D-9388-C0F69B46BB27}" srcId="{7739C497-BD17-4BC1-ABC8-B5E260D15191}" destId="{0CD24369-3CED-4B7D-A290-268BB2EBFA4E}" srcOrd="1" destOrd="0" parTransId="{65691EA6-438B-4635-9206-9969D598CC72}" sibTransId="{F45AF220-C626-4FF8-9E62-B7DDF4CCA474}"/>
    <dgm:cxn modelId="{B90E0B19-AC0D-41F1-A1B0-1E9B49F2E11E}" type="presOf" srcId="{7739C497-BD17-4BC1-ABC8-B5E260D15191}" destId="{624980D7-7D3D-4CAF-8F6C-0FB89353ACAD}" srcOrd="0" destOrd="0" presId="urn:microsoft.com/office/officeart/2008/layout/LinedList"/>
    <dgm:cxn modelId="{44B44220-C906-4842-8C64-E62659E92A34}" type="presOf" srcId="{51A84A98-39CD-433F-8237-EA69C38DB149}" destId="{A28B9BA3-F776-493D-83C9-EEC50E49A1E8}" srcOrd="0" destOrd="0" presId="urn:microsoft.com/office/officeart/2008/layout/LinedList"/>
    <dgm:cxn modelId="{85BA842E-A8FA-4AC7-A390-8607A6C2557C}" srcId="{7739C497-BD17-4BC1-ABC8-B5E260D15191}" destId="{4271B041-497B-4334-92E7-DC6FB82B38D4}" srcOrd="0" destOrd="0" parTransId="{B8B9011D-1B60-4567-B5E1-08A133D218EC}" sibTransId="{7DD78C49-852B-4D89-8C43-90C2D4D2364F}"/>
    <dgm:cxn modelId="{74413E46-E4CE-4816-8FF0-68C0E3AB18FF}" type="presOf" srcId="{0CD24369-3CED-4B7D-A290-268BB2EBFA4E}" destId="{0C48ACCE-54B0-45C7-9F71-C02679A363D8}" srcOrd="0" destOrd="0" presId="urn:microsoft.com/office/officeart/2008/layout/LinedList"/>
    <dgm:cxn modelId="{744BA66B-0B50-462E-9D4E-9A0A2A1BCACD}" srcId="{7739C497-BD17-4BC1-ABC8-B5E260D15191}" destId="{E093B142-A2CA-4EF6-A816-28A53BA40715}" srcOrd="3" destOrd="0" parTransId="{78216751-31FE-4720-8998-C0DF5206C960}" sibTransId="{7591B423-279A-4759-9ABE-D690398B2444}"/>
    <dgm:cxn modelId="{164F38FB-9A7D-41BC-91AD-6CB0ABD866B7}" type="presOf" srcId="{E093B142-A2CA-4EF6-A816-28A53BA40715}" destId="{D08D720A-E6E8-460C-9F75-8C61CB4E1183}" srcOrd="0" destOrd="0" presId="urn:microsoft.com/office/officeart/2008/layout/LinedList"/>
    <dgm:cxn modelId="{427A0A3C-4619-415A-811F-3316DB4D11FA}" type="presParOf" srcId="{624980D7-7D3D-4CAF-8F6C-0FB89353ACAD}" destId="{F8F520D5-AE64-471C-AB5B-B377A302BDC9}" srcOrd="0" destOrd="0" presId="urn:microsoft.com/office/officeart/2008/layout/LinedList"/>
    <dgm:cxn modelId="{1B357EDC-C93E-4161-8BDE-34892C29CBAE}" type="presParOf" srcId="{624980D7-7D3D-4CAF-8F6C-0FB89353ACAD}" destId="{67093791-45C2-42BC-A578-0A09957B9F4B}" srcOrd="1" destOrd="0" presId="urn:microsoft.com/office/officeart/2008/layout/LinedList"/>
    <dgm:cxn modelId="{165B20FC-C3FF-4B17-A1C7-69A63BE6D362}" type="presParOf" srcId="{67093791-45C2-42BC-A578-0A09957B9F4B}" destId="{67BA2D55-3A04-4658-80E2-41BD9B98ED2C}" srcOrd="0" destOrd="0" presId="urn:microsoft.com/office/officeart/2008/layout/LinedList"/>
    <dgm:cxn modelId="{69DE2F80-547F-42E1-91E8-C250335B3865}" type="presParOf" srcId="{67093791-45C2-42BC-A578-0A09957B9F4B}" destId="{AAA214E2-F4E1-476B-B202-EF4C6A07C19B}" srcOrd="1" destOrd="0" presId="urn:microsoft.com/office/officeart/2008/layout/LinedList"/>
    <dgm:cxn modelId="{1628609E-D868-4F46-9CF3-26BFB92A172E}" type="presParOf" srcId="{624980D7-7D3D-4CAF-8F6C-0FB89353ACAD}" destId="{8C47D77D-5F13-4138-83B6-162CD08F582E}" srcOrd="2" destOrd="0" presId="urn:microsoft.com/office/officeart/2008/layout/LinedList"/>
    <dgm:cxn modelId="{26221D38-EE57-44A4-A0F9-0647A664E6A1}" type="presParOf" srcId="{624980D7-7D3D-4CAF-8F6C-0FB89353ACAD}" destId="{572307DB-522B-4AA5-9E5B-277CE8C03D01}" srcOrd="3" destOrd="0" presId="urn:microsoft.com/office/officeart/2008/layout/LinedList"/>
    <dgm:cxn modelId="{9B3DF417-3BB8-4539-A10A-27F29B152861}" type="presParOf" srcId="{572307DB-522B-4AA5-9E5B-277CE8C03D01}" destId="{0C48ACCE-54B0-45C7-9F71-C02679A363D8}" srcOrd="0" destOrd="0" presId="urn:microsoft.com/office/officeart/2008/layout/LinedList"/>
    <dgm:cxn modelId="{0167501C-52F7-4DC1-8C95-F32824E19636}" type="presParOf" srcId="{572307DB-522B-4AA5-9E5B-277CE8C03D01}" destId="{9B88A19D-216E-422F-A042-87BE1A781527}" srcOrd="1" destOrd="0" presId="urn:microsoft.com/office/officeart/2008/layout/LinedList"/>
    <dgm:cxn modelId="{9841C454-081C-4D3B-AC2C-D0F98A8216AB}" type="presParOf" srcId="{624980D7-7D3D-4CAF-8F6C-0FB89353ACAD}" destId="{E49C42A7-FD8E-4E39-9E60-8119218783D5}" srcOrd="4" destOrd="0" presId="urn:microsoft.com/office/officeart/2008/layout/LinedList"/>
    <dgm:cxn modelId="{31DCE2A4-7D48-43EC-A0A3-3A6577E4B1E8}" type="presParOf" srcId="{624980D7-7D3D-4CAF-8F6C-0FB89353ACAD}" destId="{C74701C1-35AB-46A7-8312-91C6C16F1849}" srcOrd="5" destOrd="0" presId="urn:microsoft.com/office/officeart/2008/layout/LinedList"/>
    <dgm:cxn modelId="{481E3902-3C19-4C79-8547-BE102DC6ED93}" type="presParOf" srcId="{C74701C1-35AB-46A7-8312-91C6C16F1849}" destId="{A28B9BA3-F776-493D-83C9-EEC50E49A1E8}" srcOrd="0" destOrd="0" presId="urn:microsoft.com/office/officeart/2008/layout/LinedList"/>
    <dgm:cxn modelId="{40B3529C-772A-4F13-9937-45A7CE48ED18}" type="presParOf" srcId="{C74701C1-35AB-46A7-8312-91C6C16F1849}" destId="{FC980A29-D909-40D9-8D4C-F55215AC7FFA}" srcOrd="1" destOrd="0" presId="urn:microsoft.com/office/officeart/2008/layout/LinedList"/>
    <dgm:cxn modelId="{C573BD28-4A76-4C9C-B408-B34B1405D039}" type="presParOf" srcId="{624980D7-7D3D-4CAF-8F6C-0FB89353ACAD}" destId="{ED147D53-F8EA-43A4-B804-41DC7FF97B8E}" srcOrd="6" destOrd="0" presId="urn:microsoft.com/office/officeart/2008/layout/LinedList"/>
    <dgm:cxn modelId="{71ACC28B-D420-4C1D-9E9E-1C6494C86962}" type="presParOf" srcId="{624980D7-7D3D-4CAF-8F6C-0FB89353ACAD}" destId="{85A0F1C5-DB75-4C24-B102-E6EFCBB44C56}" srcOrd="7" destOrd="0" presId="urn:microsoft.com/office/officeart/2008/layout/LinedList"/>
    <dgm:cxn modelId="{C945327C-0A9F-4172-9E89-BE0FB8C638D6}" type="presParOf" srcId="{85A0F1C5-DB75-4C24-B102-E6EFCBB44C56}" destId="{D08D720A-E6E8-460C-9F75-8C61CB4E1183}" srcOrd="0" destOrd="0" presId="urn:microsoft.com/office/officeart/2008/layout/LinedList"/>
    <dgm:cxn modelId="{BC318322-4A02-4CB6-AF33-074CA89EC15F}" type="presParOf" srcId="{85A0F1C5-DB75-4C24-B102-E6EFCBB44C56}" destId="{C83F7CA4-F2E8-42A3-B5D2-BA6AFD50100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B79E4-26DF-423B-9471-8A87964CFCD5}" type="doc">
      <dgm:prSet loTypeId="urn:microsoft.com/office/officeart/2005/8/layout/matrix2" loCatId="matrix" qsTypeId="urn:microsoft.com/office/officeart/2005/8/quickstyle/simple1" qsCatId="simple" csTypeId="urn:microsoft.com/office/officeart/2005/8/colors/colorful5" csCatId="colorful"/>
      <dgm:spPr/>
      <dgm:t>
        <a:bodyPr/>
        <a:lstStyle/>
        <a:p>
          <a:endParaRPr lang="en-US"/>
        </a:p>
      </dgm:t>
    </dgm:pt>
    <dgm:pt modelId="{A6C47AD2-2996-41BC-9DE3-6EB924454994}">
      <dgm:prSet/>
      <dgm:spPr/>
      <dgm:t>
        <a:bodyPr/>
        <a:lstStyle/>
        <a:p>
          <a:r>
            <a:rPr lang="en-US"/>
            <a:t>Health is multi factorial. </a:t>
          </a:r>
        </a:p>
      </dgm:t>
    </dgm:pt>
    <dgm:pt modelId="{5CEB39F8-5FCA-4774-B1C5-19E3C4ABB4AC}" type="parTrans" cxnId="{E68B0341-632F-467F-B2FE-5F7A48AFFB3E}">
      <dgm:prSet/>
      <dgm:spPr/>
      <dgm:t>
        <a:bodyPr/>
        <a:lstStyle/>
        <a:p>
          <a:endParaRPr lang="en-US"/>
        </a:p>
      </dgm:t>
    </dgm:pt>
    <dgm:pt modelId="{FC7330C4-28BB-4F8C-96BA-5292C253A637}" type="sibTrans" cxnId="{E68B0341-632F-467F-B2FE-5F7A48AFFB3E}">
      <dgm:prSet/>
      <dgm:spPr/>
      <dgm:t>
        <a:bodyPr/>
        <a:lstStyle/>
        <a:p>
          <a:endParaRPr lang="en-US"/>
        </a:p>
      </dgm:t>
    </dgm:pt>
    <dgm:pt modelId="{233CFCA9-EA54-416D-AC16-20F4E0356EC1}">
      <dgm:prSet/>
      <dgm:spPr/>
      <dgm:t>
        <a:bodyPr/>
        <a:lstStyle/>
        <a:p>
          <a:r>
            <a:rPr lang="en-US"/>
            <a:t>Some are inside the body-genetic/intrinsic </a:t>
          </a:r>
        </a:p>
      </dgm:t>
    </dgm:pt>
    <dgm:pt modelId="{5C6726B3-63D3-4D17-B32B-3A0FAF566C37}" type="parTrans" cxnId="{CDF8F6F5-386C-447A-8285-F86865CA3977}">
      <dgm:prSet/>
      <dgm:spPr/>
      <dgm:t>
        <a:bodyPr/>
        <a:lstStyle/>
        <a:p>
          <a:endParaRPr lang="en-US"/>
        </a:p>
      </dgm:t>
    </dgm:pt>
    <dgm:pt modelId="{813D7DBD-0456-4100-A122-E8D1DF841016}" type="sibTrans" cxnId="{CDF8F6F5-386C-447A-8285-F86865CA3977}">
      <dgm:prSet/>
      <dgm:spPr/>
      <dgm:t>
        <a:bodyPr/>
        <a:lstStyle/>
        <a:p>
          <a:endParaRPr lang="en-US"/>
        </a:p>
      </dgm:t>
    </dgm:pt>
    <dgm:pt modelId="{8E505B81-D387-4DBE-8BE0-65C46C7E36AB}">
      <dgm:prSet/>
      <dgm:spPr/>
      <dgm:t>
        <a:bodyPr/>
        <a:lstStyle/>
        <a:p>
          <a:r>
            <a:rPr lang="en-US"/>
            <a:t>• Some are - External factors /environmental </a:t>
          </a:r>
        </a:p>
      </dgm:t>
    </dgm:pt>
    <dgm:pt modelId="{BC35370B-6445-4F53-8B93-F89CA78559B9}" type="parTrans" cxnId="{83ECA5C7-8FAF-414D-8F35-698BFD61687B}">
      <dgm:prSet/>
      <dgm:spPr/>
      <dgm:t>
        <a:bodyPr/>
        <a:lstStyle/>
        <a:p>
          <a:endParaRPr lang="en-US"/>
        </a:p>
      </dgm:t>
    </dgm:pt>
    <dgm:pt modelId="{39BBA354-9275-401A-9BCF-298E3635BE27}" type="sibTrans" cxnId="{83ECA5C7-8FAF-414D-8F35-698BFD61687B}">
      <dgm:prSet/>
      <dgm:spPr/>
      <dgm:t>
        <a:bodyPr/>
        <a:lstStyle/>
        <a:p>
          <a:endParaRPr lang="en-US"/>
        </a:p>
      </dgm:t>
    </dgm:pt>
    <dgm:pt modelId="{21210F7F-74C6-4C6B-B3C7-AE8EB91FF266}">
      <dgm:prSet/>
      <dgm:spPr/>
      <dgm:t>
        <a:bodyPr/>
        <a:lstStyle/>
        <a:p>
          <a:r>
            <a:rPr lang="en-US"/>
            <a:t>• Interaction of them may be- health promoting --deleterious.</a:t>
          </a:r>
        </a:p>
      </dgm:t>
    </dgm:pt>
    <dgm:pt modelId="{0B8C891F-6751-4D60-9492-2AE6E6CF27F6}" type="parTrans" cxnId="{4AAD3FF5-B387-465A-AD9D-2B76380F8417}">
      <dgm:prSet/>
      <dgm:spPr/>
      <dgm:t>
        <a:bodyPr/>
        <a:lstStyle/>
        <a:p>
          <a:endParaRPr lang="en-US"/>
        </a:p>
      </dgm:t>
    </dgm:pt>
    <dgm:pt modelId="{6D2A0CE4-E1D3-412F-8F81-6FB2E61774BF}" type="sibTrans" cxnId="{4AAD3FF5-B387-465A-AD9D-2B76380F8417}">
      <dgm:prSet/>
      <dgm:spPr/>
      <dgm:t>
        <a:bodyPr/>
        <a:lstStyle/>
        <a:p>
          <a:endParaRPr lang="en-US"/>
        </a:p>
      </dgm:t>
    </dgm:pt>
    <dgm:pt modelId="{BCEDE81F-E1B5-434E-BA86-0B7D6353E91C}" type="pres">
      <dgm:prSet presAssocID="{8E9B79E4-26DF-423B-9471-8A87964CFCD5}" presName="matrix" presStyleCnt="0">
        <dgm:presLayoutVars>
          <dgm:chMax val="1"/>
          <dgm:dir/>
          <dgm:resizeHandles val="exact"/>
        </dgm:presLayoutVars>
      </dgm:prSet>
      <dgm:spPr/>
    </dgm:pt>
    <dgm:pt modelId="{7796B1C0-2F3F-4200-ACF6-6F800D5F0254}" type="pres">
      <dgm:prSet presAssocID="{8E9B79E4-26DF-423B-9471-8A87964CFCD5}" presName="axisShape" presStyleLbl="bgShp" presStyleIdx="0" presStyleCnt="1"/>
      <dgm:spPr/>
    </dgm:pt>
    <dgm:pt modelId="{1021071C-0BBB-43B4-9F03-CCDE6D79D00E}" type="pres">
      <dgm:prSet presAssocID="{8E9B79E4-26DF-423B-9471-8A87964CFCD5}" presName="rect1" presStyleLbl="node1" presStyleIdx="0" presStyleCnt="4">
        <dgm:presLayoutVars>
          <dgm:chMax val="0"/>
          <dgm:chPref val="0"/>
          <dgm:bulletEnabled val="1"/>
        </dgm:presLayoutVars>
      </dgm:prSet>
      <dgm:spPr/>
    </dgm:pt>
    <dgm:pt modelId="{2C37F0AC-9268-4435-9A6D-D83C9EBFC3F0}" type="pres">
      <dgm:prSet presAssocID="{8E9B79E4-26DF-423B-9471-8A87964CFCD5}" presName="rect2" presStyleLbl="node1" presStyleIdx="1" presStyleCnt="4">
        <dgm:presLayoutVars>
          <dgm:chMax val="0"/>
          <dgm:chPref val="0"/>
          <dgm:bulletEnabled val="1"/>
        </dgm:presLayoutVars>
      </dgm:prSet>
      <dgm:spPr/>
    </dgm:pt>
    <dgm:pt modelId="{8A04368A-A020-4412-8B3D-9EACD99C9175}" type="pres">
      <dgm:prSet presAssocID="{8E9B79E4-26DF-423B-9471-8A87964CFCD5}" presName="rect3" presStyleLbl="node1" presStyleIdx="2" presStyleCnt="4">
        <dgm:presLayoutVars>
          <dgm:chMax val="0"/>
          <dgm:chPref val="0"/>
          <dgm:bulletEnabled val="1"/>
        </dgm:presLayoutVars>
      </dgm:prSet>
      <dgm:spPr/>
    </dgm:pt>
    <dgm:pt modelId="{6D37C442-4821-4757-982A-6B4044E4A46E}" type="pres">
      <dgm:prSet presAssocID="{8E9B79E4-26DF-423B-9471-8A87964CFCD5}" presName="rect4" presStyleLbl="node1" presStyleIdx="3" presStyleCnt="4">
        <dgm:presLayoutVars>
          <dgm:chMax val="0"/>
          <dgm:chPref val="0"/>
          <dgm:bulletEnabled val="1"/>
        </dgm:presLayoutVars>
      </dgm:prSet>
      <dgm:spPr/>
    </dgm:pt>
  </dgm:ptLst>
  <dgm:cxnLst>
    <dgm:cxn modelId="{9B91DB04-E7BC-40AB-B222-3B2425720537}" type="presOf" srcId="{8E9B79E4-26DF-423B-9471-8A87964CFCD5}" destId="{BCEDE81F-E1B5-434E-BA86-0B7D6353E91C}" srcOrd="0" destOrd="0" presId="urn:microsoft.com/office/officeart/2005/8/layout/matrix2"/>
    <dgm:cxn modelId="{847C092D-1699-4D93-B7C5-05942DD5C9AF}" type="presOf" srcId="{233CFCA9-EA54-416D-AC16-20F4E0356EC1}" destId="{2C37F0AC-9268-4435-9A6D-D83C9EBFC3F0}" srcOrd="0" destOrd="0" presId="urn:microsoft.com/office/officeart/2005/8/layout/matrix2"/>
    <dgm:cxn modelId="{A349D35C-D8F5-4521-BD74-E5120CF66D19}" type="presOf" srcId="{8E505B81-D387-4DBE-8BE0-65C46C7E36AB}" destId="{8A04368A-A020-4412-8B3D-9EACD99C9175}" srcOrd="0" destOrd="0" presId="urn:microsoft.com/office/officeart/2005/8/layout/matrix2"/>
    <dgm:cxn modelId="{E68B0341-632F-467F-B2FE-5F7A48AFFB3E}" srcId="{8E9B79E4-26DF-423B-9471-8A87964CFCD5}" destId="{A6C47AD2-2996-41BC-9DE3-6EB924454994}" srcOrd="0" destOrd="0" parTransId="{5CEB39F8-5FCA-4774-B1C5-19E3C4ABB4AC}" sibTransId="{FC7330C4-28BB-4F8C-96BA-5292C253A637}"/>
    <dgm:cxn modelId="{87DDEB42-6507-4AE1-969F-22ED3ACFF664}" type="presOf" srcId="{A6C47AD2-2996-41BC-9DE3-6EB924454994}" destId="{1021071C-0BBB-43B4-9F03-CCDE6D79D00E}" srcOrd="0" destOrd="0" presId="urn:microsoft.com/office/officeart/2005/8/layout/matrix2"/>
    <dgm:cxn modelId="{D0CCFEA9-F119-49A3-81FE-9576B1E15CA4}" type="presOf" srcId="{21210F7F-74C6-4C6B-B3C7-AE8EB91FF266}" destId="{6D37C442-4821-4757-982A-6B4044E4A46E}" srcOrd="0" destOrd="0" presId="urn:microsoft.com/office/officeart/2005/8/layout/matrix2"/>
    <dgm:cxn modelId="{83ECA5C7-8FAF-414D-8F35-698BFD61687B}" srcId="{8E9B79E4-26DF-423B-9471-8A87964CFCD5}" destId="{8E505B81-D387-4DBE-8BE0-65C46C7E36AB}" srcOrd="2" destOrd="0" parTransId="{BC35370B-6445-4F53-8B93-F89CA78559B9}" sibTransId="{39BBA354-9275-401A-9BCF-298E3635BE27}"/>
    <dgm:cxn modelId="{4AAD3FF5-B387-465A-AD9D-2B76380F8417}" srcId="{8E9B79E4-26DF-423B-9471-8A87964CFCD5}" destId="{21210F7F-74C6-4C6B-B3C7-AE8EB91FF266}" srcOrd="3" destOrd="0" parTransId="{0B8C891F-6751-4D60-9492-2AE6E6CF27F6}" sibTransId="{6D2A0CE4-E1D3-412F-8F81-6FB2E61774BF}"/>
    <dgm:cxn modelId="{CDF8F6F5-386C-447A-8285-F86865CA3977}" srcId="{8E9B79E4-26DF-423B-9471-8A87964CFCD5}" destId="{233CFCA9-EA54-416D-AC16-20F4E0356EC1}" srcOrd="1" destOrd="0" parTransId="{5C6726B3-63D3-4D17-B32B-3A0FAF566C37}" sibTransId="{813D7DBD-0456-4100-A122-E8D1DF841016}"/>
    <dgm:cxn modelId="{18995C8F-464D-4FD1-9D21-74B4C07C3A85}" type="presParOf" srcId="{BCEDE81F-E1B5-434E-BA86-0B7D6353E91C}" destId="{7796B1C0-2F3F-4200-ACF6-6F800D5F0254}" srcOrd="0" destOrd="0" presId="urn:microsoft.com/office/officeart/2005/8/layout/matrix2"/>
    <dgm:cxn modelId="{71B9FA58-CBDF-4613-9379-45E6EF4E29B1}" type="presParOf" srcId="{BCEDE81F-E1B5-434E-BA86-0B7D6353E91C}" destId="{1021071C-0BBB-43B4-9F03-CCDE6D79D00E}" srcOrd="1" destOrd="0" presId="urn:microsoft.com/office/officeart/2005/8/layout/matrix2"/>
    <dgm:cxn modelId="{78DD1079-0328-4E9D-8E1A-E70AEBD770E6}" type="presParOf" srcId="{BCEDE81F-E1B5-434E-BA86-0B7D6353E91C}" destId="{2C37F0AC-9268-4435-9A6D-D83C9EBFC3F0}" srcOrd="2" destOrd="0" presId="urn:microsoft.com/office/officeart/2005/8/layout/matrix2"/>
    <dgm:cxn modelId="{0FA1F5AF-856A-4687-AB50-DC0B9D224F41}" type="presParOf" srcId="{BCEDE81F-E1B5-434E-BA86-0B7D6353E91C}" destId="{8A04368A-A020-4412-8B3D-9EACD99C9175}" srcOrd="3" destOrd="0" presId="urn:microsoft.com/office/officeart/2005/8/layout/matrix2"/>
    <dgm:cxn modelId="{5916AB0F-2414-4085-A210-1FF9FD054710}" type="presParOf" srcId="{BCEDE81F-E1B5-434E-BA86-0B7D6353E91C}" destId="{6D37C442-4821-4757-982A-6B4044E4A46E}"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F9B9D9-2B4C-4500-9219-D3BDE7CDBAA8}" type="doc">
      <dgm:prSet loTypeId="urn:microsoft.com/office/officeart/2008/layout/LinedList" loCatId="list" qsTypeId="urn:microsoft.com/office/officeart/2005/8/quickstyle/simple1" qsCatId="simple" csTypeId="urn:microsoft.com/office/officeart/2005/8/colors/colorful5" csCatId="colorful" phldr="1"/>
      <dgm:spPr/>
      <dgm:t>
        <a:bodyPr/>
        <a:lstStyle/>
        <a:p>
          <a:endParaRPr lang="en-US"/>
        </a:p>
      </dgm:t>
    </dgm:pt>
    <dgm:pt modelId="{CEB876E2-49EB-4A9D-95D9-61FCE4113789}">
      <dgm:prSet/>
      <dgm:spPr/>
      <dgm:t>
        <a:bodyPr/>
        <a:lstStyle/>
        <a:p>
          <a:r>
            <a:rPr lang="en-GB"/>
            <a:t>Internal environment/Micro </a:t>
          </a:r>
          <a:endParaRPr lang="en-US"/>
        </a:p>
      </dgm:t>
    </dgm:pt>
    <dgm:pt modelId="{C682F891-2769-4C62-927A-EF8B32A43B02}" type="parTrans" cxnId="{316EC55F-4D30-47B4-8382-DB88A293373B}">
      <dgm:prSet/>
      <dgm:spPr/>
      <dgm:t>
        <a:bodyPr/>
        <a:lstStyle/>
        <a:p>
          <a:endParaRPr lang="en-US"/>
        </a:p>
      </dgm:t>
    </dgm:pt>
    <dgm:pt modelId="{7158364A-8E0C-4E39-8011-687D668F1DBC}" type="sibTrans" cxnId="{316EC55F-4D30-47B4-8382-DB88A293373B}">
      <dgm:prSet/>
      <dgm:spPr/>
      <dgm:t>
        <a:bodyPr/>
        <a:lstStyle/>
        <a:p>
          <a:endParaRPr lang="en-US"/>
        </a:p>
      </dgm:t>
    </dgm:pt>
    <dgm:pt modelId="{8515BA95-C3A0-4D26-AB3C-A36E4D97C425}">
      <dgm:prSet/>
      <dgm:spPr/>
      <dgm:t>
        <a:bodyPr/>
        <a:lstStyle/>
        <a:p>
          <a:r>
            <a:rPr lang="en-GB"/>
            <a:t>External environment/Macro Physical-air, </a:t>
          </a:r>
          <a:endParaRPr lang="en-US"/>
        </a:p>
      </dgm:t>
    </dgm:pt>
    <dgm:pt modelId="{C074DB9C-3DB7-45CA-A3CB-B9CDC69600F3}" type="parTrans" cxnId="{9BED08E0-045B-477D-824B-448476372C3A}">
      <dgm:prSet/>
      <dgm:spPr/>
      <dgm:t>
        <a:bodyPr/>
        <a:lstStyle/>
        <a:p>
          <a:endParaRPr lang="en-US"/>
        </a:p>
      </dgm:t>
    </dgm:pt>
    <dgm:pt modelId="{4C2F9570-169C-4D39-88A2-2CB786FEE435}" type="sibTrans" cxnId="{9BED08E0-045B-477D-824B-448476372C3A}">
      <dgm:prSet/>
      <dgm:spPr/>
      <dgm:t>
        <a:bodyPr/>
        <a:lstStyle/>
        <a:p>
          <a:endParaRPr lang="en-US"/>
        </a:p>
      </dgm:t>
    </dgm:pt>
    <dgm:pt modelId="{D5459C3B-A0FC-4427-B547-ED3264EE7044}">
      <dgm:prSet/>
      <dgm:spPr/>
      <dgm:t>
        <a:bodyPr/>
        <a:lstStyle/>
        <a:p>
          <a:r>
            <a:rPr lang="en-GB" dirty="0"/>
            <a:t>Water, soil Biological-plants, </a:t>
          </a:r>
          <a:r>
            <a:rPr lang="en-GB" dirty="0" err="1"/>
            <a:t>animals,microbes</a:t>
          </a:r>
          <a:endParaRPr lang="en-US" dirty="0"/>
        </a:p>
      </dgm:t>
    </dgm:pt>
    <dgm:pt modelId="{EEB2FD8D-5A50-4115-8304-0655C00F70B1}" type="parTrans" cxnId="{CC847149-A124-40AA-AC61-E588A3DDC8D9}">
      <dgm:prSet/>
      <dgm:spPr/>
      <dgm:t>
        <a:bodyPr/>
        <a:lstStyle/>
        <a:p>
          <a:endParaRPr lang="en-US"/>
        </a:p>
      </dgm:t>
    </dgm:pt>
    <dgm:pt modelId="{0E2BE6BE-EE10-4255-85FB-C8359C155090}" type="sibTrans" cxnId="{CC847149-A124-40AA-AC61-E588A3DDC8D9}">
      <dgm:prSet/>
      <dgm:spPr/>
      <dgm:t>
        <a:bodyPr/>
        <a:lstStyle/>
        <a:p>
          <a:endParaRPr lang="en-US"/>
        </a:p>
      </dgm:t>
    </dgm:pt>
    <dgm:pt modelId="{6E98A2F8-14ED-459B-AEFA-DBF414E822FD}">
      <dgm:prSet/>
      <dgm:spPr/>
      <dgm:t>
        <a:bodyPr/>
        <a:lstStyle/>
        <a:p>
          <a:r>
            <a:rPr lang="en-GB"/>
            <a:t>Social-culture,beliefs,traditions</a:t>
          </a:r>
          <a:endParaRPr lang="en-US"/>
        </a:p>
      </dgm:t>
    </dgm:pt>
    <dgm:pt modelId="{CCD6786E-2B28-4CA4-A833-2A236AE9BE3C}" type="parTrans" cxnId="{CD50582C-A14B-49B4-A7BD-8B2BB0896DFF}">
      <dgm:prSet/>
      <dgm:spPr/>
      <dgm:t>
        <a:bodyPr/>
        <a:lstStyle/>
        <a:p>
          <a:endParaRPr lang="en-US"/>
        </a:p>
      </dgm:t>
    </dgm:pt>
    <dgm:pt modelId="{B9F657A1-485D-4042-A00D-60EFDB371724}" type="sibTrans" cxnId="{CD50582C-A14B-49B4-A7BD-8B2BB0896DFF}">
      <dgm:prSet/>
      <dgm:spPr/>
      <dgm:t>
        <a:bodyPr/>
        <a:lstStyle/>
        <a:p>
          <a:endParaRPr lang="en-US"/>
        </a:p>
      </dgm:t>
    </dgm:pt>
    <dgm:pt modelId="{806D05A0-0B3D-4735-8154-285D55DB8546}">
      <dgm:prSet/>
      <dgm:spPr/>
      <dgm:t>
        <a:bodyPr/>
        <a:lstStyle/>
        <a:p>
          <a:r>
            <a:rPr lang="en-GB"/>
            <a:t>Dynamic equilibrium is Health</a:t>
          </a:r>
          <a:endParaRPr lang="en-US"/>
        </a:p>
      </dgm:t>
    </dgm:pt>
    <dgm:pt modelId="{4B6BF0AB-579A-469D-A885-CD9DFF8376E7}" type="parTrans" cxnId="{24D6CFBC-6F73-48D0-ACC3-676B854DDF97}">
      <dgm:prSet/>
      <dgm:spPr/>
      <dgm:t>
        <a:bodyPr/>
        <a:lstStyle/>
        <a:p>
          <a:endParaRPr lang="en-US"/>
        </a:p>
      </dgm:t>
    </dgm:pt>
    <dgm:pt modelId="{D7A39999-D417-45A8-B9DB-DE84C48D760C}" type="sibTrans" cxnId="{24D6CFBC-6F73-48D0-ACC3-676B854DDF97}">
      <dgm:prSet/>
      <dgm:spPr/>
      <dgm:t>
        <a:bodyPr/>
        <a:lstStyle/>
        <a:p>
          <a:endParaRPr lang="en-US"/>
        </a:p>
      </dgm:t>
    </dgm:pt>
    <dgm:pt modelId="{E69D8CC2-1700-4801-964A-3C8D1654803C}" type="pres">
      <dgm:prSet presAssocID="{45F9B9D9-2B4C-4500-9219-D3BDE7CDBAA8}" presName="vert0" presStyleCnt="0">
        <dgm:presLayoutVars>
          <dgm:dir/>
          <dgm:animOne val="branch"/>
          <dgm:animLvl val="lvl"/>
        </dgm:presLayoutVars>
      </dgm:prSet>
      <dgm:spPr/>
    </dgm:pt>
    <dgm:pt modelId="{21020892-FC03-409C-A2D5-9AB81E472A89}" type="pres">
      <dgm:prSet presAssocID="{CEB876E2-49EB-4A9D-95D9-61FCE4113789}" presName="thickLine" presStyleLbl="alignNode1" presStyleIdx="0" presStyleCnt="5"/>
      <dgm:spPr/>
    </dgm:pt>
    <dgm:pt modelId="{39303820-ACFF-419B-82FF-0501BFFAC080}" type="pres">
      <dgm:prSet presAssocID="{CEB876E2-49EB-4A9D-95D9-61FCE4113789}" presName="horz1" presStyleCnt="0"/>
      <dgm:spPr/>
    </dgm:pt>
    <dgm:pt modelId="{F939543D-7E44-4591-B03D-7D11C8B125A2}" type="pres">
      <dgm:prSet presAssocID="{CEB876E2-49EB-4A9D-95D9-61FCE4113789}" presName="tx1" presStyleLbl="revTx" presStyleIdx="0" presStyleCnt="5"/>
      <dgm:spPr/>
    </dgm:pt>
    <dgm:pt modelId="{B624A046-281C-4CEA-B74A-58960C1DF509}" type="pres">
      <dgm:prSet presAssocID="{CEB876E2-49EB-4A9D-95D9-61FCE4113789}" presName="vert1" presStyleCnt="0"/>
      <dgm:spPr/>
    </dgm:pt>
    <dgm:pt modelId="{73BF0281-FE09-408F-8C5F-44C491CEDB31}" type="pres">
      <dgm:prSet presAssocID="{8515BA95-C3A0-4D26-AB3C-A36E4D97C425}" presName="thickLine" presStyleLbl="alignNode1" presStyleIdx="1" presStyleCnt="5"/>
      <dgm:spPr/>
    </dgm:pt>
    <dgm:pt modelId="{D258EE2A-273E-4F3A-A3C8-5D6E16A93196}" type="pres">
      <dgm:prSet presAssocID="{8515BA95-C3A0-4D26-AB3C-A36E4D97C425}" presName="horz1" presStyleCnt="0"/>
      <dgm:spPr/>
    </dgm:pt>
    <dgm:pt modelId="{C2632959-25A1-4A42-8B03-1DF4B7D395E9}" type="pres">
      <dgm:prSet presAssocID="{8515BA95-C3A0-4D26-AB3C-A36E4D97C425}" presName="tx1" presStyleLbl="revTx" presStyleIdx="1" presStyleCnt="5"/>
      <dgm:spPr/>
    </dgm:pt>
    <dgm:pt modelId="{8CC67920-7C93-4E59-AD66-74BCC9DD3ECE}" type="pres">
      <dgm:prSet presAssocID="{8515BA95-C3A0-4D26-AB3C-A36E4D97C425}" presName="vert1" presStyleCnt="0"/>
      <dgm:spPr/>
    </dgm:pt>
    <dgm:pt modelId="{E70F8800-07B4-4724-817B-DB0675E8EDA9}" type="pres">
      <dgm:prSet presAssocID="{D5459C3B-A0FC-4427-B547-ED3264EE7044}" presName="thickLine" presStyleLbl="alignNode1" presStyleIdx="2" presStyleCnt="5"/>
      <dgm:spPr/>
    </dgm:pt>
    <dgm:pt modelId="{C125BA8C-1935-4EE7-8B61-5B4C5E5789E2}" type="pres">
      <dgm:prSet presAssocID="{D5459C3B-A0FC-4427-B547-ED3264EE7044}" presName="horz1" presStyleCnt="0"/>
      <dgm:spPr/>
    </dgm:pt>
    <dgm:pt modelId="{E66AA91E-597C-4DAF-AC07-6B24D5F6BA00}" type="pres">
      <dgm:prSet presAssocID="{D5459C3B-A0FC-4427-B547-ED3264EE7044}" presName="tx1" presStyleLbl="revTx" presStyleIdx="2" presStyleCnt="5"/>
      <dgm:spPr/>
    </dgm:pt>
    <dgm:pt modelId="{6251F5F0-139E-4A0B-A8E3-441A3D4CA506}" type="pres">
      <dgm:prSet presAssocID="{D5459C3B-A0FC-4427-B547-ED3264EE7044}" presName="vert1" presStyleCnt="0"/>
      <dgm:spPr/>
    </dgm:pt>
    <dgm:pt modelId="{113E0053-4F0E-480D-980B-39622B3BBD2C}" type="pres">
      <dgm:prSet presAssocID="{6E98A2F8-14ED-459B-AEFA-DBF414E822FD}" presName="thickLine" presStyleLbl="alignNode1" presStyleIdx="3" presStyleCnt="5"/>
      <dgm:spPr/>
    </dgm:pt>
    <dgm:pt modelId="{4E9FDD52-F042-4ADD-BB90-66623C2D4B9E}" type="pres">
      <dgm:prSet presAssocID="{6E98A2F8-14ED-459B-AEFA-DBF414E822FD}" presName="horz1" presStyleCnt="0"/>
      <dgm:spPr/>
    </dgm:pt>
    <dgm:pt modelId="{63FEC589-FF4E-4298-80E2-6283AC467882}" type="pres">
      <dgm:prSet presAssocID="{6E98A2F8-14ED-459B-AEFA-DBF414E822FD}" presName="tx1" presStyleLbl="revTx" presStyleIdx="3" presStyleCnt="5"/>
      <dgm:spPr/>
    </dgm:pt>
    <dgm:pt modelId="{1F461017-7A63-4D9F-9F3C-37C26B8D5873}" type="pres">
      <dgm:prSet presAssocID="{6E98A2F8-14ED-459B-AEFA-DBF414E822FD}" presName="vert1" presStyleCnt="0"/>
      <dgm:spPr/>
    </dgm:pt>
    <dgm:pt modelId="{E491BF42-048C-4C50-A3B2-95C0DB9D8402}" type="pres">
      <dgm:prSet presAssocID="{806D05A0-0B3D-4735-8154-285D55DB8546}" presName="thickLine" presStyleLbl="alignNode1" presStyleIdx="4" presStyleCnt="5"/>
      <dgm:spPr/>
    </dgm:pt>
    <dgm:pt modelId="{FDCFD8E8-4B53-442D-B0C9-F8538926B826}" type="pres">
      <dgm:prSet presAssocID="{806D05A0-0B3D-4735-8154-285D55DB8546}" presName="horz1" presStyleCnt="0"/>
      <dgm:spPr/>
    </dgm:pt>
    <dgm:pt modelId="{4F604324-9919-428E-9FAA-B226F0F1E46E}" type="pres">
      <dgm:prSet presAssocID="{806D05A0-0B3D-4735-8154-285D55DB8546}" presName="tx1" presStyleLbl="revTx" presStyleIdx="4" presStyleCnt="5"/>
      <dgm:spPr/>
    </dgm:pt>
    <dgm:pt modelId="{9F273FAC-4C19-4147-AA0E-456000B25203}" type="pres">
      <dgm:prSet presAssocID="{806D05A0-0B3D-4735-8154-285D55DB8546}" presName="vert1" presStyleCnt="0"/>
      <dgm:spPr/>
    </dgm:pt>
  </dgm:ptLst>
  <dgm:cxnLst>
    <dgm:cxn modelId="{C3AC570B-66C3-48B5-A1E7-EBCC461A4ABC}" type="presOf" srcId="{CEB876E2-49EB-4A9D-95D9-61FCE4113789}" destId="{F939543D-7E44-4591-B03D-7D11C8B125A2}" srcOrd="0" destOrd="0" presId="urn:microsoft.com/office/officeart/2008/layout/LinedList"/>
    <dgm:cxn modelId="{E4A27B25-E6AB-45AF-BD57-C49A28222A2C}" type="presOf" srcId="{806D05A0-0B3D-4735-8154-285D55DB8546}" destId="{4F604324-9919-428E-9FAA-B226F0F1E46E}" srcOrd="0" destOrd="0" presId="urn:microsoft.com/office/officeart/2008/layout/LinedList"/>
    <dgm:cxn modelId="{CD50582C-A14B-49B4-A7BD-8B2BB0896DFF}" srcId="{45F9B9D9-2B4C-4500-9219-D3BDE7CDBAA8}" destId="{6E98A2F8-14ED-459B-AEFA-DBF414E822FD}" srcOrd="3" destOrd="0" parTransId="{CCD6786E-2B28-4CA4-A833-2A236AE9BE3C}" sibTransId="{B9F657A1-485D-4042-A00D-60EFDB371724}"/>
    <dgm:cxn modelId="{316EC55F-4D30-47B4-8382-DB88A293373B}" srcId="{45F9B9D9-2B4C-4500-9219-D3BDE7CDBAA8}" destId="{CEB876E2-49EB-4A9D-95D9-61FCE4113789}" srcOrd="0" destOrd="0" parTransId="{C682F891-2769-4C62-927A-EF8B32A43B02}" sibTransId="{7158364A-8E0C-4E39-8011-687D668F1DBC}"/>
    <dgm:cxn modelId="{CC847149-A124-40AA-AC61-E588A3DDC8D9}" srcId="{45F9B9D9-2B4C-4500-9219-D3BDE7CDBAA8}" destId="{D5459C3B-A0FC-4427-B547-ED3264EE7044}" srcOrd="2" destOrd="0" parTransId="{EEB2FD8D-5A50-4115-8304-0655C00F70B1}" sibTransId="{0E2BE6BE-EE10-4255-85FB-C8359C155090}"/>
    <dgm:cxn modelId="{6931817C-18B9-4358-9DDF-597F1453D730}" type="presOf" srcId="{8515BA95-C3A0-4D26-AB3C-A36E4D97C425}" destId="{C2632959-25A1-4A42-8B03-1DF4B7D395E9}" srcOrd="0" destOrd="0" presId="urn:microsoft.com/office/officeart/2008/layout/LinedList"/>
    <dgm:cxn modelId="{13FDA3A4-EA26-4747-912F-E03015F18B9E}" type="presOf" srcId="{6E98A2F8-14ED-459B-AEFA-DBF414E822FD}" destId="{63FEC589-FF4E-4298-80E2-6283AC467882}" srcOrd="0" destOrd="0" presId="urn:microsoft.com/office/officeart/2008/layout/LinedList"/>
    <dgm:cxn modelId="{832593AB-65CF-457B-BF29-873AD981433C}" type="presOf" srcId="{D5459C3B-A0FC-4427-B547-ED3264EE7044}" destId="{E66AA91E-597C-4DAF-AC07-6B24D5F6BA00}" srcOrd="0" destOrd="0" presId="urn:microsoft.com/office/officeart/2008/layout/LinedList"/>
    <dgm:cxn modelId="{24D6CFBC-6F73-48D0-ACC3-676B854DDF97}" srcId="{45F9B9D9-2B4C-4500-9219-D3BDE7CDBAA8}" destId="{806D05A0-0B3D-4735-8154-285D55DB8546}" srcOrd="4" destOrd="0" parTransId="{4B6BF0AB-579A-469D-A885-CD9DFF8376E7}" sibTransId="{D7A39999-D417-45A8-B9DB-DE84C48D760C}"/>
    <dgm:cxn modelId="{B59E37C3-85A8-49CD-888F-1534EF276453}" type="presOf" srcId="{45F9B9D9-2B4C-4500-9219-D3BDE7CDBAA8}" destId="{E69D8CC2-1700-4801-964A-3C8D1654803C}" srcOrd="0" destOrd="0" presId="urn:microsoft.com/office/officeart/2008/layout/LinedList"/>
    <dgm:cxn modelId="{9BED08E0-045B-477D-824B-448476372C3A}" srcId="{45F9B9D9-2B4C-4500-9219-D3BDE7CDBAA8}" destId="{8515BA95-C3A0-4D26-AB3C-A36E4D97C425}" srcOrd="1" destOrd="0" parTransId="{C074DB9C-3DB7-45CA-A3CB-B9CDC69600F3}" sibTransId="{4C2F9570-169C-4D39-88A2-2CB786FEE435}"/>
    <dgm:cxn modelId="{F9CFE581-E1A3-4D94-A451-4010BAE34ECA}" type="presParOf" srcId="{E69D8CC2-1700-4801-964A-3C8D1654803C}" destId="{21020892-FC03-409C-A2D5-9AB81E472A89}" srcOrd="0" destOrd="0" presId="urn:microsoft.com/office/officeart/2008/layout/LinedList"/>
    <dgm:cxn modelId="{7B8DDF32-365C-4D89-A035-7F023ABCB58F}" type="presParOf" srcId="{E69D8CC2-1700-4801-964A-3C8D1654803C}" destId="{39303820-ACFF-419B-82FF-0501BFFAC080}" srcOrd="1" destOrd="0" presId="urn:microsoft.com/office/officeart/2008/layout/LinedList"/>
    <dgm:cxn modelId="{2C23A922-26FD-49B9-9BA9-09F06D44E76B}" type="presParOf" srcId="{39303820-ACFF-419B-82FF-0501BFFAC080}" destId="{F939543D-7E44-4591-B03D-7D11C8B125A2}" srcOrd="0" destOrd="0" presId="urn:microsoft.com/office/officeart/2008/layout/LinedList"/>
    <dgm:cxn modelId="{DDA2FED6-870E-430D-B6DA-A34577458DD8}" type="presParOf" srcId="{39303820-ACFF-419B-82FF-0501BFFAC080}" destId="{B624A046-281C-4CEA-B74A-58960C1DF509}" srcOrd="1" destOrd="0" presId="urn:microsoft.com/office/officeart/2008/layout/LinedList"/>
    <dgm:cxn modelId="{57FC037E-71C9-45D4-AE2E-80D6BA44AE36}" type="presParOf" srcId="{E69D8CC2-1700-4801-964A-3C8D1654803C}" destId="{73BF0281-FE09-408F-8C5F-44C491CEDB31}" srcOrd="2" destOrd="0" presId="urn:microsoft.com/office/officeart/2008/layout/LinedList"/>
    <dgm:cxn modelId="{F3DE4C3D-F2D7-494B-BE1D-2D52FA15BDB9}" type="presParOf" srcId="{E69D8CC2-1700-4801-964A-3C8D1654803C}" destId="{D258EE2A-273E-4F3A-A3C8-5D6E16A93196}" srcOrd="3" destOrd="0" presId="urn:microsoft.com/office/officeart/2008/layout/LinedList"/>
    <dgm:cxn modelId="{280FBE25-EB4F-48C8-82DF-52D3CDCD786D}" type="presParOf" srcId="{D258EE2A-273E-4F3A-A3C8-5D6E16A93196}" destId="{C2632959-25A1-4A42-8B03-1DF4B7D395E9}" srcOrd="0" destOrd="0" presId="urn:microsoft.com/office/officeart/2008/layout/LinedList"/>
    <dgm:cxn modelId="{DA7F2BC7-224A-4D10-AFD8-27D884E6D706}" type="presParOf" srcId="{D258EE2A-273E-4F3A-A3C8-5D6E16A93196}" destId="{8CC67920-7C93-4E59-AD66-74BCC9DD3ECE}" srcOrd="1" destOrd="0" presId="urn:microsoft.com/office/officeart/2008/layout/LinedList"/>
    <dgm:cxn modelId="{74D78C4E-D2E7-413B-B7C3-61584DB7D5F3}" type="presParOf" srcId="{E69D8CC2-1700-4801-964A-3C8D1654803C}" destId="{E70F8800-07B4-4724-817B-DB0675E8EDA9}" srcOrd="4" destOrd="0" presId="urn:microsoft.com/office/officeart/2008/layout/LinedList"/>
    <dgm:cxn modelId="{D6A12D97-1463-49A5-9359-323C48D4E19F}" type="presParOf" srcId="{E69D8CC2-1700-4801-964A-3C8D1654803C}" destId="{C125BA8C-1935-4EE7-8B61-5B4C5E5789E2}" srcOrd="5" destOrd="0" presId="urn:microsoft.com/office/officeart/2008/layout/LinedList"/>
    <dgm:cxn modelId="{445226A8-DD79-4192-93A3-0D27BC107045}" type="presParOf" srcId="{C125BA8C-1935-4EE7-8B61-5B4C5E5789E2}" destId="{E66AA91E-597C-4DAF-AC07-6B24D5F6BA00}" srcOrd="0" destOrd="0" presId="urn:microsoft.com/office/officeart/2008/layout/LinedList"/>
    <dgm:cxn modelId="{28D41BE8-04FF-4629-BD74-AE06AD4D92EF}" type="presParOf" srcId="{C125BA8C-1935-4EE7-8B61-5B4C5E5789E2}" destId="{6251F5F0-139E-4A0B-A8E3-441A3D4CA506}" srcOrd="1" destOrd="0" presId="urn:microsoft.com/office/officeart/2008/layout/LinedList"/>
    <dgm:cxn modelId="{F0CD0D67-8B8B-447A-82D8-41591469A3E9}" type="presParOf" srcId="{E69D8CC2-1700-4801-964A-3C8D1654803C}" destId="{113E0053-4F0E-480D-980B-39622B3BBD2C}" srcOrd="6" destOrd="0" presId="urn:microsoft.com/office/officeart/2008/layout/LinedList"/>
    <dgm:cxn modelId="{BDCECA1B-D2AF-47D3-B349-E50F9B018191}" type="presParOf" srcId="{E69D8CC2-1700-4801-964A-3C8D1654803C}" destId="{4E9FDD52-F042-4ADD-BB90-66623C2D4B9E}" srcOrd="7" destOrd="0" presId="urn:microsoft.com/office/officeart/2008/layout/LinedList"/>
    <dgm:cxn modelId="{7B275C8D-48CF-4739-BB3A-995E27896143}" type="presParOf" srcId="{4E9FDD52-F042-4ADD-BB90-66623C2D4B9E}" destId="{63FEC589-FF4E-4298-80E2-6283AC467882}" srcOrd="0" destOrd="0" presId="urn:microsoft.com/office/officeart/2008/layout/LinedList"/>
    <dgm:cxn modelId="{AFD320CB-57D5-4818-930D-D3169B555FA9}" type="presParOf" srcId="{4E9FDD52-F042-4ADD-BB90-66623C2D4B9E}" destId="{1F461017-7A63-4D9F-9F3C-37C26B8D5873}" srcOrd="1" destOrd="0" presId="urn:microsoft.com/office/officeart/2008/layout/LinedList"/>
    <dgm:cxn modelId="{827DE96F-329E-4383-8F0C-6F7BD1BF507A}" type="presParOf" srcId="{E69D8CC2-1700-4801-964A-3C8D1654803C}" destId="{E491BF42-048C-4C50-A3B2-95C0DB9D8402}" srcOrd="8" destOrd="0" presId="urn:microsoft.com/office/officeart/2008/layout/LinedList"/>
    <dgm:cxn modelId="{07966146-3CFC-4B73-B702-EEDF5DE46F5C}" type="presParOf" srcId="{E69D8CC2-1700-4801-964A-3C8D1654803C}" destId="{FDCFD8E8-4B53-442D-B0C9-F8538926B826}" srcOrd="9" destOrd="0" presId="urn:microsoft.com/office/officeart/2008/layout/LinedList"/>
    <dgm:cxn modelId="{873D800A-9AD3-4300-B343-97512B421A47}" type="presParOf" srcId="{FDCFD8E8-4B53-442D-B0C9-F8538926B826}" destId="{4F604324-9919-428E-9FAA-B226F0F1E46E}" srcOrd="0" destOrd="0" presId="urn:microsoft.com/office/officeart/2008/layout/LinedList"/>
    <dgm:cxn modelId="{65CCF26C-445A-4F2B-985F-5B5EB2E20AAD}" type="presParOf" srcId="{FDCFD8E8-4B53-442D-B0C9-F8538926B826}" destId="{9F273FAC-4C19-4147-AA0E-456000B2520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F520D5-AE64-471C-AB5B-B377A302BDC9}">
      <dsp:nvSpPr>
        <dsp:cNvPr id="0" name=""/>
        <dsp:cNvSpPr/>
      </dsp:nvSpPr>
      <dsp:spPr>
        <a:xfrm>
          <a:off x="0" y="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BA2D55-3A04-4658-80E2-41BD9B98ED2C}">
      <dsp:nvSpPr>
        <dsp:cNvPr id="0" name=""/>
        <dsp:cNvSpPr/>
      </dsp:nvSpPr>
      <dsp:spPr>
        <a:xfrm>
          <a:off x="0" y="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Health is multidimensional. </a:t>
          </a:r>
        </a:p>
      </dsp:txBody>
      <dsp:txXfrm>
        <a:off x="0" y="0"/>
        <a:ext cx="6492875" cy="1276350"/>
      </dsp:txXfrm>
    </dsp:sp>
    <dsp:sp modelId="{8C47D77D-5F13-4138-83B6-162CD08F582E}">
      <dsp:nvSpPr>
        <dsp:cNvPr id="0" name=""/>
        <dsp:cNvSpPr/>
      </dsp:nvSpPr>
      <dsp:spPr>
        <a:xfrm>
          <a:off x="0" y="1276350"/>
          <a:ext cx="6492875"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48ACCE-54B0-45C7-9F71-C02679A363D8}">
      <dsp:nvSpPr>
        <dsp:cNvPr id="0" name=""/>
        <dsp:cNvSpPr/>
      </dsp:nvSpPr>
      <dsp:spPr>
        <a:xfrm>
          <a:off x="0" y="12763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Should able to tell-determinants of health. </a:t>
          </a:r>
        </a:p>
      </dsp:txBody>
      <dsp:txXfrm>
        <a:off x="0" y="1276350"/>
        <a:ext cx="6492875" cy="1276350"/>
      </dsp:txXfrm>
    </dsp:sp>
    <dsp:sp modelId="{E49C42A7-FD8E-4E39-9E60-8119218783D5}">
      <dsp:nvSpPr>
        <dsp:cNvPr id="0" name=""/>
        <dsp:cNvSpPr/>
      </dsp:nvSpPr>
      <dsp:spPr>
        <a:xfrm>
          <a:off x="0" y="2552700"/>
          <a:ext cx="6492875"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8B9BA3-F776-493D-83C9-EEC50E49A1E8}">
      <dsp:nvSpPr>
        <dsp:cNvPr id="0" name=""/>
        <dsp:cNvSpPr/>
      </dsp:nvSpPr>
      <dsp:spPr>
        <a:xfrm>
          <a:off x="0" y="255270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Health is affected- Genetic / Biological factors Environmental factors. </a:t>
          </a:r>
        </a:p>
      </dsp:txBody>
      <dsp:txXfrm>
        <a:off x="0" y="2552700"/>
        <a:ext cx="6492875" cy="1276350"/>
      </dsp:txXfrm>
    </dsp:sp>
    <dsp:sp modelId="{ED147D53-F8EA-43A4-B804-41DC7FF97B8E}">
      <dsp:nvSpPr>
        <dsp:cNvPr id="0" name=""/>
        <dsp:cNvSpPr/>
      </dsp:nvSpPr>
      <dsp:spPr>
        <a:xfrm>
          <a:off x="0" y="3829050"/>
          <a:ext cx="649287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8D720A-E6E8-460C-9F75-8C61CB4E1183}">
      <dsp:nvSpPr>
        <dsp:cNvPr id="0" name=""/>
        <dsp:cNvSpPr/>
      </dsp:nvSpPr>
      <dsp:spPr>
        <a:xfrm>
          <a:off x="0" y="3829050"/>
          <a:ext cx="6492875" cy="1276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dirty="0"/>
            <a:t>Socioeconomic factors , Life- style.</a:t>
          </a:r>
        </a:p>
      </dsp:txBody>
      <dsp:txXfrm>
        <a:off x="0" y="3829050"/>
        <a:ext cx="6492875" cy="12763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96B1C0-2F3F-4200-ACF6-6F800D5F0254}">
      <dsp:nvSpPr>
        <dsp:cNvPr id="0" name=""/>
        <dsp:cNvSpPr/>
      </dsp:nvSpPr>
      <dsp:spPr>
        <a:xfrm>
          <a:off x="671650" y="0"/>
          <a:ext cx="5896743" cy="5896743"/>
        </a:xfrm>
        <a:prstGeom prst="quadArrow">
          <a:avLst>
            <a:gd name="adj1" fmla="val 2000"/>
            <a:gd name="adj2" fmla="val 4000"/>
            <a:gd name="adj3" fmla="val 5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21071C-0BBB-43B4-9F03-CCDE6D79D00E}">
      <dsp:nvSpPr>
        <dsp:cNvPr id="0" name=""/>
        <dsp:cNvSpPr/>
      </dsp:nvSpPr>
      <dsp:spPr>
        <a:xfrm>
          <a:off x="1054938" y="383288"/>
          <a:ext cx="2358697" cy="235869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Health is multi factorial. </a:t>
          </a:r>
        </a:p>
      </dsp:txBody>
      <dsp:txXfrm>
        <a:off x="1170080" y="498430"/>
        <a:ext cx="2128413" cy="2128413"/>
      </dsp:txXfrm>
    </dsp:sp>
    <dsp:sp modelId="{2C37F0AC-9268-4435-9A6D-D83C9EBFC3F0}">
      <dsp:nvSpPr>
        <dsp:cNvPr id="0" name=""/>
        <dsp:cNvSpPr/>
      </dsp:nvSpPr>
      <dsp:spPr>
        <a:xfrm>
          <a:off x="3826407" y="383288"/>
          <a:ext cx="2358697" cy="2358697"/>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Some are inside the body-genetic/intrinsic </a:t>
          </a:r>
        </a:p>
      </dsp:txBody>
      <dsp:txXfrm>
        <a:off x="3941549" y="498430"/>
        <a:ext cx="2128413" cy="2128413"/>
      </dsp:txXfrm>
    </dsp:sp>
    <dsp:sp modelId="{8A04368A-A020-4412-8B3D-9EACD99C9175}">
      <dsp:nvSpPr>
        <dsp:cNvPr id="0" name=""/>
        <dsp:cNvSpPr/>
      </dsp:nvSpPr>
      <dsp:spPr>
        <a:xfrm>
          <a:off x="1054938" y="3154757"/>
          <a:ext cx="2358697" cy="2358697"/>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 Some are - External factors /environmental </a:t>
          </a:r>
        </a:p>
      </dsp:txBody>
      <dsp:txXfrm>
        <a:off x="1170080" y="3269899"/>
        <a:ext cx="2128413" cy="2128413"/>
      </dsp:txXfrm>
    </dsp:sp>
    <dsp:sp modelId="{6D37C442-4821-4757-982A-6B4044E4A46E}">
      <dsp:nvSpPr>
        <dsp:cNvPr id="0" name=""/>
        <dsp:cNvSpPr/>
      </dsp:nvSpPr>
      <dsp:spPr>
        <a:xfrm>
          <a:off x="3826407" y="3154757"/>
          <a:ext cx="2358697" cy="2358697"/>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 Interaction of them may be- health promoting --deleterious.</a:t>
          </a:r>
        </a:p>
      </dsp:txBody>
      <dsp:txXfrm>
        <a:off x="3941549" y="3269899"/>
        <a:ext cx="2128413" cy="21284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020892-FC03-409C-A2D5-9AB81E472A89}">
      <dsp:nvSpPr>
        <dsp:cNvPr id="0" name=""/>
        <dsp:cNvSpPr/>
      </dsp:nvSpPr>
      <dsp:spPr>
        <a:xfrm>
          <a:off x="0" y="679"/>
          <a:ext cx="6735443"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39543D-7E44-4591-B03D-7D11C8B125A2}">
      <dsp:nvSpPr>
        <dsp:cNvPr id="0" name=""/>
        <dsp:cNvSpPr/>
      </dsp:nvSpPr>
      <dsp:spPr>
        <a:xfrm>
          <a:off x="0" y="679"/>
          <a:ext cx="6735443" cy="1112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Internal environment/Micro </a:t>
          </a:r>
          <a:endParaRPr lang="en-US" sz="3100" kern="1200"/>
        </a:p>
      </dsp:txBody>
      <dsp:txXfrm>
        <a:off x="0" y="679"/>
        <a:ext cx="6735443" cy="1112648"/>
      </dsp:txXfrm>
    </dsp:sp>
    <dsp:sp modelId="{73BF0281-FE09-408F-8C5F-44C491CEDB31}">
      <dsp:nvSpPr>
        <dsp:cNvPr id="0" name=""/>
        <dsp:cNvSpPr/>
      </dsp:nvSpPr>
      <dsp:spPr>
        <a:xfrm>
          <a:off x="0" y="1113327"/>
          <a:ext cx="6735443" cy="0"/>
        </a:xfrm>
        <a:prstGeom prst="line">
          <a:avLst/>
        </a:prstGeom>
        <a:solidFill>
          <a:schemeClr val="accent5">
            <a:hueOff val="-1689636"/>
            <a:satOff val="-4355"/>
            <a:lumOff val="-2941"/>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632959-25A1-4A42-8B03-1DF4B7D395E9}">
      <dsp:nvSpPr>
        <dsp:cNvPr id="0" name=""/>
        <dsp:cNvSpPr/>
      </dsp:nvSpPr>
      <dsp:spPr>
        <a:xfrm>
          <a:off x="0" y="1113327"/>
          <a:ext cx="6735443" cy="1112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External environment/Macro Physical-air, </a:t>
          </a:r>
          <a:endParaRPr lang="en-US" sz="3100" kern="1200"/>
        </a:p>
      </dsp:txBody>
      <dsp:txXfrm>
        <a:off x="0" y="1113327"/>
        <a:ext cx="6735443" cy="1112648"/>
      </dsp:txXfrm>
    </dsp:sp>
    <dsp:sp modelId="{E70F8800-07B4-4724-817B-DB0675E8EDA9}">
      <dsp:nvSpPr>
        <dsp:cNvPr id="0" name=""/>
        <dsp:cNvSpPr/>
      </dsp:nvSpPr>
      <dsp:spPr>
        <a:xfrm>
          <a:off x="0" y="2225976"/>
          <a:ext cx="6735443" cy="0"/>
        </a:xfrm>
        <a:prstGeom prst="line">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6AA91E-597C-4DAF-AC07-6B24D5F6BA00}">
      <dsp:nvSpPr>
        <dsp:cNvPr id="0" name=""/>
        <dsp:cNvSpPr/>
      </dsp:nvSpPr>
      <dsp:spPr>
        <a:xfrm>
          <a:off x="0" y="2225976"/>
          <a:ext cx="6735443" cy="1112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dirty="0"/>
            <a:t>Water, soil Biological-plants, </a:t>
          </a:r>
          <a:r>
            <a:rPr lang="en-GB" sz="3100" kern="1200" dirty="0" err="1"/>
            <a:t>animals,microbes</a:t>
          </a:r>
          <a:endParaRPr lang="en-US" sz="3100" kern="1200" dirty="0"/>
        </a:p>
      </dsp:txBody>
      <dsp:txXfrm>
        <a:off x="0" y="2225976"/>
        <a:ext cx="6735443" cy="1112648"/>
      </dsp:txXfrm>
    </dsp:sp>
    <dsp:sp modelId="{113E0053-4F0E-480D-980B-39622B3BBD2C}">
      <dsp:nvSpPr>
        <dsp:cNvPr id="0" name=""/>
        <dsp:cNvSpPr/>
      </dsp:nvSpPr>
      <dsp:spPr>
        <a:xfrm>
          <a:off x="0" y="3338625"/>
          <a:ext cx="6735443" cy="0"/>
        </a:xfrm>
        <a:prstGeom prst="line">
          <a:avLst/>
        </a:prstGeom>
        <a:solidFill>
          <a:schemeClr val="accent5">
            <a:hueOff val="-5068907"/>
            <a:satOff val="-13064"/>
            <a:lumOff val="-8824"/>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FEC589-FF4E-4298-80E2-6283AC467882}">
      <dsp:nvSpPr>
        <dsp:cNvPr id="0" name=""/>
        <dsp:cNvSpPr/>
      </dsp:nvSpPr>
      <dsp:spPr>
        <a:xfrm>
          <a:off x="0" y="3338625"/>
          <a:ext cx="6735443" cy="1112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Social-culture,beliefs,traditions</a:t>
          </a:r>
          <a:endParaRPr lang="en-US" sz="3100" kern="1200"/>
        </a:p>
      </dsp:txBody>
      <dsp:txXfrm>
        <a:off x="0" y="3338625"/>
        <a:ext cx="6735443" cy="1112648"/>
      </dsp:txXfrm>
    </dsp:sp>
    <dsp:sp modelId="{E491BF42-048C-4C50-A3B2-95C0DB9D8402}">
      <dsp:nvSpPr>
        <dsp:cNvPr id="0" name=""/>
        <dsp:cNvSpPr/>
      </dsp:nvSpPr>
      <dsp:spPr>
        <a:xfrm>
          <a:off x="0" y="4451274"/>
          <a:ext cx="6735443" cy="0"/>
        </a:xfrm>
        <a:prstGeom prst="line">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604324-9919-428E-9FAA-B226F0F1E46E}">
      <dsp:nvSpPr>
        <dsp:cNvPr id="0" name=""/>
        <dsp:cNvSpPr/>
      </dsp:nvSpPr>
      <dsp:spPr>
        <a:xfrm>
          <a:off x="0" y="4451274"/>
          <a:ext cx="6735443" cy="1112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GB" sz="3100" kern="1200"/>
            <a:t>Dynamic equilibrium is Health</a:t>
          </a:r>
          <a:endParaRPr lang="en-US" sz="3100" kern="1200"/>
        </a:p>
      </dsp:txBody>
      <dsp:txXfrm>
        <a:off x="0" y="4451274"/>
        <a:ext cx="6735443" cy="111264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83E332-4B1C-46E1-B89D-A4DA260D7C7F}" type="datetimeFigureOut">
              <a:rPr lang="en-GB" smtClean="0"/>
              <a:t>12/10/2020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F811E5-BF7D-4D38-A506-1BE48958E097}" type="slidenum">
              <a:rPr lang="en-GB" smtClean="0"/>
              <a:t>‹#›</a:t>
            </a:fld>
            <a:endParaRPr lang="en-GB"/>
          </a:p>
        </p:txBody>
      </p:sp>
    </p:spTree>
    <p:extLst>
      <p:ext uri="{BB962C8B-B14F-4D97-AF65-F5344CB8AC3E}">
        <p14:creationId xmlns:p14="http://schemas.microsoft.com/office/powerpoint/2010/main" val="4191996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hape 140"/>
          <p:cNvSpPr>
            <a:spLocks noGrp="1" noRot="1" noChangeAspect="1"/>
          </p:cNvSpPr>
          <p:nvPr>
            <p:ph type="sldImg"/>
          </p:nvPr>
        </p:nvSpPr>
        <p:spPr>
          <a:prstGeom prst="rect">
            <a:avLst/>
          </a:prstGeom>
        </p:spPr>
        <p:txBody>
          <a:bodyPr/>
          <a:lstStyle/>
          <a:p>
            <a:endParaRPr/>
          </a:p>
        </p:txBody>
      </p:sp>
      <p:sp>
        <p:nvSpPr>
          <p:cNvPr id="141" name="Shape 141"/>
          <p:cNvSpPr>
            <a:spLocks noGrp="1"/>
          </p:cNvSpPr>
          <p:nvPr>
            <p:ph type="body" sz="quarter" idx="1"/>
          </p:nvPr>
        </p:nvSpPr>
        <p:spPr>
          <a:prstGeom prst="rect">
            <a:avLst/>
          </a:prstGeom>
        </p:spPr>
        <p:txBody>
          <a:bodyPr/>
          <a:lstStyle/>
          <a:p>
            <a:r>
              <a:rPr i="0" dirty="0"/>
              <a:t>Briefly summari</a:t>
            </a:r>
            <a:r>
              <a:rPr lang="en-US" i="0" dirty="0"/>
              <a:t>z</a:t>
            </a:r>
            <a:r>
              <a:rPr i="0" dirty="0"/>
              <a:t>e the key objectives for this lecture.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Shape 158"/>
          <p:cNvSpPr>
            <a:spLocks noGrp="1" noRot="1" noChangeAspect="1"/>
          </p:cNvSpPr>
          <p:nvPr>
            <p:ph type="sldImg"/>
          </p:nvPr>
        </p:nvSpPr>
        <p:spPr>
          <a:prstGeom prst="rect">
            <a:avLst/>
          </a:prstGeom>
        </p:spPr>
        <p:txBody>
          <a:bodyPr/>
          <a:lstStyle/>
          <a:p>
            <a:endParaRPr/>
          </a:p>
        </p:txBody>
      </p:sp>
      <p:sp>
        <p:nvSpPr>
          <p:cNvPr id="159" name="Shape 159"/>
          <p:cNvSpPr>
            <a:spLocks noGrp="1"/>
          </p:cNvSpPr>
          <p:nvPr>
            <p:ph type="body" sz="quarter" idx="1"/>
          </p:nvPr>
        </p:nvSpPr>
        <p:spPr>
          <a:prstGeom prst="rect">
            <a:avLst/>
          </a:prstGeom>
        </p:spPr>
        <p:txBody>
          <a:bodyPr/>
          <a:lstStyle/>
          <a:p>
            <a:r>
              <a:rPr i="0" dirty="0"/>
              <a:t>The Constitution of the World Health Organization (1948) </a:t>
            </a:r>
            <a:r>
              <a:rPr i="0" dirty="0" err="1"/>
              <a:t>conceptualises</a:t>
            </a:r>
            <a:r>
              <a:rPr i="0" dirty="0"/>
              <a:t> health as being more than the absence of disease, illness and physical health. Fundamentally, health is about physical, mental, and social well-being, and it is understood that health and well-being can be adversely affected by social policies.</a:t>
            </a:r>
          </a:p>
          <a:p>
            <a:endParaRPr i="0" dirty="0"/>
          </a:p>
          <a:p>
            <a:r>
              <a:rPr i="0" dirty="0"/>
              <a:t>There are different ways of viewing health as articulated in different international agreements. Often the WHO definition is cited. Other examples of where a definition of health is stated include: the United Nations Universal Declaration of Human Rights (1948), the International Covenant on Economic, Social and Cultural Rights (1966), and the Ottawa Charter for Health Promotion (1986).</a:t>
            </a:r>
          </a:p>
          <a:p>
            <a:endParaRPr i="0" dirty="0"/>
          </a:p>
          <a:p>
            <a:r>
              <a:rPr i="0" dirty="0"/>
              <a:t>The enjoyment of the highest attainable standard of health is one of the fundamental rights of every human being without distinction of race, religion, political belief, economic or social condition.</a:t>
            </a:r>
          </a:p>
          <a:p>
            <a:endParaRPr i="0" dirty="0"/>
          </a:p>
          <a:p>
            <a:r>
              <a:rPr i="0" dirty="0"/>
              <a:t>Governments have a responsibility for the health of their peoples. Health is a priority for the whole of society.</a:t>
            </a:r>
          </a:p>
          <a:p>
            <a:endParaRPr i="0" dirty="0"/>
          </a:p>
          <a:p>
            <a:r>
              <a:rPr b="0" i="1" dirty="0"/>
              <a:t>Additional note of interest:</a:t>
            </a:r>
            <a:r>
              <a:rPr i="0" dirty="0"/>
              <a:t> The Constitution of the World Health Organization was adopted by the International Health Conference held in New York from 19 June to 22 July 1946, signed on 22 July 1946 by the representatives of 61 States and entered into force on 7 April 1948. The WHO definition of health has not been amended since 1948.</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Shape 178"/>
          <p:cNvSpPr>
            <a:spLocks noGrp="1" noRot="1" noChangeAspect="1"/>
          </p:cNvSpPr>
          <p:nvPr>
            <p:ph type="sldImg"/>
          </p:nvPr>
        </p:nvSpPr>
        <p:spPr>
          <a:prstGeom prst="rect">
            <a:avLst/>
          </a:prstGeom>
        </p:spPr>
        <p:txBody>
          <a:bodyPr/>
          <a:lstStyle/>
          <a:p>
            <a:endParaRPr/>
          </a:p>
        </p:txBody>
      </p:sp>
      <p:sp>
        <p:nvSpPr>
          <p:cNvPr id="179" name="Shape 179"/>
          <p:cNvSpPr>
            <a:spLocks noGrp="1"/>
          </p:cNvSpPr>
          <p:nvPr>
            <p:ph type="body" sz="quarter" idx="1"/>
          </p:nvPr>
        </p:nvSpPr>
        <p:spPr>
          <a:prstGeom prst="rect">
            <a:avLst/>
          </a:prstGeom>
        </p:spPr>
        <p:txBody>
          <a:bodyPr/>
          <a:lstStyle/>
          <a:p>
            <a:r>
              <a:rPr i="0" dirty="0"/>
              <a:t>Many factors combine to affect the health of individuals and communities. People’s health is affected by their living conditions not just their genetic or </a:t>
            </a:r>
            <a:r>
              <a:rPr i="0" dirty="0" err="1"/>
              <a:t>behavioural</a:t>
            </a:r>
            <a:r>
              <a:rPr i="0" dirty="0"/>
              <a:t> choices.</a:t>
            </a:r>
          </a:p>
          <a:p>
            <a:endParaRPr i="0" dirty="0"/>
          </a:p>
          <a:p>
            <a:r>
              <a:rPr i="0" dirty="0"/>
              <a:t>Factors such as where we live, the state of our environment, genetics, our income and education level, and our relationships with friends and family all have considerable impacts on health, whereas the more commonly considered factors such as access and use of health care services often have less of an impact.</a:t>
            </a:r>
          </a:p>
          <a:p>
            <a:endParaRPr i="0" dirty="0"/>
          </a:p>
          <a:p>
            <a:r>
              <a:rPr i="0" dirty="0"/>
              <a:t>The earlier mentioned definition of health supports the focus on the wider context of health and well-being, beyond just ill health and disease (and curative health care).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defTabSz="1300480" eaLnBrk="1" fontAlgn="auto" latinLnBrk="0" hangingPunct="1">
              <a:lnSpc>
                <a:spcPct val="100000"/>
              </a:lnSpc>
              <a:spcBef>
                <a:spcPts val="0"/>
              </a:spcBef>
              <a:spcAft>
                <a:spcPts val="0"/>
              </a:spcAft>
              <a:buClrTx/>
              <a:buSzTx/>
              <a:buFontTx/>
              <a:buNone/>
              <a:tabLst/>
              <a:defRPr/>
            </a:pPr>
            <a:r>
              <a:rPr lang="en-GB" sz="1600" i="0" dirty="0">
                <a:effectLst/>
                <a:latin typeface="+mj-lt"/>
                <a:ea typeface="+mj-ea"/>
                <a:cs typeface="+mj-cs"/>
                <a:sym typeface="Calibri"/>
              </a:rPr>
              <a:t>Societal conditions have a direct impact on health, accounting for an impact of 30-50% or more on levels of the populations’ health, as outlined in this slide.</a:t>
            </a:r>
            <a:endParaRPr lang="en-ZA" sz="1600" i="0" dirty="0">
              <a:effectLst/>
              <a:latin typeface="+mj-lt"/>
              <a:ea typeface="+mj-ea"/>
              <a:cs typeface="+mj-cs"/>
              <a:sym typeface="Calibri"/>
            </a:endParaRPr>
          </a:p>
          <a:p>
            <a:endParaRPr lang="en-US" dirty="0"/>
          </a:p>
        </p:txBody>
      </p:sp>
    </p:spTree>
    <p:extLst>
      <p:ext uri="{BB962C8B-B14F-4D97-AF65-F5344CB8AC3E}">
        <p14:creationId xmlns:p14="http://schemas.microsoft.com/office/powerpoint/2010/main" val="1309191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Shape 223"/>
          <p:cNvSpPr>
            <a:spLocks noGrp="1" noRot="1" noChangeAspect="1"/>
          </p:cNvSpPr>
          <p:nvPr>
            <p:ph type="sldImg"/>
          </p:nvPr>
        </p:nvSpPr>
        <p:spPr>
          <a:prstGeom prst="rect">
            <a:avLst/>
          </a:prstGeom>
        </p:spPr>
        <p:txBody>
          <a:bodyPr/>
          <a:lstStyle/>
          <a:p>
            <a:endParaRPr/>
          </a:p>
        </p:txBody>
      </p:sp>
      <p:sp>
        <p:nvSpPr>
          <p:cNvPr id="224" name="Shape 224"/>
          <p:cNvSpPr>
            <a:spLocks noGrp="1"/>
          </p:cNvSpPr>
          <p:nvPr>
            <p:ph type="body" sz="quarter" idx="1"/>
          </p:nvPr>
        </p:nvSpPr>
        <p:spPr>
          <a:prstGeom prst="rect">
            <a:avLst/>
          </a:prstGeom>
        </p:spPr>
        <p:txBody>
          <a:bodyPr/>
          <a:lstStyle/>
          <a:p>
            <a:r>
              <a:rPr i="0" dirty="0"/>
              <a:t>The social determinants of health matter because they set the conditions for the health of individuals, communities and populations, and if the social determinants of health are not distributed fairly, they can lead to health inequities. </a:t>
            </a:r>
          </a:p>
          <a:p>
            <a:endParaRPr i="0" dirty="0"/>
          </a:p>
          <a:p>
            <a:r>
              <a:rPr i="0" dirty="0"/>
              <a:t>Dahlgren and Whitehead describe layers of influence on health, as presented on the following slide.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Shape 236"/>
          <p:cNvSpPr>
            <a:spLocks noGrp="1" noRot="1" noChangeAspect="1"/>
          </p:cNvSpPr>
          <p:nvPr>
            <p:ph type="sldImg"/>
          </p:nvPr>
        </p:nvSpPr>
        <p:spPr>
          <a:prstGeom prst="rect">
            <a:avLst/>
          </a:prstGeom>
        </p:spPr>
        <p:txBody>
          <a:bodyPr/>
          <a:lstStyle/>
          <a:p>
            <a:endParaRPr/>
          </a:p>
        </p:txBody>
      </p:sp>
      <p:sp>
        <p:nvSpPr>
          <p:cNvPr id="237" name="Shape 237"/>
          <p:cNvSpPr>
            <a:spLocks noGrp="1"/>
          </p:cNvSpPr>
          <p:nvPr>
            <p:ph type="body" sz="quarter" idx="1"/>
          </p:nvPr>
        </p:nvSpPr>
        <p:spPr>
          <a:prstGeom prst="rect">
            <a:avLst/>
          </a:prstGeom>
        </p:spPr>
        <p:txBody>
          <a:bodyPr/>
          <a:lstStyle/>
          <a:p>
            <a:r>
              <a:rPr lang="en-GB" sz="1600" i="0" dirty="0">
                <a:effectLst/>
                <a:latin typeface="+mj-lt"/>
                <a:ea typeface="+mj-ea"/>
                <a:cs typeface="+mj-cs"/>
                <a:sym typeface="Calibri"/>
              </a:rPr>
              <a:t>All of these factors are what we refer to collectively as the social determinants of health.</a:t>
            </a:r>
          </a:p>
          <a:p>
            <a:endParaRPr lang="en-ZA" sz="1600" i="0" dirty="0">
              <a:effectLst/>
              <a:latin typeface="+mj-lt"/>
              <a:ea typeface="+mj-ea"/>
              <a:cs typeface="+mj-cs"/>
              <a:sym typeface="Calibri"/>
            </a:endParaRPr>
          </a:p>
          <a:p>
            <a:r>
              <a:rPr lang="en-GB" sz="1600" i="0" dirty="0">
                <a:effectLst/>
                <a:latin typeface="+mj-lt"/>
                <a:ea typeface="+mj-ea"/>
                <a:cs typeface="+mj-cs"/>
                <a:sym typeface="Calibri"/>
              </a:rPr>
              <a:t>Dahlgren and Whitehead’s model maps the relationship between the individual, their environment and disease. Individuals are at the centre with a set of given genes. Surrounding them are influences on health that can be modified. The Dahlgren and Whitehead social determinants of health framework is a widely cited model of the main determinants of health, and a recognized framework which identifies the range of social determinants. </a:t>
            </a:r>
          </a:p>
          <a:p>
            <a:endParaRPr lang="en-ZA" sz="1600" i="0" dirty="0">
              <a:effectLst/>
              <a:latin typeface="+mj-lt"/>
              <a:ea typeface="+mj-ea"/>
              <a:cs typeface="+mj-cs"/>
              <a:sym typeface="Calibri"/>
            </a:endParaRPr>
          </a:p>
          <a:p>
            <a:r>
              <a:rPr lang="en-GB" sz="1600" i="0" dirty="0">
                <a:effectLst/>
                <a:latin typeface="+mj-lt"/>
                <a:ea typeface="+mj-ea"/>
                <a:cs typeface="+mj-cs"/>
                <a:sym typeface="Calibri"/>
              </a:rPr>
              <a:t>The first layer is personal behaviour and ways of living that can promote or damage health (e.g. choice to smoke or not). Individuals are affected by friendship patterns and the norms of their community. The next layer is social and community influences, which provide mutual support for members of the community in unfavourable conditions but they can also fail to provide support or have a negative effect. The third layer includes structural factors: housing, working conditions, access to services and provision of essential facilities. The fourth layer captures the broader political, cultural and environmental conditions in which all these other factors occur. </a:t>
            </a:r>
          </a:p>
          <a:p>
            <a:endParaRPr lang="en-ZA" sz="1600" i="0" dirty="0">
              <a:effectLst/>
              <a:latin typeface="+mj-lt"/>
              <a:ea typeface="+mj-ea"/>
              <a:cs typeface="+mj-cs"/>
              <a:sym typeface="Calibri"/>
            </a:endParaRPr>
          </a:p>
          <a:p>
            <a:r>
              <a:rPr lang="en-AU" sz="1600" i="0" dirty="0">
                <a:effectLst/>
                <a:latin typeface="+mj-lt"/>
                <a:ea typeface="+mj-ea"/>
                <a:cs typeface="+mj-cs"/>
                <a:sym typeface="Calibri"/>
              </a:rPr>
              <a:t>Importantly, many of the determinants of health lie outside of the control of the health care system – so the health sector does not have control of these determinants.</a:t>
            </a:r>
          </a:p>
          <a:p>
            <a:endParaRPr lang="en-ZA" sz="1600" i="0" dirty="0">
              <a:effectLst/>
              <a:latin typeface="+mj-lt"/>
              <a:ea typeface="+mj-ea"/>
              <a:cs typeface="+mj-cs"/>
              <a:sym typeface="Calibri"/>
            </a:endParaRPr>
          </a:p>
          <a:p>
            <a:pPr fontAlgn="base"/>
            <a:r>
              <a:rPr lang="en-AU" sz="1600" i="0" dirty="0">
                <a:effectLst/>
                <a:latin typeface="+mj-lt"/>
                <a:ea typeface="+mj-ea"/>
                <a:cs typeface="+mj-cs"/>
                <a:sym typeface="Calibri"/>
              </a:rPr>
              <a:t>This creates an opportunity for us to think more broadly about the complexity of health issues such as climate change and obesity and highlights the need to work across sectors to tackle these kinds of issues. </a:t>
            </a:r>
          </a:p>
          <a:p>
            <a:pPr fontAlgn="base"/>
            <a:endParaRPr lang="en-ZA" sz="1600" i="0" dirty="0">
              <a:effectLst/>
              <a:latin typeface="+mj-lt"/>
              <a:ea typeface="+mj-ea"/>
              <a:cs typeface="+mj-cs"/>
              <a:sym typeface="Calibri"/>
            </a:endParaRPr>
          </a:p>
          <a:p>
            <a:pPr fontAlgn="base"/>
            <a:r>
              <a:rPr lang="en-AU" sz="1600" i="0" dirty="0">
                <a:effectLst/>
                <a:latin typeface="+mj-lt"/>
                <a:ea typeface="+mj-ea"/>
                <a:cs typeface="+mj-cs"/>
                <a:sym typeface="Calibri"/>
              </a:rPr>
              <a:t>Other models have been developed to describe the social determinants of health and these are outlined in the next few slides. </a:t>
            </a:r>
            <a:endParaRPr lang="en-ZA" sz="1600" i="0" dirty="0">
              <a:effectLst/>
              <a:latin typeface="+mj-lt"/>
              <a:ea typeface="+mj-ea"/>
              <a:cs typeface="+mj-cs"/>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6977B-1A61-4AA8-A9B6-54BF4A1E8B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CAEBD81-3B17-45FE-8B91-21396631D2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47F024E-8DF7-4D7E-ACD4-0930FE6B6B24}"/>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5" name="Footer Placeholder 4">
            <a:extLst>
              <a:ext uri="{FF2B5EF4-FFF2-40B4-BE49-F238E27FC236}">
                <a16:creationId xmlns:a16="http://schemas.microsoft.com/office/drawing/2014/main" id="{CFD752DB-CFEC-4C9C-83BC-229612E069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04BBD2-EB43-4899-9964-6D968F47731D}"/>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3639198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77BC4-83CD-4583-AEE8-A30C3152DF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BF6D81-0F64-4585-AED3-A2167458C1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DE6865-1002-47E5-A5D4-B41E03F76C8B}"/>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5" name="Footer Placeholder 4">
            <a:extLst>
              <a:ext uri="{FF2B5EF4-FFF2-40B4-BE49-F238E27FC236}">
                <a16:creationId xmlns:a16="http://schemas.microsoft.com/office/drawing/2014/main" id="{DDE48FB4-856B-4A81-9199-B3F180920E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8C072C-E73C-4557-B7AA-1AFD4020C492}"/>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992895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B836D-0753-47C6-AC0F-DBC68643918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C44D818-2F52-4F66-9E88-C57BF1268F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137A4C-8644-4817-8127-DCB64F481709}"/>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5" name="Footer Placeholder 4">
            <a:extLst>
              <a:ext uri="{FF2B5EF4-FFF2-40B4-BE49-F238E27FC236}">
                <a16:creationId xmlns:a16="http://schemas.microsoft.com/office/drawing/2014/main" id="{894B7924-9E9E-4012-8309-08526F4A93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271903-8119-4E52-8BBE-6E7D18CA0215}"/>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1206786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D9C60-38FC-4DBB-8237-B925CDB10A0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C29B77-BEFF-4801-80C7-D26B650A693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58A33D3-EBD8-4909-B293-4060A4AFE84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FB61C61-3072-4AEA-8BC9-1469D6FACABC}"/>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6" name="Footer Placeholder 5">
            <a:extLst>
              <a:ext uri="{FF2B5EF4-FFF2-40B4-BE49-F238E27FC236}">
                <a16:creationId xmlns:a16="http://schemas.microsoft.com/office/drawing/2014/main" id="{82DE8618-5E7F-4881-ABAD-59DE4DEA16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AA478D-DD5C-49E8-AA98-29F643D13C20}"/>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456989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3D0C3-13E4-480F-A281-9239646EDE0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606C24-837D-46CF-868B-55084DB797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727B381-F2B3-4EE8-BACB-E842D4E403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B606255-5562-4CD2-B722-AD646923FD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AA167D8-A46D-4FE8-A748-D921C04A847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0FA530-B0FF-48E9-80D3-2D26F1BFBD97}"/>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8" name="Footer Placeholder 7">
            <a:extLst>
              <a:ext uri="{FF2B5EF4-FFF2-40B4-BE49-F238E27FC236}">
                <a16:creationId xmlns:a16="http://schemas.microsoft.com/office/drawing/2014/main" id="{452F8E14-6F85-4178-AA05-CD020E58B08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7504F76-7464-4792-BDED-1C003B2B437B}"/>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20830950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C56C1-C508-4B1E-BB11-3F5FF136CBE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CFD5B5C-3420-475A-BE84-AA38715761B5}"/>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4" name="Footer Placeholder 3">
            <a:extLst>
              <a:ext uri="{FF2B5EF4-FFF2-40B4-BE49-F238E27FC236}">
                <a16:creationId xmlns:a16="http://schemas.microsoft.com/office/drawing/2014/main" id="{4F88F859-3C3F-4423-945D-2C628BBEA69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6F123C1-B515-4EF4-B3C1-ABC966BEF27B}"/>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270544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47F05A-64BC-4267-9F21-FF5BE2309992}"/>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3" name="Footer Placeholder 2">
            <a:extLst>
              <a:ext uri="{FF2B5EF4-FFF2-40B4-BE49-F238E27FC236}">
                <a16:creationId xmlns:a16="http://schemas.microsoft.com/office/drawing/2014/main" id="{465AF488-4467-4E21-828E-5B1311A3D0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D3EF7D6-6449-4B27-8CBD-05EA149E62D3}"/>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2228112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289F8-C871-4E8F-BA00-80058779C1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95748E-5858-477D-9625-D927333D62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487C53D-9542-4608-95B4-B2205EB6C5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3E2E23-42A0-40C2-AF69-4C42C4385F24}"/>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6" name="Footer Placeholder 5">
            <a:extLst>
              <a:ext uri="{FF2B5EF4-FFF2-40B4-BE49-F238E27FC236}">
                <a16:creationId xmlns:a16="http://schemas.microsoft.com/office/drawing/2014/main" id="{F0F0F933-C949-47F2-9AF8-5F2A40AD5E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52FE73C-247C-44C2-8A89-9C9FA8D6D378}"/>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3343311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28648-09B8-43CC-AE68-93DFFCA3F3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844825-AD95-4E97-954F-031B6CE41E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ABF5560-D1BB-4FA6-A99C-C20FD62EAD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098967-0DB5-4209-851B-0BCE6DAACED1}"/>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6" name="Footer Placeholder 5">
            <a:extLst>
              <a:ext uri="{FF2B5EF4-FFF2-40B4-BE49-F238E27FC236}">
                <a16:creationId xmlns:a16="http://schemas.microsoft.com/office/drawing/2014/main" id="{B9C1871D-80B5-49F4-AF92-303D4C331E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85919A-DDB6-4D44-A665-282094A67EFF}"/>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1854468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07893-6893-4026-86B0-5E88E26798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6F3E2F-1541-4116-9321-CDB306811C4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D0D6BB-B5BF-4B24-A2EB-6C417E935CD0}"/>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5" name="Footer Placeholder 4">
            <a:extLst>
              <a:ext uri="{FF2B5EF4-FFF2-40B4-BE49-F238E27FC236}">
                <a16:creationId xmlns:a16="http://schemas.microsoft.com/office/drawing/2014/main" id="{3EAA37A1-9F9D-4460-A1F5-6DBA6F0E84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52972E-9CCF-44F4-87C1-0AABFEF36DBC}"/>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2040611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F526DB-3AB0-4476-960F-F587850726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65BFE6-F9A0-44C0-B5A7-7CEC8A7C49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53DAC1-809A-4D0C-89F4-ACDBF140F607}"/>
              </a:ext>
            </a:extLst>
          </p:cNvPr>
          <p:cNvSpPr>
            <a:spLocks noGrp="1"/>
          </p:cNvSpPr>
          <p:nvPr>
            <p:ph type="dt" sz="half" idx="10"/>
          </p:nvPr>
        </p:nvSpPr>
        <p:spPr/>
        <p:txBody>
          <a:bodyPr/>
          <a:lstStyle/>
          <a:p>
            <a:fld id="{1549A906-6527-40C4-B8E4-95CC6EC19205}" type="datetimeFigureOut">
              <a:rPr lang="en-GB" smtClean="0"/>
              <a:t>12/10/2020</a:t>
            </a:fld>
            <a:endParaRPr lang="en-GB"/>
          </a:p>
        </p:txBody>
      </p:sp>
      <p:sp>
        <p:nvSpPr>
          <p:cNvPr id="5" name="Footer Placeholder 4">
            <a:extLst>
              <a:ext uri="{FF2B5EF4-FFF2-40B4-BE49-F238E27FC236}">
                <a16:creationId xmlns:a16="http://schemas.microsoft.com/office/drawing/2014/main" id="{42F9FD59-9682-438F-B184-581F3FEA27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8BE514-BF83-414A-99D7-58C7D7675942}"/>
              </a:ext>
            </a:extLst>
          </p:cNvPr>
          <p:cNvSpPr>
            <a:spLocks noGrp="1"/>
          </p:cNvSpPr>
          <p:nvPr>
            <p:ph type="sldNum" sz="quarter" idx="12"/>
          </p:nvPr>
        </p:nvSpPr>
        <p:spPr/>
        <p:txBody>
          <a:bodyPr/>
          <a:lstStyle/>
          <a:p>
            <a:fld id="{05DD372C-B4A1-46C1-8346-F8A95CB524B9}" type="slidenum">
              <a:rPr lang="en-GB" smtClean="0"/>
              <a:t>‹#›</a:t>
            </a:fld>
            <a:endParaRPr lang="en-GB"/>
          </a:p>
        </p:txBody>
      </p:sp>
    </p:spTree>
    <p:extLst>
      <p:ext uri="{BB962C8B-B14F-4D97-AF65-F5344CB8AC3E}">
        <p14:creationId xmlns:p14="http://schemas.microsoft.com/office/powerpoint/2010/main" val="5836432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AE968B-CB42-4A19-ADC4-CB63C8B2B8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4E66AF-89ED-430D-A56F-891B228C87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E49B38-DB0B-46E6-B506-A04F6B86EC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49A906-6527-40C4-B8E4-95CC6EC19205}" type="datetimeFigureOut">
              <a:rPr lang="en-GB" smtClean="0"/>
              <a:t>12/10/2020</a:t>
            </a:fld>
            <a:endParaRPr lang="en-GB"/>
          </a:p>
        </p:txBody>
      </p:sp>
      <p:sp>
        <p:nvSpPr>
          <p:cNvPr id="5" name="Footer Placeholder 4">
            <a:extLst>
              <a:ext uri="{FF2B5EF4-FFF2-40B4-BE49-F238E27FC236}">
                <a16:creationId xmlns:a16="http://schemas.microsoft.com/office/drawing/2014/main" id="{8E0C0F17-5780-46DD-888C-8963F02DBF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7520564-9914-431F-98BD-4DAC8FCD540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DD372C-B4A1-46C1-8346-F8A95CB524B9}" type="slidenum">
              <a:rPr lang="en-GB" smtClean="0"/>
              <a:t>‹#›</a:t>
            </a:fld>
            <a:endParaRPr lang="en-GB"/>
          </a:p>
        </p:txBody>
      </p:sp>
    </p:spTree>
    <p:extLst>
      <p:ext uri="{BB962C8B-B14F-4D97-AF65-F5344CB8AC3E}">
        <p14:creationId xmlns:p14="http://schemas.microsoft.com/office/powerpoint/2010/main" val="42512954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UfmR0LPfBX8?feature=oembed"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5ZCaOPapdLw?feature=oembed"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qykD-2AXKIU?feature=oembed"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sochealth.co.uk/national-health-service/public-health-and-wellbeing/poverty-and-inequality/the-black-report-1980/" TargetMode="External"/><Relationship Id="rId2" Type="http://schemas.openxmlformats.org/officeDocument/2006/relationships/hyperlink" Target="https://lshubwales.com/news/addressing-health-inequalities-wales#:~:text=Addressing%20Health%20Inequalities%20in%20Wales%201%20Unequal%20from,number%20of%20reports%20to%20...%20More%20items...%20" TargetMode="External"/><Relationship Id="rId1" Type="http://schemas.openxmlformats.org/officeDocument/2006/relationships/slideLayout" Target="../slideLayouts/slideLayout2.xml"/><Relationship Id="rId4" Type="http://schemas.openxmlformats.org/officeDocument/2006/relationships/hyperlink" Target="https://www.gov.uk/government/publications/independent-inquiry-into-inequalities-in-health-re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789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548BB4B-30A6-497B-8A7C-66049390F1BA}"/>
              </a:ext>
            </a:extLst>
          </p:cNvPr>
          <p:cNvSpPr>
            <a:spLocks noGrp="1"/>
          </p:cNvSpPr>
          <p:nvPr>
            <p:ph type="title"/>
          </p:nvPr>
        </p:nvSpPr>
        <p:spPr>
          <a:xfrm>
            <a:off x="9093496" y="618681"/>
            <a:ext cx="2613872" cy="4794567"/>
          </a:xfrm>
        </p:spPr>
        <p:txBody>
          <a:bodyPr>
            <a:normAutofit/>
          </a:bodyPr>
          <a:lstStyle/>
          <a:p>
            <a:r>
              <a:rPr lang="en-GB" sz="3300">
                <a:solidFill>
                  <a:srgbClr val="FFFFFF"/>
                </a:solidFill>
              </a:rPr>
              <a:t>Determinants of Health</a:t>
            </a:r>
          </a:p>
        </p:txBody>
      </p:sp>
      <p:sp>
        <p:nvSpPr>
          <p:cNvPr id="47"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Diagram&#10;&#10;Description automatically generated">
            <a:extLst>
              <a:ext uri="{FF2B5EF4-FFF2-40B4-BE49-F238E27FC236}">
                <a16:creationId xmlns:a16="http://schemas.microsoft.com/office/drawing/2014/main" id="{A26E63E7-11AB-43B7-9D15-93C608560309}"/>
              </a:ext>
            </a:extLst>
          </p:cNvPr>
          <p:cNvPicPr>
            <a:picLocks noChangeAspect="1"/>
          </p:cNvPicPr>
          <p:nvPr/>
        </p:nvPicPr>
        <p:blipFill rotWithShape="1">
          <a:blip r:embed="rId2">
            <a:extLst>
              <a:ext uri="{28A0092B-C50C-407E-A947-70E740481C1C}">
                <a14:useLocalDpi xmlns:a14="http://schemas.microsoft.com/office/drawing/2010/main" val="0"/>
              </a:ext>
            </a:extLst>
          </a:blip>
          <a:srcRect b="3763"/>
          <a:stretch/>
        </p:blipFill>
        <p:spPr>
          <a:xfrm>
            <a:off x="798969" y="942538"/>
            <a:ext cx="7163222" cy="4808332"/>
          </a:xfrm>
          <a:prstGeom prst="rect">
            <a:avLst/>
          </a:prstGeom>
          <a:effectLst/>
        </p:spPr>
      </p:pic>
    </p:spTree>
    <p:extLst>
      <p:ext uri="{BB962C8B-B14F-4D97-AF65-F5344CB8AC3E}">
        <p14:creationId xmlns:p14="http://schemas.microsoft.com/office/powerpoint/2010/main" val="16372580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Rectangle"/>
          <p:cNvSpPr/>
          <p:nvPr/>
        </p:nvSpPr>
        <p:spPr>
          <a:xfrm>
            <a:off x="1524000" y="-11751"/>
            <a:ext cx="9144001" cy="1366910"/>
          </a:xfrm>
          <a:prstGeom prst="rect">
            <a:avLst/>
          </a:prstGeom>
          <a:solidFill>
            <a:srgbClr val="242E7C"/>
          </a:solidFill>
          <a:ln w="12700">
            <a:miter lim="400000"/>
          </a:ln>
          <a:effectLst>
            <a:outerShdw blurRad="203200" dist="25400" dir="16200000" rotWithShape="0">
              <a:srgbClr val="000000">
                <a:alpha val="29000"/>
              </a:srgbClr>
            </a:outerShdw>
          </a:effectLst>
        </p:spPr>
        <p:txBody>
          <a:bodyPr lIns="34289" tIns="34289" rIns="34289" bIns="34289" anchor="ctr"/>
          <a:lstStyle/>
          <a:p>
            <a:pPr>
              <a:defRPr>
                <a:latin typeface="+mj-lt"/>
                <a:ea typeface="+mj-ea"/>
                <a:cs typeface="+mj-cs"/>
                <a:sym typeface="Calibri"/>
              </a:defRPr>
            </a:pPr>
            <a:endParaRPr sz="1266"/>
          </a:p>
        </p:txBody>
      </p:sp>
      <p:sp>
        <p:nvSpPr>
          <p:cNvPr id="112" name="Title 1"/>
          <p:cNvSpPr txBox="1"/>
          <p:nvPr/>
        </p:nvSpPr>
        <p:spPr>
          <a:xfrm>
            <a:off x="3577827" y="175617"/>
            <a:ext cx="6581668" cy="9941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nchor="ctr">
            <a:normAutofit/>
          </a:bodyPr>
          <a:lstStyle>
            <a:lvl1pPr>
              <a:lnSpc>
                <a:spcPct val="90000"/>
              </a:lnSpc>
              <a:defRPr sz="4400" b="1" cap="all" spc="-200">
                <a:solidFill>
                  <a:srgbClr val="FFFFFF"/>
                </a:solidFill>
                <a:latin typeface="Century Gothic"/>
                <a:ea typeface="Century Gothic"/>
                <a:cs typeface="Century Gothic"/>
                <a:sym typeface="Century Gothic"/>
              </a:defRPr>
            </a:lvl1pPr>
          </a:lstStyle>
          <a:p>
            <a:r>
              <a:rPr sz="3094"/>
              <a:t>Learning Objectives</a:t>
            </a:r>
          </a:p>
        </p:txBody>
      </p:sp>
      <p:pic>
        <p:nvPicPr>
          <p:cNvPr id="119" name="HiAP-Icon-Bulls-eye.png" descr="HiAP-Icon-Bulls-eye.png"/>
          <p:cNvPicPr>
            <a:picLocks noChangeAspect="1"/>
          </p:cNvPicPr>
          <p:nvPr/>
        </p:nvPicPr>
        <p:blipFill>
          <a:blip r:embed="rId3"/>
          <a:stretch>
            <a:fillRect/>
          </a:stretch>
        </p:blipFill>
        <p:spPr>
          <a:xfrm>
            <a:off x="1783373" y="2287035"/>
            <a:ext cx="2583456" cy="2698507"/>
          </a:xfrm>
          <a:prstGeom prst="rect">
            <a:avLst/>
          </a:prstGeom>
          <a:ln w="12700">
            <a:miter lim="400000"/>
          </a:ln>
        </p:spPr>
      </p:pic>
      <p:sp>
        <p:nvSpPr>
          <p:cNvPr id="120" name="Rectangle 4"/>
          <p:cNvSpPr txBox="1"/>
          <p:nvPr/>
        </p:nvSpPr>
        <p:spPr>
          <a:xfrm>
            <a:off x="5472753" y="1587484"/>
            <a:ext cx="4115752" cy="6102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p>
            <a:pPr>
              <a:defRPr sz="2500" spc="-21">
                <a:latin typeface="Century Gothic"/>
                <a:ea typeface="Century Gothic"/>
                <a:cs typeface="Century Gothic"/>
                <a:sym typeface="Century Gothic"/>
              </a:defRPr>
            </a:pPr>
            <a:r>
              <a:rPr sz="1758"/>
              <a:t>Explain the concepts of health </a:t>
            </a:r>
          </a:p>
          <a:p>
            <a:pPr>
              <a:defRPr sz="2500" spc="-21">
                <a:latin typeface="Century Gothic"/>
                <a:ea typeface="Century Gothic"/>
                <a:cs typeface="Century Gothic"/>
                <a:sym typeface="Century Gothic"/>
              </a:defRPr>
            </a:pPr>
            <a:r>
              <a:rPr sz="1758"/>
              <a:t>and well-being</a:t>
            </a:r>
          </a:p>
        </p:txBody>
      </p:sp>
      <p:sp>
        <p:nvSpPr>
          <p:cNvPr id="121" name="Line"/>
          <p:cNvSpPr/>
          <p:nvPr/>
        </p:nvSpPr>
        <p:spPr>
          <a:xfrm>
            <a:off x="4605348" y="2482427"/>
            <a:ext cx="5546440" cy="1"/>
          </a:xfrm>
          <a:prstGeom prst="line">
            <a:avLst/>
          </a:prstGeom>
          <a:ln w="12700">
            <a:solidFill>
              <a:srgbClr val="242E7C"/>
            </a:solidFill>
            <a:miter lim="400000"/>
          </a:ln>
        </p:spPr>
        <p:txBody>
          <a:bodyPr lIns="32145" tIns="32145" rIns="32145" bIns="32145"/>
          <a:lstStyle/>
          <a:p>
            <a:endParaRPr sz="1266"/>
          </a:p>
        </p:txBody>
      </p:sp>
      <p:sp>
        <p:nvSpPr>
          <p:cNvPr id="122" name="Line"/>
          <p:cNvSpPr/>
          <p:nvPr/>
        </p:nvSpPr>
        <p:spPr>
          <a:xfrm>
            <a:off x="4605348" y="3631840"/>
            <a:ext cx="5546440" cy="1"/>
          </a:xfrm>
          <a:prstGeom prst="line">
            <a:avLst/>
          </a:prstGeom>
          <a:ln w="12700">
            <a:solidFill>
              <a:srgbClr val="242E7C"/>
            </a:solidFill>
            <a:miter lim="400000"/>
          </a:ln>
        </p:spPr>
        <p:txBody>
          <a:bodyPr lIns="32145" tIns="32145" rIns="32145" bIns="32145"/>
          <a:lstStyle/>
          <a:p>
            <a:endParaRPr sz="1266"/>
          </a:p>
        </p:txBody>
      </p:sp>
      <p:sp>
        <p:nvSpPr>
          <p:cNvPr id="123" name="Rectangle 4"/>
          <p:cNvSpPr txBox="1"/>
          <p:nvPr/>
        </p:nvSpPr>
        <p:spPr>
          <a:xfrm>
            <a:off x="5472753" y="2742796"/>
            <a:ext cx="4824887" cy="8808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lvl1pPr>
              <a:defRPr sz="2500" spc="-21">
                <a:latin typeface="Century Gothic"/>
                <a:ea typeface="Century Gothic"/>
                <a:cs typeface="Century Gothic"/>
                <a:sym typeface="Century Gothic"/>
              </a:defRPr>
            </a:lvl1pPr>
          </a:lstStyle>
          <a:p>
            <a:r>
              <a:rPr sz="1758" dirty="0"/>
              <a:t>Recognize the responsibility of </a:t>
            </a:r>
            <a:r>
              <a:rPr lang="en-US" sz="1758" dirty="0"/>
              <a:t>UK government </a:t>
            </a:r>
            <a:r>
              <a:rPr sz="1758" dirty="0"/>
              <a:t> to uphold the health of their population</a:t>
            </a:r>
          </a:p>
        </p:txBody>
      </p:sp>
      <p:sp>
        <p:nvSpPr>
          <p:cNvPr id="124" name="Rectangle 4"/>
          <p:cNvSpPr txBox="1"/>
          <p:nvPr/>
        </p:nvSpPr>
        <p:spPr>
          <a:xfrm>
            <a:off x="5463824" y="3849520"/>
            <a:ext cx="4926672" cy="6637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lvl1pPr defTabSz="457200">
              <a:lnSpc>
                <a:spcPct val="115000"/>
              </a:lnSpc>
              <a:defRPr sz="2500">
                <a:uFill>
                  <a:solidFill>
                    <a:srgbClr val="000000"/>
                  </a:solidFill>
                </a:uFill>
                <a:latin typeface="Century Gothic"/>
                <a:ea typeface="Century Gothic"/>
                <a:cs typeface="Century Gothic"/>
                <a:sym typeface="Century Gothic"/>
              </a:defRPr>
            </a:lvl1pPr>
          </a:lstStyle>
          <a:p>
            <a:r>
              <a:rPr sz="1758"/>
              <a:t>Identify the socioeconomic, biological and behavioural factors that influence health</a:t>
            </a:r>
          </a:p>
        </p:txBody>
      </p:sp>
      <p:grpSp>
        <p:nvGrpSpPr>
          <p:cNvPr id="127" name="Group 1"/>
          <p:cNvGrpSpPr/>
          <p:nvPr/>
        </p:nvGrpSpPr>
        <p:grpSpPr>
          <a:xfrm>
            <a:off x="4557089" y="1569298"/>
            <a:ext cx="721378" cy="656537"/>
            <a:chOff x="0" y="0"/>
            <a:chExt cx="1025958" cy="933740"/>
          </a:xfrm>
        </p:grpSpPr>
        <p:sp>
          <p:nvSpPr>
            <p:cNvPr id="125" name="Title 1"/>
            <p:cNvSpPr txBox="1"/>
            <p:nvPr/>
          </p:nvSpPr>
          <p:spPr>
            <a:xfrm>
              <a:off x="0" y="-1"/>
              <a:ext cx="1025960" cy="93374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34289" tIns="34289" rIns="34289" bIns="34289" numCol="1" anchor="ctr">
              <a:normAutofit/>
            </a:bodyPr>
            <a:lstStyle>
              <a:lvl1pPr algn="ctr" defTabSz="1144422">
                <a:lnSpc>
                  <a:spcPct val="120000"/>
                </a:lnSpc>
                <a:defRPr sz="5000" b="1" cap="all" spc="-100">
                  <a:solidFill>
                    <a:srgbClr val="242E7C"/>
                  </a:solidFill>
                  <a:latin typeface="Century Gothic"/>
                  <a:ea typeface="Century Gothic"/>
                  <a:cs typeface="Century Gothic"/>
                  <a:sym typeface="Century Gothic"/>
                </a:defRPr>
              </a:lvl1pPr>
            </a:lstStyle>
            <a:p>
              <a:r>
                <a:rPr sz="3516"/>
                <a:t>1</a:t>
              </a:r>
            </a:p>
          </p:txBody>
        </p:sp>
        <p:sp>
          <p:nvSpPr>
            <p:cNvPr id="126" name="Square"/>
            <p:cNvSpPr/>
            <p:nvPr/>
          </p:nvSpPr>
          <p:spPr>
            <a:xfrm>
              <a:off x="102018" y="66228"/>
              <a:ext cx="832160" cy="832158"/>
            </a:xfrm>
            <a:prstGeom prst="rect">
              <a:avLst/>
            </a:prstGeom>
            <a:noFill/>
            <a:ln w="50800" cap="flat">
              <a:solidFill>
                <a:srgbClr val="242E7C"/>
              </a:solidFill>
              <a:prstDash val="solid"/>
              <a:miter lim="800000"/>
            </a:ln>
            <a:effectLst/>
          </p:spPr>
          <p:txBody>
            <a:bodyPr wrap="square" lIns="34289" tIns="34289" rIns="34289" bIns="34289" numCol="1" anchor="ctr">
              <a:noAutofit/>
            </a:bodyPr>
            <a:lstStyle/>
            <a:p>
              <a:pPr>
                <a:defRPr>
                  <a:latin typeface="+mj-lt"/>
                  <a:ea typeface="+mj-ea"/>
                  <a:cs typeface="+mj-cs"/>
                  <a:sym typeface="Calibri"/>
                </a:defRPr>
              </a:pPr>
              <a:endParaRPr sz="1266"/>
            </a:p>
          </p:txBody>
        </p:sp>
      </p:grpSp>
      <p:grpSp>
        <p:nvGrpSpPr>
          <p:cNvPr id="130" name="Group 3"/>
          <p:cNvGrpSpPr/>
          <p:nvPr/>
        </p:nvGrpSpPr>
        <p:grpSpPr>
          <a:xfrm>
            <a:off x="4561116" y="2731654"/>
            <a:ext cx="712449" cy="648410"/>
            <a:chOff x="-1" y="-1"/>
            <a:chExt cx="1013260" cy="922181"/>
          </a:xfrm>
        </p:grpSpPr>
        <p:sp>
          <p:nvSpPr>
            <p:cNvPr id="128" name="Title 1"/>
            <p:cNvSpPr txBox="1"/>
            <p:nvPr/>
          </p:nvSpPr>
          <p:spPr>
            <a:xfrm>
              <a:off x="-2" y="-2"/>
              <a:ext cx="1013262" cy="922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34289" tIns="34289" rIns="34289" bIns="34289" numCol="1" anchor="ctr">
              <a:normAutofit/>
            </a:bodyPr>
            <a:lstStyle>
              <a:lvl1pPr algn="ctr" defTabSz="1144422">
                <a:lnSpc>
                  <a:spcPct val="120000"/>
                </a:lnSpc>
                <a:defRPr sz="5000" b="1" cap="all" spc="-100">
                  <a:solidFill>
                    <a:srgbClr val="242E7C"/>
                  </a:solidFill>
                  <a:latin typeface="Century Gothic"/>
                  <a:ea typeface="Century Gothic"/>
                  <a:cs typeface="Century Gothic"/>
                  <a:sym typeface="Century Gothic"/>
                </a:defRPr>
              </a:lvl1pPr>
            </a:lstStyle>
            <a:p>
              <a:r>
                <a:rPr sz="3516"/>
                <a:t>2</a:t>
              </a:r>
            </a:p>
          </p:txBody>
        </p:sp>
        <p:sp>
          <p:nvSpPr>
            <p:cNvPr id="129" name="Square"/>
            <p:cNvSpPr/>
            <p:nvPr/>
          </p:nvSpPr>
          <p:spPr>
            <a:xfrm>
              <a:off x="95701" y="65725"/>
              <a:ext cx="821857" cy="821856"/>
            </a:xfrm>
            <a:prstGeom prst="rect">
              <a:avLst/>
            </a:prstGeom>
            <a:noFill/>
            <a:ln w="50800" cap="flat">
              <a:solidFill>
                <a:srgbClr val="242E7C"/>
              </a:solidFill>
              <a:prstDash val="solid"/>
              <a:miter lim="800000"/>
            </a:ln>
            <a:effectLst/>
          </p:spPr>
          <p:txBody>
            <a:bodyPr wrap="square" lIns="34289" tIns="34289" rIns="34289" bIns="34289" numCol="1" anchor="ctr">
              <a:noAutofit/>
            </a:bodyPr>
            <a:lstStyle/>
            <a:p>
              <a:pPr>
                <a:defRPr>
                  <a:latin typeface="+mj-lt"/>
                  <a:ea typeface="+mj-ea"/>
                  <a:cs typeface="+mj-cs"/>
                  <a:sym typeface="Calibri"/>
                </a:defRPr>
              </a:pPr>
              <a:endParaRPr sz="1266"/>
            </a:p>
          </p:txBody>
        </p:sp>
      </p:grpSp>
      <p:grpSp>
        <p:nvGrpSpPr>
          <p:cNvPr id="133" name="Group 4"/>
          <p:cNvGrpSpPr/>
          <p:nvPr/>
        </p:nvGrpSpPr>
        <p:grpSpPr>
          <a:xfrm>
            <a:off x="4551764" y="3849364"/>
            <a:ext cx="712449" cy="648410"/>
            <a:chOff x="-1" y="0"/>
            <a:chExt cx="1013260" cy="922181"/>
          </a:xfrm>
        </p:grpSpPr>
        <p:sp>
          <p:nvSpPr>
            <p:cNvPr id="131" name="Title 1"/>
            <p:cNvSpPr txBox="1"/>
            <p:nvPr/>
          </p:nvSpPr>
          <p:spPr>
            <a:xfrm>
              <a:off x="-2" y="-1"/>
              <a:ext cx="1013262" cy="922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34289" tIns="34289" rIns="34289" bIns="34289" numCol="1" anchor="ctr">
              <a:normAutofit/>
            </a:bodyPr>
            <a:lstStyle>
              <a:lvl1pPr algn="ctr" defTabSz="1144422">
                <a:lnSpc>
                  <a:spcPct val="120000"/>
                </a:lnSpc>
                <a:defRPr sz="5000" b="1" cap="all" spc="-100">
                  <a:solidFill>
                    <a:srgbClr val="242E7C"/>
                  </a:solidFill>
                  <a:latin typeface="Century Gothic"/>
                  <a:ea typeface="Century Gothic"/>
                  <a:cs typeface="Century Gothic"/>
                  <a:sym typeface="Century Gothic"/>
                </a:defRPr>
              </a:lvl1pPr>
            </a:lstStyle>
            <a:p>
              <a:r>
                <a:rPr sz="3516"/>
                <a:t>3</a:t>
              </a:r>
            </a:p>
          </p:txBody>
        </p:sp>
        <p:sp>
          <p:nvSpPr>
            <p:cNvPr id="132" name="Square"/>
            <p:cNvSpPr/>
            <p:nvPr/>
          </p:nvSpPr>
          <p:spPr>
            <a:xfrm>
              <a:off x="106074" y="64715"/>
              <a:ext cx="821857" cy="821856"/>
            </a:xfrm>
            <a:prstGeom prst="rect">
              <a:avLst/>
            </a:prstGeom>
            <a:noFill/>
            <a:ln w="50800" cap="flat">
              <a:solidFill>
                <a:srgbClr val="242E7C"/>
              </a:solidFill>
              <a:prstDash val="solid"/>
              <a:miter lim="800000"/>
            </a:ln>
            <a:effectLst/>
          </p:spPr>
          <p:txBody>
            <a:bodyPr wrap="square" lIns="34289" tIns="34289" rIns="34289" bIns="34289" numCol="1" anchor="ctr">
              <a:noAutofit/>
            </a:bodyPr>
            <a:lstStyle/>
            <a:p>
              <a:pPr>
                <a:defRPr>
                  <a:latin typeface="+mj-lt"/>
                  <a:ea typeface="+mj-ea"/>
                  <a:cs typeface="+mj-cs"/>
                  <a:sym typeface="Calibri"/>
                </a:defRPr>
              </a:pPr>
              <a:endParaRPr sz="1266"/>
            </a:p>
          </p:txBody>
        </p:sp>
      </p:grpSp>
      <p:pic>
        <p:nvPicPr>
          <p:cNvPr id="134" name="HiAP-Wireframe-graphic-2.png" descr="HiAP-Wireframe-graphic-2.png"/>
          <p:cNvPicPr>
            <a:picLocks noChangeAspect="1"/>
          </p:cNvPicPr>
          <p:nvPr/>
        </p:nvPicPr>
        <p:blipFill>
          <a:blip r:embed="rId4"/>
          <a:srcRect l="4891" t="2175" r="4890" b="87108"/>
          <a:stretch>
            <a:fillRect/>
          </a:stretch>
        </p:blipFill>
        <p:spPr>
          <a:xfrm flipH="1">
            <a:off x="1516988" y="5830693"/>
            <a:ext cx="9158025" cy="1031598"/>
          </a:xfrm>
          <a:prstGeom prst="rect">
            <a:avLst/>
          </a:prstGeom>
          <a:ln w="12700">
            <a:miter lim="400000"/>
          </a:ln>
        </p:spPr>
      </p:pic>
      <p:sp>
        <p:nvSpPr>
          <p:cNvPr id="135" name="Line"/>
          <p:cNvSpPr/>
          <p:nvPr/>
        </p:nvSpPr>
        <p:spPr>
          <a:xfrm>
            <a:off x="4610669" y="4716375"/>
            <a:ext cx="5546440" cy="1"/>
          </a:xfrm>
          <a:prstGeom prst="line">
            <a:avLst/>
          </a:prstGeom>
          <a:ln w="12700">
            <a:solidFill>
              <a:srgbClr val="242E7C"/>
            </a:solidFill>
            <a:miter lim="400000"/>
          </a:ln>
        </p:spPr>
        <p:txBody>
          <a:bodyPr lIns="32145" tIns="32145" rIns="32145" bIns="32145"/>
          <a:lstStyle/>
          <a:p>
            <a:endParaRPr sz="1266"/>
          </a:p>
        </p:txBody>
      </p:sp>
      <p:sp>
        <p:nvSpPr>
          <p:cNvPr id="136" name="Rectangle 4"/>
          <p:cNvSpPr txBox="1"/>
          <p:nvPr/>
        </p:nvSpPr>
        <p:spPr>
          <a:xfrm>
            <a:off x="5478075" y="4933899"/>
            <a:ext cx="4926672" cy="6637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p>
            <a:pPr defTabSz="321457">
              <a:lnSpc>
                <a:spcPct val="115000"/>
              </a:lnSpc>
              <a:defRPr sz="2500">
                <a:uFill>
                  <a:solidFill>
                    <a:srgbClr val="000000"/>
                  </a:solidFill>
                </a:uFill>
                <a:latin typeface="Century Gothic"/>
                <a:ea typeface="Century Gothic"/>
                <a:cs typeface="Century Gothic"/>
                <a:sym typeface="Century Gothic"/>
              </a:defRPr>
            </a:pPr>
            <a:r>
              <a:rPr sz="1758"/>
              <a:t>Explain the social determinants </a:t>
            </a:r>
            <a:br>
              <a:rPr sz="1758"/>
            </a:br>
            <a:r>
              <a:rPr sz="1758"/>
              <a:t>of health</a:t>
            </a:r>
          </a:p>
        </p:txBody>
      </p:sp>
      <p:grpSp>
        <p:nvGrpSpPr>
          <p:cNvPr id="139" name="Group 4"/>
          <p:cNvGrpSpPr/>
          <p:nvPr/>
        </p:nvGrpSpPr>
        <p:grpSpPr>
          <a:xfrm>
            <a:off x="4557086" y="4933899"/>
            <a:ext cx="712448" cy="648410"/>
            <a:chOff x="0" y="0"/>
            <a:chExt cx="1013258" cy="922181"/>
          </a:xfrm>
        </p:grpSpPr>
        <p:sp>
          <p:nvSpPr>
            <p:cNvPr id="137" name="Title 1"/>
            <p:cNvSpPr txBox="1"/>
            <p:nvPr/>
          </p:nvSpPr>
          <p:spPr>
            <a:xfrm>
              <a:off x="-1" y="-1"/>
              <a:ext cx="1013260" cy="922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34289" tIns="34289" rIns="34289" bIns="34289" numCol="1" anchor="ctr">
              <a:normAutofit/>
            </a:bodyPr>
            <a:lstStyle>
              <a:lvl1pPr algn="ctr" defTabSz="1144422">
                <a:lnSpc>
                  <a:spcPct val="120000"/>
                </a:lnSpc>
                <a:defRPr sz="5000" b="1" cap="all" spc="-100">
                  <a:solidFill>
                    <a:srgbClr val="242E7C"/>
                  </a:solidFill>
                  <a:latin typeface="Century Gothic"/>
                  <a:ea typeface="Century Gothic"/>
                  <a:cs typeface="Century Gothic"/>
                  <a:sym typeface="Century Gothic"/>
                </a:defRPr>
              </a:lvl1pPr>
            </a:lstStyle>
            <a:p>
              <a:r>
                <a:rPr sz="3516"/>
                <a:t>4</a:t>
              </a:r>
            </a:p>
          </p:txBody>
        </p:sp>
        <p:sp>
          <p:nvSpPr>
            <p:cNvPr id="138" name="Square"/>
            <p:cNvSpPr/>
            <p:nvPr/>
          </p:nvSpPr>
          <p:spPr>
            <a:xfrm>
              <a:off x="106074" y="64715"/>
              <a:ext cx="821858" cy="821856"/>
            </a:xfrm>
            <a:prstGeom prst="rect">
              <a:avLst/>
            </a:prstGeom>
            <a:noFill/>
            <a:ln w="50800" cap="flat">
              <a:solidFill>
                <a:srgbClr val="242E7C"/>
              </a:solidFill>
              <a:prstDash val="solid"/>
              <a:miter lim="800000"/>
            </a:ln>
            <a:effectLst/>
          </p:spPr>
          <p:txBody>
            <a:bodyPr wrap="square" lIns="34289" tIns="34289" rIns="34289" bIns="34289" numCol="1" anchor="ctr">
              <a:noAutofit/>
            </a:bodyPr>
            <a:lstStyle/>
            <a:p>
              <a:pPr>
                <a:defRPr>
                  <a:latin typeface="+mj-lt"/>
                  <a:ea typeface="+mj-ea"/>
                  <a:cs typeface="+mj-cs"/>
                  <a:sym typeface="Calibri"/>
                </a:defRPr>
              </a:pPr>
              <a:endParaRPr sz="1266"/>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Rectangle"/>
          <p:cNvSpPr/>
          <p:nvPr/>
        </p:nvSpPr>
        <p:spPr>
          <a:xfrm>
            <a:off x="1524000" y="-11751"/>
            <a:ext cx="9144001" cy="1366910"/>
          </a:xfrm>
          <a:prstGeom prst="rect">
            <a:avLst/>
          </a:prstGeom>
          <a:solidFill>
            <a:srgbClr val="242E7C"/>
          </a:solidFill>
          <a:ln w="12700">
            <a:miter lim="400000"/>
          </a:ln>
          <a:effectLst>
            <a:outerShdw blurRad="203200" dist="25400" dir="16200000" rotWithShape="0">
              <a:srgbClr val="000000">
                <a:alpha val="29000"/>
              </a:srgbClr>
            </a:outerShdw>
          </a:effectLst>
        </p:spPr>
        <p:txBody>
          <a:bodyPr lIns="34289" tIns="34289" rIns="34289" bIns="34289" anchor="ctr"/>
          <a:lstStyle/>
          <a:p>
            <a:pPr>
              <a:defRPr>
                <a:latin typeface="+mj-lt"/>
                <a:ea typeface="+mj-ea"/>
                <a:cs typeface="+mj-cs"/>
                <a:sym typeface="Calibri"/>
              </a:defRPr>
            </a:pPr>
            <a:endParaRPr sz="1266"/>
          </a:p>
        </p:txBody>
      </p:sp>
      <p:sp>
        <p:nvSpPr>
          <p:cNvPr id="144" name="Title 1"/>
          <p:cNvSpPr txBox="1"/>
          <p:nvPr/>
        </p:nvSpPr>
        <p:spPr>
          <a:xfrm>
            <a:off x="3577827" y="175617"/>
            <a:ext cx="6581668" cy="9941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nchor="ctr">
            <a:normAutofit/>
          </a:bodyPr>
          <a:lstStyle>
            <a:lvl1pPr>
              <a:lnSpc>
                <a:spcPct val="90000"/>
              </a:lnSpc>
              <a:defRPr sz="4400" b="1" cap="all" spc="-200">
                <a:solidFill>
                  <a:srgbClr val="FFFFFF"/>
                </a:solidFill>
                <a:latin typeface="Century Gothic"/>
                <a:ea typeface="Century Gothic"/>
                <a:cs typeface="Century Gothic"/>
                <a:sym typeface="Century Gothic"/>
              </a:defRPr>
            </a:lvl1pPr>
          </a:lstStyle>
          <a:p>
            <a:r>
              <a:rPr sz="3094"/>
              <a:t>Definition of Health</a:t>
            </a:r>
          </a:p>
        </p:txBody>
      </p:sp>
      <p:sp>
        <p:nvSpPr>
          <p:cNvPr id="151" name="Rectangle 4"/>
          <p:cNvSpPr txBox="1"/>
          <p:nvPr/>
        </p:nvSpPr>
        <p:spPr>
          <a:xfrm>
            <a:off x="4625545" y="1676781"/>
            <a:ext cx="5546440" cy="115133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p>
            <a:pPr>
              <a:defRPr sz="2500" spc="-21">
                <a:latin typeface="Century Gothic"/>
                <a:ea typeface="Century Gothic"/>
                <a:cs typeface="Century Gothic"/>
                <a:sym typeface="Century Gothic"/>
              </a:defRPr>
            </a:pPr>
            <a:r>
              <a:rPr sz="1758" dirty="0"/>
              <a:t>Health is a state of complete physical, mental </a:t>
            </a:r>
            <a:br>
              <a:rPr sz="1758" dirty="0"/>
            </a:br>
            <a:r>
              <a:rPr sz="1758" dirty="0"/>
              <a:t>and social well-being, and not merely the </a:t>
            </a:r>
            <a:br>
              <a:rPr sz="1758" dirty="0"/>
            </a:br>
            <a:r>
              <a:rPr sz="1758" dirty="0"/>
              <a:t>absence of disease or infirmity (World Health Organization,</a:t>
            </a:r>
            <a:r>
              <a:rPr lang="en-US" sz="1758" dirty="0"/>
              <a:t> </a:t>
            </a:r>
            <a:r>
              <a:rPr sz="1758" dirty="0"/>
              <a:t>1948).</a:t>
            </a:r>
          </a:p>
        </p:txBody>
      </p:sp>
      <p:sp>
        <p:nvSpPr>
          <p:cNvPr id="152" name="Line"/>
          <p:cNvSpPr/>
          <p:nvPr/>
        </p:nvSpPr>
        <p:spPr>
          <a:xfrm>
            <a:off x="4605348" y="3036068"/>
            <a:ext cx="5546440" cy="1"/>
          </a:xfrm>
          <a:prstGeom prst="line">
            <a:avLst/>
          </a:prstGeom>
          <a:ln w="12700">
            <a:solidFill>
              <a:srgbClr val="242E7C"/>
            </a:solidFill>
            <a:miter lim="400000"/>
          </a:ln>
        </p:spPr>
        <p:txBody>
          <a:bodyPr lIns="32145" tIns="32145" rIns="32145" bIns="32145"/>
          <a:lstStyle/>
          <a:p>
            <a:endParaRPr sz="1266"/>
          </a:p>
        </p:txBody>
      </p:sp>
      <p:sp>
        <p:nvSpPr>
          <p:cNvPr id="153" name="Line"/>
          <p:cNvSpPr/>
          <p:nvPr/>
        </p:nvSpPr>
        <p:spPr>
          <a:xfrm>
            <a:off x="4605348" y="4015816"/>
            <a:ext cx="5546440" cy="1"/>
          </a:xfrm>
          <a:prstGeom prst="line">
            <a:avLst/>
          </a:prstGeom>
          <a:ln w="12700">
            <a:solidFill>
              <a:srgbClr val="242E7C"/>
            </a:solidFill>
            <a:miter lim="400000"/>
          </a:ln>
        </p:spPr>
        <p:txBody>
          <a:bodyPr lIns="32145" tIns="32145" rIns="32145" bIns="32145"/>
          <a:lstStyle/>
          <a:p>
            <a:endParaRPr sz="1266"/>
          </a:p>
        </p:txBody>
      </p:sp>
      <p:sp>
        <p:nvSpPr>
          <p:cNvPr id="154" name="Rectangle 4"/>
          <p:cNvSpPr txBox="1"/>
          <p:nvPr/>
        </p:nvSpPr>
        <p:spPr>
          <a:xfrm>
            <a:off x="4625545" y="3189281"/>
            <a:ext cx="4824888" cy="6102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lvl1pPr>
              <a:defRPr sz="2500" spc="-21">
                <a:latin typeface="Century Gothic"/>
                <a:ea typeface="Century Gothic"/>
                <a:cs typeface="Century Gothic"/>
                <a:sym typeface="Century Gothic"/>
              </a:defRPr>
            </a:lvl1pPr>
          </a:lstStyle>
          <a:p>
            <a:r>
              <a:rPr sz="1758"/>
              <a:t>Health is an individual right and a social justice issue. It is also a public good.</a:t>
            </a:r>
          </a:p>
        </p:txBody>
      </p:sp>
      <p:sp>
        <p:nvSpPr>
          <p:cNvPr id="155" name="Rectangle 4"/>
          <p:cNvSpPr txBox="1"/>
          <p:nvPr/>
        </p:nvSpPr>
        <p:spPr>
          <a:xfrm>
            <a:off x="4625545" y="4179919"/>
            <a:ext cx="4926672" cy="12859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lvl1pPr defTabSz="457200">
              <a:lnSpc>
                <a:spcPct val="115000"/>
              </a:lnSpc>
              <a:defRPr sz="2500">
                <a:uFill>
                  <a:solidFill>
                    <a:srgbClr val="000000"/>
                  </a:solidFill>
                </a:uFill>
                <a:latin typeface="Century Gothic"/>
                <a:ea typeface="Century Gothic"/>
                <a:cs typeface="Century Gothic"/>
                <a:sym typeface="Century Gothic"/>
              </a:defRPr>
            </a:lvl1pPr>
          </a:lstStyle>
          <a:p>
            <a:r>
              <a:rPr sz="1758"/>
              <a:t>Governments have a responsibility for the health of their peoples which can be fulfilled only by the provision of adequate health and social measures.</a:t>
            </a:r>
          </a:p>
        </p:txBody>
      </p:sp>
      <p:pic>
        <p:nvPicPr>
          <p:cNvPr id="156" name="HiAP-Icon-Lightbulb.png" descr="HiAP-Icon-Lightbulb.png"/>
          <p:cNvPicPr>
            <a:picLocks noChangeAspect="1"/>
          </p:cNvPicPr>
          <p:nvPr/>
        </p:nvPicPr>
        <p:blipFill>
          <a:blip r:embed="rId3"/>
          <a:stretch>
            <a:fillRect/>
          </a:stretch>
        </p:blipFill>
        <p:spPr>
          <a:xfrm>
            <a:off x="1846454" y="2124196"/>
            <a:ext cx="2498344" cy="2609609"/>
          </a:xfrm>
          <a:prstGeom prst="rect">
            <a:avLst/>
          </a:prstGeom>
          <a:ln w="12700">
            <a:miter lim="400000"/>
          </a:ln>
        </p:spPr>
      </p:pic>
      <p:pic>
        <p:nvPicPr>
          <p:cNvPr id="157" name="HiAP-Wireframe-graphic-2.png" descr="HiAP-Wireframe-graphic-2.png"/>
          <p:cNvPicPr>
            <a:picLocks noChangeAspect="1"/>
          </p:cNvPicPr>
          <p:nvPr/>
        </p:nvPicPr>
        <p:blipFill>
          <a:blip r:embed="rId4"/>
          <a:srcRect l="4891" t="2175" r="4890" b="87108"/>
          <a:stretch>
            <a:fillRect/>
          </a:stretch>
        </p:blipFill>
        <p:spPr>
          <a:xfrm flipH="1">
            <a:off x="1516988" y="5830693"/>
            <a:ext cx="9158025" cy="1031598"/>
          </a:xfrm>
          <a:prstGeom prst="rect">
            <a:avLst/>
          </a:prstGeom>
          <a:ln w="12700">
            <a:miter lim="400000"/>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Down Arrow 7">
            <a:extLst>
              <a:ext uri="{FF2B5EF4-FFF2-40B4-BE49-F238E27FC236}">
                <a16:creationId xmlns:a16="http://schemas.microsoft.com/office/drawing/2014/main" id="{B547373F-AF2E-4907-B442-9F902B387F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0100" y="-4763"/>
            <a:ext cx="3333749" cy="3338514"/>
          </a:xfrm>
          <a:prstGeom prst="downArrow">
            <a:avLst>
              <a:gd name="adj1" fmla="val 100000"/>
              <a:gd name="adj2" fmla="val 26890"/>
            </a:avLst>
          </a:prstGeom>
          <a:solidFill>
            <a:schemeClr val="tx1">
              <a:lumMod val="85000"/>
              <a:lumOff val="15000"/>
            </a:schemeClr>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B456F4-EF87-49DE-A421-07D4B1BDC3FB}"/>
              </a:ext>
            </a:extLst>
          </p:cNvPr>
          <p:cNvSpPr>
            <a:spLocks noGrp="1"/>
          </p:cNvSpPr>
          <p:nvPr>
            <p:ph type="title"/>
          </p:nvPr>
        </p:nvSpPr>
        <p:spPr>
          <a:xfrm>
            <a:off x="1028700" y="190501"/>
            <a:ext cx="2886075" cy="2486024"/>
          </a:xfrm>
          <a:noFill/>
        </p:spPr>
        <p:txBody>
          <a:bodyPr vert="horz" lIns="91440" tIns="45720" rIns="91440" bIns="45720" rtlCol="0" anchor="ctr">
            <a:normAutofit/>
          </a:bodyPr>
          <a:lstStyle/>
          <a:p>
            <a:pPr algn="ctr"/>
            <a:r>
              <a:rPr lang="en-US" sz="3600">
                <a:solidFill>
                  <a:schemeClr val="bg1"/>
                </a:solidFill>
              </a:rPr>
              <a:t>By the end of the session you should understand:</a:t>
            </a:r>
          </a:p>
        </p:txBody>
      </p:sp>
      <p:graphicFrame>
        <p:nvGraphicFramePr>
          <p:cNvPr id="5" name="Content Placeholder 2">
            <a:extLst>
              <a:ext uri="{FF2B5EF4-FFF2-40B4-BE49-F238E27FC236}">
                <a16:creationId xmlns:a16="http://schemas.microsoft.com/office/drawing/2014/main" id="{523524D7-537C-4850-89C1-1D3CA046B710}"/>
              </a:ext>
            </a:extLst>
          </p:cNvPr>
          <p:cNvGraphicFramePr>
            <a:graphicFrameLocks noGrp="1"/>
          </p:cNvGraphicFramePr>
          <p:nvPr>
            <p:ph idx="1"/>
            <p:extLst>
              <p:ext uri="{D42A27DB-BD31-4B8C-83A1-F6EECF244321}">
                <p14:modId xmlns:p14="http://schemas.microsoft.com/office/powerpoint/2010/main" val="104285693"/>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9300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8">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3657600"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19746E-D034-4292-B7E5-3096AF84056C}"/>
              </a:ext>
            </a:extLst>
          </p:cNvPr>
          <p:cNvSpPr>
            <a:spLocks noGrp="1"/>
          </p:cNvSpPr>
          <p:nvPr>
            <p:ph type="title"/>
          </p:nvPr>
        </p:nvSpPr>
        <p:spPr>
          <a:xfrm>
            <a:off x="594360" y="637125"/>
            <a:ext cx="3163448" cy="5256371"/>
          </a:xfrm>
        </p:spPr>
        <p:txBody>
          <a:bodyPr>
            <a:normAutofit/>
          </a:bodyPr>
          <a:lstStyle/>
          <a:p>
            <a:r>
              <a:rPr lang="en-US" sz="4100" dirty="0"/>
              <a:t>Determinants of health </a:t>
            </a:r>
            <a:endParaRPr lang="en-GB" sz="4100" dirty="0"/>
          </a:p>
        </p:txBody>
      </p:sp>
      <p:graphicFrame>
        <p:nvGraphicFramePr>
          <p:cNvPr id="14" name="Content Placeholder 2">
            <a:extLst>
              <a:ext uri="{FF2B5EF4-FFF2-40B4-BE49-F238E27FC236}">
                <a16:creationId xmlns:a16="http://schemas.microsoft.com/office/drawing/2014/main" id="{8DFF116C-F31C-42CC-A2AF-2456FA56107E}"/>
              </a:ext>
            </a:extLst>
          </p:cNvPr>
          <p:cNvGraphicFramePr>
            <a:graphicFrameLocks noGrp="1"/>
          </p:cNvGraphicFramePr>
          <p:nvPr>
            <p:ph idx="1"/>
            <p:extLst>
              <p:ext uri="{D42A27DB-BD31-4B8C-83A1-F6EECF244321}">
                <p14:modId xmlns:p14="http://schemas.microsoft.com/office/powerpoint/2010/main" val="1202374288"/>
              </p:ext>
            </p:extLst>
          </p:nvPr>
        </p:nvGraphicFramePr>
        <p:xfrm>
          <a:off x="4515633" y="303591"/>
          <a:ext cx="7240043"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1387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1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4BF4BEA-37D9-4B45-9473-2126BDF1270F}"/>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Common determinants of health </a:t>
            </a:r>
            <a:endParaRPr lang="en-GB" dirty="0">
              <a:solidFill>
                <a:srgbClr val="FFFFFF"/>
              </a:solidFill>
            </a:endParaRPr>
          </a:p>
        </p:txBody>
      </p:sp>
      <p:sp>
        <p:nvSpPr>
          <p:cNvPr id="29" name="Arc 2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 name="Content Placeholder 4">
            <a:extLst>
              <a:ext uri="{FF2B5EF4-FFF2-40B4-BE49-F238E27FC236}">
                <a16:creationId xmlns:a16="http://schemas.microsoft.com/office/drawing/2014/main" id="{F11F262B-03FB-45F4-8EFB-7A4CDC840109}"/>
              </a:ext>
            </a:extLst>
          </p:cNvPr>
          <p:cNvSpPr>
            <a:spLocks noGrp="1"/>
          </p:cNvSpPr>
          <p:nvPr>
            <p:ph idx="1"/>
          </p:nvPr>
        </p:nvSpPr>
        <p:spPr>
          <a:xfrm>
            <a:off x="4447308" y="591344"/>
            <a:ext cx="6906491" cy="5585619"/>
          </a:xfrm>
        </p:spPr>
        <p:txBody>
          <a:bodyPr anchor="ctr">
            <a:normAutofit/>
          </a:bodyPr>
          <a:lstStyle/>
          <a:p>
            <a:r>
              <a:rPr lang="en-US" dirty="0"/>
              <a:t>Genetic factors (biological) </a:t>
            </a:r>
          </a:p>
          <a:p>
            <a:r>
              <a:rPr lang="en-US" dirty="0"/>
              <a:t> Environmental factors </a:t>
            </a:r>
          </a:p>
          <a:p>
            <a:r>
              <a:rPr lang="en-US" dirty="0"/>
              <a:t> Lifestyle Behavioral &amp; socio-cultural </a:t>
            </a:r>
          </a:p>
          <a:p>
            <a:r>
              <a:rPr lang="en-US" dirty="0"/>
              <a:t> Gender &amp; Age </a:t>
            </a:r>
          </a:p>
          <a:p>
            <a:r>
              <a:rPr lang="en-US" dirty="0"/>
              <a:t> Socioeconomic conditions Education, Occupation, Income </a:t>
            </a:r>
          </a:p>
          <a:p>
            <a:r>
              <a:rPr lang="en-US" dirty="0"/>
              <a:t> Health services –utilization Immunization, Family welfare nutritional…</a:t>
            </a:r>
            <a:endParaRPr lang="en-GB" dirty="0"/>
          </a:p>
        </p:txBody>
      </p:sp>
    </p:spTree>
    <p:extLst>
      <p:ext uri="{BB962C8B-B14F-4D97-AF65-F5344CB8AC3E}">
        <p14:creationId xmlns:p14="http://schemas.microsoft.com/office/powerpoint/2010/main" val="4184194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481BE-5E32-4C1F-A1D7-D9F515BB2007}"/>
              </a:ext>
            </a:extLst>
          </p:cNvPr>
          <p:cNvSpPr>
            <a:spLocks noGrp="1"/>
          </p:cNvSpPr>
          <p:nvPr>
            <p:ph type="title"/>
          </p:nvPr>
        </p:nvSpPr>
        <p:spPr/>
        <p:txBody>
          <a:bodyPr/>
          <a:lstStyle/>
          <a:p>
            <a:pPr algn="ctr"/>
            <a:r>
              <a:rPr lang="en-US" dirty="0"/>
              <a:t>Environmental factors and health </a:t>
            </a:r>
            <a:endParaRPr lang="en-GB" dirty="0"/>
          </a:p>
        </p:txBody>
      </p:sp>
      <p:pic>
        <p:nvPicPr>
          <p:cNvPr id="4" name="Online Media 3" title="Healthy human habitats: Howard Frumkin at TEDxRainier">
            <a:hlinkClick r:id="" action="ppaction://media"/>
            <a:extLst>
              <a:ext uri="{FF2B5EF4-FFF2-40B4-BE49-F238E27FC236}">
                <a16:creationId xmlns:a16="http://schemas.microsoft.com/office/drawing/2014/main" id="{AF32BBCC-49E3-4BCA-9A1D-0FF44F0093F6}"/>
              </a:ext>
            </a:extLst>
          </p:cNvPr>
          <p:cNvPicPr>
            <a:picLocks noGrp="1" noRot="1" noChangeAspect="1"/>
          </p:cNvPicPr>
          <p:nvPr>
            <p:ph idx="1"/>
            <a:videoFile r:link="rId1"/>
          </p:nvPr>
        </p:nvPicPr>
        <p:blipFill>
          <a:blip r:embed="rId3"/>
          <a:stretch>
            <a:fillRect/>
          </a:stretch>
        </p:blipFill>
        <p:spPr>
          <a:xfrm>
            <a:off x="2228850" y="1825625"/>
            <a:ext cx="7735888" cy="4351338"/>
          </a:xfrm>
          <a:prstGeom prst="rect">
            <a:avLst/>
          </a:prstGeom>
        </p:spPr>
      </p:pic>
    </p:spTree>
    <p:extLst>
      <p:ext uri="{BB962C8B-B14F-4D97-AF65-F5344CB8AC3E}">
        <p14:creationId xmlns:p14="http://schemas.microsoft.com/office/powerpoint/2010/main" val="4125430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Rectangle"/>
          <p:cNvSpPr/>
          <p:nvPr/>
        </p:nvSpPr>
        <p:spPr>
          <a:xfrm>
            <a:off x="1524000" y="-11751"/>
            <a:ext cx="9144001" cy="1366910"/>
          </a:xfrm>
          <a:prstGeom prst="rect">
            <a:avLst/>
          </a:prstGeom>
          <a:solidFill>
            <a:srgbClr val="242E7C"/>
          </a:solidFill>
          <a:ln w="12700">
            <a:miter lim="400000"/>
          </a:ln>
          <a:effectLst>
            <a:outerShdw blurRad="203200" dist="25400" dir="16200000" rotWithShape="0">
              <a:srgbClr val="000000">
                <a:alpha val="29000"/>
              </a:srgbClr>
            </a:outerShdw>
          </a:effectLst>
        </p:spPr>
        <p:txBody>
          <a:bodyPr lIns="34289" tIns="34289" rIns="34289" bIns="34289" anchor="ctr"/>
          <a:lstStyle/>
          <a:p>
            <a:pPr>
              <a:defRPr>
                <a:latin typeface="+mj-lt"/>
                <a:ea typeface="+mj-ea"/>
                <a:cs typeface="+mj-cs"/>
                <a:sym typeface="Calibri"/>
              </a:defRPr>
            </a:pPr>
            <a:endParaRPr sz="1266"/>
          </a:p>
        </p:txBody>
      </p:sp>
      <p:sp>
        <p:nvSpPr>
          <p:cNvPr id="162" name="Title 1"/>
          <p:cNvSpPr txBox="1"/>
          <p:nvPr/>
        </p:nvSpPr>
        <p:spPr>
          <a:xfrm>
            <a:off x="3577827" y="175617"/>
            <a:ext cx="6581668" cy="9941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nchor="ctr">
            <a:normAutofit/>
          </a:bodyPr>
          <a:lstStyle>
            <a:lvl1pPr>
              <a:lnSpc>
                <a:spcPct val="90000"/>
              </a:lnSpc>
              <a:defRPr sz="4400" b="1" cap="all" spc="-200">
                <a:solidFill>
                  <a:srgbClr val="FFFFFF"/>
                </a:solidFill>
                <a:latin typeface="Century Gothic"/>
                <a:ea typeface="Century Gothic"/>
                <a:cs typeface="Century Gothic"/>
                <a:sym typeface="Century Gothic"/>
              </a:defRPr>
            </a:lvl1pPr>
          </a:lstStyle>
          <a:p>
            <a:r>
              <a:rPr sz="3094"/>
              <a:t>Factors Determining Health</a:t>
            </a:r>
          </a:p>
        </p:txBody>
      </p:sp>
      <p:sp>
        <p:nvSpPr>
          <p:cNvPr id="169" name="Clinical care is less important than many people think  whereas socioeconomic factors and the physical environment  are quite influential on health and well-being."/>
          <p:cNvSpPr txBox="1">
            <a:spLocks noGrp="1"/>
          </p:cNvSpPr>
          <p:nvPr>
            <p:ph type="subTitle" sz="quarter" idx="1"/>
          </p:nvPr>
        </p:nvSpPr>
        <p:spPr>
          <a:xfrm>
            <a:off x="2942844" y="2092523"/>
            <a:ext cx="7341993" cy="1120804"/>
          </a:xfrm>
          <a:prstGeom prst="rect">
            <a:avLst/>
          </a:prstGeom>
        </p:spPr>
        <p:txBody>
          <a:bodyPr>
            <a:normAutofit fontScale="70000" lnSpcReduction="20000"/>
          </a:bodyPr>
          <a:lstStyle/>
          <a:p>
            <a:pPr algn="l" defTabSz="321457">
              <a:lnSpc>
                <a:spcPct val="115000"/>
              </a:lnSpc>
              <a:spcBef>
                <a:spcPts val="0"/>
              </a:spcBef>
              <a:defRPr sz="2500">
                <a:uFill>
                  <a:solidFill>
                    <a:srgbClr val="000000"/>
                  </a:solidFill>
                </a:uFill>
                <a:latin typeface="Century Gothic"/>
                <a:ea typeface="Century Gothic"/>
                <a:cs typeface="Century Gothic"/>
                <a:sym typeface="Century Gothic"/>
              </a:defRPr>
            </a:pPr>
            <a:r>
              <a:t>Clinical care is less important than many people think </a:t>
            </a:r>
            <a:br/>
            <a:r>
              <a:t>whereas socioeconomic factors and the physical environment </a:t>
            </a:r>
            <a:br/>
            <a:r>
              <a:t>are quite influential on health and well-being.</a:t>
            </a:r>
          </a:p>
        </p:txBody>
      </p:sp>
      <p:sp>
        <p:nvSpPr>
          <p:cNvPr id="170" name="Pentagon 1"/>
          <p:cNvSpPr/>
          <p:nvPr/>
        </p:nvSpPr>
        <p:spPr>
          <a:xfrm>
            <a:off x="1523999" y="4516189"/>
            <a:ext cx="1157792" cy="12434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1516" y="21600"/>
                </a:lnTo>
                <a:lnTo>
                  <a:pt x="21600" y="11004"/>
                </a:lnTo>
                <a:lnTo>
                  <a:pt x="11516" y="0"/>
                </a:lnTo>
                <a:lnTo>
                  <a:pt x="0" y="0"/>
                </a:lnTo>
                <a:close/>
              </a:path>
            </a:pathLst>
          </a:custGeom>
          <a:solidFill>
            <a:srgbClr val="E50069"/>
          </a:solidFill>
          <a:ln w="12700">
            <a:miter lim="400000"/>
          </a:ln>
          <a:effectLst>
            <a:outerShdw blurRad="203200" dist="25400" dir="5400000" rotWithShape="0">
              <a:srgbClr val="000000">
                <a:alpha val="11983"/>
              </a:srgbClr>
            </a:outerShdw>
          </a:effectLst>
        </p:spPr>
        <p:txBody>
          <a:bodyPr lIns="34289" tIns="34289" rIns="34289" bIns="34289" anchor="ctr"/>
          <a:lstStyle/>
          <a:p>
            <a:endParaRPr sz="1266"/>
          </a:p>
        </p:txBody>
      </p:sp>
      <p:sp>
        <p:nvSpPr>
          <p:cNvPr id="171" name="Pentagon 1"/>
          <p:cNvSpPr/>
          <p:nvPr/>
        </p:nvSpPr>
        <p:spPr>
          <a:xfrm>
            <a:off x="1523999" y="3282216"/>
            <a:ext cx="1157792" cy="124318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1516" y="21600"/>
                </a:lnTo>
                <a:lnTo>
                  <a:pt x="21600" y="11001"/>
                </a:lnTo>
                <a:lnTo>
                  <a:pt x="11516" y="0"/>
                </a:lnTo>
                <a:lnTo>
                  <a:pt x="0" y="0"/>
                </a:lnTo>
                <a:close/>
              </a:path>
            </a:pathLst>
          </a:custGeom>
          <a:solidFill>
            <a:srgbClr val="E46506"/>
          </a:solidFill>
          <a:ln w="12700">
            <a:miter lim="400000"/>
          </a:ln>
          <a:effectLst>
            <a:outerShdw blurRad="203200" dist="25400" dir="5400000" rotWithShape="0">
              <a:srgbClr val="000000">
                <a:alpha val="11983"/>
              </a:srgbClr>
            </a:outerShdw>
          </a:effectLst>
        </p:spPr>
        <p:txBody>
          <a:bodyPr lIns="34289" tIns="34289" rIns="34289" bIns="34289" anchor="ctr"/>
          <a:lstStyle/>
          <a:p>
            <a:pPr>
              <a:defRPr>
                <a:solidFill>
                  <a:srgbClr val="E50069"/>
                </a:solidFill>
              </a:defRPr>
            </a:pPr>
            <a:endParaRPr sz="1266"/>
          </a:p>
        </p:txBody>
      </p:sp>
      <p:grpSp>
        <p:nvGrpSpPr>
          <p:cNvPr id="174" name="Group"/>
          <p:cNvGrpSpPr/>
          <p:nvPr/>
        </p:nvGrpSpPr>
        <p:grpSpPr>
          <a:xfrm>
            <a:off x="2408713" y="3287518"/>
            <a:ext cx="7552582" cy="1233696"/>
            <a:chOff x="0" y="0"/>
            <a:chExt cx="10741449" cy="1754588"/>
          </a:xfrm>
        </p:grpSpPr>
        <p:sp>
          <p:nvSpPr>
            <p:cNvPr id="172" name="Line"/>
            <p:cNvSpPr/>
            <p:nvPr/>
          </p:nvSpPr>
          <p:spPr>
            <a:xfrm>
              <a:off x="-1" y="-1"/>
              <a:ext cx="10741450" cy="1"/>
            </a:xfrm>
            <a:prstGeom prst="line">
              <a:avLst/>
            </a:prstGeom>
            <a:noFill/>
            <a:ln w="12700" cap="flat">
              <a:solidFill>
                <a:srgbClr val="242E7C"/>
              </a:solidFill>
              <a:prstDash val="solid"/>
              <a:miter lim="400000"/>
            </a:ln>
            <a:effectLst/>
          </p:spPr>
          <p:txBody>
            <a:bodyPr wrap="square" lIns="32145" tIns="32145" rIns="32145" bIns="32145" numCol="1" anchor="t">
              <a:noAutofit/>
            </a:bodyPr>
            <a:lstStyle/>
            <a:p>
              <a:endParaRPr sz="1266"/>
            </a:p>
          </p:txBody>
        </p:sp>
        <p:sp>
          <p:nvSpPr>
            <p:cNvPr id="173" name="Line"/>
            <p:cNvSpPr/>
            <p:nvPr/>
          </p:nvSpPr>
          <p:spPr>
            <a:xfrm>
              <a:off x="-1" y="1754588"/>
              <a:ext cx="10741450" cy="1"/>
            </a:xfrm>
            <a:prstGeom prst="line">
              <a:avLst/>
            </a:prstGeom>
            <a:noFill/>
            <a:ln w="12700" cap="flat">
              <a:solidFill>
                <a:srgbClr val="242E7C"/>
              </a:solidFill>
              <a:prstDash val="solid"/>
              <a:miter lim="400000"/>
            </a:ln>
            <a:effectLst/>
          </p:spPr>
          <p:txBody>
            <a:bodyPr wrap="square" lIns="32145" tIns="32145" rIns="32145" bIns="32145" numCol="1" anchor="t">
              <a:noAutofit/>
            </a:bodyPr>
            <a:lstStyle/>
            <a:p>
              <a:endParaRPr sz="1266"/>
            </a:p>
          </p:txBody>
        </p:sp>
      </p:grpSp>
      <p:sp>
        <p:nvSpPr>
          <p:cNvPr id="175" name="Rectangle 1"/>
          <p:cNvSpPr txBox="1"/>
          <p:nvPr/>
        </p:nvSpPr>
        <p:spPr>
          <a:xfrm>
            <a:off x="2942844" y="3540377"/>
            <a:ext cx="7348373" cy="6831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2145" tIns="32145" rIns="32145" bIns="32145">
            <a:spAutoFit/>
          </a:bodyPr>
          <a:lstStyle/>
          <a:p>
            <a:pPr defTabSz="674070">
              <a:lnSpc>
                <a:spcPct val="120000"/>
              </a:lnSpc>
              <a:spcBef>
                <a:spcPts val="633"/>
              </a:spcBef>
              <a:defRPr sz="2500" spc="-75">
                <a:latin typeface="Century Gothic"/>
                <a:ea typeface="Century Gothic"/>
                <a:cs typeface="Century Gothic"/>
                <a:sym typeface="Century Gothic"/>
              </a:defRPr>
            </a:pPr>
            <a:r>
              <a:rPr sz="1758"/>
              <a:t>Genetic characteristics are also less significant </a:t>
            </a:r>
            <a:br>
              <a:rPr sz="1758"/>
            </a:br>
            <a:r>
              <a:rPr sz="1758"/>
              <a:t>than many people think.</a:t>
            </a:r>
          </a:p>
        </p:txBody>
      </p:sp>
      <p:sp>
        <p:nvSpPr>
          <p:cNvPr id="176" name="Rectangle 2"/>
          <p:cNvSpPr txBox="1"/>
          <p:nvPr/>
        </p:nvSpPr>
        <p:spPr>
          <a:xfrm>
            <a:off x="2942844" y="4692456"/>
            <a:ext cx="7348373" cy="10077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2145" tIns="32145" rIns="32145" bIns="32145">
            <a:spAutoFit/>
          </a:bodyPr>
          <a:lstStyle>
            <a:lvl1pPr defTabSz="958712">
              <a:lnSpc>
                <a:spcPct val="120000"/>
              </a:lnSpc>
              <a:spcBef>
                <a:spcPts val="900"/>
              </a:spcBef>
              <a:defRPr sz="2500" spc="-75">
                <a:latin typeface="Century Gothic"/>
                <a:ea typeface="Century Gothic"/>
                <a:cs typeface="Century Gothic"/>
                <a:sym typeface="Century Gothic"/>
              </a:defRPr>
            </a:lvl1pPr>
          </a:lstStyle>
          <a:p>
            <a:r>
              <a:rPr sz="1758"/>
              <a:t>Whether people are healthy or not, is determined by their circumstances and environment – the social, economic and environmental conditions which affect the health of the population.</a:t>
            </a:r>
          </a:p>
        </p:txBody>
      </p:sp>
      <p:sp>
        <p:nvSpPr>
          <p:cNvPr id="177" name="Pentagon 1"/>
          <p:cNvSpPr/>
          <p:nvPr/>
        </p:nvSpPr>
        <p:spPr>
          <a:xfrm>
            <a:off x="1523999" y="2047968"/>
            <a:ext cx="1157792" cy="12434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1516" y="21600"/>
                </a:lnTo>
                <a:lnTo>
                  <a:pt x="21600" y="11004"/>
                </a:lnTo>
                <a:lnTo>
                  <a:pt x="11516" y="0"/>
                </a:lnTo>
                <a:lnTo>
                  <a:pt x="0" y="0"/>
                </a:lnTo>
                <a:close/>
              </a:path>
            </a:pathLst>
          </a:custGeom>
          <a:solidFill>
            <a:srgbClr val="D3C000"/>
          </a:solidFill>
          <a:ln w="12700">
            <a:miter lim="400000"/>
          </a:ln>
          <a:effectLst>
            <a:outerShdw blurRad="203200" dist="25400" dir="5400000" rotWithShape="0">
              <a:srgbClr val="000000">
                <a:alpha val="11983"/>
              </a:srgbClr>
            </a:outerShdw>
          </a:effectLst>
        </p:spPr>
        <p:txBody>
          <a:bodyPr lIns="34289" tIns="34289" rIns="34289" bIns="34289" anchor="ctr"/>
          <a:lstStyle/>
          <a:p>
            <a:endParaRPr sz="1266"/>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Rectangle"/>
          <p:cNvSpPr/>
          <p:nvPr/>
        </p:nvSpPr>
        <p:spPr>
          <a:xfrm>
            <a:off x="1524000" y="-11751"/>
            <a:ext cx="9144001" cy="1366910"/>
          </a:xfrm>
          <a:prstGeom prst="rect">
            <a:avLst/>
          </a:prstGeom>
          <a:solidFill>
            <a:srgbClr val="242E7C"/>
          </a:solidFill>
          <a:ln w="12700">
            <a:miter lim="400000"/>
          </a:ln>
          <a:effectLst>
            <a:outerShdw blurRad="203200" dist="25400" dir="16200000" rotWithShape="0">
              <a:srgbClr val="000000">
                <a:alpha val="29000"/>
              </a:srgbClr>
            </a:outerShdw>
          </a:effectLst>
        </p:spPr>
        <p:txBody>
          <a:bodyPr lIns="34289" tIns="34289" rIns="34289" bIns="34289" anchor="ctr"/>
          <a:lstStyle/>
          <a:p>
            <a:pPr>
              <a:defRPr>
                <a:latin typeface="+mj-lt"/>
                <a:ea typeface="+mj-ea"/>
                <a:cs typeface="+mj-cs"/>
                <a:sym typeface="Calibri"/>
              </a:defRPr>
            </a:pPr>
            <a:endParaRPr sz="1266"/>
          </a:p>
        </p:txBody>
      </p:sp>
      <p:sp>
        <p:nvSpPr>
          <p:cNvPr id="182" name="Title 1"/>
          <p:cNvSpPr txBox="1"/>
          <p:nvPr/>
        </p:nvSpPr>
        <p:spPr>
          <a:xfrm>
            <a:off x="3577827" y="175617"/>
            <a:ext cx="6581668" cy="9941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nchor="ctr">
            <a:normAutofit/>
          </a:bodyPr>
          <a:lstStyle>
            <a:lvl1pPr>
              <a:lnSpc>
                <a:spcPct val="90000"/>
              </a:lnSpc>
              <a:defRPr sz="4400" b="1" cap="all" spc="-200">
                <a:solidFill>
                  <a:srgbClr val="FFFFFF"/>
                </a:solidFill>
                <a:latin typeface="Century Gothic"/>
                <a:ea typeface="Century Gothic"/>
                <a:cs typeface="Century Gothic"/>
                <a:sym typeface="Century Gothic"/>
              </a:defRPr>
            </a:lvl1pPr>
          </a:lstStyle>
          <a:p>
            <a:r>
              <a:rPr sz="3094"/>
              <a:t>Why frame health in terms of societal conditions?</a:t>
            </a:r>
          </a:p>
        </p:txBody>
      </p:sp>
      <p:sp>
        <p:nvSpPr>
          <p:cNvPr id="189" name="Credit: slide created by Dr Catherine Hannaway, Durham University for the PAHO Health in All Policies training, May 2015."/>
          <p:cNvSpPr txBox="1"/>
          <p:nvPr/>
        </p:nvSpPr>
        <p:spPr>
          <a:xfrm>
            <a:off x="1873243" y="6310942"/>
            <a:ext cx="8445515" cy="4496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p>
            <a:pPr algn="ctr" defTabSz="321457">
              <a:lnSpc>
                <a:spcPct val="115000"/>
              </a:lnSpc>
              <a:defRPr sz="1600">
                <a:uFill>
                  <a:solidFill>
                    <a:srgbClr val="000000"/>
                  </a:solidFill>
                </a:uFill>
                <a:latin typeface="Century Gothic"/>
                <a:ea typeface="Century Gothic"/>
                <a:cs typeface="Century Gothic"/>
                <a:sym typeface="Century Gothic"/>
              </a:defRPr>
            </a:pPr>
            <a:r>
              <a:rPr sz="1125"/>
              <a:t>Source: Donkin, A., P. Goldblatt, J. Allen, V. Nathanson and M. Marmot (2017). </a:t>
            </a:r>
            <a:br>
              <a:rPr sz="1125"/>
            </a:br>
            <a:r>
              <a:rPr sz="1125"/>
              <a:t>"Global action on the social determinants of health." BMJ Global Health.</a:t>
            </a:r>
          </a:p>
        </p:txBody>
      </p:sp>
      <p:sp>
        <p:nvSpPr>
          <p:cNvPr id="190" name="INTERSECTIONALITY: SOCIAL AND ECONOMIC INEQUITIES,  GENDER, SEXUALITY, ETHNICITY, DISABILITY, MIGRATION"/>
          <p:cNvSpPr txBox="1"/>
          <p:nvPr/>
        </p:nvSpPr>
        <p:spPr>
          <a:xfrm>
            <a:off x="2497144" y="5884978"/>
            <a:ext cx="7465429" cy="28558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p>
            <a:pPr algn="ctr">
              <a:defRPr sz="2000" b="1">
                <a:latin typeface="Century Gothic"/>
                <a:ea typeface="Century Gothic"/>
                <a:cs typeface="Century Gothic"/>
                <a:sym typeface="Century Gothic"/>
              </a:defRPr>
            </a:pPr>
            <a:r>
              <a:rPr sz="1406" dirty="0">
                <a:solidFill>
                  <a:srgbClr val="006CA6"/>
                </a:solidFill>
              </a:rPr>
              <a:t>Figure:</a:t>
            </a:r>
            <a:r>
              <a:rPr sz="1406" dirty="0"/>
              <a:t> Estimates of the contribution of the main drivers of health status.</a:t>
            </a:r>
          </a:p>
        </p:txBody>
      </p:sp>
      <p:sp>
        <p:nvSpPr>
          <p:cNvPr id="195" name="Impact: 30 - 50% or more"/>
          <p:cNvSpPr txBox="1"/>
          <p:nvPr/>
        </p:nvSpPr>
        <p:spPr>
          <a:xfrm>
            <a:off x="4419908" y="1613297"/>
            <a:ext cx="3619900" cy="4092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34289" tIns="34289" rIns="34289" bIns="34289">
            <a:spAutoFit/>
          </a:bodyPr>
          <a:lstStyle>
            <a:lvl1pPr algn="ctr" defTabSz="457200">
              <a:lnSpc>
                <a:spcPct val="115000"/>
              </a:lnSpc>
              <a:spcBef>
                <a:spcPts val="1000"/>
              </a:spcBef>
              <a:defRPr sz="3000" b="1" cap="all">
                <a:uFill>
                  <a:solidFill>
                    <a:srgbClr val="000000"/>
                  </a:solidFill>
                </a:uFill>
                <a:latin typeface="Century Gothic"/>
                <a:ea typeface="Century Gothic"/>
                <a:cs typeface="Century Gothic"/>
                <a:sym typeface="Century Gothic"/>
              </a:defRPr>
            </a:lvl1pPr>
          </a:lstStyle>
          <a:p>
            <a:pPr>
              <a:defRPr b="0"/>
            </a:pPr>
            <a:r>
              <a:rPr sz="2109"/>
              <a:t>Impact: 30 - 50% or more</a:t>
            </a:r>
          </a:p>
        </p:txBody>
      </p:sp>
      <p:grpSp>
        <p:nvGrpSpPr>
          <p:cNvPr id="3" name="Group 2">
            <a:extLst>
              <a:ext uri="{FF2B5EF4-FFF2-40B4-BE49-F238E27FC236}">
                <a16:creationId xmlns:a16="http://schemas.microsoft.com/office/drawing/2014/main" id="{E7070BFA-F196-9D46-8305-C2D460574BF8}"/>
              </a:ext>
            </a:extLst>
          </p:cNvPr>
          <p:cNvGrpSpPr/>
          <p:nvPr/>
        </p:nvGrpSpPr>
        <p:grpSpPr>
          <a:xfrm>
            <a:off x="1664815" y="2268427"/>
            <a:ext cx="8388259" cy="3125173"/>
            <a:chOff x="200270" y="3226206"/>
            <a:chExt cx="11929969" cy="4444691"/>
          </a:xfrm>
        </p:grpSpPr>
        <p:pic>
          <p:nvPicPr>
            <p:cNvPr id="197" name="HIAP_PPT_Pie-graph.png" descr="HIAP_PPT_Pie-graph.png"/>
            <p:cNvPicPr>
              <a:picLocks noChangeAspect="1"/>
            </p:cNvPicPr>
            <p:nvPr/>
          </p:nvPicPr>
          <p:blipFill>
            <a:blip r:embed="rId3"/>
            <a:stretch>
              <a:fillRect/>
            </a:stretch>
          </p:blipFill>
          <p:spPr>
            <a:xfrm>
              <a:off x="200270" y="4273130"/>
              <a:ext cx="3336596" cy="3397767"/>
            </a:xfrm>
            <a:prstGeom prst="rect">
              <a:avLst/>
            </a:prstGeom>
            <a:ln w="12700">
              <a:miter lim="400000"/>
            </a:ln>
          </p:spPr>
        </p:pic>
        <p:grpSp>
          <p:nvGrpSpPr>
            <p:cNvPr id="2" name="Group 1">
              <a:extLst>
                <a:ext uri="{FF2B5EF4-FFF2-40B4-BE49-F238E27FC236}">
                  <a16:creationId xmlns:a16="http://schemas.microsoft.com/office/drawing/2014/main" id="{B301DC55-99E6-C744-A2D9-ED16CEB91077}"/>
                </a:ext>
              </a:extLst>
            </p:cNvPr>
            <p:cNvGrpSpPr/>
            <p:nvPr/>
          </p:nvGrpSpPr>
          <p:grpSpPr>
            <a:xfrm>
              <a:off x="1386261" y="3226206"/>
              <a:ext cx="10743978" cy="4444691"/>
              <a:chOff x="1386261" y="3226206"/>
              <a:chExt cx="10743978" cy="4444691"/>
            </a:xfrm>
          </p:grpSpPr>
          <p:sp>
            <p:nvSpPr>
              <p:cNvPr id="191" name="STRUCTURAL DRIVERS…"/>
              <p:cNvSpPr txBox="1"/>
              <p:nvPr/>
            </p:nvSpPr>
            <p:spPr>
              <a:xfrm>
                <a:off x="3275555" y="4723096"/>
                <a:ext cx="2568184" cy="25918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p>
                <a:pPr algn="r">
                  <a:defRPr sz="1800">
                    <a:latin typeface="Century Gothic"/>
                    <a:ea typeface="Century Gothic"/>
                    <a:cs typeface="Century Gothic"/>
                    <a:sym typeface="Century Gothic"/>
                  </a:defRPr>
                </a:pPr>
                <a:r>
                  <a:rPr sz="1266"/>
                  <a:t>Health care</a:t>
                </a:r>
                <a:br>
                  <a:rPr sz="1266"/>
                </a:br>
                <a:r>
                  <a:rPr sz="1266"/>
                  <a:t>(up to 15%)</a:t>
                </a:r>
              </a:p>
              <a:p>
                <a:pPr algn="r">
                  <a:defRPr sz="1800">
                    <a:latin typeface="Century Gothic"/>
                    <a:ea typeface="Century Gothic"/>
                    <a:cs typeface="Century Gothic"/>
                    <a:sym typeface="Century Gothic"/>
                  </a:defRPr>
                </a:pPr>
                <a:endParaRPr sz="1266"/>
              </a:p>
              <a:p>
                <a:pPr algn="r">
                  <a:defRPr sz="1800">
                    <a:latin typeface="Century Gothic"/>
                    <a:ea typeface="Century Gothic"/>
                    <a:cs typeface="Century Gothic"/>
                    <a:sym typeface="Century Gothic"/>
                  </a:defRPr>
                </a:pPr>
                <a:r>
                  <a:rPr sz="1266"/>
                  <a:t>Social circumstances </a:t>
                </a:r>
                <a:br>
                  <a:rPr sz="1266"/>
                </a:br>
                <a:r>
                  <a:rPr sz="1266"/>
                  <a:t>&amp; environmental exposure (45%)</a:t>
                </a:r>
              </a:p>
              <a:p>
                <a:pPr algn="r">
                  <a:defRPr sz="1800">
                    <a:latin typeface="Century Gothic"/>
                    <a:ea typeface="Century Gothic"/>
                    <a:cs typeface="Century Gothic"/>
                    <a:sym typeface="Century Gothic"/>
                  </a:defRPr>
                </a:pPr>
                <a:endParaRPr sz="1266"/>
              </a:p>
              <a:p>
                <a:pPr algn="r">
                  <a:defRPr sz="1800">
                    <a:latin typeface="Century Gothic"/>
                    <a:ea typeface="Century Gothic"/>
                    <a:cs typeface="Century Gothic"/>
                    <a:sym typeface="Century Gothic"/>
                  </a:defRPr>
                </a:pPr>
                <a:r>
                  <a:rPr sz="1266"/>
                  <a:t>Health behaviour patterns (40%)</a:t>
                </a:r>
              </a:p>
            </p:txBody>
          </p:sp>
          <p:sp>
            <p:nvSpPr>
              <p:cNvPr id="192" name="STRUCTURAL DRIVERS…"/>
              <p:cNvSpPr txBox="1"/>
              <p:nvPr/>
            </p:nvSpPr>
            <p:spPr>
              <a:xfrm>
                <a:off x="9373392" y="4856447"/>
                <a:ext cx="2731448" cy="23148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p>
                <a:pPr algn="r">
                  <a:defRPr sz="1800">
                    <a:latin typeface="Century Gothic"/>
                    <a:ea typeface="Century Gothic"/>
                    <a:cs typeface="Century Gothic"/>
                    <a:sym typeface="Century Gothic"/>
                  </a:defRPr>
                </a:pPr>
                <a:r>
                  <a:rPr sz="1266"/>
                  <a:t>Health care</a:t>
                </a:r>
                <a:br>
                  <a:rPr sz="1266"/>
                </a:br>
                <a:r>
                  <a:rPr sz="1266"/>
                  <a:t>(up to 25%)</a:t>
                </a:r>
              </a:p>
              <a:p>
                <a:pPr algn="r">
                  <a:defRPr sz="1800">
                    <a:latin typeface="Century Gothic"/>
                    <a:ea typeface="Century Gothic"/>
                    <a:cs typeface="Century Gothic"/>
                    <a:sym typeface="Century Gothic"/>
                  </a:defRPr>
                </a:pPr>
                <a:endParaRPr sz="1266"/>
              </a:p>
              <a:p>
                <a:pPr algn="r">
                  <a:defRPr sz="1800">
                    <a:latin typeface="Century Gothic"/>
                    <a:ea typeface="Century Gothic"/>
                    <a:cs typeface="Century Gothic"/>
                    <a:sym typeface="Century Gothic"/>
                  </a:defRPr>
                </a:pPr>
                <a:r>
                  <a:rPr sz="1266"/>
                  <a:t>Socioeconomic (50%)</a:t>
                </a:r>
              </a:p>
              <a:p>
                <a:pPr algn="r">
                  <a:defRPr sz="1800">
                    <a:latin typeface="Century Gothic"/>
                    <a:ea typeface="Century Gothic"/>
                    <a:cs typeface="Century Gothic"/>
                    <a:sym typeface="Century Gothic"/>
                  </a:defRPr>
                </a:pPr>
                <a:endParaRPr sz="1266"/>
              </a:p>
              <a:p>
                <a:pPr algn="r">
                  <a:defRPr sz="1800">
                    <a:latin typeface="Century Gothic"/>
                    <a:ea typeface="Century Gothic"/>
                    <a:cs typeface="Century Gothic"/>
                    <a:sym typeface="Century Gothic"/>
                  </a:defRPr>
                </a:pPr>
                <a:r>
                  <a:rPr sz="1266"/>
                  <a:t>Environmental (10%)</a:t>
                </a:r>
                <a:br>
                  <a:rPr sz="1266"/>
                </a:br>
                <a:br>
                  <a:rPr sz="1266"/>
                </a:br>
                <a:r>
                  <a:rPr sz="1266"/>
                  <a:t>Genetics (15%)</a:t>
                </a:r>
              </a:p>
            </p:txBody>
          </p:sp>
          <p:sp>
            <p:nvSpPr>
              <p:cNvPr id="193" name="HEALTH EQUITY…"/>
              <p:cNvSpPr txBox="1"/>
              <p:nvPr/>
            </p:nvSpPr>
            <p:spPr>
              <a:xfrm>
                <a:off x="3599134" y="3404007"/>
                <a:ext cx="2303367" cy="8063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p>
                <a:pPr algn="r">
                  <a:defRPr sz="2300" b="1">
                    <a:solidFill>
                      <a:srgbClr val="006CA6"/>
                    </a:solidFill>
                    <a:latin typeface="Century Gothic"/>
                    <a:ea typeface="Century Gothic"/>
                    <a:cs typeface="Century Gothic"/>
                    <a:sym typeface="Century Gothic"/>
                  </a:defRPr>
                </a:pPr>
                <a:r>
                  <a:rPr sz="1617" dirty="0"/>
                  <a:t>Mc </a:t>
                </a:r>
                <a:r>
                  <a:rPr sz="1617" dirty="0" err="1"/>
                  <a:t>Giniss</a:t>
                </a:r>
                <a:r>
                  <a:rPr sz="1617" dirty="0"/>
                  <a:t> </a:t>
                </a:r>
              </a:p>
              <a:p>
                <a:pPr algn="r">
                  <a:defRPr sz="2300" b="1">
                    <a:solidFill>
                      <a:srgbClr val="006CA6"/>
                    </a:solidFill>
                    <a:latin typeface="Century Gothic"/>
                    <a:ea typeface="Century Gothic"/>
                    <a:cs typeface="Century Gothic"/>
                    <a:sym typeface="Century Gothic"/>
                  </a:defRPr>
                </a:pPr>
                <a:r>
                  <a:rPr sz="1617" i="1" dirty="0"/>
                  <a:t>et al </a:t>
                </a:r>
                <a:r>
                  <a:rPr sz="1617" dirty="0"/>
                  <a:t>(2002)</a:t>
                </a:r>
              </a:p>
            </p:txBody>
          </p:sp>
          <p:sp>
            <p:nvSpPr>
              <p:cNvPr id="194" name="HEALTH EQUITY…"/>
              <p:cNvSpPr txBox="1"/>
              <p:nvPr/>
            </p:nvSpPr>
            <p:spPr>
              <a:xfrm>
                <a:off x="9299177" y="3226206"/>
                <a:ext cx="2831062" cy="11602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spAutoFit/>
              </a:bodyPr>
              <a:lstStyle>
                <a:lvl1pPr algn="r">
                  <a:defRPr sz="2300" b="1">
                    <a:solidFill>
                      <a:srgbClr val="006CA6"/>
                    </a:solidFill>
                    <a:latin typeface="Century Gothic"/>
                    <a:ea typeface="Century Gothic"/>
                    <a:cs typeface="Century Gothic"/>
                    <a:sym typeface="Century Gothic"/>
                  </a:defRPr>
                </a:lvl1pPr>
              </a:lstStyle>
              <a:p>
                <a:r>
                  <a:rPr sz="1617"/>
                  <a:t>Canadian Institute of Advanced Research (2012)</a:t>
                </a:r>
              </a:p>
            </p:txBody>
          </p:sp>
          <p:pic>
            <p:nvPicPr>
              <p:cNvPr id="196" name="HIAP_PPT_Pie-graph-2.png" descr="HIAP_PPT_Pie-graph-2.png"/>
              <p:cNvPicPr>
                <a:picLocks noChangeAspect="1"/>
              </p:cNvPicPr>
              <p:nvPr/>
            </p:nvPicPr>
            <p:blipFill>
              <a:blip r:embed="rId4"/>
              <a:stretch>
                <a:fillRect/>
              </a:stretch>
            </p:blipFill>
            <p:spPr>
              <a:xfrm>
                <a:off x="6397870" y="4273130"/>
                <a:ext cx="3336596" cy="3397767"/>
              </a:xfrm>
              <a:prstGeom prst="rect">
                <a:avLst/>
              </a:prstGeom>
              <a:ln w="12700">
                <a:miter lim="400000"/>
              </a:ln>
            </p:spPr>
          </p:pic>
          <p:sp>
            <p:nvSpPr>
              <p:cNvPr id="198" name="Line"/>
              <p:cNvSpPr/>
              <p:nvPr/>
            </p:nvSpPr>
            <p:spPr>
              <a:xfrm>
                <a:off x="1386261" y="5067524"/>
                <a:ext cx="2969589" cy="1"/>
              </a:xfrm>
              <a:prstGeom prst="line">
                <a:avLst/>
              </a:prstGeom>
              <a:ln w="12700">
                <a:solidFill>
                  <a:srgbClr val="000000"/>
                </a:solidFill>
              </a:ln>
            </p:spPr>
            <p:txBody>
              <a:bodyPr lIns="32145" tIns="32145" rIns="32145" bIns="32145"/>
              <a:lstStyle/>
              <a:p>
                <a:endParaRPr sz="1266"/>
              </a:p>
            </p:txBody>
          </p:sp>
          <p:sp>
            <p:nvSpPr>
              <p:cNvPr id="199" name="Line"/>
              <p:cNvSpPr/>
              <p:nvPr/>
            </p:nvSpPr>
            <p:spPr>
              <a:xfrm>
                <a:off x="2268144" y="6060913"/>
                <a:ext cx="1552185" cy="1"/>
              </a:xfrm>
              <a:prstGeom prst="line">
                <a:avLst/>
              </a:prstGeom>
              <a:ln w="12700">
                <a:solidFill>
                  <a:srgbClr val="000000"/>
                </a:solidFill>
              </a:ln>
            </p:spPr>
            <p:txBody>
              <a:bodyPr lIns="32145" tIns="32145" rIns="32145" bIns="32145"/>
              <a:lstStyle/>
              <a:p>
                <a:endParaRPr sz="1266"/>
              </a:p>
            </p:txBody>
          </p:sp>
          <p:sp>
            <p:nvSpPr>
              <p:cNvPr id="200" name="Line"/>
              <p:cNvSpPr/>
              <p:nvPr/>
            </p:nvSpPr>
            <p:spPr>
              <a:xfrm>
                <a:off x="1576516" y="6885018"/>
                <a:ext cx="2184932" cy="1"/>
              </a:xfrm>
              <a:prstGeom prst="line">
                <a:avLst/>
              </a:prstGeom>
              <a:ln w="12700">
                <a:solidFill>
                  <a:srgbClr val="000000"/>
                </a:solidFill>
              </a:ln>
            </p:spPr>
            <p:txBody>
              <a:bodyPr lIns="32145" tIns="32145" rIns="32145" bIns="32145"/>
              <a:lstStyle/>
              <a:p>
                <a:endParaRPr sz="1266"/>
              </a:p>
            </p:txBody>
          </p:sp>
          <p:sp>
            <p:nvSpPr>
              <p:cNvPr id="201" name="Line"/>
              <p:cNvSpPr/>
              <p:nvPr/>
            </p:nvSpPr>
            <p:spPr>
              <a:xfrm>
                <a:off x="7604875" y="5232624"/>
                <a:ext cx="3100975" cy="1"/>
              </a:xfrm>
              <a:prstGeom prst="line">
                <a:avLst/>
              </a:prstGeom>
              <a:ln w="12700">
                <a:solidFill>
                  <a:srgbClr val="000000"/>
                </a:solidFill>
              </a:ln>
            </p:spPr>
            <p:txBody>
              <a:bodyPr lIns="32145" tIns="32145" rIns="32145" bIns="32145"/>
              <a:lstStyle/>
              <a:p>
                <a:endParaRPr sz="1266"/>
              </a:p>
            </p:txBody>
          </p:sp>
          <p:sp>
            <p:nvSpPr>
              <p:cNvPr id="202" name="Line"/>
              <p:cNvSpPr/>
              <p:nvPr/>
            </p:nvSpPr>
            <p:spPr>
              <a:xfrm>
                <a:off x="8343363" y="5906030"/>
                <a:ext cx="1208768" cy="1"/>
              </a:xfrm>
              <a:prstGeom prst="line">
                <a:avLst/>
              </a:prstGeom>
              <a:ln w="12700">
                <a:solidFill>
                  <a:srgbClr val="000000"/>
                </a:solidFill>
              </a:ln>
            </p:spPr>
            <p:txBody>
              <a:bodyPr lIns="32145" tIns="32145" rIns="32145" bIns="32145"/>
              <a:lstStyle/>
              <a:p>
                <a:endParaRPr sz="1266"/>
              </a:p>
            </p:txBody>
          </p:sp>
          <p:sp>
            <p:nvSpPr>
              <p:cNvPr id="203" name="Line"/>
              <p:cNvSpPr/>
              <p:nvPr/>
            </p:nvSpPr>
            <p:spPr>
              <a:xfrm>
                <a:off x="6999001" y="6465135"/>
                <a:ext cx="2731447" cy="1"/>
              </a:xfrm>
              <a:prstGeom prst="line">
                <a:avLst/>
              </a:prstGeom>
              <a:ln w="12700">
                <a:solidFill>
                  <a:srgbClr val="000000"/>
                </a:solidFill>
              </a:ln>
            </p:spPr>
            <p:txBody>
              <a:bodyPr lIns="32145" tIns="32145" rIns="32145" bIns="32145"/>
              <a:lstStyle/>
              <a:p>
                <a:endParaRPr sz="1266"/>
              </a:p>
            </p:txBody>
          </p:sp>
          <p:sp>
            <p:nvSpPr>
              <p:cNvPr id="204" name="Line"/>
              <p:cNvSpPr/>
              <p:nvPr/>
            </p:nvSpPr>
            <p:spPr>
              <a:xfrm>
                <a:off x="7593547" y="7011541"/>
                <a:ext cx="2708400" cy="1"/>
              </a:xfrm>
              <a:prstGeom prst="line">
                <a:avLst/>
              </a:prstGeom>
              <a:ln w="12700">
                <a:solidFill>
                  <a:srgbClr val="000000"/>
                </a:solidFill>
              </a:ln>
            </p:spPr>
            <p:txBody>
              <a:bodyPr lIns="32145" tIns="32145" rIns="32145" bIns="32145"/>
              <a:lstStyle/>
              <a:p>
                <a:endParaRPr sz="1266"/>
              </a:p>
            </p:txBody>
          </p:sp>
        </p:gr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Rectangle"/>
          <p:cNvSpPr/>
          <p:nvPr/>
        </p:nvSpPr>
        <p:spPr>
          <a:xfrm>
            <a:off x="1524000" y="-11751"/>
            <a:ext cx="9144001" cy="1366910"/>
          </a:xfrm>
          <a:prstGeom prst="rect">
            <a:avLst/>
          </a:prstGeom>
          <a:solidFill>
            <a:srgbClr val="242E7C"/>
          </a:solidFill>
          <a:ln w="12700">
            <a:miter lim="400000"/>
          </a:ln>
          <a:effectLst>
            <a:outerShdw blurRad="203200" dist="25400" dir="16200000" rotWithShape="0">
              <a:srgbClr val="000000">
                <a:alpha val="29000"/>
              </a:srgbClr>
            </a:outerShdw>
          </a:effectLst>
        </p:spPr>
        <p:txBody>
          <a:bodyPr lIns="34289" tIns="34289" rIns="34289" bIns="34289" anchor="ctr"/>
          <a:lstStyle/>
          <a:p>
            <a:pPr>
              <a:defRPr>
                <a:latin typeface="+mj-lt"/>
                <a:ea typeface="+mj-ea"/>
                <a:cs typeface="+mj-cs"/>
                <a:sym typeface="Calibri"/>
              </a:defRPr>
            </a:pPr>
            <a:endParaRPr sz="1266"/>
          </a:p>
        </p:txBody>
      </p:sp>
      <p:sp>
        <p:nvSpPr>
          <p:cNvPr id="207" name="Title 1"/>
          <p:cNvSpPr txBox="1"/>
          <p:nvPr/>
        </p:nvSpPr>
        <p:spPr>
          <a:xfrm>
            <a:off x="3577827" y="175617"/>
            <a:ext cx="6917612" cy="9941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nchor="ctr">
            <a:normAutofit/>
          </a:bodyPr>
          <a:lstStyle/>
          <a:p>
            <a:pPr>
              <a:lnSpc>
                <a:spcPct val="90000"/>
              </a:lnSpc>
              <a:defRPr sz="4400" b="1" cap="all" spc="-200">
                <a:solidFill>
                  <a:srgbClr val="FFFFFF"/>
                </a:solidFill>
                <a:latin typeface="Century Gothic"/>
                <a:ea typeface="Century Gothic"/>
                <a:cs typeface="Century Gothic"/>
                <a:sym typeface="Century Gothic"/>
              </a:defRPr>
            </a:pPr>
            <a:r>
              <a:rPr lang="en-GB" sz="3094" dirty="0"/>
              <a:t>WHAT ARE </a:t>
            </a:r>
            <a:r>
              <a:rPr sz="3094" dirty="0"/>
              <a:t>THE Social Determinants </a:t>
            </a:r>
            <a:br>
              <a:rPr sz="3094" dirty="0"/>
            </a:br>
            <a:r>
              <a:rPr sz="3094" dirty="0"/>
              <a:t>of Health?</a:t>
            </a:r>
          </a:p>
        </p:txBody>
      </p:sp>
      <p:grpSp>
        <p:nvGrpSpPr>
          <p:cNvPr id="213" name="Group"/>
          <p:cNvGrpSpPr/>
          <p:nvPr/>
        </p:nvGrpSpPr>
        <p:grpSpPr>
          <a:xfrm>
            <a:off x="1524000" y="-11721"/>
            <a:ext cx="1805754" cy="1366804"/>
            <a:chOff x="0" y="0"/>
            <a:chExt cx="2568182" cy="1943898"/>
          </a:xfrm>
        </p:grpSpPr>
        <p:sp>
          <p:nvSpPr>
            <p:cNvPr id="208" name="Pentagon 1"/>
            <p:cNvSpPr/>
            <p:nvPr/>
          </p:nvSpPr>
          <p:spPr>
            <a:xfrm>
              <a:off x="0" y="-1"/>
              <a:ext cx="2568183" cy="194389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4493" y="21600"/>
                  </a:lnTo>
                  <a:lnTo>
                    <a:pt x="21600" y="11003"/>
                  </a:lnTo>
                  <a:lnTo>
                    <a:pt x="14493" y="0"/>
                  </a:lnTo>
                  <a:lnTo>
                    <a:pt x="0" y="0"/>
                  </a:lnTo>
                  <a:close/>
                </a:path>
              </a:pathLst>
            </a:custGeom>
            <a:gradFill flip="none" rotWithShape="1">
              <a:gsLst>
                <a:gs pos="0">
                  <a:srgbClr val="008B92"/>
                </a:gs>
                <a:gs pos="100000">
                  <a:srgbClr val="4DB1BC"/>
                </a:gs>
              </a:gsLst>
              <a:lin ang="0" scaled="0"/>
            </a:gradFill>
            <a:ln w="12700" cap="flat">
              <a:noFill/>
              <a:miter lim="400000"/>
            </a:ln>
            <a:effectLst>
              <a:outerShdw blurRad="203200" dist="25400" dir="5400000" rotWithShape="0">
                <a:srgbClr val="000000">
                  <a:alpha val="11983"/>
                </a:srgbClr>
              </a:outerShdw>
            </a:effectLst>
          </p:spPr>
          <p:txBody>
            <a:bodyPr wrap="square" lIns="34289" tIns="34289" rIns="34289" bIns="34289" numCol="1" anchor="ctr">
              <a:noAutofit/>
            </a:bodyPr>
            <a:lstStyle/>
            <a:p>
              <a:endParaRPr sz="1266"/>
            </a:p>
          </p:txBody>
        </p:sp>
        <p:grpSp>
          <p:nvGrpSpPr>
            <p:cNvPr id="211" name="Group 25"/>
            <p:cNvGrpSpPr/>
            <p:nvPr/>
          </p:nvGrpSpPr>
          <p:grpSpPr>
            <a:xfrm>
              <a:off x="617106" y="458878"/>
              <a:ext cx="1127558" cy="1026211"/>
              <a:chOff x="0" y="-1"/>
              <a:chExt cx="1127557" cy="1026210"/>
            </a:xfrm>
          </p:grpSpPr>
          <p:sp>
            <p:nvSpPr>
              <p:cNvPr id="209" name="Title 1"/>
              <p:cNvSpPr txBox="1"/>
              <p:nvPr/>
            </p:nvSpPr>
            <p:spPr>
              <a:xfrm>
                <a:off x="-1" y="-2"/>
                <a:ext cx="1127559" cy="102621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34289" tIns="34289" rIns="34289" bIns="34289" numCol="1" anchor="ctr">
                <a:normAutofit/>
              </a:bodyPr>
              <a:lstStyle>
                <a:lvl1pPr algn="ctr" defTabSz="1144422">
                  <a:lnSpc>
                    <a:spcPct val="120000"/>
                  </a:lnSpc>
                  <a:defRPr sz="5000" b="1" cap="all" spc="-100">
                    <a:solidFill>
                      <a:srgbClr val="242E7C"/>
                    </a:solidFill>
                    <a:latin typeface="Century Gothic"/>
                    <a:ea typeface="Century Gothic"/>
                    <a:cs typeface="Century Gothic"/>
                    <a:sym typeface="Century Gothic"/>
                  </a:defRPr>
                </a:lvl1pPr>
              </a:lstStyle>
              <a:p>
                <a:endParaRPr sz="3516" dirty="0"/>
              </a:p>
            </p:txBody>
          </p:sp>
          <p:sp>
            <p:nvSpPr>
              <p:cNvPr id="210" name="Square"/>
              <p:cNvSpPr/>
              <p:nvPr/>
            </p:nvSpPr>
            <p:spPr>
              <a:xfrm>
                <a:off x="99422" y="72786"/>
                <a:ext cx="914567" cy="914567"/>
              </a:xfrm>
              <a:prstGeom prst="rect">
                <a:avLst/>
              </a:prstGeom>
              <a:noFill/>
              <a:ln w="50800" cap="flat">
                <a:solidFill>
                  <a:srgbClr val="242E7C"/>
                </a:solidFill>
                <a:prstDash val="solid"/>
                <a:miter lim="800000"/>
              </a:ln>
              <a:effectLst/>
            </p:spPr>
            <p:txBody>
              <a:bodyPr wrap="square" lIns="34289" tIns="34289" rIns="34289" bIns="34289" numCol="1" anchor="ctr">
                <a:noAutofit/>
              </a:bodyPr>
              <a:lstStyle/>
              <a:p>
                <a:pPr>
                  <a:defRPr>
                    <a:latin typeface="+mj-lt"/>
                    <a:ea typeface="+mj-ea"/>
                    <a:cs typeface="+mj-cs"/>
                    <a:sym typeface="Calibri"/>
                  </a:defRPr>
                </a:pPr>
                <a:endParaRPr sz="1266"/>
              </a:p>
            </p:txBody>
          </p:sp>
        </p:grpSp>
        <p:pic>
          <p:nvPicPr>
            <p:cNvPr id="212" name="HiAP-modules-text-BLue.png" descr="HiAP-modules-text-BLue.png"/>
            <p:cNvPicPr>
              <a:picLocks noChangeAspect="1"/>
            </p:cNvPicPr>
            <p:nvPr/>
          </p:nvPicPr>
          <p:blipFill>
            <a:blip r:embed="rId3"/>
            <a:stretch>
              <a:fillRect/>
            </a:stretch>
          </p:blipFill>
          <p:spPr>
            <a:xfrm>
              <a:off x="92007" y="75131"/>
              <a:ext cx="507691" cy="1612044"/>
            </a:xfrm>
            <a:prstGeom prst="rect">
              <a:avLst/>
            </a:prstGeom>
            <a:ln w="12700" cap="flat">
              <a:noFill/>
              <a:miter lim="400000"/>
            </a:ln>
            <a:effectLst/>
          </p:spPr>
        </p:pic>
      </p:grpSp>
      <p:sp>
        <p:nvSpPr>
          <p:cNvPr id="214" name="The social determinants of health are the conditions in which people  are born, grow, live, work and age. These circumstances are shaped  by the distribution of money, power and resources at global, national and local levels."/>
          <p:cNvSpPr txBox="1">
            <a:spLocks noGrp="1"/>
          </p:cNvSpPr>
          <p:nvPr>
            <p:ph type="subTitle" sz="quarter" idx="1"/>
          </p:nvPr>
        </p:nvSpPr>
        <p:spPr>
          <a:xfrm>
            <a:off x="2942845" y="1894792"/>
            <a:ext cx="6987542" cy="1463562"/>
          </a:xfrm>
          <a:prstGeom prst="rect">
            <a:avLst/>
          </a:prstGeom>
        </p:spPr>
        <p:txBody>
          <a:bodyPr>
            <a:noAutofit/>
          </a:bodyPr>
          <a:lstStyle/>
          <a:p>
            <a:pPr algn="l" defTabSz="311813">
              <a:lnSpc>
                <a:spcPct val="115000"/>
              </a:lnSpc>
              <a:spcBef>
                <a:spcPts val="0"/>
              </a:spcBef>
              <a:defRPr sz="2300">
                <a:uFill>
                  <a:solidFill>
                    <a:srgbClr val="000000"/>
                  </a:solidFill>
                </a:uFill>
                <a:latin typeface="Century Gothic"/>
                <a:ea typeface="Century Gothic"/>
                <a:cs typeface="Century Gothic"/>
                <a:sym typeface="Century Gothic"/>
              </a:defRPr>
            </a:pPr>
            <a:r>
              <a:rPr sz="1687" dirty="0"/>
              <a:t>The social determinants of health are the conditions in which people are born, grow, live, work and age. These circumstances are shaped by the distribution of money, power and resources at global, national and local levels.</a:t>
            </a:r>
          </a:p>
        </p:txBody>
      </p:sp>
      <p:sp>
        <p:nvSpPr>
          <p:cNvPr id="215" name="Line"/>
          <p:cNvSpPr/>
          <p:nvPr/>
        </p:nvSpPr>
        <p:spPr>
          <a:xfrm>
            <a:off x="2408714" y="3269660"/>
            <a:ext cx="7552581" cy="1"/>
          </a:xfrm>
          <a:prstGeom prst="line">
            <a:avLst/>
          </a:prstGeom>
          <a:ln w="12700">
            <a:solidFill>
              <a:srgbClr val="242E7C"/>
            </a:solidFill>
            <a:miter lim="400000"/>
          </a:ln>
        </p:spPr>
        <p:txBody>
          <a:bodyPr lIns="32145" tIns="32145" rIns="32145" bIns="32145"/>
          <a:lstStyle/>
          <a:p>
            <a:endParaRPr sz="1266"/>
          </a:p>
        </p:txBody>
      </p:sp>
      <p:sp>
        <p:nvSpPr>
          <p:cNvPr id="216" name="Line"/>
          <p:cNvSpPr/>
          <p:nvPr/>
        </p:nvSpPr>
        <p:spPr>
          <a:xfrm>
            <a:off x="2408714" y="4708735"/>
            <a:ext cx="7552581" cy="1"/>
          </a:xfrm>
          <a:prstGeom prst="line">
            <a:avLst/>
          </a:prstGeom>
          <a:ln w="12700">
            <a:solidFill>
              <a:srgbClr val="242E7C"/>
            </a:solidFill>
            <a:miter lim="400000"/>
          </a:ln>
        </p:spPr>
        <p:txBody>
          <a:bodyPr lIns="32145" tIns="32145" rIns="32145" bIns="32145"/>
          <a:lstStyle/>
          <a:p>
            <a:endParaRPr sz="1266"/>
          </a:p>
        </p:txBody>
      </p:sp>
      <p:sp>
        <p:nvSpPr>
          <p:cNvPr id="217" name="Rectangle 1"/>
          <p:cNvSpPr txBox="1"/>
          <p:nvPr/>
        </p:nvSpPr>
        <p:spPr>
          <a:xfrm>
            <a:off x="2942844" y="3509432"/>
            <a:ext cx="7348373" cy="5101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2145" tIns="32145" rIns="32145" bIns="32145">
            <a:spAutoFit/>
          </a:bodyPr>
          <a:lstStyle>
            <a:lvl1pPr defTabSz="958712">
              <a:lnSpc>
                <a:spcPct val="120000"/>
              </a:lnSpc>
              <a:spcBef>
                <a:spcPts val="900"/>
              </a:spcBef>
              <a:defRPr spc="-72">
                <a:latin typeface="Century Gothic"/>
                <a:ea typeface="Century Gothic"/>
                <a:cs typeface="Century Gothic"/>
                <a:sym typeface="Century Gothic"/>
              </a:defRPr>
            </a:lvl1pPr>
          </a:lstStyle>
          <a:p>
            <a:r>
              <a:rPr sz="1266" dirty="0"/>
              <a:t>The social determinants of health are mostly responsible for health inequities – the unfair and avoidable differences in health status seen within and between countries.</a:t>
            </a:r>
          </a:p>
        </p:txBody>
      </p:sp>
      <p:sp>
        <p:nvSpPr>
          <p:cNvPr id="218" name="Rectangle 2"/>
          <p:cNvSpPr txBox="1"/>
          <p:nvPr/>
        </p:nvSpPr>
        <p:spPr>
          <a:xfrm>
            <a:off x="2942844" y="5076081"/>
            <a:ext cx="7348373" cy="4930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2145" tIns="32145" rIns="32145" bIns="32145">
            <a:spAutoFit/>
          </a:bodyPr>
          <a:lstStyle/>
          <a:p>
            <a:pPr defTabSz="321457">
              <a:lnSpc>
                <a:spcPct val="115000"/>
              </a:lnSpc>
              <a:spcBef>
                <a:spcPts val="703"/>
              </a:spcBef>
              <a:defRPr>
                <a:uFill>
                  <a:solidFill>
                    <a:srgbClr val="000000"/>
                  </a:solidFill>
                </a:uFill>
                <a:latin typeface="Century Gothic"/>
                <a:ea typeface="Century Gothic"/>
                <a:cs typeface="Century Gothic"/>
                <a:sym typeface="Century Gothic"/>
              </a:defRPr>
            </a:pPr>
            <a:r>
              <a:rPr sz="1266" dirty="0"/>
              <a:t>The social determinants of health are multi-layered </a:t>
            </a:r>
            <a:br>
              <a:rPr sz="1266" dirty="0"/>
            </a:br>
            <a:r>
              <a:rPr sz="1266" dirty="0"/>
              <a:t>and range from societal to individual factors.</a:t>
            </a:r>
          </a:p>
        </p:txBody>
      </p:sp>
      <p:grpSp>
        <p:nvGrpSpPr>
          <p:cNvPr id="222" name="Group"/>
          <p:cNvGrpSpPr/>
          <p:nvPr/>
        </p:nvGrpSpPr>
        <p:grpSpPr>
          <a:xfrm>
            <a:off x="1523997" y="1819999"/>
            <a:ext cx="1157795" cy="4323629"/>
            <a:chOff x="-1" y="0"/>
            <a:chExt cx="1646640" cy="6149160"/>
          </a:xfrm>
        </p:grpSpPr>
        <p:sp>
          <p:nvSpPr>
            <p:cNvPr id="219" name="Pentagon 1"/>
            <p:cNvSpPr/>
            <p:nvPr/>
          </p:nvSpPr>
          <p:spPr>
            <a:xfrm>
              <a:off x="-2" y="4089113"/>
              <a:ext cx="1646642" cy="206004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1516" y="21600"/>
                  </a:lnTo>
                  <a:lnTo>
                    <a:pt x="21600" y="11004"/>
                  </a:lnTo>
                  <a:lnTo>
                    <a:pt x="11516" y="0"/>
                  </a:lnTo>
                  <a:lnTo>
                    <a:pt x="0" y="0"/>
                  </a:lnTo>
                  <a:close/>
                </a:path>
              </a:pathLst>
            </a:custGeom>
            <a:solidFill>
              <a:srgbClr val="E50069"/>
            </a:solidFill>
            <a:ln w="12700" cap="flat">
              <a:noFill/>
              <a:miter lim="400000"/>
            </a:ln>
            <a:effectLst>
              <a:outerShdw blurRad="203200" dist="25400" dir="5400000" rotWithShape="0">
                <a:srgbClr val="000000">
                  <a:alpha val="11983"/>
                </a:srgbClr>
              </a:outerShdw>
            </a:effectLst>
          </p:spPr>
          <p:txBody>
            <a:bodyPr wrap="square" lIns="34289" tIns="34289" rIns="34289" bIns="34289" numCol="1" anchor="ctr">
              <a:noAutofit/>
            </a:bodyPr>
            <a:lstStyle/>
            <a:p>
              <a:endParaRPr sz="1266"/>
            </a:p>
          </p:txBody>
        </p:sp>
        <p:sp>
          <p:nvSpPr>
            <p:cNvPr id="220" name="Pentagon 1"/>
            <p:cNvSpPr/>
            <p:nvPr/>
          </p:nvSpPr>
          <p:spPr>
            <a:xfrm>
              <a:off x="-2" y="2044787"/>
              <a:ext cx="1646642" cy="205958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1516" y="21600"/>
                  </a:lnTo>
                  <a:lnTo>
                    <a:pt x="21600" y="11001"/>
                  </a:lnTo>
                  <a:lnTo>
                    <a:pt x="11516" y="0"/>
                  </a:lnTo>
                  <a:lnTo>
                    <a:pt x="0" y="0"/>
                  </a:lnTo>
                  <a:close/>
                </a:path>
              </a:pathLst>
            </a:custGeom>
            <a:solidFill>
              <a:srgbClr val="006CA6"/>
            </a:solidFill>
            <a:ln w="12700" cap="flat">
              <a:noFill/>
              <a:miter lim="400000"/>
            </a:ln>
            <a:effectLst>
              <a:outerShdw blurRad="203200" dist="25400" dir="5400000" rotWithShape="0">
                <a:srgbClr val="000000">
                  <a:alpha val="11983"/>
                </a:srgbClr>
              </a:outerShdw>
            </a:effectLst>
          </p:spPr>
          <p:txBody>
            <a:bodyPr wrap="square" lIns="34289" tIns="34289" rIns="34289" bIns="34289" numCol="1" anchor="ctr">
              <a:noAutofit/>
            </a:bodyPr>
            <a:lstStyle/>
            <a:p>
              <a:pPr>
                <a:defRPr>
                  <a:solidFill>
                    <a:srgbClr val="E50069"/>
                  </a:solidFill>
                </a:defRPr>
              </a:pPr>
              <a:endParaRPr sz="1266"/>
            </a:p>
          </p:txBody>
        </p:sp>
        <p:sp>
          <p:nvSpPr>
            <p:cNvPr id="221" name="Pentagon 1"/>
            <p:cNvSpPr/>
            <p:nvPr/>
          </p:nvSpPr>
          <p:spPr>
            <a:xfrm>
              <a:off x="-2" y="-1"/>
              <a:ext cx="1646642" cy="206004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1516" y="21600"/>
                  </a:lnTo>
                  <a:lnTo>
                    <a:pt x="21600" y="11004"/>
                  </a:lnTo>
                  <a:lnTo>
                    <a:pt x="11516" y="0"/>
                  </a:lnTo>
                  <a:lnTo>
                    <a:pt x="0" y="0"/>
                  </a:lnTo>
                  <a:close/>
                </a:path>
              </a:pathLst>
            </a:custGeom>
            <a:solidFill>
              <a:srgbClr val="532075"/>
            </a:solidFill>
            <a:ln w="12700" cap="flat">
              <a:noFill/>
              <a:miter lim="400000"/>
            </a:ln>
            <a:effectLst>
              <a:outerShdw blurRad="203200" dist="25400" dir="5400000" rotWithShape="0">
                <a:srgbClr val="000000">
                  <a:alpha val="11983"/>
                </a:srgbClr>
              </a:outerShdw>
            </a:effectLst>
          </p:spPr>
          <p:txBody>
            <a:bodyPr wrap="square" lIns="34289" tIns="34289" rIns="34289" bIns="34289" numCol="1" anchor="ctr">
              <a:noAutofit/>
            </a:bodyPr>
            <a:lstStyle/>
            <a:p>
              <a:endParaRPr sz="1266"/>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Rectangle"/>
          <p:cNvSpPr/>
          <p:nvPr/>
        </p:nvSpPr>
        <p:spPr>
          <a:xfrm>
            <a:off x="1524000" y="-11751"/>
            <a:ext cx="9144001" cy="1366910"/>
          </a:xfrm>
          <a:prstGeom prst="rect">
            <a:avLst/>
          </a:prstGeom>
          <a:solidFill>
            <a:srgbClr val="242E7C"/>
          </a:solidFill>
          <a:ln w="12700">
            <a:miter lim="400000"/>
          </a:ln>
          <a:effectLst>
            <a:outerShdw blurRad="203200" dist="25400" dir="16200000" rotWithShape="0">
              <a:srgbClr val="000000">
                <a:alpha val="29000"/>
              </a:srgbClr>
            </a:outerShdw>
          </a:effectLst>
        </p:spPr>
        <p:txBody>
          <a:bodyPr lIns="34289" tIns="34289" rIns="34289" bIns="34289" anchor="ctr"/>
          <a:lstStyle/>
          <a:p>
            <a:pPr>
              <a:defRPr>
                <a:latin typeface="+mj-lt"/>
                <a:ea typeface="+mj-ea"/>
                <a:cs typeface="+mj-cs"/>
                <a:sym typeface="Calibri"/>
              </a:defRPr>
            </a:pPr>
            <a:endParaRPr sz="1266"/>
          </a:p>
        </p:txBody>
      </p:sp>
      <p:grpSp>
        <p:nvGrpSpPr>
          <p:cNvPr id="232" name="Group"/>
          <p:cNvGrpSpPr/>
          <p:nvPr/>
        </p:nvGrpSpPr>
        <p:grpSpPr>
          <a:xfrm>
            <a:off x="1588692" y="41106"/>
            <a:ext cx="1162025" cy="1133469"/>
            <a:chOff x="92007" y="75131"/>
            <a:chExt cx="1652657" cy="1612044"/>
          </a:xfrm>
        </p:grpSpPr>
        <p:grpSp>
          <p:nvGrpSpPr>
            <p:cNvPr id="230" name="Group 25"/>
            <p:cNvGrpSpPr/>
            <p:nvPr/>
          </p:nvGrpSpPr>
          <p:grpSpPr>
            <a:xfrm>
              <a:off x="617106" y="458878"/>
              <a:ext cx="1127558" cy="1026211"/>
              <a:chOff x="0" y="-1"/>
              <a:chExt cx="1127557" cy="1026210"/>
            </a:xfrm>
          </p:grpSpPr>
          <p:sp>
            <p:nvSpPr>
              <p:cNvPr id="228" name="Title 1"/>
              <p:cNvSpPr txBox="1"/>
              <p:nvPr/>
            </p:nvSpPr>
            <p:spPr>
              <a:xfrm>
                <a:off x="-1" y="-2"/>
                <a:ext cx="1127559" cy="102621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34289" tIns="34289" rIns="34289" bIns="34289" numCol="1" anchor="ctr">
                <a:normAutofit/>
              </a:bodyPr>
              <a:lstStyle>
                <a:lvl1pPr algn="ctr" defTabSz="1144422">
                  <a:lnSpc>
                    <a:spcPct val="120000"/>
                  </a:lnSpc>
                  <a:defRPr sz="5000" b="1" cap="all" spc="-100">
                    <a:solidFill>
                      <a:srgbClr val="242E7C"/>
                    </a:solidFill>
                    <a:latin typeface="Century Gothic"/>
                    <a:ea typeface="Century Gothic"/>
                    <a:cs typeface="Century Gothic"/>
                    <a:sym typeface="Century Gothic"/>
                  </a:defRPr>
                </a:lvl1pPr>
              </a:lstStyle>
              <a:p>
                <a:endParaRPr sz="3516" dirty="0"/>
              </a:p>
            </p:txBody>
          </p:sp>
          <p:sp>
            <p:nvSpPr>
              <p:cNvPr id="229" name="Square"/>
              <p:cNvSpPr/>
              <p:nvPr/>
            </p:nvSpPr>
            <p:spPr>
              <a:xfrm>
                <a:off x="99422" y="72786"/>
                <a:ext cx="914567" cy="914567"/>
              </a:xfrm>
              <a:prstGeom prst="rect">
                <a:avLst/>
              </a:prstGeom>
              <a:noFill/>
              <a:ln w="50800" cap="flat">
                <a:solidFill>
                  <a:srgbClr val="242E7C"/>
                </a:solidFill>
                <a:prstDash val="solid"/>
                <a:miter lim="800000"/>
              </a:ln>
              <a:effectLst/>
            </p:spPr>
            <p:txBody>
              <a:bodyPr wrap="square" lIns="34289" tIns="34289" rIns="34289" bIns="34289" numCol="1" anchor="ctr">
                <a:noAutofit/>
              </a:bodyPr>
              <a:lstStyle/>
              <a:p>
                <a:pPr>
                  <a:defRPr>
                    <a:latin typeface="+mj-lt"/>
                    <a:ea typeface="+mj-ea"/>
                    <a:cs typeface="+mj-cs"/>
                    <a:sym typeface="Calibri"/>
                  </a:defRPr>
                </a:pPr>
                <a:endParaRPr sz="1266"/>
              </a:p>
            </p:txBody>
          </p:sp>
        </p:grpSp>
        <p:pic>
          <p:nvPicPr>
            <p:cNvPr id="231" name="HiAP-modules-text-BLue.png" descr="HiAP-modules-text-BLue.png"/>
            <p:cNvPicPr>
              <a:picLocks noChangeAspect="1"/>
            </p:cNvPicPr>
            <p:nvPr/>
          </p:nvPicPr>
          <p:blipFill>
            <a:blip r:embed="rId3"/>
            <a:stretch>
              <a:fillRect/>
            </a:stretch>
          </p:blipFill>
          <p:spPr>
            <a:xfrm>
              <a:off x="92007" y="75131"/>
              <a:ext cx="507691" cy="1612044"/>
            </a:xfrm>
            <a:prstGeom prst="rect">
              <a:avLst/>
            </a:prstGeom>
            <a:ln w="12700" cap="flat">
              <a:noFill/>
              <a:miter lim="400000"/>
            </a:ln>
            <a:effectLst/>
          </p:spPr>
        </p:pic>
      </p:grpSp>
      <p:sp>
        <p:nvSpPr>
          <p:cNvPr id="233" name="Source: Dahlgren G and Whitehead M (1991)  Policies and strategies to promote social equity in health. Stockholm, Institute of Future Studies."/>
          <p:cNvSpPr txBox="1">
            <a:spLocks noGrp="1"/>
          </p:cNvSpPr>
          <p:nvPr>
            <p:ph type="subTitle" sz="quarter" idx="1"/>
          </p:nvPr>
        </p:nvSpPr>
        <p:spPr>
          <a:xfrm>
            <a:off x="4549619" y="5945584"/>
            <a:ext cx="3092763" cy="856665"/>
          </a:xfrm>
          <a:prstGeom prst="rect">
            <a:avLst/>
          </a:prstGeom>
        </p:spPr>
        <p:txBody>
          <a:bodyPr>
            <a:normAutofit fontScale="70000" lnSpcReduction="20000"/>
          </a:bodyPr>
          <a:lstStyle/>
          <a:p>
            <a:pPr>
              <a:lnSpc>
                <a:spcPct val="120000"/>
              </a:lnSpc>
              <a:defRPr sz="1400">
                <a:latin typeface="Century Gothic"/>
                <a:ea typeface="Century Gothic"/>
                <a:cs typeface="Century Gothic"/>
                <a:sym typeface="Century Gothic"/>
              </a:defRPr>
            </a:pPr>
            <a:r>
              <a:t>Source: Dahlgren G and Whitehead M (1991) </a:t>
            </a:r>
            <a:br/>
            <a:r>
              <a:t>Policies and strategies to promote social equity in health. Stockholm, Institute of Future Studies. </a:t>
            </a:r>
          </a:p>
        </p:txBody>
      </p:sp>
      <p:pic>
        <p:nvPicPr>
          <p:cNvPr id="234" name="Picture 7" descr="Picture 7"/>
          <p:cNvPicPr>
            <a:picLocks noChangeAspect="1"/>
          </p:cNvPicPr>
          <p:nvPr/>
        </p:nvPicPr>
        <p:blipFill>
          <a:blip r:embed="rId4"/>
          <a:stretch>
            <a:fillRect/>
          </a:stretch>
        </p:blipFill>
        <p:spPr>
          <a:xfrm>
            <a:off x="2869438" y="1587940"/>
            <a:ext cx="6393916" cy="5297906"/>
          </a:xfrm>
          <a:prstGeom prst="rect">
            <a:avLst/>
          </a:prstGeom>
          <a:ln w="12700">
            <a:miter lim="400000"/>
          </a:ln>
        </p:spPr>
      </p:pic>
      <p:sp>
        <p:nvSpPr>
          <p:cNvPr id="235" name="Title 1"/>
          <p:cNvSpPr txBox="1"/>
          <p:nvPr/>
        </p:nvSpPr>
        <p:spPr>
          <a:xfrm>
            <a:off x="3577827" y="175617"/>
            <a:ext cx="6917612" cy="9941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34289" tIns="34289" rIns="34289" bIns="34289" anchor="ctr">
            <a:normAutofit/>
          </a:bodyPr>
          <a:lstStyle/>
          <a:p>
            <a:pPr>
              <a:lnSpc>
                <a:spcPct val="90000"/>
              </a:lnSpc>
              <a:defRPr sz="4400" b="1" cap="all" spc="-200">
                <a:solidFill>
                  <a:srgbClr val="FFFFFF"/>
                </a:solidFill>
                <a:latin typeface="Century Gothic"/>
                <a:ea typeface="Century Gothic"/>
                <a:cs typeface="Century Gothic"/>
                <a:sym typeface="Century Gothic"/>
              </a:defRPr>
            </a:pPr>
            <a:r>
              <a:rPr sz="3094" dirty="0"/>
              <a:t>THE Social Determinants </a:t>
            </a:r>
            <a:br>
              <a:rPr sz="3094" dirty="0"/>
            </a:br>
            <a:r>
              <a:rPr sz="3094" dirty="0"/>
              <a:t>of Health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964719-E322-40EE-8DFD-0C85614DC95D}"/>
              </a:ext>
            </a:extLst>
          </p:cNvPr>
          <p:cNvSpPr>
            <a:spLocks noGrp="1"/>
          </p:cNvSpPr>
          <p:nvPr>
            <p:ph type="title"/>
          </p:nvPr>
        </p:nvSpPr>
        <p:spPr>
          <a:xfrm>
            <a:off x="686834" y="1153572"/>
            <a:ext cx="3200400" cy="4461163"/>
          </a:xfrm>
        </p:spPr>
        <p:txBody>
          <a:bodyPr>
            <a:normAutofit/>
          </a:bodyPr>
          <a:lstStyle/>
          <a:p>
            <a:r>
              <a:rPr lang="en-US">
                <a:solidFill>
                  <a:srgbClr val="FFFFFF"/>
                </a:solidFill>
              </a:rPr>
              <a:t>Other determinants of health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FBFFD4D-56FE-4EB6-9ED6-3C1861FE3738}"/>
              </a:ext>
            </a:extLst>
          </p:cNvPr>
          <p:cNvSpPr>
            <a:spLocks noGrp="1"/>
          </p:cNvSpPr>
          <p:nvPr>
            <p:ph idx="1"/>
          </p:nvPr>
        </p:nvSpPr>
        <p:spPr>
          <a:xfrm>
            <a:off x="4447308" y="591344"/>
            <a:ext cx="6906491" cy="5585619"/>
          </a:xfrm>
        </p:spPr>
        <p:txBody>
          <a:bodyPr anchor="ctr">
            <a:normAutofit/>
          </a:bodyPr>
          <a:lstStyle/>
          <a:p>
            <a:r>
              <a:rPr lang="en-US" dirty="0"/>
              <a:t>Food &amp; agriculture</a:t>
            </a:r>
          </a:p>
          <a:p>
            <a:r>
              <a:rPr lang="en-US" dirty="0"/>
              <a:t> Education. </a:t>
            </a:r>
          </a:p>
          <a:p>
            <a:r>
              <a:rPr lang="en-US" dirty="0"/>
              <a:t> Science &amp; technology. </a:t>
            </a:r>
          </a:p>
          <a:p>
            <a:r>
              <a:rPr lang="en-US" dirty="0"/>
              <a:t> Standard of living. </a:t>
            </a:r>
          </a:p>
          <a:p>
            <a:r>
              <a:rPr lang="en-US" dirty="0"/>
              <a:t> Social justice, equity, human rights. </a:t>
            </a:r>
          </a:p>
          <a:p>
            <a:r>
              <a:rPr lang="en-US" dirty="0"/>
              <a:t> Govt Polices to raise stand of living </a:t>
            </a:r>
          </a:p>
          <a:p>
            <a:r>
              <a:rPr lang="en-US" dirty="0"/>
              <a:t>Inter sectoral contributions </a:t>
            </a:r>
          </a:p>
          <a:p>
            <a:r>
              <a:rPr lang="en-US" dirty="0"/>
              <a:t> Dissemination of information (IEC)</a:t>
            </a:r>
            <a:endParaRPr lang="en-GB" dirty="0"/>
          </a:p>
        </p:txBody>
      </p:sp>
    </p:spTree>
    <p:extLst>
      <p:ext uri="{BB962C8B-B14F-4D97-AF65-F5344CB8AC3E}">
        <p14:creationId xmlns:p14="http://schemas.microsoft.com/office/powerpoint/2010/main" val="1402504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82B7B7-680C-4C30-8EC3-BD3960E35AE6}"/>
              </a:ext>
            </a:extLst>
          </p:cNvPr>
          <p:cNvSpPr>
            <a:spLocks noGrp="1"/>
          </p:cNvSpPr>
          <p:nvPr>
            <p:ph type="title"/>
          </p:nvPr>
        </p:nvSpPr>
        <p:spPr>
          <a:xfrm>
            <a:off x="686834" y="1153572"/>
            <a:ext cx="3200400" cy="4461163"/>
          </a:xfrm>
        </p:spPr>
        <p:txBody>
          <a:bodyPr>
            <a:normAutofit/>
          </a:bodyPr>
          <a:lstStyle/>
          <a:p>
            <a:r>
              <a:rPr lang="en-US">
                <a:solidFill>
                  <a:srgbClr val="FFFFFF"/>
                </a:solidFill>
              </a:rPr>
              <a:t>Biological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BDB5EBE-00D0-4059-92F9-EE01E7493438}"/>
              </a:ext>
            </a:extLst>
          </p:cNvPr>
          <p:cNvSpPr>
            <a:spLocks noGrp="1"/>
          </p:cNvSpPr>
          <p:nvPr>
            <p:ph idx="1"/>
          </p:nvPr>
        </p:nvSpPr>
        <p:spPr>
          <a:xfrm>
            <a:off x="4447308" y="591344"/>
            <a:ext cx="6906491" cy="5585619"/>
          </a:xfrm>
        </p:spPr>
        <p:txBody>
          <a:bodyPr anchor="ctr">
            <a:normAutofit/>
          </a:bodyPr>
          <a:lstStyle/>
          <a:p>
            <a:pPr marL="0" indent="0">
              <a:buNone/>
            </a:pPr>
            <a:r>
              <a:rPr lang="en-US" dirty="0"/>
              <a:t>Genetic make-up (Heredity) </a:t>
            </a:r>
          </a:p>
          <a:p>
            <a:pPr marL="0" indent="0">
              <a:buNone/>
            </a:pPr>
            <a:r>
              <a:rPr lang="en-US" dirty="0"/>
              <a:t>It is permanent &amp; can not be altered. </a:t>
            </a:r>
          </a:p>
          <a:p>
            <a:pPr marL="0" indent="0">
              <a:buNone/>
            </a:pPr>
            <a:r>
              <a:rPr lang="en-US" dirty="0"/>
              <a:t> Transmitted by hereditarily. </a:t>
            </a:r>
          </a:p>
          <a:p>
            <a:pPr marL="0" indent="0">
              <a:buNone/>
            </a:pPr>
            <a:r>
              <a:rPr lang="en-US" dirty="0"/>
              <a:t>No treatment. </a:t>
            </a:r>
          </a:p>
          <a:p>
            <a:pPr marL="0" indent="0">
              <a:buNone/>
            </a:pPr>
            <a:r>
              <a:rPr lang="en-US" dirty="0"/>
              <a:t> Many be Prevented to some extent.</a:t>
            </a:r>
            <a:endParaRPr lang="en-GB" dirty="0"/>
          </a:p>
        </p:txBody>
      </p:sp>
    </p:spTree>
    <p:extLst>
      <p:ext uri="{BB962C8B-B14F-4D97-AF65-F5344CB8AC3E}">
        <p14:creationId xmlns:p14="http://schemas.microsoft.com/office/powerpoint/2010/main" val="40561473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5A632B-B15A-489E-8337-BC0F40DB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rc 10">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5262" y="859948"/>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72C63FA-4EE1-49F9-99B1-EF05D9C6517B}"/>
              </a:ext>
            </a:extLst>
          </p:cNvPr>
          <p:cNvSpPr>
            <a:spLocks noGrp="1"/>
          </p:cNvSpPr>
          <p:nvPr>
            <p:ph type="title"/>
          </p:nvPr>
        </p:nvSpPr>
        <p:spPr>
          <a:xfrm>
            <a:off x="838200" y="643467"/>
            <a:ext cx="2951205" cy="5571066"/>
          </a:xfrm>
        </p:spPr>
        <p:txBody>
          <a:bodyPr>
            <a:normAutofit/>
          </a:bodyPr>
          <a:lstStyle/>
          <a:p>
            <a:r>
              <a:rPr lang="en-GB" sz="3700">
                <a:solidFill>
                  <a:srgbClr val="FFFFFF"/>
                </a:solidFill>
              </a:rPr>
              <a:t>Environmental factors-</a:t>
            </a:r>
          </a:p>
        </p:txBody>
      </p:sp>
      <p:sp>
        <p:nvSpPr>
          <p:cNvPr id="13" name="Rectangle: Rounded Corners 12">
            <a:extLst>
              <a:ext uri="{FF2B5EF4-FFF2-40B4-BE49-F238E27FC236}">
                <a16:creationId xmlns:a16="http://schemas.microsoft.com/office/drawing/2014/main" id="{651547D7-AD18-407B-A5F4-F8225B5DC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5452" y="434266"/>
            <a:ext cx="7217701" cy="5922084"/>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0ADECFC-9AF4-475E-A721-F602A938934C}"/>
              </a:ext>
            </a:extLst>
          </p:cNvPr>
          <p:cNvGraphicFramePr>
            <a:graphicFrameLocks noGrp="1"/>
          </p:cNvGraphicFramePr>
          <p:nvPr>
            <p:ph idx="1"/>
            <p:extLst>
              <p:ext uri="{D42A27DB-BD31-4B8C-83A1-F6EECF244321}">
                <p14:modId xmlns:p14="http://schemas.microsoft.com/office/powerpoint/2010/main" val="4161380140"/>
              </p:ext>
            </p:extLst>
          </p:nvPr>
        </p:nvGraphicFramePr>
        <p:xfrm>
          <a:off x="4763911" y="609600"/>
          <a:ext cx="6735443" cy="55646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0448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0EA0BE-BBB5-4090-A40B-EF0360E1E10F}"/>
              </a:ext>
            </a:extLst>
          </p:cNvPr>
          <p:cNvSpPr>
            <a:spLocks noGrp="1"/>
          </p:cNvSpPr>
          <p:nvPr>
            <p:ph type="title"/>
          </p:nvPr>
        </p:nvSpPr>
        <p:spPr>
          <a:xfrm>
            <a:off x="838200" y="365125"/>
            <a:ext cx="5558489" cy="1325563"/>
          </a:xfrm>
        </p:spPr>
        <p:txBody>
          <a:bodyPr>
            <a:normAutofit/>
          </a:bodyPr>
          <a:lstStyle/>
          <a:p>
            <a:r>
              <a:rPr lang="en-GB" dirty="0"/>
              <a:t>Behavioural &amp; socio-cultural</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EB3B34F-2D0F-4A60-8CFA-D25A48081D2C}"/>
              </a:ext>
            </a:extLst>
          </p:cNvPr>
          <p:cNvSpPr>
            <a:spLocks noGrp="1"/>
          </p:cNvSpPr>
          <p:nvPr>
            <p:ph idx="1"/>
          </p:nvPr>
        </p:nvSpPr>
        <p:spPr>
          <a:xfrm>
            <a:off x="838200" y="1825625"/>
            <a:ext cx="5558489" cy="4351338"/>
          </a:xfrm>
        </p:spPr>
        <p:txBody>
          <a:bodyPr>
            <a:normAutofit/>
          </a:bodyPr>
          <a:lstStyle/>
          <a:p>
            <a:r>
              <a:rPr lang="en-GB" dirty="0"/>
              <a:t>Depends on economic status (rich &amp; poor) </a:t>
            </a:r>
          </a:p>
          <a:p>
            <a:r>
              <a:rPr lang="en-GB" dirty="0"/>
              <a:t> Cultural values vegetarianism-Non-vegetarianism </a:t>
            </a:r>
          </a:p>
          <a:p>
            <a:r>
              <a:rPr lang="en-GB" dirty="0"/>
              <a:t> Social values Status of women </a:t>
            </a:r>
          </a:p>
          <a:p>
            <a:r>
              <a:rPr lang="en-GB" dirty="0"/>
              <a:t> Personal habits Smoking….. </a:t>
            </a:r>
          </a:p>
          <a:p>
            <a:r>
              <a:rPr lang="en-GB" dirty="0"/>
              <a:t>• </a:t>
            </a:r>
            <a:r>
              <a:rPr lang="en-GB" dirty="0" err="1"/>
              <a:t>Behavioral</a:t>
            </a:r>
            <a:r>
              <a:rPr lang="en-GB" dirty="0"/>
              <a:t> pattern High risk </a:t>
            </a:r>
            <a:r>
              <a:rPr lang="en-GB" dirty="0" err="1"/>
              <a:t>behavior</a:t>
            </a:r>
            <a:endParaRPr lang="en-GB"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41621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F6744D-A891-4CAC-8861-12AAFC7117AB}"/>
              </a:ext>
            </a:extLst>
          </p:cNvPr>
          <p:cNvSpPr>
            <a:spLocks noGrp="1"/>
          </p:cNvSpPr>
          <p:nvPr>
            <p:ph type="title"/>
          </p:nvPr>
        </p:nvSpPr>
        <p:spPr>
          <a:xfrm>
            <a:off x="956826" y="1112969"/>
            <a:ext cx="3937298" cy="4166010"/>
          </a:xfrm>
        </p:spPr>
        <p:txBody>
          <a:bodyPr>
            <a:normAutofit/>
          </a:bodyPr>
          <a:lstStyle/>
          <a:p>
            <a:r>
              <a:rPr lang="en-US" dirty="0">
                <a:solidFill>
                  <a:srgbClr val="FFFFFF"/>
                </a:solidFill>
              </a:rPr>
              <a:t>Lifestyle nurture or nature? </a:t>
            </a:r>
            <a:endParaRPr lang="en-GB" dirty="0">
              <a:solidFill>
                <a:srgbClr val="FFFFFF"/>
              </a:solidFill>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77019DE-1232-44F6-AE19-A689BF8C102B}"/>
              </a:ext>
            </a:extLst>
          </p:cNvPr>
          <p:cNvSpPr>
            <a:spLocks noGrp="1"/>
          </p:cNvSpPr>
          <p:nvPr>
            <p:ph idx="1"/>
          </p:nvPr>
        </p:nvSpPr>
        <p:spPr>
          <a:xfrm>
            <a:off x="6096000" y="820880"/>
            <a:ext cx="5257799" cy="4889350"/>
          </a:xfrm>
        </p:spPr>
        <p:txBody>
          <a:bodyPr anchor="t">
            <a:normAutofit/>
          </a:bodyPr>
          <a:lstStyle/>
          <a:p>
            <a:r>
              <a:rPr lang="en-US" dirty="0"/>
              <a:t>Learnt by observations by –parents, teachers, peer groups, mass media….. Includes cultural pattern, social value &amp; behavior… </a:t>
            </a:r>
          </a:p>
          <a:p>
            <a:r>
              <a:rPr lang="en-US" dirty="0"/>
              <a:t> The way people thinks &amp; live - developed through process of socialization&amp; social interaction. (traditional lifestyles) </a:t>
            </a:r>
          </a:p>
          <a:p>
            <a:r>
              <a:rPr lang="en-US" dirty="0"/>
              <a:t> So cultivate healthy lifestyles like proper nutrition &amp; sleep, exercise, avoid drug abuse,</a:t>
            </a:r>
            <a:endParaRPr lang="en-GB"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340405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EEA62-C175-47C5-84D6-D11B2A98386E}"/>
              </a:ext>
            </a:extLst>
          </p:cNvPr>
          <p:cNvSpPr>
            <a:spLocks noGrp="1"/>
          </p:cNvSpPr>
          <p:nvPr>
            <p:ph type="title"/>
          </p:nvPr>
        </p:nvSpPr>
        <p:spPr/>
        <p:txBody>
          <a:bodyPr/>
          <a:lstStyle/>
          <a:p>
            <a:r>
              <a:rPr lang="en-US" dirty="0"/>
              <a:t>Epigenetics </a:t>
            </a:r>
            <a:endParaRPr lang="en-GB" dirty="0"/>
          </a:p>
        </p:txBody>
      </p:sp>
      <p:pic>
        <p:nvPicPr>
          <p:cNvPr id="4" name="Online Media 3" title="The Role of Epigenetics in the Obesity Epidemic">
            <a:hlinkClick r:id="" action="ppaction://media"/>
            <a:extLst>
              <a:ext uri="{FF2B5EF4-FFF2-40B4-BE49-F238E27FC236}">
                <a16:creationId xmlns:a16="http://schemas.microsoft.com/office/drawing/2014/main" id="{C34FBB77-17F2-4C95-81AF-3BC64F9E49C9}"/>
              </a:ext>
            </a:extLst>
          </p:cNvPr>
          <p:cNvPicPr>
            <a:picLocks noGrp="1" noRot="1" noChangeAspect="1"/>
          </p:cNvPicPr>
          <p:nvPr>
            <p:ph idx="1"/>
            <a:videoFile r:link="rId1"/>
          </p:nvPr>
        </p:nvPicPr>
        <p:blipFill>
          <a:blip r:embed="rId3"/>
          <a:stretch>
            <a:fillRect/>
          </a:stretch>
        </p:blipFill>
        <p:spPr>
          <a:xfrm>
            <a:off x="2228850" y="1825625"/>
            <a:ext cx="7735888" cy="4351338"/>
          </a:xfrm>
          <a:prstGeom prst="rect">
            <a:avLst/>
          </a:prstGeom>
        </p:spPr>
      </p:pic>
    </p:spTree>
    <p:extLst>
      <p:ext uri="{BB962C8B-B14F-4D97-AF65-F5344CB8AC3E}">
        <p14:creationId xmlns:p14="http://schemas.microsoft.com/office/powerpoint/2010/main" val="3921449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513FD2-8449-4C6F-9F80-A7EB5D961386}"/>
              </a:ext>
            </a:extLst>
          </p:cNvPr>
          <p:cNvSpPr>
            <a:spLocks noGrp="1"/>
          </p:cNvSpPr>
          <p:nvPr>
            <p:ph type="title"/>
          </p:nvPr>
        </p:nvSpPr>
        <p:spPr>
          <a:xfrm>
            <a:off x="956826" y="1112969"/>
            <a:ext cx="3937298" cy="4166010"/>
          </a:xfrm>
        </p:spPr>
        <p:txBody>
          <a:bodyPr>
            <a:normAutofit/>
          </a:bodyPr>
          <a:lstStyle/>
          <a:p>
            <a:r>
              <a:rPr lang="en-GB">
                <a:solidFill>
                  <a:srgbClr val="FFFFFF"/>
                </a:solidFill>
              </a:rPr>
              <a:t>Life-style makes the difference!</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4401494-09CD-41B0-96CB-39FC93E10D9E}"/>
              </a:ext>
            </a:extLst>
          </p:cNvPr>
          <p:cNvSpPr>
            <a:spLocks noGrp="1"/>
          </p:cNvSpPr>
          <p:nvPr>
            <p:ph idx="1"/>
          </p:nvPr>
        </p:nvSpPr>
        <p:spPr>
          <a:xfrm>
            <a:off x="6096000" y="820880"/>
            <a:ext cx="5257799" cy="4889350"/>
          </a:xfrm>
        </p:spPr>
        <p:txBody>
          <a:bodyPr anchor="t">
            <a:normAutofit/>
          </a:bodyPr>
          <a:lstStyle/>
          <a:p>
            <a:r>
              <a:rPr lang="en-GB" dirty="0"/>
              <a:t>Malnutrition. </a:t>
            </a:r>
          </a:p>
          <a:p>
            <a:r>
              <a:rPr lang="en-GB" dirty="0"/>
              <a:t> Population explosion. </a:t>
            </a:r>
          </a:p>
          <a:p>
            <a:r>
              <a:rPr lang="en-GB" dirty="0"/>
              <a:t> Mental health problems. </a:t>
            </a:r>
          </a:p>
          <a:p>
            <a:r>
              <a:rPr lang="en-GB" dirty="0"/>
              <a:t> Cancer. </a:t>
            </a:r>
          </a:p>
          <a:p>
            <a:r>
              <a:rPr lang="en-GB" dirty="0"/>
              <a:t> Diabetes mellitus </a:t>
            </a:r>
          </a:p>
          <a:p>
            <a:r>
              <a:rPr lang="en-GB" dirty="0"/>
              <a:t> Cardiovascular diseases </a:t>
            </a:r>
          </a:p>
          <a:p>
            <a:r>
              <a:rPr lang="en-GB" dirty="0"/>
              <a:t> AIDS &amp; STDs. </a:t>
            </a:r>
          </a:p>
          <a:p>
            <a:r>
              <a:rPr lang="en-GB" dirty="0"/>
              <a:t> Environmental pollution.</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41893724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AE1A7-8984-4AE9-9532-0FBD10BC31E7}"/>
              </a:ext>
            </a:extLst>
          </p:cNvPr>
          <p:cNvSpPr>
            <a:spLocks noGrp="1"/>
          </p:cNvSpPr>
          <p:nvPr>
            <p:ph type="title"/>
          </p:nvPr>
        </p:nvSpPr>
        <p:spPr/>
        <p:txBody>
          <a:bodyPr/>
          <a:lstStyle/>
          <a:p>
            <a:r>
              <a:rPr lang="en-GB" dirty="0"/>
              <a:t>Socioeconomic conditions</a:t>
            </a:r>
          </a:p>
        </p:txBody>
      </p:sp>
      <p:pic>
        <p:nvPicPr>
          <p:cNvPr id="4" name="Online Media 3" title="Social Determinants of Health: Claire Pomeroy at TEDxUCDavis">
            <a:hlinkClick r:id="" action="ppaction://media"/>
            <a:extLst>
              <a:ext uri="{FF2B5EF4-FFF2-40B4-BE49-F238E27FC236}">
                <a16:creationId xmlns:a16="http://schemas.microsoft.com/office/drawing/2014/main" id="{EADD8BC5-F360-461A-B348-5D180BB9FF0B}"/>
              </a:ext>
            </a:extLst>
          </p:cNvPr>
          <p:cNvPicPr>
            <a:picLocks noGrp="1" noRot="1" noChangeAspect="1"/>
          </p:cNvPicPr>
          <p:nvPr>
            <p:ph idx="1"/>
            <a:videoFile r:link="rId1"/>
          </p:nvPr>
        </p:nvPicPr>
        <p:blipFill>
          <a:blip r:embed="rId3"/>
          <a:stretch>
            <a:fillRect/>
          </a:stretch>
        </p:blipFill>
        <p:spPr>
          <a:xfrm>
            <a:off x="2228850" y="1825625"/>
            <a:ext cx="7735888" cy="4351338"/>
          </a:xfrm>
          <a:prstGeom prst="rect">
            <a:avLst/>
          </a:prstGeom>
        </p:spPr>
      </p:pic>
    </p:spTree>
    <p:extLst>
      <p:ext uri="{BB962C8B-B14F-4D97-AF65-F5344CB8AC3E}">
        <p14:creationId xmlns:p14="http://schemas.microsoft.com/office/powerpoint/2010/main" val="53730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BD5992-BBCC-4115-9ED2-E1CE6FE1E57E}"/>
              </a:ext>
            </a:extLst>
          </p:cNvPr>
          <p:cNvSpPr>
            <a:spLocks noGrp="1"/>
          </p:cNvSpPr>
          <p:nvPr>
            <p:ph type="title"/>
          </p:nvPr>
        </p:nvSpPr>
        <p:spPr>
          <a:xfrm>
            <a:off x="956826" y="1112969"/>
            <a:ext cx="3937298" cy="4166010"/>
          </a:xfrm>
        </p:spPr>
        <p:txBody>
          <a:bodyPr>
            <a:normAutofit/>
          </a:bodyPr>
          <a:lstStyle/>
          <a:p>
            <a:r>
              <a:rPr lang="en-GB">
                <a:solidFill>
                  <a:srgbClr val="FFFFFF"/>
                </a:solidFill>
              </a:rPr>
              <a:t>Indicators of health </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C4420B0-17CC-45D4-8A7B-C427F19436D9}"/>
              </a:ext>
            </a:extLst>
          </p:cNvPr>
          <p:cNvSpPr>
            <a:spLocks noGrp="1"/>
          </p:cNvSpPr>
          <p:nvPr>
            <p:ph idx="1"/>
          </p:nvPr>
        </p:nvSpPr>
        <p:spPr>
          <a:xfrm>
            <a:off x="6096000" y="820880"/>
            <a:ext cx="5257799" cy="4889350"/>
          </a:xfrm>
        </p:spPr>
        <p:txBody>
          <a:bodyPr anchor="t">
            <a:normAutofit/>
          </a:bodyPr>
          <a:lstStyle/>
          <a:p>
            <a:r>
              <a:rPr lang="en-US" dirty="0"/>
              <a:t>To measure health status. </a:t>
            </a:r>
          </a:p>
          <a:p>
            <a:r>
              <a:rPr lang="en-US" dirty="0"/>
              <a:t> To compare </a:t>
            </a:r>
          </a:p>
          <a:p>
            <a:r>
              <a:rPr lang="en-US" dirty="0"/>
              <a:t> To assess the health needs </a:t>
            </a:r>
          </a:p>
          <a:p>
            <a:r>
              <a:rPr lang="en-US" dirty="0"/>
              <a:t> To plan &amp; implement </a:t>
            </a:r>
          </a:p>
          <a:p>
            <a:r>
              <a:rPr lang="en-US" dirty="0"/>
              <a:t> To evaluate health care</a:t>
            </a:r>
            <a:endParaRPr lang="en-GB"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7846719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154DAD-58F3-490D-8E73-BFCB2E6AA42B}"/>
              </a:ext>
            </a:extLst>
          </p:cNvPr>
          <p:cNvSpPr>
            <a:spLocks noGrp="1"/>
          </p:cNvSpPr>
          <p:nvPr>
            <p:ph type="title"/>
          </p:nvPr>
        </p:nvSpPr>
        <p:spPr>
          <a:xfrm>
            <a:off x="956826" y="1112969"/>
            <a:ext cx="3937298" cy="4166010"/>
          </a:xfrm>
        </p:spPr>
        <p:txBody>
          <a:bodyPr>
            <a:normAutofit/>
          </a:bodyPr>
          <a:lstStyle/>
          <a:p>
            <a:r>
              <a:rPr lang="en-US">
                <a:solidFill>
                  <a:srgbClr val="FFFFFF"/>
                </a:solidFill>
              </a:rPr>
              <a:t>Health is measured multi-dimensionally &amp; indirectly </a:t>
            </a:r>
            <a:endParaRPr lang="en-GB">
              <a:solidFill>
                <a:srgbClr val="FFFFFF"/>
              </a:solidFill>
            </a:endParaRP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A2C0EE18-2FEA-489E-A10E-5EA4648AEF13}"/>
              </a:ext>
            </a:extLst>
          </p:cNvPr>
          <p:cNvSpPr>
            <a:spLocks noGrp="1"/>
          </p:cNvSpPr>
          <p:nvPr>
            <p:ph idx="1"/>
          </p:nvPr>
        </p:nvSpPr>
        <p:spPr>
          <a:xfrm>
            <a:off x="6096000" y="820880"/>
            <a:ext cx="5257799" cy="4889350"/>
          </a:xfrm>
        </p:spPr>
        <p:txBody>
          <a:bodyPr anchor="t">
            <a:normAutofit/>
          </a:bodyPr>
          <a:lstStyle/>
          <a:p>
            <a:r>
              <a:rPr lang="en-US" dirty="0"/>
              <a:t>Mortality indicator </a:t>
            </a:r>
          </a:p>
          <a:p>
            <a:r>
              <a:rPr lang="en-US" dirty="0"/>
              <a:t>Morbidity indicators </a:t>
            </a:r>
          </a:p>
          <a:p>
            <a:r>
              <a:rPr lang="en-US" dirty="0"/>
              <a:t> Disability indicators </a:t>
            </a:r>
          </a:p>
          <a:p>
            <a:r>
              <a:rPr lang="en-US" dirty="0"/>
              <a:t>Nutritional status indicators </a:t>
            </a:r>
          </a:p>
          <a:p>
            <a:r>
              <a:rPr lang="en-US" dirty="0"/>
              <a:t> Health care delivery indicators </a:t>
            </a:r>
          </a:p>
          <a:p>
            <a:r>
              <a:rPr lang="en-US" dirty="0"/>
              <a:t>Utilization rates</a:t>
            </a:r>
            <a:endParaRPr lang="en-GB"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9375721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9B9569-7A05-46F2-BE1C-579F8A1DBB71}"/>
              </a:ext>
            </a:extLst>
          </p:cNvPr>
          <p:cNvSpPr>
            <a:spLocks noGrp="1"/>
          </p:cNvSpPr>
          <p:nvPr>
            <p:ph type="title"/>
          </p:nvPr>
        </p:nvSpPr>
        <p:spPr>
          <a:xfrm>
            <a:off x="956826" y="1112969"/>
            <a:ext cx="3937298" cy="4166010"/>
          </a:xfrm>
        </p:spPr>
        <p:txBody>
          <a:bodyPr>
            <a:normAutofit/>
          </a:bodyPr>
          <a:lstStyle/>
          <a:p>
            <a:r>
              <a:rPr lang="en-GB">
                <a:solidFill>
                  <a:srgbClr val="FFFFFF"/>
                </a:solidFill>
              </a:rPr>
              <a:t>Morbidity indicators </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B553D41B-BD14-4E55-ADF4-B9AFF72A8605}"/>
              </a:ext>
            </a:extLst>
          </p:cNvPr>
          <p:cNvSpPr>
            <a:spLocks noGrp="1"/>
          </p:cNvSpPr>
          <p:nvPr>
            <p:ph idx="1"/>
          </p:nvPr>
        </p:nvSpPr>
        <p:spPr>
          <a:xfrm>
            <a:off x="6096000" y="820880"/>
            <a:ext cx="5257799" cy="4889350"/>
          </a:xfrm>
        </p:spPr>
        <p:txBody>
          <a:bodyPr anchor="t">
            <a:normAutofit/>
          </a:bodyPr>
          <a:lstStyle/>
          <a:p>
            <a:r>
              <a:rPr lang="en-US" dirty="0"/>
              <a:t>Incidence rate </a:t>
            </a:r>
          </a:p>
          <a:p>
            <a:r>
              <a:rPr lang="en-US" dirty="0"/>
              <a:t>Prevalence rate.</a:t>
            </a:r>
          </a:p>
          <a:p>
            <a:r>
              <a:rPr lang="en-US" dirty="0"/>
              <a:t>Notification rate. </a:t>
            </a:r>
          </a:p>
          <a:p>
            <a:r>
              <a:rPr lang="en-US" dirty="0"/>
              <a:t> Outpatients attendance rate. </a:t>
            </a:r>
          </a:p>
          <a:p>
            <a:r>
              <a:rPr lang="en-US" dirty="0"/>
              <a:t> Hospital admission rate </a:t>
            </a:r>
          </a:p>
          <a:p>
            <a:r>
              <a:rPr lang="en-US" dirty="0"/>
              <a:t> Duration of stay in the hospital.</a:t>
            </a:r>
            <a:endParaRPr lang="en-GB" dirty="0"/>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4047539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7"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789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18C609-B80C-4A46-8CA8-33B30590252A}"/>
              </a:ext>
            </a:extLst>
          </p:cNvPr>
          <p:cNvSpPr>
            <a:spLocks noGrp="1"/>
          </p:cNvSpPr>
          <p:nvPr>
            <p:ph type="title"/>
          </p:nvPr>
        </p:nvSpPr>
        <p:spPr>
          <a:xfrm>
            <a:off x="9093496" y="618681"/>
            <a:ext cx="2613872" cy="4794567"/>
          </a:xfrm>
        </p:spPr>
        <p:txBody>
          <a:bodyPr vert="horz" lIns="91440" tIns="45720" rIns="91440" bIns="45720" rtlCol="0" anchor="ctr">
            <a:normAutofit/>
          </a:bodyPr>
          <a:lstStyle/>
          <a:p>
            <a:r>
              <a:rPr lang="en-US" sz="3300">
                <a:solidFill>
                  <a:srgbClr val="FFFFFF"/>
                </a:solidFill>
              </a:rPr>
              <a:t>Determinants of health </a:t>
            </a:r>
          </a:p>
        </p:txBody>
      </p:sp>
      <p:sp>
        <p:nvSpPr>
          <p:cNvPr id="28"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8CDB883E-8A15-44EC-A7D0-797B3E2B1B0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3763"/>
          <a:stretch/>
        </p:blipFill>
        <p:spPr>
          <a:xfrm>
            <a:off x="976251" y="942538"/>
            <a:ext cx="7163222" cy="4808332"/>
          </a:xfrm>
          <a:prstGeom prst="rect">
            <a:avLst/>
          </a:prstGeom>
          <a:effectLst/>
        </p:spPr>
      </p:pic>
    </p:spTree>
    <p:extLst>
      <p:ext uri="{BB962C8B-B14F-4D97-AF65-F5344CB8AC3E}">
        <p14:creationId xmlns:p14="http://schemas.microsoft.com/office/powerpoint/2010/main" val="27197046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822D3-C615-4488-AFA4-593E863F5D30}"/>
              </a:ext>
            </a:extLst>
          </p:cNvPr>
          <p:cNvSpPr>
            <a:spLocks noGrp="1"/>
          </p:cNvSpPr>
          <p:nvPr>
            <p:ph type="title"/>
          </p:nvPr>
        </p:nvSpPr>
        <p:spPr/>
        <p:txBody>
          <a:bodyPr/>
          <a:lstStyle/>
          <a:p>
            <a:r>
              <a:rPr lang="en-US" dirty="0"/>
              <a:t>Resources for timed assessment </a:t>
            </a:r>
            <a:endParaRPr lang="en-GB" dirty="0"/>
          </a:p>
        </p:txBody>
      </p:sp>
      <p:sp>
        <p:nvSpPr>
          <p:cNvPr id="3" name="Content Placeholder 2">
            <a:extLst>
              <a:ext uri="{FF2B5EF4-FFF2-40B4-BE49-F238E27FC236}">
                <a16:creationId xmlns:a16="http://schemas.microsoft.com/office/drawing/2014/main" id="{752127C1-0B55-4868-8940-B5F4E646A13C}"/>
              </a:ext>
            </a:extLst>
          </p:cNvPr>
          <p:cNvSpPr>
            <a:spLocks noGrp="1"/>
          </p:cNvSpPr>
          <p:nvPr>
            <p:ph idx="1"/>
          </p:nvPr>
        </p:nvSpPr>
        <p:spPr/>
        <p:txBody>
          <a:bodyPr/>
          <a:lstStyle/>
          <a:p>
            <a:r>
              <a:rPr lang="en-GB" dirty="0">
                <a:hlinkClick r:id="rId2"/>
              </a:rPr>
              <a:t>https://lshubwales.com/news/addressing-health-inequalities-wales#:~:text=Addressing%20Health%20Inequalities%20in%20Wales%201%20Unequal%20from,number%20of%20reports%20to%20...%20More%20items...%20</a:t>
            </a:r>
            <a:endParaRPr lang="en-GB" dirty="0"/>
          </a:p>
          <a:p>
            <a:r>
              <a:rPr lang="en-GB" dirty="0">
                <a:hlinkClick r:id="rId3"/>
              </a:rPr>
              <a:t>https://www.sochealth.co.uk/national-health-service/public-health-and-wellbeing/poverty-and-inequality/the-black-report-1980/</a:t>
            </a:r>
            <a:endParaRPr lang="en-GB" dirty="0"/>
          </a:p>
          <a:p>
            <a:endParaRPr lang="en-GB" dirty="0"/>
          </a:p>
          <a:p>
            <a:r>
              <a:rPr lang="en-GB">
                <a:hlinkClick r:id="rId4"/>
              </a:rPr>
              <a:t>https://www.gov.uk/government/publications/independent-inquiry-into-inequalities-in-health-report</a:t>
            </a:r>
            <a:endParaRPr lang="en-GB"/>
          </a:p>
          <a:p>
            <a:endParaRPr lang="en-GB"/>
          </a:p>
        </p:txBody>
      </p:sp>
    </p:spTree>
    <p:extLst>
      <p:ext uri="{BB962C8B-B14F-4D97-AF65-F5344CB8AC3E}">
        <p14:creationId xmlns:p14="http://schemas.microsoft.com/office/powerpoint/2010/main" val="38002087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1718</Words>
  <Application>Microsoft Office PowerPoint</Application>
  <PresentationFormat>Widescreen</PresentationFormat>
  <Paragraphs>158</Paragraphs>
  <Slides>24</Slides>
  <Notes>6</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Century Gothic</vt:lpstr>
      <vt:lpstr>Office Theme</vt:lpstr>
      <vt:lpstr>Determinants of Health</vt:lpstr>
      <vt:lpstr>PowerPoint Presentation</vt:lpstr>
      <vt:lpstr>PowerPoint Presentation</vt:lpstr>
      <vt:lpstr>By the end of the session you should understand:</vt:lpstr>
      <vt:lpstr>Determinants of health </vt:lpstr>
      <vt:lpstr>Common determinants of health </vt:lpstr>
      <vt:lpstr>Environmental factors and health </vt:lpstr>
      <vt:lpstr>PowerPoint Presentation</vt:lpstr>
      <vt:lpstr>PowerPoint Presentation</vt:lpstr>
      <vt:lpstr>PowerPoint Presentation</vt:lpstr>
      <vt:lpstr>PowerPoint Presentation</vt:lpstr>
      <vt:lpstr>Other determinants of health </vt:lpstr>
      <vt:lpstr>Biological </vt:lpstr>
      <vt:lpstr>Environmental factors-</vt:lpstr>
      <vt:lpstr>Behavioural &amp; socio-cultural</vt:lpstr>
      <vt:lpstr>Lifestyle nurture or nature? </vt:lpstr>
      <vt:lpstr>Epigenetics </vt:lpstr>
      <vt:lpstr>Life-style makes the difference!</vt:lpstr>
      <vt:lpstr>Socioeconomic conditions</vt:lpstr>
      <vt:lpstr>Indicators of health </vt:lpstr>
      <vt:lpstr>Health is measured multi-dimensionally &amp; indirectly </vt:lpstr>
      <vt:lpstr>Morbidity indicators </vt:lpstr>
      <vt:lpstr>Determinants of health </vt:lpstr>
      <vt:lpstr>Resources for timed assessment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Determinants of Health</dc:title>
  <dc:creator>Felicity Page</dc:creator>
  <cp:lastModifiedBy>Felicity Page</cp:lastModifiedBy>
  <cp:revision>1</cp:revision>
  <dcterms:created xsi:type="dcterms:W3CDTF">2020-10-12T13:32:33Z</dcterms:created>
  <dcterms:modified xsi:type="dcterms:W3CDTF">2020-10-12T13:43:34Z</dcterms:modified>
</cp:coreProperties>
</file>