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p15:clr>
            <a:srgbClr val="9AA0A6"/>
          </p15:clr>
        </p15:guide>
        <p15:guide id="2" pos="4283">
          <p15:clr>
            <a:srgbClr val="9AA0A6"/>
          </p15:clr>
        </p15:guide>
      </p15:sldGuideLst>
    </p:ext>
    <p:ext uri="http://customooxmlschemas.google.com/">
      <go:slidesCustomData xmlns:go="http://customooxmlschemas.google.com/" r:id="rId17" roundtripDataSignature="AMtx7mhJVH8T4VlMa7K3i1Yt0FptLZOx4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148973B1-EC46-46CF-8B16-7FAB2C96455D}">
  <a:tblStyle styleId="{148973B1-EC46-46CF-8B16-7FAB2C96455D}" styleName="Table_0">
    <a:wholeTbl>
      <a:tcTxStyle b="off" i="off">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guide pos="4283"/>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customschemas.google.com/relationships/presentationmetadata" Target="metadata"/><Relationship Id="rId16" Type="http://schemas.openxmlformats.org/officeDocument/2006/relationships/slide" Target="slides/slide10.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2" name="Google Shape;82;p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4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8" name="Google Shape;88;p4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4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4" name="Google Shape;94;p4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p4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0" name="Google Shape;100;p4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p4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6" name="Google Shape;106;p4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5" name="Shape 125"/>
        <p:cNvGrpSpPr/>
        <p:nvPr/>
      </p:nvGrpSpPr>
      <p:grpSpPr>
        <a:xfrm>
          <a:off x="0" y="0"/>
          <a:ext cx="0" cy="0"/>
          <a:chOff x="0" y="0"/>
          <a:chExt cx="0" cy="0"/>
        </a:xfrm>
      </p:grpSpPr>
      <p:sp>
        <p:nvSpPr>
          <p:cNvPr id="126" name="Google Shape;126;p49: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4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Google Shape;132;p5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3" name="Google Shape;133;p5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Google Shape;143;p5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4" name="Google Shape;144;p5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p5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1" name="Google Shape;151;p5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Google Shape;156;p53: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7" name="Google Shape;157;p5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1" name="Shape 11"/>
        <p:cNvGrpSpPr/>
        <p:nvPr/>
      </p:nvGrpSpPr>
      <p:grpSpPr>
        <a:xfrm>
          <a:off x="0" y="0"/>
          <a:ext cx="0" cy="0"/>
          <a:chOff x="0" y="0"/>
          <a:chExt cx="0" cy="0"/>
        </a:xfrm>
      </p:grpSpPr>
      <p:sp>
        <p:nvSpPr>
          <p:cNvPr id="12" name="Google Shape;12;p76"/>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 name="Google Shape;13;p76"/>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76"/>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76"/>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76"/>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7" name="Shape 17"/>
        <p:cNvGrpSpPr/>
        <p:nvPr/>
      </p:nvGrpSpPr>
      <p:grpSpPr>
        <a:xfrm>
          <a:off x="0" y="0"/>
          <a:ext cx="0" cy="0"/>
          <a:chOff x="0" y="0"/>
          <a:chExt cx="0" cy="0"/>
        </a:xfrm>
      </p:grpSpPr>
      <p:sp>
        <p:nvSpPr>
          <p:cNvPr id="18" name="Google Shape;18;p7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7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77"/>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77"/>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77"/>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23" name="Shape 23"/>
        <p:cNvGrpSpPr/>
        <p:nvPr/>
      </p:nvGrpSpPr>
      <p:grpSpPr>
        <a:xfrm>
          <a:off x="0" y="0"/>
          <a:ext cx="0" cy="0"/>
          <a:chOff x="0" y="0"/>
          <a:chExt cx="0" cy="0"/>
        </a:xfrm>
      </p:grpSpPr>
      <p:sp>
        <p:nvSpPr>
          <p:cNvPr id="24" name="Google Shape;24;p78"/>
          <p:cNvSpPr txBox="1"/>
          <p:nvPr>
            <p:ph type="title"/>
          </p:nvPr>
        </p:nvSpPr>
        <p:spPr>
          <a:xfrm>
            <a:off x="839788"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78"/>
          <p:cNvSpPr txBox="1"/>
          <p:nvPr>
            <p:ph idx="1" type="body"/>
          </p:nvPr>
        </p:nvSpPr>
        <p:spPr>
          <a:xfrm>
            <a:off x="839788" y="1681163"/>
            <a:ext cx="5157900" cy="82380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 name="Google Shape;26;p78"/>
          <p:cNvSpPr txBox="1"/>
          <p:nvPr>
            <p:ph idx="2" type="body"/>
          </p:nvPr>
        </p:nvSpPr>
        <p:spPr>
          <a:xfrm>
            <a:off x="839788" y="2505075"/>
            <a:ext cx="5157900" cy="3684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 name="Google Shape;27;p78"/>
          <p:cNvSpPr txBox="1"/>
          <p:nvPr>
            <p:ph idx="3" type="body"/>
          </p:nvPr>
        </p:nvSpPr>
        <p:spPr>
          <a:xfrm>
            <a:off x="6172200" y="1681163"/>
            <a:ext cx="5183100" cy="823800"/>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8" name="Google Shape;28;p78"/>
          <p:cNvSpPr txBox="1"/>
          <p:nvPr>
            <p:ph idx="4" type="body"/>
          </p:nvPr>
        </p:nvSpPr>
        <p:spPr>
          <a:xfrm>
            <a:off x="6172200" y="2505075"/>
            <a:ext cx="5183100" cy="3684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 name="Google Shape;29;p78"/>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78"/>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78"/>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2" name="Shape 32"/>
        <p:cNvGrpSpPr/>
        <p:nvPr/>
      </p:nvGrpSpPr>
      <p:grpSpPr>
        <a:xfrm>
          <a:off x="0" y="0"/>
          <a:ext cx="0" cy="0"/>
          <a:chOff x="0" y="0"/>
          <a:chExt cx="0" cy="0"/>
        </a:xfrm>
      </p:grpSpPr>
      <p:sp>
        <p:nvSpPr>
          <p:cNvPr id="33" name="Google Shape;33;p7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79"/>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79"/>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79"/>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7" name="Shape 37"/>
        <p:cNvGrpSpPr/>
        <p:nvPr/>
      </p:nvGrpSpPr>
      <p:grpSpPr>
        <a:xfrm>
          <a:off x="0" y="0"/>
          <a:ext cx="0" cy="0"/>
          <a:chOff x="0" y="0"/>
          <a:chExt cx="0" cy="0"/>
        </a:xfrm>
      </p:grpSpPr>
      <p:sp>
        <p:nvSpPr>
          <p:cNvPr id="38" name="Google Shape;38;p8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80"/>
          <p:cNvSpPr txBox="1"/>
          <p:nvPr>
            <p:ph idx="1" type="body"/>
          </p:nvPr>
        </p:nvSpPr>
        <p:spPr>
          <a:xfrm>
            <a:off x="838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80"/>
          <p:cNvSpPr txBox="1"/>
          <p:nvPr>
            <p:ph idx="2" type="body"/>
          </p:nvPr>
        </p:nvSpPr>
        <p:spPr>
          <a:xfrm>
            <a:off x="6172200" y="1825625"/>
            <a:ext cx="5181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80"/>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80"/>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80"/>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4" name="Shape 44"/>
        <p:cNvGrpSpPr/>
        <p:nvPr/>
      </p:nvGrpSpPr>
      <p:grpSpPr>
        <a:xfrm>
          <a:off x="0" y="0"/>
          <a:ext cx="0" cy="0"/>
          <a:chOff x="0" y="0"/>
          <a:chExt cx="0" cy="0"/>
        </a:xfrm>
      </p:grpSpPr>
      <p:sp>
        <p:nvSpPr>
          <p:cNvPr id="45" name="Google Shape;45;p81"/>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81"/>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81"/>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48" name="Shape 48"/>
        <p:cNvGrpSpPr/>
        <p:nvPr/>
      </p:nvGrpSpPr>
      <p:grpSpPr>
        <a:xfrm>
          <a:off x="0" y="0"/>
          <a:ext cx="0" cy="0"/>
          <a:chOff x="0" y="0"/>
          <a:chExt cx="0" cy="0"/>
        </a:xfrm>
      </p:grpSpPr>
      <p:sp>
        <p:nvSpPr>
          <p:cNvPr id="49" name="Google Shape;49;p82"/>
          <p:cNvSpPr txBox="1"/>
          <p:nvPr>
            <p:ph type="title"/>
          </p:nvPr>
        </p:nvSpPr>
        <p:spPr>
          <a:xfrm>
            <a:off x="831850" y="1709738"/>
            <a:ext cx="10515600" cy="28527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82"/>
          <p:cNvSpPr txBox="1"/>
          <p:nvPr>
            <p:ph idx="1" type="body"/>
          </p:nvPr>
        </p:nvSpPr>
        <p:spPr>
          <a:xfrm>
            <a:off x="831850" y="4589463"/>
            <a:ext cx="10515600" cy="15003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sz="2400">
                <a:solidFill>
                  <a:schemeClr val="dk1"/>
                </a:solidFill>
              </a:defRPr>
            </a:lvl1pPr>
            <a:lvl2pPr indent="-228600" lvl="1" marL="914400" algn="l">
              <a:lnSpc>
                <a:spcPct val="90000"/>
              </a:lnSpc>
              <a:spcBef>
                <a:spcPts val="500"/>
              </a:spcBef>
              <a:spcAft>
                <a:spcPts val="0"/>
              </a:spcAft>
              <a:buClr>
                <a:schemeClr val="dk1"/>
              </a:buClr>
              <a:buSzPts val="2000"/>
              <a:buNone/>
              <a:defRPr sz="2000">
                <a:solidFill>
                  <a:schemeClr val="dk1"/>
                </a:solidFill>
              </a:defRPr>
            </a:lvl2pPr>
            <a:lvl3pPr indent="-228600" lvl="2" marL="1371600" algn="l">
              <a:lnSpc>
                <a:spcPct val="90000"/>
              </a:lnSpc>
              <a:spcBef>
                <a:spcPts val="500"/>
              </a:spcBef>
              <a:spcAft>
                <a:spcPts val="0"/>
              </a:spcAft>
              <a:buClr>
                <a:schemeClr val="dk1"/>
              </a:buClr>
              <a:buSzPts val="1800"/>
              <a:buNone/>
              <a:defRPr sz="1800">
                <a:solidFill>
                  <a:schemeClr val="dk1"/>
                </a:solidFill>
              </a:defRPr>
            </a:lvl3pPr>
            <a:lvl4pPr indent="-228600" lvl="3" marL="1828800" algn="l">
              <a:lnSpc>
                <a:spcPct val="90000"/>
              </a:lnSpc>
              <a:spcBef>
                <a:spcPts val="500"/>
              </a:spcBef>
              <a:spcAft>
                <a:spcPts val="0"/>
              </a:spcAft>
              <a:buClr>
                <a:schemeClr val="dk1"/>
              </a:buClr>
              <a:buSzPts val="1600"/>
              <a:buNone/>
              <a:defRPr sz="1600">
                <a:solidFill>
                  <a:schemeClr val="dk1"/>
                </a:solidFill>
              </a:defRPr>
            </a:lvl4pPr>
            <a:lvl5pPr indent="-228600" lvl="4" marL="2286000" algn="l">
              <a:lnSpc>
                <a:spcPct val="90000"/>
              </a:lnSpc>
              <a:spcBef>
                <a:spcPts val="500"/>
              </a:spcBef>
              <a:spcAft>
                <a:spcPts val="0"/>
              </a:spcAft>
              <a:buClr>
                <a:schemeClr val="dk1"/>
              </a:buClr>
              <a:buSzPts val="1600"/>
              <a:buNone/>
              <a:defRPr sz="1600">
                <a:solidFill>
                  <a:schemeClr val="dk1"/>
                </a:solidFill>
              </a:defRPr>
            </a:lvl5pPr>
            <a:lvl6pPr indent="-228600" lvl="5" marL="2743200" algn="l">
              <a:lnSpc>
                <a:spcPct val="90000"/>
              </a:lnSpc>
              <a:spcBef>
                <a:spcPts val="500"/>
              </a:spcBef>
              <a:spcAft>
                <a:spcPts val="0"/>
              </a:spcAft>
              <a:buClr>
                <a:schemeClr val="dk1"/>
              </a:buClr>
              <a:buSzPts val="1600"/>
              <a:buNone/>
              <a:defRPr sz="1600">
                <a:solidFill>
                  <a:schemeClr val="dk1"/>
                </a:solidFill>
              </a:defRPr>
            </a:lvl6pPr>
            <a:lvl7pPr indent="-228600" lvl="6" marL="3200400" algn="l">
              <a:lnSpc>
                <a:spcPct val="90000"/>
              </a:lnSpc>
              <a:spcBef>
                <a:spcPts val="500"/>
              </a:spcBef>
              <a:spcAft>
                <a:spcPts val="0"/>
              </a:spcAft>
              <a:buClr>
                <a:schemeClr val="dk1"/>
              </a:buClr>
              <a:buSzPts val="1600"/>
              <a:buNone/>
              <a:defRPr sz="1600">
                <a:solidFill>
                  <a:schemeClr val="dk1"/>
                </a:solidFill>
              </a:defRPr>
            </a:lvl7pPr>
            <a:lvl8pPr indent="-228600" lvl="7" marL="3657600" algn="l">
              <a:lnSpc>
                <a:spcPct val="90000"/>
              </a:lnSpc>
              <a:spcBef>
                <a:spcPts val="500"/>
              </a:spcBef>
              <a:spcAft>
                <a:spcPts val="0"/>
              </a:spcAft>
              <a:buClr>
                <a:schemeClr val="dk1"/>
              </a:buClr>
              <a:buSzPts val="1600"/>
              <a:buNone/>
              <a:defRPr sz="1600">
                <a:solidFill>
                  <a:schemeClr val="dk1"/>
                </a:solidFill>
              </a:defRPr>
            </a:lvl8pPr>
            <a:lvl9pPr indent="-228600" lvl="8" marL="4114800" algn="l">
              <a:lnSpc>
                <a:spcPct val="90000"/>
              </a:lnSpc>
              <a:spcBef>
                <a:spcPts val="500"/>
              </a:spcBef>
              <a:spcAft>
                <a:spcPts val="0"/>
              </a:spcAft>
              <a:buClr>
                <a:schemeClr val="dk1"/>
              </a:buClr>
              <a:buSzPts val="1600"/>
              <a:buNone/>
              <a:defRPr sz="1600">
                <a:solidFill>
                  <a:schemeClr val="dk1"/>
                </a:solidFill>
              </a:defRPr>
            </a:lvl9pPr>
          </a:lstStyle>
          <a:p/>
        </p:txBody>
      </p:sp>
      <p:sp>
        <p:nvSpPr>
          <p:cNvPr id="51" name="Google Shape;51;p82"/>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2"/>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2"/>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4" name="Shape 54"/>
        <p:cNvGrpSpPr/>
        <p:nvPr/>
      </p:nvGrpSpPr>
      <p:grpSpPr>
        <a:xfrm>
          <a:off x="0" y="0"/>
          <a:ext cx="0" cy="0"/>
          <a:chOff x="0" y="0"/>
          <a:chExt cx="0" cy="0"/>
        </a:xfrm>
      </p:grpSpPr>
      <p:sp>
        <p:nvSpPr>
          <p:cNvPr id="55" name="Google Shape;55;p83"/>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3"/>
          <p:cNvSpPr txBox="1"/>
          <p:nvPr>
            <p:ph idx="1" type="body"/>
          </p:nvPr>
        </p:nvSpPr>
        <p:spPr>
          <a:xfrm>
            <a:off x="5183188" y="987425"/>
            <a:ext cx="6172200" cy="4873500"/>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83"/>
          <p:cNvSpPr txBox="1"/>
          <p:nvPr>
            <p:ph idx="2"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83"/>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83"/>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83"/>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61" name="Shape 61"/>
        <p:cNvGrpSpPr/>
        <p:nvPr/>
      </p:nvGrpSpPr>
      <p:grpSpPr>
        <a:xfrm>
          <a:off x="0" y="0"/>
          <a:ext cx="0" cy="0"/>
          <a:chOff x="0" y="0"/>
          <a:chExt cx="0" cy="0"/>
        </a:xfrm>
      </p:grpSpPr>
      <p:sp>
        <p:nvSpPr>
          <p:cNvPr id="62" name="Google Shape;62;p84"/>
          <p:cNvSpPr txBox="1"/>
          <p:nvPr>
            <p:ph type="title"/>
          </p:nvPr>
        </p:nvSpPr>
        <p:spPr>
          <a:xfrm>
            <a:off x="839788" y="457200"/>
            <a:ext cx="3932100"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84"/>
          <p:cNvSpPr/>
          <p:nvPr>
            <p:ph idx="2" type="pic"/>
          </p:nvPr>
        </p:nvSpPr>
        <p:spPr>
          <a:xfrm>
            <a:off x="5183188" y="987425"/>
            <a:ext cx="6172200" cy="4873500"/>
          </a:xfrm>
          <a:prstGeom prst="rect">
            <a:avLst/>
          </a:prstGeom>
          <a:noFill/>
          <a:ln>
            <a:noFill/>
          </a:ln>
        </p:spPr>
        <p:txBody>
          <a:bodyPr anchorCtr="0" anchor="t" bIns="45700" lIns="91425" spcFirstLastPara="1" rIns="91425" wrap="square" tIns="45700">
            <a:normAutofit/>
          </a:bodyPr>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64" name="Google Shape;64;p84"/>
          <p:cNvSpPr txBox="1"/>
          <p:nvPr>
            <p:ph idx="1" type="body"/>
          </p:nvPr>
        </p:nvSpPr>
        <p:spPr>
          <a:xfrm>
            <a:off x="839788" y="2057400"/>
            <a:ext cx="3932100" cy="3811500"/>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84"/>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84"/>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84"/>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8" name="Shape 68"/>
        <p:cNvGrpSpPr/>
        <p:nvPr/>
      </p:nvGrpSpPr>
      <p:grpSpPr>
        <a:xfrm>
          <a:off x="0" y="0"/>
          <a:ext cx="0" cy="0"/>
          <a:chOff x="0" y="0"/>
          <a:chExt cx="0" cy="0"/>
        </a:xfrm>
      </p:grpSpPr>
      <p:sp>
        <p:nvSpPr>
          <p:cNvPr id="69" name="Google Shape;69;p8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85"/>
          <p:cNvSpPr txBox="1"/>
          <p:nvPr>
            <p:ph idx="1" type="body"/>
          </p:nvPr>
        </p:nvSpPr>
        <p:spPr>
          <a:xfrm rot="5400000">
            <a:off x="3920400" y="-1256575"/>
            <a:ext cx="4351200"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85"/>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85"/>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85"/>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86"/>
          <p:cNvSpPr txBox="1"/>
          <p:nvPr>
            <p:ph type="title"/>
          </p:nvPr>
        </p:nvSpPr>
        <p:spPr>
          <a:xfrm rot="5400000">
            <a:off x="7133400" y="1956625"/>
            <a:ext cx="5811900"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86"/>
          <p:cNvSpPr txBox="1"/>
          <p:nvPr>
            <p:ph idx="1" type="body"/>
          </p:nvPr>
        </p:nvSpPr>
        <p:spPr>
          <a:xfrm rot="5400000">
            <a:off x="1799400" y="-596075"/>
            <a:ext cx="5811900"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86"/>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86"/>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86"/>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75"/>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p75"/>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75"/>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9" name="Google Shape;9;p75"/>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0" name="Google Shape;10;p75"/>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chemeClr val="dk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5.png"/><Relationship Id="rId5" Type="http://schemas.openxmlformats.org/officeDocument/2006/relationships/image" Target="../media/image2.png"/><Relationship Id="rId6" Type="http://schemas.openxmlformats.org/officeDocument/2006/relationships/image" Target="../media/image4.png"/><Relationship Id="rId7"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s://appliancereviewer.co.uk/best-kitchen-scales/" TargetMode="External"/><Relationship Id="rId4" Type="http://schemas.openxmlformats.org/officeDocument/2006/relationships/hyperlink" Target="http://www.salterhousewares.co.uk/salter-metalic-digital-kitchen-scale-copper.html" TargetMode="External"/><Relationship Id="rId5" Type="http://schemas.openxmlformats.org/officeDocument/2006/relationships/hyperlink" Target="http://www.salterhousewares.co.uk/kitchen/salter-cook/salter-bluetooth-cook-pro-kitchen-scale-thermometer-set.html" TargetMode="External"/><Relationship Id="rId6" Type="http://schemas.openxmlformats.org/officeDocument/2006/relationships/hyperlink" Target="https://www.amazon.co.uk/Cobolt-Systems-Ltd-Talking-Kitchen/dp/B000XRUE1U" TargetMode="External"/><Relationship Id="rId7" Type="http://schemas.openxmlformats.org/officeDocument/2006/relationships/hyperlink" Target="https://futuregenerations.wales/about-us/future-generations-act/" TargetMode="External"/><Relationship Id="rId8" Type="http://schemas.openxmlformats.org/officeDocument/2006/relationships/hyperlink" Target="https://www.123rf.com/photo_127106800_an-old-scale-on-stones-the-weight-in-balance-the-scale-as-a-measuring-instrument-for-checking-and-we.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
          <p:cNvSpPr txBox="1"/>
          <p:nvPr>
            <p:ph type="ctrTitle"/>
          </p:nvPr>
        </p:nvSpPr>
        <p:spPr>
          <a:xfrm>
            <a:off x="1524000" y="1122363"/>
            <a:ext cx="9144000" cy="23877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Calibri"/>
              <a:buNone/>
            </a:pPr>
            <a:r>
              <a:rPr lang="en-GB"/>
              <a:t>Go Go Cook</a:t>
            </a:r>
            <a:endParaRPr/>
          </a:p>
        </p:txBody>
      </p:sp>
      <p:sp>
        <p:nvSpPr>
          <p:cNvPr id="85" name="Google Shape;85;p1"/>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rPr lang="en-GB"/>
              <a:t>TsunamiSoft.</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45"/>
          <p:cNvSpPr txBox="1"/>
          <p:nvPr>
            <p:ph type="ctrTitle"/>
          </p:nvPr>
        </p:nvSpPr>
        <p:spPr>
          <a:xfrm>
            <a:off x="1524000" y="1122363"/>
            <a:ext cx="9144000" cy="2387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4400"/>
              <a:buFont typeface="Calibri"/>
              <a:buNone/>
            </a:pPr>
            <a:r>
              <a:rPr lang="en-GB"/>
              <a:t>Adam Horton</a:t>
            </a:r>
            <a:endParaRPr/>
          </a:p>
        </p:txBody>
      </p:sp>
      <p:sp>
        <p:nvSpPr>
          <p:cNvPr id="91" name="Google Shape;91;p45"/>
          <p:cNvSpPr txBox="1"/>
          <p:nvPr>
            <p:ph idx="1" type="subTitle"/>
          </p:nvPr>
        </p:nvSpPr>
        <p:spPr>
          <a:xfrm>
            <a:off x="1524000" y="3602038"/>
            <a:ext cx="9144000" cy="1655700"/>
          </a:xfrm>
          <a:prstGeom prst="rect">
            <a:avLst/>
          </a:prstGeom>
          <a:noFill/>
          <a:ln>
            <a:noFill/>
          </a:ln>
        </p:spPr>
        <p:txBody>
          <a:bodyPr anchorCtr="0" anchor="t" bIns="45700" lIns="91425" spcFirstLastPara="1" rIns="91425" wrap="square" tIns="45700">
            <a:noAutofit/>
          </a:bodyPr>
          <a:lstStyle/>
          <a:p>
            <a:pPr indent="-50800" lvl="0" marL="228600" rtl="0" algn="ctr">
              <a:lnSpc>
                <a:spcPct val="90000"/>
              </a:lnSpc>
              <a:spcBef>
                <a:spcPts val="0"/>
              </a:spcBef>
              <a:spcAft>
                <a:spcPts val="0"/>
              </a:spcAft>
              <a:buClr>
                <a:schemeClr val="dk1"/>
              </a:buClr>
              <a:buSzPts val="2800"/>
              <a:buNone/>
            </a:pPr>
            <a:r>
              <a:rPr lang="en-GB"/>
              <a:t>Games Development</a:t>
            </a:r>
            <a:endParaRPr/>
          </a:p>
          <a:p>
            <a:pPr indent="-50800" lvl="0" marL="228600" rtl="0" algn="ctr">
              <a:lnSpc>
                <a:spcPct val="90000"/>
              </a:lnSpc>
              <a:spcBef>
                <a:spcPts val="0"/>
              </a:spcBef>
              <a:spcAft>
                <a:spcPts val="0"/>
              </a:spcAft>
              <a:buClr>
                <a:schemeClr val="dk1"/>
              </a:buClr>
              <a:buSzPts val="28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46"/>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t>Table of contents</a:t>
            </a:r>
            <a:endParaRPr/>
          </a:p>
        </p:txBody>
      </p:sp>
      <p:sp>
        <p:nvSpPr>
          <p:cNvPr id="97" name="Google Shape;97;p46"/>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342900" lvl="0" marL="457200" rtl="0" algn="l">
              <a:lnSpc>
                <a:spcPct val="90000"/>
              </a:lnSpc>
              <a:spcBef>
                <a:spcPts val="1000"/>
              </a:spcBef>
              <a:spcAft>
                <a:spcPts val="0"/>
              </a:spcAft>
              <a:buSzPts val="1800"/>
              <a:buChar char="●"/>
            </a:pPr>
            <a:r>
              <a:rPr lang="en-GB"/>
              <a:t>Introduction</a:t>
            </a:r>
            <a:endParaRPr/>
          </a:p>
          <a:p>
            <a:pPr indent="-342900" lvl="0" marL="457200" rtl="0" algn="l">
              <a:lnSpc>
                <a:spcPct val="90000"/>
              </a:lnSpc>
              <a:spcBef>
                <a:spcPts val="0"/>
              </a:spcBef>
              <a:spcAft>
                <a:spcPts val="0"/>
              </a:spcAft>
              <a:buSzPts val="1800"/>
              <a:buChar char="●"/>
            </a:pPr>
            <a:r>
              <a:rPr lang="en-GB"/>
              <a:t>Roles</a:t>
            </a:r>
            <a:endParaRPr/>
          </a:p>
          <a:p>
            <a:pPr indent="-342900" lvl="0" marL="457200" rtl="0" algn="l">
              <a:lnSpc>
                <a:spcPct val="90000"/>
              </a:lnSpc>
              <a:spcBef>
                <a:spcPts val="0"/>
              </a:spcBef>
              <a:spcAft>
                <a:spcPts val="0"/>
              </a:spcAft>
              <a:buSzPts val="1800"/>
              <a:buChar char="●"/>
            </a:pPr>
            <a:r>
              <a:rPr lang="en-GB"/>
              <a:t>Scale design research</a:t>
            </a:r>
            <a:endParaRPr/>
          </a:p>
          <a:p>
            <a:pPr indent="-342900" lvl="0" marL="457200" rtl="0" algn="l">
              <a:lnSpc>
                <a:spcPct val="90000"/>
              </a:lnSpc>
              <a:spcBef>
                <a:spcPts val="0"/>
              </a:spcBef>
              <a:spcAft>
                <a:spcPts val="0"/>
              </a:spcAft>
              <a:buSzPts val="1800"/>
              <a:buChar char="●"/>
            </a:pPr>
            <a:r>
              <a:rPr lang="en-GB"/>
              <a:t>Our design - initial idea, sketch and specifications</a:t>
            </a:r>
            <a:endParaRPr/>
          </a:p>
          <a:p>
            <a:pPr indent="-342900" lvl="0" marL="457200" rtl="0" algn="l">
              <a:lnSpc>
                <a:spcPct val="90000"/>
              </a:lnSpc>
              <a:spcBef>
                <a:spcPts val="0"/>
              </a:spcBef>
              <a:spcAft>
                <a:spcPts val="0"/>
              </a:spcAft>
              <a:buSzPts val="1800"/>
              <a:buChar char="●"/>
            </a:pPr>
            <a:r>
              <a:rPr lang="en-GB"/>
              <a:t>Our design - further accessibility &amp; specification pt1</a:t>
            </a:r>
            <a:endParaRPr/>
          </a:p>
          <a:p>
            <a:pPr indent="-342900" lvl="0" marL="457200" rtl="0" algn="l">
              <a:lnSpc>
                <a:spcPct val="90000"/>
              </a:lnSpc>
              <a:spcBef>
                <a:spcPts val="0"/>
              </a:spcBef>
              <a:spcAft>
                <a:spcPts val="0"/>
              </a:spcAft>
              <a:buSzPts val="1800"/>
              <a:buChar char="●"/>
            </a:pPr>
            <a:r>
              <a:rPr lang="en-GB"/>
              <a:t>Our design - further accessibility &amp; specification pt2</a:t>
            </a:r>
            <a:endParaRPr/>
          </a:p>
          <a:p>
            <a:pPr indent="-342900" lvl="0" marL="457200" rtl="0" algn="l">
              <a:lnSpc>
                <a:spcPct val="90000"/>
              </a:lnSpc>
              <a:spcBef>
                <a:spcPts val="0"/>
              </a:spcBef>
              <a:spcAft>
                <a:spcPts val="0"/>
              </a:spcAft>
              <a:buSzPts val="1800"/>
              <a:buChar char="●"/>
            </a:pPr>
            <a:r>
              <a:rPr lang="en-GB"/>
              <a:t>Conclusion</a:t>
            </a:r>
            <a:endParaRPr/>
          </a:p>
          <a:p>
            <a:pPr indent="-342900" lvl="0" marL="457200" rtl="0" algn="l">
              <a:lnSpc>
                <a:spcPct val="90000"/>
              </a:lnSpc>
              <a:spcBef>
                <a:spcPts val="0"/>
              </a:spcBef>
              <a:spcAft>
                <a:spcPts val="0"/>
              </a:spcAft>
              <a:buSzPts val="1800"/>
              <a:buChar char="●"/>
            </a:pPr>
            <a:r>
              <a:rPr lang="en-GB"/>
              <a:t>References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47"/>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t>Adam Horton - Game Development</a:t>
            </a:r>
            <a:endParaRPr/>
          </a:p>
        </p:txBody>
      </p:sp>
      <p:sp>
        <p:nvSpPr>
          <p:cNvPr id="103" name="Google Shape;103;p47"/>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1000"/>
              </a:spcBef>
              <a:spcAft>
                <a:spcPts val="0"/>
              </a:spcAft>
              <a:buSzPts val="1800"/>
              <a:buNone/>
            </a:pPr>
            <a:r>
              <a:rPr lang="en-GB"/>
              <a:t>Main roles in the project:</a:t>
            </a:r>
            <a:endParaRPr/>
          </a:p>
          <a:p>
            <a:pPr indent="-342900" lvl="0" marL="457200" rtl="0" algn="l">
              <a:lnSpc>
                <a:spcPct val="90000"/>
              </a:lnSpc>
              <a:spcBef>
                <a:spcPts val="1000"/>
              </a:spcBef>
              <a:spcAft>
                <a:spcPts val="0"/>
              </a:spcAft>
              <a:buSzPts val="1800"/>
              <a:buChar char="●"/>
            </a:pPr>
            <a:r>
              <a:rPr lang="en-GB"/>
              <a:t>Scales researcher for ideas, inspiration and competition</a:t>
            </a:r>
            <a:endParaRPr/>
          </a:p>
          <a:p>
            <a:pPr indent="-342900" lvl="0" marL="457200" rtl="0" algn="l">
              <a:lnSpc>
                <a:spcPct val="90000"/>
              </a:lnSpc>
              <a:spcBef>
                <a:spcPts val="0"/>
              </a:spcBef>
              <a:spcAft>
                <a:spcPts val="0"/>
              </a:spcAft>
              <a:buSzPts val="1800"/>
              <a:buChar char="●"/>
            </a:pPr>
            <a:r>
              <a:rPr lang="en-GB"/>
              <a:t>Weighing Scale designer / builder</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Google Shape;108;p48"/>
          <p:cNvSpPr txBox="1"/>
          <p:nvPr>
            <p:ph type="title"/>
          </p:nvPr>
        </p:nvSpPr>
        <p:spPr>
          <a:xfrm>
            <a:off x="838200" y="92000"/>
            <a:ext cx="10515600" cy="10962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solidFill>
                  <a:srgbClr val="FFFFFF"/>
                </a:solidFill>
                <a:latin typeface="Arial"/>
                <a:ea typeface="Arial"/>
                <a:cs typeface="Arial"/>
                <a:sym typeface="Arial"/>
              </a:rPr>
              <a:t>Scale design research </a:t>
            </a:r>
            <a:endParaRPr/>
          </a:p>
        </p:txBody>
      </p:sp>
      <p:pic>
        <p:nvPicPr>
          <p:cNvPr id="109" name="Google Shape;109;p48"/>
          <p:cNvPicPr preferRelativeResize="0"/>
          <p:nvPr/>
        </p:nvPicPr>
        <p:blipFill rotWithShape="1">
          <a:blip r:embed="rId3">
            <a:alphaModFix/>
          </a:blip>
          <a:srcRect b="0" l="0" r="0" t="0"/>
          <a:stretch/>
        </p:blipFill>
        <p:spPr>
          <a:xfrm>
            <a:off x="229850" y="925950"/>
            <a:ext cx="2616986" cy="1472071"/>
          </a:xfrm>
          <a:prstGeom prst="rect">
            <a:avLst/>
          </a:prstGeom>
          <a:noFill/>
          <a:ln>
            <a:noFill/>
          </a:ln>
        </p:spPr>
      </p:pic>
      <p:pic>
        <p:nvPicPr>
          <p:cNvPr id="110" name="Google Shape;110;p48"/>
          <p:cNvPicPr preferRelativeResize="0"/>
          <p:nvPr/>
        </p:nvPicPr>
        <p:blipFill rotWithShape="1">
          <a:blip r:embed="rId4">
            <a:alphaModFix/>
          </a:blip>
          <a:srcRect b="0" l="0" r="0" t="0"/>
          <a:stretch/>
        </p:blipFill>
        <p:spPr>
          <a:xfrm>
            <a:off x="2643425" y="4210592"/>
            <a:ext cx="1874389" cy="2098185"/>
          </a:xfrm>
          <a:prstGeom prst="rect">
            <a:avLst/>
          </a:prstGeom>
          <a:noFill/>
          <a:ln>
            <a:noFill/>
          </a:ln>
        </p:spPr>
      </p:pic>
      <p:sp>
        <p:nvSpPr>
          <p:cNvPr id="111" name="Google Shape;111;p48"/>
          <p:cNvSpPr txBox="1"/>
          <p:nvPr/>
        </p:nvSpPr>
        <p:spPr>
          <a:xfrm>
            <a:off x="7327450" y="1085613"/>
            <a:ext cx="4365300" cy="10236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1800"/>
              <a:buFont typeface="Arial"/>
              <a:buNone/>
            </a:pPr>
            <a:r>
              <a:rPr b="0" i="0" lang="en-GB" sz="1800" u="none" cap="none" strike="noStrike">
                <a:solidFill>
                  <a:srgbClr val="FFFFFF"/>
                </a:solidFill>
                <a:latin typeface="Calibri"/>
                <a:ea typeface="Calibri"/>
                <a:cs typeface="Calibri"/>
                <a:sym typeface="Calibri"/>
              </a:rPr>
              <a:t>Traditional scales are old fashioned, no modern-day technology involved.</a:t>
            </a:r>
            <a:endParaRPr b="0" i="0" sz="1800" u="none" cap="none" strike="noStrike">
              <a:solidFill>
                <a:srgbClr val="FFFFFF"/>
              </a:solidFill>
              <a:latin typeface="Calibri"/>
              <a:ea typeface="Calibri"/>
              <a:cs typeface="Calibri"/>
              <a:sym typeface="Calibri"/>
            </a:endParaRPr>
          </a:p>
          <a:p>
            <a:pPr indent="0" lvl="0" marL="0" marR="0" rtl="0" algn="l">
              <a:lnSpc>
                <a:spcPct val="100000"/>
              </a:lnSpc>
              <a:spcBef>
                <a:spcPts val="1200"/>
              </a:spcBef>
              <a:spcAft>
                <a:spcPts val="0"/>
              </a:spcAft>
              <a:buClr>
                <a:srgbClr val="000000"/>
              </a:buClr>
              <a:buSzPts val="1400"/>
              <a:buFont typeface="Arial"/>
              <a:buNone/>
            </a:pPr>
            <a:r>
              <a:t/>
            </a:r>
            <a:endParaRPr b="0" i="0" sz="1400" u="none" cap="none" strike="noStrike">
              <a:solidFill>
                <a:srgbClr val="000000"/>
              </a:solidFill>
              <a:latin typeface="Calibri"/>
              <a:ea typeface="Calibri"/>
              <a:cs typeface="Calibri"/>
              <a:sym typeface="Calibri"/>
            </a:endParaRPr>
          </a:p>
        </p:txBody>
      </p:sp>
      <p:sp>
        <p:nvSpPr>
          <p:cNvPr id="112" name="Google Shape;112;p48"/>
          <p:cNvSpPr txBox="1"/>
          <p:nvPr/>
        </p:nvSpPr>
        <p:spPr>
          <a:xfrm>
            <a:off x="126275" y="2636538"/>
            <a:ext cx="4850700" cy="17364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1800"/>
              <a:buFont typeface="Arial"/>
              <a:buNone/>
            </a:pPr>
            <a:r>
              <a:rPr b="0" i="0" lang="en-GB" sz="1800" u="none" cap="none" strike="noStrike">
                <a:solidFill>
                  <a:srgbClr val="FFFFFF"/>
                </a:solidFill>
                <a:latin typeface="Calibri"/>
                <a:ea typeface="Calibri"/>
                <a:cs typeface="Calibri"/>
                <a:sym typeface="Calibri"/>
              </a:rPr>
              <a:t>High tech scales is more of a 2 in 1 option where you have your weighing scale and for example a chopping board mixed in or a measuring jug </a:t>
            </a:r>
            <a:endParaRPr b="0" i="0" sz="1800" u="none" cap="none" strike="noStrike">
              <a:solidFill>
                <a:srgbClr val="FFFFFF"/>
              </a:solidFill>
              <a:latin typeface="Calibri"/>
              <a:ea typeface="Calibri"/>
              <a:cs typeface="Calibri"/>
              <a:sym typeface="Calibri"/>
            </a:endParaRPr>
          </a:p>
          <a:p>
            <a:pPr indent="0" lvl="0" marL="0" marR="0" rtl="0" algn="l">
              <a:lnSpc>
                <a:spcPct val="115000"/>
              </a:lnSpc>
              <a:spcBef>
                <a:spcPts val="1200"/>
              </a:spcBef>
              <a:spcAft>
                <a:spcPts val="1200"/>
              </a:spcAft>
              <a:buClr>
                <a:srgbClr val="000000"/>
              </a:buClr>
              <a:buSzPts val="1600"/>
              <a:buFont typeface="Arial"/>
              <a:buNone/>
            </a:pPr>
            <a:r>
              <a:t/>
            </a:r>
            <a:endParaRPr b="0" i="0" sz="1600" u="none" cap="none" strike="noStrike">
              <a:solidFill>
                <a:srgbClr val="FFFFFF"/>
              </a:solidFill>
              <a:latin typeface="Calibri"/>
              <a:ea typeface="Calibri"/>
              <a:cs typeface="Calibri"/>
              <a:sym typeface="Calibri"/>
            </a:endParaRPr>
          </a:p>
        </p:txBody>
      </p:sp>
      <p:sp>
        <p:nvSpPr>
          <p:cNvPr id="113" name="Google Shape;113;p48"/>
          <p:cNvSpPr txBox="1"/>
          <p:nvPr/>
        </p:nvSpPr>
        <p:spPr>
          <a:xfrm>
            <a:off x="4976975" y="5127074"/>
            <a:ext cx="6983400" cy="13257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1800"/>
              <a:buFont typeface="Arial"/>
              <a:buNone/>
            </a:pPr>
            <a:r>
              <a:rPr b="0" i="0" lang="en-GB" sz="1800" u="none" cap="none" strike="noStrike">
                <a:solidFill>
                  <a:srgbClr val="FFFFFF"/>
                </a:solidFill>
                <a:latin typeface="Calibri"/>
                <a:ea typeface="Calibri"/>
                <a:cs typeface="Calibri"/>
                <a:sym typeface="Calibri"/>
              </a:rPr>
              <a:t>and a Specialised scale is those specifically targeted at a unique audience for example: people who are partially sighted, would have text to speech instead.</a:t>
            </a:r>
            <a:endParaRPr b="0" i="0" sz="1800" u="none" cap="none" strike="noStrike">
              <a:solidFill>
                <a:srgbClr val="FFFFFF"/>
              </a:solidFill>
              <a:latin typeface="Calibri"/>
              <a:ea typeface="Calibri"/>
              <a:cs typeface="Calibri"/>
              <a:sym typeface="Calibri"/>
            </a:endParaRPr>
          </a:p>
          <a:p>
            <a:pPr indent="0" lvl="0" marL="0" marR="0" rtl="0" algn="l">
              <a:lnSpc>
                <a:spcPct val="100000"/>
              </a:lnSpc>
              <a:spcBef>
                <a:spcPts val="1200"/>
              </a:spcBef>
              <a:spcAft>
                <a:spcPts val="0"/>
              </a:spcAft>
              <a:buClr>
                <a:srgbClr val="000000"/>
              </a:buClr>
              <a:buSzPts val="1600"/>
              <a:buFont typeface="Arial"/>
              <a:buNone/>
            </a:pPr>
            <a:r>
              <a:t/>
            </a:r>
            <a:endParaRPr b="0" i="0" sz="1600" u="none" cap="none" strike="noStrike">
              <a:solidFill>
                <a:srgbClr val="FFFFFF"/>
              </a:solidFill>
              <a:latin typeface="Calibri"/>
              <a:ea typeface="Calibri"/>
              <a:cs typeface="Calibri"/>
              <a:sym typeface="Calibri"/>
            </a:endParaRPr>
          </a:p>
        </p:txBody>
      </p:sp>
      <p:pic>
        <p:nvPicPr>
          <p:cNvPr id="114" name="Google Shape;114;p48"/>
          <p:cNvPicPr preferRelativeResize="0"/>
          <p:nvPr/>
        </p:nvPicPr>
        <p:blipFill rotWithShape="1">
          <a:blip r:embed="rId5">
            <a:alphaModFix/>
          </a:blip>
          <a:srcRect b="0" l="0" r="0" t="0"/>
          <a:stretch/>
        </p:blipFill>
        <p:spPr>
          <a:xfrm>
            <a:off x="8853426" y="2717675"/>
            <a:ext cx="3087098" cy="1736513"/>
          </a:xfrm>
          <a:prstGeom prst="rect">
            <a:avLst/>
          </a:prstGeom>
          <a:noFill/>
          <a:ln>
            <a:noFill/>
          </a:ln>
        </p:spPr>
      </p:pic>
      <p:sp>
        <p:nvSpPr>
          <p:cNvPr id="115" name="Google Shape;115;p48"/>
          <p:cNvSpPr txBox="1"/>
          <p:nvPr/>
        </p:nvSpPr>
        <p:spPr>
          <a:xfrm>
            <a:off x="1201888" y="2296875"/>
            <a:ext cx="672900" cy="486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[1]</a:t>
            </a:r>
            <a:endParaRPr b="0" i="0" sz="1400" u="none" cap="none" strike="noStrike">
              <a:solidFill>
                <a:srgbClr val="4A86E8"/>
              </a:solidFill>
              <a:latin typeface="Calibri"/>
              <a:ea typeface="Calibri"/>
              <a:cs typeface="Calibri"/>
              <a:sym typeface="Calibri"/>
            </a:endParaRPr>
          </a:p>
        </p:txBody>
      </p:sp>
      <p:sp>
        <p:nvSpPr>
          <p:cNvPr id="116" name="Google Shape;116;p48"/>
          <p:cNvSpPr txBox="1"/>
          <p:nvPr/>
        </p:nvSpPr>
        <p:spPr>
          <a:xfrm>
            <a:off x="8971113" y="4454200"/>
            <a:ext cx="672900" cy="486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[1] [3]</a:t>
            </a:r>
            <a:endParaRPr b="0" i="0" sz="1400" u="none" cap="none" strike="noStrike">
              <a:solidFill>
                <a:srgbClr val="4A86E8"/>
              </a:solidFill>
              <a:latin typeface="Calibri"/>
              <a:ea typeface="Calibri"/>
              <a:cs typeface="Calibri"/>
              <a:sym typeface="Calibri"/>
            </a:endParaRPr>
          </a:p>
        </p:txBody>
      </p:sp>
      <p:sp>
        <p:nvSpPr>
          <p:cNvPr id="117" name="Google Shape;117;p48"/>
          <p:cNvSpPr txBox="1"/>
          <p:nvPr/>
        </p:nvSpPr>
        <p:spPr>
          <a:xfrm>
            <a:off x="3396563" y="6308775"/>
            <a:ext cx="672900" cy="486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[4]</a:t>
            </a:r>
            <a:endParaRPr b="0" i="0" sz="1400" u="none" cap="none" strike="noStrike">
              <a:solidFill>
                <a:srgbClr val="4A86E8"/>
              </a:solidFill>
              <a:latin typeface="Calibri"/>
              <a:ea typeface="Calibri"/>
              <a:cs typeface="Calibri"/>
              <a:sym typeface="Calibri"/>
            </a:endParaRPr>
          </a:p>
        </p:txBody>
      </p:sp>
      <p:pic>
        <p:nvPicPr>
          <p:cNvPr id="118" name="Google Shape;118;p48"/>
          <p:cNvPicPr preferRelativeResize="0"/>
          <p:nvPr/>
        </p:nvPicPr>
        <p:blipFill rotWithShape="1">
          <a:blip r:embed="rId6">
            <a:alphaModFix/>
          </a:blip>
          <a:srcRect b="0" l="0" r="0" t="0"/>
          <a:stretch/>
        </p:blipFill>
        <p:spPr>
          <a:xfrm>
            <a:off x="3133999" y="925950"/>
            <a:ext cx="2230426" cy="1485807"/>
          </a:xfrm>
          <a:prstGeom prst="rect">
            <a:avLst/>
          </a:prstGeom>
          <a:noFill/>
          <a:ln>
            <a:noFill/>
          </a:ln>
        </p:spPr>
      </p:pic>
      <p:sp>
        <p:nvSpPr>
          <p:cNvPr id="119" name="Google Shape;119;p48"/>
          <p:cNvSpPr txBox="1"/>
          <p:nvPr/>
        </p:nvSpPr>
        <p:spPr>
          <a:xfrm>
            <a:off x="5291538" y="1188200"/>
            <a:ext cx="672900" cy="486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[6]</a:t>
            </a:r>
            <a:endParaRPr b="0" i="0" sz="1400" u="none" cap="none" strike="noStrike">
              <a:solidFill>
                <a:srgbClr val="4A86E8"/>
              </a:solidFill>
              <a:latin typeface="Calibri"/>
              <a:ea typeface="Calibri"/>
              <a:cs typeface="Calibri"/>
              <a:sym typeface="Calibri"/>
            </a:endParaRPr>
          </a:p>
        </p:txBody>
      </p:sp>
      <p:pic>
        <p:nvPicPr>
          <p:cNvPr id="120" name="Google Shape;120;p48"/>
          <p:cNvPicPr preferRelativeResize="0"/>
          <p:nvPr/>
        </p:nvPicPr>
        <p:blipFill rotWithShape="1">
          <a:blip r:embed="rId7">
            <a:alphaModFix/>
          </a:blip>
          <a:srcRect b="0" l="0" r="0" t="0"/>
          <a:stretch/>
        </p:blipFill>
        <p:spPr>
          <a:xfrm>
            <a:off x="6731650" y="2589200"/>
            <a:ext cx="1679601" cy="1679601"/>
          </a:xfrm>
          <a:prstGeom prst="rect">
            <a:avLst/>
          </a:prstGeom>
          <a:noFill/>
          <a:ln>
            <a:noFill/>
          </a:ln>
        </p:spPr>
      </p:pic>
      <p:sp>
        <p:nvSpPr>
          <p:cNvPr id="121" name="Google Shape;121;p48"/>
          <p:cNvSpPr txBox="1"/>
          <p:nvPr/>
        </p:nvSpPr>
        <p:spPr>
          <a:xfrm>
            <a:off x="6865213" y="4268788"/>
            <a:ext cx="672900" cy="4869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[2]</a:t>
            </a:r>
            <a:endParaRPr b="0" i="0" sz="1400" u="none" cap="none" strike="noStrike">
              <a:solidFill>
                <a:srgbClr val="4A86E8"/>
              </a:solidFill>
              <a:latin typeface="Calibri"/>
              <a:ea typeface="Calibri"/>
              <a:cs typeface="Calibri"/>
              <a:sym typeface="Calibri"/>
            </a:endParaRPr>
          </a:p>
        </p:txBody>
      </p:sp>
      <p:sp>
        <p:nvSpPr>
          <p:cNvPr id="122" name="Google Shape;122;p48"/>
          <p:cNvSpPr/>
          <p:nvPr/>
        </p:nvSpPr>
        <p:spPr>
          <a:xfrm>
            <a:off x="5860150" y="1738700"/>
            <a:ext cx="1302300" cy="4869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48"/>
          <p:cNvSpPr/>
          <p:nvPr/>
        </p:nvSpPr>
        <p:spPr>
          <a:xfrm rot="10800000">
            <a:off x="5127075" y="3089850"/>
            <a:ext cx="1302300" cy="436500"/>
          </a:xfrm>
          <a:prstGeom prst="lef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48"/>
          <p:cNvSpPr/>
          <p:nvPr/>
        </p:nvSpPr>
        <p:spPr>
          <a:xfrm rot="-5400000">
            <a:off x="5120025" y="4607075"/>
            <a:ext cx="757800" cy="743700"/>
          </a:xfrm>
          <a:prstGeom prst="bentUpArrow">
            <a:avLst>
              <a:gd fmla="val 25000" name="adj1"/>
              <a:gd fmla="val 25000" name="adj2"/>
              <a:gd fmla="val 25000" name="adj3"/>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8" name="Shape 128"/>
        <p:cNvGrpSpPr/>
        <p:nvPr/>
      </p:nvGrpSpPr>
      <p:grpSpPr>
        <a:xfrm>
          <a:off x="0" y="0"/>
          <a:ext cx="0" cy="0"/>
          <a:chOff x="0" y="0"/>
          <a:chExt cx="0" cy="0"/>
        </a:xfrm>
      </p:grpSpPr>
      <p:sp>
        <p:nvSpPr>
          <p:cNvPr id="129" name="Google Shape;129;p4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solidFill>
                  <a:srgbClr val="FFFFFF"/>
                </a:solidFill>
                <a:latin typeface="Arial"/>
                <a:ea typeface="Arial"/>
                <a:cs typeface="Arial"/>
                <a:sym typeface="Arial"/>
              </a:rPr>
              <a:t>Our design – </a:t>
            </a:r>
            <a:r>
              <a:rPr lang="en-GB">
                <a:latin typeface="Arial"/>
                <a:ea typeface="Arial"/>
                <a:cs typeface="Arial"/>
                <a:sym typeface="Arial"/>
              </a:rPr>
              <a:t> initial idea, sketch and specifications</a:t>
            </a:r>
            <a:r>
              <a:rPr lang="en-GB">
                <a:solidFill>
                  <a:srgbClr val="FFFFFF"/>
                </a:solidFill>
                <a:latin typeface="Arial"/>
                <a:ea typeface="Arial"/>
                <a:cs typeface="Arial"/>
                <a:sym typeface="Arial"/>
              </a:rPr>
              <a:t> </a:t>
            </a:r>
            <a:endParaRPr/>
          </a:p>
        </p:txBody>
      </p:sp>
      <p:sp>
        <p:nvSpPr>
          <p:cNvPr id="130" name="Google Shape;130;p49"/>
          <p:cNvSpPr txBox="1"/>
          <p:nvPr>
            <p:ph idx="1" type="body"/>
          </p:nvPr>
        </p:nvSpPr>
        <p:spPr>
          <a:xfrm>
            <a:off x="188675" y="1636925"/>
            <a:ext cx="11876400" cy="50229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800"/>
              <a:buNone/>
            </a:pPr>
            <a:r>
              <a:rPr lang="en-GB" sz="1800">
                <a:solidFill>
                  <a:srgbClr val="FFFFFF"/>
                </a:solidFill>
              </a:rPr>
              <a:t>Our original specs for our products were as followed:</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Target audience: 16 - 40 year olds</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Weighing scale specs: </a:t>
            </a:r>
            <a:endParaRPr sz="1800">
              <a:solidFill>
                <a:srgbClr val="FFFFFF"/>
              </a:solidFill>
            </a:endParaRPr>
          </a:p>
          <a:p>
            <a:pPr indent="-342900" lvl="1" marL="914400" rtl="0" algn="l">
              <a:lnSpc>
                <a:spcPct val="115000"/>
              </a:lnSpc>
              <a:spcBef>
                <a:spcPts val="0"/>
              </a:spcBef>
              <a:spcAft>
                <a:spcPts val="0"/>
              </a:spcAft>
              <a:buClr>
                <a:srgbClr val="FFFFFF"/>
              </a:buClr>
              <a:buSzPts val="1800"/>
              <a:buChar char="•"/>
            </a:pPr>
            <a:r>
              <a:rPr lang="en-GB" sz="1800">
                <a:solidFill>
                  <a:srgbClr val="FFFFFF"/>
                </a:solidFill>
              </a:rPr>
              <a:t>wifi compatible - increase signal strength</a:t>
            </a:r>
            <a:endParaRPr sz="1800">
              <a:solidFill>
                <a:srgbClr val="FFFFFF"/>
              </a:solidFill>
            </a:endParaRPr>
          </a:p>
          <a:p>
            <a:pPr indent="-342900" lvl="1" marL="914400" rtl="0" algn="l">
              <a:lnSpc>
                <a:spcPct val="115000"/>
              </a:lnSpc>
              <a:spcBef>
                <a:spcPts val="0"/>
              </a:spcBef>
              <a:spcAft>
                <a:spcPts val="0"/>
              </a:spcAft>
              <a:buClr>
                <a:srgbClr val="FFFFFF"/>
              </a:buClr>
              <a:buSzPts val="1800"/>
              <a:buChar char="•"/>
            </a:pPr>
            <a:r>
              <a:rPr lang="en-GB" sz="1800">
                <a:solidFill>
                  <a:srgbClr val="FFFFFF"/>
                </a:solidFill>
              </a:rPr>
              <a:t>wireless / rechargeable battery packs</a:t>
            </a:r>
            <a:endParaRPr sz="1800">
              <a:solidFill>
                <a:srgbClr val="FFFFFF"/>
              </a:solidFill>
            </a:endParaRPr>
          </a:p>
          <a:p>
            <a:pPr indent="-342900" lvl="1" marL="914400" rtl="0" algn="l">
              <a:lnSpc>
                <a:spcPct val="115000"/>
              </a:lnSpc>
              <a:spcBef>
                <a:spcPts val="0"/>
              </a:spcBef>
              <a:spcAft>
                <a:spcPts val="0"/>
              </a:spcAft>
              <a:buClr>
                <a:srgbClr val="FFFFFF"/>
              </a:buClr>
              <a:buSzPts val="1800"/>
              <a:buChar char="•"/>
            </a:pPr>
            <a:r>
              <a:rPr lang="en-GB" sz="1800">
                <a:solidFill>
                  <a:srgbClr val="FFFFFF"/>
                </a:solidFill>
              </a:rPr>
              <a:t>Hands free - saves you constantly going back to your phone to carry on</a:t>
            </a:r>
            <a:endParaRPr sz="1800">
              <a:solidFill>
                <a:srgbClr val="FFFFFF"/>
              </a:solidFill>
            </a:endParaRPr>
          </a:p>
          <a:p>
            <a:pPr indent="-342900" lvl="1" marL="914400" rtl="0" algn="l">
              <a:lnSpc>
                <a:spcPct val="115000"/>
              </a:lnSpc>
              <a:spcBef>
                <a:spcPts val="0"/>
              </a:spcBef>
              <a:spcAft>
                <a:spcPts val="0"/>
              </a:spcAft>
              <a:buClr>
                <a:srgbClr val="FFFFFF"/>
              </a:buClr>
              <a:buSzPts val="1800"/>
              <a:buChar char="•"/>
            </a:pPr>
            <a:r>
              <a:rPr lang="en-GB" sz="1800">
                <a:solidFill>
                  <a:srgbClr val="FFFFFF"/>
                </a:solidFill>
              </a:rPr>
              <a:t>Text to speech on the app</a:t>
            </a:r>
            <a:endParaRPr sz="1800">
              <a:solidFill>
                <a:srgbClr val="FFFFFF"/>
              </a:solidFill>
            </a:endParaRPr>
          </a:p>
          <a:p>
            <a:pPr indent="-342900" lvl="0" marL="457200" rtl="0" algn="l">
              <a:lnSpc>
                <a:spcPct val="115000"/>
              </a:lnSpc>
              <a:spcBef>
                <a:spcPts val="0"/>
              </a:spcBef>
              <a:spcAft>
                <a:spcPts val="0"/>
              </a:spcAft>
              <a:buClr>
                <a:srgbClr val="FFFFFF"/>
              </a:buClr>
              <a:buSzPts val="1800"/>
              <a:buChar char="•"/>
            </a:pPr>
            <a:r>
              <a:rPr lang="en-GB" sz="1800">
                <a:solidFill>
                  <a:srgbClr val="FFFFFF"/>
                </a:solidFill>
              </a:rPr>
              <a:t>Educational </a:t>
            </a:r>
            <a:endParaRPr sz="1800">
              <a:solidFill>
                <a:srgbClr val="FFFFFF"/>
              </a:solidFill>
            </a:endParaRPr>
          </a:p>
          <a:p>
            <a:pPr indent="0" lvl="0" marL="0" rtl="0" algn="l">
              <a:lnSpc>
                <a:spcPct val="115000"/>
              </a:lnSpc>
              <a:spcBef>
                <a:spcPts val="0"/>
              </a:spcBef>
              <a:spcAft>
                <a:spcPts val="0"/>
              </a:spcAft>
              <a:buSzPts val="1800"/>
              <a:buNone/>
            </a:pPr>
            <a:r>
              <a:t/>
            </a:r>
            <a:endParaRPr sz="1800">
              <a:solidFill>
                <a:srgbClr val="FFFFFF"/>
              </a:solidFill>
            </a:endParaRPr>
          </a:p>
          <a:p>
            <a:pPr indent="0" lvl="0" marL="0" rtl="0" algn="l">
              <a:lnSpc>
                <a:spcPct val="115000"/>
              </a:lnSpc>
              <a:spcBef>
                <a:spcPts val="0"/>
              </a:spcBef>
              <a:spcAft>
                <a:spcPts val="0"/>
              </a:spcAft>
              <a:buSzPts val="1800"/>
              <a:buNone/>
            </a:pPr>
            <a:r>
              <a:rPr lang="en-GB" sz="1800">
                <a:solidFill>
                  <a:srgbClr val="FFFFFF"/>
                </a:solidFill>
              </a:rPr>
              <a:t>Our app and scale are still going to include the specs above, however, after researching other products and sharing the idea with external sources &amp; potential buyers, we could adapt our audience and specification if we made our products specific to members within our society.  </a:t>
            </a:r>
            <a:endParaRPr sz="1800">
              <a:solidFill>
                <a:srgbClr val="FFFFFF"/>
              </a:solidFill>
            </a:endParaRPr>
          </a:p>
          <a:p>
            <a:pPr indent="0" lvl="0" marL="0" rtl="0" algn="l">
              <a:lnSpc>
                <a:spcPct val="115000"/>
              </a:lnSpc>
              <a:spcBef>
                <a:spcPts val="0"/>
              </a:spcBef>
              <a:spcAft>
                <a:spcPts val="0"/>
              </a:spcAft>
              <a:buSzPts val="1800"/>
              <a:buNone/>
            </a:pPr>
            <a:r>
              <a:t/>
            </a:r>
            <a:endParaRPr sz="1800">
              <a:solidFill>
                <a:srgbClr val="FFFFFF"/>
              </a:solidFill>
            </a:endParaRPr>
          </a:p>
          <a:p>
            <a:pPr indent="0" lvl="0" marL="0" rtl="0" algn="l">
              <a:lnSpc>
                <a:spcPct val="115000"/>
              </a:lnSpc>
              <a:spcBef>
                <a:spcPts val="0"/>
              </a:spcBef>
              <a:spcAft>
                <a:spcPts val="0"/>
              </a:spcAft>
              <a:buSzPts val="1800"/>
              <a:buNone/>
            </a:pPr>
            <a:r>
              <a:rPr lang="en-GB" sz="1800">
                <a:solidFill>
                  <a:srgbClr val="FFFFFF"/>
                </a:solidFill>
              </a:rPr>
              <a:t>The ideas for this are as shown on the next slide.</a:t>
            </a:r>
            <a:endParaRPr sz="18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4" name="Shape 134"/>
        <p:cNvGrpSpPr/>
        <p:nvPr/>
      </p:nvGrpSpPr>
      <p:grpSpPr>
        <a:xfrm>
          <a:off x="0" y="0"/>
          <a:ext cx="0" cy="0"/>
          <a:chOff x="0" y="0"/>
          <a:chExt cx="0" cy="0"/>
        </a:xfrm>
      </p:grpSpPr>
      <p:sp>
        <p:nvSpPr>
          <p:cNvPr id="135" name="Google Shape;135;p50"/>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solidFill>
                  <a:srgbClr val="FFFFFF"/>
                </a:solidFill>
                <a:latin typeface="Arial"/>
                <a:ea typeface="Arial"/>
                <a:cs typeface="Arial"/>
                <a:sym typeface="Arial"/>
              </a:rPr>
              <a:t>Our design – the accessibility and specification pt1</a:t>
            </a:r>
            <a:endParaRPr/>
          </a:p>
        </p:txBody>
      </p:sp>
      <p:graphicFrame>
        <p:nvGraphicFramePr>
          <p:cNvPr id="136" name="Google Shape;136;p50"/>
          <p:cNvGraphicFramePr/>
          <p:nvPr/>
        </p:nvGraphicFramePr>
        <p:xfrm>
          <a:off x="952500" y="1905000"/>
          <a:ext cx="3000000" cy="3000000"/>
        </p:xfrm>
        <a:graphic>
          <a:graphicData uri="http://schemas.openxmlformats.org/drawingml/2006/table">
            <a:tbl>
              <a:tblPr>
                <a:noFill/>
                <a:tableStyleId>{148973B1-EC46-46CF-8B16-7FAB2C96455D}</a:tableStyleId>
              </a:tblPr>
              <a:tblGrid>
                <a:gridCol w="4328125"/>
                <a:gridCol w="5958875"/>
              </a:tblGrid>
              <a:tr h="381000">
                <a:tc gridSpan="2">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solidFill>
                            <a:srgbClr val="FFFFFF"/>
                          </a:solidFill>
                          <a:latin typeface="Calibri"/>
                          <a:ea typeface="Calibri"/>
                          <a:cs typeface="Calibri"/>
                          <a:sym typeface="Calibri"/>
                        </a:rPr>
                        <a:t>OUR SCALE COLOUR AND THE SPECIFIC MEMBERS WE WILL TARGET </a:t>
                      </a:r>
                      <a:endParaRPr sz="2200" u="none" cap="none" strike="noStrike">
                        <a:solidFill>
                          <a:srgbClr val="FFFFFF"/>
                        </a:solidFill>
                        <a:latin typeface="Calibri"/>
                        <a:ea typeface="Calibri"/>
                        <a:cs typeface="Calibri"/>
                        <a:sym typeface="Calibri"/>
                      </a:endParaRPr>
                    </a:p>
                  </a:txBody>
                  <a:tcPr marT="91425" marB="91425" marR="91425" marL="91425"/>
                </a:tc>
                <a:tc hMerge="1"/>
              </a:tr>
              <a:tr h="381000">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BLACK</a:t>
                      </a:r>
                      <a:endParaRPr sz="2200" u="none" cap="none" strike="noStrike">
                        <a:latin typeface="Calibri"/>
                        <a:ea typeface="Calibri"/>
                        <a:cs typeface="Calibri"/>
                        <a:sym typeface="Calibri"/>
                      </a:endParaRPr>
                    </a:p>
                  </a:txBody>
                  <a:tcPr marT="91425" marB="91425" marR="91425" marL="91425">
                    <a:solidFill>
                      <a:srgbClr val="00FF00"/>
                    </a:solidFill>
                  </a:tcPr>
                </a:tc>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WI-FI AND WIRELESS (BASIC)</a:t>
                      </a:r>
                      <a:endParaRPr sz="2200" u="none" cap="none" strike="noStrike">
                        <a:latin typeface="Calibri"/>
                        <a:ea typeface="Calibri"/>
                        <a:cs typeface="Calibri"/>
                        <a:sym typeface="Calibri"/>
                      </a:endParaRPr>
                    </a:p>
                  </a:txBody>
                  <a:tcPr marT="91425" marB="91425" marR="91425" marL="91425">
                    <a:solidFill>
                      <a:srgbClr val="00FF00"/>
                    </a:solidFill>
                  </a:tcPr>
                </a:tc>
              </a:tr>
              <a:tr h="381000">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YELLOW</a:t>
                      </a:r>
                      <a:endParaRPr sz="2200" u="none" cap="none" strike="noStrike">
                        <a:latin typeface="Calibri"/>
                        <a:ea typeface="Calibri"/>
                        <a:cs typeface="Calibri"/>
                        <a:sym typeface="Calibri"/>
                      </a:endParaRPr>
                    </a:p>
                  </a:txBody>
                  <a:tcPr marT="91425" marB="91425" marR="91425" marL="91425">
                    <a:solidFill>
                      <a:srgbClr val="FFFF00"/>
                    </a:solidFill>
                  </a:tcPr>
                </a:tc>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BLIND - BRAILLE &amp; SPEAKER INSIDE</a:t>
                      </a:r>
                      <a:endParaRPr sz="2200" u="none" cap="none" strike="noStrike">
                        <a:latin typeface="Calibri"/>
                        <a:ea typeface="Calibri"/>
                        <a:cs typeface="Calibri"/>
                        <a:sym typeface="Calibri"/>
                      </a:endParaRPr>
                    </a:p>
                  </a:txBody>
                  <a:tcPr marT="91425" marB="91425" marR="91425" marL="91425">
                    <a:solidFill>
                      <a:srgbClr val="FFFF00"/>
                    </a:solidFill>
                  </a:tcPr>
                </a:tc>
              </a:tr>
              <a:tr h="381000">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BLUE</a:t>
                      </a:r>
                      <a:endParaRPr sz="2200" u="none" cap="none" strike="noStrike">
                        <a:latin typeface="Calibri"/>
                        <a:ea typeface="Calibri"/>
                        <a:cs typeface="Calibri"/>
                        <a:sym typeface="Calibri"/>
                      </a:endParaRPr>
                    </a:p>
                  </a:txBody>
                  <a:tcPr marT="91425" marB="91425" marR="91425" marL="91425">
                    <a:solidFill>
                      <a:srgbClr val="FFFF00"/>
                    </a:solidFill>
                  </a:tcPr>
                </a:tc>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DEAF - PROJECTOR INSIDE</a:t>
                      </a:r>
                      <a:endParaRPr sz="2200" u="none" cap="none" strike="noStrike">
                        <a:latin typeface="Calibri"/>
                        <a:ea typeface="Calibri"/>
                        <a:cs typeface="Calibri"/>
                        <a:sym typeface="Calibri"/>
                      </a:endParaRPr>
                    </a:p>
                  </a:txBody>
                  <a:tcPr marT="91425" marB="91425" marR="91425" marL="91425">
                    <a:solidFill>
                      <a:srgbClr val="FFFF00"/>
                    </a:solidFill>
                  </a:tcPr>
                </a:tc>
              </a:tr>
              <a:tr h="381000">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ORANGE</a:t>
                      </a:r>
                      <a:endParaRPr sz="2200" u="none" cap="none" strike="noStrike">
                        <a:latin typeface="Calibri"/>
                        <a:ea typeface="Calibri"/>
                        <a:cs typeface="Calibri"/>
                        <a:sym typeface="Calibri"/>
                      </a:endParaRPr>
                    </a:p>
                  </a:txBody>
                  <a:tcPr marT="91425" marB="91425" marR="91425" marL="91425">
                    <a:solidFill>
                      <a:srgbClr val="FFFF00"/>
                    </a:solidFill>
                  </a:tcPr>
                </a:tc>
                <a:tc>
                  <a:txBody>
                    <a:bodyPr/>
                    <a:lstStyle/>
                    <a:p>
                      <a:pPr indent="0" lvl="0" marL="0" marR="0" rtl="0" algn="ctr">
                        <a:lnSpc>
                          <a:spcPct val="100000"/>
                        </a:lnSpc>
                        <a:spcBef>
                          <a:spcPts val="0"/>
                        </a:spcBef>
                        <a:spcAft>
                          <a:spcPts val="0"/>
                        </a:spcAft>
                        <a:buClr>
                          <a:srgbClr val="000000"/>
                        </a:buClr>
                        <a:buSzPts val="2200"/>
                        <a:buFont typeface="Arial"/>
                        <a:buNone/>
                      </a:pPr>
                      <a:r>
                        <a:rPr lang="en-GB" sz="2200" u="none" cap="none" strike="noStrike">
                          <a:latin typeface="Calibri"/>
                          <a:ea typeface="Calibri"/>
                          <a:cs typeface="Calibri"/>
                          <a:sym typeface="Calibri"/>
                        </a:rPr>
                        <a:t>SCHOOL KIDS - NO BAKE ITEMS IN APP</a:t>
                      </a:r>
                      <a:endParaRPr sz="2200" u="none" cap="none" strike="noStrike">
                        <a:latin typeface="Calibri"/>
                        <a:ea typeface="Calibri"/>
                        <a:cs typeface="Calibri"/>
                        <a:sym typeface="Calibri"/>
                      </a:endParaRPr>
                    </a:p>
                  </a:txBody>
                  <a:tcPr marT="91425" marB="91425" marR="91425" marL="91425">
                    <a:solidFill>
                      <a:srgbClr val="FFFF00"/>
                    </a:solidFill>
                  </a:tcPr>
                </a:tc>
              </a:tr>
            </a:tbl>
          </a:graphicData>
        </a:graphic>
      </p:graphicFrame>
      <p:sp>
        <p:nvSpPr>
          <p:cNvPr id="137" name="Google Shape;137;p50"/>
          <p:cNvSpPr/>
          <p:nvPr/>
        </p:nvSpPr>
        <p:spPr>
          <a:xfrm>
            <a:off x="642950" y="4981600"/>
            <a:ext cx="1014300" cy="800100"/>
          </a:xfrm>
          <a:prstGeom prst="rect">
            <a:avLst/>
          </a:prstGeom>
          <a:solidFill>
            <a:srgbClr val="00FF00"/>
          </a:solidFill>
          <a:ln cap="flat" cmpd="sng" w="9525">
            <a:solidFill>
              <a:srgbClr val="00FF00"/>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8" name="Google Shape;138;p50"/>
          <p:cNvSpPr/>
          <p:nvPr/>
        </p:nvSpPr>
        <p:spPr>
          <a:xfrm>
            <a:off x="6381750" y="4981600"/>
            <a:ext cx="1014300" cy="800100"/>
          </a:xfrm>
          <a:prstGeom prst="rect">
            <a:avLst/>
          </a:prstGeom>
          <a:solidFill>
            <a:srgbClr val="FFFF00"/>
          </a:solidFill>
          <a:ln cap="flat" cmpd="sng" w="9525">
            <a:solidFill>
              <a:srgbClr val="FFFF00"/>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9" name="Google Shape;139;p50"/>
          <p:cNvSpPr txBox="1"/>
          <p:nvPr/>
        </p:nvSpPr>
        <p:spPr>
          <a:xfrm>
            <a:off x="1657250" y="4981600"/>
            <a:ext cx="2971800" cy="800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GB" sz="2200" u="none" cap="none" strike="noStrike">
                <a:solidFill>
                  <a:srgbClr val="FFFFFF"/>
                </a:solidFill>
                <a:latin typeface="Calibri"/>
                <a:ea typeface="Calibri"/>
                <a:cs typeface="Calibri"/>
                <a:sym typeface="Calibri"/>
              </a:rPr>
              <a:t>Minimal Viable Product </a:t>
            </a:r>
            <a:r>
              <a:rPr b="0" i="0" lang="en-GB" sz="1400" u="none" cap="none" strike="noStrike">
                <a:solidFill>
                  <a:srgbClr val="FFFFFF"/>
                </a:solidFill>
                <a:latin typeface="Calibri"/>
                <a:ea typeface="Calibri"/>
                <a:cs typeface="Calibri"/>
                <a:sym typeface="Calibri"/>
              </a:rPr>
              <a:t> </a:t>
            </a:r>
            <a:endParaRPr b="0" i="0" sz="1400" u="none" cap="none" strike="noStrike">
              <a:solidFill>
                <a:srgbClr val="FFFFFF"/>
              </a:solidFill>
              <a:latin typeface="Calibri"/>
              <a:ea typeface="Calibri"/>
              <a:cs typeface="Calibri"/>
              <a:sym typeface="Calibri"/>
            </a:endParaRPr>
          </a:p>
        </p:txBody>
      </p:sp>
      <p:sp>
        <p:nvSpPr>
          <p:cNvPr id="140" name="Google Shape;140;p50"/>
          <p:cNvSpPr txBox="1"/>
          <p:nvPr/>
        </p:nvSpPr>
        <p:spPr>
          <a:xfrm>
            <a:off x="7396050" y="4981600"/>
            <a:ext cx="3090900" cy="800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GB" sz="2200" u="none" cap="none" strike="noStrike">
                <a:solidFill>
                  <a:srgbClr val="FFFFFF"/>
                </a:solidFill>
                <a:latin typeface="Calibri"/>
                <a:ea typeface="Calibri"/>
                <a:cs typeface="Calibri"/>
                <a:sym typeface="Calibri"/>
              </a:rPr>
              <a:t>Potential Future Development </a:t>
            </a:r>
            <a:endParaRPr b="0" i="0" sz="2200" u="none" cap="none" strike="noStrike">
              <a:solidFill>
                <a:srgbClr val="FFFFFF"/>
              </a:solidFill>
              <a:latin typeface="Calibri"/>
              <a:ea typeface="Calibri"/>
              <a:cs typeface="Calibri"/>
              <a:sym typeface="Calibri"/>
            </a:endParaRPr>
          </a:p>
        </p:txBody>
      </p:sp>
      <p:sp>
        <p:nvSpPr>
          <p:cNvPr id="141" name="Google Shape;141;p50"/>
          <p:cNvSpPr txBox="1"/>
          <p:nvPr/>
        </p:nvSpPr>
        <p:spPr>
          <a:xfrm>
            <a:off x="4800725" y="4486125"/>
            <a:ext cx="1014300" cy="6573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2400"/>
              <a:buFont typeface="Arial"/>
              <a:buNone/>
            </a:pPr>
            <a:r>
              <a:rPr b="0" i="0" lang="en-GB" sz="2400" u="none" cap="none" strike="noStrike">
                <a:solidFill>
                  <a:srgbClr val="FFFFFF"/>
                </a:solidFill>
                <a:latin typeface="Calibri"/>
                <a:ea typeface="Calibri"/>
                <a:cs typeface="Calibri"/>
                <a:sym typeface="Calibri"/>
              </a:rPr>
              <a:t>Key</a:t>
            </a:r>
            <a:endParaRPr b="0" i="0" sz="2400" u="none" cap="none" strike="noStrike">
              <a:solidFill>
                <a:srgbClr val="FFFFFF"/>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Google Shape;146;p51"/>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latin typeface="Arial"/>
                <a:ea typeface="Arial"/>
                <a:cs typeface="Arial"/>
                <a:sym typeface="Arial"/>
              </a:rPr>
              <a:t>Our design – the accessibility and specification pt2</a:t>
            </a:r>
            <a:endParaRPr/>
          </a:p>
        </p:txBody>
      </p:sp>
      <p:sp>
        <p:nvSpPr>
          <p:cNvPr id="147" name="Google Shape;147;p51"/>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800"/>
              <a:buNone/>
            </a:pPr>
            <a:r>
              <a:rPr lang="en-GB" sz="2400">
                <a:solidFill>
                  <a:srgbClr val="FFFFFF"/>
                </a:solidFill>
              </a:rPr>
              <a:t>This would allow us to engage with not only our original audience but also, we would be associated with Scope, RNID and the BDA. This would also tie in with the Welsh Well-being act of 2015 which :</a:t>
            </a:r>
            <a:endParaRPr sz="2400">
              <a:solidFill>
                <a:srgbClr val="FFFFFF"/>
              </a:solidFill>
            </a:endParaRPr>
          </a:p>
          <a:p>
            <a:pPr indent="0" lvl="0" marL="0" rtl="0" algn="l">
              <a:lnSpc>
                <a:spcPct val="115000"/>
              </a:lnSpc>
              <a:spcBef>
                <a:spcPts val="0"/>
              </a:spcBef>
              <a:spcAft>
                <a:spcPts val="0"/>
              </a:spcAft>
              <a:buSzPts val="1800"/>
              <a:buNone/>
            </a:pPr>
            <a:r>
              <a:rPr lang="en-GB" sz="2400">
                <a:solidFill>
                  <a:srgbClr val="FFFFFF"/>
                </a:solidFill>
              </a:rPr>
              <a:t>  </a:t>
            </a:r>
            <a:endParaRPr sz="2400">
              <a:solidFill>
                <a:srgbClr val="FFFFFF"/>
              </a:solidFill>
            </a:endParaRPr>
          </a:p>
          <a:p>
            <a:pPr indent="0" lvl="0" marL="0" rtl="0" algn="ctr">
              <a:lnSpc>
                <a:spcPct val="115000"/>
              </a:lnSpc>
              <a:spcBef>
                <a:spcPts val="0"/>
              </a:spcBef>
              <a:spcAft>
                <a:spcPts val="0"/>
              </a:spcAft>
              <a:buSzPts val="1800"/>
              <a:buNone/>
            </a:pPr>
            <a:r>
              <a:rPr i="1" lang="en-GB" sz="2400">
                <a:solidFill>
                  <a:srgbClr val="FFFFFF"/>
                </a:solidFill>
                <a:latin typeface="Times New Roman"/>
                <a:ea typeface="Times New Roman"/>
                <a:cs typeface="Times New Roman"/>
                <a:sym typeface="Times New Roman"/>
              </a:rPr>
              <a:t>“Requires public bodies in Wales to think about the long-term impact of their decisions, to work better with people, communities and each other, and to prevent persistent problems such as poverty, health inequalities and climate change.” </a:t>
            </a:r>
            <a:endParaRPr i="1" sz="2400">
              <a:solidFill>
                <a:srgbClr val="FFFFFF"/>
              </a:solidFill>
              <a:latin typeface="Times New Roman"/>
              <a:ea typeface="Times New Roman"/>
              <a:cs typeface="Times New Roman"/>
              <a:sym typeface="Times New Roman"/>
            </a:endParaRPr>
          </a:p>
          <a:p>
            <a:pPr indent="0" lvl="0" marL="0" rtl="0" algn="l">
              <a:lnSpc>
                <a:spcPct val="115000"/>
              </a:lnSpc>
              <a:spcBef>
                <a:spcPts val="0"/>
              </a:spcBef>
              <a:spcAft>
                <a:spcPts val="0"/>
              </a:spcAft>
              <a:buSzPts val="1800"/>
              <a:buNone/>
            </a:pPr>
            <a:r>
              <a:t/>
            </a:r>
            <a:endParaRPr sz="2400">
              <a:solidFill>
                <a:srgbClr val="4A86E8"/>
              </a:solidFill>
            </a:endParaRPr>
          </a:p>
          <a:p>
            <a:pPr indent="0" lvl="0" marL="0" rtl="0" algn="l">
              <a:lnSpc>
                <a:spcPct val="90000"/>
              </a:lnSpc>
              <a:spcBef>
                <a:spcPts val="1000"/>
              </a:spcBef>
              <a:spcAft>
                <a:spcPts val="0"/>
              </a:spcAft>
              <a:buSzPts val="1800"/>
              <a:buNone/>
            </a:pPr>
            <a:r>
              <a:t/>
            </a:r>
            <a:endParaRPr/>
          </a:p>
        </p:txBody>
      </p:sp>
      <p:sp>
        <p:nvSpPr>
          <p:cNvPr id="148" name="Google Shape;148;p51"/>
          <p:cNvSpPr txBox="1"/>
          <p:nvPr/>
        </p:nvSpPr>
        <p:spPr>
          <a:xfrm>
            <a:off x="6945463" y="4975550"/>
            <a:ext cx="672900" cy="486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rgbClr val="4A86E8"/>
                </a:solidFill>
                <a:latin typeface="Calibri"/>
                <a:ea typeface="Calibri"/>
                <a:cs typeface="Calibri"/>
                <a:sym typeface="Calibri"/>
              </a:rPr>
              <a:t>[5]</a:t>
            </a:r>
            <a:endParaRPr b="0" i="0" sz="1400" u="none" cap="none" strike="noStrike">
              <a:solidFill>
                <a:srgbClr val="4A86E8"/>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Google Shape;153;p52"/>
          <p:cNvSpPr txBox="1"/>
          <p:nvPr>
            <p:ph type="title"/>
          </p:nvPr>
        </p:nvSpPr>
        <p:spPr>
          <a:xfrm>
            <a:off x="37850" y="37850"/>
            <a:ext cx="12088200" cy="14829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sz="4800">
                <a:solidFill>
                  <a:srgbClr val="FFFFFF"/>
                </a:solidFill>
                <a:latin typeface="Arial"/>
                <a:ea typeface="Arial"/>
                <a:cs typeface="Arial"/>
                <a:sym typeface="Arial"/>
              </a:rPr>
              <a:t>In Conclusion</a:t>
            </a:r>
            <a:endParaRPr sz="4800"/>
          </a:p>
        </p:txBody>
      </p:sp>
      <p:sp>
        <p:nvSpPr>
          <p:cNvPr id="154" name="Google Shape;154;p52"/>
          <p:cNvSpPr txBox="1"/>
          <p:nvPr/>
        </p:nvSpPr>
        <p:spPr>
          <a:xfrm>
            <a:off x="100950" y="1610275"/>
            <a:ext cx="11987400" cy="4090500"/>
          </a:xfrm>
          <a:prstGeom prst="rect">
            <a:avLst/>
          </a:prstGeom>
          <a:noFill/>
          <a:ln>
            <a:noFill/>
          </a:ln>
        </p:spPr>
        <p:txBody>
          <a:bodyPr anchorCtr="0" anchor="t" bIns="91425" lIns="91425" spcFirstLastPara="1" rIns="91425" wrap="square" tIns="91425">
            <a:noAutofit/>
          </a:bodyPr>
          <a:lstStyle/>
          <a:p>
            <a:pPr indent="-381000" lvl="0" marL="457200" marR="0" rtl="0" algn="ctr">
              <a:lnSpc>
                <a:spcPct val="100000"/>
              </a:lnSpc>
              <a:spcBef>
                <a:spcPts val="0"/>
              </a:spcBef>
              <a:spcAft>
                <a:spcPts val="0"/>
              </a:spcAft>
              <a:buClr>
                <a:srgbClr val="FFFFFF"/>
              </a:buClr>
              <a:buSzPts val="2400"/>
              <a:buFont typeface="Calibri"/>
              <a:buChar char="●"/>
            </a:pPr>
            <a:r>
              <a:rPr b="0" i="0" lang="en-GB" sz="2400" u="none" cap="none" strike="noStrike">
                <a:solidFill>
                  <a:srgbClr val="FFFFFF"/>
                </a:solidFill>
                <a:latin typeface="Calibri"/>
                <a:ea typeface="Calibri"/>
                <a:cs typeface="Calibri"/>
                <a:sym typeface="Calibri"/>
              </a:rPr>
              <a:t>Integrate multiple ideas - 1 big idea could be 20 more products to sell </a:t>
            </a:r>
            <a:endParaRPr b="0" i="0" sz="2400" u="none" cap="none" strike="noStrike">
              <a:solidFill>
                <a:srgbClr val="FFFFFF"/>
              </a:solidFill>
              <a:latin typeface="Calibri"/>
              <a:ea typeface="Calibri"/>
              <a:cs typeface="Calibri"/>
              <a:sym typeface="Calibri"/>
            </a:endParaRPr>
          </a:p>
          <a:p>
            <a:pPr indent="0" lvl="0" marL="457200" marR="0" rtl="0" algn="ctr">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Calibri"/>
              <a:ea typeface="Calibri"/>
              <a:cs typeface="Calibri"/>
              <a:sym typeface="Calibri"/>
            </a:endParaRPr>
          </a:p>
          <a:p>
            <a:pPr indent="-381000" lvl="0" marL="457200" marR="0" rtl="0" algn="ctr">
              <a:lnSpc>
                <a:spcPct val="100000"/>
              </a:lnSpc>
              <a:spcBef>
                <a:spcPts val="0"/>
              </a:spcBef>
              <a:spcAft>
                <a:spcPts val="0"/>
              </a:spcAft>
              <a:buClr>
                <a:srgbClr val="FFFFFF"/>
              </a:buClr>
              <a:buSzPts val="2400"/>
              <a:buFont typeface="Calibri"/>
              <a:buChar char="●"/>
            </a:pPr>
            <a:r>
              <a:rPr b="0" i="0" lang="en-GB" sz="2400" u="none" cap="none" strike="noStrike">
                <a:solidFill>
                  <a:srgbClr val="FFFFFF"/>
                </a:solidFill>
                <a:latin typeface="Calibri"/>
                <a:ea typeface="Calibri"/>
                <a:cs typeface="Calibri"/>
                <a:sym typeface="Calibri"/>
              </a:rPr>
              <a:t>Expand your audience - it will benefit your company &amp; your buyers </a:t>
            </a:r>
            <a:endParaRPr b="0" i="0" sz="2400" u="none" cap="none" strike="noStrike">
              <a:solidFill>
                <a:srgbClr val="FFFFFF"/>
              </a:solidFill>
              <a:latin typeface="Calibri"/>
              <a:ea typeface="Calibri"/>
              <a:cs typeface="Calibri"/>
              <a:sym typeface="Calibri"/>
            </a:endParaRPr>
          </a:p>
          <a:p>
            <a:pPr indent="0" lvl="0" marL="457200" marR="0" rtl="0" algn="ctr">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Calibri"/>
              <a:ea typeface="Calibri"/>
              <a:cs typeface="Calibri"/>
              <a:sym typeface="Calibri"/>
            </a:endParaRPr>
          </a:p>
          <a:p>
            <a:pPr indent="-381000" lvl="0" marL="457200" marR="0" rtl="0" algn="ctr">
              <a:lnSpc>
                <a:spcPct val="100000"/>
              </a:lnSpc>
              <a:spcBef>
                <a:spcPts val="0"/>
              </a:spcBef>
              <a:spcAft>
                <a:spcPts val="0"/>
              </a:spcAft>
              <a:buClr>
                <a:srgbClr val="FFFFFF"/>
              </a:buClr>
              <a:buSzPts val="2400"/>
              <a:buFont typeface="Calibri"/>
              <a:buChar char="●"/>
            </a:pPr>
            <a:r>
              <a:rPr b="0" i="0" lang="en-GB" sz="2400" u="none" cap="none" strike="noStrike">
                <a:solidFill>
                  <a:srgbClr val="FFFFFF"/>
                </a:solidFill>
                <a:latin typeface="Calibri"/>
                <a:ea typeface="Calibri"/>
                <a:cs typeface="Calibri"/>
                <a:sym typeface="Calibri"/>
              </a:rPr>
              <a:t>Improve with the times - include new technology with the current trends</a:t>
            </a:r>
            <a:endParaRPr b="0" i="0" sz="2400" u="none" cap="none" strike="noStrike">
              <a:solidFill>
                <a:srgbClr val="FFFFFF"/>
              </a:solidFill>
              <a:latin typeface="Calibri"/>
              <a:ea typeface="Calibri"/>
              <a:cs typeface="Calibri"/>
              <a:sym typeface="Calibri"/>
            </a:endParaRPr>
          </a:p>
          <a:p>
            <a:pPr indent="0" lvl="0" marL="457200" marR="0" rtl="0" algn="ctr">
              <a:lnSpc>
                <a:spcPct val="100000"/>
              </a:lnSpc>
              <a:spcBef>
                <a:spcPts val="0"/>
              </a:spcBef>
              <a:spcAft>
                <a:spcPts val="0"/>
              </a:spcAft>
              <a:buClr>
                <a:srgbClr val="000000"/>
              </a:buClr>
              <a:buSzPts val="2400"/>
              <a:buFont typeface="Arial"/>
              <a:buNone/>
            </a:pPr>
            <a:r>
              <a:t/>
            </a:r>
            <a:endParaRPr b="0" i="0" sz="2400" u="none" cap="none" strike="noStrike">
              <a:solidFill>
                <a:srgbClr val="FFFFFF"/>
              </a:solidFill>
              <a:latin typeface="Calibri"/>
              <a:ea typeface="Calibri"/>
              <a:cs typeface="Calibri"/>
              <a:sym typeface="Calibri"/>
            </a:endParaRPr>
          </a:p>
          <a:p>
            <a:pPr indent="-381000" lvl="0" marL="457200" marR="0" rtl="0" algn="ctr">
              <a:lnSpc>
                <a:spcPct val="100000"/>
              </a:lnSpc>
              <a:spcBef>
                <a:spcPts val="0"/>
              </a:spcBef>
              <a:spcAft>
                <a:spcPts val="0"/>
              </a:spcAft>
              <a:buClr>
                <a:schemeClr val="dk1"/>
              </a:buClr>
              <a:buSzPts val="2400"/>
              <a:buFont typeface="Calibri"/>
              <a:buChar char="●"/>
            </a:pPr>
            <a:r>
              <a:rPr b="0" i="0" lang="en-GB" sz="2400" u="none" cap="none" strike="noStrike">
                <a:solidFill>
                  <a:schemeClr val="dk1"/>
                </a:solidFill>
                <a:latin typeface="Calibri"/>
                <a:ea typeface="Calibri"/>
                <a:cs typeface="Calibri"/>
                <a:sym typeface="Calibri"/>
              </a:rPr>
              <a:t>Independent research - will benefit everyone regardless of how lengthy it is</a:t>
            </a:r>
            <a:endParaRPr b="0" i="0" sz="2400" u="none" cap="none" strike="noStrike">
              <a:solidFill>
                <a:schemeClr val="dk1"/>
              </a:solidFill>
              <a:latin typeface="Calibri"/>
              <a:ea typeface="Calibri"/>
              <a:cs typeface="Calibri"/>
              <a:sym typeface="Calibri"/>
            </a:endParaRPr>
          </a:p>
          <a:p>
            <a:pPr indent="0" lvl="0" marL="457200" marR="0" rtl="0" algn="ctr">
              <a:lnSpc>
                <a:spcPct val="100000"/>
              </a:lnSpc>
              <a:spcBef>
                <a:spcPts val="0"/>
              </a:spcBef>
              <a:spcAft>
                <a:spcPts val="0"/>
              </a:spcAft>
              <a:buClr>
                <a:srgbClr val="000000"/>
              </a:buClr>
              <a:buSzPts val="2400"/>
              <a:buFont typeface="Arial"/>
              <a:buNone/>
            </a:pPr>
            <a:r>
              <a:t/>
            </a:r>
            <a:endParaRPr b="0" i="0" sz="2400" u="none" cap="none" strike="noStrike">
              <a:solidFill>
                <a:schemeClr val="dk1"/>
              </a:solidFill>
              <a:latin typeface="Calibri"/>
              <a:ea typeface="Calibri"/>
              <a:cs typeface="Calibri"/>
              <a:sym typeface="Calibri"/>
            </a:endParaRPr>
          </a:p>
          <a:p>
            <a:pPr indent="-381000" lvl="0" marL="457200" marR="0" rtl="0" algn="ctr">
              <a:lnSpc>
                <a:spcPct val="100000"/>
              </a:lnSpc>
              <a:spcBef>
                <a:spcPts val="0"/>
              </a:spcBef>
              <a:spcAft>
                <a:spcPts val="0"/>
              </a:spcAft>
              <a:buClr>
                <a:srgbClr val="FFFFFF"/>
              </a:buClr>
              <a:buSzPts val="2400"/>
              <a:buFont typeface="Calibri"/>
              <a:buChar char="●"/>
            </a:pPr>
            <a:r>
              <a:rPr b="0" i="0" lang="en-GB" sz="2400" u="none" cap="none" strike="noStrike">
                <a:solidFill>
                  <a:srgbClr val="FFFFFF"/>
                </a:solidFill>
                <a:latin typeface="Calibri"/>
                <a:ea typeface="Calibri"/>
                <a:cs typeface="Calibri"/>
                <a:sym typeface="Calibri"/>
              </a:rPr>
              <a:t>Share your ideas with the group - just because your idea sounds bad, doesn’t mean it won’t be beneficial  </a:t>
            </a:r>
            <a:endParaRPr b="0" i="0" sz="2400" u="none" cap="none" strike="noStrike">
              <a:solidFill>
                <a:srgbClr val="FFFFFF"/>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8" name="Shape 158"/>
        <p:cNvGrpSpPr/>
        <p:nvPr/>
      </p:nvGrpSpPr>
      <p:grpSpPr>
        <a:xfrm>
          <a:off x="0" y="0"/>
          <a:ext cx="0" cy="0"/>
          <a:chOff x="0" y="0"/>
          <a:chExt cx="0" cy="0"/>
        </a:xfrm>
      </p:grpSpPr>
      <p:sp>
        <p:nvSpPr>
          <p:cNvPr id="159" name="Google Shape;159;p53"/>
          <p:cNvSpPr txBox="1"/>
          <p:nvPr>
            <p:ph type="title"/>
          </p:nvPr>
        </p:nvSpPr>
        <p:spPr>
          <a:xfrm>
            <a:off x="35700" y="-122550"/>
            <a:ext cx="12120601" cy="1162500"/>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SzPts val="1800"/>
              <a:buNone/>
            </a:pPr>
            <a:r>
              <a:rPr lang="en-GB"/>
              <a:t>References</a:t>
            </a:r>
            <a:endParaRPr/>
          </a:p>
        </p:txBody>
      </p:sp>
      <p:sp>
        <p:nvSpPr>
          <p:cNvPr id="160" name="Google Shape;160;p53"/>
          <p:cNvSpPr txBox="1"/>
          <p:nvPr>
            <p:ph idx="1" type="body"/>
          </p:nvPr>
        </p:nvSpPr>
        <p:spPr>
          <a:xfrm>
            <a:off x="0" y="763300"/>
            <a:ext cx="12120601" cy="60945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SzPts val="1800"/>
              <a:buNone/>
            </a:pPr>
            <a:r>
              <a:rPr lang="en-GB" sz="1800" u="sng">
                <a:solidFill>
                  <a:srgbClr val="FFFFFF"/>
                </a:solidFill>
              </a:rPr>
              <a:t>Best Scales of 2019 </a:t>
            </a:r>
            <a:r>
              <a:rPr lang="en-GB" sz="1800">
                <a:solidFill>
                  <a:srgbClr val="FFFFFF"/>
                </a:solidFill>
              </a:rPr>
              <a:t>[1]</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hlinkClick r:id="rId3"/>
              </a:rPr>
              <a:t>https://appliancereviewer.co.uk/best-kitchen-scales/</a:t>
            </a:r>
            <a:endParaRPr sz="1800" u="sng">
              <a:solidFill>
                <a:srgbClr val="FFFFFF"/>
              </a:solidFill>
            </a:endParaRPr>
          </a:p>
          <a:p>
            <a:pPr indent="0" lvl="0" marL="0" rtl="0" algn="l">
              <a:lnSpc>
                <a:spcPct val="115000"/>
              </a:lnSpc>
              <a:spcBef>
                <a:spcPts val="1200"/>
              </a:spcBef>
              <a:spcAft>
                <a:spcPts val="0"/>
              </a:spcAft>
              <a:buSzPts val="1800"/>
              <a:buNone/>
            </a:pPr>
            <a:r>
              <a:rPr lang="en-GB" sz="1800" u="sng">
                <a:solidFill>
                  <a:srgbClr val="FFFFFF"/>
                </a:solidFill>
              </a:rPr>
              <a:t>Salter Metalic Digital kitchen Scale </a:t>
            </a:r>
            <a:r>
              <a:rPr lang="en-GB" sz="1800">
                <a:solidFill>
                  <a:srgbClr val="FFFFFF"/>
                </a:solidFill>
              </a:rPr>
              <a:t>[2]</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latin typeface="Arial"/>
                <a:ea typeface="Arial"/>
                <a:cs typeface="Arial"/>
                <a:sym typeface="Arial"/>
                <a:hlinkClick r:id="rId4"/>
              </a:rPr>
              <a:t>http://www.salterhousewares.co.uk/salter-metalic-digital-kitchen-scale-copper.html</a:t>
            </a:r>
            <a:endParaRPr sz="1800">
              <a:solidFill>
                <a:srgbClr val="4A86E8"/>
              </a:solidFill>
            </a:endParaRPr>
          </a:p>
          <a:p>
            <a:pPr indent="0" lvl="0" marL="0" rtl="0" algn="l">
              <a:lnSpc>
                <a:spcPct val="115000"/>
              </a:lnSpc>
              <a:spcBef>
                <a:spcPts val="1200"/>
              </a:spcBef>
              <a:spcAft>
                <a:spcPts val="0"/>
              </a:spcAft>
              <a:buSzPts val="1800"/>
              <a:buNone/>
            </a:pPr>
            <a:r>
              <a:rPr lang="en-GB" sz="1800" u="sng">
                <a:solidFill>
                  <a:srgbClr val="FFFFFF"/>
                </a:solidFill>
              </a:rPr>
              <a:t>Salter scale </a:t>
            </a:r>
            <a:r>
              <a:rPr lang="en-GB" sz="1800">
                <a:solidFill>
                  <a:srgbClr val="FFFFFF"/>
                </a:solidFill>
              </a:rPr>
              <a:t>[3]</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hlinkClick r:id="rId5"/>
              </a:rPr>
              <a:t>http://www.salterhousewares.co.uk/kitchen/salter-cook/salter-bluetooth-cook-pro-kitchen-scale-thermometer-set.html</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rgbClr val="FFFFFF"/>
                </a:solidFill>
              </a:rPr>
              <a:t>Talking Kitchen Scales - Amazon </a:t>
            </a:r>
            <a:r>
              <a:rPr lang="en-GB" sz="1800">
                <a:solidFill>
                  <a:srgbClr val="FFFFFF"/>
                </a:solidFill>
              </a:rPr>
              <a:t>[4]</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hlinkClick r:id="rId6"/>
              </a:rPr>
              <a:t>https://www.amazon.co.uk/Cobolt-Systems-Ltd-Talking-Kitchen/dp/B000XRUE1U</a:t>
            </a:r>
            <a:endParaRPr sz="1800">
              <a:solidFill>
                <a:srgbClr val="4A86E8"/>
              </a:solidFill>
            </a:endParaRPr>
          </a:p>
          <a:p>
            <a:pPr indent="0" lvl="0" marL="0" rtl="0" algn="l">
              <a:lnSpc>
                <a:spcPct val="115000"/>
              </a:lnSpc>
              <a:spcBef>
                <a:spcPts val="1200"/>
              </a:spcBef>
              <a:spcAft>
                <a:spcPts val="0"/>
              </a:spcAft>
              <a:buSzPts val="1800"/>
              <a:buNone/>
            </a:pPr>
            <a:r>
              <a:rPr lang="en-GB" sz="1800" u="sng">
                <a:solidFill>
                  <a:srgbClr val="FFFFFF"/>
                </a:solidFill>
              </a:rPr>
              <a:t>Welsh Well-Being Act 2015 </a:t>
            </a:r>
            <a:r>
              <a:rPr lang="en-GB" sz="1800">
                <a:solidFill>
                  <a:srgbClr val="FFFFFF"/>
                </a:solidFill>
              </a:rPr>
              <a:t>[5]</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hlinkClick r:id="rId7"/>
              </a:rPr>
              <a:t>https://futuregenerations.wales/about-us/future-generations-act/</a:t>
            </a:r>
            <a:endParaRPr sz="1800" u="sng">
              <a:solidFill>
                <a:srgbClr val="4A86E8"/>
              </a:solidFill>
            </a:endParaRPr>
          </a:p>
          <a:p>
            <a:pPr indent="0" lvl="0" marL="0" rtl="0" algn="l">
              <a:lnSpc>
                <a:spcPct val="115000"/>
              </a:lnSpc>
              <a:spcBef>
                <a:spcPts val="1200"/>
              </a:spcBef>
              <a:spcAft>
                <a:spcPts val="0"/>
              </a:spcAft>
              <a:buSzPts val="1800"/>
              <a:buNone/>
            </a:pPr>
            <a:r>
              <a:rPr lang="en-GB" sz="1800" u="sng">
                <a:solidFill>
                  <a:srgbClr val="FFFFFF"/>
                </a:solidFill>
              </a:rPr>
              <a:t>An Old Scale on Stones</a:t>
            </a:r>
            <a:r>
              <a:rPr lang="en-GB" sz="1800">
                <a:solidFill>
                  <a:srgbClr val="FFFFFF"/>
                </a:solidFill>
              </a:rPr>
              <a:t> [6]</a:t>
            </a:r>
            <a:endParaRPr sz="1800">
              <a:solidFill>
                <a:srgbClr val="FFFFFF"/>
              </a:solidFill>
            </a:endParaRPr>
          </a:p>
          <a:p>
            <a:pPr indent="0" lvl="0" marL="0" rtl="0" algn="l">
              <a:lnSpc>
                <a:spcPct val="115000"/>
              </a:lnSpc>
              <a:spcBef>
                <a:spcPts val="1200"/>
              </a:spcBef>
              <a:spcAft>
                <a:spcPts val="0"/>
              </a:spcAft>
              <a:buSzPts val="1800"/>
              <a:buNone/>
            </a:pPr>
            <a:r>
              <a:rPr lang="en-GB" sz="1800" u="sng">
                <a:solidFill>
                  <a:schemeClr val="hlink"/>
                </a:solidFill>
                <a:latin typeface="Arial"/>
                <a:ea typeface="Arial"/>
                <a:cs typeface="Arial"/>
                <a:sym typeface="Arial"/>
                <a:hlinkClick r:id="rId8"/>
              </a:rPr>
              <a:t>https://www.123rf.com/photo_127106800_an-old-scale-on-stones-the-weight-in-balance-the-scale-as-a-measuring-instrument-for-checking-and-we.html</a:t>
            </a:r>
            <a:endParaRPr sz="1800" u="sng">
              <a:solidFill>
                <a:srgbClr val="4A86E8"/>
              </a:solidFill>
            </a:endParaRPr>
          </a:p>
          <a:p>
            <a:pPr indent="0" lvl="0" marL="0" rtl="0" algn="l">
              <a:lnSpc>
                <a:spcPct val="90000"/>
              </a:lnSpc>
              <a:spcBef>
                <a:spcPts val="1200"/>
              </a:spcBef>
              <a:spcAft>
                <a:spcPts val="0"/>
              </a:spcAft>
              <a:buSzPts val="1800"/>
              <a:buNone/>
            </a:pPr>
            <a:r>
              <a:t/>
            </a:r>
            <a:endParaRPr sz="1400">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Custom 1">
      <a:dk1>
        <a:srgbClr val="FFFFFF"/>
      </a:dk1>
      <a:lt1>
        <a:srgbClr val="262626"/>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