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58" r:id="rId1"/>
  </p:sldMasterIdLst>
  <p:notesMasterIdLst>
    <p:notesMasterId r:id="rId57"/>
  </p:notesMasterIdLst>
  <p:handoutMasterIdLst>
    <p:handoutMasterId r:id="rId58"/>
  </p:handoutMasterIdLst>
  <p:sldIdLst>
    <p:sldId id="317" r:id="rId2"/>
    <p:sldId id="259" r:id="rId3"/>
    <p:sldId id="260" r:id="rId4"/>
    <p:sldId id="261" r:id="rId5"/>
    <p:sldId id="262" r:id="rId6"/>
    <p:sldId id="263" r:id="rId7"/>
    <p:sldId id="264" r:id="rId8"/>
    <p:sldId id="265" r:id="rId9"/>
    <p:sldId id="266" r:id="rId10"/>
    <p:sldId id="267" r:id="rId11"/>
    <p:sldId id="268" r:id="rId12"/>
    <p:sldId id="269" r:id="rId13"/>
    <p:sldId id="270" r:id="rId14"/>
    <p:sldId id="272" r:id="rId15"/>
    <p:sldId id="271" r:id="rId16"/>
    <p:sldId id="273" r:id="rId17"/>
    <p:sldId id="274" r:id="rId18"/>
    <p:sldId id="275" r:id="rId19"/>
    <p:sldId id="276" r:id="rId20"/>
    <p:sldId id="277" r:id="rId21"/>
    <p:sldId id="278" r:id="rId22"/>
    <p:sldId id="279" r:id="rId23"/>
    <p:sldId id="280" r:id="rId24"/>
    <p:sldId id="281" r:id="rId25"/>
    <p:sldId id="282" r:id="rId26"/>
    <p:sldId id="283" r:id="rId27"/>
    <p:sldId id="284" r:id="rId28"/>
    <p:sldId id="285" r:id="rId29"/>
    <p:sldId id="286" r:id="rId30"/>
    <p:sldId id="287" r:id="rId31"/>
    <p:sldId id="288" r:id="rId32"/>
    <p:sldId id="312" r:id="rId33"/>
    <p:sldId id="313" r:id="rId34"/>
    <p:sldId id="290" r:id="rId35"/>
    <p:sldId id="314" r:id="rId36"/>
    <p:sldId id="292" r:id="rId37"/>
    <p:sldId id="293" r:id="rId38"/>
    <p:sldId id="294" r:id="rId39"/>
    <p:sldId id="295" r:id="rId40"/>
    <p:sldId id="315" r:id="rId41"/>
    <p:sldId id="316" r:id="rId42"/>
    <p:sldId id="297" r:id="rId43"/>
    <p:sldId id="298" r:id="rId44"/>
    <p:sldId id="299" r:id="rId45"/>
    <p:sldId id="300" r:id="rId46"/>
    <p:sldId id="301" r:id="rId47"/>
    <p:sldId id="302" r:id="rId48"/>
    <p:sldId id="304" r:id="rId49"/>
    <p:sldId id="306" r:id="rId50"/>
    <p:sldId id="303" r:id="rId51"/>
    <p:sldId id="305" r:id="rId52"/>
    <p:sldId id="318" r:id="rId53"/>
    <p:sldId id="307" r:id="rId54"/>
    <p:sldId id="308" r:id="rId55"/>
    <p:sldId id="309" r:id="rId56"/>
  </p:sldIdLst>
  <p:sldSz cx="9144000" cy="6858000" type="screen4x3"/>
  <p:notesSz cx="9372600" cy="7086600"/>
  <p:defaultTex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Nanette Stillwell" initials="NBS" lastIdx="5" clrIdx="0"/>
  <p:cmAuthor id="1" name="Gerald Titchener" initials="GT" lastIdx="1"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64162"/>
    <a:srgbClr val="CFCFCF"/>
    <a:srgbClr val="DDDDDD"/>
    <a:srgbClr val="B2B2B2"/>
    <a:srgbClr val="C0C0C0"/>
    <a:srgbClr val="1B70A5"/>
    <a:srgbClr val="FFFFFF"/>
    <a:srgbClr val="96CDEE"/>
    <a:srgbClr val="0F3F5D"/>
    <a:srgbClr val="01773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2647" autoAdjust="0"/>
    <p:restoredTop sz="96192" autoAdjust="0"/>
  </p:normalViewPr>
  <p:slideViewPr>
    <p:cSldViewPr>
      <p:cViewPr varScale="1">
        <p:scale>
          <a:sx n="118" d="100"/>
          <a:sy n="118" d="100"/>
        </p:scale>
        <p:origin x="339" y="69"/>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handoutMaster" Target="handoutMasters/handoutMaster1.xml"/><Relationship Id="rId5" Type="http://schemas.openxmlformats.org/officeDocument/2006/relationships/slide" Target="slides/slide4.xml"/><Relationship Id="rId61" Type="http://schemas.openxmlformats.org/officeDocument/2006/relationships/viewProps" Target="view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microsoft.com/office/2016/11/relationships/changesInfo" Target="changesInfos/changesInfo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commentAuthors" Target="commentAuthor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notesMaster" Target="notesMasters/notesMaster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nyaradzi Nicholas Murira" userId="6ab3fae5-94bd-47ef-9f25-6c1f645127cf" providerId="ADAL" clId="{A8003C72-8C8E-4174-9A23-5CBA389105C5}"/>
    <pc:docChg chg="undo custSel modSld">
      <pc:chgData name="Munyaradzi Nicholas Murira" userId="6ab3fae5-94bd-47ef-9f25-6c1f645127cf" providerId="ADAL" clId="{A8003C72-8C8E-4174-9A23-5CBA389105C5}" dt="2023-11-01T04:13:51.665" v="3" actId="20577"/>
      <pc:docMkLst>
        <pc:docMk/>
      </pc:docMkLst>
      <pc:sldChg chg="modSp mod">
        <pc:chgData name="Munyaradzi Nicholas Murira" userId="6ab3fae5-94bd-47ef-9f25-6c1f645127cf" providerId="ADAL" clId="{A8003C72-8C8E-4174-9A23-5CBA389105C5}" dt="2023-11-01T04:13:51.665" v="3" actId="20577"/>
        <pc:sldMkLst>
          <pc:docMk/>
          <pc:sldMk cId="302728452" sldId="317"/>
        </pc:sldMkLst>
        <pc:spChg chg="mod">
          <ac:chgData name="Munyaradzi Nicholas Murira" userId="6ab3fae5-94bd-47ef-9f25-6c1f645127cf" providerId="ADAL" clId="{A8003C72-8C8E-4174-9A23-5CBA389105C5}" dt="2023-11-01T04:13:48.500" v="1" actId="6549"/>
          <ac:spMkLst>
            <pc:docMk/>
            <pc:sldMk cId="302728452" sldId="317"/>
            <ac:spMk id="2" creationId="{00000000-0000-0000-0000-000000000000}"/>
          </ac:spMkLst>
        </pc:spChg>
        <pc:spChg chg="mod">
          <ac:chgData name="Munyaradzi Nicholas Murira" userId="6ab3fae5-94bd-47ef-9f25-6c1f645127cf" providerId="ADAL" clId="{A8003C72-8C8E-4174-9A23-5CBA389105C5}" dt="2023-11-01T04:13:51.665" v="3" actId="20577"/>
          <ac:spMkLst>
            <pc:docMk/>
            <pc:sldMk cId="302728452" sldId="317"/>
            <ac:spMk id="6" creationId="{00000000-0000-0000-0000-00000000000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061460" cy="354330"/>
          </a:xfrm>
          <a:prstGeom prst="rect">
            <a:avLst/>
          </a:prstGeom>
        </p:spPr>
        <p:txBody>
          <a:bodyPr vert="horz" lIns="94046" tIns="47023" rIns="94046" bIns="47023" rtlCol="0"/>
          <a:lstStyle>
            <a:lvl1pPr algn="l">
              <a:defRPr sz="1200"/>
            </a:lvl1pPr>
          </a:lstStyle>
          <a:p>
            <a:endParaRPr lang="en-US"/>
          </a:p>
        </p:txBody>
      </p:sp>
      <p:sp>
        <p:nvSpPr>
          <p:cNvPr id="3" name="Date Placeholder 2"/>
          <p:cNvSpPr>
            <a:spLocks noGrp="1"/>
          </p:cNvSpPr>
          <p:nvPr>
            <p:ph type="dt" sz="quarter" idx="1"/>
          </p:nvPr>
        </p:nvSpPr>
        <p:spPr>
          <a:xfrm>
            <a:off x="5308971" y="0"/>
            <a:ext cx="4061460" cy="354330"/>
          </a:xfrm>
          <a:prstGeom prst="rect">
            <a:avLst/>
          </a:prstGeom>
        </p:spPr>
        <p:txBody>
          <a:bodyPr vert="horz" lIns="94046" tIns="47023" rIns="94046" bIns="47023" rtlCol="0"/>
          <a:lstStyle>
            <a:lvl1pPr algn="r">
              <a:defRPr sz="1200"/>
            </a:lvl1pPr>
          </a:lstStyle>
          <a:p>
            <a:fld id="{4EE4060F-EC6E-45B5-96F1-A60F0585115B}" type="datetimeFigureOut">
              <a:rPr lang="en-US" smtClean="0"/>
              <a:pPr/>
              <a:t>11/1/2023</a:t>
            </a:fld>
            <a:endParaRPr lang="en-US"/>
          </a:p>
        </p:txBody>
      </p:sp>
      <p:sp>
        <p:nvSpPr>
          <p:cNvPr id="4" name="Footer Placeholder 3"/>
          <p:cNvSpPr>
            <a:spLocks noGrp="1"/>
          </p:cNvSpPr>
          <p:nvPr>
            <p:ph type="ftr" sz="quarter" idx="2"/>
          </p:nvPr>
        </p:nvSpPr>
        <p:spPr>
          <a:xfrm>
            <a:off x="0" y="6731040"/>
            <a:ext cx="4061460" cy="354330"/>
          </a:xfrm>
          <a:prstGeom prst="rect">
            <a:avLst/>
          </a:prstGeom>
        </p:spPr>
        <p:txBody>
          <a:bodyPr vert="horz" lIns="94046" tIns="47023" rIns="94046" bIns="47023" rtlCol="0" anchor="b"/>
          <a:lstStyle>
            <a:lvl1pPr algn="l">
              <a:defRPr sz="1200"/>
            </a:lvl1pPr>
          </a:lstStyle>
          <a:p>
            <a:endParaRPr lang="en-US"/>
          </a:p>
        </p:txBody>
      </p:sp>
      <p:sp>
        <p:nvSpPr>
          <p:cNvPr id="5" name="Slide Number Placeholder 4"/>
          <p:cNvSpPr>
            <a:spLocks noGrp="1"/>
          </p:cNvSpPr>
          <p:nvPr>
            <p:ph type="sldNum" sz="quarter" idx="3"/>
          </p:nvPr>
        </p:nvSpPr>
        <p:spPr>
          <a:xfrm>
            <a:off x="5308971" y="6731040"/>
            <a:ext cx="4061460" cy="354330"/>
          </a:xfrm>
          <a:prstGeom prst="rect">
            <a:avLst/>
          </a:prstGeom>
        </p:spPr>
        <p:txBody>
          <a:bodyPr vert="horz" lIns="94046" tIns="47023" rIns="94046" bIns="47023" rtlCol="0" anchor="b"/>
          <a:lstStyle>
            <a:lvl1pPr algn="r">
              <a:defRPr sz="1200"/>
            </a:lvl1pPr>
          </a:lstStyle>
          <a:p>
            <a:fld id="{A987596C-5E44-4393-BE44-DB7D499825F1}" type="slidenum">
              <a:rPr lang="en-US" smtClean="0"/>
              <a:pPr/>
              <a:t>‹#›</a:t>
            </a:fld>
            <a:endParaRPr lang="en-US"/>
          </a:p>
        </p:txBody>
      </p:sp>
    </p:spTree>
    <p:extLst>
      <p:ext uri="{BB962C8B-B14F-4D97-AF65-F5344CB8AC3E}">
        <p14:creationId xmlns:p14="http://schemas.microsoft.com/office/powerpoint/2010/main" val="283420640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061460" cy="354330"/>
          </a:xfrm>
          <a:prstGeom prst="rect">
            <a:avLst/>
          </a:prstGeom>
        </p:spPr>
        <p:txBody>
          <a:bodyPr vert="horz" lIns="94046" tIns="47023" rIns="94046" bIns="47023" rtlCol="0"/>
          <a:lstStyle>
            <a:lvl1pPr algn="l">
              <a:defRPr sz="1200"/>
            </a:lvl1pPr>
          </a:lstStyle>
          <a:p>
            <a:pPr>
              <a:defRPr/>
            </a:pPr>
            <a:endParaRPr lang="en-US" dirty="0"/>
          </a:p>
        </p:txBody>
      </p:sp>
      <p:sp>
        <p:nvSpPr>
          <p:cNvPr id="3" name="Date Placeholder 2"/>
          <p:cNvSpPr>
            <a:spLocks noGrp="1"/>
          </p:cNvSpPr>
          <p:nvPr>
            <p:ph type="dt" idx="1"/>
          </p:nvPr>
        </p:nvSpPr>
        <p:spPr>
          <a:xfrm>
            <a:off x="5308971" y="0"/>
            <a:ext cx="4061460" cy="354330"/>
          </a:xfrm>
          <a:prstGeom prst="rect">
            <a:avLst/>
          </a:prstGeom>
        </p:spPr>
        <p:txBody>
          <a:bodyPr vert="horz" lIns="94046" tIns="47023" rIns="94046" bIns="47023" rtlCol="0"/>
          <a:lstStyle>
            <a:lvl1pPr algn="r">
              <a:defRPr sz="1200"/>
            </a:lvl1pPr>
          </a:lstStyle>
          <a:p>
            <a:pPr>
              <a:defRPr/>
            </a:pPr>
            <a:fld id="{46950642-C6F2-4E46-90C1-0B12B643B3D7}" type="datetimeFigureOut">
              <a:rPr lang="en-US"/>
              <a:pPr>
                <a:defRPr/>
              </a:pPr>
              <a:t>11/1/2023</a:t>
            </a:fld>
            <a:endParaRPr lang="en-US" dirty="0"/>
          </a:p>
        </p:txBody>
      </p:sp>
      <p:sp>
        <p:nvSpPr>
          <p:cNvPr id="4" name="Slide Image Placeholder 3"/>
          <p:cNvSpPr>
            <a:spLocks noGrp="1" noRot="1" noChangeAspect="1"/>
          </p:cNvSpPr>
          <p:nvPr>
            <p:ph type="sldImg" idx="2"/>
          </p:nvPr>
        </p:nvSpPr>
        <p:spPr>
          <a:xfrm>
            <a:off x="2914650" y="531813"/>
            <a:ext cx="3543300" cy="2657475"/>
          </a:xfrm>
          <a:prstGeom prst="rect">
            <a:avLst/>
          </a:prstGeom>
          <a:noFill/>
          <a:ln w="12700">
            <a:solidFill>
              <a:prstClr val="black"/>
            </a:solidFill>
          </a:ln>
        </p:spPr>
        <p:txBody>
          <a:bodyPr vert="horz" lIns="94046" tIns="47023" rIns="94046" bIns="47023" rtlCol="0" anchor="ctr"/>
          <a:lstStyle/>
          <a:p>
            <a:pPr lvl="0"/>
            <a:endParaRPr lang="en-US" noProof="0" dirty="0"/>
          </a:p>
        </p:txBody>
      </p:sp>
      <p:sp>
        <p:nvSpPr>
          <p:cNvPr id="5" name="Notes Placeholder 4"/>
          <p:cNvSpPr>
            <a:spLocks noGrp="1"/>
          </p:cNvSpPr>
          <p:nvPr>
            <p:ph type="body" sz="quarter" idx="3"/>
          </p:nvPr>
        </p:nvSpPr>
        <p:spPr>
          <a:xfrm>
            <a:off x="937260" y="3366135"/>
            <a:ext cx="7498080" cy="3188970"/>
          </a:xfrm>
          <a:prstGeom prst="rect">
            <a:avLst/>
          </a:prstGeom>
        </p:spPr>
        <p:txBody>
          <a:bodyPr vert="horz" lIns="94046" tIns="47023" rIns="94046" bIns="47023"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6731040"/>
            <a:ext cx="4061460" cy="354330"/>
          </a:xfrm>
          <a:prstGeom prst="rect">
            <a:avLst/>
          </a:prstGeom>
        </p:spPr>
        <p:txBody>
          <a:bodyPr vert="horz" lIns="94046" tIns="47023" rIns="94046" bIns="47023" rtlCol="0" anchor="b"/>
          <a:lstStyle>
            <a:lvl1pPr algn="l">
              <a:defRPr sz="1200"/>
            </a:lvl1pPr>
          </a:lstStyle>
          <a:p>
            <a:pPr>
              <a:defRPr/>
            </a:pPr>
            <a:endParaRPr lang="en-US" dirty="0"/>
          </a:p>
        </p:txBody>
      </p:sp>
      <p:sp>
        <p:nvSpPr>
          <p:cNvPr id="7" name="Slide Number Placeholder 6"/>
          <p:cNvSpPr>
            <a:spLocks noGrp="1"/>
          </p:cNvSpPr>
          <p:nvPr>
            <p:ph type="sldNum" sz="quarter" idx="5"/>
          </p:nvPr>
        </p:nvSpPr>
        <p:spPr>
          <a:xfrm>
            <a:off x="5308971" y="6731040"/>
            <a:ext cx="4061460" cy="354330"/>
          </a:xfrm>
          <a:prstGeom prst="rect">
            <a:avLst/>
          </a:prstGeom>
        </p:spPr>
        <p:txBody>
          <a:bodyPr vert="horz" lIns="94046" tIns="47023" rIns="94046" bIns="47023" rtlCol="0" anchor="b"/>
          <a:lstStyle>
            <a:lvl1pPr algn="r">
              <a:defRPr sz="1200"/>
            </a:lvl1pPr>
          </a:lstStyle>
          <a:p>
            <a:pPr>
              <a:defRPr/>
            </a:pPr>
            <a:fld id="{CAA8545F-A231-4F50-B1F1-95F56EBB643D}" type="slidenum">
              <a:rPr lang="en-US"/>
              <a:pPr>
                <a:defRPr/>
              </a:pPr>
              <a:t>‹#›</a:t>
            </a:fld>
            <a:endParaRPr lang="en-US" dirty="0"/>
          </a:p>
        </p:txBody>
      </p:sp>
    </p:spTree>
    <p:extLst>
      <p:ext uri="{BB962C8B-B14F-4D97-AF65-F5344CB8AC3E}">
        <p14:creationId xmlns:p14="http://schemas.microsoft.com/office/powerpoint/2010/main" val="3154640507"/>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D8E56D8A-A53E-4EB0-9B03-29100648719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2</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33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4276" name="Text Box 2"/>
          <p:cNvSpPr>
            <a:spLocks noGrp="1" noChangeArrowheads="1"/>
          </p:cNvSpPr>
          <p:nvPr>
            <p:ph type="body"/>
          </p:nvPr>
        </p:nvSpPr>
        <p:spPr>
          <a:xfrm>
            <a:off x="974725" y="4560888"/>
            <a:ext cx="5365750" cy="4319587"/>
          </a:xfrm>
        </p:spPr>
        <p:txBody>
          <a:bodyPr>
            <a:normAutofit fontScale="85000" lnSpcReduction="10000"/>
          </a:bodyPr>
          <a:lstStyle/>
          <a:p>
            <a:pPr>
              <a:spcBef>
                <a:spcPct val="20000"/>
              </a:spcBef>
              <a:defRPr/>
            </a:pPr>
            <a:r>
              <a:rPr lang="en-GB" altLang="en-US" sz="2600" b="1" kern="0" dirty="0">
                <a:solidFill>
                  <a:srgbClr val="222222"/>
                </a:solidFill>
                <a:latin typeface="Arial"/>
              </a:rPr>
              <a:t>Learning Objectives</a:t>
            </a:r>
          </a:p>
          <a:p>
            <a:pPr marL="342900" indent="-342900">
              <a:spcBef>
                <a:spcPct val="20000"/>
              </a:spcBef>
              <a:buFontTx/>
              <a:buChar char="•"/>
              <a:defRPr/>
            </a:pPr>
            <a:r>
              <a:rPr lang="en-GB" altLang="en-US" sz="2600" kern="0" dirty="0">
                <a:solidFill>
                  <a:srgbClr val="222222"/>
                </a:solidFill>
                <a:latin typeface="Arial"/>
              </a:rPr>
              <a:t>Upon completion of this material, you should be able to:</a:t>
            </a:r>
            <a:endParaRPr lang="en-US" altLang="en-US" sz="2600" kern="0" dirty="0">
              <a:solidFill>
                <a:srgbClr val="222222"/>
              </a:solidFill>
              <a:latin typeface="Arial"/>
            </a:endParaRPr>
          </a:p>
          <a:p>
            <a:pPr marL="742950" lvl="1" indent="-285750">
              <a:spcBef>
                <a:spcPct val="20000"/>
              </a:spcBef>
              <a:buFontTx/>
              <a:buChar char="–"/>
              <a:defRPr/>
            </a:pPr>
            <a:r>
              <a:rPr lang="en-US" altLang="en-US" sz="2400" kern="0" dirty="0">
                <a:solidFill>
                  <a:srgbClr val="222222"/>
                </a:solidFill>
                <a:latin typeface="Arial"/>
              </a:rPr>
              <a:t>Describe the functions of and relationships among laws, regulations, and professional organizations in information security</a:t>
            </a:r>
          </a:p>
          <a:p>
            <a:pPr marL="742950" lvl="1" indent="-285750">
              <a:spcBef>
                <a:spcPct val="20000"/>
              </a:spcBef>
              <a:buFontTx/>
              <a:buChar char="–"/>
              <a:defRPr/>
            </a:pPr>
            <a:r>
              <a:rPr lang="en-GB" altLang="en-US" sz="2400" kern="0" dirty="0">
                <a:solidFill>
                  <a:srgbClr val="222222"/>
                </a:solidFill>
                <a:latin typeface="Arial"/>
              </a:rPr>
              <a:t>Explain the differences between laws and ethics</a:t>
            </a:r>
          </a:p>
          <a:p>
            <a:pPr marL="742950" lvl="1" indent="-285750">
              <a:spcBef>
                <a:spcPct val="20000"/>
              </a:spcBef>
              <a:buFontTx/>
              <a:buChar char="–"/>
              <a:defRPr/>
            </a:pPr>
            <a:r>
              <a:rPr lang="en-GB" altLang="en-US" sz="2400" kern="0" dirty="0">
                <a:solidFill>
                  <a:srgbClr val="222222"/>
                </a:solidFill>
                <a:latin typeface="Arial"/>
              </a:rPr>
              <a:t>Identify major national laws that affect the practice of information security</a:t>
            </a:r>
          </a:p>
          <a:p>
            <a:pPr marL="742950" lvl="1" indent="-285750">
              <a:spcBef>
                <a:spcPct val="20000"/>
              </a:spcBef>
              <a:buFontTx/>
              <a:buChar char="–"/>
              <a:defRPr/>
            </a:pPr>
            <a:r>
              <a:rPr lang="en-GB" altLang="en-US" sz="2400" kern="0" dirty="0">
                <a:solidFill>
                  <a:srgbClr val="222222"/>
                </a:solidFill>
                <a:latin typeface="Arial"/>
              </a:rPr>
              <a:t>Discuss the role of culture as it applies to ethics in information security</a:t>
            </a:r>
          </a:p>
        </p:txBody>
      </p:sp>
    </p:spTree>
    <p:extLst>
      <p:ext uri="{BB962C8B-B14F-4D97-AF65-F5344CB8AC3E}">
        <p14:creationId xmlns:p14="http://schemas.microsoft.com/office/powerpoint/2010/main" val="39604115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5362"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B21398B2-3FAB-4F05-8F34-87483C508B5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3</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5363"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5300" name="Text Box 2"/>
          <p:cNvSpPr>
            <a:spLocks noGrp="1" noChangeArrowheads="1"/>
          </p:cNvSpPr>
          <p:nvPr>
            <p:ph type="body"/>
          </p:nvPr>
        </p:nvSpPr>
        <p:spPr>
          <a:xfrm>
            <a:off x="974725" y="4560888"/>
            <a:ext cx="5365750" cy="4319587"/>
          </a:xfrm>
        </p:spPr>
        <p:txBody>
          <a:bodyPr>
            <a:normAutofit fontScale="92500" lnSpcReduction="200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b="1" dirty="0">
                <a:ea typeface="Lucida Sans Unicode" pitchFamily="34" charset="0"/>
                <a:cs typeface="Lucida Sans Unicode" pitchFamily="34" charset="0"/>
              </a:rPr>
              <a:t>Introduction</a:t>
            </a:r>
          </a:p>
          <a:p>
            <a:pPr marL="342900" indent="-342900">
              <a:spcBef>
                <a:spcPct val="20000"/>
              </a:spcBef>
              <a:buFontTx/>
              <a:buChar char="•"/>
              <a:defRPr/>
            </a:pPr>
            <a:r>
              <a:rPr lang="en-GB" altLang="en-US" sz="2600" kern="0" dirty="0">
                <a:solidFill>
                  <a:srgbClr val="222222"/>
                </a:solidFill>
                <a:latin typeface="Arial"/>
              </a:rPr>
              <a:t>You must understand scope of an organization’s legal and ethical responsibilities</a:t>
            </a:r>
          </a:p>
          <a:p>
            <a:pPr marL="342900" indent="-342900">
              <a:spcBef>
                <a:spcPct val="20000"/>
              </a:spcBef>
              <a:buFontTx/>
              <a:buChar char="•"/>
              <a:defRPr/>
            </a:pPr>
            <a:r>
              <a:rPr lang="en-GB" altLang="en-US" sz="2600" kern="0" dirty="0">
                <a:solidFill>
                  <a:srgbClr val="222222"/>
                </a:solidFill>
                <a:latin typeface="Arial"/>
              </a:rPr>
              <a:t>To minimize liabilities/reduce risks, the information security practitioner must:</a:t>
            </a:r>
          </a:p>
          <a:p>
            <a:pPr marL="742950" lvl="1" indent="-285750">
              <a:spcBef>
                <a:spcPct val="20000"/>
              </a:spcBef>
              <a:buFontTx/>
              <a:buChar char="–"/>
              <a:defRPr/>
            </a:pPr>
            <a:r>
              <a:rPr lang="en-GB" altLang="en-US" sz="2400" kern="0" dirty="0">
                <a:solidFill>
                  <a:srgbClr val="222222"/>
                </a:solidFill>
                <a:latin typeface="Arial"/>
              </a:rPr>
              <a:t>Understand current legal environment</a:t>
            </a:r>
          </a:p>
          <a:p>
            <a:pPr marL="742950" lvl="1" indent="-285750">
              <a:spcBef>
                <a:spcPct val="20000"/>
              </a:spcBef>
              <a:buFontTx/>
              <a:buChar char="–"/>
              <a:defRPr/>
            </a:pPr>
            <a:r>
              <a:rPr lang="en-GB" altLang="en-US" sz="2400" kern="0" dirty="0">
                <a:solidFill>
                  <a:srgbClr val="222222"/>
                </a:solidFill>
                <a:latin typeface="Arial"/>
              </a:rPr>
              <a:t>Stay current with laws and regulations </a:t>
            </a:r>
          </a:p>
          <a:p>
            <a:pPr marL="742950" lvl="1" indent="-285750">
              <a:spcBef>
                <a:spcPct val="20000"/>
              </a:spcBef>
              <a:buFontTx/>
              <a:buChar char="–"/>
              <a:defRPr/>
            </a:pPr>
            <a:r>
              <a:rPr lang="en-GB" altLang="en-US" sz="2400" kern="0" dirty="0">
                <a:solidFill>
                  <a:srgbClr val="222222"/>
                </a:solidFill>
                <a:latin typeface="Arial"/>
              </a:rPr>
              <a:t>Watch for new and emerging issues</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dirty="0">
                <a:ea typeface="Lucida Sans Unicode" pitchFamily="34" charset="0"/>
                <a:cs typeface="Lucida Sans Unicode" pitchFamily="34" charset="0"/>
              </a:rPr>
              <a:t>. </a:t>
            </a:r>
          </a:p>
        </p:txBody>
      </p:sp>
    </p:spTree>
    <p:extLst>
      <p:ext uri="{BB962C8B-B14F-4D97-AF65-F5344CB8AC3E}">
        <p14:creationId xmlns:p14="http://schemas.microsoft.com/office/powerpoint/2010/main" val="18414517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7410"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01356CA7-4256-4267-98BD-DE115A71F0C0}" type="slidenum">
              <a:rPr lang="en-GB" altLang="en-US">
                <a:solidFill>
                  <a:srgbClr val="000000"/>
                </a:solidFill>
                <a:latin typeface="Times New Roman" panose="02020603050405020304" pitchFamily="18" charset="0"/>
                <a:cs typeface="Lucida Sans Unicode" panose="020B0602030504020204" pitchFamily="34" charset="0"/>
              </a:rPr>
              <a:pPr eaLnBrk="1" hangingPunct="1"/>
              <a:t>4</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7411"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56324" name="Text Box 2"/>
          <p:cNvSpPr>
            <a:spLocks noGrp="1" noChangeArrowheads="1"/>
          </p:cNvSpPr>
          <p:nvPr>
            <p:ph type="body"/>
          </p:nvPr>
        </p:nvSpPr>
        <p:spPr>
          <a:xfrm>
            <a:off x="974725" y="4560888"/>
            <a:ext cx="5365750" cy="4319587"/>
          </a:xfrm>
        </p:spPr>
        <p:txBody>
          <a:bodyPr>
            <a:normAutofit fontScale="92500"/>
          </a:bodyPr>
          <a:lstStyle/>
          <a:p>
            <a:pPr eaLnBrk="1" hangingPunct="1">
              <a:spcBef>
                <a:spcPts val="375"/>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b="1" dirty="0">
                <a:ea typeface="Lucida Sans Unicode" pitchFamily="34" charset="0"/>
                <a:cs typeface="Lucida Sans Unicode" pitchFamily="34" charset="0"/>
              </a:rPr>
              <a:t>Law and Ethics in Information Security</a:t>
            </a:r>
          </a:p>
          <a:p>
            <a:pPr marL="342900" indent="-342900">
              <a:spcBef>
                <a:spcPct val="20000"/>
              </a:spcBef>
              <a:buFontTx/>
              <a:buChar char="•"/>
              <a:defRPr/>
            </a:pPr>
            <a:r>
              <a:rPr lang="en-GB" altLang="en-US" sz="2600" kern="0" dirty="0">
                <a:solidFill>
                  <a:srgbClr val="222222"/>
                </a:solidFill>
                <a:latin typeface="Arial"/>
              </a:rPr>
              <a:t>Laws: rules that mandate or prohibit certain behavior and are enforced by the state</a:t>
            </a:r>
          </a:p>
          <a:p>
            <a:pPr marL="342900" indent="-342900">
              <a:spcBef>
                <a:spcPct val="20000"/>
              </a:spcBef>
              <a:buFontTx/>
              <a:buChar char="•"/>
              <a:defRPr/>
            </a:pPr>
            <a:r>
              <a:rPr lang="en-GB" altLang="en-US" sz="2600" kern="0" dirty="0">
                <a:solidFill>
                  <a:srgbClr val="222222"/>
                </a:solidFill>
                <a:latin typeface="Arial"/>
              </a:rPr>
              <a:t>Ethics: regulate and define socially acceptable behavior</a:t>
            </a:r>
          </a:p>
          <a:p>
            <a:pPr marL="342900" indent="-342900">
              <a:spcBef>
                <a:spcPct val="20000"/>
              </a:spcBef>
              <a:buFontTx/>
              <a:buChar char="•"/>
              <a:defRPr/>
            </a:pPr>
            <a:r>
              <a:rPr lang="en-GB" altLang="en-US" sz="2600" kern="0" dirty="0">
                <a:solidFill>
                  <a:srgbClr val="222222"/>
                </a:solidFill>
                <a:latin typeface="Arial"/>
              </a:rPr>
              <a:t>Cultural mores: fixed moral attitudes or customs of a particular group</a:t>
            </a:r>
          </a:p>
          <a:p>
            <a:pPr marL="342900" indent="-342900">
              <a:spcBef>
                <a:spcPct val="20000"/>
              </a:spcBef>
              <a:buFontTx/>
              <a:buChar char="•"/>
              <a:defRPr/>
            </a:pPr>
            <a:r>
              <a:rPr lang="en-GB" altLang="en-US" sz="2600" kern="0" dirty="0">
                <a:solidFill>
                  <a:srgbClr val="222222"/>
                </a:solidFill>
                <a:latin typeface="Arial"/>
              </a:rPr>
              <a:t>Laws carry authority of a governing authority; ethics do not</a:t>
            </a:r>
          </a:p>
          <a:p>
            <a:pPr eaLnBrk="1" hangingPunct="1">
              <a:lnSpc>
                <a:spcPct val="90000"/>
              </a:lnSpc>
              <a:spcBef>
                <a:spcPts val="375"/>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dirty="0">
              <a:ea typeface="Lucida Sans Unicode" pitchFamily="34" charset="0"/>
              <a:cs typeface="Lucida Sans Unicode" pitchFamily="34" charset="0"/>
            </a:endParaRPr>
          </a:p>
        </p:txBody>
      </p:sp>
    </p:spTree>
    <p:extLst>
      <p:ext uri="{BB962C8B-B14F-4D97-AF65-F5344CB8AC3E}">
        <p14:creationId xmlns:p14="http://schemas.microsoft.com/office/powerpoint/2010/main" val="41982195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9458"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EC0C68C6-2F5E-47E2-B4AA-FE5873B94595}" type="slidenum">
              <a:rPr lang="en-GB" altLang="en-US">
                <a:solidFill>
                  <a:srgbClr val="000000"/>
                </a:solidFill>
                <a:latin typeface="Times New Roman" panose="02020603050405020304" pitchFamily="18" charset="0"/>
                <a:cs typeface="Lucida Sans Unicode" panose="020B0602030504020204" pitchFamily="34" charset="0"/>
              </a:rPr>
              <a:pPr eaLnBrk="1" hangingPunct="1"/>
              <a:t>5</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9459" name="Rectangle 1"/>
          <p:cNvSpPr>
            <a:spLocks noGrp="1" noRot="1" noChangeAspect="1" noChangeArrowheads="1" noTextEdit="1"/>
          </p:cNvSpPr>
          <p:nvPr>
            <p:ph type="sldImg"/>
          </p:nvPr>
        </p:nvSpPr>
        <p:spPr>
          <a:ln/>
        </p:spPr>
      </p:sp>
      <p:sp>
        <p:nvSpPr>
          <p:cNvPr id="57348" name="Rectangle 2"/>
          <p:cNvSpPr>
            <a:spLocks noGrp="1" noChangeArrowheads="1"/>
          </p:cNvSpPr>
          <p:nvPr>
            <p:ph type="body" idx="1"/>
          </p:nvPr>
        </p:nvSpPr>
        <p:spPr>
          <a:xfrm>
            <a:off x="974725" y="4560888"/>
            <a:ext cx="5365750" cy="4227512"/>
          </a:xfrm>
        </p:spPr>
        <p:txBody>
          <a:bodyPr wrap="none" anchor="ctr">
            <a:normAutofit lnSpcReduction="10000"/>
          </a:bodyPr>
          <a:lstStyle/>
          <a:p>
            <a:r>
              <a:rPr lang="en-GB" sz="1200" b="0" i="0" u="none" strike="noStrike" kern="1200" baseline="0" dirty="0">
                <a:solidFill>
                  <a:schemeClr val="tx1"/>
                </a:solidFill>
                <a:latin typeface="+mn-lt"/>
                <a:ea typeface="+mn-ea"/>
                <a:cs typeface="+mn-cs"/>
              </a:rPr>
              <a:t>What if an organization does not demand or even encourage strong ethical </a:t>
            </a:r>
            <a:r>
              <a:rPr lang="en-GB" sz="1200" b="0" i="0" u="none" strike="noStrike" kern="1200" baseline="0" dirty="0" err="1">
                <a:solidFill>
                  <a:schemeClr val="tx1"/>
                </a:solidFill>
                <a:latin typeface="+mn-lt"/>
                <a:ea typeface="+mn-ea"/>
                <a:cs typeface="+mn-cs"/>
              </a:rPr>
              <a:t>behavior</a:t>
            </a:r>
            <a:r>
              <a:rPr lang="en-GB" sz="1200" b="0" i="0" u="none" strike="noStrike" kern="1200" baseline="0" dirty="0">
                <a:solidFill>
                  <a:schemeClr val="tx1"/>
                </a:solidFill>
                <a:latin typeface="+mn-lt"/>
                <a:ea typeface="+mn-ea"/>
                <a:cs typeface="+mn-cs"/>
              </a:rPr>
              <a:t> from its employees? What if an organization does not behave ethically? Even if there is no breach of</a:t>
            </a:r>
          </a:p>
          <a:p>
            <a:r>
              <a:rPr lang="en-GB" sz="1200" b="0" i="0" u="none" strike="noStrike" kern="1200" baseline="0" dirty="0">
                <a:solidFill>
                  <a:schemeClr val="tx1"/>
                </a:solidFill>
                <a:latin typeface="+mn-lt"/>
                <a:ea typeface="+mn-ea"/>
                <a:cs typeface="+mn-cs"/>
              </a:rPr>
              <a:t>criminal law, there can still be liability—legal responsibility.</a:t>
            </a:r>
            <a:endParaRPr lang="en-GB" altLang="en-US" sz="2600" b="1" kern="0" dirty="0">
              <a:solidFill>
                <a:srgbClr val="222222"/>
              </a:solidFill>
              <a:latin typeface="Arial"/>
            </a:endParaRPr>
          </a:p>
          <a:p>
            <a:pPr>
              <a:spcBef>
                <a:spcPct val="20000"/>
              </a:spcBef>
              <a:defRPr/>
            </a:pPr>
            <a:endParaRPr lang="en-GB" altLang="en-US" sz="2600" b="1" kern="0" dirty="0">
              <a:solidFill>
                <a:srgbClr val="222222"/>
              </a:solidFill>
              <a:latin typeface="Arial"/>
            </a:endParaRPr>
          </a:p>
          <a:p>
            <a:pPr>
              <a:spcBef>
                <a:spcPct val="20000"/>
              </a:spcBef>
              <a:defRPr/>
            </a:pPr>
            <a:endParaRPr lang="en-GB" altLang="en-US" sz="2600" b="1" kern="0" dirty="0">
              <a:solidFill>
                <a:srgbClr val="222222"/>
              </a:solidFill>
              <a:latin typeface="Arial"/>
            </a:endParaRPr>
          </a:p>
          <a:p>
            <a:pPr>
              <a:spcBef>
                <a:spcPct val="20000"/>
              </a:spcBef>
              <a:defRPr/>
            </a:pPr>
            <a:endParaRPr lang="en-GB" altLang="en-US" sz="2600" b="1" kern="0" dirty="0">
              <a:solidFill>
                <a:srgbClr val="222222"/>
              </a:solidFill>
              <a:latin typeface="Arial"/>
            </a:endParaRPr>
          </a:p>
          <a:p>
            <a:pPr>
              <a:spcBef>
                <a:spcPct val="20000"/>
              </a:spcBef>
              <a:defRPr/>
            </a:pPr>
            <a:r>
              <a:rPr lang="en-GB" altLang="en-US" sz="2600" b="1" kern="0" dirty="0">
                <a:solidFill>
                  <a:srgbClr val="222222"/>
                </a:solidFill>
                <a:latin typeface="Arial"/>
              </a:rPr>
              <a:t>Organizational Liability and the Need for Counsel</a:t>
            </a:r>
          </a:p>
          <a:p>
            <a:pPr marL="342900" indent="-342900">
              <a:spcBef>
                <a:spcPct val="20000"/>
              </a:spcBef>
              <a:buFontTx/>
              <a:buChar char="•"/>
              <a:defRPr/>
            </a:pPr>
            <a:r>
              <a:rPr lang="en-GB" altLang="en-US" sz="2600" kern="0" dirty="0">
                <a:solidFill>
                  <a:srgbClr val="222222"/>
                </a:solidFill>
                <a:latin typeface="Arial"/>
              </a:rPr>
              <a:t>Liability: legal obligation of an entity extending beyond criminal or contract law; includes legal obligation to make restitution</a:t>
            </a:r>
          </a:p>
          <a:p>
            <a:pPr marL="342900" indent="-342900">
              <a:spcBef>
                <a:spcPct val="20000"/>
              </a:spcBef>
              <a:buFontTx/>
              <a:buChar char="•"/>
              <a:defRPr/>
            </a:pPr>
            <a:r>
              <a:rPr lang="en-GB" altLang="en-US" sz="2600" kern="0" dirty="0">
                <a:solidFill>
                  <a:srgbClr val="222222"/>
                </a:solidFill>
                <a:latin typeface="Arial"/>
              </a:rPr>
              <a:t>Restitution: legal obligation to compensate injured party for wrongs committed</a:t>
            </a:r>
          </a:p>
          <a:p>
            <a:pPr marL="342900" indent="-342900">
              <a:spcBef>
                <a:spcPct val="20000"/>
              </a:spcBef>
              <a:buFontTx/>
              <a:buChar char="•"/>
              <a:defRPr/>
            </a:pPr>
            <a:r>
              <a:rPr lang="en-GB" altLang="en-US" sz="2600" kern="0" dirty="0">
                <a:solidFill>
                  <a:srgbClr val="222222"/>
                </a:solidFill>
                <a:latin typeface="Arial"/>
              </a:rPr>
              <a:t>Due care: legal standard requiring prudent organization to act legally and ethically and know consequences of actions</a:t>
            </a:r>
          </a:p>
          <a:p>
            <a:pPr marL="342900" indent="-342900">
              <a:spcBef>
                <a:spcPct val="20000"/>
              </a:spcBef>
              <a:buFontTx/>
              <a:buChar char="•"/>
              <a:defRPr/>
            </a:pPr>
            <a:r>
              <a:rPr lang="en-GB" altLang="en-US" sz="2600" kern="0" dirty="0">
                <a:solidFill>
                  <a:srgbClr val="222222"/>
                </a:solidFill>
                <a:latin typeface="Arial"/>
              </a:rPr>
              <a:t>Due diligence: legal standard requiring prudent organization to maintain standard of due care and ensure actions are effective</a:t>
            </a:r>
          </a:p>
          <a:p>
            <a:pPr>
              <a:defRPr/>
            </a:pPr>
            <a:endParaRPr lang="en-US" altLang="en-US" dirty="0"/>
          </a:p>
        </p:txBody>
      </p:sp>
    </p:spTree>
    <p:extLst>
      <p:ext uri="{BB962C8B-B14F-4D97-AF65-F5344CB8AC3E}">
        <p14:creationId xmlns:p14="http://schemas.microsoft.com/office/powerpoint/2010/main" val="21825320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1506"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11EEC786-8486-46B7-BD5F-CD8E2581B947}" type="slidenum">
              <a:rPr lang="en-GB" altLang="en-US">
                <a:solidFill>
                  <a:srgbClr val="000000"/>
                </a:solidFill>
                <a:latin typeface="Times New Roman" panose="02020603050405020304" pitchFamily="18" charset="0"/>
                <a:cs typeface="Lucida Sans Unicode" panose="020B0602030504020204" pitchFamily="34" charset="0"/>
              </a:rPr>
              <a:pPr eaLnBrk="1" hangingPunct="1"/>
              <a:t>6</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21507" name="Rectangle 1"/>
          <p:cNvSpPr>
            <a:spLocks noGrp="1" noRot="1" noChangeAspect="1" noChangeArrowheads="1" noTextEdit="1"/>
          </p:cNvSpPr>
          <p:nvPr>
            <p:ph type="sldImg"/>
          </p:nvPr>
        </p:nvSpPr>
        <p:spPr>
          <a:ln/>
        </p:spPr>
      </p:sp>
      <p:sp>
        <p:nvSpPr>
          <p:cNvPr id="58372" name="Rectangle 2"/>
          <p:cNvSpPr>
            <a:spLocks noGrp="1" noChangeArrowheads="1"/>
          </p:cNvSpPr>
          <p:nvPr>
            <p:ph type="body" idx="1"/>
          </p:nvPr>
        </p:nvSpPr>
        <p:spPr>
          <a:xfrm>
            <a:off x="974725" y="4560888"/>
            <a:ext cx="5365750" cy="4227512"/>
          </a:xfrm>
        </p:spPr>
        <p:txBody>
          <a:bodyPr wrap="none" anchor="ctr"/>
          <a:lstStyle/>
          <a:p>
            <a:pPr>
              <a:defRPr/>
            </a:pPr>
            <a:r>
              <a:rPr lang="en-US" altLang="en-US" b="1" dirty="0"/>
              <a:t>Organizational Liability and the Need for Counsel</a:t>
            </a:r>
          </a:p>
          <a:p>
            <a:pPr marL="342900" indent="-342900">
              <a:spcBef>
                <a:spcPct val="20000"/>
              </a:spcBef>
              <a:buFontTx/>
              <a:buChar char="•"/>
              <a:defRPr/>
            </a:pPr>
            <a:r>
              <a:rPr lang="en-GB" altLang="en-US" sz="2600" kern="0" dirty="0">
                <a:solidFill>
                  <a:srgbClr val="222222"/>
                </a:solidFill>
                <a:latin typeface="Arial"/>
              </a:rPr>
              <a:t>Jurisdiction: court's right to hear a case if the wrong was committed in its territory or involved its citizenry</a:t>
            </a:r>
          </a:p>
          <a:p>
            <a:pPr marL="342900" indent="-342900">
              <a:spcBef>
                <a:spcPct val="20000"/>
              </a:spcBef>
              <a:buFontTx/>
              <a:buChar char="•"/>
              <a:defRPr/>
            </a:pPr>
            <a:r>
              <a:rPr lang="en-GB" altLang="en-US" sz="2600" kern="0" dirty="0">
                <a:solidFill>
                  <a:srgbClr val="222222"/>
                </a:solidFill>
                <a:latin typeface="Arial"/>
              </a:rPr>
              <a:t>Long arm jurisdiction: application of laws to those residing outside court’s normal jurisdiction; usually granted when person acts illegally within jurisdiction and leaves</a:t>
            </a:r>
          </a:p>
          <a:p>
            <a:pPr>
              <a:defRPr/>
            </a:pPr>
            <a:endParaRPr lang="en-US" altLang="en-US" b="1" dirty="0"/>
          </a:p>
        </p:txBody>
      </p:sp>
    </p:spTree>
    <p:extLst>
      <p:ext uri="{BB962C8B-B14F-4D97-AF65-F5344CB8AC3E}">
        <p14:creationId xmlns:p14="http://schemas.microsoft.com/office/powerpoint/2010/main" val="17138523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355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E3421037-F6AB-4BCE-B957-2A66F0E3303A}" type="slidenum">
              <a:rPr lang="en-GB" altLang="en-US">
                <a:solidFill>
                  <a:srgbClr val="000000"/>
                </a:solidFill>
                <a:latin typeface="Times New Roman" panose="02020603050405020304" pitchFamily="18" charset="0"/>
                <a:cs typeface="Lucida Sans Unicode" panose="020B0602030504020204" pitchFamily="34" charset="0"/>
              </a:rPr>
              <a:pPr eaLnBrk="1" hangingPunct="1"/>
              <a:t>7</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23555" name="Rectangle 1"/>
          <p:cNvSpPr>
            <a:spLocks noGrp="1" noRot="1" noChangeAspect="1" noChangeArrowheads="1" noTextEdit="1"/>
          </p:cNvSpPr>
          <p:nvPr>
            <p:ph type="sldImg"/>
          </p:nvPr>
        </p:nvSpPr>
        <p:spPr>
          <a:ln/>
        </p:spPr>
      </p:sp>
      <p:sp>
        <p:nvSpPr>
          <p:cNvPr id="59396" name="Rectangle 2"/>
          <p:cNvSpPr>
            <a:spLocks noGrp="1" noChangeArrowheads="1"/>
          </p:cNvSpPr>
          <p:nvPr>
            <p:ph type="body" idx="1"/>
          </p:nvPr>
        </p:nvSpPr>
        <p:spPr>
          <a:xfrm>
            <a:off x="974725" y="4560888"/>
            <a:ext cx="5365750" cy="4227512"/>
          </a:xfrm>
        </p:spPr>
        <p:txBody>
          <a:bodyPr wrap="none" anchor="ctr">
            <a:normAutofit fontScale="70000" lnSpcReduction="20000"/>
          </a:bodyPr>
          <a:lstStyle/>
          <a:p>
            <a:r>
              <a:rPr lang="en-GB" sz="1200" b="0" i="0" u="none" strike="noStrike" kern="1200" baseline="0" dirty="0">
                <a:solidFill>
                  <a:schemeClr val="tx1"/>
                </a:solidFill>
                <a:latin typeface="+mn-lt"/>
                <a:ea typeface="+mn-ea"/>
                <a:cs typeface="+mn-cs"/>
              </a:rPr>
              <a:t>Within an organization, information security professionals help maintain security via the establishment and enforcement of policy.</a:t>
            </a:r>
          </a:p>
          <a:p>
            <a:endParaRPr lang="en-GB" altLang="en-US"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These policies function as organizational laws, complete with penalties, judicial practices, and sanctions to require compliance.</a:t>
            </a:r>
            <a:endParaRPr lang="en-US" altLang="en-US" b="1" dirty="0"/>
          </a:p>
          <a:p>
            <a:pPr>
              <a:defRPr/>
            </a:pPr>
            <a:endParaRPr lang="en-US" altLang="en-US" b="1" dirty="0"/>
          </a:p>
          <a:p>
            <a:r>
              <a:rPr lang="en-GB" sz="1200" b="0" i="0" u="none" strike="noStrike" kern="1200" baseline="0" dirty="0">
                <a:solidFill>
                  <a:schemeClr val="tx1"/>
                </a:solidFill>
                <a:latin typeface="+mn-lt"/>
                <a:ea typeface="+mn-ea"/>
                <a:cs typeface="+mn-cs"/>
              </a:rPr>
              <a:t>• Dissemination (distribution): The organization must be able to demonstrate that the relevant policy has been made readily available for review by the employee. Common</a:t>
            </a:r>
          </a:p>
          <a:p>
            <a:r>
              <a:rPr lang="en-GB" sz="1200" b="0" i="0" u="none" strike="noStrike" kern="1200" baseline="0" dirty="0">
                <a:solidFill>
                  <a:schemeClr val="tx1"/>
                </a:solidFill>
                <a:latin typeface="+mn-lt"/>
                <a:ea typeface="+mn-ea"/>
                <a:cs typeface="+mn-cs"/>
              </a:rPr>
              <a:t>dissemination techniques include hard copy and electronic distribution.</a:t>
            </a:r>
          </a:p>
          <a:p>
            <a:r>
              <a:rPr lang="en-GB" sz="1200" b="0" i="0" u="none" strike="noStrike" kern="1200" baseline="0" dirty="0">
                <a:solidFill>
                  <a:schemeClr val="tx1"/>
                </a:solidFill>
                <a:latin typeface="+mn-lt"/>
                <a:ea typeface="+mn-ea"/>
                <a:cs typeface="+mn-cs"/>
              </a:rPr>
              <a:t>• Review (reading): The organization must be able to demonstrate that it disseminated the document in an intelligible form, including versions for employees who are illiterate,</a:t>
            </a:r>
          </a:p>
          <a:p>
            <a:r>
              <a:rPr lang="en-GB" sz="1200" b="0" i="0" u="none" strike="noStrike" kern="1200" baseline="0" dirty="0">
                <a:solidFill>
                  <a:schemeClr val="tx1"/>
                </a:solidFill>
                <a:latin typeface="+mn-lt"/>
                <a:ea typeface="+mn-ea"/>
                <a:cs typeface="+mn-cs"/>
              </a:rPr>
              <a:t>reading-impaired, and unable to read English. Common techniques include recordings of the policy in English and alternate languages.</a:t>
            </a:r>
          </a:p>
          <a:p>
            <a:r>
              <a:rPr lang="en-GB" sz="1200" b="0" i="0" u="none" strike="noStrike" kern="1200" baseline="0" dirty="0">
                <a:solidFill>
                  <a:schemeClr val="tx1"/>
                </a:solidFill>
                <a:latin typeface="+mn-lt"/>
                <a:ea typeface="+mn-ea"/>
                <a:cs typeface="+mn-cs"/>
              </a:rPr>
              <a:t>• Comprehension (understanding): The organization must be able to demonstrate that the employee understands the requirements and content of the policy. Common techniques</a:t>
            </a:r>
          </a:p>
          <a:p>
            <a:r>
              <a:rPr lang="en-GB" sz="1200" b="0" i="0" u="none" strike="noStrike" kern="1200" baseline="0" dirty="0">
                <a:solidFill>
                  <a:schemeClr val="tx1"/>
                </a:solidFill>
                <a:latin typeface="+mn-lt"/>
                <a:ea typeface="+mn-ea"/>
                <a:cs typeface="+mn-cs"/>
              </a:rPr>
              <a:t>include quizzes and other assessments.</a:t>
            </a:r>
          </a:p>
          <a:p>
            <a:r>
              <a:rPr lang="en-GB" sz="1200" b="0" i="0" u="none" strike="noStrike" kern="1200" baseline="0" dirty="0">
                <a:solidFill>
                  <a:schemeClr val="tx1"/>
                </a:solidFill>
                <a:latin typeface="+mn-lt"/>
                <a:ea typeface="+mn-ea"/>
                <a:cs typeface="+mn-cs"/>
              </a:rPr>
              <a:t>• Compliance (agreement): The organization must be able to demonstrate that the employee agreed to comply with the policy through act or affirmation. Common techniques</a:t>
            </a:r>
          </a:p>
          <a:p>
            <a:r>
              <a:rPr lang="en-GB" sz="1200" b="0" i="0" u="none" strike="noStrike" kern="1200" baseline="0" dirty="0">
                <a:solidFill>
                  <a:schemeClr val="tx1"/>
                </a:solidFill>
                <a:latin typeface="+mn-lt"/>
                <a:ea typeface="+mn-ea"/>
                <a:cs typeface="+mn-cs"/>
              </a:rPr>
              <a:t>include logon banners, which require a specific action (mouse click or keystroke) to acknowledge agreement, or a signed document clearly indicating the employee has read, understood, and agreed to comply with the policy.</a:t>
            </a:r>
          </a:p>
          <a:p>
            <a:r>
              <a:rPr lang="en-GB" sz="1200" b="0" i="0" u="none" strike="noStrike" kern="1200" baseline="0" dirty="0">
                <a:solidFill>
                  <a:schemeClr val="tx1"/>
                </a:solidFill>
                <a:latin typeface="+mn-lt"/>
                <a:ea typeface="+mn-ea"/>
                <a:cs typeface="+mn-cs"/>
              </a:rPr>
              <a:t>• Uniform enforcement: The organization must be able to demonstrate that the policy has been uniformly enforced, regardless of employee status or assignment.</a:t>
            </a:r>
          </a:p>
          <a:p>
            <a:endParaRPr lang="en-US" altLang="en-US" b="1" dirty="0"/>
          </a:p>
          <a:p>
            <a:pPr>
              <a:defRPr/>
            </a:pPr>
            <a:r>
              <a:rPr lang="en-US" altLang="en-US" b="1" dirty="0"/>
              <a:t>Policy Versus Law</a:t>
            </a:r>
          </a:p>
          <a:p>
            <a:pPr marL="342900" indent="-342900">
              <a:spcBef>
                <a:spcPct val="20000"/>
              </a:spcBef>
              <a:buFontTx/>
              <a:buChar char="•"/>
              <a:defRPr/>
            </a:pPr>
            <a:r>
              <a:rPr lang="en-GB" altLang="en-US" sz="2600" kern="0" dirty="0">
                <a:solidFill>
                  <a:srgbClr val="222222"/>
                </a:solidFill>
                <a:latin typeface="Arial"/>
              </a:rPr>
              <a:t>Policies: managerial directives that specify acceptable and unacceptable employee behavior in the workplace</a:t>
            </a:r>
          </a:p>
          <a:p>
            <a:pPr marL="342900" indent="-342900">
              <a:spcBef>
                <a:spcPct val="20000"/>
              </a:spcBef>
              <a:buFontTx/>
              <a:buChar char="•"/>
              <a:defRPr/>
            </a:pPr>
            <a:r>
              <a:rPr lang="en-GB" altLang="en-US" sz="2600" kern="0" dirty="0">
                <a:solidFill>
                  <a:srgbClr val="222222"/>
                </a:solidFill>
                <a:latin typeface="Arial"/>
              </a:rPr>
              <a:t>Policies function as organizational laws; must be crafted and implemented with care to ensure they are complete, appropriate, and fairly applied to everyone</a:t>
            </a:r>
          </a:p>
          <a:p>
            <a:pPr marL="342900" indent="-342900">
              <a:spcBef>
                <a:spcPct val="20000"/>
              </a:spcBef>
              <a:buFontTx/>
              <a:buChar char="•"/>
              <a:defRPr/>
            </a:pPr>
            <a:r>
              <a:rPr lang="en-GB" altLang="en-US" sz="2600" kern="0" dirty="0">
                <a:solidFill>
                  <a:srgbClr val="222222"/>
                </a:solidFill>
                <a:latin typeface="Arial"/>
              </a:rPr>
              <a:t>Difference between policy and law: ignorance of a policy is an acceptable defense</a:t>
            </a:r>
          </a:p>
          <a:p>
            <a:pPr>
              <a:defRPr/>
            </a:pPr>
            <a:endParaRPr lang="en-US" altLang="en-US" b="1" dirty="0"/>
          </a:p>
        </p:txBody>
      </p:sp>
    </p:spTree>
    <p:extLst>
      <p:ext uri="{BB962C8B-B14F-4D97-AF65-F5344CB8AC3E}">
        <p14:creationId xmlns:p14="http://schemas.microsoft.com/office/powerpoint/2010/main" val="17002609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lnSpcReduction="10000"/>
          </a:bodyPr>
          <a:lstStyle/>
          <a:p>
            <a:pPr>
              <a:defRPr/>
            </a:pPr>
            <a:endParaRPr lang="en-US" b="1" dirty="0"/>
          </a:p>
          <a:p>
            <a:pPr>
              <a:defRPr/>
            </a:pPr>
            <a:endParaRPr lang="en-US" b="1" dirty="0"/>
          </a:p>
          <a:p>
            <a:pPr>
              <a:defRPr/>
            </a:pPr>
            <a:endParaRPr lang="en-US" b="1" dirty="0"/>
          </a:p>
          <a:p>
            <a:pPr>
              <a:defRPr/>
            </a:pPr>
            <a:endParaRPr lang="en-US" b="1" dirty="0"/>
          </a:p>
          <a:p>
            <a:pPr>
              <a:defRPr/>
            </a:pPr>
            <a:r>
              <a:rPr lang="en-US" b="1" dirty="0"/>
              <a:t>Policy Versus Law</a:t>
            </a:r>
          </a:p>
          <a:p>
            <a:pPr marL="342900" indent="-342900">
              <a:spcBef>
                <a:spcPct val="20000"/>
              </a:spcBef>
              <a:buFontTx/>
              <a:buChar char="•"/>
              <a:defRPr/>
            </a:pPr>
            <a:r>
              <a:rPr lang="en-GB" altLang="en-US" sz="2600" kern="0" dirty="0">
                <a:solidFill>
                  <a:srgbClr val="222222"/>
                </a:solidFill>
                <a:latin typeface="Arial"/>
              </a:rPr>
              <a:t>Criteria for policy enforcement: </a:t>
            </a:r>
          </a:p>
          <a:p>
            <a:pPr marL="742950" lvl="1" indent="-285750">
              <a:spcBef>
                <a:spcPct val="20000"/>
              </a:spcBef>
              <a:buFontTx/>
              <a:buChar char="–"/>
              <a:defRPr/>
            </a:pPr>
            <a:r>
              <a:rPr lang="en-GB" altLang="en-US" sz="2400" kern="0" dirty="0">
                <a:solidFill>
                  <a:srgbClr val="222222"/>
                </a:solidFill>
                <a:latin typeface="Arial"/>
              </a:rPr>
              <a:t>Dissemination (distribution)</a:t>
            </a:r>
          </a:p>
          <a:p>
            <a:pPr marL="742950" lvl="1" indent="-285750">
              <a:spcBef>
                <a:spcPct val="20000"/>
              </a:spcBef>
              <a:buFontTx/>
              <a:buChar char="–"/>
              <a:defRPr/>
            </a:pPr>
            <a:r>
              <a:rPr lang="en-GB" altLang="en-US" sz="2400" kern="0" dirty="0">
                <a:solidFill>
                  <a:srgbClr val="222222"/>
                </a:solidFill>
                <a:latin typeface="Arial"/>
              </a:rPr>
              <a:t>Review (reading)</a:t>
            </a:r>
          </a:p>
          <a:p>
            <a:pPr marL="742950" lvl="1" indent="-285750">
              <a:spcBef>
                <a:spcPct val="20000"/>
              </a:spcBef>
              <a:buFontTx/>
              <a:buChar char="–"/>
              <a:defRPr/>
            </a:pPr>
            <a:r>
              <a:rPr lang="en-GB" altLang="en-US" sz="2400" kern="0" dirty="0">
                <a:solidFill>
                  <a:srgbClr val="222222"/>
                </a:solidFill>
                <a:latin typeface="Arial"/>
              </a:rPr>
              <a:t>Comprehension (understanding)</a:t>
            </a:r>
          </a:p>
          <a:p>
            <a:pPr marL="742950" lvl="1" indent="-285750">
              <a:spcBef>
                <a:spcPct val="20000"/>
              </a:spcBef>
              <a:buFontTx/>
              <a:buChar char="–"/>
              <a:defRPr/>
            </a:pPr>
            <a:r>
              <a:rPr lang="en-GB" altLang="en-US" sz="2400" kern="0" dirty="0">
                <a:solidFill>
                  <a:srgbClr val="222222"/>
                </a:solidFill>
                <a:latin typeface="Arial"/>
              </a:rPr>
              <a:t>Compliance (agreement)</a:t>
            </a:r>
          </a:p>
          <a:p>
            <a:pPr marL="742950" lvl="1" indent="-285750">
              <a:spcBef>
                <a:spcPct val="20000"/>
              </a:spcBef>
              <a:buFontTx/>
              <a:buChar char="–"/>
              <a:defRPr/>
            </a:pPr>
            <a:r>
              <a:rPr lang="en-GB" altLang="en-US" sz="2400" kern="0" dirty="0">
                <a:solidFill>
                  <a:srgbClr val="222222"/>
                </a:solidFill>
                <a:latin typeface="Arial"/>
              </a:rPr>
              <a:t>Uniform enforcement</a:t>
            </a:r>
          </a:p>
          <a:p>
            <a:pPr>
              <a:defRPr/>
            </a:pPr>
            <a:endParaRPr lang="en-US" b="1" dirty="0"/>
          </a:p>
        </p:txBody>
      </p:sp>
      <p:sp>
        <p:nvSpPr>
          <p:cNvPr id="25604" name="Slide Number Placeholder 3"/>
          <p:cNvSpPr>
            <a:spLocks noGrp="1"/>
          </p:cNvSpPr>
          <p:nvPr>
            <p:ph type="sldNum" sz="quarter" idx="5"/>
          </p:nvPr>
        </p:nvSpPr>
        <p:spPr>
          <a:noFill/>
        </p:spPr>
        <p:txBody>
          <a:bodyP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5E7033B7-8918-4276-932E-10710C314EF1}" type="slidenum">
              <a:rPr lang="en-US" altLang="en-US"/>
              <a:pPr/>
              <a:t>8</a:t>
            </a:fld>
            <a:endParaRPr lang="en-US" altLang="en-US"/>
          </a:p>
        </p:txBody>
      </p:sp>
    </p:spTree>
    <p:extLst>
      <p:ext uri="{BB962C8B-B14F-4D97-AF65-F5344CB8AC3E}">
        <p14:creationId xmlns:p14="http://schemas.microsoft.com/office/powerpoint/2010/main" val="35782503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7650"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4A369D6A-AE37-463E-B7A4-0C7B71D59A7C}" type="slidenum">
              <a:rPr lang="en-GB" altLang="en-US">
                <a:solidFill>
                  <a:srgbClr val="000000"/>
                </a:solidFill>
                <a:latin typeface="Times New Roman" panose="02020603050405020304" pitchFamily="18" charset="0"/>
                <a:cs typeface="Lucida Sans Unicode" panose="020B0602030504020204" pitchFamily="34" charset="0"/>
              </a:rPr>
              <a:pPr eaLnBrk="1" hangingPunct="1"/>
              <a:t>9</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27651"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60420" name="Text Box 2"/>
          <p:cNvSpPr>
            <a:spLocks noGrp="1" noChangeArrowheads="1"/>
          </p:cNvSpPr>
          <p:nvPr>
            <p:ph type="body"/>
          </p:nvPr>
        </p:nvSpPr>
        <p:spPr>
          <a:xfrm>
            <a:off x="974725" y="4560888"/>
            <a:ext cx="5365750" cy="4319587"/>
          </a:xfrm>
        </p:spPr>
        <p:txBody>
          <a:bodyPr>
            <a:normAutofit fontScale="77500" lnSpcReduction="20000"/>
          </a:bodyPr>
          <a:lstStyle/>
          <a:p>
            <a:r>
              <a:rPr lang="en-GB" sz="1200" b="0" i="0" u="none" strike="noStrike" kern="1200" baseline="0" dirty="0">
                <a:solidFill>
                  <a:schemeClr val="tx1"/>
                </a:solidFill>
                <a:latin typeface="+mn-lt"/>
                <a:ea typeface="+mn-ea"/>
                <a:cs typeface="+mn-cs"/>
              </a:rPr>
              <a:t>• Constitutional Law: Originates with the U.S. Constitution, a state constitution, or local constitution, bylaws, or charter.</a:t>
            </a:r>
          </a:p>
          <a:p>
            <a:r>
              <a:rPr lang="en-GB" sz="1200" b="0" i="0" u="none" strike="noStrike" kern="1200" baseline="0" dirty="0">
                <a:solidFill>
                  <a:schemeClr val="tx1"/>
                </a:solidFill>
                <a:latin typeface="+mn-lt"/>
                <a:ea typeface="+mn-ea"/>
                <a:cs typeface="+mn-cs"/>
              </a:rPr>
              <a:t>• Statutory Law: Originates from a legislative branch specifically tasked with the creation and publication of laws and statutes.</a:t>
            </a:r>
          </a:p>
          <a:p>
            <a:r>
              <a:rPr lang="en-GB" sz="1200" b="0" i="0" u="none" strike="noStrike" kern="1200" baseline="0" dirty="0">
                <a:solidFill>
                  <a:schemeClr val="tx1"/>
                </a:solidFill>
                <a:latin typeface="+mn-lt"/>
                <a:ea typeface="+mn-ea"/>
                <a:cs typeface="+mn-cs"/>
              </a:rPr>
              <a:t>• Regulatory or Administrative Law: Originates from an executive branch or authorized regulatory agency, and includes executive orders and regulations.</a:t>
            </a:r>
          </a:p>
          <a:p>
            <a:r>
              <a:rPr lang="en-GB" sz="1200" b="0" i="0" u="none" strike="noStrike" kern="1200" baseline="0" dirty="0">
                <a:solidFill>
                  <a:schemeClr val="tx1"/>
                </a:solidFill>
                <a:latin typeface="+mn-lt"/>
                <a:ea typeface="+mn-ea"/>
                <a:cs typeface="+mn-cs"/>
              </a:rPr>
              <a:t>• Common Law, Case Law, and Precedent: Originates from a judicial branch or oversight board and involves the interpretation of law based on the actions of a previous</a:t>
            </a:r>
          </a:p>
          <a:p>
            <a:r>
              <a:rPr lang="en-GB" sz="1200" b="0" i="0" u="none" strike="noStrike" kern="1200" baseline="0" dirty="0">
                <a:solidFill>
                  <a:schemeClr val="tx1"/>
                </a:solidFill>
                <a:latin typeface="+mn-lt"/>
                <a:ea typeface="+mn-ea"/>
                <a:cs typeface="+mn-cs"/>
              </a:rPr>
              <a:t>and/or higher court or board.</a:t>
            </a:r>
          </a:p>
          <a:p>
            <a:r>
              <a:rPr lang="en-GB" sz="1200" b="0" i="0" u="none" strike="noStrike" kern="1200" baseline="0" dirty="0">
                <a:solidFill>
                  <a:schemeClr val="tx1"/>
                </a:solidFill>
                <a:latin typeface="+mn-lt"/>
                <a:ea typeface="+mn-ea"/>
                <a:cs typeface="+mn-cs"/>
              </a:rPr>
              <a:t>• Civil law embodies a wide variety of laws pertaining to relationships between and among individuals and organizations. Civil law includes contract law, employment law, family law, and tort law. Tort law is the subset of civil law that allows individuals</a:t>
            </a:r>
          </a:p>
          <a:p>
            <a:r>
              <a:rPr lang="en-GB" sz="1200" b="0" i="0" u="none" strike="noStrike" kern="1200" baseline="0" dirty="0">
                <a:solidFill>
                  <a:schemeClr val="tx1"/>
                </a:solidFill>
                <a:latin typeface="+mn-lt"/>
                <a:ea typeface="+mn-ea"/>
                <a:cs typeface="+mn-cs"/>
              </a:rPr>
              <a:t>to seek redress in the event of personal, physical, or financial injury. Perceived damages within civil law are pursued in civil court and are not prosecuted by the state.</a:t>
            </a:r>
          </a:p>
          <a:p>
            <a:r>
              <a:rPr lang="en-GB" sz="1200" b="0" i="0" u="none" strike="noStrike" kern="1200" baseline="0" dirty="0">
                <a:solidFill>
                  <a:schemeClr val="tx1"/>
                </a:solidFill>
                <a:latin typeface="+mn-lt"/>
                <a:ea typeface="+mn-ea"/>
                <a:cs typeface="+mn-cs"/>
              </a:rPr>
              <a:t>• Criminal law addresses violations harmful to society and is actively enforced and prosecuted by the state. Criminal law addresses statutes associated with traffic law, public order, property damage, and personal damage, where the state takes on the responsibility of seeking retribution on behalf of the plaintiff, or injured party.</a:t>
            </a:r>
          </a:p>
          <a:p>
            <a:endParaRPr lang="en-GB" altLang="en-US" sz="1200" b="0" i="0" u="none" strike="noStrike" kern="1200" baseline="0" dirty="0">
              <a:solidFill>
                <a:schemeClr val="tx1"/>
              </a:solidFill>
              <a:latin typeface="+mn-lt"/>
              <a:ea typeface="+mn-ea"/>
              <a:cs typeface="+mn-cs"/>
            </a:endParaRPr>
          </a:p>
          <a:p>
            <a:r>
              <a:rPr lang="en-GB" sz="1200" b="1" i="0" u="none" strike="noStrike" kern="1200" baseline="0" dirty="0">
                <a:solidFill>
                  <a:schemeClr val="tx1"/>
                </a:solidFill>
                <a:latin typeface="+mn-lt"/>
                <a:ea typeface="+mn-ea"/>
                <a:cs typeface="+mn-cs"/>
              </a:rPr>
              <a:t>Private law </a:t>
            </a:r>
            <a:r>
              <a:rPr lang="en-GB" sz="1200" b="0" i="0" u="none" strike="noStrike" kern="1200" baseline="0" dirty="0">
                <a:solidFill>
                  <a:schemeClr val="tx1"/>
                </a:solidFill>
                <a:latin typeface="+mn-lt"/>
                <a:ea typeface="+mn-ea"/>
                <a:cs typeface="+mn-cs"/>
              </a:rPr>
              <a:t>is considered a subset of civil law, and regulates the relationships among individuals as well as relationships between individuals and organizations; it encompasses family law, commercial law, and </a:t>
            </a:r>
            <a:r>
              <a:rPr lang="en-GB" sz="1200" b="0" i="0" u="none" strike="noStrike" kern="1200" baseline="0" dirty="0" err="1">
                <a:solidFill>
                  <a:schemeClr val="tx1"/>
                </a:solidFill>
                <a:latin typeface="+mn-lt"/>
                <a:ea typeface="+mn-ea"/>
                <a:cs typeface="+mn-cs"/>
              </a:rPr>
              <a:t>labor</a:t>
            </a:r>
            <a:r>
              <a:rPr lang="en-GB" sz="1200" b="0" i="0" u="none" strike="noStrike" kern="1200" baseline="0" dirty="0">
                <a:solidFill>
                  <a:schemeClr val="tx1"/>
                </a:solidFill>
                <a:latin typeface="+mn-lt"/>
                <a:ea typeface="+mn-ea"/>
                <a:cs typeface="+mn-cs"/>
              </a:rPr>
              <a:t> law.</a:t>
            </a:r>
          </a:p>
          <a:p>
            <a:r>
              <a:rPr lang="en-GB" sz="1200" b="1" i="0" u="none" strike="noStrike" kern="1200" baseline="0" dirty="0">
                <a:solidFill>
                  <a:schemeClr val="tx1"/>
                </a:solidFill>
                <a:latin typeface="+mn-lt"/>
                <a:ea typeface="+mn-ea"/>
                <a:cs typeface="+mn-cs"/>
              </a:rPr>
              <a:t>Public law </a:t>
            </a:r>
            <a:r>
              <a:rPr lang="en-GB" sz="1200" b="0" i="0" u="none" strike="noStrike" kern="1200" baseline="0" dirty="0">
                <a:solidFill>
                  <a:schemeClr val="tx1"/>
                </a:solidFill>
                <a:latin typeface="+mn-lt"/>
                <a:ea typeface="+mn-ea"/>
                <a:cs typeface="+mn-cs"/>
              </a:rPr>
              <a:t>regulates the structure and administration of government agencies and their relationships with citizens, employees, and other governments. Public law includes criminal law, administrative</a:t>
            </a:r>
          </a:p>
          <a:p>
            <a:r>
              <a:rPr lang="en-GB" sz="1200" b="0" i="0" u="none" strike="noStrike" kern="1200" baseline="0" dirty="0">
                <a:solidFill>
                  <a:schemeClr val="tx1"/>
                </a:solidFill>
                <a:latin typeface="+mn-lt"/>
                <a:ea typeface="+mn-ea"/>
                <a:cs typeface="+mn-cs"/>
              </a:rPr>
              <a:t>law, and constitutional law.</a:t>
            </a: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b="1" dirty="0">
                <a:ea typeface="Lucida Sans Unicode" pitchFamily="34" charset="0"/>
                <a:cs typeface="Lucida Sans Unicode" pitchFamily="34" charset="0"/>
              </a:rPr>
              <a:t>Types of Law</a:t>
            </a:r>
          </a:p>
          <a:p>
            <a:pPr marL="342900" indent="-342900">
              <a:spcBef>
                <a:spcPct val="20000"/>
              </a:spcBef>
              <a:buFontTx/>
              <a:buChar char="•"/>
              <a:defRPr/>
            </a:pPr>
            <a:r>
              <a:rPr lang="en-GB" altLang="en-US" sz="2600" kern="0" dirty="0">
                <a:solidFill>
                  <a:srgbClr val="222222"/>
                </a:solidFill>
                <a:latin typeface="Arial"/>
              </a:rPr>
              <a:t>Civil: governs nation or state; manages relationships/conflicts between organizations and people</a:t>
            </a:r>
          </a:p>
          <a:p>
            <a:pPr marL="342900" indent="-342900">
              <a:spcBef>
                <a:spcPct val="20000"/>
              </a:spcBef>
              <a:buFontTx/>
              <a:buChar char="•"/>
              <a:defRPr/>
            </a:pPr>
            <a:r>
              <a:rPr lang="en-GB" altLang="en-US" sz="2600" kern="0" dirty="0">
                <a:solidFill>
                  <a:srgbClr val="222222"/>
                </a:solidFill>
                <a:latin typeface="Arial"/>
              </a:rPr>
              <a:t>Criminal: addresses activities and conduct harmful to society; actively enforced by the state</a:t>
            </a:r>
          </a:p>
          <a:p>
            <a:pPr marL="342900" indent="-342900">
              <a:spcBef>
                <a:spcPct val="20000"/>
              </a:spcBef>
              <a:buFontTx/>
              <a:buChar char="•"/>
              <a:defRPr/>
            </a:pPr>
            <a:r>
              <a:rPr lang="en-GB" altLang="en-US" sz="2600" kern="0" dirty="0">
                <a:solidFill>
                  <a:srgbClr val="222222"/>
                </a:solidFill>
                <a:latin typeface="Arial"/>
              </a:rPr>
              <a:t>Private: family/commercial/labor law; regulates relationships between individuals and organizations</a:t>
            </a:r>
          </a:p>
          <a:p>
            <a:pPr marL="342900" indent="-342900">
              <a:spcBef>
                <a:spcPct val="20000"/>
              </a:spcBef>
              <a:buFontTx/>
              <a:buChar char="•"/>
              <a:defRPr/>
            </a:pPr>
            <a:r>
              <a:rPr lang="en-GB" altLang="en-US" sz="2600" kern="0" dirty="0">
                <a:solidFill>
                  <a:srgbClr val="222222"/>
                </a:solidFill>
                <a:latin typeface="Arial"/>
              </a:rPr>
              <a:t>Public: regulates structure/administration of government agencies and relationships with citizens, employees, and other governments</a:t>
            </a:r>
          </a:p>
        </p:txBody>
      </p:sp>
    </p:spTree>
    <p:extLst>
      <p:ext uri="{BB962C8B-B14F-4D97-AF65-F5344CB8AC3E}">
        <p14:creationId xmlns:p14="http://schemas.microsoft.com/office/powerpoint/2010/main" val="23033085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9196A77E-7954-43C0-A32C-5457C915C179}" type="slidenum">
              <a:rPr lang="en-GB" altLang="en-US">
                <a:solidFill>
                  <a:srgbClr val="000000"/>
                </a:solidFill>
                <a:latin typeface="Times New Roman" panose="02020603050405020304" pitchFamily="18" charset="0"/>
                <a:cs typeface="Lucida Sans Unicode" panose="020B0602030504020204" pitchFamily="34" charset="0"/>
              </a:rPr>
              <a:pPr eaLnBrk="1" hangingPunct="1"/>
              <a:t>10</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29699" name="Rectangle 1"/>
          <p:cNvSpPr>
            <a:spLocks noGrp="1" noRot="1" noChangeAspect="1" noChangeArrowheads="1" noTextEdit="1"/>
          </p:cNvSpPr>
          <p:nvPr>
            <p:ph type="sldImg"/>
          </p:nvPr>
        </p:nvSpPr>
        <p:spPr>
          <a:ln/>
        </p:spPr>
      </p:sp>
      <p:sp>
        <p:nvSpPr>
          <p:cNvPr id="29700" name="Rectangle 2"/>
          <p:cNvSpPr>
            <a:spLocks noGrp="1" noChangeArrowheads="1"/>
          </p:cNvSpPr>
          <p:nvPr>
            <p:ph type="body" idx="1"/>
          </p:nvPr>
        </p:nvSpPr>
        <p:spPr>
          <a:xfrm>
            <a:off x="974725" y="4560888"/>
            <a:ext cx="5365750" cy="4227512"/>
          </a:xfrm>
          <a:noFill/>
        </p:spPr>
        <p:txBody>
          <a:bodyPr wrap="none" anchor="ctr"/>
          <a:lstStyle/>
          <a:p>
            <a:r>
              <a:rPr lang="en-US" altLang="en-US" b="1"/>
              <a:t>Relevant US Laws</a:t>
            </a:r>
          </a:p>
          <a:p>
            <a:r>
              <a:rPr lang="en-GB" altLang="en-US"/>
              <a:t>United States has been a leader in the development and implementation of information security legislation</a:t>
            </a:r>
          </a:p>
          <a:p>
            <a:r>
              <a:rPr lang="en-GB" altLang="en-US"/>
              <a:t>Information security legislation contributes to a more reliable business environment and a stable economy</a:t>
            </a:r>
          </a:p>
          <a:p>
            <a:r>
              <a:rPr lang="en-GB" altLang="en-US"/>
              <a:t>U.S. has demonstrated understanding of importance of securing information; has specified penalties for individuals and organizations that breach civil and criminal law</a:t>
            </a:r>
          </a:p>
          <a:p>
            <a:endParaRPr lang="en-US" altLang="en-US" b="1"/>
          </a:p>
        </p:txBody>
      </p:sp>
    </p:spTree>
    <p:extLst>
      <p:ext uri="{BB962C8B-B14F-4D97-AF65-F5344CB8AC3E}">
        <p14:creationId xmlns:p14="http://schemas.microsoft.com/office/powerpoint/2010/main" val="6095983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1746"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25BD3BFA-DD4F-4312-B26A-3ED6E3FB84AF}" type="slidenum">
              <a:rPr lang="en-GB" altLang="en-US">
                <a:solidFill>
                  <a:srgbClr val="000000"/>
                </a:solidFill>
                <a:latin typeface="Times New Roman" panose="02020603050405020304" pitchFamily="18" charset="0"/>
                <a:cs typeface="Lucida Sans Unicode" panose="020B0602030504020204" pitchFamily="34" charset="0"/>
              </a:rPr>
              <a:pPr eaLnBrk="1" hangingPunct="1"/>
              <a:t>11</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31747"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62468" name="Text Box 2"/>
          <p:cNvSpPr>
            <a:spLocks noGrp="1" noChangeArrowheads="1"/>
          </p:cNvSpPr>
          <p:nvPr>
            <p:ph type="body"/>
          </p:nvPr>
        </p:nvSpPr>
        <p:spPr>
          <a:xfrm>
            <a:off x="974725" y="4560888"/>
            <a:ext cx="5365750" cy="5797550"/>
          </a:xfrm>
        </p:spPr>
        <p:txBody>
          <a:bodyPr>
            <a:normAutofit fontScale="92500"/>
          </a:bodyPr>
          <a:lstStyle/>
          <a:p>
            <a:r>
              <a:rPr lang="en-GB" sz="1200" b="0" i="0" u="none" strike="noStrike" kern="1200" baseline="0" dirty="0">
                <a:solidFill>
                  <a:schemeClr val="tx1"/>
                </a:solidFill>
                <a:latin typeface="+mn-lt"/>
                <a:ea typeface="+mn-ea"/>
                <a:cs typeface="+mn-cs"/>
              </a:rPr>
              <a:t>Several key laws are relevant to the field of information security and are of particular interest to those who live or work in the United States.</a:t>
            </a: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b="1" dirty="0">
                <a:ea typeface="Lucida Sans Unicode" pitchFamily="34" charset="0"/>
                <a:cs typeface="Lucida Sans Unicode" pitchFamily="34" charset="0"/>
              </a:rPr>
              <a:t>Relevant U.S. Laws - General Computer Crime Laws</a:t>
            </a:r>
          </a:p>
          <a:p>
            <a:pPr marL="342900" indent="-342900">
              <a:spcBef>
                <a:spcPct val="20000"/>
              </a:spcBef>
              <a:buFontTx/>
              <a:buChar char="•"/>
              <a:defRPr/>
            </a:pPr>
            <a:r>
              <a:rPr lang="en-GB" altLang="en-US" sz="2400" kern="0" dirty="0">
                <a:solidFill>
                  <a:srgbClr val="222222"/>
                </a:solidFill>
                <a:latin typeface="Arial"/>
              </a:rPr>
              <a:t>Computer Fraud and Abuse Act of 1986 (CFA Act): </a:t>
            </a:r>
            <a:r>
              <a:rPr lang="en-US" altLang="en-US" sz="2400" kern="0" dirty="0">
                <a:solidFill>
                  <a:srgbClr val="222222"/>
                </a:solidFill>
                <a:latin typeface="Arial"/>
              </a:rPr>
              <a:t>cornerstone of many computer-related federal laws and enforcement efforts</a:t>
            </a:r>
            <a:r>
              <a:rPr lang="ar-SA" altLang="en-US" sz="2400" kern="0" dirty="0">
                <a:solidFill>
                  <a:srgbClr val="222222"/>
                </a:solidFill>
                <a:latin typeface="Arial"/>
              </a:rPr>
              <a:t>‏</a:t>
            </a:r>
            <a:endParaRPr lang="en-GB" altLang="en-US" sz="2400" kern="0" dirty="0">
              <a:solidFill>
                <a:srgbClr val="222222"/>
              </a:solidFill>
              <a:latin typeface="Arial"/>
            </a:endParaRPr>
          </a:p>
          <a:p>
            <a:pPr marL="342900" indent="-342900">
              <a:spcBef>
                <a:spcPct val="20000"/>
              </a:spcBef>
              <a:buFontTx/>
              <a:buChar char="•"/>
              <a:defRPr/>
            </a:pPr>
            <a:r>
              <a:rPr lang="en-GB" altLang="en-US" sz="2400" kern="0" dirty="0">
                <a:solidFill>
                  <a:srgbClr val="222222"/>
                </a:solidFill>
                <a:latin typeface="Arial"/>
              </a:rPr>
              <a:t>National Information Infrastructure Protection Act of 1996: </a:t>
            </a:r>
          </a:p>
          <a:p>
            <a:pPr marL="742950" lvl="1" indent="-285750">
              <a:spcBef>
                <a:spcPct val="20000"/>
              </a:spcBef>
              <a:buFontTx/>
              <a:buChar char="–"/>
              <a:defRPr/>
            </a:pPr>
            <a:r>
              <a:rPr lang="en-US" altLang="en-US" sz="2300" kern="0" dirty="0">
                <a:solidFill>
                  <a:srgbClr val="222222"/>
                </a:solidFill>
                <a:latin typeface="Arial"/>
              </a:rPr>
              <a:t>Modified several sections of the previous act and increased the penalties for selected crimes</a:t>
            </a:r>
          </a:p>
          <a:p>
            <a:pPr marL="742950" lvl="1" indent="-285750">
              <a:spcBef>
                <a:spcPct val="20000"/>
              </a:spcBef>
              <a:buFontTx/>
              <a:buChar char="–"/>
              <a:defRPr/>
            </a:pPr>
            <a:r>
              <a:rPr lang="en-US" altLang="en-US" sz="2300" kern="0" dirty="0">
                <a:solidFill>
                  <a:srgbClr val="222222"/>
                </a:solidFill>
                <a:latin typeface="Arial"/>
              </a:rPr>
              <a:t>Severity of penalties judged on value of information and the purpose</a:t>
            </a:r>
          </a:p>
          <a:p>
            <a:pPr marL="1143000" lvl="2" indent="-228600">
              <a:spcBef>
                <a:spcPct val="20000"/>
              </a:spcBef>
              <a:buFontTx/>
              <a:buChar char="•"/>
              <a:defRPr/>
            </a:pPr>
            <a:r>
              <a:rPr lang="en-US" altLang="en-US" sz="2100" kern="0" dirty="0">
                <a:solidFill>
                  <a:srgbClr val="222222"/>
                </a:solidFill>
                <a:latin typeface="Arial"/>
              </a:rPr>
              <a:t>For purposes of commercial advantage</a:t>
            </a:r>
          </a:p>
          <a:p>
            <a:pPr marL="1143000" lvl="2" indent="-228600">
              <a:spcBef>
                <a:spcPct val="20000"/>
              </a:spcBef>
              <a:buFontTx/>
              <a:buChar char="•"/>
              <a:defRPr/>
            </a:pPr>
            <a:r>
              <a:rPr lang="en-US" altLang="en-US" sz="2100" kern="0" dirty="0">
                <a:solidFill>
                  <a:srgbClr val="222222"/>
                </a:solidFill>
                <a:latin typeface="Arial"/>
              </a:rPr>
              <a:t>For private financial gain</a:t>
            </a:r>
          </a:p>
          <a:p>
            <a:pPr marL="1143000" lvl="2" indent="-228600">
              <a:spcBef>
                <a:spcPct val="20000"/>
              </a:spcBef>
              <a:buFontTx/>
              <a:buChar char="•"/>
              <a:defRPr/>
            </a:pPr>
            <a:r>
              <a:rPr lang="en-US" altLang="en-US" sz="2100" kern="0" dirty="0">
                <a:solidFill>
                  <a:srgbClr val="222222"/>
                </a:solidFill>
                <a:latin typeface="Arial"/>
              </a:rPr>
              <a:t>In furtherance of a criminal act</a:t>
            </a:r>
            <a:endParaRPr lang="en-GB" altLang="en-US" sz="2100" kern="0" dirty="0">
              <a:solidFill>
                <a:srgbClr val="222222"/>
              </a:solidFill>
              <a:latin typeface="Arial"/>
            </a:endParaRPr>
          </a:p>
        </p:txBody>
      </p:sp>
    </p:spTree>
    <p:extLst>
      <p:ext uri="{BB962C8B-B14F-4D97-AF65-F5344CB8AC3E}">
        <p14:creationId xmlns:p14="http://schemas.microsoft.com/office/powerpoint/2010/main" val="312274813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fontScale="85000" lnSpcReduction="20000"/>
          </a:bodyPr>
          <a:lstStyle/>
          <a:p>
            <a:pPr>
              <a:defRPr/>
            </a:pPr>
            <a:r>
              <a:rPr lang="en-US" b="1" dirty="0"/>
              <a:t>General Computer Crime Laws</a:t>
            </a:r>
          </a:p>
          <a:p>
            <a:pPr marL="342900" indent="-342900">
              <a:spcBef>
                <a:spcPct val="20000"/>
              </a:spcBef>
              <a:buFontTx/>
              <a:buChar char="•"/>
              <a:defRPr/>
            </a:pPr>
            <a:r>
              <a:rPr lang="en-GB" altLang="en-US" sz="2600" kern="0" dirty="0">
                <a:solidFill>
                  <a:srgbClr val="222222"/>
                </a:solidFill>
                <a:latin typeface="Arial"/>
              </a:rPr>
              <a:t>USA PATRIOT Act of 2001: </a:t>
            </a:r>
            <a:r>
              <a:rPr lang="en-US" altLang="en-US" sz="2600" kern="0" dirty="0">
                <a:solidFill>
                  <a:srgbClr val="222222"/>
                </a:solidFill>
                <a:latin typeface="Arial"/>
              </a:rPr>
              <a:t>provides law enforcement agencies with broader latitude in order to combat terrorism-related activities</a:t>
            </a:r>
            <a:endParaRPr lang="en-GB" altLang="en-US" sz="2600" kern="0" dirty="0">
              <a:solidFill>
                <a:srgbClr val="222222"/>
              </a:solidFill>
              <a:latin typeface="Arial"/>
            </a:endParaRPr>
          </a:p>
          <a:p>
            <a:pPr marL="342900" indent="-342900">
              <a:spcBef>
                <a:spcPct val="20000"/>
              </a:spcBef>
              <a:buFontTx/>
              <a:buChar char="•"/>
              <a:defRPr/>
            </a:pPr>
            <a:r>
              <a:rPr lang="en-GB" altLang="en-US" sz="2600" kern="0" dirty="0">
                <a:solidFill>
                  <a:srgbClr val="222222"/>
                </a:solidFill>
                <a:latin typeface="Arial"/>
              </a:rPr>
              <a:t>USA PATRIOT Improvement and Reauthorization Act: </a:t>
            </a:r>
            <a:r>
              <a:rPr lang="en-US" altLang="en-US" sz="2600" kern="0" dirty="0">
                <a:solidFill>
                  <a:srgbClr val="222222"/>
                </a:solidFill>
                <a:latin typeface="Arial"/>
              </a:rPr>
              <a:t>made permanent fourteen of the sixteen expanded powers of the Department of Homeland Security and the FBI in investigating terrorist activity</a:t>
            </a:r>
            <a:endParaRPr lang="en-GB" altLang="en-US" sz="2600" kern="0" dirty="0">
              <a:solidFill>
                <a:srgbClr val="222222"/>
              </a:solidFill>
              <a:latin typeface="Arial"/>
            </a:endParaRPr>
          </a:p>
          <a:p>
            <a:pPr marL="342900" indent="-342900">
              <a:spcBef>
                <a:spcPct val="20000"/>
              </a:spcBef>
              <a:buFontTx/>
              <a:buChar char="•"/>
              <a:defRPr/>
            </a:pPr>
            <a:r>
              <a:rPr lang="en-GB" altLang="en-US" sz="2600" kern="0" dirty="0">
                <a:solidFill>
                  <a:srgbClr val="222222"/>
                </a:solidFill>
                <a:latin typeface="Arial"/>
              </a:rPr>
              <a:t>Computer Security Act of 1987: </a:t>
            </a:r>
            <a:r>
              <a:rPr lang="en-US" altLang="en-US" sz="2600" kern="0" dirty="0">
                <a:solidFill>
                  <a:srgbClr val="222222"/>
                </a:solidFill>
                <a:latin typeface="Arial"/>
              </a:rPr>
              <a:t>one of the first attempts to protect federal computer systems by establishing minimum acceptable security practices</a:t>
            </a:r>
            <a:endParaRPr lang="en-GB" altLang="en-US" sz="2600" kern="0" dirty="0">
              <a:solidFill>
                <a:srgbClr val="222222"/>
              </a:solidFill>
              <a:latin typeface="Arial"/>
            </a:endParaRPr>
          </a:p>
        </p:txBody>
      </p:sp>
      <p:sp>
        <p:nvSpPr>
          <p:cNvPr id="33796" name="Slide Number Placeholder 3"/>
          <p:cNvSpPr>
            <a:spLocks noGrp="1"/>
          </p:cNvSpPr>
          <p:nvPr>
            <p:ph type="sldNum" sz="quarter" idx="5"/>
          </p:nvPr>
        </p:nvSpPr>
        <p:spPr>
          <a:noFill/>
        </p:spPr>
        <p:txBody>
          <a:bodyP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715FAAEF-8F56-4D91-945D-FCEB0B44DA0A}" type="slidenum">
              <a:rPr lang="en-US" altLang="en-US"/>
              <a:pPr/>
              <a:t>12</a:t>
            </a:fld>
            <a:endParaRPr lang="en-US" altLang="en-US"/>
          </a:p>
        </p:txBody>
      </p:sp>
    </p:spTree>
    <p:extLst>
      <p:ext uri="{BB962C8B-B14F-4D97-AF65-F5344CB8AC3E}">
        <p14:creationId xmlns:p14="http://schemas.microsoft.com/office/powerpoint/2010/main" val="6199855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C1CE27A3-245A-4C31-B3E9-60D066D7C787}" type="slidenum">
              <a:rPr lang="en-GB" altLang="en-US">
                <a:solidFill>
                  <a:srgbClr val="000000"/>
                </a:solidFill>
                <a:latin typeface="Times New Roman" panose="02020603050405020304" pitchFamily="18" charset="0"/>
                <a:cs typeface="Lucida Sans Unicode" panose="020B0602030504020204" pitchFamily="34" charset="0"/>
              </a:rPr>
              <a:pPr eaLnBrk="1" hangingPunct="1"/>
              <a:t>13</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35843"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35844" name="Text Box 2"/>
          <p:cNvSpPr>
            <a:spLocks noGrp="1" noChangeArrowheads="1"/>
          </p:cNvSpPr>
          <p:nvPr>
            <p:ph type="body"/>
          </p:nvPr>
        </p:nvSpPr>
        <p:spPr>
          <a:xfrm>
            <a:off x="974725" y="4560888"/>
            <a:ext cx="5365750" cy="4319587"/>
          </a:xfrm>
          <a:noFill/>
        </p:spPr>
        <p:txBody>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b="1" dirty="0">
                <a:cs typeface="Lucida Sans Unicode" panose="020B0602030504020204" pitchFamily="34" charset="0"/>
              </a:rPr>
              <a:t>Privacy</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The issue of privacy has become one of the hottest topics in information.</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The ability to collect information on an individual, combine facts from separate sources, and merge it with other information has resulted in databases of information that were previously impossible to set up.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The aggregation of data from multiple sources permits unethical organizations to build databases of facts with frightening capabilities.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dirty="0">
              <a:cs typeface="Lucida Sans Unicode" panose="020B0602030504020204" pitchFamily="34" charset="0"/>
            </a:endParaRPr>
          </a:p>
        </p:txBody>
      </p:sp>
    </p:spTree>
    <p:extLst>
      <p:ext uri="{BB962C8B-B14F-4D97-AF65-F5344CB8AC3E}">
        <p14:creationId xmlns:p14="http://schemas.microsoft.com/office/powerpoint/2010/main" val="85021990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A04F3FD3-C9A0-469F-A621-FE2744DF62E7}" type="slidenum">
              <a:rPr lang="en-GB" altLang="en-US">
                <a:solidFill>
                  <a:srgbClr val="000000"/>
                </a:solidFill>
                <a:latin typeface="Times New Roman" panose="02020603050405020304" pitchFamily="18" charset="0"/>
                <a:cs typeface="Lucida Sans Unicode" panose="020B0602030504020204" pitchFamily="34" charset="0"/>
              </a:rPr>
              <a:pPr eaLnBrk="1" hangingPunct="1"/>
              <a:t>14</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3891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38916" name="Text Box 2"/>
          <p:cNvSpPr>
            <a:spLocks noGrp="1" noChangeArrowheads="1"/>
          </p:cNvSpPr>
          <p:nvPr>
            <p:ph type="body"/>
          </p:nvPr>
        </p:nvSpPr>
        <p:spPr>
          <a:xfrm>
            <a:off x="974725" y="4560888"/>
            <a:ext cx="5365750" cy="9467850"/>
          </a:xfrm>
          <a:noFill/>
        </p:spPr>
        <p:txBody>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b="1">
                <a:cs typeface="Lucida Sans Unicode" panose="020B0602030504020204" pitchFamily="34" charset="0"/>
              </a:rPr>
              <a:t>Privacy of Customer Information</a:t>
            </a:r>
          </a:p>
          <a:p>
            <a:pPr eaLnBrk="1" hangingPunct="1">
              <a:lnSpc>
                <a:spcPct val="80000"/>
              </a:lnSpc>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a:cs typeface="Lucida Sans Unicode" panose="020B0602030504020204" pitchFamily="34" charset="0"/>
              </a:rPr>
              <a:t>The Privacy of Customer Information Section of Common Carrier regulation specifies that any proprietary information shall be used explicitly for providing services, and not for any marketing purposes.</a:t>
            </a:r>
          </a:p>
          <a:p>
            <a:pPr eaLnBrk="1" hangingPunct="1">
              <a:lnSpc>
                <a:spcPct val="80000"/>
              </a:lnSpc>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a:cs typeface="Lucida Sans Unicode" panose="020B0602030504020204" pitchFamily="34" charset="0"/>
              </a:rPr>
              <a:t>It also stipulates that carriers cannot disclose this information except when necessary to provide their services. </a:t>
            </a:r>
          </a:p>
          <a:p>
            <a:pPr eaLnBrk="1" hangingPunct="1">
              <a:lnSpc>
                <a:spcPct val="80000"/>
              </a:lnSpc>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a:cs typeface="Lucida Sans Unicode" panose="020B0602030504020204" pitchFamily="34" charset="0"/>
              </a:rPr>
              <a:t>The only other exception is when a customer requests the disclosure of information, and then the disclosure is restricted to that customer’s information only.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a:cs typeface="Lucida Sans Unicode" panose="020B0602030504020204" pitchFamily="34" charset="0"/>
              </a:rPr>
              <a:t>The Federal Privacy Act of 1974 regulates the government in the protection of individual privacy and was created to insure that government agencies protect the privacy of individuals’ and businesses’ information and to hold those agencies responsible if any portion of this information is released without permission.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a:cs typeface="Lucida Sans Unicode" panose="020B0602030504020204" pitchFamily="34" charset="0"/>
              </a:rPr>
              <a:t>The Electronic Communications Privacy Act of 1986 regulates the interception of wire, electronic, and oral communications. The ECPA works in conjunction with the Fourth Amendment of the US Constitution, which provides protections from unlawful search and seizure.</a:t>
            </a:r>
          </a:p>
          <a:p>
            <a:pPr eaLnBrk="1" hangingPunct="1">
              <a:lnSpc>
                <a:spcPct val="80000"/>
              </a:lnSpc>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a:cs typeface="Lucida Sans Unicode" panose="020B0602030504020204" pitchFamily="34" charset="0"/>
              </a:rPr>
              <a:t>The Health Insurance Portability &amp; Accountability Act Of 1996 (HIPAA), also known as the Kennedy-Kassebaum Act, impacts all health-care organizations including small doctor practices, health clinics, life insurers and universities, as well as some organizations which have self-insured employee health programs. </a:t>
            </a:r>
          </a:p>
          <a:p>
            <a:pPr eaLnBrk="1" hangingPunct="1">
              <a:lnSpc>
                <a:spcPct val="80000"/>
              </a:lnSpc>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a:cs typeface="Lucida Sans Unicode" panose="020B0602030504020204" pitchFamily="34" charset="0"/>
              </a:rPr>
              <a:t>The act requires organizations that retain health-care information to use information security mechanisms to protect this information, as well as policies and procedures to maintain this security.  </a:t>
            </a:r>
          </a:p>
          <a:p>
            <a:pPr eaLnBrk="1" hangingPunct="1">
              <a:lnSpc>
                <a:spcPct val="80000"/>
              </a:lnSpc>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a:cs typeface="Lucida Sans Unicode" panose="020B0602030504020204" pitchFamily="34" charset="0"/>
              </a:rPr>
              <a:t>It also requires a comprehensive assessment of the organization's information security systems, policies, and procedures.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a:cs typeface="Lucida Sans Unicode" panose="020B0602030504020204" pitchFamily="34" charset="0"/>
              </a:rPr>
              <a:t>There is no specification of particular security technologies for each of the security requirements; only that security must be implemented to ensure the privacy of the health-care information.</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a:cs typeface="Lucida Sans Unicode" panose="020B0602030504020204" pitchFamily="34" charset="0"/>
              </a:rPr>
              <a:t>The privacy standards of HIPAA severely restrict the dissemination and distribution of private health information without documented consent.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a:cs typeface="Lucida Sans Unicode" panose="020B0602030504020204" pitchFamily="34" charset="0"/>
              </a:rPr>
              <a:t>The standards provide patients the right to know who has access to their information and who has accessed it and also restrict the use of health information to the minimum required for the healthcare services required.</a:t>
            </a:r>
          </a:p>
          <a:p>
            <a:pPr eaLnBrk="1" hangingPunct="1">
              <a:lnSpc>
                <a:spcPct val="80000"/>
              </a:lnSpc>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a:cs typeface="Lucida Sans Unicode" panose="020B0602030504020204" pitchFamily="34" charset="0"/>
              </a:rPr>
              <a:t>The Financial Services Modernization Act or Gramm-Leach-Bliley Act of 1999 requires all financial institutions to disclose their privacy policies on the sharing of nonpublic personal information. </a:t>
            </a:r>
          </a:p>
          <a:p>
            <a:pPr eaLnBrk="1" hangingPunct="1">
              <a:lnSpc>
                <a:spcPct val="80000"/>
              </a:lnSpc>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a:cs typeface="Lucida Sans Unicode" panose="020B0602030504020204" pitchFamily="34" charset="0"/>
              </a:rPr>
              <a:t>It also requires due notice to customers so that they can request that their information not be shared with third parties. </a:t>
            </a:r>
          </a:p>
          <a:p>
            <a:pPr eaLnBrk="1" hangingPunct="1">
              <a:lnSpc>
                <a:spcPct val="80000"/>
              </a:lnSpc>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a:cs typeface="Lucida Sans Unicode" panose="020B0602030504020204" pitchFamily="34" charset="0"/>
              </a:rPr>
              <a:t>The act ensures that the privacy policies in effect in an organization are fully disclosed when a customer initiates a business relationship, as well as distributed at least annually for the duration of the professional association.</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a:cs typeface="Lucida Sans Unicode" panose="020B0602030504020204"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a:cs typeface="Lucida Sans Unicode" panose="020B0602030504020204"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a:cs typeface="Lucida Sans Unicode" panose="020B0602030504020204"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a:cs typeface="Lucida Sans Unicode" panose="020B0602030504020204"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a:cs typeface="Lucida Sans Unicode" panose="020B0602030504020204" pitchFamily="34" charset="0"/>
            </a:endParaRPr>
          </a:p>
        </p:txBody>
      </p:sp>
    </p:spTree>
    <p:extLst>
      <p:ext uri="{BB962C8B-B14F-4D97-AF65-F5344CB8AC3E}">
        <p14:creationId xmlns:p14="http://schemas.microsoft.com/office/powerpoint/2010/main" val="169619489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0962"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AFABEEA4-41A3-4595-B16A-1E3733C9242D}" type="slidenum">
              <a:rPr lang="en-GB" altLang="en-US">
                <a:solidFill>
                  <a:srgbClr val="000000"/>
                </a:solidFill>
                <a:latin typeface="Times New Roman" panose="02020603050405020304" pitchFamily="18" charset="0"/>
                <a:cs typeface="Lucida Sans Unicode" panose="020B0602030504020204" pitchFamily="34" charset="0"/>
              </a:rPr>
              <a:pPr eaLnBrk="1" hangingPunct="1"/>
              <a:t>16</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40963" name="Rectangle 1"/>
          <p:cNvSpPr>
            <a:spLocks noGrp="1" noRot="1" noChangeAspect="1" noChangeArrowheads="1" noTextEdit="1"/>
          </p:cNvSpPr>
          <p:nvPr>
            <p:ph type="sldImg"/>
          </p:nvPr>
        </p:nvSpPr>
        <p:spPr>
          <a:ln/>
        </p:spPr>
      </p:sp>
      <p:sp>
        <p:nvSpPr>
          <p:cNvPr id="65540" name="Rectangle 2"/>
          <p:cNvSpPr>
            <a:spLocks noGrp="1" noChangeArrowheads="1"/>
          </p:cNvSpPr>
          <p:nvPr>
            <p:ph type="body" idx="1"/>
          </p:nvPr>
        </p:nvSpPr>
        <p:spPr>
          <a:xfrm>
            <a:off x="974725" y="4560888"/>
            <a:ext cx="5365750" cy="4227512"/>
          </a:xfrm>
        </p:spPr>
        <p:txBody>
          <a:bodyPr wrap="none" anchor="ctr"/>
          <a:lstStyle/>
          <a:p>
            <a:pPr>
              <a:defRPr/>
            </a:pPr>
            <a:r>
              <a:rPr lang="en-US" altLang="en-US" b="1" dirty="0"/>
              <a:t>Identity Theft</a:t>
            </a:r>
          </a:p>
          <a:p>
            <a:pPr marL="342900" indent="-342900">
              <a:spcBef>
                <a:spcPct val="20000"/>
              </a:spcBef>
              <a:buFontTx/>
              <a:buChar char="•"/>
              <a:defRPr/>
            </a:pPr>
            <a:r>
              <a:rPr lang="en-GB" altLang="en-US" sz="2600" kern="0" dirty="0">
                <a:solidFill>
                  <a:srgbClr val="222222"/>
                </a:solidFill>
                <a:latin typeface="Arial"/>
              </a:rPr>
              <a:t>Can occur when someone steals victim’s personally identifiable information (PII) and poses as victim to conduct actions/make purchases</a:t>
            </a:r>
          </a:p>
          <a:p>
            <a:pPr marL="342900" indent="-342900">
              <a:spcBef>
                <a:spcPct val="20000"/>
              </a:spcBef>
              <a:buFontTx/>
              <a:buChar char="•"/>
              <a:defRPr/>
            </a:pPr>
            <a:r>
              <a:rPr lang="en-GB" altLang="en-US" sz="2600" kern="0" dirty="0">
                <a:solidFill>
                  <a:srgbClr val="222222"/>
                </a:solidFill>
                <a:latin typeface="Arial"/>
              </a:rPr>
              <a:t>Federal Trade Commission oversees efforts to foster coordination, effective prosecution of criminals, and methods to increase victim’s restitution</a:t>
            </a:r>
          </a:p>
          <a:p>
            <a:pPr marL="342900" indent="-342900">
              <a:spcBef>
                <a:spcPct val="20000"/>
              </a:spcBef>
              <a:buFontTx/>
              <a:buChar char="•"/>
              <a:defRPr/>
            </a:pPr>
            <a:r>
              <a:rPr lang="en-GB" altLang="en-US" sz="2600" kern="0" dirty="0">
                <a:solidFill>
                  <a:srgbClr val="222222"/>
                </a:solidFill>
                <a:latin typeface="Arial"/>
              </a:rPr>
              <a:t>Fraud and Related Activity in Connection with Identification Documents, Authentication Features, and Information	 (Title 18, U.S.C. § 1028)</a:t>
            </a:r>
            <a:r>
              <a:rPr lang="ar-SA" altLang="en-US" sz="2600" kern="0" dirty="0">
                <a:solidFill>
                  <a:srgbClr val="222222"/>
                </a:solidFill>
                <a:latin typeface="Arial"/>
              </a:rPr>
              <a:t>‏</a:t>
            </a:r>
            <a:endParaRPr lang="en-GB" altLang="en-US" sz="2600" kern="0" dirty="0">
              <a:solidFill>
                <a:srgbClr val="222222"/>
              </a:solidFill>
              <a:latin typeface="Arial"/>
            </a:endParaRPr>
          </a:p>
          <a:p>
            <a:pPr>
              <a:defRPr/>
            </a:pPr>
            <a:endParaRPr lang="en-US" altLang="en-US" b="1" dirty="0"/>
          </a:p>
        </p:txBody>
      </p:sp>
    </p:spTree>
    <p:extLst>
      <p:ext uri="{BB962C8B-B14F-4D97-AF65-F5344CB8AC3E}">
        <p14:creationId xmlns:p14="http://schemas.microsoft.com/office/powerpoint/2010/main" val="67555871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fontScale="85000" lnSpcReduction="10000"/>
          </a:bodyPr>
          <a:lstStyle/>
          <a:p>
            <a:pPr>
              <a:defRPr/>
            </a:pPr>
            <a:r>
              <a:rPr lang="en-US" b="1" dirty="0"/>
              <a:t>Identity Theft</a:t>
            </a:r>
          </a:p>
          <a:p>
            <a:pPr marL="342900" indent="-342900">
              <a:spcBef>
                <a:spcPct val="20000"/>
              </a:spcBef>
              <a:buFontTx/>
              <a:buChar char="•"/>
              <a:defRPr/>
            </a:pPr>
            <a:r>
              <a:rPr lang="en-US" altLang="en-US" sz="2600" kern="0" dirty="0">
                <a:solidFill>
                  <a:srgbClr val="222222"/>
                </a:solidFill>
                <a:latin typeface="Arial"/>
              </a:rPr>
              <a:t>If someone suspects identity theft</a:t>
            </a:r>
          </a:p>
          <a:p>
            <a:pPr marL="742950" lvl="1" indent="-285750">
              <a:spcBef>
                <a:spcPct val="20000"/>
              </a:spcBef>
              <a:buFontTx/>
              <a:buChar char="–"/>
              <a:defRPr/>
            </a:pPr>
            <a:r>
              <a:rPr lang="en-US" altLang="en-US" sz="2400" kern="0" dirty="0">
                <a:solidFill>
                  <a:srgbClr val="222222"/>
                </a:solidFill>
                <a:latin typeface="Arial"/>
              </a:rPr>
              <a:t>Report to one of three national credit reporting companies and request initial fraud alert</a:t>
            </a:r>
          </a:p>
          <a:p>
            <a:pPr marL="742950" lvl="1" indent="-285750">
              <a:spcBef>
                <a:spcPct val="20000"/>
              </a:spcBef>
              <a:buFontTx/>
              <a:buChar char="–"/>
              <a:defRPr/>
            </a:pPr>
            <a:r>
              <a:rPr lang="en-US" altLang="en-US" sz="2400" kern="0" dirty="0">
                <a:solidFill>
                  <a:srgbClr val="222222"/>
                </a:solidFill>
                <a:latin typeface="Arial"/>
              </a:rPr>
              <a:t>Order credit reports and examine for fraud activity; contact fraud department in organization holding suspect account</a:t>
            </a:r>
          </a:p>
          <a:p>
            <a:pPr marL="742950" lvl="1" indent="-285750">
              <a:spcBef>
                <a:spcPct val="20000"/>
              </a:spcBef>
              <a:buFontTx/>
              <a:buChar char="–"/>
              <a:defRPr/>
            </a:pPr>
            <a:r>
              <a:rPr lang="en-US" altLang="en-US" sz="2400" kern="0" dirty="0">
                <a:solidFill>
                  <a:srgbClr val="222222"/>
                </a:solidFill>
                <a:latin typeface="Arial"/>
              </a:rPr>
              <a:t>Create identity theft report through FTC’s identity theft affidavit</a:t>
            </a:r>
          </a:p>
          <a:p>
            <a:pPr marL="742950" lvl="1" indent="-285750">
              <a:spcBef>
                <a:spcPct val="20000"/>
              </a:spcBef>
              <a:buFontTx/>
              <a:buChar char="–"/>
              <a:defRPr/>
            </a:pPr>
            <a:r>
              <a:rPr lang="en-US" altLang="en-US" sz="2400" kern="0" dirty="0">
                <a:solidFill>
                  <a:srgbClr val="222222"/>
                </a:solidFill>
                <a:latin typeface="Arial"/>
              </a:rPr>
              <a:t>Document all calls/letters/communications during the process</a:t>
            </a:r>
          </a:p>
          <a:p>
            <a:pPr>
              <a:defRPr/>
            </a:pPr>
            <a:endParaRPr lang="en-US" b="1" dirty="0"/>
          </a:p>
        </p:txBody>
      </p:sp>
      <p:sp>
        <p:nvSpPr>
          <p:cNvPr id="43012" name="Slide Number Placeholder 3"/>
          <p:cNvSpPr>
            <a:spLocks noGrp="1"/>
          </p:cNvSpPr>
          <p:nvPr>
            <p:ph type="sldNum" sz="quarter" idx="5"/>
          </p:nvPr>
        </p:nvSpPr>
        <p:spPr>
          <a:noFill/>
        </p:spPr>
        <p:txBody>
          <a:bodyP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EF9D0FE8-B8D7-4446-963E-97C390C3D660}" type="slidenum">
              <a:rPr lang="en-US" altLang="en-US"/>
              <a:pPr/>
              <a:t>17</a:t>
            </a:fld>
            <a:endParaRPr lang="en-US" altLang="en-US"/>
          </a:p>
        </p:txBody>
      </p:sp>
    </p:spTree>
    <p:extLst>
      <p:ext uri="{BB962C8B-B14F-4D97-AF65-F5344CB8AC3E}">
        <p14:creationId xmlns:p14="http://schemas.microsoft.com/office/powerpoint/2010/main" val="334082924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930455B2-924D-4216-AA7D-746BA2F82774}" type="slidenum">
              <a:rPr lang="en-GB" altLang="en-US">
                <a:solidFill>
                  <a:srgbClr val="000000"/>
                </a:solidFill>
                <a:latin typeface="Times New Roman" panose="02020603050405020304" pitchFamily="18" charset="0"/>
                <a:cs typeface="Lucida Sans Unicode" panose="020B0602030504020204" pitchFamily="34" charset="0"/>
              </a:rPr>
              <a:pPr eaLnBrk="1" hangingPunct="1"/>
              <a:t>19</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45059"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45060" name="Text Box 2"/>
          <p:cNvSpPr>
            <a:spLocks noGrp="1" noChangeArrowheads="1"/>
          </p:cNvSpPr>
          <p:nvPr>
            <p:ph type="body"/>
          </p:nvPr>
        </p:nvSpPr>
        <p:spPr>
          <a:xfrm>
            <a:off x="974725" y="4560888"/>
            <a:ext cx="5365750" cy="4319587"/>
          </a:xfrm>
          <a:noFill/>
        </p:spPr>
        <p:txBody>
          <a:bodyPr/>
          <a:lstStyle/>
          <a:p>
            <a:r>
              <a:rPr lang="en-GB" sz="1200" b="0" i="0" u="none" strike="noStrike" kern="1200" baseline="0" dirty="0">
                <a:solidFill>
                  <a:schemeClr val="tx1"/>
                </a:solidFill>
                <a:latin typeface="+mn-lt"/>
                <a:ea typeface="+mn-ea"/>
                <a:cs typeface="+mn-cs"/>
              </a:rPr>
              <a:t>To meet national security needs and to protect trade secrets and other state and private assets, several laws restrict which information, information management resources, and security</a:t>
            </a:r>
          </a:p>
          <a:p>
            <a:r>
              <a:rPr lang="en-GB" sz="1200" b="0" i="0" u="none" strike="noStrike" kern="1200" baseline="0" dirty="0">
                <a:solidFill>
                  <a:schemeClr val="tx1"/>
                </a:solidFill>
                <a:latin typeface="+mn-lt"/>
                <a:ea typeface="+mn-ea"/>
                <a:cs typeface="+mn-cs"/>
              </a:rPr>
              <a:t>resources may be exported from the United States.</a:t>
            </a:r>
            <a:endParaRPr lang="en-GB" altLang="en-US" b="1" dirty="0">
              <a:cs typeface="Lucida Sans Unicode" panose="020B0602030504020204"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b="1" dirty="0">
              <a:cs typeface="Lucida Sans Unicode" panose="020B0602030504020204"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b="1" dirty="0">
              <a:cs typeface="Lucida Sans Unicode" panose="020B0602030504020204"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b="1" dirty="0">
                <a:cs typeface="Lucida Sans Unicode" panose="020B0602030504020204" pitchFamily="34" charset="0"/>
              </a:rPr>
              <a:t>Export And Espionage Laws</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In an attempt to protect American ingenuity, intellectual property, and competitive advantage, Congress passed the </a:t>
            </a:r>
            <a:r>
              <a:rPr lang="en-GB" altLang="en-US" b="1" dirty="0">
                <a:cs typeface="Lucida Sans Unicode" panose="020B0602030504020204" pitchFamily="34" charset="0"/>
              </a:rPr>
              <a:t>Economic Espionage Act</a:t>
            </a:r>
            <a:r>
              <a:rPr lang="en-GB" altLang="en-US" dirty="0">
                <a:cs typeface="Lucida Sans Unicode" panose="020B0602030504020204" pitchFamily="34" charset="0"/>
              </a:rPr>
              <a:t> (EEA) in 1996. This law attempts to prevent trade secrets from being illegally shared.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The </a:t>
            </a:r>
            <a:r>
              <a:rPr lang="en-GB" altLang="en-US" b="1" dirty="0">
                <a:cs typeface="Lucida Sans Unicode" panose="020B0602030504020204" pitchFamily="34" charset="0"/>
              </a:rPr>
              <a:t>Security And Freedom Through Encryption Act</a:t>
            </a:r>
            <a:r>
              <a:rPr lang="en-GB" altLang="en-US" dirty="0">
                <a:cs typeface="Lucida Sans Unicode" panose="020B0602030504020204" pitchFamily="34" charset="0"/>
              </a:rPr>
              <a:t> </a:t>
            </a:r>
            <a:r>
              <a:rPr lang="en-GB" altLang="en-US" b="1" dirty="0">
                <a:cs typeface="Lucida Sans Unicode" panose="020B0602030504020204" pitchFamily="34" charset="0"/>
              </a:rPr>
              <a:t>of 1997</a:t>
            </a:r>
            <a:r>
              <a:rPr lang="en-GB" altLang="en-US" dirty="0">
                <a:cs typeface="Lucida Sans Unicode" panose="020B0602030504020204" pitchFamily="34" charset="0"/>
              </a:rPr>
              <a:t> (SAFE) was an attempt by Congress to provide guidance on the use of encryption and provided measures of public protection from government intervention.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dirty="0">
              <a:cs typeface="Lucida Sans Unicode" panose="020B0602030504020204" pitchFamily="34" charset="0"/>
            </a:endParaRPr>
          </a:p>
        </p:txBody>
      </p:sp>
    </p:spTree>
    <p:extLst>
      <p:ext uri="{BB962C8B-B14F-4D97-AF65-F5344CB8AC3E}">
        <p14:creationId xmlns:p14="http://schemas.microsoft.com/office/powerpoint/2010/main" val="332685795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915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0F980A4E-24D2-4EAB-8B5A-3EB9701B1C0D}" type="slidenum">
              <a:rPr lang="en-GB" altLang="en-US">
                <a:solidFill>
                  <a:srgbClr val="000000"/>
                </a:solidFill>
                <a:latin typeface="Times New Roman" panose="02020603050405020304" pitchFamily="18" charset="0"/>
                <a:cs typeface="Lucida Sans Unicode" panose="020B0602030504020204" pitchFamily="34" charset="0"/>
              </a:rPr>
              <a:pPr eaLnBrk="1" hangingPunct="1"/>
              <a:t>20</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4915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49156" name="Text Box 2"/>
          <p:cNvSpPr>
            <a:spLocks noGrp="1" noChangeArrowheads="1"/>
          </p:cNvSpPr>
          <p:nvPr>
            <p:ph type="body"/>
          </p:nvPr>
        </p:nvSpPr>
        <p:spPr>
          <a:xfrm>
            <a:off x="974725" y="4560888"/>
            <a:ext cx="5365750" cy="4319587"/>
          </a:xfrm>
          <a:noFill/>
        </p:spPr>
        <p:txBody>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b="1">
                <a:cs typeface="Lucida Sans Unicode" panose="020B0602030504020204" pitchFamily="34" charset="0"/>
              </a:rPr>
              <a:t>U.S. Copyright Law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a:cs typeface="Lucida Sans Unicode" panose="020B0602030504020204" pitchFamily="34" charset="0"/>
              </a:rPr>
              <a:t>Intellectual property is recognized as a protected asset in the U.S. U.S. copyright law extends this right to the published word, including electronic formats.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a:cs typeface="Lucida Sans Unicode" panose="020B0602030504020204" pitchFamily="34" charset="0"/>
              </a:rPr>
              <a:t>Fair use of copyrighted materials includes the use to support news reporting, teaching, scholarship, and a number of other related permissions, so long as the purpose of the use is for educational or library purposes, not for profit, and is not excessive.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a:cs typeface="Lucida Sans Unicode" panose="020B0602030504020204" pitchFamily="34" charset="0"/>
            </a:endParaRPr>
          </a:p>
        </p:txBody>
      </p:sp>
    </p:spTree>
    <p:extLst>
      <p:ext uri="{BB962C8B-B14F-4D97-AF65-F5344CB8AC3E}">
        <p14:creationId xmlns:p14="http://schemas.microsoft.com/office/powerpoint/2010/main" val="386457289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51202"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215056B0-53D8-49C5-AA26-8D3A7FD1A48A}" type="slidenum">
              <a:rPr lang="en-GB" altLang="en-US">
                <a:solidFill>
                  <a:srgbClr val="000000"/>
                </a:solidFill>
                <a:latin typeface="Times New Roman" panose="02020603050405020304" pitchFamily="18" charset="0"/>
                <a:cs typeface="Lucida Sans Unicode" panose="020B0602030504020204" pitchFamily="34" charset="0"/>
              </a:rPr>
              <a:pPr eaLnBrk="1" hangingPunct="1"/>
              <a:t>21</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51203" name="Rectangle 1"/>
          <p:cNvSpPr>
            <a:spLocks noGrp="1" noRot="1" noChangeAspect="1" noChangeArrowheads="1" noTextEdit="1"/>
          </p:cNvSpPr>
          <p:nvPr>
            <p:ph type="sldImg"/>
          </p:nvPr>
        </p:nvSpPr>
        <p:spPr>
          <a:ln/>
        </p:spPr>
      </p:sp>
      <p:sp>
        <p:nvSpPr>
          <p:cNvPr id="69636" name="Rectangle 2"/>
          <p:cNvSpPr>
            <a:spLocks noGrp="1" noChangeArrowheads="1"/>
          </p:cNvSpPr>
          <p:nvPr>
            <p:ph type="body" idx="1"/>
          </p:nvPr>
        </p:nvSpPr>
        <p:spPr>
          <a:xfrm>
            <a:off x="974725" y="4560888"/>
            <a:ext cx="5365750" cy="4227512"/>
          </a:xfrm>
        </p:spPr>
        <p:txBody>
          <a:bodyPr wrap="none" anchor="ctr"/>
          <a:lstStyle/>
          <a:p>
            <a:pPr>
              <a:defRPr/>
            </a:pPr>
            <a:r>
              <a:rPr lang="en-US" altLang="en-US" b="1" dirty="0"/>
              <a:t>Financial Reporting</a:t>
            </a:r>
          </a:p>
          <a:p>
            <a:pPr marL="342900" indent="-342900">
              <a:spcBef>
                <a:spcPct val="20000"/>
              </a:spcBef>
              <a:buFontTx/>
              <a:buChar char="•"/>
              <a:defRPr/>
            </a:pPr>
            <a:r>
              <a:rPr lang="en-GB" altLang="en-US" sz="2600" kern="0" dirty="0">
                <a:solidFill>
                  <a:srgbClr val="222222"/>
                </a:solidFill>
                <a:latin typeface="Arial"/>
              </a:rPr>
              <a:t>Sarbanes-Oxley Act of 2002</a:t>
            </a:r>
          </a:p>
          <a:p>
            <a:pPr marL="342900" indent="-342900">
              <a:spcBef>
                <a:spcPct val="20000"/>
              </a:spcBef>
              <a:buFontTx/>
              <a:buChar char="•"/>
              <a:defRPr/>
            </a:pPr>
            <a:r>
              <a:rPr lang="en-GB" altLang="en-US" sz="2600" kern="0" dirty="0">
                <a:solidFill>
                  <a:srgbClr val="222222"/>
                </a:solidFill>
                <a:latin typeface="Arial"/>
              </a:rPr>
              <a:t>Affects executive management of publicly traded corporations and public accounting firms</a:t>
            </a:r>
          </a:p>
          <a:p>
            <a:pPr marL="342900" indent="-342900">
              <a:spcBef>
                <a:spcPct val="20000"/>
              </a:spcBef>
              <a:buFontTx/>
              <a:buChar char="•"/>
              <a:defRPr/>
            </a:pPr>
            <a:r>
              <a:rPr lang="en-GB" altLang="en-US" sz="2600" kern="0" dirty="0">
                <a:solidFill>
                  <a:srgbClr val="222222"/>
                </a:solidFill>
                <a:latin typeface="Arial"/>
              </a:rPr>
              <a:t>Seeks to improve reliability and accuracy of financial reporting and increase the accountability of corporate governance in publicly traded companies</a:t>
            </a:r>
          </a:p>
          <a:p>
            <a:pPr marL="342900" indent="-342900">
              <a:spcBef>
                <a:spcPct val="20000"/>
              </a:spcBef>
              <a:buFontTx/>
              <a:buChar char="•"/>
              <a:defRPr/>
            </a:pPr>
            <a:r>
              <a:rPr lang="en-GB" altLang="en-US" sz="2600" kern="0" dirty="0">
                <a:solidFill>
                  <a:srgbClr val="222222"/>
                </a:solidFill>
                <a:latin typeface="Arial"/>
              </a:rPr>
              <a:t>Penalties for noncompliance range from fines to jail terms</a:t>
            </a:r>
          </a:p>
          <a:p>
            <a:pPr>
              <a:defRPr/>
            </a:pPr>
            <a:endParaRPr lang="en-US" altLang="en-US" b="1" dirty="0"/>
          </a:p>
        </p:txBody>
      </p:sp>
    </p:spTree>
    <p:extLst>
      <p:ext uri="{BB962C8B-B14F-4D97-AF65-F5344CB8AC3E}">
        <p14:creationId xmlns:p14="http://schemas.microsoft.com/office/powerpoint/2010/main" val="54187613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53250"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73CB9702-8067-42BA-93F6-16D51E6EFADD}" type="slidenum">
              <a:rPr lang="en-GB" altLang="en-US">
                <a:solidFill>
                  <a:srgbClr val="000000"/>
                </a:solidFill>
                <a:latin typeface="Times New Roman" panose="02020603050405020304" pitchFamily="18" charset="0"/>
                <a:cs typeface="Lucida Sans Unicode" panose="020B0602030504020204" pitchFamily="34" charset="0"/>
              </a:rPr>
              <a:pPr eaLnBrk="1" hangingPunct="1"/>
              <a:t>22</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53251"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70660" name="Text Box 2"/>
          <p:cNvSpPr>
            <a:spLocks noGrp="1" noChangeArrowheads="1"/>
          </p:cNvSpPr>
          <p:nvPr>
            <p:ph type="body"/>
          </p:nvPr>
        </p:nvSpPr>
        <p:spPr>
          <a:xfrm>
            <a:off x="974725" y="4560888"/>
            <a:ext cx="5365750" cy="4319587"/>
          </a:xfrm>
        </p:spPr>
        <p:txBody>
          <a:bodyPr>
            <a:normAutofit fontScale="92500" lnSpcReduction="200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b="1" dirty="0">
                <a:ea typeface="Lucida Sans Unicode" pitchFamily="34" charset="0"/>
                <a:cs typeface="Lucida Sans Unicode" pitchFamily="34" charset="0"/>
              </a:rPr>
              <a:t>Freedom of Information Act of 1966 (FOIA) </a:t>
            </a:r>
          </a:p>
          <a:p>
            <a:pPr marL="342900" indent="-342900">
              <a:spcBef>
                <a:spcPct val="20000"/>
              </a:spcBef>
              <a:buFontTx/>
              <a:buChar char="•"/>
              <a:defRPr/>
            </a:pPr>
            <a:r>
              <a:rPr lang="en-GB" altLang="en-US" sz="2600" kern="0" dirty="0">
                <a:solidFill>
                  <a:srgbClr val="222222"/>
                </a:solidFill>
                <a:latin typeface="Arial"/>
              </a:rPr>
              <a:t>Allows access to federal agency records or information not determined to be matter of national security</a:t>
            </a:r>
          </a:p>
          <a:p>
            <a:pPr marL="342900" indent="-342900">
              <a:spcBef>
                <a:spcPct val="20000"/>
              </a:spcBef>
              <a:buFontTx/>
              <a:buChar char="•"/>
              <a:defRPr/>
            </a:pPr>
            <a:r>
              <a:rPr lang="en-GB" altLang="en-US" sz="2600" kern="0" dirty="0">
                <a:solidFill>
                  <a:srgbClr val="222222"/>
                </a:solidFill>
                <a:latin typeface="Arial"/>
              </a:rPr>
              <a:t>U.S. government agencies required to disclose any requested information upon receipt of written request</a:t>
            </a:r>
          </a:p>
          <a:p>
            <a:pPr marL="342900" indent="-342900">
              <a:spcBef>
                <a:spcPct val="20000"/>
              </a:spcBef>
              <a:buFontTx/>
              <a:buChar char="•"/>
              <a:defRPr/>
            </a:pPr>
            <a:r>
              <a:rPr lang="en-GB" altLang="en-US" sz="2600" kern="0" dirty="0">
                <a:solidFill>
                  <a:srgbClr val="222222"/>
                </a:solidFill>
                <a:latin typeface="Arial"/>
              </a:rPr>
              <a:t>Some information protected from disclosure; does not apply to state/local government agencies or private businesses/individuals</a:t>
            </a:r>
          </a:p>
        </p:txBody>
      </p:sp>
    </p:spTree>
    <p:extLst>
      <p:ext uri="{BB962C8B-B14F-4D97-AF65-F5344CB8AC3E}">
        <p14:creationId xmlns:p14="http://schemas.microsoft.com/office/powerpoint/2010/main" val="73345959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fontScale="70000" lnSpcReduction="20000"/>
          </a:bodyPr>
          <a:lstStyle/>
          <a:p>
            <a:r>
              <a:rPr lang="en-GB" sz="1200" b="0" i="0" u="none" strike="noStrike" kern="1200" baseline="0" dirty="0">
                <a:solidFill>
                  <a:schemeClr val="tx1"/>
                </a:solidFill>
                <a:latin typeface="+mn-lt"/>
                <a:ea typeface="+mn-ea"/>
                <a:cs typeface="+mn-cs"/>
              </a:rPr>
              <a:t>For organizations that process payment cards, such as credit cards, debit cards, ATM cards, store-value cards, gift cards, or other related items, the Payment Card Industry (PCI) Security</a:t>
            </a:r>
          </a:p>
          <a:p>
            <a:r>
              <a:rPr lang="en-GB" sz="1200" b="0" i="0" u="none" strike="noStrike" kern="1200" baseline="0" dirty="0">
                <a:solidFill>
                  <a:schemeClr val="tx1"/>
                </a:solidFill>
                <a:latin typeface="+mn-lt"/>
                <a:ea typeface="+mn-ea"/>
                <a:cs typeface="+mn-cs"/>
              </a:rPr>
              <a:t>Standards Council offers a standard of performance to which participating organizations must comply.</a:t>
            </a:r>
            <a:endParaRPr lang="en-US" b="1" dirty="0"/>
          </a:p>
          <a:p>
            <a:pPr>
              <a:defRPr/>
            </a:pPr>
            <a:endParaRPr lang="en-US" b="1" dirty="0"/>
          </a:p>
          <a:p>
            <a:pPr>
              <a:defRPr/>
            </a:pPr>
            <a:endParaRPr lang="en-US" b="1" dirty="0"/>
          </a:p>
          <a:p>
            <a:pPr>
              <a:defRPr/>
            </a:pPr>
            <a:endParaRPr lang="en-US" b="1" dirty="0"/>
          </a:p>
          <a:p>
            <a:pPr>
              <a:defRPr/>
            </a:pPr>
            <a:r>
              <a:rPr lang="en-US" b="1" dirty="0"/>
              <a:t>PCI DSS</a:t>
            </a:r>
          </a:p>
          <a:p>
            <a:pPr marL="342900" indent="-342900">
              <a:spcBef>
                <a:spcPct val="20000"/>
              </a:spcBef>
              <a:buFontTx/>
              <a:buChar char="•"/>
              <a:defRPr/>
            </a:pPr>
            <a:r>
              <a:rPr lang="en-US" sz="2300" kern="0" dirty="0">
                <a:solidFill>
                  <a:srgbClr val="222222"/>
                </a:solidFill>
                <a:latin typeface="Arial"/>
              </a:rPr>
              <a:t>PCI Security Standards Council offers standard of performance to which organizations processing payment cards must comply</a:t>
            </a:r>
          </a:p>
          <a:p>
            <a:pPr marL="342900" indent="-342900">
              <a:spcBef>
                <a:spcPct val="20000"/>
              </a:spcBef>
              <a:buFontTx/>
              <a:buChar char="•"/>
              <a:defRPr/>
            </a:pPr>
            <a:r>
              <a:rPr lang="en-US" sz="2300" kern="0" dirty="0">
                <a:solidFill>
                  <a:srgbClr val="222222"/>
                </a:solidFill>
                <a:latin typeface="Arial"/>
              </a:rPr>
              <a:t>Designed to enhance security of customer’s account data</a:t>
            </a:r>
          </a:p>
          <a:p>
            <a:pPr marL="342900" indent="-342900">
              <a:spcBef>
                <a:spcPct val="20000"/>
              </a:spcBef>
              <a:buFontTx/>
              <a:buChar char="•"/>
              <a:defRPr/>
            </a:pPr>
            <a:r>
              <a:rPr lang="en-US" sz="2300" kern="0" dirty="0">
                <a:solidFill>
                  <a:srgbClr val="222222"/>
                </a:solidFill>
                <a:latin typeface="Arial"/>
              </a:rPr>
              <a:t>Addresses six areas</a:t>
            </a:r>
            <a:r>
              <a:rPr lang="en-US" sz="2400" kern="0" dirty="0">
                <a:solidFill>
                  <a:srgbClr val="222222"/>
                </a:solidFill>
                <a:latin typeface="Arial"/>
              </a:rPr>
              <a:t>:</a:t>
            </a:r>
          </a:p>
          <a:p>
            <a:pPr marL="742950" lvl="1" indent="-285750">
              <a:spcBef>
                <a:spcPct val="20000"/>
              </a:spcBef>
              <a:buFontTx/>
              <a:buChar char="–"/>
              <a:defRPr/>
            </a:pPr>
            <a:r>
              <a:rPr lang="en-US" sz="2200" kern="0" dirty="0">
                <a:solidFill>
                  <a:srgbClr val="222222"/>
                </a:solidFill>
                <a:latin typeface="Arial"/>
              </a:rPr>
              <a:t>Build and maintain secure networks/systems</a:t>
            </a:r>
          </a:p>
          <a:p>
            <a:pPr marL="742950" lvl="1" indent="-285750">
              <a:spcBef>
                <a:spcPct val="20000"/>
              </a:spcBef>
              <a:buFontTx/>
              <a:buChar char="–"/>
              <a:defRPr/>
            </a:pPr>
            <a:r>
              <a:rPr lang="en-US" sz="2200" kern="0" dirty="0">
                <a:solidFill>
                  <a:srgbClr val="222222"/>
                </a:solidFill>
                <a:latin typeface="Arial"/>
              </a:rPr>
              <a:t>Protect cardholder data</a:t>
            </a:r>
          </a:p>
          <a:p>
            <a:pPr marL="742950" lvl="1" indent="-285750">
              <a:spcBef>
                <a:spcPct val="20000"/>
              </a:spcBef>
              <a:buFontTx/>
              <a:buChar char="–"/>
              <a:defRPr/>
            </a:pPr>
            <a:r>
              <a:rPr lang="en-US" sz="2200" kern="0" dirty="0">
                <a:solidFill>
                  <a:srgbClr val="222222"/>
                </a:solidFill>
                <a:latin typeface="Arial"/>
              </a:rPr>
              <a:t>Maintain vulnerability management program</a:t>
            </a:r>
          </a:p>
          <a:p>
            <a:pPr marL="742950" lvl="1" indent="-285750">
              <a:spcBef>
                <a:spcPct val="20000"/>
              </a:spcBef>
              <a:buFontTx/>
              <a:buChar char="–"/>
              <a:defRPr/>
            </a:pPr>
            <a:r>
              <a:rPr lang="en-US" sz="2200" kern="0" dirty="0">
                <a:solidFill>
                  <a:srgbClr val="222222"/>
                </a:solidFill>
                <a:latin typeface="Arial"/>
              </a:rPr>
              <a:t>Implement strong access control measures</a:t>
            </a:r>
          </a:p>
          <a:p>
            <a:pPr marL="742950" lvl="1" indent="-285750">
              <a:spcBef>
                <a:spcPct val="20000"/>
              </a:spcBef>
              <a:buFontTx/>
              <a:buChar char="–"/>
              <a:defRPr/>
            </a:pPr>
            <a:r>
              <a:rPr lang="en-US" sz="2200" kern="0" dirty="0">
                <a:solidFill>
                  <a:srgbClr val="222222"/>
                </a:solidFill>
                <a:latin typeface="Arial"/>
              </a:rPr>
              <a:t>Regularly monitor and test networks</a:t>
            </a:r>
          </a:p>
          <a:p>
            <a:pPr marL="742950" lvl="1" indent="-285750">
              <a:spcBef>
                <a:spcPct val="20000"/>
              </a:spcBef>
              <a:buFontTx/>
              <a:buChar char="–"/>
              <a:defRPr/>
            </a:pPr>
            <a:r>
              <a:rPr lang="en-US" sz="2200" kern="0" dirty="0">
                <a:solidFill>
                  <a:srgbClr val="222222"/>
                </a:solidFill>
                <a:latin typeface="Arial"/>
              </a:rPr>
              <a:t>Maintain information security policy</a:t>
            </a:r>
          </a:p>
          <a:p>
            <a:pPr>
              <a:defRPr/>
            </a:pPr>
            <a:endParaRPr lang="en-US" b="1" dirty="0"/>
          </a:p>
        </p:txBody>
      </p:sp>
      <p:sp>
        <p:nvSpPr>
          <p:cNvPr id="56324" name="Slide Number Placeholder 3"/>
          <p:cNvSpPr>
            <a:spLocks noGrp="1"/>
          </p:cNvSpPr>
          <p:nvPr>
            <p:ph type="sldNum" sz="quarter" idx="5"/>
          </p:nvPr>
        </p:nvSpPr>
        <p:spPr>
          <a:noFill/>
        </p:spPr>
        <p:txBody>
          <a:bodyP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36EF7F57-8C64-4799-B80F-3F749162A351}" type="slidenum">
              <a:rPr lang="en-US" altLang="en-US"/>
              <a:pPr/>
              <a:t>24</a:t>
            </a:fld>
            <a:endParaRPr lang="en-US" altLang="en-US"/>
          </a:p>
        </p:txBody>
      </p:sp>
    </p:spTree>
    <p:extLst>
      <p:ext uri="{BB962C8B-B14F-4D97-AF65-F5344CB8AC3E}">
        <p14:creationId xmlns:p14="http://schemas.microsoft.com/office/powerpoint/2010/main" val="218718845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58370"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685245C5-C2F6-4611-A277-7906DAD65254}" type="slidenum">
              <a:rPr lang="en-GB" altLang="en-US">
                <a:solidFill>
                  <a:srgbClr val="000000"/>
                </a:solidFill>
                <a:latin typeface="Times New Roman" panose="02020603050405020304" pitchFamily="18" charset="0"/>
                <a:cs typeface="Lucida Sans Unicode" panose="020B0602030504020204" pitchFamily="34" charset="0"/>
              </a:rPr>
              <a:pPr eaLnBrk="1" hangingPunct="1"/>
              <a:t>25</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58371"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71684" name="Text Box 2"/>
          <p:cNvSpPr>
            <a:spLocks noGrp="1" noChangeArrowheads="1"/>
          </p:cNvSpPr>
          <p:nvPr>
            <p:ph type="body"/>
          </p:nvPr>
        </p:nvSpPr>
        <p:spPr>
          <a:xfrm>
            <a:off x="974725" y="4560888"/>
            <a:ext cx="5365750" cy="4319587"/>
          </a:xfrm>
        </p:spPr>
        <p:txBody>
          <a:bodyPr>
            <a:normAutofit lnSpcReduction="10000"/>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b="1" dirty="0">
                <a:ea typeface="Lucida Sans Unicode" pitchFamily="34" charset="0"/>
                <a:cs typeface="Lucida Sans Unicode" pitchFamily="34" charset="0"/>
              </a:rPr>
              <a:t>State &amp; Local Regulations</a:t>
            </a:r>
          </a:p>
          <a:p>
            <a:pPr marL="342900" indent="-342900">
              <a:spcBef>
                <a:spcPct val="20000"/>
              </a:spcBef>
              <a:buFontTx/>
              <a:buChar char="•"/>
              <a:defRPr/>
            </a:pPr>
            <a:r>
              <a:rPr lang="en-GB" altLang="en-US" sz="2600" kern="0" dirty="0">
                <a:solidFill>
                  <a:srgbClr val="222222"/>
                </a:solidFill>
                <a:latin typeface="Arial"/>
              </a:rPr>
              <a:t>Federal computer laws mainly written specifically for federal information systems; have little applicability to private organizations</a:t>
            </a:r>
          </a:p>
          <a:p>
            <a:pPr marL="342900" indent="-342900">
              <a:spcBef>
                <a:spcPct val="20000"/>
              </a:spcBef>
              <a:buFontTx/>
              <a:buChar char="•"/>
              <a:defRPr/>
            </a:pPr>
            <a:r>
              <a:rPr lang="en-GB" altLang="en-US" sz="2600" kern="0" dirty="0">
                <a:solidFill>
                  <a:srgbClr val="222222"/>
                </a:solidFill>
                <a:latin typeface="Arial"/>
              </a:rPr>
              <a:t>Information security professional responsible for understanding state regulations and ensuring organization is compliant with regulations</a:t>
            </a:r>
          </a:p>
        </p:txBody>
      </p:sp>
    </p:spTree>
    <p:extLst>
      <p:ext uri="{BB962C8B-B14F-4D97-AF65-F5344CB8AC3E}">
        <p14:creationId xmlns:p14="http://schemas.microsoft.com/office/powerpoint/2010/main" val="355172456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60418"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EDBD1EF7-90E7-4D0F-B3D8-BED85F9DD125}" type="slidenum">
              <a:rPr lang="en-GB" altLang="en-US">
                <a:solidFill>
                  <a:srgbClr val="000000"/>
                </a:solidFill>
                <a:latin typeface="Times New Roman" panose="02020603050405020304" pitchFamily="18" charset="0"/>
                <a:cs typeface="Lucida Sans Unicode" panose="020B0602030504020204" pitchFamily="34" charset="0"/>
              </a:rPr>
              <a:pPr eaLnBrk="1" hangingPunct="1"/>
              <a:t>26</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60419" name="Rectangle 1"/>
          <p:cNvSpPr>
            <a:spLocks noGrp="1" noRot="1" noChangeAspect="1" noChangeArrowheads="1" noTextEdit="1"/>
          </p:cNvSpPr>
          <p:nvPr>
            <p:ph type="sldImg"/>
          </p:nvPr>
        </p:nvSpPr>
        <p:spPr>
          <a:ln/>
        </p:spPr>
      </p:sp>
      <p:sp>
        <p:nvSpPr>
          <p:cNvPr id="72708" name="Rectangle 2"/>
          <p:cNvSpPr>
            <a:spLocks noGrp="1" noChangeArrowheads="1"/>
          </p:cNvSpPr>
          <p:nvPr>
            <p:ph type="body" idx="1"/>
          </p:nvPr>
        </p:nvSpPr>
        <p:spPr>
          <a:xfrm>
            <a:off x="974725" y="4560888"/>
            <a:ext cx="5365750" cy="4227512"/>
          </a:xfrm>
        </p:spPr>
        <p:txBody>
          <a:bodyPr wrap="none" anchor="ctr"/>
          <a:lstStyle/>
          <a:p>
            <a:r>
              <a:rPr lang="en-GB" sz="1200" b="0" i="0" u="none" strike="noStrike" kern="1200" baseline="0" dirty="0">
                <a:solidFill>
                  <a:schemeClr val="tx1"/>
                </a:solidFill>
                <a:latin typeface="+mn-lt"/>
                <a:ea typeface="+mn-ea"/>
                <a:cs typeface="+mn-cs"/>
              </a:rPr>
              <a:t>IT professionals and information security practitioners must realize that when their organizations do business on the Internet, they do business globally. As a result, these professionals</a:t>
            </a:r>
          </a:p>
          <a:p>
            <a:r>
              <a:rPr lang="en-GB" sz="1200" b="0" i="0" u="none" strike="noStrike" kern="1200" baseline="0" dirty="0">
                <a:solidFill>
                  <a:schemeClr val="tx1"/>
                </a:solidFill>
                <a:latin typeface="+mn-lt"/>
                <a:ea typeface="+mn-ea"/>
                <a:cs typeface="+mn-cs"/>
              </a:rPr>
              <a:t>must be sensitive to the laws and ethical values of many different cultures, societies, and countries.</a:t>
            </a:r>
            <a:endParaRPr lang="en-US" altLang="en-US" b="1" dirty="0"/>
          </a:p>
          <a:p>
            <a:pPr>
              <a:defRPr/>
            </a:pPr>
            <a:endParaRPr lang="en-US" altLang="en-US" b="1" dirty="0"/>
          </a:p>
          <a:p>
            <a:pPr>
              <a:defRPr/>
            </a:pPr>
            <a:endParaRPr lang="en-US" altLang="en-US" b="1" dirty="0"/>
          </a:p>
          <a:p>
            <a:pPr>
              <a:defRPr/>
            </a:pPr>
            <a:endParaRPr lang="en-US" altLang="en-US" b="1" dirty="0"/>
          </a:p>
          <a:p>
            <a:pPr>
              <a:defRPr/>
            </a:pPr>
            <a:r>
              <a:rPr lang="en-US" altLang="en-US" b="1" dirty="0"/>
              <a:t>International Laws and Legal Bodies</a:t>
            </a:r>
          </a:p>
          <a:p>
            <a:pPr marL="342900" indent="-342900">
              <a:spcBef>
                <a:spcPct val="20000"/>
              </a:spcBef>
              <a:buFontTx/>
              <a:buChar char="•"/>
              <a:defRPr/>
            </a:pPr>
            <a:r>
              <a:rPr lang="en-GB" altLang="en-US" sz="2600" kern="0" dirty="0">
                <a:solidFill>
                  <a:srgbClr val="222222"/>
                </a:solidFill>
                <a:latin typeface="Arial"/>
              </a:rPr>
              <a:t>When organizations do business on the Internet, they do business globally</a:t>
            </a:r>
          </a:p>
          <a:p>
            <a:pPr marL="342900" indent="-342900">
              <a:spcBef>
                <a:spcPct val="20000"/>
              </a:spcBef>
              <a:buFontTx/>
              <a:buChar char="•"/>
              <a:defRPr/>
            </a:pPr>
            <a:r>
              <a:rPr lang="en-GB" altLang="en-US" sz="2600" kern="0" dirty="0">
                <a:solidFill>
                  <a:srgbClr val="222222"/>
                </a:solidFill>
                <a:latin typeface="Arial"/>
              </a:rPr>
              <a:t>Professionals must be sensitive to laws and ethical values of many different cultures, societies, and countries</a:t>
            </a:r>
          </a:p>
          <a:p>
            <a:pPr marL="342900" indent="-342900">
              <a:spcBef>
                <a:spcPct val="20000"/>
              </a:spcBef>
              <a:buFontTx/>
              <a:buChar char="•"/>
              <a:defRPr/>
            </a:pPr>
            <a:r>
              <a:rPr lang="en-GB" altLang="en-US" sz="2600" kern="0" dirty="0">
                <a:solidFill>
                  <a:srgbClr val="222222"/>
                </a:solidFill>
                <a:latin typeface="Arial"/>
              </a:rPr>
              <a:t>Because of political complexities of relationships among nations and differences in culture, few international laws cover privacy and information security</a:t>
            </a:r>
          </a:p>
          <a:p>
            <a:pPr marL="342900" indent="-342900">
              <a:spcBef>
                <a:spcPct val="20000"/>
              </a:spcBef>
              <a:buFontTx/>
              <a:buChar char="•"/>
              <a:defRPr/>
            </a:pPr>
            <a:r>
              <a:rPr lang="en-GB" altLang="en-US" sz="2600" kern="0" dirty="0">
                <a:solidFill>
                  <a:srgbClr val="222222"/>
                </a:solidFill>
                <a:latin typeface="Arial"/>
              </a:rPr>
              <a:t>These international laws are important but are limited in their enforceability</a:t>
            </a:r>
          </a:p>
          <a:p>
            <a:pPr>
              <a:defRPr/>
            </a:pPr>
            <a:endParaRPr lang="en-US" altLang="en-US" b="1" dirty="0"/>
          </a:p>
        </p:txBody>
      </p:sp>
    </p:spTree>
    <p:extLst>
      <p:ext uri="{BB962C8B-B14F-4D97-AF65-F5344CB8AC3E}">
        <p14:creationId xmlns:p14="http://schemas.microsoft.com/office/powerpoint/2010/main" val="260730643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62466"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0135A4E0-72D6-4236-A520-3E1C16FA25BD}" type="slidenum">
              <a:rPr lang="en-GB" altLang="en-US">
                <a:solidFill>
                  <a:srgbClr val="000000"/>
                </a:solidFill>
                <a:latin typeface="Times New Roman" panose="02020603050405020304" pitchFamily="18" charset="0"/>
                <a:cs typeface="Lucida Sans Unicode" panose="020B0602030504020204" pitchFamily="34" charset="0"/>
              </a:rPr>
              <a:pPr eaLnBrk="1" hangingPunct="1"/>
              <a:t>28</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62467"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62468" name="Text Box 2"/>
          <p:cNvSpPr>
            <a:spLocks noGrp="1" noChangeArrowheads="1"/>
          </p:cNvSpPr>
          <p:nvPr>
            <p:ph type="body"/>
          </p:nvPr>
        </p:nvSpPr>
        <p:spPr>
          <a:xfrm>
            <a:off x="974725" y="4560888"/>
            <a:ext cx="5365750" cy="4319587"/>
          </a:xfrm>
          <a:noFill/>
        </p:spPr>
        <p:txBody>
          <a:bodyPr>
            <a:normAutofit fontScale="92500"/>
          </a:bodyPr>
          <a:lstStyle/>
          <a:p>
            <a:r>
              <a:rPr lang="en-GB" sz="1200" b="0" i="0" u="none" strike="noStrike" kern="1200" baseline="0" dirty="0">
                <a:solidFill>
                  <a:schemeClr val="tx1"/>
                </a:solidFill>
                <a:latin typeface="+mn-lt"/>
                <a:ea typeface="+mn-ea"/>
                <a:cs typeface="+mn-cs"/>
              </a:rPr>
              <a:t>The Council of Europe adopted the Convention on Cybercrime in 2001. It created an international task force to oversee a range of security functions associated with Internet activities</a:t>
            </a:r>
          </a:p>
          <a:p>
            <a:r>
              <a:rPr lang="en-GB" sz="1200" b="0" i="0" u="none" strike="noStrike" kern="1200" baseline="0" dirty="0">
                <a:solidFill>
                  <a:schemeClr val="tx1"/>
                </a:solidFill>
                <a:latin typeface="+mn-lt"/>
                <a:ea typeface="+mn-ea"/>
                <a:cs typeface="+mn-cs"/>
              </a:rPr>
              <a:t>and standardized technology laws across international borders. It also attempts to improve the effectiveness of international investigations into breaches of technology law. </a:t>
            </a:r>
          </a:p>
          <a:p>
            <a:r>
              <a:rPr lang="en-GB" sz="1200" b="0" i="0" u="none" strike="noStrike" kern="1200" baseline="0" dirty="0">
                <a:solidFill>
                  <a:schemeClr val="tx1"/>
                </a:solidFill>
                <a:latin typeface="+mn-lt"/>
                <a:ea typeface="+mn-ea"/>
                <a:cs typeface="+mn-cs"/>
              </a:rPr>
              <a:t>This convention has been well received by advocates of intellectual property rights because it emphasizes prosecution for copyright infringement.</a:t>
            </a:r>
            <a:endParaRPr lang="en-GB" altLang="en-US" b="1" dirty="0">
              <a:cs typeface="Lucida Sans Unicode" panose="020B0602030504020204" pitchFamily="34" charset="0"/>
            </a:endParaRPr>
          </a:p>
          <a:p>
            <a:r>
              <a:rPr lang="en-GB" sz="1200" b="0" i="0" u="none" strike="noStrike" kern="1200" baseline="0" dirty="0">
                <a:solidFill>
                  <a:schemeClr val="tx1"/>
                </a:solidFill>
                <a:latin typeface="+mn-lt"/>
                <a:ea typeface="+mn-ea"/>
                <a:cs typeface="+mn-cs"/>
              </a:rPr>
              <a:t>However, many supporters of individual rights oppose the convention because they think it unduly infringes on freedom of speech and threatens the civil liberties of U.S. residents.</a:t>
            </a:r>
          </a:p>
          <a:p>
            <a:endParaRPr lang="en-GB" altLang="en-US" sz="1200" b="0" i="0" u="none" strike="noStrike" kern="1200" baseline="0" dirty="0">
              <a:solidFill>
                <a:schemeClr val="tx1"/>
              </a:solidFill>
              <a:latin typeface="+mn-lt"/>
              <a:ea typeface="+mn-ea"/>
              <a:cs typeface="+mn-cs"/>
            </a:endParaRPr>
          </a:p>
          <a:p>
            <a:endParaRPr lang="en-GB" altLang="en-US" b="1" dirty="0">
              <a:cs typeface="Lucida Sans Unicode" panose="020B0602030504020204"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b="1" dirty="0">
              <a:cs typeface="Lucida Sans Unicode" panose="020B0602030504020204"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b="1" dirty="0">
                <a:cs typeface="Lucida Sans Unicode" panose="020B0602030504020204" pitchFamily="34" charset="0"/>
              </a:rPr>
              <a:t>International Laws and Legal Bodies</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Recently the Council of Europe drafted the European Council Cyber-Crime Convention, designed to create an international task force to oversee a range of security functions associated with Internet activities and to standardize technology laws across international borders.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It also attempts to improve the effectiveness of international investigations into breaches of technology law.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This convention is well received by advocates of intellectual property rights with its emphasis on copyright infringement prosecution.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dirty="0">
              <a:cs typeface="Lucida Sans Unicode" panose="020B0602030504020204" pitchFamily="34" charset="0"/>
            </a:endParaRPr>
          </a:p>
        </p:txBody>
      </p:sp>
    </p:spTree>
    <p:extLst>
      <p:ext uri="{BB962C8B-B14F-4D97-AF65-F5344CB8AC3E}">
        <p14:creationId xmlns:p14="http://schemas.microsoft.com/office/powerpoint/2010/main" val="390365688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6451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B447847D-D9D6-4438-9629-3C12A387BB75}" type="slidenum">
              <a:rPr lang="en-GB" altLang="en-US">
                <a:solidFill>
                  <a:srgbClr val="000000"/>
                </a:solidFill>
                <a:latin typeface="Times New Roman" panose="02020603050405020304" pitchFamily="18" charset="0"/>
                <a:cs typeface="Lucida Sans Unicode" panose="020B0602030504020204" pitchFamily="34" charset="0"/>
              </a:rPr>
              <a:pPr eaLnBrk="1" hangingPunct="1"/>
              <a:t>29</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64515" name="Rectangle 1"/>
          <p:cNvSpPr>
            <a:spLocks noGrp="1" noRot="1" noChangeAspect="1" noChangeArrowheads="1" noTextEdit="1"/>
          </p:cNvSpPr>
          <p:nvPr>
            <p:ph type="sldImg"/>
          </p:nvPr>
        </p:nvSpPr>
        <p:spPr>
          <a:ln/>
        </p:spPr>
      </p:sp>
      <p:sp>
        <p:nvSpPr>
          <p:cNvPr id="74756" name="Rectangle 2"/>
          <p:cNvSpPr>
            <a:spLocks noGrp="1" noChangeArrowheads="1"/>
          </p:cNvSpPr>
          <p:nvPr>
            <p:ph type="body" idx="1"/>
          </p:nvPr>
        </p:nvSpPr>
        <p:spPr>
          <a:xfrm>
            <a:off x="974725" y="4560888"/>
            <a:ext cx="5365750" cy="4227512"/>
          </a:xfrm>
        </p:spPr>
        <p:txBody>
          <a:bodyPr wrap="none" anchor="ctr"/>
          <a:lstStyle/>
          <a:p>
            <a:pPr>
              <a:defRPr/>
            </a:pPr>
            <a:endParaRPr lang="en-US" altLang="en-US" b="1" dirty="0"/>
          </a:p>
          <a:p>
            <a:pPr>
              <a:defRPr/>
            </a:pPr>
            <a:endParaRPr lang="en-US" altLang="en-US" b="1" dirty="0"/>
          </a:p>
          <a:p>
            <a:pPr>
              <a:defRPr/>
            </a:pPr>
            <a:endParaRPr lang="en-US" altLang="en-US" b="1" dirty="0"/>
          </a:p>
          <a:p>
            <a:pPr>
              <a:defRPr/>
            </a:pPr>
            <a:endParaRPr lang="en-US" altLang="en-US" b="1" dirty="0"/>
          </a:p>
          <a:p>
            <a:pPr>
              <a:defRPr/>
            </a:pPr>
            <a:r>
              <a:rPr lang="en-US" altLang="en-US" b="1" dirty="0"/>
              <a:t>Agreement on Trade-Related Aspects of Intellectual Property Rights</a:t>
            </a:r>
          </a:p>
          <a:p>
            <a:pPr marL="342900" indent="-342900">
              <a:spcBef>
                <a:spcPct val="20000"/>
              </a:spcBef>
              <a:buFontTx/>
              <a:buChar char="•"/>
              <a:defRPr/>
            </a:pPr>
            <a:r>
              <a:rPr lang="en-GB" altLang="en-US" sz="2600" kern="0" dirty="0">
                <a:solidFill>
                  <a:srgbClr val="222222"/>
                </a:solidFill>
                <a:latin typeface="Arial"/>
              </a:rPr>
              <a:t>Created by World Trade Organization (WTO) </a:t>
            </a:r>
          </a:p>
          <a:p>
            <a:pPr marL="342900" indent="-342900">
              <a:spcBef>
                <a:spcPct val="20000"/>
              </a:spcBef>
              <a:buFontTx/>
              <a:buChar char="•"/>
              <a:defRPr/>
            </a:pPr>
            <a:r>
              <a:rPr lang="en-GB" altLang="en-US" sz="2600" kern="0" dirty="0">
                <a:solidFill>
                  <a:srgbClr val="222222"/>
                </a:solidFill>
                <a:latin typeface="Arial"/>
              </a:rPr>
              <a:t>First significant international effort to protect intellectual property rights</a:t>
            </a:r>
          </a:p>
          <a:p>
            <a:pPr marL="342900" indent="-342900">
              <a:spcBef>
                <a:spcPct val="20000"/>
              </a:spcBef>
              <a:buFontTx/>
              <a:buChar char="•"/>
              <a:defRPr/>
            </a:pPr>
            <a:r>
              <a:rPr lang="en-US" altLang="en-US" sz="2600" kern="0" dirty="0">
                <a:solidFill>
                  <a:srgbClr val="222222"/>
                </a:solidFill>
                <a:latin typeface="Arial"/>
              </a:rPr>
              <a:t>Outlines requirements for governmental oversight and legislation providing minimum levels of protection for intellectual property</a:t>
            </a:r>
            <a:endParaRPr lang="en-GB" altLang="en-US" sz="2600" kern="0" dirty="0">
              <a:solidFill>
                <a:srgbClr val="222222"/>
              </a:solidFill>
              <a:latin typeface="Arial"/>
            </a:endParaRPr>
          </a:p>
          <a:p>
            <a:pPr>
              <a:defRPr/>
            </a:pPr>
            <a:endParaRPr lang="en-US" altLang="en-US" b="1" dirty="0"/>
          </a:p>
        </p:txBody>
      </p:sp>
    </p:spTree>
    <p:extLst>
      <p:ext uri="{BB962C8B-B14F-4D97-AF65-F5344CB8AC3E}">
        <p14:creationId xmlns:p14="http://schemas.microsoft.com/office/powerpoint/2010/main" val="144007611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67586"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B91FB75C-63E0-4FEB-9E37-22D5DEF079D0}" type="slidenum">
              <a:rPr lang="en-GB" altLang="en-US">
                <a:solidFill>
                  <a:srgbClr val="000000"/>
                </a:solidFill>
                <a:latin typeface="Times New Roman" panose="02020603050405020304" pitchFamily="18" charset="0"/>
                <a:cs typeface="Lucida Sans Unicode" panose="020B0602030504020204" pitchFamily="34" charset="0"/>
              </a:rPr>
              <a:pPr eaLnBrk="1" hangingPunct="1"/>
              <a:t>30</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67587"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67588" name="Text Box 2"/>
          <p:cNvSpPr>
            <a:spLocks noGrp="1" noChangeArrowheads="1"/>
          </p:cNvSpPr>
          <p:nvPr>
            <p:ph type="body"/>
          </p:nvPr>
        </p:nvSpPr>
        <p:spPr>
          <a:xfrm>
            <a:off x="974725" y="4560888"/>
            <a:ext cx="5365750" cy="4319587"/>
          </a:xfrm>
          <a:noFill/>
        </p:spPr>
        <p:txBody>
          <a:bodyPr>
            <a:normAutofit lnSpcReduction="10000"/>
          </a:bodyPr>
          <a:lstStyle/>
          <a:p>
            <a:r>
              <a:rPr lang="en-GB" sz="1200" b="0" i="0" u="none" strike="noStrike" kern="1200" baseline="0" dirty="0">
                <a:solidFill>
                  <a:schemeClr val="tx1"/>
                </a:solidFill>
                <a:latin typeface="+mn-lt"/>
                <a:ea typeface="+mn-ea"/>
                <a:cs typeface="+mn-cs"/>
              </a:rPr>
              <a:t>This law was created in response to the 1995 adoption of Directive 95/46/EC by the European Union, which added protection for individual citizens with regard to the processing of personal data and its use and movement.</a:t>
            </a:r>
          </a:p>
          <a:p>
            <a:r>
              <a:rPr lang="en-GB" sz="1200" b="0" i="0" u="none" strike="noStrike" kern="1200" baseline="0" dirty="0">
                <a:solidFill>
                  <a:schemeClr val="tx1"/>
                </a:solidFill>
                <a:latin typeface="+mn-lt"/>
                <a:ea typeface="+mn-ea"/>
                <a:cs typeface="+mn-cs"/>
              </a:rPr>
              <a:t>The United Kingdom has implemented a version of this law called the Database Right to comply with Directive 95/46/EC.</a:t>
            </a:r>
            <a:endParaRPr lang="en-GB" altLang="en-US" b="1" dirty="0">
              <a:cs typeface="Lucida Sans Unicode" panose="020B0602030504020204"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b="1" dirty="0">
              <a:cs typeface="Lucida Sans Unicode" panose="020B0602030504020204"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b="1" dirty="0">
              <a:cs typeface="Lucida Sans Unicode" panose="020B0602030504020204"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b="1" dirty="0">
              <a:cs typeface="Lucida Sans Unicode" panose="020B0602030504020204"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b="1" dirty="0">
                <a:cs typeface="Lucida Sans Unicode" panose="020B0602030504020204" pitchFamily="34" charset="0"/>
              </a:rPr>
              <a:t>Digital Millennium Copyright Act (DMCA)</a:t>
            </a:r>
            <a:r>
              <a:rPr lang="ar-SA" altLang="en-US" b="1" dirty="0">
                <a:cs typeface="Times New Roman" panose="02020603050405020304" pitchFamily="18" charset="0"/>
              </a:rPr>
              <a:t>‏</a:t>
            </a:r>
            <a:endParaRPr lang="en-GB" altLang="en-US" b="1" dirty="0">
              <a:cs typeface="Lucida Sans Unicode" panose="020B0602030504020204"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The Digital Millennium Copyright Act (DMCA) is the U.S. version of an international effort to reduce the impact of copyright, trademark, and privacy infringement especially through the removal of technological copyright protection measures.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The European Union also put forward Directive 95/46/EC that increases protection of individuals with regard to the processing of personal data and the free movement of such data.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The United Kingdom has already implemented a version of this directive called the Database Right.</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dirty="0">
              <a:cs typeface="Lucida Sans Unicode" panose="020B0602030504020204" pitchFamily="34" charset="0"/>
            </a:endParaRPr>
          </a:p>
        </p:txBody>
      </p:sp>
    </p:spTree>
    <p:extLst>
      <p:ext uri="{BB962C8B-B14F-4D97-AF65-F5344CB8AC3E}">
        <p14:creationId xmlns:p14="http://schemas.microsoft.com/office/powerpoint/2010/main" val="110288288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fontScale="85000" lnSpcReduction="10000"/>
          </a:bodyPr>
          <a:lstStyle/>
          <a:p>
            <a:r>
              <a:rPr lang="en-GB" sz="1200" b="0" i="0" u="none" strike="noStrike" kern="1200" baseline="0" dirty="0">
                <a:solidFill>
                  <a:schemeClr val="tx1"/>
                </a:solidFill>
                <a:latin typeface="+mn-lt"/>
                <a:ea typeface="+mn-ea"/>
                <a:cs typeface="+mn-cs"/>
              </a:rPr>
              <a:t>For example, doctors and lawyers who commit egregious violations of their professions’ canons of conduct can have their legal ability to practice revoked. Unlike</a:t>
            </a:r>
          </a:p>
          <a:p>
            <a:r>
              <a:rPr lang="en-GB" sz="1200" b="0" i="0" u="none" strike="noStrike" kern="1200" baseline="0" dirty="0">
                <a:solidFill>
                  <a:schemeClr val="tx1"/>
                </a:solidFill>
                <a:latin typeface="+mn-lt"/>
                <a:ea typeface="+mn-ea"/>
                <a:cs typeface="+mn-cs"/>
              </a:rPr>
              <a:t>the medical and legal fields, however, the information technology and information security fields do not have binding codes of ethics.</a:t>
            </a:r>
            <a:endParaRPr lang="en-US" b="1" dirty="0"/>
          </a:p>
          <a:p>
            <a:pPr>
              <a:defRPr/>
            </a:pPr>
            <a:endParaRPr lang="en-US" b="1" dirty="0"/>
          </a:p>
          <a:p>
            <a:pPr>
              <a:defRPr/>
            </a:pPr>
            <a:endParaRPr lang="en-US" b="1" dirty="0"/>
          </a:p>
          <a:p>
            <a:pPr>
              <a:defRPr/>
            </a:pPr>
            <a:endParaRPr lang="en-US" b="1" dirty="0"/>
          </a:p>
          <a:p>
            <a:pPr>
              <a:defRPr/>
            </a:pPr>
            <a:endParaRPr lang="en-US" b="1" dirty="0"/>
          </a:p>
          <a:p>
            <a:pPr>
              <a:defRPr/>
            </a:pPr>
            <a:r>
              <a:rPr lang="en-US" b="1" dirty="0"/>
              <a:t>Ethics and Information Security</a:t>
            </a:r>
          </a:p>
          <a:p>
            <a:pPr marL="342900" indent="-342900">
              <a:spcBef>
                <a:spcPct val="20000"/>
              </a:spcBef>
              <a:buFontTx/>
              <a:buChar char="•"/>
              <a:defRPr/>
            </a:pPr>
            <a:r>
              <a:rPr lang="en-US" altLang="en-US" sz="2600" kern="0" dirty="0">
                <a:solidFill>
                  <a:srgbClr val="222222"/>
                </a:solidFill>
                <a:latin typeface="Arial"/>
              </a:rPr>
              <a:t>Many professional disciplines have explicit rules governing ethical behavior of members</a:t>
            </a:r>
          </a:p>
          <a:p>
            <a:pPr marL="342900" indent="-342900">
              <a:spcBef>
                <a:spcPct val="20000"/>
              </a:spcBef>
              <a:buFontTx/>
              <a:buChar char="•"/>
              <a:defRPr/>
            </a:pPr>
            <a:r>
              <a:rPr lang="en-US" altLang="en-US" sz="2600" kern="0" dirty="0">
                <a:solidFill>
                  <a:srgbClr val="222222"/>
                </a:solidFill>
                <a:latin typeface="Arial"/>
              </a:rPr>
              <a:t>IT and IT security do not have binding codes of ethics</a:t>
            </a:r>
          </a:p>
          <a:p>
            <a:pPr marL="342900" indent="-342900">
              <a:spcBef>
                <a:spcPct val="20000"/>
              </a:spcBef>
              <a:buFontTx/>
              <a:buChar char="•"/>
              <a:defRPr/>
            </a:pPr>
            <a:r>
              <a:rPr lang="en-US" altLang="en-US" sz="2600" kern="0" dirty="0">
                <a:solidFill>
                  <a:srgbClr val="222222"/>
                </a:solidFill>
                <a:latin typeface="Arial"/>
              </a:rPr>
              <a:t>Professional associations and certification agencies work to maintain ethical codes of conduct</a:t>
            </a:r>
          </a:p>
          <a:p>
            <a:pPr marL="742950" lvl="1" indent="-285750">
              <a:spcBef>
                <a:spcPct val="20000"/>
              </a:spcBef>
              <a:buFontTx/>
              <a:buChar char="–"/>
              <a:defRPr/>
            </a:pPr>
            <a:r>
              <a:rPr lang="en-US" altLang="en-US" sz="2400" kern="0" dirty="0">
                <a:solidFill>
                  <a:srgbClr val="222222"/>
                </a:solidFill>
                <a:latin typeface="Arial"/>
              </a:rPr>
              <a:t>Can prescribe ethical conduct</a:t>
            </a:r>
          </a:p>
          <a:p>
            <a:pPr marL="742950" lvl="1" indent="-285750">
              <a:spcBef>
                <a:spcPct val="20000"/>
              </a:spcBef>
              <a:buFontTx/>
              <a:buChar char="–"/>
              <a:defRPr/>
            </a:pPr>
            <a:r>
              <a:rPr lang="en-US" altLang="en-US" sz="2400" kern="0" dirty="0">
                <a:solidFill>
                  <a:srgbClr val="222222"/>
                </a:solidFill>
                <a:latin typeface="Arial"/>
              </a:rPr>
              <a:t>Do not always have the ability to ban violators from practice in field</a:t>
            </a:r>
          </a:p>
        </p:txBody>
      </p:sp>
      <p:sp>
        <p:nvSpPr>
          <p:cNvPr id="69636" name="Slide Number Placeholder 3"/>
          <p:cNvSpPr>
            <a:spLocks noGrp="1"/>
          </p:cNvSpPr>
          <p:nvPr>
            <p:ph type="sldNum" sz="quarter" idx="5"/>
          </p:nvPr>
        </p:nvSpPr>
        <p:spPr>
          <a:noFill/>
        </p:spPr>
        <p:txBody>
          <a:bodyP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CEB949F5-D2EA-49E2-B1FB-821205C6E931}" type="slidenum">
              <a:rPr lang="en-US" altLang="en-US"/>
              <a:pPr/>
              <a:t>31</a:t>
            </a:fld>
            <a:endParaRPr lang="en-US" altLang="en-US"/>
          </a:p>
        </p:txBody>
      </p:sp>
    </p:spTree>
    <p:extLst>
      <p:ext uri="{BB962C8B-B14F-4D97-AF65-F5344CB8AC3E}">
        <p14:creationId xmlns:p14="http://schemas.microsoft.com/office/powerpoint/2010/main" val="18286622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3730"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A3825368-6785-4145-8FB9-9347A395A297}" type="slidenum">
              <a:rPr lang="en-GB" altLang="en-US">
                <a:solidFill>
                  <a:srgbClr val="000000"/>
                </a:solidFill>
                <a:latin typeface="Times New Roman" panose="02020603050405020304" pitchFamily="18" charset="0"/>
                <a:cs typeface="Lucida Sans Unicode" panose="020B0602030504020204" pitchFamily="34" charset="0"/>
              </a:rPr>
              <a:pPr eaLnBrk="1" hangingPunct="1"/>
              <a:t>34</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73731"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73732" name="Text Box 2"/>
          <p:cNvSpPr>
            <a:spLocks noGrp="1" noChangeArrowheads="1"/>
          </p:cNvSpPr>
          <p:nvPr>
            <p:ph type="body"/>
          </p:nvPr>
        </p:nvSpPr>
        <p:spPr>
          <a:xfrm>
            <a:off x="974725" y="4560888"/>
            <a:ext cx="5365750" cy="4319587"/>
          </a:xfrm>
          <a:noFill/>
        </p:spPr>
        <p:txBody>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b="1">
                <a:cs typeface="Lucida Sans Unicode" panose="020B0602030504020204" pitchFamily="34" charset="0"/>
              </a:rPr>
              <a:t>Cultural Differences in Ethical Concepts</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a:cs typeface="Lucida Sans Unicode" panose="020B0602030504020204" pitchFamily="34" charset="0"/>
              </a:rPr>
              <a:t>With regard to computer use, differences in cultures cause problems in determining what is ethical and what is not ethical.</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a:cs typeface="Lucida Sans Unicode" panose="020B0602030504020204" pitchFamily="34" charset="0"/>
              </a:rPr>
              <a:t>Studies of ethical sensitivity to computer use reveal that individuals of different nationalities have different perspectives on ethics.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a:cs typeface="Lucida Sans Unicode" panose="020B0602030504020204" pitchFamily="34" charset="0"/>
              </a:rPr>
              <a:t>Difficulties arise when one nationality’s ethical behavior contradicts that of another national group.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a:cs typeface="Lucida Sans Unicode" panose="020B0602030504020204" pitchFamily="34" charset="0"/>
            </a:endParaRPr>
          </a:p>
        </p:txBody>
      </p:sp>
    </p:spTree>
    <p:extLst>
      <p:ext uri="{BB962C8B-B14F-4D97-AF65-F5344CB8AC3E}">
        <p14:creationId xmlns:p14="http://schemas.microsoft.com/office/powerpoint/2010/main" val="324456747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6802"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359B221A-CFD7-4654-BAEC-6F8716071585}" type="slidenum">
              <a:rPr lang="en-GB" altLang="en-US">
                <a:solidFill>
                  <a:srgbClr val="000000"/>
                </a:solidFill>
                <a:latin typeface="Times New Roman" panose="02020603050405020304" pitchFamily="18" charset="0"/>
                <a:cs typeface="Lucida Sans Unicode" panose="020B0602030504020204" pitchFamily="34" charset="0"/>
              </a:rPr>
              <a:pPr eaLnBrk="1" hangingPunct="1"/>
              <a:t>36</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76803"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78852" name="Text Box 2"/>
          <p:cNvSpPr>
            <a:spLocks noGrp="1" noChangeArrowheads="1"/>
          </p:cNvSpPr>
          <p:nvPr>
            <p:ph type="body"/>
          </p:nvPr>
        </p:nvSpPr>
        <p:spPr>
          <a:xfrm>
            <a:off x="974725" y="4560888"/>
            <a:ext cx="5365750" cy="4319587"/>
          </a:xfrm>
        </p:spPr>
        <p:txBody>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b="1" dirty="0">
                <a:ea typeface="Lucida Sans Unicode" pitchFamily="34" charset="0"/>
                <a:cs typeface="Lucida Sans Unicode" pitchFamily="34" charset="0"/>
              </a:rPr>
              <a:t>Ethics and Education</a:t>
            </a:r>
          </a:p>
          <a:p>
            <a:pPr marL="342900" indent="-342900">
              <a:spcBef>
                <a:spcPct val="20000"/>
              </a:spcBef>
              <a:buFontTx/>
              <a:buChar char="•"/>
              <a:defRPr/>
            </a:pPr>
            <a:r>
              <a:rPr lang="en-GB" altLang="en-US" sz="2600" kern="0" dirty="0">
                <a:solidFill>
                  <a:srgbClr val="222222"/>
                </a:solidFill>
                <a:latin typeface="Arial"/>
              </a:rPr>
              <a:t>Education is overriding factor in levelling ethical perceptions within a small population</a:t>
            </a:r>
          </a:p>
          <a:p>
            <a:pPr marL="342900" indent="-342900">
              <a:spcBef>
                <a:spcPct val="20000"/>
              </a:spcBef>
              <a:buFontTx/>
              <a:buChar char="•"/>
              <a:defRPr/>
            </a:pPr>
            <a:r>
              <a:rPr lang="en-GB" altLang="en-US" sz="2600" kern="0" dirty="0">
                <a:solidFill>
                  <a:srgbClr val="222222"/>
                </a:solidFill>
                <a:latin typeface="Arial"/>
              </a:rPr>
              <a:t>Employees must be trained and kept aware of expected behavior of an ethical employee</a:t>
            </a:r>
          </a:p>
          <a:p>
            <a:pPr marL="342900" indent="-342900">
              <a:spcBef>
                <a:spcPct val="20000"/>
              </a:spcBef>
              <a:buFontTx/>
              <a:buChar char="•"/>
              <a:defRPr/>
            </a:pPr>
            <a:r>
              <a:rPr lang="en-GB" altLang="en-US" sz="2600" kern="0" dirty="0">
                <a:solidFill>
                  <a:srgbClr val="222222"/>
                </a:solidFill>
                <a:latin typeface="Arial"/>
              </a:rPr>
              <a:t>Proper ethical training is vital to creating informed and well prepared system user</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dirty="0">
              <a:ea typeface="Lucida Sans Unicode" pitchFamily="34" charset="0"/>
              <a:cs typeface="Lucida Sans Unicode" pitchFamily="34" charset="0"/>
            </a:endParaRPr>
          </a:p>
        </p:txBody>
      </p:sp>
    </p:spTree>
    <p:extLst>
      <p:ext uri="{BB962C8B-B14F-4D97-AF65-F5344CB8AC3E}">
        <p14:creationId xmlns:p14="http://schemas.microsoft.com/office/powerpoint/2010/main" val="11275298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8850"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4321EA9E-41AB-4B84-A941-612B4BFDA2F8}" type="slidenum">
              <a:rPr lang="en-GB" altLang="en-US">
                <a:solidFill>
                  <a:srgbClr val="000000"/>
                </a:solidFill>
                <a:latin typeface="Times New Roman" panose="02020603050405020304" pitchFamily="18" charset="0"/>
                <a:cs typeface="Lucida Sans Unicode" panose="020B0602030504020204" pitchFamily="34" charset="0"/>
              </a:rPr>
              <a:pPr eaLnBrk="1" hangingPunct="1"/>
              <a:t>37</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78851"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79876" name="Text Box 2"/>
          <p:cNvSpPr>
            <a:spLocks noGrp="1" noChangeArrowheads="1"/>
          </p:cNvSpPr>
          <p:nvPr>
            <p:ph type="body"/>
          </p:nvPr>
        </p:nvSpPr>
        <p:spPr>
          <a:xfrm>
            <a:off x="974725" y="4560888"/>
            <a:ext cx="5365750" cy="4319587"/>
          </a:xfrm>
        </p:spPr>
        <p:txBody>
          <a:bodyPr>
            <a:normAutofit fontScale="85000" lnSpcReduction="20000"/>
          </a:bodyPr>
          <a:lstStyle/>
          <a:p>
            <a:r>
              <a:rPr lang="en-GB" sz="1200" b="0" i="0" u="none" strike="noStrike" kern="1200" baseline="0" dirty="0">
                <a:solidFill>
                  <a:schemeClr val="tx1"/>
                </a:solidFill>
                <a:latin typeface="+mn-lt"/>
                <a:ea typeface="+mn-ea"/>
                <a:cs typeface="+mn-cs"/>
              </a:rPr>
              <a:t>Whatever the cause of illegal, immoral, or unethical </a:t>
            </a:r>
            <a:r>
              <a:rPr lang="en-GB" sz="1200" b="0" i="0" u="none" strike="noStrike" kern="1200" baseline="0" dirty="0" err="1">
                <a:solidFill>
                  <a:schemeClr val="tx1"/>
                </a:solidFill>
                <a:latin typeface="+mn-lt"/>
                <a:ea typeface="+mn-ea"/>
                <a:cs typeface="+mn-cs"/>
              </a:rPr>
              <a:t>behavior</a:t>
            </a:r>
            <a:r>
              <a:rPr lang="en-GB" sz="1200" b="0" i="0" u="none" strike="noStrike" kern="1200" baseline="0" dirty="0">
                <a:solidFill>
                  <a:schemeClr val="tx1"/>
                </a:solidFill>
                <a:latin typeface="+mn-lt"/>
                <a:ea typeface="+mn-ea"/>
                <a:cs typeface="+mn-cs"/>
              </a:rPr>
              <a:t>, one thing is certain: information security personnel must do everything in their power to deter these acts and to use policy,</a:t>
            </a:r>
          </a:p>
          <a:p>
            <a:r>
              <a:rPr lang="en-GB" sz="1200" b="0" i="0" u="none" strike="noStrike" kern="1200" baseline="0" dirty="0">
                <a:solidFill>
                  <a:schemeClr val="tx1"/>
                </a:solidFill>
                <a:latin typeface="+mn-lt"/>
                <a:ea typeface="+mn-ea"/>
                <a:cs typeface="+mn-cs"/>
              </a:rPr>
              <a:t>education and training, and technology to protect information and systems.</a:t>
            </a:r>
          </a:p>
          <a:p>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b="1" dirty="0">
              <a:ea typeface="Lucida Sans Unicode" pitchFamily="34" charset="0"/>
              <a:cs typeface="Lucida Sans Unicode"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b="1" dirty="0">
                <a:ea typeface="Lucida Sans Unicode" pitchFamily="34" charset="0"/>
                <a:cs typeface="Lucida Sans Unicode" pitchFamily="34" charset="0"/>
              </a:rPr>
              <a:t>Deterrence To Unethical and Illegal Behavior</a:t>
            </a:r>
          </a:p>
          <a:p>
            <a:pPr marL="342900" indent="-342900">
              <a:spcBef>
                <a:spcPct val="20000"/>
              </a:spcBef>
              <a:buFontTx/>
              <a:buChar char="•"/>
              <a:defRPr/>
            </a:pPr>
            <a:r>
              <a:rPr lang="en-GB" altLang="en-US" sz="2600" kern="0" dirty="0">
                <a:solidFill>
                  <a:srgbClr val="222222"/>
                </a:solidFill>
                <a:latin typeface="Arial"/>
              </a:rPr>
              <a:t>Three general causes of unethical and illegal behavior: ignorance, accident, intent</a:t>
            </a:r>
          </a:p>
          <a:p>
            <a:pPr marL="342900" indent="-342900">
              <a:spcBef>
                <a:spcPct val="20000"/>
              </a:spcBef>
              <a:buFontTx/>
              <a:buChar char="•"/>
              <a:defRPr/>
            </a:pPr>
            <a:r>
              <a:rPr lang="en-GB" altLang="en-US" sz="2600" kern="0" dirty="0">
                <a:solidFill>
                  <a:srgbClr val="222222"/>
                </a:solidFill>
                <a:latin typeface="Arial"/>
              </a:rPr>
              <a:t>Deterrence: best method for preventing an illegal or unethical activity; e.g., laws, policies, technical controls</a:t>
            </a:r>
          </a:p>
          <a:p>
            <a:pPr marL="342900" indent="-342900">
              <a:spcBef>
                <a:spcPct val="20000"/>
              </a:spcBef>
              <a:buFontTx/>
              <a:buChar char="•"/>
              <a:defRPr/>
            </a:pPr>
            <a:r>
              <a:rPr lang="en-GB" altLang="en-US" sz="2600" kern="0" dirty="0">
                <a:solidFill>
                  <a:srgbClr val="222222"/>
                </a:solidFill>
                <a:latin typeface="Arial"/>
              </a:rPr>
              <a:t>Laws and policies only deter if three conditions are present:</a:t>
            </a:r>
          </a:p>
          <a:p>
            <a:pPr marL="742950" lvl="1" indent="-285750">
              <a:spcBef>
                <a:spcPct val="20000"/>
              </a:spcBef>
              <a:buFontTx/>
              <a:buChar char="–"/>
              <a:defRPr/>
            </a:pPr>
            <a:r>
              <a:rPr lang="en-GB" altLang="en-US" sz="2400" kern="0" dirty="0">
                <a:solidFill>
                  <a:srgbClr val="222222"/>
                </a:solidFill>
                <a:latin typeface="Arial"/>
              </a:rPr>
              <a:t>Fear of penalty</a:t>
            </a:r>
          </a:p>
          <a:p>
            <a:pPr marL="742950" lvl="1" indent="-285750">
              <a:spcBef>
                <a:spcPct val="20000"/>
              </a:spcBef>
              <a:buFontTx/>
              <a:buChar char="–"/>
              <a:defRPr/>
            </a:pPr>
            <a:r>
              <a:rPr lang="en-GB" altLang="en-US" sz="2400" kern="0" dirty="0">
                <a:solidFill>
                  <a:srgbClr val="222222"/>
                </a:solidFill>
                <a:latin typeface="Arial"/>
              </a:rPr>
              <a:t>Probability of being apprehended</a:t>
            </a:r>
          </a:p>
          <a:p>
            <a:pPr marL="742950" lvl="1" indent="-285750">
              <a:spcBef>
                <a:spcPct val="20000"/>
              </a:spcBef>
              <a:buFontTx/>
              <a:buChar char="–"/>
              <a:defRPr/>
            </a:pPr>
            <a:r>
              <a:rPr lang="en-GB" altLang="en-US" sz="2400" kern="0" dirty="0">
                <a:solidFill>
                  <a:srgbClr val="222222"/>
                </a:solidFill>
                <a:latin typeface="Arial"/>
              </a:rPr>
              <a:t>Probability of penalty being applied</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endParaRPr lang="en-GB" altLang="en-US" dirty="0">
              <a:ea typeface="Lucida Sans Unicode" pitchFamily="34" charset="0"/>
              <a:cs typeface="Lucida Sans Unicode" pitchFamily="34" charset="0"/>
            </a:endParaRPr>
          </a:p>
        </p:txBody>
      </p:sp>
    </p:spTree>
    <p:extLst>
      <p:ext uri="{BB962C8B-B14F-4D97-AF65-F5344CB8AC3E}">
        <p14:creationId xmlns:p14="http://schemas.microsoft.com/office/powerpoint/2010/main" val="164289560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CA7634BE-661D-4DD7-9DAE-FB88DB9AE526}" type="slidenum">
              <a:rPr lang="en-GB" altLang="en-US">
                <a:solidFill>
                  <a:srgbClr val="000000"/>
                </a:solidFill>
                <a:latin typeface="Times New Roman" panose="02020603050405020304" pitchFamily="18" charset="0"/>
                <a:cs typeface="Lucida Sans Unicode" panose="020B0602030504020204" pitchFamily="34" charset="0"/>
              </a:rPr>
              <a:pPr eaLnBrk="1" hangingPunct="1"/>
              <a:t>39</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81923"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81924" name="Text Box 2"/>
          <p:cNvSpPr>
            <a:spLocks noGrp="1" noChangeArrowheads="1"/>
          </p:cNvSpPr>
          <p:nvPr>
            <p:ph type="body"/>
          </p:nvPr>
        </p:nvSpPr>
        <p:spPr>
          <a:xfrm>
            <a:off x="974725" y="4560888"/>
            <a:ext cx="5365750" cy="4319587"/>
          </a:xfrm>
          <a:noFill/>
        </p:spPr>
        <p:txBody>
          <a:bodyPr/>
          <a:lstStyle/>
          <a:p>
            <a:r>
              <a:rPr lang="en-GB" sz="1200" b="0" i="0" u="none" strike="noStrike" kern="1200" baseline="0" dirty="0">
                <a:solidFill>
                  <a:schemeClr val="tx1"/>
                </a:solidFill>
                <a:latin typeface="+mn-lt"/>
                <a:ea typeface="+mn-ea"/>
                <a:cs typeface="+mn-cs"/>
              </a:rPr>
              <a:t>But, employees who have earned some level of certification or professional accreditation can be deterred from ethical lapses if they fear losing that accreditation or certification by violating a code of conduct.</a:t>
            </a:r>
            <a:endParaRPr lang="en-GB" altLang="en-US" b="1" dirty="0">
              <a:cs typeface="Lucida Sans Unicode" panose="020B0602030504020204"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sz="1200" b="0" i="0" u="none" strike="noStrike" kern="1200" baseline="0" dirty="0">
              <a:solidFill>
                <a:schemeClr val="tx1"/>
              </a:solidFill>
              <a:latin typeface="+mn-lt"/>
              <a:ea typeface="+mn-ea"/>
              <a:cs typeface="+mn-cs"/>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sz="1200" b="0" i="0" u="none" strike="noStrike" kern="1200" baseline="0" dirty="0">
                <a:solidFill>
                  <a:schemeClr val="tx1"/>
                </a:solidFill>
                <a:latin typeface="+mn-lt"/>
                <a:ea typeface="+mn-ea"/>
                <a:cs typeface="+mn-cs"/>
              </a:rPr>
              <a:t>It is the organization’s responsibility to develop, disseminate, and enforce its policies.</a:t>
            </a:r>
            <a:endParaRPr lang="en-GB" altLang="en-US" b="1" dirty="0">
              <a:cs typeface="Lucida Sans Unicode" panose="020B0602030504020204"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b="1" dirty="0">
              <a:cs typeface="Lucida Sans Unicode" panose="020B0602030504020204"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b="1" dirty="0">
              <a:cs typeface="Lucida Sans Unicode" panose="020B0602030504020204" pitchFamily="34" charset="0"/>
            </a:endParaRP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b="1" dirty="0">
                <a:cs typeface="Lucida Sans Unicode" panose="020B0602030504020204" pitchFamily="34" charset="0"/>
              </a:rPr>
              <a:t>Codes Of Ethics, Certifications, and Professional Organizations</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A number of professional organizations have established codes of conduct and/or codes of ethics that members are expected to follow.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Codes of ethics can have a positive effect on an individual’s judgment regarding computer use.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Unfortunately, having a code of ethics is not enough, because many employers do not encourage their employees to join these professional organizations.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dirty="0">
                <a:cs typeface="Lucida Sans Unicode" panose="020B0602030504020204" pitchFamily="34" charset="0"/>
              </a:rPr>
              <a:t>It is the responsibility of security professionals to act ethically and according to the policies and procedures of their employer, their professional organization, and the laws of society.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dirty="0">
              <a:cs typeface="Lucida Sans Unicode" panose="020B0602030504020204" pitchFamily="34" charset="0"/>
            </a:endParaRPr>
          </a:p>
        </p:txBody>
      </p:sp>
    </p:spTree>
    <p:extLst>
      <p:ext uri="{BB962C8B-B14F-4D97-AF65-F5344CB8AC3E}">
        <p14:creationId xmlns:p14="http://schemas.microsoft.com/office/powerpoint/2010/main" val="331391459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499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90832669-98A5-4A66-9DF1-F5C2F039BF31}" type="slidenum">
              <a:rPr lang="en-GB" altLang="en-US">
                <a:solidFill>
                  <a:srgbClr val="000000"/>
                </a:solidFill>
                <a:latin typeface="Times New Roman" panose="02020603050405020304" pitchFamily="18" charset="0"/>
                <a:cs typeface="Lucida Sans Unicode" panose="020B0602030504020204" pitchFamily="34" charset="0"/>
              </a:rPr>
              <a:pPr eaLnBrk="1" hangingPunct="1"/>
              <a:t>42</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8499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84996" name="Text Box 2"/>
          <p:cNvSpPr>
            <a:spLocks noGrp="1" noChangeArrowheads="1"/>
          </p:cNvSpPr>
          <p:nvPr>
            <p:ph type="body"/>
          </p:nvPr>
        </p:nvSpPr>
        <p:spPr>
          <a:xfrm>
            <a:off x="974725" y="4560888"/>
            <a:ext cx="5365750" cy="4319587"/>
          </a:xfrm>
          <a:noFill/>
        </p:spPr>
        <p:txBody>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b="1">
                <a:cs typeface="Lucida Sans Unicode" panose="020B0602030504020204" pitchFamily="34" charset="0"/>
              </a:rPr>
              <a:t>Association of Computing Machinery</a:t>
            </a:r>
          </a:p>
          <a:p>
            <a:pPr eaLnBrk="1" hangingPunct="1">
              <a:lnSpc>
                <a:spcPct val="80000"/>
              </a:lnSpc>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a:cs typeface="Lucida Sans Unicode" panose="020B0602030504020204" pitchFamily="34" charset="0"/>
              </a:rPr>
              <a:t>The ACM (www.acm.org) is a respected professional society, originally established in 1947 as “the world's first educational and scientific computing society.” </a:t>
            </a:r>
          </a:p>
          <a:p>
            <a:pPr eaLnBrk="1" hangingPunct="1">
              <a:lnSpc>
                <a:spcPct val="80000"/>
              </a:lnSpc>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a:cs typeface="Lucida Sans Unicode" panose="020B0602030504020204" pitchFamily="34" charset="0"/>
              </a:rPr>
              <a:t>The ACM’s code of ethics requires members to perform their duties in a manner befitting an ethical computing professional. </a:t>
            </a:r>
          </a:p>
          <a:p>
            <a:pPr eaLnBrk="1" hangingPunct="1">
              <a:lnSpc>
                <a:spcPct val="80000"/>
              </a:lnSpc>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a:cs typeface="Lucida Sans Unicode" panose="020B0602030504020204" pitchFamily="34" charset="0"/>
              </a:rPr>
              <a:t>The code contains specific references to protecting the confidentiality of information, causing no harm, protecting the privacy of others, and respecting the intellectual property and copyrights of others. </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a:cs typeface="Lucida Sans Unicode" panose="020B0602030504020204" pitchFamily="34" charset="0"/>
            </a:endParaRPr>
          </a:p>
        </p:txBody>
      </p:sp>
    </p:spTree>
    <p:extLst>
      <p:ext uri="{BB962C8B-B14F-4D97-AF65-F5344CB8AC3E}">
        <p14:creationId xmlns:p14="http://schemas.microsoft.com/office/powerpoint/2010/main" val="35234528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7042"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8C9655E5-DEC3-4D41-8080-E43D453A1883}" type="slidenum">
              <a:rPr lang="en-GB" altLang="en-US">
                <a:solidFill>
                  <a:srgbClr val="000000"/>
                </a:solidFill>
                <a:latin typeface="Times New Roman" panose="02020603050405020304" pitchFamily="18" charset="0"/>
                <a:cs typeface="Lucida Sans Unicode" panose="020B0602030504020204" pitchFamily="34" charset="0"/>
              </a:rPr>
              <a:pPr eaLnBrk="1" hangingPunct="1"/>
              <a:t>43</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87043"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87044" name="Text Box 2"/>
          <p:cNvSpPr>
            <a:spLocks noGrp="1" noChangeArrowheads="1"/>
          </p:cNvSpPr>
          <p:nvPr>
            <p:ph type="body"/>
          </p:nvPr>
        </p:nvSpPr>
        <p:spPr>
          <a:xfrm>
            <a:off x="974725" y="4560888"/>
            <a:ext cx="5365750" cy="4319587"/>
          </a:xfrm>
          <a:noFill/>
        </p:spPr>
        <p:txBody>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b="1">
                <a:cs typeface="Lucida Sans Unicode" panose="020B0602030504020204" pitchFamily="34" charset="0"/>
              </a:rPr>
              <a:t>International Information Systems Security Certification Consortium</a:t>
            </a:r>
          </a:p>
          <a:p>
            <a:pPr eaLnBrk="1" hangingPunct="1">
              <a:lnSpc>
                <a:spcPct val="80000"/>
              </a:lnSpc>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a:cs typeface="Lucida Sans Unicode" panose="020B0602030504020204" pitchFamily="34" charset="0"/>
              </a:rPr>
              <a:t>The (ISC)</a:t>
            </a:r>
            <a:r>
              <a:rPr lang="en-GB" altLang="en-US" baseline="30000">
                <a:cs typeface="Lucida Sans Unicode" panose="020B0602030504020204" pitchFamily="34" charset="0"/>
              </a:rPr>
              <a:t>2</a:t>
            </a:r>
            <a:r>
              <a:rPr lang="en-GB" altLang="en-US">
                <a:cs typeface="Lucida Sans Unicode" panose="020B0602030504020204" pitchFamily="34" charset="0"/>
              </a:rPr>
              <a:t> (www.isc2.org) is a nonprofit organization that focuses on the development and implementation of information security certifications and credentials. </a:t>
            </a:r>
          </a:p>
          <a:p>
            <a:pPr eaLnBrk="1" hangingPunct="1">
              <a:lnSpc>
                <a:spcPct val="80000"/>
              </a:lnSpc>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a:cs typeface="Lucida Sans Unicode" panose="020B0602030504020204" pitchFamily="34" charset="0"/>
              </a:rPr>
              <a:t>The code of ethics put forth by (ISC)</a:t>
            </a:r>
            <a:r>
              <a:rPr lang="en-GB" altLang="en-US" baseline="30000">
                <a:cs typeface="Lucida Sans Unicode" panose="020B0602030504020204" pitchFamily="34" charset="0"/>
              </a:rPr>
              <a:t>2</a:t>
            </a:r>
            <a:r>
              <a:rPr lang="en-GB" altLang="en-US">
                <a:cs typeface="Lucida Sans Unicode" panose="020B0602030504020204" pitchFamily="34" charset="0"/>
              </a:rPr>
              <a:t> is primarily designed for information security professionals who have earned a certification from (ISC)</a:t>
            </a:r>
            <a:r>
              <a:rPr lang="en-GB" altLang="en-US" baseline="30000">
                <a:cs typeface="Lucida Sans Unicode" panose="020B0602030504020204" pitchFamily="34" charset="0"/>
              </a:rPr>
              <a:t>2</a:t>
            </a:r>
            <a:r>
              <a:rPr lang="en-GB" altLang="en-US">
                <a:cs typeface="Lucida Sans Unicode" panose="020B0602030504020204" pitchFamily="34" charset="0"/>
              </a:rPr>
              <a:t>. </a:t>
            </a:r>
          </a:p>
          <a:p>
            <a:pPr eaLnBrk="1" hangingPunct="1">
              <a:lnSpc>
                <a:spcPct val="80000"/>
              </a:lnSpc>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a:cs typeface="Lucida Sans Unicode" panose="020B0602030504020204" pitchFamily="34" charset="0"/>
              </a:rPr>
              <a:t>This code focuses on four mandatory canons: </a:t>
            </a:r>
          </a:p>
          <a:p>
            <a:pPr eaLnBrk="1" hangingPunct="1">
              <a:lnSpc>
                <a:spcPct val="80000"/>
              </a:lnSpc>
              <a:spcBef>
                <a:spcPts val="450"/>
              </a:spcBef>
              <a:buFontTx/>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a:cs typeface="Lucida Sans Unicode" panose="020B0602030504020204" pitchFamily="34" charset="0"/>
              </a:rPr>
              <a:t>Protect society, the commonwealth, and the infrastructure; </a:t>
            </a:r>
          </a:p>
          <a:p>
            <a:pPr eaLnBrk="1" hangingPunct="1">
              <a:lnSpc>
                <a:spcPct val="80000"/>
              </a:lnSpc>
              <a:spcBef>
                <a:spcPts val="450"/>
              </a:spcBef>
              <a:buFontTx/>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a:cs typeface="Lucida Sans Unicode" panose="020B0602030504020204" pitchFamily="34" charset="0"/>
              </a:rPr>
              <a:t>Act honorably, honestly, justly, responsibly, and legally; </a:t>
            </a:r>
          </a:p>
          <a:p>
            <a:pPr eaLnBrk="1" hangingPunct="1">
              <a:lnSpc>
                <a:spcPct val="80000"/>
              </a:lnSpc>
              <a:spcBef>
                <a:spcPts val="450"/>
              </a:spcBef>
              <a:buFontTx/>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a:cs typeface="Lucida Sans Unicode" panose="020B0602030504020204" pitchFamily="34" charset="0"/>
              </a:rPr>
              <a:t>Provide diligent and competent service to principals; and </a:t>
            </a:r>
          </a:p>
          <a:p>
            <a:pPr eaLnBrk="1" hangingPunct="1">
              <a:lnSpc>
                <a:spcPct val="80000"/>
              </a:lnSpc>
              <a:spcBef>
                <a:spcPts val="450"/>
              </a:spcBef>
              <a:buFontTx/>
              <a:buChar char="•"/>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a:cs typeface="Lucida Sans Unicode" panose="020B0602030504020204" pitchFamily="34" charset="0"/>
              </a:rPr>
              <a:t>Advance and protect the profession.</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a:cs typeface="Lucida Sans Unicode" panose="020B0602030504020204" pitchFamily="34" charset="0"/>
            </a:endParaRPr>
          </a:p>
        </p:txBody>
      </p:sp>
    </p:spTree>
    <p:extLst>
      <p:ext uri="{BB962C8B-B14F-4D97-AF65-F5344CB8AC3E}">
        <p14:creationId xmlns:p14="http://schemas.microsoft.com/office/powerpoint/2010/main" val="165730209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9090"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2A144071-5EB8-40AA-B011-D239DF92F550}" type="slidenum">
              <a:rPr lang="en-GB" altLang="en-US">
                <a:solidFill>
                  <a:srgbClr val="000000"/>
                </a:solidFill>
                <a:latin typeface="Times New Roman" panose="02020603050405020304" pitchFamily="18" charset="0"/>
                <a:cs typeface="Lucida Sans Unicode" panose="020B0602030504020204" pitchFamily="34" charset="0"/>
              </a:rPr>
              <a:pPr eaLnBrk="1" hangingPunct="1"/>
              <a:t>44</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89091"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83972" name="Text Box 2"/>
          <p:cNvSpPr>
            <a:spLocks noGrp="1" noChangeArrowheads="1"/>
          </p:cNvSpPr>
          <p:nvPr>
            <p:ph type="body"/>
          </p:nvPr>
        </p:nvSpPr>
        <p:spPr>
          <a:xfrm>
            <a:off x="974725" y="4560888"/>
            <a:ext cx="5365750" cy="4319587"/>
          </a:xfrm>
        </p:spPr>
        <p:txBody>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b="1" dirty="0">
                <a:ea typeface="Lucida Sans Unicode" pitchFamily="34" charset="0"/>
                <a:cs typeface="Lucida Sans Unicode" pitchFamily="34" charset="0"/>
              </a:rPr>
              <a:t>System Administration, Networking, and Security Institute</a:t>
            </a:r>
          </a:p>
          <a:p>
            <a:pPr marL="342900" indent="-342900">
              <a:spcBef>
                <a:spcPct val="20000"/>
              </a:spcBef>
              <a:buFontTx/>
              <a:buChar char="•"/>
              <a:defRPr/>
            </a:pPr>
            <a:r>
              <a:rPr lang="en-US" altLang="en-US" sz="2600" kern="0" dirty="0">
                <a:solidFill>
                  <a:srgbClr val="222222"/>
                </a:solidFill>
                <a:latin typeface="Arial"/>
              </a:rPr>
              <a:t>SANS (formerly System Administration, Networking, and Security Institute)</a:t>
            </a:r>
            <a:endParaRPr lang="en-GB" altLang="en-US" sz="2600" kern="0" dirty="0">
              <a:solidFill>
                <a:srgbClr val="222222"/>
              </a:solidFill>
              <a:latin typeface="Arial"/>
            </a:endParaRPr>
          </a:p>
          <a:p>
            <a:pPr marL="742950" lvl="1" indent="-285750">
              <a:spcBef>
                <a:spcPct val="20000"/>
              </a:spcBef>
              <a:buFontTx/>
              <a:buChar char="–"/>
              <a:defRPr/>
            </a:pPr>
            <a:r>
              <a:rPr lang="en-GB" altLang="en-US" sz="2400" kern="0" dirty="0">
                <a:solidFill>
                  <a:srgbClr val="222222"/>
                </a:solidFill>
                <a:latin typeface="Arial"/>
              </a:rPr>
              <a:t>Professional organization with a large membership dedicated to protection of information and systems</a:t>
            </a:r>
          </a:p>
          <a:p>
            <a:pPr marL="742950" lvl="1" indent="-285750">
              <a:spcBef>
                <a:spcPct val="20000"/>
              </a:spcBef>
              <a:buFontTx/>
              <a:buChar char="–"/>
              <a:defRPr/>
            </a:pPr>
            <a:r>
              <a:rPr lang="en-GB" altLang="en-US" sz="2400" kern="0" dirty="0">
                <a:solidFill>
                  <a:srgbClr val="222222"/>
                </a:solidFill>
                <a:latin typeface="Arial"/>
              </a:rPr>
              <a:t>SANS offers set of certifications called Global Information Assurance Certification (GIAC)</a:t>
            </a:r>
            <a:r>
              <a:rPr lang="ar-SA" altLang="en-US" sz="2400" kern="0" dirty="0">
                <a:solidFill>
                  <a:srgbClr val="222222"/>
                </a:solidFill>
                <a:latin typeface="Arial"/>
              </a:rPr>
              <a:t>‏</a:t>
            </a:r>
            <a:endParaRPr lang="en-GB" altLang="en-US" sz="2400" kern="0" dirty="0">
              <a:solidFill>
                <a:srgbClr val="222222"/>
              </a:solidFill>
              <a:latin typeface="Arial"/>
            </a:endParaRPr>
          </a:p>
        </p:txBody>
      </p:sp>
    </p:spTree>
    <p:extLst>
      <p:ext uri="{BB962C8B-B14F-4D97-AF65-F5344CB8AC3E}">
        <p14:creationId xmlns:p14="http://schemas.microsoft.com/office/powerpoint/2010/main" val="66679796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91138"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E64E26EF-E917-4986-BB0B-BAB5F797C727}" type="slidenum">
              <a:rPr lang="en-GB" altLang="en-US">
                <a:solidFill>
                  <a:srgbClr val="000000"/>
                </a:solidFill>
                <a:latin typeface="Times New Roman" panose="02020603050405020304" pitchFamily="18" charset="0"/>
                <a:cs typeface="Lucida Sans Unicode" panose="020B0602030504020204" pitchFamily="34" charset="0"/>
              </a:rPr>
              <a:pPr eaLnBrk="1" hangingPunct="1"/>
              <a:t>45</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91139"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91140" name="Text Box 2"/>
          <p:cNvSpPr>
            <a:spLocks noGrp="1" noChangeArrowheads="1"/>
          </p:cNvSpPr>
          <p:nvPr>
            <p:ph type="body"/>
          </p:nvPr>
        </p:nvSpPr>
        <p:spPr>
          <a:xfrm>
            <a:off x="974725" y="4560888"/>
            <a:ext cx="5365750" cy="4319587"/>
          </a:xfrm>
          <a:noFill/>
        </p:spPr>
        <p:txBody>
          <a:bodyPr/>
          <a:lstStyle/>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b="1">
                <a:cs typeface="Lucida Sans Unicode" panose="020B0602030504020204" pitchFamily="34" charset="0"/>
              </a:rPr>
              <a:t>Information Systems Audit and Control Association</a:t>
            </a:r>
          </a:p>
          <a:p>
            <a:pPr eaLnBrk="1" hangingPunct="1">
              <a:lnSpc>
                <a:spcPct val="80000"/>
              </a:lnSpc>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a:cs typeface="Lucida Sans Unicode" panose="020B0602030504020204" pitchFamily="34" charset="0"/>
              </a:rPr>
              <a:t>The Information Systems Audit and Control Association or ISACA (www.isaca.org) is a professional association with a focus on auditing, control, and security.  </a:t>
            </a:r>
          </a:p>
          <a:p>
            <a:pPr eaLnBrk="1" hangingPunct="1">
              <a:lnSpc>
                <a:spcPct val="80000"/>
              </a:lnSpc>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a:cs typeface="Lucida Sans Unicode" panose="020B0602030504020204" pitchFamily="34" charset="0"/>
              </a:rPr>
              <a:t>Although it does not focus exclusively on information security, the Certified Information Systems Auditor or CISA certification does contain many information security components.  </a:t>
            </a:r>
          </a:p>
          <a:p>
            <a:pPr eaLnBrk="1" hangingPunct="1">
              <a:lnSpc>
                <a:spcPct val="80000"/>
              </a:lnSpc>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r>
              <a:rPr lang="en-GB" altLang="en-US">
                <a:cs typeface="Lucida Sans Unicode" panose="020B0602030504020204" pitchFamily="34" charset="0"/>
              </a:rPr>
              <a:t>The ISACA also has a code of ethics for its professionals. It requires many of the same high standards for ethical performance as the other organizations and certifications.</a:t>
            </a:r>
          </a:p>
          <a:p>
            <a:pPr eaLnBrk="1" hangingPunct="1">
              <a:spcBef>
                <a:spcPts val="450"/>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pPr>
            <a:endParaRPr lang="en-GB" altLang="en-US">
              <a:cs typeface="Lucida Sans Unicode" panose="020B0602030504020204" pitchFamily="34" charset="0"/>
            </a:endParaRPr>
          </a:p>
        </p:txBody>
      </p:sp>
    </p:spTree>
    <p:extLst>
      <p:ext uri="{BB962C8B-B14F-4D97-AF65-F5344CB8AC3E}">
        <p14:creationId xmlns:p14="http://schemas.microsoft.com/office/powerpoint/2010/main" val="31143214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93186"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F9BC4AED-3A4A-4AF1-BE2B-A2BA483B058C}" type="slidenum">
              <a:rPr lang="en-GB" altLang="en-US">
                <a:solidFill>
                  <a:srgbClr val="000000"/>
                </a:solidFill>
                <a:latin typeface="Times New Roman" panose="02020603050405020304" pitchFamily="18" charset="0"/>
                <a:cs typeface="Lucida Sans Unicode" panose="020B0602030504020204" pitchFamily="34" charset="0"/>
              </a:rPr>
              <a:pPr eaLnBrk="1" hangingPunct="1"/>
              <a:t>46</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93187" name="Rectangle 1"/>
          <p:cNvSpPr>
            <a:spLocks noGrp="1" noRot="1" noChangeAspect="1" noChangeArrowheads="1" noTextEdit="1"/>
          </p:cNvSpPr>
          <p:nvPr>
            <p:ph type="sldImg"/>
          </p:nvPr>
        </p:nvSpPr>
        <p:spPr>
          <a:ln/>
        </p:spPr>
      </p:sp>
      <p:sp>
        <p:nvSpPr>
          <p:cNvPr id="93188" name="Rectangle 2"/>
          <p:cNvSpPr>
            <a:spLocks noGrp="1" noChangeArrowheads="1"/>
          </p:cNvSpPr>
          <p:nvPr>
            <p:ph type="body" idx="1"/>
          </p:nvPr>
        </p:nvSpPr>
        <p:spPr>
          <a:xfrm>
            <a:off x="974725" y="4560888"/>
            <a:ext cx="5365750" cy="4319587"/>
          </a:xfrm>
          <a:noFill/>
        </p:spPr>
        <p:txBody>
          <a:bodyPr wrap="none" anchor="ctr"/>
          <a:lstStyle/>
          <a:p>
            <a:r>
              <a:rPr lang="en-GB" altLang="en-US" b="1"/>
              <a:t>Information Systems Security Association (ISSA)</a:t>
            </a:r>
            <a:r>
              <a:rPr lang="ar-SA" altLang="en-US" b="1"/>
              <a:t>‏</a:t>
            </a:r>
            <a:endParaRPr lang="en-GB" altLang="en-US" b="1"/>
          </a:p>
          <a:p>
            <a:pPr lvl="1"/>
            <a:r>
              <a:rPr lang="en-GB" altLang="en-US"/>
              <a:t>Nonprofit society of information security (IS) professionals</a:t>
            </a:r>
          </a:p>
          <a:p>
            <a:pPr lvl="1"/>
            <a:r>
              <a:rPr lang="en-GB" altLang="en-US"/>
              <a:t>Primary mission to bring together qualified IS practitioners for information exchange and educational development</a:t>
            </a:r>
          </a:p>
          <a:p>
            <a:pPr lvl="1"/>
            <a:r>
              <a:rPr lang="en-GB" altLang="en-US"/>
              <a:t>Promotes code of ethics similar to (ISC)</a:t>
            </a:r>
            <a:r>
              <a:rPr lang="en-GB" altLang="en-US" baseline="30000"/>
              <a:t>2</a:t>
            </a:r>
            <a:r>
              <a:rPr lang="en-GB" altLang="en-US"/>
              <a:t>, ISACA, and ACM</a:t>
            </a:r>
          </a:p>
          <a:p>
            <a:endParaRPr lang="en-US" altLang="en-US"/>
          </a:p>
        </p:txBody>
      </p:sp>
    </p:spTree>
    <p:extLst>
      <p:ext uri="{BB962C8B-B14F-4D97-AF65-F5344CB8AC3E}">
        <p14:creationId xmlns:p14="http://schemas.microsoft.com/office/powerpoint/2010/main" val="240094333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9523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0DB3355E-1DF0-46BD-B7FB-8AAC255B530E}" type="slidenum">
              <a:rPr lang="en-GB" altLang="en-US">
                <a:solidFill>
                  <a:srgbClr val="000000"/>
                </a:solidFill>
                <a:latin typeface="Times New Roman" panose="02020603050405020304" pitchFamily="18" charset="0"/>
                <a:cs typeface="Lucida Sans Unicode" panose="020B0602030504020204" pitchFamily="34" charset="0"/>
              </a:rPr>
              <a:pPr eaLnBrk="1" hangingPunct="1"/>
              <a:t>47</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95235" name="Text Box 1"/>
          <p:cNvSpPr txBox="1">
            <a:spLocks noChangeArrowheads="1"/>
          </p:cNvSpPr>
          <p:nvPr/>
        </p:nvSpPr>
        <p:spPr bwMode="auto">
          <a:xfrm>
            <a:off x="1219200" y="720725"/>
            <a:ext cx="4876800" cy="3600450"/>
          </a:xfrm>
          <a:prstGeom prst="rect">
            <a:avLst/>
          </a:prstGeom>
          <a:solidFill>
            <a:srgbClr val="FFFFFF"/>
          </a:solidFill>
          <a:ln w="9525">
            <a:solidFill>
              <a:srgbClr val="000000"/>
            </a:solidFill>
            <a:miter lim="800000"/>
            <a:headEnd/>
            <a:tailEnd/>
          </a:ln>
        </p:spPr>
        <p:txBody>
          <a:bodyPr wrap="none" lIns="96661" tIns="48331" rIns="96661" bIns="48331" anchor="ct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US" altLang="en-US" sz="2500">
              <a:solidFill>
                <a:schemeClr val="bg1"/>
              </a:solidFill>
              <a:latin typeface="Times New Roman" panose="02020603050405020304" pitchFamily="18" charset="0"/>
              <a:cs typeface="Lucida Sans Unicode" panose="020B0602030504020204" pitchFamily="34" charset="0"/>
            </a:endParaRPr>
          </a:p>
        </p:txBody>
      </p:sp>
      <p:sp>
        <p:nvSpPr>
          <p:cNvPr id="87044" name="Text Box 2"/>
          <p:cNvSpPr>
            <a:spLocks noGrp="1" noChangeArrowheads="1"/>
          </p:cNvSpPr>
          <p:nvPr>
            <p:ph type="body"/>
          </p:nvPr>
        </p:nvSpPr>
        <p:spPr>
          <a:xfrm>
            <a:off x="974725" y="4560888"/>
            <a:ext cx="5365750" cy="4319587"/>
          </a:xfrm>
        </p:spPr>
        <p:txBody>
          <a:bodyPr>
            <a:normAutofit fontScale="85000" lnSpcReduction="20000"/>
          </a:bodyPr>
          <a:lstStyle/>
          <a:p>
            <a:pPr eaLnBrk="1" hangingPunct="1">
              <a:spcBef>
                <a:spcPts val="375"/>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b="1" dirty="0">
                <a:ea typeface="Lucida Sans Unicode" pitchFamily="34" charset="0"/>
                <a:cs typeface="Lucida Sans Unicode" pitchFamily="34" charset="0"/>
              </a:rPr>
              <a:t>KEY U.S. FEDERAL AGENCIES</a:t>
            </a:r>
          </a:p>
          <a:p>
            <a:pPr marL="342900" indent="-342900">
              <a:spcBef>
                <a:spcPct val="20000"/>
              </a:spcBef>
              <a:buFontTx/>
              <a:buChar char="•"/>
              <a:defRPr/>
            </a:pPr>
            <a:r>
              <a:rPr lang="en-GB" altLang="en-US" sz="2600" kern="0" dirty="0">
                <a:solidFill>
                  <a:srgbClr val="222222"/>
                </a:solidFill>
                <a:latin typeface="Arial"/>
              </a:rPr>
              <a:t>Department of Homeland Security (DHS)</a:t>
            </a:r>
            <a:endParaRPr lang="en-US" altLang="en-US" sz="2600" kern="0" dirty="0">
              <a:solidFill>
                <a:srgbClr val="222222"/>
              </a:solidFill>
              <a:latin typeface="Arial"/>
            </a:endParaRPr>
          </a:p>
          <a:p>
            <a:pPr marL="742950" lvl="1" indent="-285750">
              <a:spcBef>
                <a:spcPct val="20000"/>
              </a:spcBef>
              <a:buFontTx/>
              <a:buChar char="–"/>
              <a:defRPr/>
            </a:pPr>
            <a:r>
              <a:rPr lang="en-US" altLang="en-US" sz="2400" kern="0" dirty="0">
                <a:solidFill>
                  <a:srgbClr val="222222"/>
                </a:solidFill>
                <a:latin typeface="Arial"/>
              </a:rPr>
              <a:t>Made up of five directorates, or divisions</a:t>
            </a:r>
          </a:p>
          <a:p>
            <a:pPr marL="742950" lvl="1" indent="-285750">
              <a:spcBef>
                <a:spcPct val="20000"/>
              </a:spcBef>
              <a:buFontTx/>
              <a:buChar char="–"/>
              <a:defRPr/>
            </a:pPr>
            <a:r>
              <a:rPr lang="en-US" altLang="en-US" sz="2400" kern="0" dirty="0">
                <a:solidFill>
                  <a:srgbClr val="222222"/>
                </a:solidFill>
                <a:latin typeface="Arial"/>
              </a:rPr>
              <a:t>Mission is to protect the citizens as well as the physical and informational assets of the US</a:t>
            </a:r>
          </a:p>
          <a:p>
            <a:pPr marL="742950" lvl="1" indent="-285750">
              <a:spcBef>
                <a:spcPct val="20000"/>
              </a:spcBef>
              <a:buFontTx/>
              <a:buChar char="–"/>
              <a:defRPr/>
            </a:pPr>
            <a:r>
              <a:rPr lang="en-US" altLang="en-US" sz="2400" kern="0" dirty="0">
                <a:solidFill>
                  <a:srgbClr val="222222"/>
                </a:solidFill>
                <a:latin typeface="Arial"/>
              </a:rPr>
              <a:t>US-CERT provides mechanisms to report phishing and malware</a:t>
            </a:r>
          </a:p>
          <a:p>
            <a:pPr marL="342900" indent="-342900">
              <a:spcBef>
                <a:spcPct val="20000"/>
              </a:spcBef>
              <a:buFontTx/>
              <a:buChar char="•"/>
              <a:defRPr/>
            </a:pPr>
            <a:r>
              <a:rPr lang="en-GB" altLang="en-US" sz="2600" kern="0" dirty="0">
                <a:solidFill>
                  <a:srgbClr val="222222"/>
                </a:solidFill>
                <a:latin typeface="Arial"/>
              </a:rPr>
              <a:t>U.S. Secret Service</a:t>
            </a:r>
          </a:p>
          <a:p>
            <a:pPr marL="742950" lvl="1" indent="-285750">
              <a:spcBef>
                <a:spcPct val="20000"/>
              </a:spcBef>
              <a:buFontTx/>
              <a:buChar char="–"/>
              <a:defRPr/>
            </a:pPr>
            <a:r>
              <a:rPr lang="en-GB" altLang="en-US" sz="2400" kern="0" dirty="0">
                <a:solidFill>
                  <a:srgbClr val="222222"/>
                </a:solidFill>
                <a:latin typeface="Arial"/>
              </a:rPr>
              <a:t>In addition to </a:t>
            </a:r>
            <a:r>
              <a:rPr lang="en-GB" altLang="en-US" sz="2400" dirty="0"/>
              <a:t>protective services, charged with safeguarding nation’s financial infrastructure and payments system to preserve integrity of economy</a:t>
            </a:r>
            <a:endParaRPr lang="en-GB" altLang="en-US" sz="2400" kern="0" dirty="0">
              <a:solidFill>
                <a:srgbClr val="222222"/>
              </a:solidFill>
              <a:latin typeface="Arial"/>
            </a:endParaRPr>
          </a:p>
          <a:p>
            <a:pPr eaLnBrk="1" hangingPunct="1">
              <a:lnSpc>
                <a:spcPct val="90000"/>
              </a:lnSpc>
              <a:spcBef>
                <a:spcPts val="375"/>
              </a:spcBef>
              <a:tabLst>
                <a:tab pos="0" algn="l"/>
                <a:tab pos="914400" algn="l"/>
                <a:tab pos="1828800" algn="l"/>
                <a:tab pos="2743200" algn="l"/>
                <a:tab pos="3657600" algn="l"/>
                <a:tab pos="4572000" algn="l"/>
                <a:tab pos="5486400" algn="l"/>
                <a:tab pos="6400800" algn="l"/>
                <a:tab pos="7315200" algn="l"/>
                <a:tab pos="8229600" algn="l"/>
                <a:tab pos="9144000" algn="l"/>
                <a:tab pos="10058400" algn="l"/>
              </a:tabLst>
              <a:defRPr/>
            </a:pPr>
            <a:r>
              <a:rPr lang="en-GB" altLang="en-US" dirty="0">
                <a:ea typeface="Lucida Sans Unicode" pitchFamily="34" charset="0"/>
                <a:cs typeface="Lucida Sans Unicode" pitchFamily="34" charset="0"/>
              </a:rPr>
              <a:t> </a:t>
            </a:r>
          </a:p>
        </p:txBody>
      </p:sp>
    </p:spTree>
    <p:extLst>
      <p:ext uri="{BB962C8B-B14F-4D97-AF65-F5344CB8AC3E}">
        <p14:creationId xmlns:p14="http://schemas.microsoft.com/office/powerpoint/2010/main" val="410354691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fontScale="77500" lnSpcReduction="20000"/>
          </a:bodyPr>
          <a:lstStyle/>
          <a:p>
            <a:pPr marL="342900" indent="-342900">
              <a:spcBef>
                <a:spcPct val="20000"/>
              </a:spcBef>
              <a:buFontTx/>
              <a:buChar char="•"/>
              <a:defRPr/>
            </a:pPr>
            <a:r>
              <a:rPr lang="en-US" sz="2600" b="1" kern="0" dirty="0">
                <a:solidFill>
                  <a:srgbClr val="222222"/>
                </a:solidFill>
                <a:latin typeface="Arial"/>
              </a:rPr>
              <a:t>Federal Bureau of Investigation</a:t>
            </a:r>
          </a:p>
          <a:p>
            <a:pPr marL="742950" lvl="1" indent="-285750">
              <a:spcBef>
                <a:spcPct val="20000"/>
              </a:spcBef>
              <a:buFontTx/>
              <a:buChar char="–"/>
              <a:defRPr/>
            </a:pPr>
            <a:r>
              <a:rPr lang="en-US" sz="2300" kern="0" dirty="0">
                <a:solidFill>
                  <a:srgbClr val="222222"/>
                </a:solidFill>
                <a:latin typeface="Arial"/>
              </a:rPr>
              <a:t>Primary law enforcement agency; investigates traditional crimes and cybercrimes</a:t>
            </a:r>
          </a:p>
          <a:p>
            <a:pPr marL="742950" lvl="1" indent="-285750">
              <a:spcBef>
                <a:spcPct val="20000"/>
              </a:spcBef>
              <a:buFontTx/>
              <a:buChar char="–"/>
              <a:defRPr/>
            </a:pPr>
            <a:r>
              <a:rPr lang="en-US" sz="2300" kern="0" dirty="0">
                <a:solidFill>
                  <a:srgbClr val="222222"/>
                </a:solidFill>
                <a:latin typeface="Arial"/>
              </a:rPr>
              <a:t>Key priorities include computer/network intrusions, identity theft, and fraud </a:t>
            </a:r>
          </a:p>
          <a:p>
            <a:pPr marL="742950" lvl="1" indent="-285750">
              <a:spcBef>
                <a:spcPct val="20000"/>
              </a:spcBef>
              <a:buFontTx/>
              <a:buChar char="–"/>
              <a:defRPr/>
            </a:pPr>
            <a:r>
              <a:rPr lang="en-GB" altLang="en-US" sz="2300" kern="0" dirty="0">
                <a:solidFill>
                  <a:srgbClr val="222222"/>
                </a:solidFill>
                <a:latin typeface="Arial"/>
              </a:rPr>
              <a:t>Federal Bureau of Investigation’s National InfraGard Program</a:t>
            </a:r>
          </a:p>
          <a:p>
            <a:pPr marL="1143000" lvl="2" indent="-228600">
              <a:spcBef>
                <a:spcPct val="20000"/>
              </a:spcBef>
              <a:buFontTx/>
              <a:buChar char="•"/>
              <a:defRPr/>
            </a:pPr>
            <a:r>
              <a:rPr lang="en-US" altLang="en-US" sz="2100" kern="0" dirty="0">
                <a:solidFill>
                  <a:srgbClr val="222222"/>
                </a:solidFill>
                <a:latin typeface="Arial"/>
              </a:rPr>
              <a:t>Maintains an intrusion alert network</a:t>
            </a:r>
          </a:p>
          <a:p>
            <a:pPr marL="1143000" lvl="2" indent="-228600">
              <a:spcBef>
                <a:spcPct val="20000"/>
              </a:spcBef>
              <a:buFontTx/>
              <a:buChar char="•"/>
              <a:defRPr/>
            </a:pPr>
            <a:r>
              <a:rPr lang="en-US" altLang="en-US" sz="2100" kern="0" dirty="0">
                <a:solidFill>
                  <a:srgbClr val="222222"/>
                </a:solidFill>
                <a:latin typeface="Arial"/>
              </a:rPr>
              <a:t>Maintains a secure Web site for communication about suspicious activity or intrusions</a:t>
            </a:r>
          </a:p>
          <a:p>
            <a:pPr marL="1143000" lvl="2" indent="-228600">
              <a:spcBef>
                <a:spcPct val="20000"/>
              </a:spcBef>
              <a:buFontTx/>
              <a:buChar char="•"/>
              <a:defRPr/>
            </a:pPr>
            <a:r>
              <a:rPr lang="en-US" altLang="en-US" sz="2100" kern="0" dirty="0">
                <a:solidFill>
                  <a:srgbClr val="222222"/>
                </a:solidFill>
                <a:latin typeface="Arial"/>
              </a:rPr>
              <a:t>Sponsors local chapter activities</a:t>
            </a:r>
          </a:p>
          <a:p>
            <a:pPr marL="1143000" lvl="2" indent="-228600">
              <a:spcBef>
                <a:spcPct val="20000"/>
              </a:spcBef>
              <a:buFontTx/>
              <a:buChar char="•"/>
              <a:defRPr/>
            </a:pPr>
            <a:r>
              <a:rPr lang="en-US" altLang="en-US" sz="2100" kern="0" dirty="0">
                <a:solidFill>
                  <a:srgbClr val="222222"/>
                </a:solidFill>
                <a:latin typeface="Arial"/>
              </a:rPr>
              <a:t>Operates a help desk for questions</a:t>
            </a:r>
            <a:endParaRPr lang="en-GB" altLang="en-US" sz="2100" kern="0" dirty="0">
              <a:solidFill>
                <a:srgbClr val="222222"/>
              </a:solidFill>
              <a:latin typeface="Arial"/>
            </a:endParaRPr>
          </a:p>
        </p:txBody>
      </p:sp>
      <p:sp>
        <p:nvSpPr>
          <p:cNvPr id="98308" name="Slide Number Placeholder 3"/>
          <p:cNvSpPr>
            <a:spLocks noGrp="1"/>
          </p:cNvSpPr>
          <p:nvPr>
            <p:ph type="sldNum" sz="quarter" idx="5"/>
          </p:nvPr>
        </p:nvSpPr>
        <p:spPr>
          <a:noFill/>
        </p:spPr>
        <p:txBody>
          <a:bodyP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7AFF6C11-7338-4733-98CE-56F6D6DB5DEF}" type="slidenum">
              <a:rPr lang="en-US" altLang="en-US"/>
              <a:pPr/>
              <a:t>48</a:t>
            </a:fld>
            <a:endParaRPr lang="en-US" altLang="en-US"/>
          </a:p>
        </p:txBody>
      </p:sp>
    </p:spTree>
    <p:extLst>
      <p:ext uri="{BB962C8B-B14F-4D97-AF65-F5344CB8AC3E}">
        <p14:creationId xmlns:p14="http://schemas.microsoft.com/office/powerpoint/2010/main" val="122897503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Slide Image Placeholder 1"/>
          <p:cNvSpPr>
            <a:spLocks noGrp="1" noRot="1" noChangeAspect="1" noTextEdit="1"/>
          </p:cNvSpPr>
          <p:nvPr>
            <p:ph type="sldImg"/>
          </p:nvPr>
        </p:nvSpPr>
        <p:spPr>
          <a:ln/>
        </p:spPr>
      </p:sp>
      <p:sp>
        <p:nvSpPr>
          <p:cNvPr id="101379" name="Notes Placeholder 2"/>
          <p:cNvSpPr>
            <a:spLocks noGrp="1"/>
          </p:cNvSpPr>
          <p:nvPr>
            <p:ph type="body" idx="1"/>
          </p:nvPr>
        </p:nvSpPr>
        <p:spPr>
          <a:noFill/>
        </p:spPr>
        <p:txBody>
          <a:bodyPr/>
          <a:lstStyle/>
          <a:p>
            <a:r>
              <a:rPr lang="en-GB" altLang="en-US" b="1"/>
              <a:t>National Security Agency (NSA)</a:t>
            </a:r>
          </a:p>
          <a:p>
            <a:pPr lvl="1"/>
            <a:r>
              <a:rPr lang="en-US" altLang="en-US"/>
              <a:t>Is the Nation’s cryptologic organization</a:t>
            </a:r>
          </a:p>
          <a:p>
            <a:pPr lvl="1"/>
            <a:r>
              <a:rPr lang="en-US" altLang="en-US"/>
              <a:t>Responsible for signal intelligence and information assurance (security)</a:t>
            </a:r>
          </a:p>
          <a:p>
            <a:pPr lvl="1"/>
            <a:r>
              <a:rPr lang="en-US" altLang="en-US"/>
              <a:t>Information Assurance Directorate (IAD) responsible for protection of systems that store, process, and transmit information of high national value</a:t>
            </a:r>
            <a:endParaRPr lang="en-GB" altLang="en-US"/>
          </a:p>
          <a:p>
            <a:endParaRPr lang="en-US" altLang="en-US"/>
          </a:p>
        </p:txBody>
      </p:sp>
      <p:sp>
        <p:nvSpPr>
          <p:cNvPr id="101380" name="Slide Number Placeholder 3"/>
          <p:cNvSpPr>
            <a:spLocks noGrp="1"/>
          </p:cNvSpPr>
          <p:nvPr>
            <p:ph type="sldNum" sz="quarter" idx="5"/>
          </p:nvPr>
        </p:nvSpPr>
        <p:spPr>
          <a:noFill/>
        </p:spPr>
        <p:txBody>
          <a:bodyPr/>
          <a:lstStyle>
            <a:lvl1pPr defTabSz="966788">
              <a:defRPr>
                <a:solidFill>
                  <a:schemeClr val="tx1"/>
                </a:solidFill>
                <a:latin typeface="Arial" panose="020B0604020202020204" pitchFamily="34" charset="0"/>
              </a:defRPr>
            </a:lvl1pPr>
            <a:lvl2pPr marL="785813" indent="-303213" defTabSz="966788">
              <a:defRPr>
                <a:solidFill>
                  <a:schemeClr val="tx1"/>
                </a:solidFill>
                <a:latin typeface="Arial" panose="020B0604020202020204" pitchFamily="34" charset="0"/>
              </a:defRPr>
            </a:lvl2pPr>
            <a:lvl3pPr marL="1208088" indent="-241300" defTabSz="966788">
              <a:defRPr>
                <a:solidFill>
                  <a:schemeClr val="tx1"/>
                </a:solidFill>
                <a:latin typeface="Arial" panose="020B0604020202020204" pitchFamily="34" charset="0"/>
              </a:defRPr>
            </a:lvl3pPr>
            <a:lvl4pPr marL="1692275" indent="-242888" defTabSz="966788">
              <a:defRPr>
                <a:solidFill>
                  <a:schemeClr val="tx1"/>
                </a:solidFill>
                <a:latin typeface="Arial" panose="020B0604020202020204" pitchFamily="34" charset="0"/>
              </a:defRPr>
            </a:lvl4pPr>
            <a:lvl5pPr marL="2174875" indent="-241300" defTabSz="966788">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defRPr>
                <a:solidFill>
                  <a:schemeClr val="tx1"/>
                </a:solidFill>
                <a:latin typeface="Arial" panose="020B0604020202020204" pitchFamily="34" charset="0"/>
              </a:defRPr>
            </a:lvl9pPr>
          </a:lstStyle>
          <a:p>
            <a:fld id="{A385B410-D854-43FA-AF14-DC739AE2F9DF}" type="slidenum">
              <a:rPr lang="en-US" altLang="en-US"/>
              <a:pPr/>
              <a:t>49</a:t>
            </a:fld>
            <a:endParaRPr lang="en-US" altLang="en-US"/>
          </a:p>
        </p:txBody>
      </p:sp>
    </p:spTree>
    <p:extLst>
      <p:ext uri="{BB962C8B-B14F-4D97-AF65-F5344CB8AC3E}">
        <p14:creationId xmlns:p14="http://schemas.microsoft.com/office/powerpoint/2010/main" val="71170537"/>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03426"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E1883D8D-A09C-4DC2-B436-C7EC79F884FA}" type="slidenum">
              <a:rPr lang="en-GB" altLang="en-US">
                <a:solidFill>
                  <a:srgbClr val="000000"/>
                </a:solidFill>
                <a:latin typeface="Times New Roman" panose="02020603050405020304" pitchFamily="18" charset="0"/>
                <a:cs typeface="Lucida Sans Unicode" panose="020B0602030504020204" pitchFamily="34" charset="0"/>
              </a:rPr>
              <a:pPr eaLnBrk="1" hangingPunct="1"/>
              <a:t>53</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03427" name="Rectangle 1"/>
          <p:cNvSpPr>
            <a:spLocks noGrp="1" noRot="1" noChangeAspect="1" noChangeArrowheads="1" noTextEdit="1"/>
          </p:cNvSpPr>
          <p:nvPr>
            <p:ph type="sldImg"/>
          </p:nvPr>
        </p:nvSpPr>
        <p:spPr>
          <a:ln/>
        </p:spPr>
      </p:sp>
      <p:sp>
        <p:nvSpPr>
          <p:cNvPr id="103428" name="Rectangle 2"/>
          <p:cNvSpPr>
            <a:spLocks noGrp="1" noChangeArrowheads="1"/>
          </p:cNvSpPr>
          <p:nvPr>
            <p:ph type="body" idx="1"/>
          </p:nvPr>
        </p:nvSpPr>
        <p:spPr>
          <a:xfrm>
            <a:off x="974725" y="4560888"/>
            <a:ext cx="5365750" cy="4319587"/>
          </a:xfrm>
          <a:noFill/>
        </p:spPr>
        <p:txBody>
          <a:bodyPr wrap="none" anchor="ctr"/>
          <a:lstStyle/>
          <a:p>
            <a:endParaRPr lang="en-US" altLang="en-US"/>
          </a:p>
        </p:txBody>
      </p:sp>
    </p:spTree>
    <p:extLst>
      <p:ext uri="{BB962C8B-B14F-4D97-AF65-F5344CB8AC3E}">
        <p14:creationId xmlns:p14="http://schemas.microsoft.com/office/powerpoint/2010/main" val="1150521495"/>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05474"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85A54B5C-C73A-4B09-82E4-5BA9BC30BF51}" type="slidenum">
              <a:rPr lang="en-GB" altLang="en-US">
                <a:solidFill>
                  <a:srgbClr val="000000"/>
                </a:solidFill>
                <a:latin typeface="Times New Roman" panose="02020603050405020304" pitchFamily="18" charset="0"/>
                <a:cs typeface="Lucida Sans Unicode" panose="020B0602030504020204" pitchFamily="34" charset="0"/>
              </a:rPr>
              <a:pPr eaLnBrk="1" hangingPunct="1"/>
              <a:t>54</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05475" name="Rectangle 1"/>
          <p:cNvSpPr>
            <a:spLocks noGrp="1" noRot="1" noChangeAspect="1" noChangeArrowheads="1" noTextEdit="1"/>
          </p:cNvSpPr>
          <p:nvPr>
            <p:ph type="sldImg"/>
          </p:nvPr>
        </p:nvSpPr>
        <p:spPr>
          <a:ln/>
        </p:spPr>
      </p:sp>
      <p:sp>
        <p:nvSpPr>
          <p:cNvPr id="105476" name="Rectangle 2"/>
          <p:cNvSpPr>
            <a:spLocks noGrp="1" noChangeArrowheads="1"/>
          </p:cNvSpPr>
          <p:nvPr>
            <p:ph type="body" idx="1"/>
          </p:nvPr>
        </p:nvSpPr>
        <p:spPr>
          <a:xfrm>
            <a:off x="974725" y="4560888"/>
            <a:ext cx="5365750" cy="4319587"/>
          </a:xfrm>
          <a:noFill/>
        </p:spPr>
        <p:txBody>
          <a:bodyPr wrap="none" anchor="ctr"/>
          <a:lstStyle/>
          <a:p>
            <a:endParaRPr lang="en-US" altLang="en-US"/>
          </a:p>
        </p:txBody>
      </p:sp>
    </p:spTree>
    <p:extLst>
      <p:ext uri="{BB962C8B-B14F-4D97-AF65-F5344CB8AC3E}">
        <p14:creationId xmlns:p14="http://schemas.microsoft.com/office/powerpoint/2010/main" val="180045805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07522" name="Rectangle 7"/>
          <p:cNvSpPr>
            <a:spLocks noGrp="1" noChangeArrowheads="1"/>
          </p:cNvSpPr>
          <p:nvPr>
            <p:ph type="sldNum" sz="quarter" idx="5"/>
          </p:nvPr>
        </p:nvSpPr>
        <p:spPr>
          <a:noFill/>
          <a:extLst>
            <a:ext uri="{91240B29-F687-4F45-9708-019B960494DF}">
              <a14:hiddenLine xmlns:a14="http://schemas.microsoft.com/office/drawing/2010/main" w="9525">
                <a:solidFill>
                  <a:srgbClr val="000000"/>
                </a:solidFill>
                <a:round/>
                <a:headEnd/>
                <a:tailEnd/>
              </a14:hiddenLine>
            </a:ext>
          </a:extLst>
        </p:spPr>
        <p:txBody>
          <a:bodyPr/>
          <a:lstStyle>
            <a:lvl1pPr defTabSz="966788">
              <a:tabLst>
                <a:tab pos="765175" algn="l"/>
                <a:tab pos="1530350" algn="l"/>
                <a:tab pos="2295525" algn="l"/>
                <a:tab pos="3060700" algn="l"/>
              </a:tabLst>
              <a:defRPr>
                <a:solidFill>
                  <a:schemeClr val="tx1"/>
                </a:solidFill>
                <a:latin typeface="Arial" panose="020B0604020202020204" pitchFamily="34" charset="0"/>
              </a:defRPr>
            </a:lvl1pPr>
            <a:lvl2pPr marL="785813" indent="-303213" defTabSz="966788">
              <a:tabLst>
                <a:tab pos="765175" algn="l"/>
                <a:tab pos="1530350" algn="l"/>
                <a:tab pos="2295525" algn="l"/>
                <a:tab pos="3060700" algn="l"/>
              </a:tabLst>
              <a:defRPr>
                <a:solidFill>
                  <a:schemeClr val="tx1"/>
                </a:solidFill>
                <a:latin typeface="Arial" panose="020B0604020202020204" pitchFamily="34" charset="0"/>
              </a:defRPr>
            </a:lvl2pPr>
            <a:lvl3pPr marL="1208088" indent="-241300" defTabSz="966788">
              <a:tabLst>
                <a:tab pos="765175" algn="l"/>
                <a:tab pos="1530350" algn="l"/>
                <a:tab pos="2295525" algn="l"/>
                <a:tab pos="3060700" algn="l"/>
              </a:tabLst>
              <a:defRPr>
                <a:solidFill>
                  <a:schemeClr val="tx1"/>
                </a:solidFill>
                <a:latin typeface="Arial" panose="020B0604020202020204" pitchFamily="34" charset="0"/>
              </a:defRPr>
            </a:lvl3pPr>
            <a:lvl4pPr marL="1692275" indent="-242888" defTabSz="966788">
              <a:tabLst>
                <a:tab pos="765175" algn="l"/>
                <a:tab pos="1530350" algn="l"/>
                <a:tab pos="2295525" algn="l"/>
                <a:tab pos="3060700" algn="l"/>
              </a:tabLst>
              <a:defRPr>
                <a:solidFill>
                  <a:schemeClr val="tx1"/>
                </a:solidFill>
                <a:latin typeface="Arial" panose="020B0604020202020204" pitchFamily="34" charset="0"/>
              </a:defRPr>
            </a:lvl4pPr>
            <a:lvl5pPr marL="2174875" indent="-241300" defTabSz="966788">
              <a:tabLst>
                <a:tab pos="765175" algn="l"/>
                <a:tab pos="1530350" algn="l"/>
                <a:tab pos="2295525" algn="l"/>
                <a:tab pos="3060700" algn="l"/>
              </a:tabLst>
              <a:defRPr>
                <a:solidFill>
                  <a:schemeClr val="tx1"/>
                </a:solidFill>
                <a:latin typeface="Arial" panose="020B0604020202020204" pitchFamily="34" charset="0"/>
              </a:defRPr>
            </a:lvl5pPr>
            <a:lvl6pPr marL="26320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6pPr>
            <a:lvl7pPr marL="30892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7pPr>
            <a:lvl8pPr marL="35464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8pPr>
            <a:lvl9pPr marL="4003675" indent="-241300" defTabSz="966788" eaLnBrk="0" fontAlgn="base" hangingPunct="0">
              <a:spcBef>
                <a:spcPct val="0"/>
              </a:spcBef>
              <a:spcAft>
                <a:spcPct val="0"/>
              </a:spcAft>
              <a:tabLst>
                <a:tab pos="765175" algn="l"/>
                <a:tab pos="1530350" algn="l"/>
                <a:tab pos="2295525" algn="l"/>
                <a:tab pos="3060700" algn="l"/>
              </a:tabLst>
              <a:defRPr>
                <a:solidFill>
                  <a:schemeClr val="tx1"/>
                </a:solidFill>
                <a:latin typeface="Arial" panose="020B0604020202020204" pitchFamily="34" charset="0"/>
              </a:defRPr>
            </a:lvl9pPr>
          </a:lstStyle>
          <a:p>
            <a:pPr eaLnBrk="1" hangingPunct="1"/>
            <a:fld id="{F96121EE-4E5C-4394-9182-D8ACB80A37C3}" type="slidenum">
              <a:rPr lang="en-GB" altLang="en-US">
                <a:solidFill>
                  <a:srgbClr val="000000"/>
                </a:solidFill>
                <a:latin typeface="Times New Roman" panose="02020603050405020304" pitchFamily="18" charset="0"/>
                <a:cs typeface="Lucida Sans Unicode" panose="020B0602030504020204" pitchFamily="34" charset="0"/>
              </a:rPr>
              <a:pPr eaLnBrk="1" hangingPunct="1"/>
              <a:t>55</a:t>
            </a:fld>
            <a:endParaRPr lang="en-GB" altLang="en-US">
              <a:solidFill>
                <a:srgbClr val="000000"/>
              </a:solidFill>
              <a:latin typeface="Times New Roman" panose="02020603050405020304" pitchFamily="18" charset="0"/>
              <a:cs typeface="Lucida Sans Unicode" panose="020B0602030504020204" pitchFamily="34" charset="0"/>
            </a:endParaRPr>
          </a:p>
        </p:txBody>
      </p:sp>
      <p:sp>
        <p:nvSpPr>
          <p:cNvPr id="107523" name="Rectangle 1"/>
          <p:cNvSpPr>
            <a:spLocks noGrp="1" noRot="1" noChangeAspect="1" noChangeArrowheads="1" noTextEdit="1"/>
          </p:cNvSpPr>
          <p:nvPr>
            <p:ph type="sldImg"/>
          </p:nvPr>
        </p:nvSpPr>
        <p:spPr>
          <a:ln/>
        </p:spPr>
      </p:sp>
      <p:sp>
        <p:nvSpPr>
          <p:cNvPr id="107524" name="Rectangle 2"/>
          <p:cNvSpPr>
            <a:spLocks noGrp="1" noChangeArrowheads="1"/>
          </p:cNvSpPr>
          <p:nvPr>
            <p:ph type="body" idx="1"/>
          </p:nvPr>
        </p:nvSpPr>
        <p:spPr>
          <a:xfrm>
            <a:off x="974725" y="4560888"/>
            <a:ext cx="5365750" cy="4319587"/>
          </a:xfrm>
          <a:noFill/>
        </p:spPr>
        <p:txBody>
          <a:bodyPr wrap="none" anchor="ctr"/>
          <a:lstStyle/>
          <a:p>
            <a:endParaRPr lang="en-US" altLang="en-US"/>
          </a:p>
        </p:txBody>
      </p:sp>
    </p:spTree>
    <p:extLst>
      <p:ext uri="{BB962C8B-B14F-4D97-AF65-F5344CB8AC3E}">
        <p14:creationId xmlns:p14="http://schemas.microsoft.com/office/powerpoint/2010/main" val="20863482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7.jpeg"/><Relationship Id="rId2" Type="http://schemas.openxmlformats.org/officeDocument/2006/relationships/image" Target="../media/image2.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5.jpeg"/><Relationship Id="rId4" Type="http://schemas.openxmlformats.org/officeDocument/2006/relationships/image" Target="../media/image4.pn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28600"/>
            <a:ext cx="8229600" cy="622828"/>
          </a:xfrm>
        </p:spPr>
        <p:txBody>
          <a:bodyPr anchor="t">
            <a:noAutofit/>
          </a:bodyPr>
          <a:lstStyle>
            <a:lvl1pPr>
              <a:defRPr sz="3600">
                <a:latin typeface="Arial" pitchFamily="34" charset="0"/>
                <a:ea typeface="Verdana" pitchFamily="34" charset="0"/>
                <a:cs typeface="Arial" pitchFamily="34" charset="0"/>
              </a:defRPr>
            </a:lvl1pPr>
          </a:lstStyle>
          <a:p>
            <a:r>
              <a:rPr lang="en-US"/>
              <a:t>Click to edit Master title style</a:t>
            </a:r>
            <a:endParaRPr lang="en-US" dirty="0"/>
          </a:p>
        </p:txBody>
      </p:sp>
      <p:sp>
        <p:nvSpPr>
          <p:cNvPr id="9" name="Text Placeholder 8"/>
          <p:cNvSpPr>
            <a:spLocks noGrp="1"/>
          </p:cNvSpPr>
          <p:nvPr>
            <p:ph type="body" sz="quarter" idx="14" hasCustomPrompt="1"/>
          </p:nvPr>
        </p:nvSpPr>
        <p:spPr>
          <a:xfrm>
            <a:off x="3810000" y="1600201"/>
            <a:ext cx="4876800" cy="1600199"/>
          </a:xfrm>
        </p:spPr>
        <p:txBody>
          <a:bodyPr anchor="b">
            <a:noAutofit/>
          </a:bodyPr>
          <a:lstStyle>
            <a:lvl1pPr marL="0" indent="0">
              <a:spcBef>
                <a:spcPts val="0"/>
              </a:spcBef>
              <a:buNone/>
              <a:defRPr sz="4400" baseline="0">
                <a:latin typeface="Arial" pitchFamily="34" charset="0"/>
                <a:ea typeface="Verdana" pitchFamily="34" charset="0"/>
                <a:cs typeface="Arial" pitchFamily="34" charset="0"/>
              </a:defRPr>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3810000" y="3200400"/>
            <a:ext cx="4876800" cy="2925763"/>
          </a:xfrm>
        </p:spPr>
        <p:txBody>
          <a:bodyPr>
            <a:noAutofit/>
          </a:bodyPr>
          <a:lstStyle>
            <a:lvl1pPr marL="0" indent="0">
              <a:spcBef>
                <a:spcPts val="0"/>
              </a:spcBef>
              <a:buNone/>
              <a:defRPr sz="2800">
                <a:latin typeface="Arial" pitchFamily="34" charset="0"/>
                <a:ea typeface="Verdana" pitchFamily="34" charset="0"/>
                <a:cs typeface="Arial" pitchFamily="34" charset="0"/>
              </a:defRPr>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Tree>
    <p:extLst>
      <p:ext uri="{BB962C8B-B14F-4D97-AF65-F5344CB8AC3E}">
        <p14:creationId xmlns:p14="http://schemas.microsoft.com/office/powerpoint/2010/main" val="3054774203"/>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sp>
        <p:nvSpPr>
          <p:cNvPr id="8" name="Title 7"/>
          <p:cNvSpPr>
            <a:spLocks noGrp="1"/>
          </p:cNvSpPr>
          <p:nvPr>
            <p:ph type="title"/>
          </p:nvPr>
        </p:nvSpPr>
        <p:spPr>
          <a:xfrm>
            <a:off x="45720" y="27709"/>
            <a:ext cx="9052560" cy="1039091"/>
          </a:xfrm>
        </p:spPr>
        <p:txBody>
          <a:bodyPr>
            <a:normAutofit/>
          </a:bodyPr>
          <a:lstStyle>
            <a:lvl1pPr algn="ctr">
              <a:defRPr sz="3600">
                <a:latin typeface="Arial" pitchFamily="34" charset="0"/>
                <a:ea typeface="Verdana" pitchFamily="34" charset="0"/>
                <a:cs typeface="Arial" pitchFamily="34" charset="0"/>
              </a:defRPr>
            </a:lvl1pPr>
          </a:lstStyle>
          <a:p>
            <a:r>
              <a:rPr lang="en-US"/>
              <a:t>Click to edit Master title style</a:t>
            </a:r>
            <a:endParaRPr lang="en-US" dirty="0"/>
          </a:p>
        </p:txBody>
      </p:sp>
      <p:sp>
        <p:nvSpPr>
          <p:cNvPr id="3" name="Content Placeholder 2"/>
          <p:cNvSpPr>
            <a:spLocks noGrp="1"/>
          </p:cNvSpPr>
          <p:nvPr>
            <p:ph idx="1"/>
          </p:nvPr>
        </p:nvSpPr>
        <p:spPr/>
        <p:txBody>
          <a:bodyPr/>
          <a:lstStyle>
            <a:lvl1pPr>
              <a:buClr>
                <a:srgbClr val="364162"/>
              </a:buClr>
              <a:buSzPct val="100000"/>
              <a:defRPr/>
            </a:lvl1pPr>
            <a:lvl2pPr>
              <a:buClr>
                <a:srgbClr val="364162"/>
              </a:buClr>
              <a:defRPr/>
            </a:lvl2pPr>
            <a:lvl3pPr marL="1143000" indent="-228600">
              <a:buClr>
                <a:srgbClr val="364162"/>
              </a:buClr>
              <a:buFont typeface="Wingdings" pitchFamily="2" charset="2"/>
              <a:buChar char="§"/>
              <a:defRPr/>
            </a:lvl3pPr>
            <a:lvl4pPr marL="1600200" indent="-228600">
              <a:buClr>
                <a:srgbClr val="364162"/>
              </a:buClr>
              <a:buFont typeface="Courier New" pitchFamily="49" charset="0"/>
              <a:buChar char="o"/>
              <a:defRPr/>
            </a:lvl4pPr>
            <a:lvl5pPr>
              <a:buClr>
                <a:srgbClr val="364162"/>
              </a:buClr>
              <a:defRPr/>
            </a:lvl5pPr>
            <a:lvl6pPr>
              <a:defRPr/>
            </a:lvl6pPr>
            <a:lvl7pPr>
              <a:defRPr/>
            </a:lvl7pPr>
            <a:lvl8pPr>
              <a:defRPr/>
            </a:lvl8pPr>
            <a:lvl9pPr>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1166618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Figure + Caption Layout">
    <p:spTree>
      <p:nvGrpSpPr>
        <p:cNvPr id="1" name=""/>
        <p:cNvGrpSpPr/>
        <p:nvPr/>
      </p:nvGrpSpPr>
      <p:grpSpPr>
        <a:xfrm>
          <a:off x="0" y="0"/>
          <a:ext cx="0" cy="0"/>
          <a:chOff x="0" y="0"/>
          <a:chExt cx="0" cy="0"/>
        </a:xfrm>
      </p:grpSpPr>
      <p:sp>
        <p:nvSpPr>
          <p:cNvPr id="10" name="Title 1"/>
          <p:cNvSpPr>
            <a:spLocks noGrp="1"/>
          </p:cNvSpPr>
          <p:nvPr>
            <p:ph type="title"/>
          </p:nvPr>
        </p:nvSpPr>
        <p:spPr>
          <a:xfrm>
            <a:off x="519169" y="357626"/>
            <a:ext cx="8032638" cy="1004011"/>
          </a:xfrm>
        </p:spPr>
        <p:txBody>
          <a:bodyPr>
            <a:normAutofit/>
          </a:bodyPr>
          <a:lstStyle>
            <a:lvl1pPr algn="ctr">
              <a:defRPr sz="3600" b="0">
                <a:solidFill>
                  <a:schemeClr val="tx1"/>
                </a:solidFill>
              </a:defRPr>
            </a:lvl1pPr>
          </a:lstStyle>
          <a:p>
            <a:r>
              <a:rPr lang="en-US"/>
              <a:t>Click to edit Master title style</a:t>
            </a:r>
            <a:endParaRPr lang="en-US" dirty="0"/>
          </a:p>
        </p:txBody>
      </p:sp>
      <p:sp>
        <p:nvSpPr>
          <p:cNvPr id="4" name="Content Placeholder 3"/>
          <p:cNvSpPr>
            <a:spLocks noGrp="1"/>
          </p:cNvSpPr>
          <p:nvPr>
            <p:ph sz="quarter" idx="10"/>
          </p:nvPr>
        </p:nvSpPr>
        <p:spPr>
          <a:xfrm>
            <a:off x="519169" y="3429000"/>
            <a:ext cx="8153400" cy="8382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683887321"/>
      </p:ext>
    </p:extLst>
  </p:cSld>
  <p:clrMapOvr>
    <a:masterClrMapping/>
  </p:clrMapOvr>
  <p:transition spd="slow"/>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4204895674"/>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641600" y="2228188"/>
            <a:ext cx="6172200" cy="377026"/>
          </a:xfrm>
        </p:spPr>
        <p:txBody>
          <a:bodyPr anchor="ctr"/>
          <a:lstStyle>
            <a:lvl1pPr algn="l">
              <a:defRPr sz="2800" b="0" cap="none" baseline="0">
                <a:solidFill>
                  <a:srgbClr val="055C91"/>
                </a:solidFill>
              </a:defRPr>
            </a:lvl1pPr>
          </a:lstStyle>
          <a:p>
            <a:r>
              <a:rPr lang="en-US" dirty="0"/>
              <a:t>Click to edit Master title style</a:t>
            </a:r>
          </a:p>
        </p:txBody>
      </p:sp>
      <p:sp>
        <p:nvSpPr>
          <p:cNvPr id="3" name="Text Placeholder 2"/>
          <p:cNvSpPr>
            <a:spLocks noGrp="1"/>
          </p:cNvSpPr>
          <p:nvPr>
            <p:ph type="body" idx="1"/>
          </p:nvPr>
        </p:nvSpPr>
        <p:spPr>
          <a:xfrm>
            <a:off x="2641600" y="2942670"/>
            <a:ext cx="6172200" cy="265457"/>
          </a:xfrm>
        </p:spPr>
        <p:txBody>
          <a:bodyPr anchor="t"/>
          <a:lstStyle>
            <a:lvl1pPr marL="0" indent="0">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pic>
        <p:nvPicPr>
          <p:cNvPr id="4" name="Picture 3" descr="Audio.png"/>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40707" y="361953"/>
            <a:ext cx="1840495" cy="1940983"/>
          </a:xfrm>
          <a:prstGeom prst="rect">
            <a:avLst/>
          </a:prstGeom>
        </p:spPr>
      </p:pic>
      <p:pic>
        <p:nvPicPr>
          <p:cNvPr id="11" name="Picture 10" descr="Swirl_3.png"/>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rot="2569126">
            <a:off x="1431691" y="1916271"/>
            <a:ext cx="908570" cy="670924"/>
          </a:xfrm>
          <a:prstGeom prst="rect">
            <a:avLst/>
          </a:prstGeom>
        </p:spPr>
      </p:pic>
      <p:pic>
        <p:nvPicPr>
          <p:cNvPr id="12" name="Picture 11" descr="Swirl_2.png"/>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rot="3873741" flipH="1">
            <a:off x="218018" y="3551101"/>
            <a:ext cx="795867" cy="833254"/>
          </a:xfrm>
          <a:prstGeom prst="rect">
            <a:avLst/>
          </a:prstGeom>
        </p:spPr>
      </p:pic>
      <p:pic>
        <p:nvPicPr>
          <p:cNvPr id="14" name="Picture 13"/>
          <p:cNvPicPr>
            <a:picLocks noChangeAspect="1"/>
          </p:cNvPicPr>
          <p:nvPr userDrawn="1"/>
        </p:nvPicPr>
        <p:blipFill rotWithShape="1">
          <a:blip r:embed="rId5" cstate="print">
            <a:extLst>
              <a:ext uri="{28A0092B-C50C-407E-A947-70E740481C1C}">
                <a14:useLocalDpi xmlns:a14="http://schemas.microsoft.com/office/drawing/2010/main" val="0"/>
              </a:ext>
            </a:extLst>
          </a:blip>
          <a:srcRect l="4669" t="13753" r="6579" b="12460"/>
          <a:stretch/>
        </p:blipFill>
        <p:spPr>
          <a:xfrm>
            <a:off x="879649" y="2604920"/>
            <a:ext cx="1101550" cy="1221097"/>
          </a:xfrm>
          <a:prstGeom prst="rect">
            <a:avLst/>
          </a:prstGeom>
        </p:spPr>
      </p:pic>
      <p:pic>
        <p:nvPicPr>
          <p:cNvPr id="15" name="Picture 14"/>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140704" y="4534755"/>
            <a:ext cx="596838" cy="795784"/>
          </a:xfrm>
          <a:prstGeom prst="rect">
            <a:avLst/>
          </a:prstGeom>
        </p:spPr>
      </p:pic>
      <p:pic>
        <p:nvPicPr>
          <p:cNvPr id="16" name="Picture 15"/>
          <p:cNvPicPr>
            <a:picLocks noChangeAspect="1"/>
          </p:cNvPicPr>
          <p:nvPr userDrawn="1"/>
        </p:nvPicPr>
        <p:blipFill rotWithShape="1">
          <a:blip r:embed="rId7" cstate="print">
            <a:extLst>
              <a:ext uri="{28A0092B-C50C-407E-A947-70E740481C1C}">
                <a14:useLocalDpi xmlns:a14="http://schemas.microsoft.com/office/drawing/2010/main" val="0"/>
              </a:ext>
            </a:extLst>
          </a:blip>
          <a:srcRect l="24476" r="23794"/>
          <a:stretch/>
        </p:blipFill>
        <p:spPr>
          <a:xfrm>
            <a:off x="737542" y="4804753"/>
            <a:ext cx="252342" cy="650393"/>
          </a:xfrm>
          <a:prstGeom prst="rect">
            <a:avLst/>
          </a:prstGeom>
        </p:spPr>
      </p:pic>
    </p:spTree>
    <p:extLst>
      <p:ext uri="{BB962C8B-B14F-4D97-AF65-F5344CB8AC3E}">
        <p14:creationId xmlns:p14="http://schemas.microsoft.com/office/powerpoint/2010/main" val="23625454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1_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28600"/>
            <a:ext cx="8229600" cy="622828"/>
          </a:xfrm>
        </p:spPr>
        <p:txBody>
          <a:bodyPr anchor="t">
            <a:noAutofit/>
          </a:bodyPr>
          <a:lstStyle>
            <a:lvl1pPr>
              <a:defRPr sz="3600">
                <a:latin typeface="Arial" pitchFamily="34" charset="0"/>
                <a:ea typeface="Verdana" pitchFamily="34" charset="0"/>
                <a:cs typeface="Arial" pitchFamily="34" charset="0"/>
              </a:defRPr>
            </a:lvl1pPr>
          </a:lstStyle>
          <a:p>
            <a:r>
              <a:rPr lang="en-US"/>
              <a:t>Click to edit Master title style</a:t>
            </a:r>
            <a:endParaRPr lang="en-US" dirty="0"/>
          </a:p>
        </p:txBody>
      </p:sp>
      <p:sp>
        <p:nvSpPr>
          <p:cNvPr id="7" name="Content Placeholder 6"/>
          <p:cNvSpPr>
            <a:spLocks noGrp="1"/>
          </p:cNvSpPr>
          <p:nvPr>
            <p:ph type="body" sz="quarter" idx="13" hasCustomPrompt="1"/>
          </p:nvPr>
        </p:nvSpPr>
        <p:spPr>
          <a:xfrm>
            <a:off x="457200" y="816430"/>
            <a:ext cx="8229600" cy="478970"/>
          </a:xfrm>
        </p:spPr>
        <p:txBody>
          <a:bodyPr>
            <a:noAutofit/>
          </a:bodyPr>
          <a:lstStyle>
            <a:lvl1pPr marL="0" indent="0">
              <a:spcBef>
                <a:spcPts val="0"/>
              </a:spcBef>
              <a:buNone/>
              <a:defRPr sz="2400">
                <a:solidFill>
                  <a:schemeClr val="bg1"/>
                </a:solidFill>
                <a:latin typeface="Arial" pitchFamily="34" charset="0"/>
                <a:ea typeface="Verdana" pitchFamily="34" charset="0"/>
                <a:cs typeface="Arial" pitchFamily="34" charset="0"/>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Add edition here</a:t>
            </a:r>
          </a:p>
        </p:txBody>
      </p:sp>
      <p:sp>
        <p:nvSpPr>
          <p:cNvPr id="9" name="Text Placeholder 8"/>
          <p:cNvSpPr>
            <a:spLocks noGrp="1"/>
          </p:cNvSpPr>
          <p:nvPr>
            <p:ph type="body" sz="quarter" idx="14" hasCustomPrompt="1"/>
          </p:nvPr>
        </p:nvSpPr>
        <p:spPr>
          <a:xfrm>
            <a:off x="5029200" y="1600201"/>
            <a:ext cx="3657600" cy="1600199"/>
          </a:xfrm>
        </p:spPr>
        <p:txBody>
          <a:bodyPr anchor="b">
            <a:noAutofit/>
          </a:bodyPr>
          <a:lstStyle>
            <a:lvl1pPr marL="0" indent="0">
              <a:spcBef>
                <a:spcPts val="0"/>
              </a:spcBef>
              <a:buNone/>
              <a:defRPr sz="4400" baseline="0">
                <a:latin typeface="Arial" pitchFamily="34" charset="0"/>
                <a:ea typeface="Verdana" pitchFamily="34" charset="0"/>
                <a:cs typeface="Arial" pitchFamily="34" charset="0"/>
              </a:defRPr>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p>
        </p:txBody>
      </p:sp>
      <p:sp>
        <p:nvSpPr>
          <p:cNvPr id="10" name="Text Placeholder 8"/>
          <p:cNvSpPr>
            <a:spLocks noGrp="1"/>
          </p:cNvSpPr>
          <p:nvPr>
            <p:ph type="body" sz="quarter" idx="15" hasCustomPrompt="1"/>
          </p:nvPr>
        </p:nvSpPr>
        <p:spPr>
          <a:xfrm>
            <a:off x="5029200" y="3200400"/>
            <a:ext cx="3657600" cy="2925763"/>
          </a:xfrm>
        </p:spPr>
        <p:txBody>
          <a:bodyPr>
            <a:noAutofit/>
          </a:bodyPr>
          <a:lstStyle>
            <a:lvl1pPr marL="0" indent="0">
              <a:spcBef>
                <a:spcPts val="0"/>
              </a:spcBef>
              <a:buNone/>
              <a:defRPr sz="2800">
                <a:latin typeface="Arial" pitchFamily="34" charset="0"/>
                <a:ea typeface="Verdana" pitchFamily="34" charset="0"/>
                <a:cs typeface="Arial" pitchFamily="34" charset="0"/>
              </a:defRPr>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p>
        </p:txBody>
      </p:sp>
    </p:spTree>
    <p:extLst>
      <p:ext uri="{BB962C8B-B14F-4D97-AF65-F5344CB8AC3E}">
        <p14:creationId xmlns:p14="http://schemas.microsoft.com/office/powerpoint/2010/main" val="1841781659"/>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8">
            <a:lum/>
          </a:blip>
          <a:srcRect/>
          <a:stretch>
            <a:fillRect/>
          </a:stretch>
        </a:blipFill>
        <a:effectLst/>
      </p:bgPr>
    </p:bg>
    <p:spTree>
      <p:nvGrpSpPr>
        <p:cNvPr id="1" name=""/>
        <p:cNvGrpSpPr/>
        <p:nvPr/>
      </p:nvGrpSpPr>
      <p:grpSpPr>
        <a:xfrm>
          <a:off x="0" y="0"/>
          <a:ext cx="0" cy="0"/>
          <a:chOff x="0" y="0"/>
          <a:chExt cx="0" cy="0"/>
        </a:xfrm>
      </p:grpSpPr>
      <p:sp>
        <p:nvSpPr>
          <p:cNvPr id="2" name="Content Placeholder 1"/>
          <p:cNvSpPr>
            <a:spLocks noGrp="1"/>
          </p:cNvSpPr>
          <p:nvPr>
            <p:ph type="title"/>
          </p:nvPr>
        </p:nvSpPr>
        <p:spPr>
          <a:xfrm>
            <a:off x="457200" y="27709"/>
            <a:ext cx="8229600" cy="1039091"/>
          </a:xfrm>
          <a:prstGeom prst="rect">
            <a:avLst/>
          </a:prstGeom>
        </p:spPr>
        <p:txBody>
          <a:bodyPr vert="horz" lIns="91440" tIns="45720" rIns="91440" bIns="45720" rtlCol="0" anchor="ctr">
            <a:normAutofit/>
          </a:bodyPr>
          <a:lstStyle/>
          <a:p>
            <a:r>
              <a:rPr lang="en-US"/>
              <a:t>Click to edit Master title style</a:t>
            </a:r>
          </a:p>
        </p:txBody>
      </p:sp>
      <p:sp>
        <p:nvSpPr>
          <p:cNvPr id="3" name="Content Placeholder 2"/>
          <p:cNvSpPr>
            <a:spLocks noGrp="1"/>
          </p:cNvSpPr>
          <p:nvPr>
            <p:ph type="body" idx="1"/>
          </p:nvPr>
        </p:nvSpPr>
        <p:spPr>
          <a:xfrm>
            <a:off x="228600" y="1295400"/>
            <a:ext cx="8763000" cy="483076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Rectangle 5"/>
          <p:cNvSpPr>
            <a:spLocks noGrp="1" noChangeArrowheads="1"/>
          </p:cNvSpPr>
          <p:nvPr>
            <p:ph type="title"/>
          </p:nvPr>
        </p:nvSpPr>
        <p:spPr bwMode="auto">
          <a:xfrm>
            <a:off x="76200" y="38100"/>
            <a:ext cx="8915400" cy="1041569"/>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ltLang="en-US" dirty="0"/>
              <a:t>Click to edit Master title style</a:t>
            </a:r>
          </a:p>
        </p:txBody>
      </p:sp>
    </p:spTree>
    <p:extLst>
      <p:ext uri="{BB962C8B-B14F-4D97-AF65-F5344CB8AC3E}">
        <p14:creationId xmlns:p14="http://schemas.microsoft.com/office/powerpoint/2010/main" val="788930147"/>
      </p:ext>
    </p:extLst>
  </p:cSld>
  <p:clrMap bg1="lt1" tx1="dk1" bg2="lt2" tx2="dk2" accent1="accent1" accent2="accent2" accent3="accent3" accent4="accent4" accent5="accent5" accent6="accent6" hlink="hlink" folHlink="folHlink"/>
  <p:sldLayoutIdLst>
    <p:sldLayoutId id="2147483759" r:id="rId1"/>
    <p:sldLayoutId id="2147483760" r:id="rId2"/>
    <p:sldLayoutId id="2147483761" r:id="rId3"/>
    <p:sldLayoutId id="2147483762" r:id="rId4"/>
    <p:sldLayoutId id="2147483763" r:id="rId5"/>
    <p:sldLayoutId id="2147483764" r:id="rId6"/>
  </p:sldLayoutIdLst>
  <p:hf hdr="0" ftr="0" dt="0"/>
  <p:txStyles>
    <p:titleStyle>
      <a:lvl1pPr algn="ctr" defTabSz="914400" rtl="0" eaLnBrk="1" latinLnBrk="0" hangingPunct="1">
        <a:spcBef>
          <a:spcPct val="0"/>
        </a:spcBef>
        <a:buNone/>
        <a:defRPr sz="3600" kern="1200">
          <a:solidFill>
            <a:schemeClr val="tx1"/>
          </a:solidFill>
          <a:latin typeface="Arial" pitchFamily="34" charset="0"/>
          <a:ea typeface="+mj-ea"/>
          <a:cs typeface="Arial" pitchFamily="34" charset="0"/>
        </a:defRPr>
      </a:lvl1pPr>
    </p:titleStyle>
    <p:bodyStyle>
      <a:lvl1pPr marL="342900" indent="-342900" algn="l" defTabSz="914400" rtl="0" eaLnBrk="1" latinLnBrk="0" hangingPunct="1">
        <a:spcBef>
          <a:spcPct val="20000"/>
        </a:spcBef>
        <a:buClr>
          <a:srgbClr val="364162"/>
        </a:buClr>
        <a:buFont typeface="Arial" pitchFamily="34" charset="0"/>
        <a:buChar char="•"/>
        <a:defRPr sz="2600" kern="1200">
          <a:solidFill>
            <a:schemeClr val="tx1"/>
          </a:solidFill>
          <a:latin typeface="Arial" pitchFamily="34" charset="0"/>
          <a:ea typeface="Verdana" pitchFamily="34" charset="0"/>
          <a:cs typeface="Arial" pitchFamily="34" charset="0"/>
        </a:defRPr>
      </a:lvl1pPr>
      <a:lvl2pPr marL="742950" indent="-285750" algn="l" defTabSz="914400" rtl="0" eaLnBrk="1" latinLnBrk="0" hangingPunct="1">
        <a:spcBef>
          <a:spcPct val="20000"/>
        </a:spcBef>
        <a:buClr>
          <a:srgbClr val="364162"/>
        </a:buClr>
        <a:buFont typeface="Arial" pitchFamily="34" charset="0"/>
        <a:buChar char="–"/>
        <a:defRPr sz="2400" kern="1200">
          <a:solidFill>
            <a:schemeClr val="tx1"/>
          </a:solidFill>
          <a:latin typeface="Arial" pitchFamily="34" charset="0"/>
          <a:ea typeface="Verdana" pitchFamily="34" charset="0"/>
          <a:cs typeface="Arial" pitchFamily="34" charset="0"/>
        </a:defRPr>
      </a:lvl2pPr>
      <a:lvl3pPr marL="1143000" indent="-228600" algn="l" defTabSz="914400" rtl="0" eaLnBrk="1" latinLnBrk="0" hangingPunct="1">
        <a:spcBef>
          <a:spcPct val="20000"/>
        </a:spcBef>
        <a:buClr>
          <a:srgbClr val="364162"/>
        </a:buClr>
        <a:buFont typeface="Wingdings" pitchFamily="2" charset="2"/>
        <a:buChar char="§"/>
        <a:defRPr sz="2200" kern="1200">
          <a:solidFill>
            <a:schemeClr val="tx1"/>
          </a:solidFill>
          <a:latin typeface="Arial" pitchFamily="34" charset="0"/>
          <a:ea typeface="Verdana" pitchFamily="34" charset="0"/>
          <a:cs typeface="Arial" pitchFamily="34" charset="0"/>
        </a:defRPr>
      </a:lvl3pPr>
      <a:lvl4pPr marL="1600200" indent="-228600" algn="l" defTabSz="914400" rtl="0" eaLnBrk="1" latinLnBrk="0" hangingPunct="1">
        <a:spcBef>
          <a:spcPct val="20000"/>
        </a:spcBef>
        <a:buClr>
          <a:srgbClr val="364162"/>
        </a:buClr>
        <a:buFont typeface="Courier New" pitchFamily="49" charset="0"/>
        <a:buChar char="o"/>
        <a:defRPr sz="2000" kern="1200">
          <a:solidFill>
            <a:schemeClr val="tx1"/>
          </a:solidFill>
          <a:latin typeface="Arial" pitchFamily="34" charset="0"/>
          <a:ea typeface="Verdana" pitchFamily="34" charset="0"/>
          <a:cs typeface="Arial" pitchFamily="34" charset="0"/>
        </a:defRPr>
      </a:lvl4pPr>
      <a:lvl5pPr marL="2057400" indent="-228600" algn="l" defTabSz="914400" rtl="0" eaLnBrk="1" latinLnBrk="0" hangingPunct="1">
        <a:spcBef>
          <a:spcPct val="20000"/>
        </a:spcBef>
        <a:buClr>
          <a:srgbClr val="364162"/>
        </a:buClr>
        <a:buFont typeface="Arial" pitchFamily="34" charset="0"/>
        <a:buChar char="»"/>
        <a:defRPr sz="2000" kern="1200">
          <a:solidFill>
            <a:schemeClr val="tx1"/>
          </a:solidFill>
          <a:latin typeface="Arial" pitchFamily="34" charset="0"/>
          <a:ea typeface="Verdana" pitchFamily="34" charset="0"/>
          <a:cs typeface="Arial" pitchFamily="34" charset="0"/>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3.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3.xml"/></Relationships>
</file>

<file path=ppt/slides/_rels/slide51.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3.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28600" y="314984"/>
            <a:ext cx="8610600" cy="1209016"/>
          </a:xfrm>
        </p:spPr>
        <p:txBody>
          <a:bodyPr/>
          <a:lstStyle/>
          <a:p>
            <a:r>
              <a:rPr lang="en-US" dirty="0"/>
              <a:t>Legal, Ethical, and Professional Issues in Data/Information Security</a:t>
            </a:r>
            <a:br>
              <a:rPr lang="en-US" dirty="0"/>
            </a:br>
            <a:br>
              <a:rPr lang="en-US" dirty="0"/>
            </a:br>
            <a:endParaRPr lang="en-US" dirty="0"/>
          </a:p>
        </p:txBody>
      </p:sp>
      <p:sp>
        <p:nvSpPr>
          <p:cNvPr id="6" name="Text Placeholder 5"/>
          <p:cNvSpPr>
            <a:spLocks noGrp="1"/>
          </p:cNvSpPr>
          <p:nvPr>
            <p:ph type="body" sz="quarter" idx="14"/>
          </p:nvPr>
        </p:nvSpPr>
        <p:spPr>
          <a:xfrm>
            <a:off x="2286000" y="1632280"/>
            <a:ext cx="6705600" cy="1377619"/>
          </a:xfrm>
        </p:spPr>
        <p:txBody>
          <a:bodyPr/>
          <a:lstStyle/>
          <a:p>
            <a:pPr algn="ctr"/>
            <a:r>
              <a:rPr lang="en-US" sz="4000" b="1"/>
              <a:t>Lecture 5</a:t>
            </a:r>
            <a:endParaRPr lang="en-US" sz="4000" b="1" dirty="0"/>
          </a:p>
        </p:txBody>
      </p:sp>
      <p:sp>
        <p:nvSpPr>
          <p:cNvPr id="2" name="Text Placeholder 1"/>
          <p:cNvSpPr>
            <a:spLocks noGrp="1"/>
          </p:cNvSpPr>
          <p:nvPr>
            <p:ph type="body" sz="quarter" idx="15"/>
          </p:nvPr>
        </p:nvSpPr>
        <p:spPr>
          <a:xfrm>
            <a:off x="3162300" y="4626250"/>
            <a:ext cx="5105400" cy="762001"/>
          </a:xfrm>
        </p:spPr>
        <p:txBody>
          <a:bodyPr/>
          <a:lstStyle/>
          <a:p>
            <a:r>
              <a:rPr lang="en-GB" dirty="0"/>
              <a:t>Lecturer: Dr Carlene Campbell</a:t>
            </a:r>
          </a:p>
        </p:txBody>
      </p:sp>
      <p:grpSp>
        <p:nvGrpSpPr>
          <p:cNvPr id="9" name="Group 8"/>
          <p:cNvGrpSpPr/>
          <p:nvPr/>
        </p:nvGrpSpPr>
        <p:grpSpPr>
          <a:xfrm>
            <a:off x="228600" y="2057401"/>
            <a:ext cx="1828800" cy="2617924"/>
            <a:chOff x="152400" y="1828800"/>
            <a:chExt cx="1676400" cy="2354235"/>
          </a:xfrm>
        </p:grpSpPr>
        <p:pic>
          <p:nvPicPr>
            <p:cNvPr id="1026" name="Picture 2" descr="Book cover reads book name, title, edition number, and name of the author as follows: &quot;Information Security,&quot; &quot;Principles of Information Security,&quot; “Sixth Edition,&quot; and &quot;Michael E. Whitman&quot; and  &quot;Herbert J. Mattord.&quot; A photo on the cover page shows a screenshot with the close up view of digital codi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98867" y="1828800"/>
              <a:ext cx="1413497" cy="19944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TextBox 2"/>
            <p:cNvSpPr txBox="1"/>
            <p:nvPr/>
          </p:nvSpPr>
          <p:spPr>
            <a:xfrm>
              <a:off x="152400" y="3813703"/>
              <a:ext cx="1676400" cy="369332"/>
            </a:xfrm>
            <a:prstGeom prst="rect">
              <a:avLst/>
            </a:prstGeom>
            <a:noFill/>
          </p:spPr>
          <p:txBody>
            <a:bodyPr wrap="square" rtlCol="0">
              <a:spAutoFit/>
            </a:bodyPr>
            <a:lstStyle/>
            <a:p>
              <a:r>
                <a:rPr lang="en-GB" sz="1800" dirty="0"/>
                <a:t>Adapted Text</a:t>
              </a:r>
            </a:p>
          </p:txBody>
        </p:sp>
      </p:grpSp>
    </p:spTree>
    <p:extLst>
      <p:ext uri="{BB962C8B-B14F-4D97-AF65-F5344CB8AC3E}">
        <p14:creationId xmlns:p14="http://schemas.microsoft.com/office/powerpoint/2010/main" val="3027284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2"/>
          <p:cNvSpPr>
            <a:spLocks noGrp="1" noChangeArrowheads="1"/>
          </p:cNvSpPr>
          <p:nvPr>
            <p:ph type="title"/>
          </p:nvPr>
        </p:nvSpPr>
        <p:spPr/>
        <p:txBody>
          <a:bodyPr/>
          <a:lstStyle/>
          <a:p>
            <a:r>
              <a:rPr lang="en-GB" altLang="en-US" dirty="0"/>
              <a:t>Learning Objectives</a:t>
            </a:r>
          </a:p>
        </p:txBody>
      </p:sp>
      <p:sp>
        <p:nvSpPr>
          <p:cNvPr id="12291" name="Content Placeholder 5"/>
          <p:cNvSpPr>
            <a:spLocks noGrp="1" noChangeArrowheads="1"/>
          </p:cNvSpPr>
          <p:nvPr>
            <p:ph idx="1"/>
          </p:nvPr>
        </p:nvSpPr>
        <p:spPr>
          <a:xfrm>
            <a:off x="228600" y="1295401"/>
            <a:ext cx="8763000" cy="4267200"/>
          </a:xfrm>
        </p:spPr>
        <p:txBody>
          <a:bodyPr/>
          <a:lstStyle/>
          <a:p>
            <a:pPr algn="just"/>
            <a:r>
              <a:rPr lang="en-GB" altLang="en-US" sz="2600" dirty="0"/>
              <a:t>Upon completion of this material, you should be able to:</a:t>
            </a:r>
            <a:endParaRPr lang="en-US" altLang="en-US" sz="2600" dirty="0"/>
          </a:p>
          <a:p>
            <a:pPr lvl="1" algn="just"/>
            <a:r>
              <a:rPr lang="en-US" altLang="en-US" dirty="0"/>
              <a:t>Describe the functions of and relationships among laws, regulations, and professional organizations in information security</a:t>
            </a:r>
          </a:p>
          <a:p>
            <a:pPr lvl="1" algn="just"/>
            <a:r>
              <a:rPr lang="en-GB" altLang="en-US" dirty="0"/>
              <a:t>Explain the differences between laws and ethics</a:t>
            </a:r>
          </a:p>
          <a:p>
            <a:pPr lvl="1" algn="just"/>
            <a:r>
              <a:rPr lang="en-GB" altLang="en-US" dirty="0"/>
              <a:t>Discuss the role of privacy as it applies to law and ethics in information security</a:t>
            </a:r>
          </a:p>
        </p:txBody>
      </p:sp>
    </p:spTree>
    <p:extLst>
      <p:ext uri="{BB962C8B-B14F-4D97-AF65-F5344CB8AC3E}">
        <p14:creationId xmlns:p14="http://schemas.microsoft.com/office/powerpoint/2010/main" val="3426476567"/>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noChangeArrowheads="1"/>
          </p:cNvSpPr>
          <p:nvPr>
            <p:ph type="title"/>
          </p:nvPr>
        </p:nvSpPr>
        <p:spPr/>
        <p:txBody>
          <a:bodyPr/>
          <a:lstStyle/>
          <a:p>
            <a:r>
              <a:rPr lang="en-GB" altLang="en-US"/>
              <a:t>Introduction</a:t>
            </a:r>
          </a:p>
        </p:txBody>
      </p:sp>
      <p:sp>
        <p:nvSpPr>
          <p:cNvPr id="14339" name="Content Placeholder 5"/>
          <p:cNvSpPr>
            <a:spLocks noGrp="1" noChangeArrowheads="1"/>
          </p:cNvSpPr>
          <p:nvPr>
            <p:ph idx="1"/>
          </p:nvPr>
        </p:nvSpPr>
        <p:spPr>
          <a:xfrm>
            <a:off x="228600" y="1295401"/>
            <a:ext cx="8763000" cy="4191000"/>
          </a:xfrm>
        </p:spPr>
        <p:txBody>
          <a:bodyPr/>
          <a:lstStyle/>
          <a:p>
            <a:pPr algn="just"/>
            <a:r>
              <a:rPr lang="en-GB" altLang="en-US" sz="2600" dirty="0"/>
              <a:t>You must understand </a:t>
            </a:r>
            <a:r>
              <a:rPr lang="en-US" altLang="en-US" sz="2600" dirty="0"/>
              <a:t>the </a:t>
            </a:r>
            <a:r>
              <a:rPr lang="en-GB" altLang="en-US" sz="2600" dirty="0"/>
              <a:t>scope of an organization’s legal and ethical responsibilities.</a:t>
            </a:r>
          </a:p>
          <a:p>
            <a:pPr algn="just"/>
            <a:r>
              <a:rPr lang="en-GB" altLang="en-US" sz="2600" dirty="0"/>
              <a:t>To minimize liabilities/reduce risks, the information security practitioner must:</a:t>
            </a:r>
          </a:p>
          <a:p>
            <a:pPr lvl="1" algn="just"/>
            <a:r>
              <a:rPr lang="en-GB" altLang="en-US" dirty="0"/>
              <a:t>Understand the current legal environment</a:t>
            </a:r>
          </a:p>
          <a:p>
            <a:pPr lvl="1" algn="just"/>
            <a:r>
              <a:rPr lang="en-GB" altLang="en-US" dirty="0"/>
              <a:t>Stay current with laws and regulations </a:t>
            </a:r>
          </a:p>
          <a:p>
            <a:pPr lvl="1" algn="just"/>
            <a:r>
              <a:rPr lang="en-GB" altLang="en-US" dirty="0"/>
              <a:t>Watch for new and emerging issues</a:t>
            </a:r>
          </a:p>
        </p:txBody>
      </p:sp>
    </p:spTree>
    <p:extLst>
      <p:ext uri="{BB962C8B-B14F-4D97-AF65-F5344CB8AC3E}">
        <p14:creationId xmlns:p14="http://schemas.microsoft.com/office/powerpoint/2010/main" val="499498909"/>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noChangeArrowheads="1"/>
          </p:cNvSpPr>
          <p:nvPr>
            <p:ph type="title"/>
          </p:nvPr>
        </p:nvSpPr>
        <p:spPr/>
        <p:txBody>
          <a:bodyPr/>
          <a:lstStyle/>
          <a:p>
            <a:r>
              <a:rPr lang="en-GB" altLang="en-US"/>
              <a:t>Law and Ethics in Information Security</a:t>
            </a:r>
          </a:p>
        </p:txBody>
      </p:sp>
      <p:sp>
        <p:nvSpPr>
          <p:cNvPr id="16387" name="Content Placeholder 5"/>
          <p:cNvSpPr>
            <a:spLocks noGrp="1" noChangeArrowheads="1"/>
          </p:cNvSpPr>
          <p:nvPr>
            <p:ph idx="1"/>
          </p:nvPr>
        </p:nvSpPr>
        <p:spPr>
          <a:xfrm>
            <a:off x="228600" y="1295401"/>
            <a:ext cx="8763000" cy="4191000"/>
          </a:xfrm>
        </p:spPr>
        <p:txBody>
          <a:bodyPr>
            <a:normAutofit/>
          </a:bodyPr>
          <a:lstStyle/>
          <a:p>
            <a:pPr algn="just"/>
            <a:r>
              <a:rPr lang="en-GB" altLang="en-US" dirty="0"/>
              <a:t>Laws: rules that mandate or prohibit certain behaviour and are enforced by the state</a:t>
            </a:r>
          </a:p>
          <a:p>
            <a:pPr algn="just"/>
            <a:r>
              <a:rPr lang="en-GB" altLang="en-US" dirty="0"/>
              <a:t>Ethics: regulate and define socially acceptable behaviour</a:t>
            </a:r>
          </a:p>
          <a:p>
            <a:pPr algn="just"/>
            <a:r>
              <a:rPr lang="en-GB" altLang="en-US" dirty="0"/>
              <a:t>Cultural mores: fixed moral attitudes or customs of a particular group</a:t>
            </a:r>
          </a:p>
          <a:p>
            <a:pPr algn="just"/>
            <a:r>
              <a:rPr lang="en-GB" altLang="en-US" dirty="0"/>
              <a:t>Laws carry the authority of a governing authority; ethics do not</a:t>
            </a:r>
          </a:p>
        </p:txBody>
      </p:sp>
    </p:spTree>
    <p:extLst>
      <p:ext uri="{BB962C8B-B14F-4D97-AF65-F5344CB8AC3E}">
        <p14:creationId xmlns:p14="http://schemas.microsoft.com/office/powerpoint/2010/main" val="3789881586"/>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noChangeArrowheads="1"/>
          </p:cNvSpPr>
          <p:nvPr>
            <p:ph type="title"/>
          </p:nvPr>
        </p:nvSpPr>
        <p:spPr>
          <a:xfrm>
            <a:off x="45720" y="27709"/>
            <a:ext cx="9052560" cy="505691"/>
          </a:xfrm>
        </p:spPr>
        <p:txBody>
          <a:bodyPr>
            <a:noAutofit/>
          </a:bodyPr>
          <a:lstStyle/>
          <a:p>
            <a:r>
              <a:rPr lang="en-GB" altLang="en-US" sz="3200" dirty="0"/>
              <a:t>Organizational Liability and the Need for Counsel</a:t>
            </a:r>
          </a:p>
        </p:txBody>
      </p:sp>
      <p:sp>
        <p:nvSpPr>
          <p:cNvPr id="18435" name="Content Placeholder 5"/>
          <p:cNvSpPr>
            <a:spLocks noGrp="1" noChangeArrowheads="1"/>
          </p:cNvSpPr>
          <p:nvPr>
            <p:ph idx="1"/>
          </p:nvPr>
        </p:nvSpPr>
        <p:spPr>
          <a:xfrm>
            <a:off x="190500" y="685800"/>
            <a:ext cx="8763000" cy="4830763"/>
          </a:xfrm>
        </p:spPr>
        <p:txBody>
          <a:bodyPr>
            <a:normAutofit lnSpcReduction="10000"/>
          </a:bodyPr>
          <a:lstStyle/>
          <a:p>
            <a:pPr algn="just">
              <a:lnSpc>
                <a:spcPct val="110000"/>
              </a:lnSpc>
            </a:pPr>
            <a:r>
              <a:rPr lang="en-GB" altLang="en-US" dirty="0"/>
              <a:t>Liability: the legal obligation of an entity extending beyond criminal or contract law; includes the legal obligation to make restitution</a:t>
            </a:r>
          </a:p>
          <a:p>
            <a:pPr algn="just">
              <a:lnSpc>
                <a:spcPct val="110000"/>
              </a:lnSpc>
            </a:pPr>
            <a:r>
              <a:rPr lang="en-GB" altLang="en-US" dirty="0"/>
              <a:t>Restitution: the legal obligation to compensate an injured party for wrongs committed</a:t>
            </a:r>
          </a:p>
          <a:p>
            <a:pPr algn="just">
              <a:lnSpc>
                <a:spcPct val="110000"/>
              </a:lnSpc>
            </a:pPr>
            <a:r>
              <a:rPr lang="en-GB" altLang="en-US" dirty="0"/>
              <a:t>Due care: the legal standard requiring a prudent organization to act legally and ethically and know the consequences of actions</a:t>
            </a:r>
          </a:p>
          <a:p>
            <a:pPr algn="just">
              <a:lnSpc>
                <a:spcPct val="110000"/>
              </a:lnSpc>
            </a:pPr>
            <a:r>
              <a:rPr lang="en-GB" altLang="en-US" dirty="0"/>
              <a:t>Due diligence: the legal standard requiring a prudent organization to maintain the</a:t>
            </a:r>
            <a:r>
              <a:rPr lang="en-US" altLang="en-US" dirty="0"/>
              <a:t> </a:t>
            </a:r>
            <a:r>
              <a:rPr lang="en-GB" altLang="en-US" dirty="0"/>
              <a:t>standard of due care and ensure actions are effective</a:t>
            </a:r>
          </a:p>
        </p:txBody>
      </p:sp>
    </p:spTree>
    <p:extLst>
      <p:ext uri="{BB962C8B-B14F-4D97-AF65-F5344CB8AC3E}">
        <p14:creationId xmlns:p14="http://schemas.microsoft.com/office/powerpoint/2010/main" val="3448562168"/>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0482" name="Title 1"/>
          <p:cNvSpPr>
            <a:spLocks noGrp="1" noChangeArrowheads="1"/>
          </p:cNvSpPr>
          <p:nvPr>
            <p:ph type="title"/>
          </p:nvPr>
        </p:nvSpPr>
        <p:spPr/>
        <p:txBody>
          <a:bodyPr>
            <a:noAutofit/>
          </a:bodyPr>
          <a:lstStyle/>
          <a:p>
            <a:r>
              <a:rPr lang="en-GB" altLang="en-US" dirty="0"/>
              <a:t>Organizational Liability and the Need for Counsel (2 of 2)</a:t>
            </a:r>
          </a:p>
        </p:txBody>
      </p:sp>
      <p:sp>
        <p:nvSpPr>
          <p:cNvPr id="20483" name="Content Placeholder 5"/>
          <p:cNvSpPr>
            <a:spLocks noGrp="1" noChangeArrowheads="1"/>
          </p:cNvSpPr>
          <p:nvPr>
            <p:ph idx="1"/>
          </p:nvPr>
        </p:nvSpPr>
        <p:spPr>
          <a:xfrm>
            <a:off x="228600" y="1295401"/>
            <a:ext cx="8763000" cy="4267200"/>
          </a:xfrm>
        </p:spPr>
        <p:txBody>
          <a:bodyPr/>
          <a:lstStyle/>
          <a:p>
            <a:pPr algn="just"/>
            <a:r>
              <a:rPr lang="en-GB" altLang="en-US" dirty="0"/>
              <a:t>Jurisdiction: court’s right to hear a case if the wrong was committed in its territory or involved its citizenry</a:t>
            </a:r>
          </a:p>
          <a:p>
            <a:pPr algn="just"/>
            <a:r>
              <a:rPr lang="en-GB" altLang="en-US" dirty="0"/>
              <a:t>Long-arm jurisdiction: application of laws to those residing outside a court’s normal jurisdiction; usually granted when a person acts illegally within the jurisdiction and leaves</a:t>
            </a:r>
          </a:p>
        </p:txBody>
      </p:sp>
    </p:spTree>
    <p:extLst>
      <p:ext uri="{BB962C8B-B14F-4D97-AF65-F5344CB8AC3E}">
        <p14:creationId xmlns:p14="http://schemas.microsoft.com/office/powerpoint/2010/main" val="2004385153"/>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noChangeArrowheads="1"/>
          </p:cNvSpPr>
          <p:nvPr>
            <p:ph type="title"/>
          </p:nvPr>
        </p:nvSpPr>
        <p:spPr>
          <a:xfrm>
            <a:off x="45720" y="27709"/>
            <a:ext cx="9052560" cy="658091"/>
          </a:xfrm>
        </p:spPr>
        <p:txBody>
          <a:bodyPr/>
          <a:lstStyle/>
          <a:p>
            <a:r>
              <a:rPr lang="en-GB" altLang="en-US" dirty="0"/>
              <a:t>Policy Versus Law</a:t>
            </a:r>
          </a:p>
        </p:txBody>
      </p:sp>
      <p:sp>
        <p:nvSpPr>
          <p:cNvPr id="22531" name="Content Placeholder 5"/>
          <p:cNvSpPr>
            <a:spLocks noGrp="1" noChangeArrowheads="1"/>
          </p:cNvSpPr>
          <p:nvPr>
            <p:ph idx="1"/>
          </p:nvPr>
        </p:nvSpPr>
        <p:spPr>
          <a:xfrm>
            <a:off x="190500" y="762000"/>
            <a:ext cx="8763000" cy="4800600"/>
          </a:xfrm>
        </p:spPr>
        <p:txBody>
          <a:bodyPr>
            <a:normAutofit fontScale="92500" lnSpcReduction="10000"/>
          </a:bodyPr>
          <a:lstStyle/>
          <a:p>
            <a:pPr algn="just"/>
            <a:r>
              <a:rPr lang="en-GB" altLang="en-US" dirty="0"/>
              <a:t>Policies: managerial directives that specify acceptable and unacceptable employee behaviour in the workplace</a:t>
            </a:r>
          </a:p>
          <a:p>
            <a:pPr algn="just"/>
            <a:r>
              <a:rPr lang="en-GB" altLang="en-US" dirty="0"/>
              <a:t>Policies function as organizational laws; must be crafted and implemented with care to ensure they are complete, appropriate, and fairly applied to everyone</a:t>
            </a:r>
          </a:p>
          <a:p>
            <a:pPr algn="just"/>
            <a:r>
              <a:rPr lang="en-GB" altLang="en-US" dirty="0"/>
              <a:t>Difference between policy and law: Ignorance of a policy is an acceptable defence.</a:t>
            </a:r>
          </a:p>
          <a:p>
            <a:pPr algn="just"/>
            <a:r>
              <a:rPr lang="en-GB" altLang="en-US" dirty="0"/>
              <a:t>Criteria for policy enforcement: </a:t>
            </a:r>
          </a:p>
          <a:p>
            <a:pPr lvl="1" algn="just"/>
            <a:r>
              <a:rPr lang="en-GB" altLang="en-US" dirty="0"/>
              <a:t>Dissemination (distribution)</a:t>
            </a:r>
          </a:p>
          <a:p>
            <a:pPr lvl="1" algn="just"/>
            <a:r>
              <a:rPr lang="en-GB" altLang="en-US" dirty="0"/>
              <a:t>Review (reading)</a:t>
            </a:r>
          </a:p>
          <a:p>
            <a:pPr lvl="1" algn="just"/>
            <a:r>
              <a:rPr lang="en-GB" altLang="en-US" dirty="0"/>
              <a:t>Comprehension (understanding)</a:t>
            </a:r>
          </a:p>
          <a:p>
            <a:pPr lvl="1" algn="just"/>
            <a:r>
              <a:rPr lang="en-GB" altLang="en-US" dirty="0"/>
              <a:t>Compliance (agreement)</a:t>
            </a:r>
          </a:p>
          <a:p>
            <a:pPr lvl="1" algn="just"/>
            <a:r>
              <a:rPr lang="en-GB" altLang="en-US" dirty="0"/>
              <a:t>Uniform enforcement</a:t>
            </a:r>
          </a:p>
          <a:p>
            <a:pPr algn="just"/>
            <a:endParaRPr lang="en-GB" altLang="en-US" dirty="0"/>
          </a:p>
        </p:txBody>
      </p:sp>
    </p:spTree>
    <p:extLst>
      <p:ext uri="{BB962C8B-B14F-4D97-AF65-F5344CB8AC3E}">
        <p14:creationId xmlns:p14="http://schemas.microsoft.com/office/powerpoint/2010/main" val="345447617"/>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4578" name="Title 1"/>
          <p:cNvSpPr>
            <a:spLocks noGrp="1"/>
          </p:cNvSpPr>
          <p:nvPr>
            <p:ph type="title"/>
          </p:nvPr>
        </p:nvSpPr>
        <p:spPr/>
        <p:txBody>
          <a:bodyPr/>
          <a:lstStyle/>
          <a:p>
            <a:r>
              <a:rPr lang="en-GB" altLang="en-US" dirty="0"/>
              <a:t>Policy Versus Law (2 of 2)</a:t>
            </a:r>
            <a:endParaRPr lang="en-US" altLang="en-US" dirty="0"/>
          </a:p>
        </p:txBody>
      </p:sp>
      <p:sp>
        <p:nvSpPr>
          <p:cNvPr id="24579" name="Content Placeholder 2"/>
          <p:cNvSpPr>
            <a:spLocks noGrp="1"/>
          </p:cNvSpPr>
          <p:nvPr>
            <p:ph idx="1"/>
          </p:nvPr>
        </p:nvSpPr>
        <p:spPr/>
        <p:txBody>
          <a:bodyPr/>
          <a:lstStyle/>
          <a:p>
            <a:pPr algn="just"/>
            <a:r>
              <a:rPr lang="en-GB" altLang="en-US" dirty="0"/>
              <a:t>Criteria for policy enforcement: </a:t>
            </a:r>
          </a:p>
          <a:p>
            <a:pPr lvl="1" algn="just"/>
            <a:r>
              <a:rPr lang="en-GB" altLang="en-US" dirty="0"/>
              <a:t>Dissemination (distribution)</a:t>
            </a:r>
          </a:p>
          <a:p>
            <a:pPr lvl="1" algn="just"/>
            <a:r>
              <a:rPr lang="en-GB" altLang="en-US" dirty="0"/>
              <a:t>Review (reading)</a:t>
            </a:r>
          </a:p>
          <a:p>
            <a:pPr lvl="1" algn="just"/>
            <a:r>
              <a:rPr lang="en-GB" altLang="en-US" dirty="0"/>
              <a:t>Comprehension (understanding)</a:t>
            </a:r>
          </a:p>
          <a:p>
            <a:pPr lvl="1" algn="just"/>
            <a:r>
              <a:rPr lang="en-GB" altLang="en-US" dirty="0"/>
              <a:t>Compliance (agreement)</a:t>
            </a:r>
          </a:p>
          <a:p>
            <a:pPr lvl="1" algn="just"/>
            <a:r>
              <a:rPr lang="en-GB" altLang="en-US" dirty="0"/>
              <a:t>Uniform enforcement</a:t>
            </a:r>
          </a:p>
        </p:txBody>
      </p:sp>
    </p:spTree>
    <p:extLst>
      <p:ext uri="{BB962C8B-B14F-4D97-AF65-F5344CB8AC3E}">
        <p14:creationId xmlns:p14="http://schemas.microsoft.com/office/powerpoint/2010/main" val="35530634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noChangeArrowheads="1"/>
          </p:cNvSpPr>
          <p:nvPr>
            <p:ph type="title"/>
          </p:nvPr>
        </p:nvSpPr>
        <p:spPr/>
        <p:txBody>
          <a:bodyPr/>
          <a:lstStyle/>
          <a:p>
            <a:r>
              <a:rPr lang="en-GB" altLang="en-US"/>
              <a:t>Types of Law</a:t>
            </a:r>
            <a:endParaRPr lang="en-GB" altLang="en-US" dirty="0"/>
          </a:p>
        </p:txBody>
      </p:sp>
      <p:sp>
        <p:nvSpPr>
          <p:cNvPr id="6" name="Content Placeholder 5"/>
          <p:cNvSpPr>
            <a:spLocks noGrp="1"/>
          </p:cNvSpPr>
          <p:nvPr>
            <p:ph idx="1"/>
          </p:nvPr>
        </p:nvSpPr>
        <p:spPr>
          <a:xfrm>
            <a:off x="228600" y="1295401"/>
            <a:ext cx="8763000" cy="4114800"/>
          </a:xfrm>
        </p:spPr>
        <p:txBody>
          <a:bodyPr>
            <a:normAutofit/>
          </a:bodyPr>
          <a:lstStyle/>
          <a:p>
            <a:r>
              <a:rPr lang="en-US" dirty="0"/>
              <a:t>Constitutional</a:t>
            </a:r>
          </a:p>
          <a:p>
            <a:r>
              <a:rPr lang="en-US" dirty="0"/>
              <a:t>Statutory</a:t>
            </a:r>
          </a:p>
          <a:p>
            <a:pPr lvl="1"/>
            <a:r>
              <a:rPr lang="en-US" dirty="0"/>
              <a:t>Civil</a:t>
            </a:r>
          </a:p>
          <a:p>
            <a:pPr lvl="2"/>
            <a:r>
              <a:rPr lang="en-US" dirty="0"/>
              <a:t>Tort</a:t>
            </a:r>
          </a:p>
          <a:p>
            <a:pPr lvl="1"/>
            <a:r>
              <a:rPr lang="en-US" dirty="0"/>
              <a:t>Criminal</a:t>
            </a:r>
          </a:p>
          <a:p>
            <a:r>
              <a:rPr lang="en-US" dirty="0"/>
              <a:t>Regulatory or Administrative</a:t>
            </a:r>
          </a:p>
          <a:p>
            <a:r>
              <a:rPr lang="en-US" dirty="0"/>
              <a:t>Common Case, and Precedent</a:t>
            </a:r>
          </a:p>
          <a:p>
            <a:r>
              <a:rPr lang="en-US" dirty="0"/>
              <a:t>Private and Public</a:t>
            </a:r>
          </a:p>
        </p:txBody>
      </p:sp>
    </p:spTree>
    <p:extLst>
      <p:ext uri="{BB962C8B-B14F-4D97-AF65-F5344CB8AC3E}">
        <p14:creationId xmlns:p14="http://schemas.microsoft.com/office/powerpoint/2010/main" val="1452459370"/>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8674" name="Title 1"/>
          <p:cNvSpPr>
            <a:spLocks noGrp="1" noChangeArrowheads="1"/>
          </p:cNvSpPr>
          <p:nvPr>
            <p:ph type="title"/>
          </p:nvPr>
        </p:nvSpPr>
        <p:spPr/>
        <p:txBody>
          <a:bodyPr/>
          <a:lstStyle/>
          <a:p>
            <a:r>
              <a:rPr lang="en-GB" altLang="en-US"/>
              <a:t>Relevant U.S. Laws</a:t>
            </a:r>
          </a:p>
        </p:txBody>
      </p:sp>
      <p:sp>
        <p:nvSpPr>
          <p:cNvPr id="28675" name="Content Placeholder 5"/>
          <p:cNvSpPr>
            <a:spLocks noGrp="1" noChangeArrowheads="1"/>
          </p:cNvSpPr>
          <p:nvPr>
            <p:ph idx="1"/>
          </p:nvPr>
        </p:nvSpPr>
        <p:spPr>
          <a:xfrm>
            <a:off x="228600" y="1295401"/>
            <a:ext cx="8763000" cy="4267200"/>
          </a:xfrm>
        </p:spPr>
        <p:txBody>
          <a:bodyPr/>
          <a:lstStyle/>
          <a:p>
            <a:pPr algn="just"/>
            <a:r>
              <a:rPr lang="en-GB" altLang="en-US" dirty="0"/>
              <a:t>The United States has been a leader in the development and implementation of information security legislation.</a:t>
            </a:r>
          </a:p>
          <a:p>
            <a:pPr algn="just"/>
            <a:r>
              <a:rPr lang="en-GB" altLang="en-US" dirty="0"/>
              <a:t>Information security legislation contributes to a more reliable business environment and a stable economy.</a:t>
            </a:r>
          </a:p>
          <a:p>
            <a:pPr algn="just"/>
            <a:r>
              <a:rPr lang="en-GB" altLang="en-US" dirty="0"/>
              <a:t>The United States has demonstrated understanding of the importance of securing information and has specified penalties for individuals and organizations that breach civil and criminal law.</a:t>
            </a:r>
          </a:p>
        </p:txBody>
      </p:sp>
    </p:spTree>
    <p:extLst>
      <p:ext uri="{BB962C8B-B14F-4D97-AF65-F5344CB8AC3E}">
        <p14:creationId xmlns:p14="http://schemas.microsoft.com/office/powerpoint/2010/main" val="204582262"/>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noChangeArrowheads="1"/>
          </p:cNvSpPr>
          <p:nvPr>
            <p:ph type="title"/>
          </p:nvPr>
        </p:nvSpPr>
        <p:spPr>
          <a:xfrm>
            <a:off x="45720" y="27709"/>
            <a:ext cx="9052560" cy="734291"/>
          </a:xfrm>
        </p:spPr>
        <p:txBody>
          <a:bodyPr/>
          <a:lstStyle/>
          <a:p>
            <a:r>
              <a:rPr lang="en-GB" altLang="en-US" dirty="0"/>
              <a:t>General Computer Crime Laws</a:t>
            </a:r>
          </a:p>
        </p:txBody>
      </p:sp>
      <p:sp>
        <p:nvSpPr>
          <p:cNvPr id="30723" name="Content Placeholder 5"/>
          <p:cNvSpPr>
            <a:spLocks noGrp="1" noChangeArrowheads="1"/>
          </p:cNvSpPr>
          <p:nvPr>
            <p:ph idx="1"/>
          </p:nvPr>
        </p:nvSpPr>
        <p:spPr>
          <a:xfrm>
            <a:off x="190500" y="990600"/>
            <a:ext cx="8763000" cy="4830763"/>
          </a:xfrm>
        </p:spPr>
        <p:txBody>
          <a:bodyPr>
            <a:normAutofit lnSpcReduction="10000"/>
          </a:bodyPr>
          <a:lstStyle/>
          <a:p>
            <a:pPr algn="just"/>
            <a:r>
              <a:rPr lang="en-GB" altLang="en-US" dirty="0"/>
              <a:t>Computer Fraud and Abuse Act of 1986 (CFA Act): </a:t>
            </a:r>
            <a:r>
              <a:rPr lang="en-US" altLang="en-US" dirty="0"/>
              <a:t>Cornerstone of many computer-related federal laws and enforcement efforts</a:t>
            </a:r>
            <a:r>
              <a:rPr lang="ar-SA" altLang="en-US" dirty="0"/>
              <a:t>‏</a:t>
            </a:r>
            <a:endParaRPr lang="en-GB" altLang="en-US" dirty="0"/>
          </a:p>
          <a:p>
            <a:pPr algn="just"/>
            <a:r>
              <a:rPr lang="en-GB" altLang="en-US" dirty="0"/>
              <a:t>National Information Infrastructure Protection Act of 1996: </a:t>
            </a:r>
          </a:p>
          <a:p>
            <a:pPr lvl="1" algn="just"/>
            <a:r>
              <a:rPr lang="en-US" altLang="en-US" dirty="0"/>
              <a:t>Modified several sections of the previous act and increased the penalties for selected crimes</a:t>
            </a:r>
          </a:p>
          <a:p>
            <a:pPr lvl="1" algn="just"/>
            <a:r>
              <a:rPr lang="en-US" altLang="en-US" dirty="0"/>
              <a:t>Severity of the penalties was judged on the value of the information and the purpose</a:t>
            </a:r>
          </a:p>
          <a:p>
            <a:pPr lvl="2" algn="just"/>
            <a:r>
              <a:rPr lang="en-US" altLang="en-US" dirty="0"/>
              <a:t>For purposes of commercial advantage</a:t>
            </a:r>
          </a:p>
          <a:p>
            <a:pPr lvl="2" algn="just"/>
            <a:r>
              <a:rPr lang="en-US" altLang="en-US" dirty="0"/>
              <a:t>For private financial gain</a:t>
            </a:r>
          </a:p>
          <a:p>
            <a:pPr lvl="2" algn="just"/>
            <a:r>
              <a:rPr lang="en-US" altLang="en-US" dirty="0"/>
              <a:t>In furtherance of a criminal act</a:t>
            </a:r>
            <a:endParaRPr lang="en-GB" altLang="en-US" dirty="0"/>
          </a:p>
        </p:txBody>
      </p:sp>
    </p:spTree>
    <p:extLst>
      <p:ext uri="{BB962C8B-B14F-4D97-AF65-F5344CB8AC3E}">
        <p14:creationId xmlns:p14="http://schemas.microsoft.com/office/powerpoint/2010/main" val="3321567518"/>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2770" name="Title 1"/>
          <p:cNvSpPr>
            <a:spLocks noGrp="1"/>
          </p:cNvSpPr>
          <p:nvPr>
            <p:ph type="title"/>
          </p:nvPr>
        </p:nvSpPr>
        <p:spPr/>
        <p:txBody>
          <a:bodyPr/>
          <a:lstStyle/>
          <a:p>
            <a:r>
              <a:rPr lang="en-GB" altLang="en-US" dirty="0"/>
              <a:t>General Computer Crime Laws (2 of 2)</a:t>
            </a:r>
            <a:endParaRPr lang="en-US" altLang="en-US" dirty="0"/>
          </a:p>
        </p:txBody>
      </p:sp>
      <p:sp>
        <p:nvSpPr>
          <p:cNvPr id="32771" name="Content Placeholder 2"/>
          <p:cNvSpPr>
            <a:spLocks noGrp="1"/>
          </p:cNvSpPr>
          <p:nvPr>
            <p:ph idx="1"/>
          </p:nvPr>
        </p:nvSpPr>
        <p:spPr>
          <a:xfrm>
            <a:off x="190500" y="990600"/>
            <a:ext cx="8763000" cy="4830763"/>
          </a:xfrm>
        </p:spPr>
        <p:txBody>
          <a:bodyPr>
            <a:normAutofit lnSpcReduction="10000"/>
          </a:bodyPr>
          <a:lstStyle/>
          <a:p>
            <a:pPr algn="just"/>
            <a:r>
              <a:rPr lang="en-GB" altLang="en-US" dirty="0"/>
              <a:t>USA PATRIOT Act of 2001: </a:t>
            </a:r>
            <a:r>
              <a:rPr lang="en-US" altLang="en-US" dirty="0"/>
              <a:t>Provides law enforcement agencies with broader latitude in order to combat terrorism-related activities</a:t>
            </a:r>
            <a:endParaRPr lang="en-GB" altLang="en-US" dirty="0"/>
          </a:p>
          <a:p>
            <a:pPr algn="just"/>
            <a:r>
              <a:rPr lang="en-GB" altLang="en-US" dirty="0"/>
              <a:t>USA PATRIOT Improvement and Reauthorization Act: </a:t>
            </a:r>
            <a:r>
              <a:rPr lang="en-US" altLang="en-US" dirty="0"/>
              <a:t>Made permanent 14 of the 16 expanded powers of the Department of Homeland Security and the FBI in investigating terrorist activity</a:t>
            </a:r>
          </a:p>
          <a:p>
            <a:pPr algn="just"/>
            <a:r>
              <a:rPr lang="en-US" altLang="en-US" dirty="0"/>
              <a:t>USA FREEDOM Act inherited select USA PATRIOT functions as the PATRIOT act expired in 2015</a:t>
            </a:r>
            <a:endParaRPr lang="en-GB" altLang="en-US" dirty="0"/>
          </a:p>
          <a:p>
            <a:pPr algn="just"/>
            <a:r>
              <a:rPr lang="en-GB" altLang="en-US" dirty="0"/>
              <a:t>Computer Security Act of 1987: </a:t>
            </a:r>
            <a:r>
              <a:rPr lang="en-US" altLang="en-US" dirty="0"/>
              <a:t>One of the first attempts to protect federal computer systems by establishing minimum acceptable security practices</a:t>
            </a:r>
            <a:endParaRPr lang="en-GB" altLang="en-US" dirty="0"/>
          </a:p>
        </p:txBody>
      </p:sp>
    </p:spTree>
    <p:extLst>
      <p:ext uri="{BB962C8B-B14F-4D97-AF65-F5344CB8AC3E}">
        <p14:creationId xmlns:p14="http://schemas.microsoft.com/office/powerpoint/2010/main" val="27820736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4818" name="Title 1"/>
          <p:cNvSpPr>
            <a:spLocks noGrp="1" noChangeArrowheads="1"/>
          </p:cNvSpPr>
          <p:nvPr>
            <p:ph type="title"/>
          </p:nvPr>
        </p:nvSpPr>
        <p:spPr/>
        <p:txBody>
          <a:bodyPr/>
          <a:lstStyle/>
          <a:p>
            <a:r>
              <a:rPr lang="en-GB" altLang="en-US" dirty="0"/>
              <a:t>Privacy (1 of 2)</a:t>
            </a:r>
          </a:p>
        </p:txBody>
      </p:sp>
      <p:sp>
        <p:nvSpPr>
          <p:cNvPr id="34819" name="Content Placeholder 5"/>
          <p:cNvSpPr>
            <a:spLocks noGrp="1" noChangeArrowheads="1"/>
          </p:cNvSpPr>
          <p:nvPr>
            <p:ph idx="1"/>
          </p:nvPr>
        </p:nvSpPr>
        <p:spPr>
          <a:xfrm>
            <a:off x="228600" y="1295401"/>
            <a:ext cx="8763000" cy="4191000"/>
          </a:xfrm>
        </p:spPr>
        <p:txBody>
          <a:bodyPr>
            <a:normAutofit/>
          </a:bodyPr>
          <a:lstStyle/>
          <a:p>
            <a:pPr algn="just"/>
            <a:r>
              <a:rPr lang="en-GB" altLang="en-US" dirty="0"/>
              <a:t>One of the hottest topics in information security</a:t>
            </a:r>
          </a:p>
          <a:p>
            <a:pPr algn="just"/>
            <a:r>
              <a:rPr lang="en-GB" altLang="en-US" dirty="0"/>
              <a:t>Right of individuals or groups to protect themselves and personal information from unauthorized access</a:t>
            </a:r>
          </a:p>
          <a:p>
            <a:pPr algn="just"/>
            <a:r>
              <a:rPr lang="en-GB" altLang="en-US" dirty="0"/>
              <a:t>Ability to aggregate data from multiple sources allows creation of information databases previously impossible</a:t>
            </a:r>
          </a:p>
          <a:p>
            <a:pPr algn="just"/>
            <a:r>
              <a:rPr lang="en-US" altLang="en-US" dirty="0"/>
              <a:t>The number of statutes addressing an individual’s right to privacy has grown</a:t>
            </a:r>
            <a:endParaRPr lang="en-GB" altLang="en-US" dirty="0"/>
          </a:p>
        </p:txBody>
      </p:sp>
    </p:spTree>
    <p:extLst>
      <p:ext uri="{BB962C8B-B14F-4D97-AF65-F5344CB8AC3E}">
        <p14:creationId xmlns:p14="http://schemas.microsoft.com/office/powerpoint/2010/main" val="3192835122"/>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7890" name="Title 1"/>
          <p:cNvSpPr>
            <a:spLocks noGrp="1" noChangeArrowheads="1"/>
          </p:cNvSpPr>
          <p:nvPr>
            <p:ph type="title"/>
          </p:nvPr>
        </p:nvSpPr>
        <p:spPr/>
        <p:txBody>
          <a:bodyPr/>
          <a:lstStyle/>
          <a:p>
            <a:r>
              <a:rPr lang="en-GB" altLang="en-US" dirty="0"/>
              <a:t>Privacy (2 of 2)</a:t>
            </a:r>
          </a:p>
        </p:txBody>
      </p:sp>
      <p:sp>
        <p:nvSpPr>
          <p:cNvPr id="37891" name="Content Placeholder 5"/>
          <p:cNvSpPr>
            <a:spLocks noGrp="1" noChangeArrowheads="1"/>
          </p:cNvSpPr>
          <p:nvPr>
            <p:ph idx="1"/>
          </p:nvPr>
        </p:nvSpPr>
        <p:spPr/>
        <p:txBody>
          <a:bodyPr>
            <a:normAutofit/>
          </a:bodyPr>
          <a:lstStyle/>
          <a:p>
            <a:pPr algn="just"/>
            <a:r>
              <a:rPr lang="en-GB" altLang="en-US" dirty="0"/>
              <a:t>U.S. Regulations</a:t>
            </a:r>
          </a:p>
          <a:p>
            <a:pPr lvl="1" algn="just"/>
            <a:r>
              <a:rPr lang="en-GB" altLang="en-US" dirty="0"/>
              <a:t>Privacy of Customer Information Section of the common carrier regulation</a:t>
            </a:r>
          </a:p>
          <a:p>
            <a:pPr lvl="1" algn="just"/>
            <a:r>
              <a:rPr lang="en-GB" altLang="en-US" dirty="0"/>
              <a:t>Federal Privacy Act of 1974 </a:t>
            </a:r>
          </a:p>
          <a:p>
            <a:pPr lvl="1" algn="just"/>
            <a:r>
              <a:rPr lang="en-GB" altLang="en-US" dirty="0"/>
              <a:t>Electronic Communications Privacy Act of 1986</a:t>
            </a:r>
          </a:p>
          <a:p>
            <a:pPr lvl="1" algn="just"/>
            <a:r>
              <a:rPr lang="en-GB" altLang="en-US" dirty="0"/>
              <a:t>Health Insurance Portability and Accountability Act of 1996 (HIPAA), aka Kennedy-</a:t>
            </a:r>
            <a:r>
              <a:rPr lang="en-GB" altLang="en-US" dirty="0" err="1"/>
              <a:t>Kassebaum</a:t>
            </a:r>
            <a:r>
              <a:rPr lang="en-GB" altLang="en-US" dirty="0"/>
              <a:t> Act</a:t>
            </a:r>
          </a:p>
          <a:p>
            <a:pPr lvl="1" algn="just"/>
            <a:r>
              <a:rPr lang="en-GB" altLang="en-US" dirty="0"/>
              <a:t>Financial Services Modernization Act or Gramm-Leach-Bliley Act of 1999</a:t>
            </a:r>
          </a:p>
        </p:txBody>
      </p:sp>
    </p:spTree>
    <p:extLst>
      <p:ext uri="{BB962C8B-B14F-4D97-AF65-F5344CB8AC3E}">
        <p14:creationId xmlns:p14="http://schemas.microsoft.com/office/powerpoint/2010/main" val="2921290984"/>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itle 4"/>
          <p:cNvSpPr>
            <a:spLocks noGrp="1"/>
          </p:cNvSpPr>
          <p:nvPr>
            <p:ph type="title"/>
          </p:nvPr>
        </p:nvSpPr>
        <p:spPr>
          <a:xfrm>
            <a:off x="555681" y="76200"/>
            <a:ext cx="8032638" cy="601928"/>
          </a:xfrm>
        </p:spPr>
        <p:txBody>
          <a:bodyPr>
            <a:normAutofit fontScale="90000"/>
          </a:bodyPr>
          <a:lstStyle/>
          <a:p>
            <a:pPr marL="0" indent="0">
              <a:lnSpc>
                <a:spcPct val="100000"/>
              </a:lnSpc>
              <a:spcBef>
                <a:spcPts val="0"/>
              </a:spcBef>
              <a:tabLst>
                <a:tab pos="4397375" algn="l"/>
              </a:tabLst>
            </a:pPr>
            <a:r>
              <a:rPr lang="en-US" dirty="0"/>
              <a:t>Information aggregation</a:t>
            </a:r>
            <a:endParaRPr lang="en-US" baseline="30000" dirty="0"/>
          </a:p>
        </p:txBody>
      </p:sp>
      <p:pic>
        <p:nvPicPr>
          <p:cNvPr id="2050" name="Picture 2" descr="An illustration shows notebook at the center to which many arrows are pointed from several images. The first image on the left is a trash box with a recycling symbol in it. The second image on the top of it is a laptop labeled as, “cookies.” The third image is a screen shot of a page in in which the text reads as, “free magazine! Just fill out survey.” The fourth image is a screen shot that shows the text as, “get a quote.” The fifth image is a screen shot. The sixth image shows the photo of a cellphone labeled as, “Phone surveys.” The seventh image shows a boy weighing some items in a weighing machine. The image of notebook at the center has a text below it that reads as, “Information assembled from multiple sources (name, address, phone number, financial information, online browsing habits, purchasing habits, etc.).”&#1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5955" y="762000"/>
            <a:ext cx="7572090" cy="48636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557641616"/>
      </p:ext>
    </p:extLst>
  </p:cSld>
  <p:clrMapOvr>
    <a:masterClrMapping/>
  </p:clrMapOvr>
  <p:transition spd="slow"/>
</p:sld>
</file>

<file path=ppt/slides/slide1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9938" name="Title 1"/>
          <p:cNvSpPr>
            <a:spLocks noGrp="1" noChangeArrowheads="1"/>
          </p:cNvSpPr>
          <p:nvPr>
            <p:ph type="title"/>
          </p:nvPr>
        </p:nvSpPr>
        <p:spPr/>
        <p:txBody>
          <a:bodyPr/>
          <a:lstStyle/>
          <a:p>
            <a:r>
              <a:rPr lang="en-GB" altLang="en-US" dirty="0"/>
              <a:t>Identity Theft (1 of 2)</a:t>
            </a:r>
          </a:p>
        </p:txBody>
      </p:sp>
      <p:sp>
        <p:nvSpPr>
          <p:cNvPr id="39939" name="Content Placeholder 5"/>
          <p:cNvSpPr>
            <a:spLocks noGrp="1" noChangeArrowheads="1"/>
          </p:cNvSpPr>
          <p:nvPr>
            <p:ph idx="1"/>
          </p:nvPr>
        </p:nvSpPr>
        <p:spPr>
          <a:xfrm>
            <a:off x="228600" y="1057275"/>
            <a:ext cx="8763000" cy="4830763"/>
          </a:xfrm>
        </p:spPr>
        <p:txBody>
          <a:bodyPr>
            <a:normAutofit/>
          </a:bodyPr>
          <a:lstStyle/>
          <a:p>
            <a:pPr algn="just"/>
            <a:r>
              <a:rPr lang="en-GB" altLang="en-US" dirty="0"/>
              <a:t>It can occur when someone steals a victim’s personally identifiable information (PII) and poses as the victim to conduct actions/make purchases.</a:t>
            </a:r>
          </a:p>
          <a:p>
            <a:pPr algn="just"/>
            <a:r>
              <a:rPr lang="en-GB" altLang="en-US" dirty="0"/>
              <a:t>Federal Trade Commission </a:t>
            </a:r>
            <a:r>
              <a:rPr lang="en-US" dirty="0"/>
              <a:t>(FTC)</a:t>
            </a:r>
            <a:r>
              <a:rPr lang="en-GB" altLang="en-US" dirty="0"/>
              <a:t> oversees efforts to foster coordination, effective prosecution of criminals, and methods to increase victim’s restitution.</a:t>
            </a:r>
          </a:p>
          <a:p>
            <a:pPr algn="just"/>
            <a:r>
              <a:rPr lang="en-GB" altLang="en-US" dirty="0"/>
              <a:t>Fraud and Related Activity in Connection with Identification Documents, Authentication Features, and Information Act (Title 18, U.S.C. § 1028).</a:t>
            </a:r>
            <a:r>
              <a:rPr lang="ar-SA" altLang="en-US" dirty="0"/>
              <a:t>‏</a:t>
            </a:r>
            <a:endParaRPr lang="en-GB" altLang="en-US" dirty="0"/>
          </a:p>
        </p:txBody>
      </p:sp>
    </p:spTree>
    <p:extLst>
      <p:ext uri="{BB962C8B-B14F-4D97-AF65-F5344CB8AC3E}">
        <p14:creationId xmlns:p14="http://schemas.microsoft.com/office/powerpoint/2010/main" val="2817623019"/>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1986" name="Title 1"/>
          <p:cNvSpPr>
            <a:spLocks noGrp="1"/>
          </p:cNvSpPr>
          <p:nvPr>
            <p:ph type="title"/>
          </p:nvPr>
        </p:nvSpPr>
        <p:spPr/>
        <p:txBody>
          <a:bodyPr/>
          <a:lstStyle/>
          <a:p>
            <a:r>
              <a:rPr lang="en-GB" altLang="en-US" dirty="0"/>
              <a:t>Identity Theft (2 of 2)</a:t>
            </a:r>
            <a:endParaRPr lang="en-US" altLang="en-US" dirty="0"/>
          </a:p>
        </p:txBody>
      </p:sp>
      <p:sp>
        <p:nvSpPr>
          <p:cNvPr id="41987" name="Content Placeholder 2"/>
          <p:cNvSpPr>
            <a:spLocks noGrp="1"/>
          </p:cNvSpPr>
          <p:nvPr>
            <p:ph idx="1"/>
          </p:nvPr>
        </p:nvSpPr>
        <p:spPr>
          <a:xfrm>
            <a:off x="190500" y="914400"/>
            <a:ext cx="8763000" cy="4830763"/>
          </a:xfrm>
        </p:spPr>
        <p:txBody>
          <a:bodyPr>
            <a:normAutofit fontScale="92500"/>
          </a:bodyPr>
          <a:lstStyle/>
          <a:p>
            <a:pPr algn="just"/>
            <a:r>
              <a:rPr lang="en-US" altLang="en-US" dirty="0"/>
              <a:t>If someone suspects identity theft, the FTC recommends:</a:t>
            </a:r>
          </a:p>
          <a:p>
            <a:pPr lvl="1" algn="just"/>
            <a:r>
              <a:rPr lang="en-US" dirty="0"/>
              <a:t>Place an initial fraud alert: Report to one of the three national credit reporting companies and ask for an initial fraud alert on your credit report. </a:t>
            </a:r>
          </a:p>
          <a:p>
            <a:pPr lvl="1" algn="just"/>
            <a:r>
              <a:rPr lang="en-US" dirty="0"/>
              <a:t>Order your credit reports: Filing an initial fraud alert entitles you to a free credit report from each of the three credit reporting companies. Examine the reports for fraud activity.</a:t>
            </a:r>
          </a:p>
          <a:p>
            <a:pPr lvl="1" algn="just"/>
            <a:r>
              <a:rPr lang="en-US" dirty="0"/>
              <a:t>Create an identity theft report: Filing a complaint with the FTC will generate an identity theft affidavit, which can be used to file a police report and create an identity theft report. </a:t>
            </a:r>
          </a:p>
          <a:p>
            <a:pPr lvl="1" algn="just"/>
            <a:r>
              <a:rPr lang="en-US" dirty="0"/>
              <a:t>Monitor your progress: Document all calls, letters, and communications during the process.</a:t>
            </a:r>
            <a:endParaRPr lang="en-US" altLang="en-US" dirty="0"/>
          </a:p>
        </p:txBody>
      </p:sp>
    </p:spTree>
    <p:extLst>
      <p:ext uri="{BB962C8B-B14F-4D97-AF65-F5344CB8AC3E}">
        <p14:creationId xmlns:p14="http://schemas.microsoft.com/office/powerpoint/2010/main" val="835057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6" name="Title 5"/>
          <p:cNvSpPr>
            <a:spLocks noGrp="1"/>
          </p:cNvSpPr>
          <p:nvPr>
            <p:ph type="title"/>
          </p:nvPr>
        </p:nvSpPr>
        <p:spPr>
          <a:xfrm>
            <a:off x="519168" y="135631"/>
            <a:ext cx="8472431" cy="1007369"/>
          </a:xfrm>
        </p:spPr>
        <p:txBody>
          <a:bodyPr>
            <a:noAutofit/>
          </a:bodyPr>
          <a:lstStyle/>
          <a:p>
            <a:pPr marL="0" indent="0">
              <a:lnSpc>
                <a:spcPct val="100000"/>
              </a:lnSpc>
              <a:spcBef>
                <a:spcPts val="0"/>
              </a:spcBef>
              <a:tabLst>
                <a:tab pos="4397375" algn="l"/>
              </a:tabLst>
            </a:pPr>
            <a:r>
              <a:rPr lang="en-US" dirty="0"/>
              <a:t>U.S. Department of Justice report on victims of identity theft in 2012 and 2014</a:t>
            </a:r>
          </a:p>
        </p:txBody>
      </p:sp>
      <p:pic>
        <p:nvPicPr>
          <p:cNvPr id="2" name="Picture 1" descr="A figure shows the data of Persons age 16 or older who experienced at least one identity theft incident in the past 12 months, by type of theft, 2012 and 2014. It is mentioned majorly in two forms as, anytime during the past12 months* and Most recent incident. The heading anytime during past 12 months is further divided into two columns with the heading: Number of victims and percent of all persons. The heading most recent incident is further divided into three column with the heading; Number of victims, percent of all persons and percent of all victims. The number of victims in the heading anytime during past 12 months is listed for 2012 and 2014*. For the overall list of values the type of identity theft is mentioned at the left corner of the data analysis. The type of identity theft are, “Total, Existing account, credit card, bank, other, new account, personal information, multiple types, Existing accountb and otherc. The values under number of victims in 2012 are, “16,580,500, 15,323,500, 7,698,500≠, 7,470,700, 1,696,400, 1,125,100, 833,600” and the next three values are hyphen. The number of victims in 2014* are, “17,576,200, 16,392,600, 8,598,600, 8,082,600, 1,452,300, 1,077,100, 1,077,100” and the below three values are marked with hyphen. The percent of all persons in 2012 are, “6.7%, 6.2%, 3.1%, 3.0%, 0.7%, 0.5% and 0.3%”, other three values are marked with hyphen. Percent of all persons in 2014* are, “7.0%, 6.6%, 3.4%, 3.2%, 0.6%, 0.4% and 0.3%” with other values are hyphen. Then the most recent incident has number of victims in 2012 are listed as, “16,580,500, 14,022,100, 6,676,300, 6,191,500, 1,154,300, 683,400, 622,900, 1,252,000, 1,252,000, 824,700 and 427,400.” The number of victims in 2014* are, “17,576,200, 15,045,200, 7,329,100, 6,735,800, 980,300, 683,300, 546,400, 1,297,700, 921,500 and 376,200.” Percent of all persons in 2012 are, “6.7%, 5.7%, 2.7%, 2.5%, 0.5%, 0.3%, 0.3%, 0.5%, 0.3% and 0.2%.” Percent of all persons in 2014* are, “7.0%, 6.0%, 2.9%, 2.7%, 0.4%, 0.3%, 0.2%, 0.6%, 0.4% and 0.2%.” Percent of all victims in 2012 are, “100%, 84.6%, 40.3%, 37.3%, 7.0%≠, 4.1%, 3.8%, 7.6%, 5.0% and 2.6%.” Percent of all victims in 2014* are, “100%, 85.6%, 41.7%, 38.3%, 5.6%, 3.9%, 3.1%, 7.4%, 5.2% and 2.1%.” The text below this overall data analysis reads as, “  ͠  Not applicable. *Comparison year. ≠Significant difference from comparison year at the 90% confidence level. aldentity theft classified as a single type. bIncludes victims who experienced two or more of the following: unauthorized use of a credit card, bank account, or other existing account. cIncludes victims who experienced two or more of the following: unauthorized use of an existing account, misuse of personal information to open a new account, or misuse of personal information for other fraudulent purposes. Source: Bureau of Justice Statistics, National Crime Victimization Survey, Identity Theft Supplement, 2012 and 2014.”&#10;"/>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19168" y="1371600"/>
            <a:ext cx="8011089" cy="3831971"/>
          </a:xfrm>
          <a:prstGeom prst="rect">
            <a:avLst/>
          </a:prstGeom>
        </p:spPr>
      </p:pic>
      <p:sp>
        <p:nvSpPr>
          <p:cNvPr id="7" name="Content Placeholder 6"/>
          <p:cNvSpPr>
            <a:spLocks noGrp="1"/>
          </p:cNvSpPr>
          <p:nvPr>
            <p:ph sz="quarter" idx="10"/>
          </p:nvPr>
        </p:nvSpPr>
        <p:spPr>
          <a:xfrm>
            <a:off x="990600" y="5236658"/>
            <a:ext cx="8153400" cy="391026"/>
          </a:xfrm>
        </p:spPr>
        <p:txBody>
          <a:bodyPr>
            <a:normAutofit lnSpcReduction="10000"/>
          </a:bodyPr>
          <a:lstStyle/>
          <a:p>
            <a:pPr marL="0" indent="0">
              <a:lnSpc>
                <a:spcPct val="100000"/>
              </a:lnSpc>
              <a:spcBef>
                <a:spcPts val="600"/>
              </a:spcBef>
              <a:buNone/>
              <a:tabLst>
                <a:tab pos="4397375" algn="l"/>
              </a:tabLst>
            </a:pPr>
            <a:r>
              <a:rPr lang="en-US" sz="2000" i="1" dirty="0"/>
              <a:t>Source: U.S. Federal Trade Commission.</a:t>
            </a:r>
          </a:p>
        </p:txBody>
      </p:sp>
    </p:spTree>
    <p:extLst>
      <p:ext uri="{BB962C8B-B14F-4D97-AF65-F5344CB8AC3E}">
        <p14:creationId xmlns:p14="http://schemas.microsoft.com/office/powerpoint/2010/main" val="4088894660"/>
      </p:ext>
    </p:extLst>
  </p:cSld>
  <p:clrMapOvr>
    <a:masterClrMapping/>
  </p:clrMapOvr>
  <p:transition spd="slow"/>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noChangeArrowheads="1"/>
          </p:cNvSpPr>
          <p:nvPr>
            <p:ph type="title"/>
          </p:nvPr>
        </p:nvSpPr>
        <p:spPr/>
        <p:txBody>
          <a:bodyPr/>
          <a:lstStyle/>
          <a:p>
            <a:r>
              <a:rPr lang="en-GB" altLang="en-US"/>
              <a:t>Export and Espionage Laws</a:t>
            </a:r>
          </a:p>
        </p:txBody>
      </p:sp>
      <p:sp>
        <p:nvSpPr>
          <p:cNvPr id="44035" name="Content Placeholder 5"/>
          <p:cNvSpPr>
            <a:spLocks noGrp="1" noChangeArrowheads="1"/>
          </p:cNvSpPr>
          <p:nvPr>
            <p:ph idx="1"/>
          </p:nvPr>
        </p:nvSpPr>
        <p:spPr>
          <a:xfrm>
            <a:off x="190500" y="914400"/>
            <a:ext cx="8763000" cy="4830763"/>
          </a:xfrm>
        </p:spPr>
        <p:txBody>
          <a:bodyPr>
            <a:normAutofit/>
          </a:bodyPr>
          <a:lstStyle/>
          <a:p>
            <a:pPr algn="just"/>
            <a:r>
              <a:rPr lang="en-GB" altLang="en-US" dirty="0"/>
              <a:t>Economic Espionage Act of 1996</a:t>
            </a:r>
            <a:r>
              <a:rPr lang="ar-SA" altLang="en-US" dirty="0"/>
              <a:t>‏</a:t>
            </a:r>
            <a:endParaRPr lang="en-GB" altLang="en-US" dirty="0"/>
          </a:p>
          <a:p>
            <a:pPr algn="just"/>
            <a:r>
              <a:rPr lang="en-GB" altLang="en-US" dirty="0"/>
              <a:t>Security and Freedom through Encryption Act of 1999</a:t>
            </a:r>
            <a:r>
              <a:rPr lang="ar-SA" altLang="en-US" dirty="0"/>
              <a:t>‏</a:t>
            </a:r>
            <a:endParaRPr lang="en-US" altLang="en-US" dirty="0"/>
          </a:p>
          <a:p>
            <a:pPr algn="just"/>
            <a:r>
              <a:rPr lang="en-US" altLang="en-US" dirty="0"/>
              <a:t>The acts include provisions about encryption that:</a:t>
            </a:r>
          </a:p>
          <a:p>
            <a:pPr lvl="1" algn="just"/>
            <a:r>
              <a:rPr lang="en-US" altLang="en-US" dirty="0"/>
              <a:t>Reinforce the right to use or sell encryption algorithms, without concern of key registration.</a:t>
            </a:r>
          </a:p>
          <a:p>
            <a:pPr lvl="1" algn="just"/>
            <a:r>
              <a:rPr lang="en-US" altLang="en-US" dirty="0"/>
              <a:t>Prohibit the federal government from requiring the use of encryption.</a:t>
            </a:r>
          </a:p>
          <a:p>
            <a:pPr lvl="1" algn="just"/>
            <a:r>
              <a:rPr lang="en-US" altLang="en-US" dirty="0"/>
              <a:t>Make it not probable cause to suspect criminal activity.</a:t>
            </a:r>
          </a:p>
          <a:p>
            <a:pPr lvl="1" algn="just"/>
            <a:r>
              <a:rPr lang="en-US" altLang="en-US" dirty="0"/>
              <a:t>Relax export restrictions.</a:t>
            </a:r>
          </a:p>
          <a:p>
            <a:pPr lvl="1" algn="just"/>
            <a:r>
              <a:rPr lang="en-US" altLang="en-US" dirty="0"/>
              <a:t>Additional penalties for using encryption in a crime.</a:t>
            </a:r>
            <a:endParaRPr lang="en-GB" altLang="en-US" dirty="0"/>
          </a:p>
        </p:txBody>
      </p:sp>
    </p:spTree>
    <p:extLst>
      <p:ext uri="{BB962C8B-B14F-4D97-AF65-F5344CB8AC3E}">
        <p14:creationId xmlns:p14="http://schemas.microsoft.com/office/powerpoint/2010/main" val="193894255"/>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8130" name="Title 1"/>
          <p:cNvSpPr>
            <a:spLocks noGrp="1" noChangeArrowheads="1"/>
          </p:cNvSpPr>
          <p:nvPr>
            <p:ph type="title"/>
          </p:nvPr>
        </p:nvSpPr>
        <p:spPr/>
        <p:txBody>
          <a:bodyPr/>
          <a:lstStyle/>
          <a:p>
            <a:r>
              <a:rPr lang="en-GB" altLang="en-US"/>
              <a:t>U.S. Copyright Law </a:t>
            </a:r>
          </a:p>
        </p:txBody>
      </p:sp>
      <p:sp>
        <p:nvSpPr>
          <p:cNvPr id="48131" name="Content Placeholder 5"/>
          <p:cNvSpPr>
            <a:spLocks noGrp="1" noChangeArrowheads="1"/>
          </p:cNvSpPr>
          <p:nvPr>
            <p:ph idx="1"/>
          </p:nvPr>
        </p:nvSpPr>
        <p:spPr>
          <a:xfrm>
            <a:off x="228600" y="1295401"/>
            <a:ext cx="8763000" cy="4114800"/>
          </a:xfrm>
        </p:spPr>
        <p:txBody>
          <a:bodyPr>
            <a:normAutofit/>
          </a:bodyPr>
          <a:lstStyle/>
          <a:p>
            <a:pPr algn="just"/>
            <a:r>
              <a:rPr lang="en-GB" altLang="en-US" dirty="0"/>
              <a:t>Intellectual property was recognized as a protected asset in the United States; copyright law extends to electronic formats.</a:t>
            </a:r>
          </a:p>
          <a:p>
            <a:pPr algn="just"/>
            <a:r>
              <a:rPr lang="en-GB" altLang="en-US" dirty="0"/>
              <a:t>With proper acknowledgment, it</a:t>
            </a:r>
            <a:r>
              <a:rPr lang="en-US" altLang="en-US" dirty="0"/>
              <a:t> is </a:t>
            </a:r>
            <a:r>
              <a:rPr lang="en-GB" altLang="en-US" dirty="0"/>
              <a:t>permissible to include portions of others’ work as reference.</a:t>
            </a:r>
          </a:p>
          <a:p>
            <a:pPr algn="just"/>
            <a:r>
              <a:rPr lang="en-GB" altLang="en-US" dirty="0"/>
              <a:t>U.S. Copyright Office Web site: www.copyright.gov/.</a:t>
            </a:r>
          </a:p>
        </p:txBody>
      </p:sp>
    </p:spTree>
    <p:extLst>
      <p:ext uri="{BB962C8B-B14F-4D97-AF65-F5344CB8AC3E}">
        <p14:creationId xmlns:p14="http://schemas.microsoft.com/office/powerpoint/2010/main" val="3799943313"/>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p:cNvSpPr>
            <a:spLocks noGrp="1" noChangeArrowheads="1"/>
          </p:cNvSpPr>
          <p:nvPr>
            <p:ph type="title"/>
          </p:nvPr>
        </p:nvSpPr>
        <p:spPr/>
        <p:txBody>
          <a:bodyPr/>
          <a:lstStyle/>
          <a:p>
            <a:r>
              <a:rPr lang="en-GB" altLang="en-US"/>
              <a:t>Financial Reporting</a:t>
            </a:r>
          </a:p>
        </p:txBody>
      </p:sp>
      <p:sp>
        <p:nvSpPr>
          <p:cNvPr id="50179" name="Content Placeholder 5"/>
          <p:cNvSpPr>
            <a:spLocks noGrp="1" noChangeArrowheads="1"/>
          </p:cNvSpPr>
          <p:nvPr>
            <p:ph idx="1"/>
          </p:nvPr>
        </p:nvSpPr>
        <p:spPr>
          <a:xfrm>
            <a:off x="228600" y="1295401"/>
            <a:ext cx="8763000" cy="4267200"/>
          </a:xfrm>
        </p:spPr>
        <p:txBody>
          <a:bodyPr>
            <a:normAutofit/>
          </a:bodyPr>
          <a:lstStyle/>
          <a:p>
            <a:pPr algn="just"/>
            <a:r>
              <a:rPr lang="en-GB" altLang="en-US" dirty="0"/>
              <a:t>Sarbanes-Oxley Act of 2002</a:t>
            </a:r>
          </a:p>
          <a:p>
            <a:pPr lvl="1" algn="just"/>
            <a:r>
              <a:rPr lang="en-GB" altLang="en-US" dirty="0"/>
              <a:t>Affects the executive management of publicly traded corporations and public accounting firms</a:t>
            </a:r>
          </a:p>
          <a:p>
            <a:pPr lvl="1" algn="just"/>
            <a:r>
              <a:rPr lang="en-GB" altLang="en-US" dirty="0"/>
              <a:t>Seeks to improve the reliability and accuracy of financial reporting and increase the accountability of corporate governance in publicly traded companies</a:t>
            </a:r>
          </a:p>
          <a:p>
            <a:pPr lvl="1" algn="just"/>
            <a:r>
              <a:rPr lang="en-GB" altLang="en-US" dirty="0"/>
              <a:t>Penalties for noncompliance range from fines to jail terms</a:t>
            </a:r>
          </a:p>
        </p:txBody>
      </p:sp>
    </p:spTree>
    <p:extLst>
      <p:ext uri="{BB962C8B-B14F-4D97-AF65-F5344CB8AC3E}">
        <p14:creationId xmlns:p14="http://schemas.microsoft.com/office/powerpoint/2010/main" val="3809493558"/>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2226" name="Title 1"/>
          <p:cNvSpPr>
            <a:spLocks noGrp="1" noChangeArrowheads="1"/>
          </p:cNvSpPr>
          <p:nvPr>
            <p:ph type="title"/>
          </p:nvPr>
        </p:nvSpPr>
        <p:spPr/>
        <p:txBody>
          <a:bodyPr/>
          <a:lstStyle/>
          <a:p>
            <a:r>
              <a:rPr lang="en-GB" altLang="en-US" dirty="0"/>
              <a:t>Freedom of Information Act of 1966 (FOIA) </a:t>
            </a:r>
          </a:p>
        </p:txBody>
      </p:sp>
      <p:sp>
        <p:nvSpPr>
          <p:cNvPr id="52227" name="Content Placeholder 5"/>
          <p:cNvSpPr>
            <a:spLocks noGrp="1" noChangeArrowheads="1"/>
          </p:cNvSpPr>
          <p:nvPr>
            <p:ph idx="1"/>
          </p:nvPr>
        </p:nvSpPr>
        <p:spPr>
          <a:xfrm>
            <a:off x="228600" y="1295401"/>
            <a:ext cx="8763000" cy="4343400"/>
          </a:xfrm>
        </p:spPr>
        <p:txBody>
          <a:bodyPr>
            <a:normAutofit/>
          </a:bodyPr>
          <a:lstStyle/>
          <a:p>
            <a:pPr algn="just"/>
            <a:r>
              <a:rPr lang="en-GB" altLang="en-US" dirty="0"/>
              <a:t>Allows access to federal agency records or information not determined to be matter of national security.</a:t>
            </a:r>
          </a:p>
          <a:p>
            <a:pPr algn="just"/>
            <a:r>
              <a:rPr lang="en-GB" altLang="en-US" dirty="0"/>
              <a:t>U.S. government agencies are required to disclose any requested information upon receipt of written request.</a:t>
            </a:r>
          </a:p>
          <a:p>
            <a:pPr algn="just"/>
            <a:r>
              <a:rPr lang="en-GB" altLang="en-US" dirty="0"/>
              <a:t>Some information is protected from disclosure; this a</a:t>
            </a:r>
            <a:r>
              <a:rPr lang="en-US" altLang="en-US" dirty="0" err="1"/>
              <a:t>ct</a:t>
            </a:r>
            <a:r>
              <a:rPr lang="en-US" altLang="en-US" dirty="0"/>
              <a:t> </a:t>
            </a:r>
            <a:r>
              <a:rPr lang="en-GB" altLang="en-US" dirty="0"/>
              <a:t>does not apply to state/local government agencies or private businesses/individuals</a:t>
            </a:r>
            <a:r>
              <a:rPr lang="en-US" altLang="en-US" dirty="0"/>
              <a:t>.</a:t>
            </a:r>
            <a:endParaRPr lang="en-GB" altLang="en-US" dirty="0"/>
          </a:p>
        </p:txBody>
      </p:sp>
    </p:spTree>
    <p:extLst>
      <p:ext uri="{BB962C8B-B14F-4D97-AF65-F5344CB8AC3E}">
        <p14:creationId xmlns:p14="http://schemas.microsoft.com/office/powerpoint/2010/main" val="74396104"/>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itle 3"/>
          <p:cNvSpPr>
            <a:spLocks noGrp="1"/>
          </p:cNvSpPr>
          <p:nvPr>
            <p:ph type="title"/>
          </p:nvPr>
        </p:nvSpPr>
        <p:spPr>
          <a:xfrm>
            <a:off x="155637" y="228600"/>
            <a:ext cx="8835902" cy="1104412"/>
          </a:xfrm>
        </p:spPr>
        <p:txBody>
          <a:bodyPr>
            <a:noAutofit/>
          </a:bodyPr>
          <a:lstStyle/>
          <a:p>
            <a:r>
              <a:rPr lang="en-US" b="1" dirty="0"/>
              <a:t>Figure 3-5  </a:t>
            </a:r>
            <a:r>
              <a:rPr lang="en-US" dirty="0"/>
              <a:t>U.S. government FOIA requests and processing</a:t>
            </a:r>
          </a:p>
        </p:txBody>
      </p:sp>
      <p:pic>
        <p:nvPicPr>
          <p:cNvPr id="2" name="Picture 1" descr="An illustration shows bar charts on the either sides and a pie chart in the middle. The bar chart on the left is labeled as, “Requests received” and the bar chart on the right is labeled as, “Backlog.” The pie chart is labeled as, “Disposition of requests.” The bar chart on the left has readings on x-axis as, “FY 2010 to FY 2015 under each bars placed vertically. The bars are almost similar in height with slight difference displayed in different shades. The pie chart is divided into three, in which the major part is 308, 211, next part is 173, 808 and the minimum part is 37, 860. Below it the three different shades are represented as, “The lighter shade represents Released in Full FY 2015, light dark shade represents released in Part FY 2015 and dark shade represents Denied in Full FY 2015.” The bar chart on the right is similar to the bar chart on the left with readings on x-axis. But the height of the bars differ in this backlog bar chart represented in three different shades.&#10;"/>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8972" y="1828800"/>
            <a:ext cx="8151628" cy="3505200"/>
          </a:xfrm>
          <a:prstGeom prst="rect">
            <a:avLst/>
          </a:prstGeom>
        </p:spPr>
      </p:pic>
      <p:sp>
        <p:nvSpPr>
          <p:cNvPr id="5" name="Content Placeholder 4"/>
          <p:cNvSpPr>
            <a:spLocks noGrp="1"/>
          </p:cNvSpPr>
          <p:nvPr>
            <p:ph sz="quarter" idx="10"/>
          </p:nvPr>
        </p:nvSpPr>
        <p:spPr>
          <a:xfrm>
            <a:off x="444329" y="5742071"/>
            <a:ext cx="8153400" cy="430129"/>
          </a:xfrm>
        </p:spPr>
        <p:txBody>
          <a:bodyPr>
            <a:normAutofit/>
          </a:bodyPr>
          <a:lstStyle/>
          <a:p>
            <a:pPr marL="0" indent="0">
              <a:lnSpc>
                <a:spcPct val="100000"/>
              </a:lnSpc>
              <a:spcBef>
                <a:spcPts val="600"/>
              </a:spcBef>
              <a:buNone/>
              <a:tabLst>
                <a:tab pos="4397375" algn="l"/>
              </a:tabLst>
            </a:pPr>
            <a:r>
              <a:rPr lang="en-US" sz="2000" i="1" dirty="0"/>
              <a:t>Source: www.foia.gov.</a:t>
            </a:r>
          </a:p>
        </p:txBody>
      </p:sp>
    </p:spTree>
    <p:extLst>
      <p:ext uri="{BB962C8B-B14F-4D97-AF65-F5344CB8AC3E}">
        <p14:creationId xmlns:p14="http://schemas.microsoft.com/office/powerpoint/2010/main" val="450026500"/>
      </p:ext>
    </p:extLst>
  </p:cSld>
  <p:clrMapOvr>
    <a:masterClrMapping/>
  </p:clrMapOvr>
  <p:transition spd="slow"/>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itle 1"/>
          <p:cNvSpPr>
            <a:spLocks noGrp="1"/>
          </p:cNvSpPr>
          <p:nvPr>
            <p:ph type="title"/>
          </p:nvPr>
        </p:nvSpPr>
        <p:spPr/>
        <p:txBody>
          <a:bodyPr>
            <a:noAutofit/>
          </a:bodyPr>
          <a:lstStyle/>
          <a:p>
            <a:r>
              <a:rPr lang="en-US" altLang="en-US" dirty="0"/>
              <a:t>Payment Card Industry Data Security Standards (PCI DSS)</a:t>
            </a:r>
          </a:p>
        </p:txBody>
      </p:sp>
      <p:sp>
        <p:nvSpPr>
          <p:cNvPr id="55299" name="Content Placeholder 2"/>
          <p:cNvSpPr>
            <a:spLocks noGrp="1"/>
          </p:cNvSpPr>
          <p:nvPr>
            <p:ph idx="1"/>
          </p:nvPr>
        </p:nvSpPr>
        <p:spPr>
          <a:xfrm>
            <a:off x="228600" y="1085851"/>
            <a:ext cx="8763000" cy="4629150"/>
          </a:xfrm>
        </p:spPr>
        <p:txBody>
          <a:bodyPr>
            <a:normAutofit fontScale="92500"/>
          </a:bodyPr>
          <a:lstStyle/>
          <a:p>
            <a:pPr algn="just"/>
            <a:r>
              <a:rPr lang="en-US" altLang="en-US" dirty="0"/>
              <a:t>PCI Security Standards Council offers a standard of performance to which organizations processing payment cards must comply</a:t>
            </a:r>
          </a:p>
          <a:p>
            <a:pPr algn="just"/>
            <a:r>
              <a:rPr lang="en-US" altLang="en-US" dirty="0"/>
              <a:t>Designed to enhance security of customer’s account data</a:t>
            </a:r>
          </a:p>
          <a:p>
            <a:pPr algn="just"/>
            <a:r>
              <a:rPr lang="en-US" altLang="en-US" dirty="0"/>
              <a:t>Addresses six areas:</a:t>
            </a:r>
          </a:p>
          <a:p>
            <a:pPr lvl="1" algn="just"/>
            <a:r>
              <a:rPr lang="en-US" altLang="en-US" dirty="0"/>
              <a:t>Build and maintain secure networks/systems</a:t>
            </a:r>
          </a:p>
          <a:p>
            <a:pPr lvl="1" algn="just"/>
            <a:r>
              <a:rPr lang="en-US" altLang="en-US" dirty="0"/>
              <a:t>Protect cardholder data</a:t>
            </a:r>
          </a:p>
          <a:p>
            <a:pPr lvl="1" algn="just"/>
            <a:r>
              <a:rPr lang="en-US" altLang="en-US" dirty="0"/>
              <a:t>Maintain a vulnerability management program</a:t>
            </a:r>
          </a:p>
          <a:p>
            <a:pPr lvl="1" algn="just"/>
            <a:r>
              <a:rPr lang="en-US" altLang="en-US" dirty="0"/>
              <a:t>Implement strong access control measures</a:t>
            </a:r>
          </a:p>
          <a:p>
            <a:pPr lvl="1" algn="just"/>
            <a:r>
              <a:rPr lang="en-US" altLang="en-US" dirty="0"/>
              <a:t>Regularly monitor and test networks</a:t>
            </a:r>
          </a:p>
          <a:p>
            <a:pPr lvl="1" algn="just"/>
            <a:r>
              <a:rPr lang="en-US" altLang="en-US" dirty="0"/>
              <a:t>Maintain information security policy</a:t>
            </a:r>
          </a:p>
        </p:txBody>
      </p:sp>
    </p:spTree>
    <p:extLst>
      <p:ext uri="{BB962C8B-B14F-4D97-AF65-F5344CB8AC3E}">
        <p14:creationId xmlns:p14="http://schemas.microsoft.com/office/powerpoint/2010/main" val="418283431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7346" name="Title 1"/>
          <p:cNvSpPr>
            <a:spLocks noGrp="1" noChangeArrowheads="1"/>
          </p:cNvSpPr>
          <p:nvPr>
            <p:ph type="title"/>
          </p:nvPr>
        </p:nvSpPr>
        <p:spPr/>
        <p:txBody>
          <a:bodyPr/>
          <a:lstStyle/>
          <a:p>
            <a:r>
              <a:rPr lang="en-GB" altLang="en-US" dirty="0"/>
              <a:t>State and Local Regulations</a:t>
            </a:r>
          </a:p>
        </p:txBody>
      </p:sp>
      <p:sp>
        <p:nvSpPr>
          <p:cNvPr id="57347" name="Content Placeholder 5"/>
          <p:cNvSpPr>
            <a:spLocks noGrp="1" noChangeArrowheads="1"/>
          </p:cNvSpPr>
          <p:nvPr>
            <p:ph idx="1"/>
          </p:nvPr>
        </p:nvSpPr>
        <p:spPr/>
        <p:txBody>
          <a:bodyPr/>
          <a:lstStyle/>
          <a:p>
            <a:pPr algn="just"/>
            <a:r>
              <a:rPr lang="en-GB" altLang="en-US" dirty="0"/>
              <a:t>Federal computer laws are mainly written specifically for federal information systems; they have little applicability to private organizations.</a:t>
            </a:r>
          </a:p>
          <a:p>
            <a:pPr algn="just"/>
            <a:r>
              <a:rPr lang="en-GB" altLang="en-US" dirty="0"/>
              <a:t>Information security professionals are responsible for understanding state regulations and ensuring t</a:t>
            </a:r>
            <a:r>
              <a:rPr lang="en-US" altLang="en-US" dirty="0"/>
              <a:t>hat </a:t>
            </a:r>
            <a:r>
              <a:rPr lang="en-GB" altLang="en-US" dirty="0"/>
              <a:t>organization is in compliance with regulations.</a:t>
            </a:r>
          </a:p>
        </p:txBody>
      </p:sp>
    </p:spTree>
    <p:extLst>
      <p:ext uri="{BB962C8B-B14F-4D97-AF65-F5344CB8AC3E}">
        <p14:creationId xmlns:p14="http://schemas.microsoft.com/office/powerpoint/2010/main" val="1669696534"/>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Title 1"/>
          <p:cNvSpPr>
            <a:spLocks noGrp="1" noChangeArrowheads="1"/>
          </p:cNvSpPr>
          <p:nvPr>
            <p:ph type="title"/>
          </p:nvPr>
        </p:nvSpPr>
        <p:spPr/>
        <p:txBody>
          <a:bodyPr/>
          <a:lstStyle/>
          <a:p>
            <a:r>
              <a:rPr lang="en-GB" altLang="en-US"/>
              <a:t>International Laws and Legal Bodies</a:t>
            </a:r>
          </a:p>
        </p:txBody>
      </p:sp>
      <p:sp>
        <p:nvSpPr>
          <p:cNvPr id="59395" name="Content Placeholder 5"/>
          <p:cNvSpPr>
            <a:spLocks noGrp="1" noChangeArrowheads="1"/>
          </p:cNvSpPr>
          <p:nvPr>
            <p:ph idx="1"/>
          </p:nvPr>
        </p:nvSpPr>
        <p:spPr>
          <a:xfrm>
            <a:off x="306705" y="838200"/>
            <a:ext cx="8763000" cy="4830763"/>
          </a:xfrm>
        </p:spPr>
        <p:txBody>
          <a:bodyPr/>
          <a:lstStyle/>
          <a:p>
            <a:pPr algn="just"/>
            <a:r>
              <a:rPr lang="en-GB" altLang="en-US" dirty="0"/>
              <a:t>When organizations do business on the Internet, they do business globally.</a:t>
            </a:r>
          </a:p>
          <a:p>
            <a:pPr algn="just"/>
            <a:r>
              <a:rPr lang="en-GB" altLang="en-US" dirty="0"/>
              <a:t>Professionals must be sensitive to the laws and ethical values of many different cultures, societies, and countries.</a:t>
            </a:r>
          </a:p>
          <a:p>
            <a:pPr algn="just"/>
            <a:r>
              <a:rPr lang="en-GB" altLang="en-US" dirty="0"/>
              <a:t>Because of </a:t>
            </a:r>
            <a:r>
              <a:rPr lang="en-US" altLang="en-US" dirty="0"/>
              <a:t>the </a:t>
            </a:r>
            <a:r>
              <a:rPr lang="en-GB" altLang="en-US" dirty="0"/>
              <a:t>political complexities of relationships among nations and differences in culture, few international laws cover privacy and information security.</a:t>
            </a:r>
          </a:p>
          <a:p>
            <a:pPr algn="just"/>
            <a:r>
              <a:rPr lang="en-GB" altLang="en-US" dirty="0"/>
              <a:t>These international laws are important but are limited in their enforceability.</a:t>
            </a:r>
          </a:p>
        </p:txBody>
      </p:sp>
    </p:spTree>
    <p:extLst>
      <p:ext uri="{BB962C8B-B14F-4D97-AF65-F5344CB8AC3E}">
        <p14:creationId xmlns:p14="http://schemas.microsoft.com/office/powerpoint/2010/main" val="887543921"/>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U.K. Computer Security Laws</a:t>
            </a:r>
            <a:endParaRPr lang="en-US" dirty="0"/>
          </a:p>
        </p:txBody>
      </p:sp>
      <p:sp>
        <p:nvSpPr>
          <p:cNvPr id="3" name="Content Placeholder 2"/>
          <p:cNvSpPr>
            <a:spLocks noGrp="1"/>
          </p:cNvSpPr>
          <p:nvPr>
            <p:ph idx="1"/>
          </p:nvPr>
        </p:nvSpPr>
        <p:spPr>
          <a:xfrm>
            <a:off x="190500" y="990600"/>
            <a:ext cx="8763000" cy="4830763"/>
          </a:xfrm>
        </p:spPr>
        <p:txBody>
          <a:bodyPr>
            <a:normAutofit fontScale="92500" lnSpcReduction="20000"/>
          </a:bodyPr>
          <a:lstStyle/>
          <a:p>
            <a:pPr algn="just"/>
            <a:r>
              <a:rPr lang="en-US" dirty="0"/>
              <a:t>Computer Misuse Act 1990: Defined three “computer misuse offenses”:</a:t>
            </a:r>
          </a:p>
          <a:p>
            <a:pPr lvl="1" algn="just"/>
            <a:r>
              <a:rPr lang="en-US" dirty="0"/>
              <a:t>Unauthorized access to computer material.</a:t>
            </a:r>
          </a:p>
          <a:p>
            <a:pPr lvl="1" algn="just"/>
            <a:r>
              <a:rPr lang="en-US" dirty="0"/>
              <a:t>Unauthorized access with intent to commit or facilitate commission of further offenses.</a:t>
            </a:r>
          </a:p>
          <a:p>
            <a:pPr lvl="1" algn="just"/>
            <a:r>
              <a:rPr lang="en-US" dirty="0"/>
              <a:t>Unauthorized acts with intent to impair, or with recklessness as to impairing, operation of computer, etc.</a:t>
            </a:r>
          </a:p>
          <a:p>
            <a:pPr algn="just"/>
            <a:r>
              <a:rPr lang="en-US" dirty="0"/>
              <a:t>Privacy and Electronic Communications (EC Directive) Regulations 2003: Focuses on protection against unwanted or harassing phone, e-mail, and SMS messages</a:t>
            </a:r>
          </a:p>
          <a:p>
            <a:pPr algn="just"/>
            <a:r>
              <a:rPr lang="en-US" dirty="0"/>
              <a:t>Police and Justice Act 2006: Updated the Computer Misuse Act, modified the penalties, and created new crimes defined as the “unauthorized acts with intent to impair operation of computer, etc.”</a:t>
            </a:r>
          </a:p>
        </p:txBody>
      </p:sp>
    </p:spTree>
    <p:extLst>
      <p:ext uri="{BB962C8B-B14F-4D97-AF65-F5344CB8AC3E}">
        <p14:creationId xmlns:p14="http://schemas.microsoft.com/office/powerpoint/2010/main" val="347802122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itle 1"/>
          <p:cNvSpPr>
            <a:spLocks noGrp="1" noChangeArrowheads="1"/>
          </p:cNvSpPr>
          <p:nvPr>
            <p:ph type="title"/>
          </p:nvPr>
        </p:nvSpPr>
        <p:spPr/>
        <p:txBody>
          <a:bodyPr>
            <a:noAutofit/>
          </a:bodyPr>
          <a:lstStyle/>
          <a:p>
            <a:r>
              <a:rPr lang="en-GB" altLang="en-US" dirty="0"/>
              <a:t>Council of Europe Convention on Cybercrime</a:t>
            </a:r>
          </a:p>
        </p:txBody>
      </p:sp>
      <p:sp>
        <p:nvSpPr>
          <p:cNvPr id="61443" name="Content Placeholder 5"/>
          <p:cNvSpPr>
            <a:spLocks noGrp="1" noChangeArrowheads="1"/>
          </p:cNvSpPr>
          <p:nvPr>
            <p:ph idx="1"/>
          </p:nvPr>
        </p:nvSpPr>
        <p:spPr>
          <a:xfrm>
            <a:off x="228600" y="1295401"/>
            <a:ext cx="8763000" cy="4343400"/>
          </a:xfrm>
        </p:spPr>
        <p:txBody>
          <a:bodyPr/>
          <a:lstStyle/>
          <a:p>
            <a:pPr algn="just"/>
            <a:r>
              <a:rPr lang="en-GB" altLang="en-US" dirty="0"/>
              <a:t>Created international task force to oversee Internet security functions for standardized international technology laws</a:t>
            </a:r>
          </a:p>
          <a:p>
            <a:r>
              <a:rPr lang="en-GB" altLang="en-US" dirty="0"/>
              <a:t>Attempts to improve effectiveness of international investigations into breaches of technology law</a:t>
            </a:r>
          </a:p>
          <a:p>
            <a:r>
              <a:rPr lang="en-GB" altLang="en-US" dirty="0"/>
              <a:t>Well received by intellectual property rights advocates due to emphasis on copyright infringement prosecution</a:t>
            </a:r>
          </a:p>
          <a:p>
            <a:r>
              <a:rPr lang="en-GB" altLang="en-US" dirty="0"/>
              <a:t>Lacks realistic provisions for enforcement</a:t>
            </a:r>
          </a:p>
        </p:txBody>
      </p:sp>
    </p:spTree>
    <p:extLst>
      <p:ext uri="{BB962C8B-B14F-4D97-AF65-F5344CB8AC3E}">
        <p14:creationId xmlns:p14="http://schemas.microsoft.com/office/powerpoint/2010/main" val="2363076707"/>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Title 1"/>
          <p:cNvSpPr>
            <a:spLocks noGrp="1" noChangeArrowheads="1"/>
          </p:cNvSpPr>
          <p:nvPr>
            <p:ph type="title"/>
          </p:nvPr>
        </p:nvSpPr>
        <p:spPr/>
        <p:txBody>
          <a:bodyPr>
            <a:noAutofit/>
          </a:bodyPr>
          <a:lstStyle/>
          <a:p>
            <a:r>
              <a:rPr lang="en-GB" altLang="en-US" dirty="0"/>
              <a:t>WTO and the Agreement on Trade-Related Aspects of Intellectual Property Rights</a:t>
            </a:r>
          </a:p>
        </p:txBody>
      </p:sp>
      <p:sp>
        <p:nvSpPr>
          <p:cNvPr id="63491" name="Content Placeholder 5"/>
          <p:cNvSpPr>
            <a:spLocks noGrp="1" noChangeArrowheads="1"/>
          </p:cNvSpPr>
          <p:nvPr>
            <p:ph idx="1"/>
          </p:nvPr>
        </p:nvSpPr>
        <p:spPr>
          <a:xfrm>
            <a:off x="228600" y="1295401"/>
            <a:ext cx="8763000" cy="4343400"/>
          </a:xfrm>
        </p:spPr>
        <p:txBody>
          <a:bodyPr>
            <a:normAutofit fontScale="92500" lnSpcReduction="20000"/>
          </a:bodyPr>
          <a:lstStyle/>
          <a:p>
            <a:pPr algn="just"/>
            <a:r>
              <a:rPr lang="en-GB" altLang="en-US" dirty="0"/>
              <a:t>Created by the World Trade Organization (WTO) </a:t>
            </a:r>
          </a:p>
          <a:p>
            <a:pPr algn="just"/>
            <a:r>
              <a:rPr lang="en-GB" altLang="en-US" dirty="0"/>
              <a:t>The first significant international effort to protect intellectual property rights; </a:t>
            </a:r>
            <a:r>
              <a:rPr lang="en-US" altLang="en-US" dirty="0"/>
              <a:t>outlines requirements for governmental oversight and legislation providing minimum levels of protection for intellectual property.</a:t>
            </a:r>
          </a:p>
          <a:p>
            <a:pPr algn="just"/>
            <a:r>
              <a:rPr lang="en-GB" altLang="en-US" dirty="0"/>
              <a:t>Agreement covers five issues:</a:t>
            </a:r>
          </a:p>
          <a:p>
            <a:pPr lvl="1" algn="just"/>
            <a:r>
              <a:rPr lang="en-GB" altLang="en-US" dirty="0"/>
              <a:t>Application of basic principles of trading system and international intellectual property agreements</a:t>
            </a:r>
          </a:p>
          <a:p>
            <a:pPr lvl="1" algn="just"/>
            <a:r>
              <a:rPr lang="en-GB" altLang="en-US" dirty="0"/>
              <a:t>Giving adequate protection to intellectual property rights</a:t>
            </a:r>
          </a:p>
          <a:p>
            <a:pPr lvl="1" algn="just"/>
            <a:r>
              <a:rPr lang="en-GB" altLang="en-US" dirty="0"/>
              <a:t>Enforcement of those rights by countries within their borders </a:t>
            </a:r>
          </a:p>
          <a:p>
            <a:pPr lvl="1" algn="just"/>
            <a:r>
              <a:rPr lang="en-GB" altLang="en-US" dirty="0"/>
              <a:t>Settling intellectual property disputes between WTO members</a:t>
            </a:r>
          </a:p>
          <a:p>
            <a:pPr lvl="1" algn="just"/>
            <a:r>
              <a:rPr lang="en-GB" altLang="en-US" dirty="0"/>
              <a:t>Transitional arrangements while new system is being introduced</a:t>
            </a:r>
            <a:endParaRPr lang="en-US" altLang="en-US" dirty="0"/>
          </a:p>
        </p:txBody>
      </p:sp>
    </p:spTree>
    <p:extLst>
      <p:ext uri="{BB962C8B-B14F-4D97-AF65-F5344CB8AC3E}">
        <p14:creationId xmlns:p14="http://schemas.microsoft.com/office/powerpoint/2010/main" val="2172250276"/>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Title 1"/>
          <p:cNvSpPr>
            <a:spLocks noGrp="1" noChangeArrowheads="1"/>
          </p:cNvSpPr>
          <p:nvPr>
            <p:ph type="title"/>
          </p:nvPr>
        </p:nvSpPr>
        <p:spPr/>
        <p:txBody>
          <a:bodyPr/>
          <a:lstStyle/>
          <a:p>
            <a:r>
              <a:rPr lang="en-GB" altLang="en-US"/>
              <a:t>Digital Millennium Copyright Act (DMCA)</a:t>
            </a:r>
            <a:r>
              <a:rPr lang="ar-SA" altLang="en-US"/>
              <a:t>‏</a:t>
            </a:r>
            <a:endParaRPr lang="en-GB" altLang="en-US"/>
          </a:p>
        </p:txBody>
      </p:sp>
      <p:sp>
        <p:nvSpPr>
          <p:cNvPr id="66563" name="Content Placeholder 5"/>
          <p:cNvSpPr>
            <a:spLocks noGrp="1" noChangeArrowheads="1"/>
          </p:cNvSpPr>
          <p:nvPr>
            <p:ph idx="1"/>
          </p:nvPr>
        </p:nvSpPr>
        <p:spPr>
          <a:xfrm>
            <a:off x="228600" y="1066801"/>
            <a:ext cx="8763000" cy="4572000"/>
          </a:xfrm>
        </p:spPr>
        <p:txBody>
          <a:bodyPr>
            <a:normAutofit lnSpcReduction="10000"/>
          </a:bodyPr>
          <a:lstStyle/>
          <a:p>
            <a:pPr algn="just"/>
            <a:r>
              <a:rPr lang="en-GB" altLang="en-US" dirty="0"/>
              <a:t>U.S. contribution to international effort to reduce impact of copyright, trademark, and privacy infringement </a:t>
            </a:r>
          </a:p>
          <a:p>
            <a:pPr algn="just"/>
            <a:r>
              <a:rPr lang="en-GB" altLang="en-US" dirty="0"/>
              <a:t>A response to European Union Directive 95/46/EC </a:t>
            </a:r>
          </a:p>
          <a:p>
            <a:pPr algn="just"/>
            <a:r>
              <a:rPr lang="en-GB" altLang="en-US" dirty="0"/>
              <a:t>Prohibits </a:t>
            </a:r>
          </a:p>
          <a:p>
            <a:pPr lvl="1" algn="just"/>
            <a:r>
              <a:rPr lang="en-GB" altLang="en-US" dirty="0"/>
              <a:t>Circumvention of protections and countermeasures</a:t>
            </a:r>
          </a:p>
          <a:p>
            <a:pPr lvl="1" algn="just"/>
            <a:r>
              <a:rPr lang="en-GB" altLang="en-US" dirty="0"/>
              <a:t>Manufacture and trafficking of devices used to circumvent such protections</a:t>
            </a:r>
          </a:p>
          <a:p>
            <a:pPr lvl="1" algn="just"/>
            <a:r>
              <a:rPr lang="en-GB" altLang="en-US" dirty="0"/>
              <a:t>Altering information attached or imbedded in copyrighted material</a:t>
            </a:r>
          </a:p>
          <a:p>
            <a:pPr algn="just"/>
            <a:r>
              <a:rPr lang="en-GB" altLang="en-US" dirty="0"/>
              <a:t>Excludes Internet Service Providers (ISPs) from some copyright infringement</a:t>
            </a:r>
          </a:p>
        </p:txBody>
      </p:sp>
    </p:spTree>
    <p:extLst>
      <p:ext uri="{BB962C8B-B14F-4D97-AF65-F5344CB8AC3E}">
        <p14:creationId xmlns:p14="http://schemas.microsoft.com/office/powerpoint/2010/main" val="244681023"/>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Title 1"/>
          <p:cNvSpPr>
            <a:spLocks noGrp="1"/>
          </p:cNvSpPr>
          <p:nvPr>
            <p:ph type="title"/>
          </p:nvPr>
        </p:nvSpPr>
        <p:spPr/>
        <p:txBody>
          <a:bodyPr/>
          <a:lstStyle/>
          <a:p>
            <a:r>
              <a:rPr lang="en-GB" altLang="en-US"/>
              <a:t>Ethics and Information Security</a:t>
            </a:r>
            <a:endParaRPr lang="en-US" altLang="en-US"/>
          </a:p>
        </p:txBody>
      </p:sp>
      <p:sp>
        <p:nvSpPr>
          <p:cNvPr id="68611" name="Content Placeholder 2"/>
          <p:cNvSpPr>
            <a:spLocks noGrp="1"/>
          </p:cNvSpPr>
          <p:nvPr>
            <p:ph idx="1"/>
          </p:nvPr>
        </p:nvSpPr>
        <p:spPr/>
        <p:txBody>
          <a:bodyPr/>
          <a:lstStyle/>
          <a:p>
            <a:pPr algn="just"/>
            <a:r>
              <a:rPr lang="en-US" altLang="en-US" dirty="0"/>
              <a:t>Many professional disciplines have explicit rules governing the ethical behavior of members.</a:t>
            </a:r>
          </a:p>
          <a:p>
            <a:pPr algn="just"/>
            <a:r>
              <a:rPr lang="en-US" altLang="en-US" dirty="0"/>
              <a:t>IT and InfoSec do not have binding codes of ethics.</a:t>
            </a:r>
          </a:p>
          <a:p>
            <a:pPr algn="just"/>
            <a:r>
              <a:rPr lang="en-US" altLang="en-US" dirty="0"/>
              <a:t>Professional associations and certification agencies work to maintain ethical codes of conduct.</a:t>
            </a:r>
          </a:p>
          <a:p>
            <a:pPr lvl="1" algn="just"/>
            <a:r>
              <a:rPr lang="en-US" altLang="en-US" dirty="0"/>
              <a:t>Can prescribe ethical conduct</a:t>
            </a:r>
          </a:p>
          <a:p>
            <a:pPr lvl="1" algn="just"/>
            <a:r>
              <a:rPr lang="en-US" altLang="en-US" dirty="0"/>
              <a:t>Do not always have the ability to ban violators from practice in field</a:t>
            </a:r>
          </a:p>
        </p:txBody>
      </p:sp>
    </p:spTree>
    <p:extLst>
      <p:ext uri="{BB962C8B-B14F-4D97-AF65-F5344CB8AC3E}">
        <p14:creationId xmlns:p14="http://schemas.microsoft.com/office/powerpoint/2010/main" val="387373445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Offline (1 of 2)</a:t>
            </a:r>
          </a:p>
        </p:txBody>
      </p:sp>
      <p:sp>
        <p:nvSpPr>
          <p:cNvPr id="3" name="Content Placeholder 2"/>
          <p:cNvSpPr>
            <a:spLocks noGrp="1"/>
          </p:cNvSpPr>
          <p:nvPr>
            <p:ph idx="1"/>
          </p:nvPr>
        </p:nvSpPr>
        <p:spPr>
          <a:xfrm>
            <a:off x="190500" y="914401"/>
            <a:ext cx="8763000" cy="4724400"/>
          </a:xfrm>
        </p:spPr>
        <p:txBody>
          <a:bodyPr>
            <a:normAutofit lnSpcReduction="10000"/>
          </a:bodyPr>
          <a:lstStyle/>
          <a:p>
            <a:pPr marL="0" indent="0" algn="just">
              <a:buNone/>
            </a:pPr>
            <a:r>
              <a:rPr lang="en-US" b="1" dirty="0"/>
              <a:t>The Ten Commandments of Computer Ethics</a:t>
            </a:r>
            <a:r>
              <a:rPr lang="en-US" dirty="0"/>
              <a:t> </a:t>
            </a:r>
            <a:r>
              <a:rPr lang="en-US" b="1" dirty="0"/>
              <a:t>from the Computer Ethics Institute</a:t>
            </a:r>
            <a:endParaRPr lang="en-US" dirty="0"/>
          </a:p>
          <a:p>
            <a:pPr marL="514350" lvl="0" indent="-514350" algn="just" fontAlgn="base">
              <a:buFont typeface="+mj-lt"/>
              <a:buAutoNum type="arabicPeriod"/>
            </a:pPr>
            <a:r>
              <a:rPr lang="en-US" dirty="0"/>
              <a:t>Thou shalt not use a computer to harm other people.</a:t>
            </a:r>
          </a:p>
          <a:p>
            <a:pPr marL="514350" lvl="0" indent="-514350" algn="just" fontAlgn="base">
              <a:buFont typeface="+mj-lt"/>
              <a:buAutoNum type="arabicPeriod"/>
            </a:pPr>
            <a:r>
              <a:rPr lang="en-US" dirty="0"/>
              <a:t>Thou shalt not interfere with other people's computer work.</a:t>
            </a:r>
          </a:p>
          <a:p>
            <a:pPr marL="514350" lvl="0" indent="-514350" algn="just" fontAlgn="base">
              <a:buFont typeface="+mj-lt"/>
              <a:buAutoNum type="arabicPeriod"/>
            </a:pPr>
            <a:r>
              <a:rPr lang="en-US" dirty="0"/>
              <a:t>Thou shalt not snoop around in other people's computer files.</a:t>
            </a:r>
          </a:p>
          <a:p>
            <a:pPr marL="514350" lvl="0" indent="-514350" algn="just" fontAlgn="base">
              <a:buFont typeface="+mj-lt"/>
              <a:buAutoNum type="arabicPeriod"/>
            </a:pPr>
            <a:r>
              <a:rPr lang="en-US" dirty="0"/>
              <a:t>Thou shalt not use a computer to steal.</a:t>
            </a:r>
          </a:p>
          <a:p>
            <a:pPr marL="514350" lvl="0" indent="-514350" algn="just" fontAlgn="base">
              <a:buFont typeface="+mj-lt"/>
              <a:buAutoNum type="arabicPeriod"/>
            </a:pPr>
            <a:r>
              <a:rPr lang="en-US" dirty="0"/>
              <a:t>Thou shalt not use a computer to bear false witness.</a:t>
            </a:r>
          </a:p>
          <a:p>
            <a:pPr marL="514350" lvl="0" indent="-514350" algn="just" fontAlgn="base">
              <a:buFont typeface="+mj-lt"/>
              <a:buAutoNum type="arabicPeriod"/>
            </a:pPr>
            <a:r>
              <a:rPr lang="en-US" dirty="0"/>
              <a:t>Thou shalt not copy or use proprietary software for which you have not paid.</a:t>
            </a:r>
          </a:p>
        </p:txBody>
      </p:sp>
    </p:spTree>
    <p:extLst>
      <p:ext uri="{BB962C8B-B14F-4D97-AF65-F5344CB8AC3E}">
        <p14:creationId xmlns:p14="http://schemas.microsoft.com/office/powerpoint/2010/main" val="171863132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Offline (2 of 2)</a:t>
            </a:r>
          </a:p>
        </p:txBody>
      </p:sp>
      <p:sp>
        <p:nvSpPr>
          <p:cNvPr id="3" name="Content Placeholder 2"/>
          <p:cNvSpPr>
            <a:spLocks noGrp="1"/>
          </p:cNvSpPr>
          <p:nvPr>
            <p:ph idx="1"/>
          </p:nvPr>
        </p:nvSpPr>
        <p:spPr/>
        <p:txBody>
          <a:bodyPr>
            <a:normAutofit/>
          </a:bodyPr>
          <a:lstStyle/>
          <a:p>
            <a:pPr marL="514350" lvl="0" indent="-514350" algn="just" fontAlgn="base">
              <a:buFont typeface="+mj-lt"/>
              <a:buAutoNum type="arabicPeriod" startAt="7"/>
            </a:pPr>
            <a:r>
              <a:rPr lang="en-US" dirty="0"/>
              <a:t>Thou shalt not use other people's computer resources without authorization or proper compensation.</a:t>
            </a:r>
          </a:p>
          <a:p>
            <a:pPr marL="514350" lvl="0" indent="-514350" algn="just" fontAlgn="base">
              <a:buFont typeface="+mj-lt"/>
              <a:buAutoNum type="arabicPeriod" startAt="7"/>
            </a:pPr>
            <a:r>
              <a:rPr lang="en-US" dirty="0"/>
              <a:t>Thou shalt not appropriate other people's intellectual output.</a:t>
            </a:r>
          </a:p>
          <a:p>
            <a:pPr marL="514350" lvl="0" indent="-514350" algn="just" fontAlgn="base">
              <a:buFont typeface="+mj-lt"/>
              <a:buAutoNum type="arabicPeriod" startAt="7"/>
            </a:pPr>
            <a:r>
              <a:rPr lang="en-US" dirty="0"/>
              <a:t>Thou shalt think about the social consequences of the program you are writing or the system you are designing.</a:t>
            </a:r>
          </a:p>
          <a:p>
            <a:pPr marL="514350" indent="-514350" algn="just">
              <a:buFont typeface="+mj-lt"/>
              <a:buAutoNum type="arabicPeriod" startAt="7"/>
            </a:pPr>
            <a:r>
              <a:rPr lang="en-US" dirty="0"/>
              <a:t>Thou shalt always use a computer in ways that ensure consideration and respect for your fellow humans.</a:t>
            </a:r>
          </a:p>
        </p:txBody>
      </p:sp>
    </p:spTree>
    <p:extLst>
      <p:ext uri="{BB962C8B-B14F-4D97-AF65-F5344CB8AC3E}">
        <p14:creationId xmlns:p14="http://schemas.microsoft.com/office/powerpoint/2010/main" val="123618888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Title 1"/>
          <p:cNvSpPr>
            <a:spLocks noGrp="1" noChangeArrowheads="1"/>
          </p:cNvSpPr>
          <p:nvPr>
            <p:ph type="title"/>
          </p:nvPr>
        </p:nvSpPr>
        <p:spPr/>
        <p:txBody>
          <a:bodyPr/>
          <a:lstStyle/>
          <a:p>
            <a:r>
              <a:rPr lang="en-GB" altLang="en-US"/>
              <a:t>Ethical Differences Across Cultures</a:t>
            </a:r>
          </a:p>
        </p:txBody>
      </p:sp>
      <p:sp>
        <p:nvSpPr>
          <p:cNvPr id="72707" name="Content Placeholder 5"/>
          <p:cNvSpPr>
            <a:spLocks noGrp="1" noChangeArrowheads="1"/>
          </p:cNvSpPr>
          <p:nvPr>
            <p:ph idx="1"/>
          </p:nvPr>
        </p:nvSpPr>
        <p:spPr>
          <a:xfrm>
            <a:off x="190500" y="1076325"/>
            <a:ext cx="8763000" cy="4410075"/>
          </a:xfrm>
        </p:spPr>
        <p:txBody>
          <a:bodyPr/>
          <a:lstStyle/>
          <a:p>
            <a:pPr algn="just"/>
            <a:r>
              <a:rPr lang="en-GB" altLang="en-US" dirty="0"/>
              <a:t>Cultural differences create difficulty in determining what is and is not ethical.</a:t>
            </a:r>
          </a:p>
          <a:p>
            <a:pPr algn="just"/>
            <a:r>
              <a:rPr lang="en-GB" altLang="en-US" dirty="0"/>
              <a:t>Difficulties arise when one nationality’s ethical </a:t>
            </a:r>
            <a:r>
              <a:rPr lang="en-GB" altLang="en-US" dirty="0" err="1"/>
              <a:t>behavior</a:t>
            </a:r>
            <a:r>
              <a:rPr lang="en-GB" altLang="en-US" dirty="0"/>
              <a:t> conflicts with the ethics of another national group.</a:t>
            </a:r>
          </a:p>
          <a:p>
            <a:pPr algn="just"/>
            <a:r>
              <a:rPr lang="en-GB" altLang="en-US" dirty="0"/>
              <a:t>Scenarios are grouped into:</a:t>
            </a:r>
          </a:p>
          <a:p>
            <a:pPr lvl="1" algn="just"/>
            <a:r>
              <a:rPr lang="en-GB" altLang="en-US" dirty="0"/>
              <a:t>Software license infringement</a:t>
            </a:r>
          </a:p>
          <a:p>
            <a:pPr lvl="1" algn="just"/>
            <a:r>
              <a:rPr lang="en-GB" altLang="en-US" dirty="0"/>
              <a:t>Illicit use</a:t>
            </a:r>
          </a:p>
          <a:p>
            <a:pPr lvl="1" algn="just"/>
            <a:r>
              <a:rPr lang="en-GB" altLang="en-US" dirty="0"/>
              <a:t>Misuse of corporate resources</a:t>
            </a:r>
          </a:p>
          <a:p>
            <a:pPr algn="just"/>
            <a:r>
              <a:rPr lang="en-GB" altLang="en-US" dirty="0"/>
              <a:t>Cultures have different views on the scenarios.</a:t>
            </a:r>
          </a:p>
        </p:txBody>
      </p:sp>
    </p:spTree>
    <p:extLst>
      <p:ext uri="{BB962C8B-B14F-4D97-AF65-F5344CB8AC3E}">
        <p14:creationId xmlns:p14="http://schemas.microsoft.com/office/powerpoint/2010/main" val="854736887"/>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a:xfrm>
            <a:off x="152400" y="38100"/>
            <a:ext cx="8835902" cy="993302"/>
          </a:xfrm>
        </p:spPr>
        <p:txBody>
          <a:bodyPr>
            <a:noAutofit/>
          </a:bodyPr>
          <a:lstStyle/>
          <a:p>
            <a:pPr marL="0" indent="0">
              <a:lnSpc>
                <a:spcPct val="100000"/>
              </a:lnSpc>
              <a:spcBef>
                <a:spcPts val="0"/>
              </a:spcBef>
              <a:tabLst>
                <a:tab pos="4397375" algn="l"/>
              </a:tabLst>
            </a:pPr>
            <a:r>
              <a:rPr lang="en-US" sz="2800" dirty="0"/>
              <a:t>Rates and Commercial Values of Unlicensed PC Software Installations Biennially from 2009 to 2</a:t>
            </a:r>
            <a:r>
              <a:rPr lang="en-US" sz="3400" dirty="0"/>
              <a:t>015 </a:t>
            </a:r>
            <a:endParaRPr lang="en-US" sz="3400" baseline="30000" dirty="0"/>
          </a:p>
        </p:txBody>
      </p:sp>
      <p:sp>
        <p:nvSpPr>
          <p:cNvPr id="5" name="Content Placeholder 4"/>
          <p:cNvSpPr>
            <a:spLocks noGrp="1"/>
          </p:cNvSpPr>
          <p:nvPr>
            <p:ph sz="quarter" idx="10"/>
          </p:nvPr>
        </p:nvSpPr>
        <p:spPr>
          <a:xfrm>
            <a:off x="152400" y="1066299"/>
            <a:ext cx="8153400" cy="391026"/>
          </a:xfrm>
        </p:spPr>
        <p:txBody>
          <a:bodyPr>
            <a:normAutofit lnSpcReduction="10000"/>
          </a:bodyPr>
          <a:lstStyle/>
          <a:p>
            <a:pPr marL="0" indent="0">
              <a:buNone/>
            </a:pPr>
            <a:r>
              <a:rPr lang="en-US" sz="2000" dirty="0"/>
              <a:t>Worldwide by Region</a:t>
            </a:r>
          </a:p>
        </p:txBody>
      </p:sp>
      <p:graphicFrame>
        <p:nvGraphicFramePr>
          <p:cNvPr id="6" name="Table 3"/>
          <p:cNvGraphicFramePr>
            <a:graphicFrameLocks/>
          </p:cNvGraphicFramePr>
          <p:nvPr>
            <p:extLst>
              <p:ext uri="{D42A27DB-BD31-4B8C-83A1-F6EECF244321}">
                <p14:modId xmlns:p14="http://schemas.microsoft.com/office/powerpoint/2010/main" val="3079524068"/>
              </p:ext>
            </p:extLst>
          </p:nvPr>
        </p:nvGraphicFramePr>
        <p:xfrm>
          <a:off x="72902" y="1447800"/>
          <a:ext cx="8915400" cy="4206240"/>
        </p:xfrm>
        <a:graphic>
          <a:graphicData uri="http://schemas.openxmlformats.org/drawingml/2006/table">
            <a:tbl>
              <a:tblPr firstRow="1" bandRow="1">
                <a:tableStyleId>{5940675A-B579-460E-94D1-54222C63F5DA}</a:tableStyleId>
              </a:tblPr>
              <a:tblGrid>
                <a:gridCol w="1143000">
                  <a:extLst>
                    <a:ext uri="{9D8B030D-6E8A-4147-A177-3AD203B41FA5}">
                      <a16:colId xmlns:a16="http://schemas.microsoft.com/office/drawing/2014/main" val="20000"/>
                    </a:ext>
                  </a:extLst>
                </a:gridCol>
                <a:gridCol w="1066800">
                  <a:extLst>
                    <a:ext uri="{9D8B030D-6E8A-4147-A177-3AD203B41FA5}">
                      <a16:colId xmlns:a16="http://schemas.microsoft.com/office/drawing/2014/main" val="20001"/>
                    </a:ext>
                  </a:extLst>
                </a:gridCol>
                <a:gridCol w="1066800">
                  <a:extLst>
                    <a:ext uri="{9D8B030D-6E8A-4147-A177-3AD203B41FA5}">
                      <a16:colId xmlns:a16="http://schemas.microsoft.com/office/drawing/2014/main" val="20002"/>
                    </a:ext>
                  </a:extLst>
                </a:gridCol>
                <a:gridCol w="1066800">
                  <a:extLst>
                    <a:ext uri="{9D8B030D-6E8A-4147-A177-3AD203B41FA5}">
                      <a16:colId xmlns:a16="http://schemas.microsoft.com/office/drawing/2014/main" val="20003"/>
                    </a:ext>
                  </a:extLst>
                </a:gridCol>
                <a:gridCol w="914400">
                  <a:extLst>
                    <a:ext uri="{9D8B030D-6E8A-4147-A177-3AD203B41FA5}">
                      <a16:colId xmlns:a16="http://schemas.microsoft.com/office/drawing/2014/main" val="20004"/>
                    </a:ext>
                  </a:extLst>
                </a:gridCol>
                <a:gridCol w="914400">
                  <a:extLst>
                    <a:ext uri="{9D8B030D-6E8A-4147-A177-3AD203B41FA5}">
                      <a16:colId xmlns:a16="http://schemas.microsoft.com/office/drawing/2014/main" val="20005"/>
                    </a:ext>
                  </a:extLst>
                </a:gridCol>
                <a:gridCol w="914400">
                  <a:extLst>
                    <a:ext uri="{9D8B030D-6E8A-4147-A177-3AD203B41FA5}">
                      <a16:colId xmlns:a16="http://schemas.microsoft.com/office/drawing/2014/main" val="20006"/>
                    </a:ext>
                  </a:extLst>
                </a:gridCol>
                <a:gridCol w="914400">
                  <a:extLst>
                    <a:ext uri="{9D8B030D-6E8A-4147-A177-3AD203B41FA5}">
                      <a16:colId xmlns:a16="http://schemas.microsoft.com/office/drawing/2014/main" val="20007"/>
                    </a:ext>
                  </a:extLst>
                </a:gridCol>
                <a:gridCol w="914400">
                  <a:extLst>
                    <a:ext uri="{9D8B030D-6E8A-4147-A177-3AD203B41FA5}">
                      <a16:colId xmlns:a16="http://schemas.microsoft.com/office/drawing/2014/main" val="20008"/>
                    </a:ext>
                  </a:extLst>
                </a:gridCol>
              </a:tblGrid>
              <a:tr h="1413231">
                <a:tc>
                  <a:txBody>
                    <a:bodyPr/>
                    <a:lstStyle/>
                    <a:p>
                      <a:endParaRPr lang="en-US" sz="1200" b="1" dirty="0">
                        <a:solidFill>
                          <a:schemeClr val="bg1"/>
                        </a:solidFill>
                        <a:latin typeface="Arial" pitchFamily="34" charset="0"/>
                        <a:cs typeface="Arial" pitchFamily="34" charset="0"/>
                      </a:endParaRPr>
                    </a:p>
                  </a:txBody>
                  <a:tcPr>
                    <a:solidFill>
                      <a:srgbClr val="364162"/>
                    </a:solidFill>
                  </a:tcPr>
                </a:tc>
                <a:tc>
                  <a:txBody>
                    <a:bodyPr/>
                    <a:lstStyle/>
                    <a:p>
                      <a:r>
                        <a:rPr lang="en-US" sz="1200" b="1" kern="1200" dirty="0">
                          <a:solidFill>
                            <a:schemeClr val="bg1"/>
                          </a:solidFill>
                          <a:effectLst/>
                          <a:latin typeface="Arial" pitchFamily="34" charset="0"/>
                          <a:cs typeface="Arial" pitchFamily="34" charset="0"/>
                        </a:rPr>
                        <a:t>Rates of Unlicensed Software Installations in </a:t>
                      </a:r>
                      <a:r>
                        <a:rPr lang="en-US" sz="1200" b="1" dirty="0">
                          <a:solidFill>
                            <a:schemeClr val="bg1"/>
                          </a:solidFill>
                          <a:latin typeface="Arial" pitchFamily="34" charset="0"/>
                          <a:cs typeface="Arial" pitchFamily="34" charset="0"/>
                        </a:rPr>
                        <a:t>2015</a:t>
                      </a:r>
                    </a:p>
                  </a:txBody>
                  <a:tcPr anchor="ctr">
                    <a:solidFill>
                      <a:srgbClr val="364162"/>
                    </a:solidFill>
                  </a:tcPr>
                </a:tc>
                <a:tc>
                  <a:txBody>
                    <a:bodyPr/>
                    <a:lstStyle/>
                    <a:p>
                      <a:r>
                        <a:rPr lang="en-US" sz="1200" b="1" kern="1200" dirty="0">
                          <a:solidFill>
                            <a:schemeClr val="bg1"/>
                          </a:solidFill>
                          <a:effectLst/>
                          <a:latin typeface="Arial" pitchFamily="34" charset="0"/>
                          <a:cs typeface="Arial" pitchFamily="34" charset="0"/>
                        </a:rPr>
                        <a:t>Rates of Unlicensed Software Installations in </a:t>
                      </a:r>
                      <a:r>
                        <a:rPr lang="en-US" sz="1200" b="1" dirty="0">
                          <a:solidFill>
                            <a:schemeClr val="bg1"/>
                          </a:solidFill>
                          <a:latin typeface="Arial" pitchFamily="34" charset="0"/>
                          <a:cs typeface="Arial" pitchFamily="34" charset="0"/>
                        </a:rPr>
                        <a:t>2013</a:t>
                      </a:r>
                    </a:p>
                  </a:txBody>
                  <a:tcPr anchor="ctr">
                    <a:solidFill>
                      <a:srgbClr val="364162"/>
                    </a:solidFill>
                  </a:tcPr>
                </a:tc>
                <a:tc>
                  <a:txBody>
                    <a:bodyPr/>
                    <a:lstStyle/>
                    <a:p>
                      <a:r>
                        <a:rPr lang="en-US" sz="1200" b="1" kern="1200" dirty="0">
                          <a:solidFill>
                            <a:schemeClr val="bg1"/>
                          </a:solidFill>
                          <a:effectLst/>
                          <a:latin typeface="Arial" pitchFamily="34" charset="0"/>
                          <a:cs typeface="Arial" pitchFamily="34" charset="0"/>
                        </a:rPr>
                        <a:t>Rates of Unlicensed Software Installations in </a:t>
                      </a:r>
                      <a:r>
                        <a:rPr lang="en-US" sz="1200" b="1" dirty="0">
                          <a:solidFill>
                            <a:schemeClr val="bg1"/>
                          </a:solidFill>
                          <a:latin typeface="Arial" pitchFamily="34" charset="0"/>
                          <a:cs typeface="Arial" pitchFamily="34" charset="0"/>
                        </a:rPr>
                        <a:t>2011</a:t>
                      </a:r>
                    </a:p>
                  </a:txBody>
                  <a:tcPr anchor="ctr">
                    <a:solidFill>
                      <a:srgbClr val="364162"/>
                    </a:solidFill>
                  </a:tcPr>
                </a:tc>
                <a:tc>
                  <a:txBody>
                    <a:bodyPr/>
                    <a:lstStyle/>
                    <a:p>
                      <a:r>
                        <a:rPr lang="en-US" sz="1200" b="1" kern="1200" dirty="0">
                          <a:solidFill>
                            <a:schemeClr val="bg1"/>
                          </a:solidFill>
                          <a:effectLst/>
                          <a:latin typeface="Arial" pitchFamily="34" charset="0"/>
                          <a:cs typeface="Arial" pitchFamily="34" charset="0"/>
                        </a:rPr>
                        <a:t>Rates of Unlicensed Software Installations in </a:t>
                      </a:r>
                      <a:r>
                        <a:rPr lang="en-US" sz="1200" b="1" dirty="0">
                          <a:solidFill>
                            <a:schemeClr val="bg1"/>
                          </a:solidFill>
                          <a:latin typeface="Arial" pitchFamily="34" charset="0"/>
                          <a:cs typeface="Arial" pitchFamily="34" charset="0"/>
                        </a:rPr>
                        <a:t>2009</a:t>
                      </a:r>
                    </a:p>
                  </a:txBody>
                  <a:tcPr anchor="ctr">
                    <a:solidFill>
                      <a:srgbClr val="364162"/>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bg1"/>
                          </a:solidFill>
                          <a:effectLst/>
                          <a:latin typeface="Arial" pitchFamily="34" charset="0"/>
                          <a:cs typeface="Arial" pitchFamily="34" charset="0"/>
                        </a:rPr>
                        <a:t>Commercial Value of Unlicensed Software ($M)</a:t>
                      </a:r>
                      <a:endParaRPr lang="en-US" sz="1200" b="1" dirty="0">
                        <a:solidFill>
                          <a:schemeClr val="bg1"/>
                        </a:solidFill>
                        <a:latin typeface="Arial" pitchFamily="34" charset="0"/>
                        <a:cs typeface="Arial" pitchFamily="34" charset="0"/>
                      </a:endParaRPr>
                    </a:p>
                    <a:p>
                      <a:r>
                        <a:rPr lang="en-US" sz="1200" b="1" kern="1200" dirty="0">
                          <a:solidFill>
                            <a:schemeClr val="bg1"/>
                          </a:solidFill>
                          <a:effectLst/>
                          <a:latin typeface="Arial" pitchFamily="34" charset="0"/>
                          <a:cs typeface="Arial" pitchFamily="34" charset="0"/>
                        </a:rPr>
                        <a:t>in </a:t>
                      </a:r>
                      <a:r>
                        <a:rPr lang="en-US" sz="1200" b="1" dirty="0">
                          <a:solidFill>
                            <a:schemeClr val="bg1"/>
                          </a:solidFill>
                          <a:latin typeface="Arial" pitchFamily="34" charset="0"/>
                          <a:cs typeface="Arial" pitchFamily="34" charset="0"/>
                        </a:rPr>
                        <a:t>2015</a:t>
                      </a:r>
                    </a:p>
                  </a:txBody>
                  <a:tcPr anchor="ctr">
                    <a:solidFill>
                      <a:srgbClr val="364162"/>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bg1"/>
                          </a:solidFill>
                          <a:effectLst/>
                          <a:latin typeface="Arial" pitchFamily="34" charset="0"/>
                          <a:cs typeface="Arial" pitchFamily="34" charset="0"/>
                        </a:rPr>
                        <a:t>Commercial Value of Unlicensed Software ($M)</a:t>
                      </a:r>
                      <a:endParaRPr lang="en-US" sz="1200" b="1" dirty="0">
                        <a:solidFill>
                          <a:schemeClr val="bg1"/>
                        </a:solidFill>
                        <a:latin typeface="Arial" pitchFamily="34" charset="0"/>
                        <a:cs typeface="Arial" pitchFamily="34" charset="0"/>
                      </a:endParaRPr>
                    </a:p>
                    <a:p>
                      <a:r>
                        <a:rPr lang="en-US" sz="1200" b="1" kern="1200" dirty="0">
                          <a:solidFill>
                            <a:schemeClr val="bg1"/>
                          </a:solidFill>
                          <a:effectLst/>
                          <a:latin typeface="Arial" pitchFamily="34" charset="0"/>
                          <a:cs typeface="Arial" pitchFamily="34" charset="0"/>
                        </a:rPr>
                        <a:t> in </a:t>
                      </a:r>
                      <a:r>
                        <a:rPr lang="en-US" sz="1200" b="1" dirty="0">
                          <a:solidFill>
                            <a:schemeClr val="bg1"/>
                          </a:solidFill>
                          <a:latin typeface="Arial" pitchFamily="34" charset="0"/>
                          <a:cs typeface="Arial" pitchFamily="34" charset="0"/>
                        </a:rPr>
                        <a:t>2013</a:t>
                      </a:r>
                    </a:p>
                  </a:txBody>
                  <a:tcPr anchor="ctr">
                    <a:solidFill>
                      <a:srgbClr val="364162"/>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bg1"/>
                          </a:solidFill>
                          <a:effectLst/>
                          <a:latin typeface="Arial" pitchFamily="34" charset="0"/>
                          <a:cs typeface="Arial" pitchFamily="34" charset="0"/>
                        </a:rPr>
                        <a:t>Commercial Value of Unlicensed Software ($M)</a:t>
                      </a:r>
                      <a:endParaRPr lang="en-US" sz="1200" b="1" dirty="0">
                        <a:solidFill>
                          <a:schemeClr val="bg1"/>
                        </a:solidFill>
                        <a:latin typeface="Arial" pitchFamily="34" charset="0"/>
                        <a:cs typeface="Arial" pitchFamily="34" charset="0"/>
                      </a:endParaRPr>
                    </a:p>
                    <a:p>
                      <a:r>
                        <a:rPr lang="en-US" sz="1200" b="1" dirty="0">
                          <a:solidFill>
                            <a:schemeClr val="bg1"/>
                          </a:solidFill>
                          <a:latin typeface="Arial" pitchFamily="34" charset="0"/>
                          <a:cs typeface="Arial" pitchFamily="34" charset="0"/>
                        </a:rPr>
                        <a:t>in 2011</a:t>
                      </a:r>
                    </a:p>
                  </a:txBody>
                  <a:tcPr anchor="ctr">
                    <a:solidFill>
                      <a:srgbClr val="364162"/>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1" kern="1200" dirty="0">
                          <a:solidFill>
                            <a:schemeClr val="bg1"/>
                          </a:solidFill>
                          <a:effectLst/>
                          <a:latin typeface="Arial" pitchFamily="34" charset="0"/>
                          <a:cs typeface="Arial" pitchFamily="34" charset="0"/>
                        </a:rPr>
                        <a:t>Commercial Value of Unlicensed Software ($M)</a:t>
                      </a:r>
                      <a:endParaRPr lang="en-US" sz="1200" b="1" dirty="0">
                        <a:solidFill>
                          <a:schemeClr val="bg1"/>
                        </a:solidFill>
                        <a:latin typeface="Arial" pitchFamily="34" charset="0"/>
                        <a:cs typeface="Arial" pitchFamily="34" charset="0"/>
                      </a:endParaRPr>
                    </a:p>
                    <a:p>
                      <a:r>
                        <a:rPr lang="en-US" sz="1200" b="1" kern="1200" dirty="0">
                          <a:solidFill>
                            <a:schemeClr val="bg1"/>
                          </a:solidFill>
                          <a:effectLst/>
                          <a:latin typeface="Arial" pitchFamily="34" charset="0"/>
                          <a:cs typeface="Arial" pitchFamily="34" charset="0"/>
                        </a:rPr>
                        <a:t>in </a:t>
                      </a:r>
                      <a:r>
                        <a:rPr lang="en-US" sz="1200" b="1" dirty="0">
                          <a:solidFill>
                            <a:schemeClr val="bg1"/>
                          </a:solidFill>
                          <a:latin typeface="Arial" pitchFamily="34" charset="0"/>
                          <a:cs typeface="Arial" pitchFamily="34" charset="0"/>
                        </a:rPr>
                        <a:t>2009</a:t>
                      </a:r>
                    </a:p>
                  </a:txBody>
                  <a:tcPr anchor="ctr">
                    <a:solidFill>
                      <a:srgbClr val="364162"/>
                    </a:solidFill>
                  </a:tcPr>
                </a:tc>
                <a:extLst>
                  <a:ext uri="{0D108BD9-81ED-4DB2-BD59-A6C34878D82A}">
                    <a16:rowId xmlns:a16="http://schemas.microsoft.com/office/drawing/2014/main" val="10000"/>
                  </a:ext>
                </a:extLst>
              </a:tr>
              <a:tr h="249394">
                <a:tc>
                  <a:txBody>
                    <a:bodyPr/>
                    <a:lstStyle/>
                    <a:p>
                      <a:r>
                        <a:rPr lang="en-US" sz="1200" kern="1200" dirty="0">
                          <a:effectLst/>
                          <a:latin typeface="Arial" pitchFamily="34" charset="0"/>
                          <a:cs typeface="Arial" pitchFamily="34" charset="0"/>
                        </a:rPr>
                        <a:t>Asia Pacific</a:t>
                      </a:r>
                      <a:endParaRPr lang="en-US" sz="1200" dirty="0">
                        <a:latin typeface="Arial" pitchFamily="34" charset="0"/>
                        <a:cs typeface="Arial" pitchFamily="34" charset="0"/>
                      </a:endParaRPr>
                    </a:p>
                  </a:txBody>
                  <a:tcPr/>
                </a:tc>
                <a:tc>
                  <a:txBody>
                    <a:bodyPr/>
                    <a:lstStyle/>
                    <a:p>
                      <a:r>
                        <a:rPr lang="en-US" sz="1200" dirty="0">
                          <a:latin typeface="Arial" pitchFamily="34" charset="0"/>
                          <a:cs typeface="Arial" pitchFamily="34" charset="0"/>
                        </a:rPr>
                        <a:t>61%</a:t>
                      </a:r>
                    </a:p>
                  </a:txBody>
                  <a:tcPr/>
                </a:tc>
                <a:tc>
                  <a:txBody>
                    <a:bodyPr/>
                    <a:lstStyle/>
                    <a:p>
                      <a:r>
                        <a:rPr lang="en-US" sz="1200" dirty="0">
                          <a:latin typeface="Arial" pitchFamily="34" charset="0"/>
                          <a:cs typeface="Arial" pitchFamily="34" charset="0"/>
                        </a:rPr>
                        <a:t>62%</a:t>
                      </a:r>
                    </a:p>
                  </a:txBody>
                  <a:tcPr/>
                </a:tc>
                <a:tc>
                  <a:txBody>
                    <a:bodyPr/>
                    <a:lstStyle/>
                    <a:p>
                      <a:r>
                        <a:rPr lang="en-US" sz="1200" dirty="0">
                          <a:latin typeface="Arial" pitchFamily="34" charset="0"/>
                          <a:cs typeface="Arial" pitchFamily="34" charset="0"/>
                        </a:rPr>
                        <a:t>60%</a:t>
                      </a:r>
                    </a:p>
                  </a:txBody>
                  <a:tcPr/>
                </a:tc>
                <a:tc>
                  <a:txBody>
                    <a:bodyPr/>
                    <a:lstStyle/>
                    <a:p>
                      <a:r>
                        <a:rPr lang="en-US" sz="1200" dirty="0">
                          <a:latin typeface="Arial" pitchFamily="34" charset="0"/>
                          <a:cs typeface="Arial" pitchFamily="34" charset="0"/>
                        </a:rPr>
                        <a:t>59%</a:t>
                      </a:r>
                    </a:p>
                  </a:txBody>
                  <a:tcPr/>
                </a:tc>
                <a:tc>
                  <a:txBody>
                    <a:bodyPr/>
                    <a:lstStyle/>
                    <a:p>
                      <a:r>
                        <a:rPr lang="en-US" sz="1200" dirty="0">
                          <a:latin typeface="Arial" pitchFamily="34" charset="0"/>
                          <a:cs typeface="Arial" pitchFamily="34" charset="0"/>
                        </a:rPr>
                        <a:t>$19,064</a:t>
                      </a:r>
                    </a:p>
                  </a:txBody>
                  <a:tcPr/>
                </a:tc>
                <a:tc>
                  <a:txBody>
                    <a:bodyPr/>
                    <a:lstStyle/>
                    <a:p>
                      <a:r>
                        <a:rPr lang="en-US" sz="1200" dirty="0">
                          <a:latin typeface="Arial" pitchFamily="34" charset="0"/>
                          <a:cs typeface="Arial" pitchFamily="34" charset="0"/>
                        </a:rPr>
                        <a:t>$21,041</a:t>
                      </a:r>
                    </a:p>
                  </a:txBody>
                  <a:tcPr/>
                </a:tc>
                <a:tc>
                  <a:txBody>
                    <a:bodyPr/>
                    <a:lstStyle/>
                    <a:p>
                      <a:r>
                        <a:rPr lang="en-US" sz="1200" dirty="0">
                          <a:latin typeface="Arial" pitchFamily="34" charset="0"/>
                          <a:cs typeface="Arial" pitchFamily="34" charset="0"/>
                        </a:rPr>
                        <a:t>$20,998</a:t>
                      </a:r>
                    </a:p>
                  </a:txBody>
                  <a:tcPr/>
                </a:tc>
                <a:tc>
                  <a:txBody>
                    <a:bodyPr/>
                    <a:lstStyle/>
                    <a:p>
                      <a:r>
                        <a:rPr lang="en-US" sz="1200" dirty="0">
                          <a:latin typeface="Arial" pitchFamily="34" charset="0"/>
                          <a:cs typeface="Arial" pitchFamily="34" charset="0"/>
                        </a:rPr>
                        <a:t>$16,544</a:t>
                      </a:r>
                    </a:p>
                  </a:txBody>
                  <a:tcPr/>
                </a:tc>
                <a:extLst>
                  <a:ext uri="{0D108BD9-81ED-4DB2-BD59-A6C34878D82A}">
                    <a16:rowId xmlns:a16="http://schemas.microsoft.com/office/drawing/2014/main" val="10001"/>
                  </a:ext>
                </a:extLst>
              </a:tr>
              <a:tr h="581919">
                <a:tc>
                  <a:txBody>
                    <a:bodyPr/>
                    <a:lstStyle/>
                    <a:p>
                      <a:pPr marL="0" algn="l" defTabSz="914400" rtl="0" eaLnBrk="1" latinLnBrk="0" hangingPunct="1"/>
                      <a:r>
                        <a:rPr lang="en-US" sz="1200" kern="1200" dirty="0">
                          <a:effectLst/>
                          <a:latin typeface="Arial" pitchFamily="34" charset="0"/>
                          <a:cs typeface="Arial" pitchFamily="34" charset="0"/>
                        </a:rPr>
                        <a:t>Central &amp; Eastern Europe</a:t>
                      </a:r>
                      <a:endParaRPr lang="en-US" sz="1200" kern="1200" dirty="0">
                        <a:solidFill>
                          <a:schemeClr val="dk1"/>
                        </a:solidFill>
                        <a:effectLst/>
                        <a:latin typeface="Arial" pitchFamily="34" charset="0"/>
                        <a:ea typeface="+mn-ea"/>
                        <a:cs typeface="Arial" pitchFamily="34" charset="0"/>
                      </a:endParaRPr>
                    </a:p>
                  </a:txBody>
                  <a:tcPr/>
                </a:tc>
                <a:tc>
                  <a:txBody>
                    <a:bodyPr/>
                    <a:lstStyle/>
                    <a:p>
                      <a:r>
                        <a:rPr lang="en-US" sz="1200" dirty="0">
                          <a:latin typeface="Arial" pitchFamily="34" charset="0"/>
                          <a:cs typeface="Arial" pitchFamily="34" charset="0"/>
                        </a:rPr>
                        <a:t>58%</a:t>
                      </a:r>
                    </a:p>
                  </a:txBody>
                  <a:tcPr/>
                </a:tc>
                <a:tc>
                  <a:txBody>
                    <a:bodyPr/>
                    <a:lstStyle/>
                    <a:p>
                      <a:r>
                        <a:rPr lang="en-US" sz="1200" dirty="0">
                          <a:latin typeface="Arial" pitchFamily="34" charset="0"/>
                          <a:cs typeface="Arial" pitchFamily="34" charset="0"/>
                        </a:rPr>
                        <a:t>61%</a:t>
                      </a:r>
                    </a:p>
                  </a:txBody>
                  <a:tcPr/>
                </a:tc>
                <a:tc>
                  <a:txBody>
                    <a:bodyPr/>
                    <a:lstStyle/>
                    <a:p>
                      <a:r>
                        <a:rPr lang="en-US" sz="1200" dirty="0">
                          <a:latin typeface="Arial" pitchFamily="34" charset="0"/>
                          <a:cs typeface="Arial" pitchFamily="34" charset="0"/>
                        </a:rPr>
                        <a:t>62%</a:t>
                      </a:r>
                    </a:p>
                  </a:txBody>
                  <a:tcPr/>
                </a:tc>
                <a:tc>
                  <a:txBody>
                    <a:bodyPr/>
                    <a:lstStyle/>
                    <a:p>
                      <a:r>
                        <a:rPr lang="en-US" sz="1200" dirty="0">
                          <a:latin typeface="Arial" pitchFamily="34" charset="0"/>
                          <a:cs typeface="Arial" pitchFamily="34" charset="0"/>
                        </a:rPr>
                        <a:t>64%</a:t>
                      </a:r>
                    </a:p>
                  </a:txBody>
                  <a:tcPr/>
                </a:tc>
                <a:tc>
                  <a:txBody>
                    <a:bodyPr/>
                    <a:lstStyle/>
                    <a:p>
                      <a:r>
                        <a:rPr lang="en-US" sz="1200" dirty="0">
                          <a:latin typeface="Arial" pitchFamily="34" charset="0"/>
                          <a:cs typeface="Arial" pitchFamily="34" charset="0"/>
                        </a:rPr>
                        <a:t>$3,136</a:t>
                      </a:r>
                    </a:p>
                  </a:txBody>
                  <a:tcPr/>
                </a:tc>
                <a:tc>
                  <a:txBody>
                    <a:bodyPr/>
                    <a:lstStyle/>
                    <a:p>
                      <a:r>
                        <a:rPr lang="en-US" sz="1200" dirty="0">
                          <a:latin typeface="Arial" pitchFamily="34" charset="0"/>
                          <a:cs typeface="Arial" pitchFamily="34" charset="0"/>
                        </a:rPr>
                        <a:t>$5,318</a:t>
                      </a:r>
                    </a:p>
                  </a:txBody>
                  <a:tcPr/>
                </a:tc>
                <a:tc>
                  <a:txBody>
                    <a:bodyPr/>
                    <a:lstStyle/>
                    <a:p>
                      <a:r>
                        <a:rPr lang="en-US" sz="1200" dirty="0">
                          <a:latin typeface="Arial" pitchFamily="34" charset="0"/>
                          <a:cs typeface="Arial" pitchFamily="34" charset="0"/>
                        </a:rPr>
                        <a:t>$6,133</a:t>
                      </a:r>
                    </a:p>
                  </a:txBody>
                  <a:tcPr/>
                </a:tc>
                <a:tc>
                  <a:txBody>
                    <a:bodyPr/>
                    <a:lstStyle/>
                    <a:p>
                      <a:r>
                        <a:rPr lang="en-US" sz="1200" dirty="0">
                          <a:latin typeface="Arial" pitchFamily="34" charset="0"/>
                          <a:cs typeface="Arial" pitchFamily="34" charset="0"/>
                        </a:rPr>
                        <a:t>$4,673</a:t>
                      </a:r>
                    </a:p>
                  </a:txBody>
                  <a:tcPr/>
                </a:tc>
                <a:extLst>
                  <a:ext uri="{0D108BD9-81ED-4DB2-BD59-A6C34878D82A}">
                    <a16:rowId xmlns:a16="http://schemas.microsoft.com/office/drawing/2014/main" val="10002"/>
                  </a:ext>
                </a:extLst>
              </a:tr>
              <a:tr h="249394">
                <a:tc>
                  <a:txBody>
                    <a:bodyPr/>
                    <a:lstStyle/>
                    <a:p>
                      <a:pPr marL="83820" marR="0">
                        <a:spcBef>
                          <a:spcPts val="0"/>
                        </a:spcBef>
                        <a:spcAft>
                          <a:spcPts val="0"/>
                        </a:spcAft>
                      </a:pPr>
                      <a:r>
                        <a:rPr lang="en-US" sz="1200" spc="50" dirty="0">
                          <a:effectLst/>
                          <a:latin typeface="Arial" pitchFamily="34" charset="0"/>
                          <a:cs typeface="Arial" pitchFamily="34" charset="0"/>
                        </a:rPr>
                        <a:t>Latin America</a:t>
                      </a:r>
                      <a:endParaRPr lang="en-US" sz="1200" dirty="0">
                        <a:effectLst/>
                        <a:latin typeface="Arial" pitchFamily="34" charset="0"/>
                        <a:ea typeface="Calibri"/>
                        <a:cs typeface="Arial" pitchFamily="34" charset="0"/>
                      </a:endParaRPr>
                    </a:p>
                  </a:txBody>
                  <a:tcPr marL="0" marR="0" marT="0" marB="0" anchor="ctr"/>
                </a:tc>
                <a:tc>
                  <a:txBody>
                    <a:bodyPr/>
                    <a:lstStyle/>
                    <a:p>
                      <a:r>
                        <a:rPr lang="en-US" sz="1200" dirty="0">
                          <a:latin typeface="Arial" pitchFamily="34" charset="0"/>
                          <a:cs typeface="Arial" pitchFamily="34" charset="0"/>
                        </a:rPr>
                        <a:t>55%</a:t>
                      </a:r>
                    </a:p>
                  </a:txBody>
                  <a:tcPr/>
                </a:tc>
                <a:tc>
                  <a:txBody>
                    <a:bodyPr/>
                    <a:lstStyle/>
                    <a:p>
                      <a:r>
                        <a:rPr lang="en-US" sz="1200" dirty="0">
                          <a:latin typeface="Arial" pitchFamily="34" charset="0"/>
                          <a:cs typeface="Arial" pitchFamily="34" charset="0"/>
                        </a:rPr>
                        <a:t>59%</a:t>
                      </a:r>
                    </a:p>
                  </a:txBody>
                  <a:tcPr/>
                </a:tc>
                <a:tc>
                  <a:txBody>
                    <a:bodyPr/>
                    <a:lstStyle/>
                    <a:p>
                      <a:r>
                        <a:rPr lang="en-US" sz="1200" dirty="0">
                          <a:latin typeface="Arial" pitchFamily="34" charset="0"/>
                          <a:cs typeface="Arial" pitchFamily="34" charset="0"/>
                        </a:rPr>
                        <a:t>61%</a:t>
                      </a:r>
                    </a:p>
                  </a:txBody>
                  <a:tcPr/>
                </a:tc>
                <a:tc>
                  <a:txBody>
                    <a:bodyPr/>
                    <a:lstStyle/>
                    <a:p>
                      <a:r>
                        <a:rPr lang="en-US" sz="1200" dirty="0">
                          <a:latin typeface="Arial" pitchFamily="34" charset="0"/>
                          <a:cs typeface="Arial" pitchFamily="34" charset="0"/>
                        </a:rPr>
                        <a:t>63%</a:t>
                      </a:r>
                    </a:p>
                  </a:txBody>
                  <a:tcPr/>
                </a:tc>
                <a:tc>
                  <a:txBody>
                    <a:bodyPr/>
                    <a:lstStyle/>
                    <a:p>
                      <a:r>
                        <a:rPr lang="en-US" sz="1200" dirty="0">
                          <a:latin typeface="Arial" pitchFamily="34" charset="0"/>
                          <a:cs typeface="Arial" pitchFamily="34" charset="0"/>
                        </a:rPr>
                        <a:t>$5,787</a:t>
                      </a:r>
                    </a:p>
                  </a:txBody>
                  <a:tcPr/>
                </a:tc>
                <a:tc>
                  <a:txBody>
                    <a:bodyPr/>
                    <a:lstStyle/>
                    <a:p>
                      <a:r>
                        <a:rPr lang="en-US" sz="1200" dirty="0">
                          <a:latin typeface="Arial" pitchFamily="34" charset="0"/>
                          <a:cs typeface="Arial" pitchFamily="34" charset="0"/>
                        </a:rPr>
                        <a:t>$8,422</a:t>
                      </a:r>
                    </a:p>
                  </a:txBody>
                  <a:tcPr/>
                </a:tc>
                <a:tc>
                  <a:txBody>
                    <a:bodyPr/>
                    <a:lstStyle/>
                    <a:p>
                      <a:r>
                        <a:rPr lang="en-US" sz="1200" dirty="0">
                          <a:latin typeface="Arial" pitchFamily="34" charset="0"/>
                          <a:cs typeface="Arial" pitchFamily="34" charset="0"/>
                        </a:rPr>
                        <a:t>$7,459</a:t>
                      </a:r>
                    </a:p>
                  </a:txBody>
                  <a:tcPr/>
                </a:tc>
                <a:tc>
                  <a:txBody>
                    <a:bodyPr/>
                    <a:lstStyle/>
                    <a:p>
                      <a:r>
                        <a:rPr lang="en-US" sz="1200" dirty="0">
                          <a:latin typeface="Arial" pitchFamily="34" charset="0"/>
                          <a:cs typeface="Arial" pitchFamily="34" charset="0"/>
                        </a:rPr>
                        <a:t>$6,210</a:t>
                      </a:r>
                    </a:p>
                  </a:txBody>
                  <a:tcPr/>
                </a:tc>
                <a:extLst>
                  <a:ext uri="{0D108BD9-81ED-4DB2-BD59-A6C34878D82A}">
                    <a16:rowId xmlns:a16="http://schemas.microsoft.com/office/drawing/2014/main" val="10003"/>
                  </a:ext>
                </a:extLst>
              </a:tr>
              <a:tr h="332525">
                <a:tc>
                  <a:txBody>
                    <a:bodyPr/>
                    <a:lstStyle/>
                    <a:p>
                      <a:pPr marL="83820" marR="0">
                        <a:spcBef>
                          <a:spcPts val="0"/>
                        </a:spcBef>
                        <a:spcAft>
                          <a:spcPts val="0"/>
                        </a:spcAft>
                      </a:pPr>
                      <a:r>
                        <a:rPr lang="en-US" sz="1200" spc="30">
                          <a:effectLst/>
                          <a:latin typeface="Arial" pitchFamily="34" charset="0"/>
                          <a:cs typeface="Arial" pitchFamily="34" charset="0"/>
                        </a:rPr>
                        <a:t>Middle East &amp; Africa</a:t>
                      </a:r>
                      <a:endParaRPr lang="en-US" sz="1200">
                        <a:effectLst/>
                        <a:latin typeface="Arial" pitchFamily="34" charset="0"/>
                        <a:ea typeface="Calibri"/>
                        <a:cs typeface="Arial" pitchFamily="34" charset="0"/>
                      </a:endParaRPr>
                    </a:p>
                  </a:txBody>
                  <a:tcPr marL="0" marR="0" marT="0" marB="0" anchor="ctr"/>
                </a:tc>
                <a:tc>
                  <a:txBody>
                    <a:bodyPr/>
                    <a:lstStyle/>
                    <a:p>
                      <a:r>
                        <a:rPr lang="en-US" sz="1200" dirty="0">
                          <a:latin typeface="Arial" pitchFamily="34" charset="0"/>
                          <a:cs typeface="Arial" pitchFamily="34" charset="0"/>
                        </a:rPr>
                        <a:t>57%</a:t>
                      </a:r>
                    </a:p>
                  </a:txBody>
                  <a:tcPr/>
                </a:tc>
                <a:tc>
                  <a:txBody>
                    <a:bodyPr/>
                    <a:lstStyle/>
                    <a:p>
                      <a:r>
                        <a:rPr lang="en-US" sz="1200" dirty="0">
                          <a:latin typeface="Arial" pitchFamily="34" charset="0"/>
                          <a:cs typeface="Arial" pitchFamily="34" charset="0"/>
                        </a:rPr>
                        <a:t>59%</a:t>
                      </a:r>
                    </a:p>
                  </a:txBody>
                  <a:tcPr/>
                </a:tc>
                <a:tc>
                  <a:txBody>
                    <a:bodyPr/>
                    <a:lstStyle/>
                    <a:p>
                      <a:r>
                        <a:rPr lang="en-US" sz="1200" dirty="0">
                          <a:latin typeface="Arial" pitchFamily="34" charset="0"/>
                          <a:cs typeface="Arial" pitchFamily="34" charset="0"/>
                        </a:rPr>
                        <a:t>58%</a:t>
                      </a:r>
                    </a:p>
                  </a:txBody>
                  <a:tcPr/>
                </a:tc>
                <a:tc>
                  <a:txBody>
                    <a:bodyPr/>
                    <a:lstStyle/>
                    <a:p>
                      <a:r>
                        <a:rPr lang="en-US" sz="1200" dirty="0">
                          <a:latin typeface="Arial" pitchFamily="34" charset="0"/>
                          <a:cs typeface="Arial" pitchFamily="34" charset="0"/>
                        </a:rPr>
                        <a:t>59%</a:t>
                      </a:r>
                    </a:p>
                  </a:txBody>
                  <a:tcPr/>
                </a:tc>
                <a:tc>
                  <a:txBody>
                    <a:bodyPr/>
                    <a:lstStyle/>
                    <a:p>
                      <a:r>
                        <a:rPr lang="en-US" sz="1200" dirty="0">
                          <a:latin typeface="Arial" pitchFamily="34" charset="0"/>
                          <a:cs typeface="Arial" pitchFamily="34" charset="0"/>
                        </a:rPr>
                        <a:t>$3,696</a:t>
                      </a:r>
                    </a:p>
                  </a:txBody>
                  <a:tcPr/>
                </a:tc>
                <a:tc>
                  <a:txBody>
                    <a:bodyPr/>
                    <a:lstStyle/>
                    <a:p>
                      <a:r>
                        <a:rPr lang="en-US" sz="1200" dirty="0">
                          <a:latin typeface="Arial" pitchFamily="34" charset="0"/>
                          <a:cs typeface="Arial" pitchFamily="34" charset="0"/>
                        </a:rPr>
                        <a:t>$4,309</a:t>
                      </a:r>
                    </a:p>
                  </a:txBody>
                  <a:tcPr/>
                </a:tc>
                <a:tc>
                  <a:txBody>
                    <a:bodyPr/>
                    <a:lstStyle/>
                    <a:p>
                      <a:r>
                        <a:rPr lang="en-US" sz="1200" dirty="0">
                          <a:latin typeface="Arial" pitchFamily="34" charset="0"/>
                          <a:cs typeface="Arial" pitchFamily="34" charset="0"/>
                        </a:rPr>
                        <a:t>$4,159</a:t>
                      </a:r>
                    </a:p>
                  </a:txBody>
                  <a:tcPr/>
                </a:tc>
                <a:tc>
                  <a:txBody>
                    <a:bodyPr/>
                    <a:lstStyle/>
                    <a:p>
                      <a:r>
                        <a:rPr lang="en-US" sz="1200" dirty="0">
                          <a:latin typeface="Arial" pitchFamily="34" charset="0"/>
                          <a:cs typeface="Arial" pitchFamily="34" charset="0"/>
                        </a:rPr>
                        <a:t>$2,887</a:t>
                      </a:r>
                    </a:p>
                  </a:txBody>
                  <a:tcPr/>
                </a:tc>
                <a:extLst>
                  <a:ext uri="{0D108BD9-81ED-4DB2-BD59-A6C34878D82A}">
                    <a16:rowId xmlns:a16="http://schemas.microsoft.com/office/drawing/2014/main" val="10004"/>
                  </a:ext>
                </a:extLst>
              </a:tr>
              <a:tr h="332525">
                <a:tc>
                  <a:txBody>
                    <a:bodyPr/>
                    <a:lstStyle/>
                    <a:p>
                      <a:pPr marL="83820" marR="0">
                        <a:spcBef>
                          <a:spcPts val="0"/>
                        </a:spcBef>
                        <a:spcAft>
                          <a:spcPts val="0"/>
                        </a:spcAft>
                      </a:pPr>
                      <a:r>
                        <a:rPr lang="en-US" sz="1200" spc="60" dirty="0">
                          <a:effectLst/>
                          <a:latin typeface="Arial" pitchFamily="34" charset="0"/>
                          <a:cs typeface="Arial" pitchFamily="34" charset="0"/>
                        </a:rPr>
                        <a:t>North America</a:t>
                      </a:r>
                      <a:endParaRPr lang="en-US" sz="1200" dirty="0">
                        <a:effectLst/>
                        <a:latin typeface="Arial" pitchFamily="34" charset="0"/>
                        <a:ea typeface="Calibri"/>
                        <a:cs typeface="Arial" pitchFamily="34" charset="0"/>
                      </a:endParaRPr>
                    </a:p>
                  </a:txBody>
                  <a:tcPr marL="0" marR="0" marT="0" marB="0" anchor="ctr"/>
                </a:tc>
                <a:tc>
                  <a:txBody>
                    <a:bodyPr/>
                    <a:lstStyle/>
                    <a:p>
                      <a:r>
                        <a:rPr lang="en-US" sz="1200" dirty="0">
                          <a:latin typeface="Arial" pitchFamily="34" charset="0"/>
                          <a:cs typeface="Arial" pitchFamily="34" charset="0"/>
                        </a:rPr>
                        <a:t>17%</a:t>
                      </a:r>
                    </a:p>
                  </a:txBody>
                  <a:tcPr/>
                </a:tc>
                <a:tc>
                  <a:txBody>
                    <a:bodyPr/>
                    <a:lstStyle/>
                    <a:p>
                      <a:r>
                        <a:rPr lang="en-US" sz="1200" dirty="0">
                          <a:latin typeface="Arial" pitchFamily="34" charset="0"/>
                          <a:cs typeface="Arial" pitchFamily="34" charset="0"/>
                        </a:rPr>
                        <a:t>19%</a:t>
                      </a:r>
                    </a:p>
                  </a:txBody>
                  <a:tcPr/>
                </a:tc>
                <a:tc>
                  <a:txBody>
                    <a:bodyPr/>
                    <a:lstStyle/>
                    <a:p>
                      <a:r>
                        <a:rPr lang="en-US" sz="1200" dirty="0">
                          <a:latin typeface="Arial" pitchFamily="34" charset="0"/>
                          <a:cs typeface="Arial" pitchFamily="34" charset="0"/>
                        </a:rPr>
                        <a:t>19%</a:t>
                      </a:r>
                    </a:p>
                  </a:txBody>
                  <a:tcPr/>
                </a:tc>
                <a:tc>
                  <a:txBody>
                    <a:bodyPr/>
                    <a:lstStyle/>
                    <a:p>
                      <a:r>
                        <a:rPr lang="en-US" sz="1200" dirty="0">
                          <a:latin typeface="Arial" pitchFamily="34" charset="0"/>
                          <a:cs typeface="Arial" pitchFamily="34" charset="0"/>
                        </a:rPr>
                        <a:t>21%</a:t>
                      </a:r>
                    </a:p>
                  </a:txBody>
                  <a:tcPr/>
                </a:tc>
                <a:tc>
                  <a:txBody>
                    <a:bodyPr/>
                    <a:lstStyle/>
                    <a:p>
                      <a:r>
                        <a:rPr lang="en-US" sz="1200" dirty="0">
                          <a:latin typeface="Arial" pitchFamily="34" charset="0"/>
                          <a:cs typeface="Arial" pitchFamily="34" charset="0"/>
                        </a:rPr>
                        <a:t>$10,016</a:t>
                      </a:r>
                    </a:p>
                  </a:txBody>
                  <a:tcPr/>
                </a:tc>
                <a:tc>
                  <a:txBody>
                    <a:bodyPr/>
                    <a:lstStyle/>
                    <a:p>
                      <a:r>
                        <a:rPr lang="en-US" sz="1200" dirty="0">
                          <a:latin typeface="Arial" pitchFamily="34" charset="0"/>
                          <a:cs typeface="Arial" pitchFamily="34" charset="0"/>
                        </a:rPr>
                        <a:t>$10,853</a:t>
                      </a:r>
                    </a:p>
                  </a:txBody>
                  <a:tcPr/>
                </a:tc>
                <a:tc>
                  <a:txBody>
                    <a:bodyPr/>
                    <a:lstStyle/>
                    <a:p>
                      <a:r>
                        <a:rPr lang="en-US" sz="1200" dirty="0">
                          <a:latin typeface="Arial" pitchFamily="34" charset="0"/>
                          <a:cs typeface="Arial" pitchFamily="34" charset="0"/>
                        </a:rPr>
                        <a:t>$10,958</a:t>
                      </a:r>
                    </a:p>
                  </a:txBody>
                  <a:tcPr/>
                </a:tc>
                <a:tc>
                  <a:txBody>
                    <a:bodyPr/>
                    <a:lstStyle/>
                    <a:p>
                      <a:r>
                        <a:rPr lang="en-US" sz="1200" dirty="0">
                          <a:latin typeface="Arial" pitchFamily="34" charset="0"/>
                          <a:cs typeface="Arial" pitchFamily="34" charset="0"/>
                        </a:rPr>
                        <a:t>$9,379</a:t>
                      </a:r>
                    </a:p>
                  </a:txBody>
                  <a:tcPr/>
                </a:tc>
                <a:extLst>
                  <a:ext uri="{0D108BD9-81ED-4DB2-BD59-A6C34878D82A}">
                    <a16:rowId xmlns:a16="http://schemas.microsoft.com/office/drawing/2014/main" val="10005"/>
                  </a:ext>
                </a:extLst>
              </a:tr>
              <a:tr h="332525">
                <a:tc>
                  <a:txBody>
                    <a:bodyPr/>
                    <a:lstStyle/>
                    <a:p>
                      <a:pPr marL="83820" marR="0">
                        <a:spcBef>
                          <a:spcPts val="0"/>
                        </a:spcBef>
                        <a:spcAft>
                          <a:spcPts val="0"/>
                        </a:spcAft>
                      </a:pPr>
                      <a:r>
                        <a:rPr lang="en-US" sz="1200">
                          <a:effectLst/>
                          <a:latin typeface="Arial" pitchFamily="34" charset="0"/>
                          <a:cs typeface="Arial" pitchFamily="34" charset="0"/>
                        </a:rPr>
                        <a:t>Western Europe</a:t>
                      </a:r>
                      <a:endParaRPr lang="en-US" sz="1200">
                        <a:effectLst/>
                        <a:latin typeface="Arial" pitchFamily="34" charset="0"/>
                        <a:ea typeface="Calibri"/>
                        <a:cs typeface="Arial" pitchFamily="34" charset="0"/>
                      </a:endParaRPr>
                    </a:p>
                  </a:txBody>
                  <a:tcPr marL="0" marR="0" marT="0" marB="0" anchor="ctr"/>
                </a:tc>
                <a:tc>
                  <a:txBody>
                    <a:bodyPr/>
                    <a:lstStyle/>
                    <a:p>
                      <a:r>
                        <a:rPr lang="en-US" sz="1200" dirty="0">
                          <a:latin typeface="Arial" pitchFamily="34" charset="0"/>
                          <a:cs typeface="Arial" pitchFamily="34" charset="0"/>
                        </a:rPr>
                        <a:t>28%</a:t>
                      </a:r>
                    </a:p>
                  </a:txBody>
                  <a:tcPr/>
                </a:tc>
                <a:tc>
                  <a:txBody>
                    <a:bodyPr/>
                    <a:lstStyle/>
                    <a:p>
                      <a:r>
                        <a:rPr lang="en-US" sz="1200" dirty="0">
                          <a:latin typeface="Arial" pitchFamily="34" charset="0"/>
                          <a:cs typeface="Arial" pitchFamily="34" charset="0"/>
                        </a:rPr>
                        <a:t>29%</a:t>
                      </a:r>
                    </a:p>
                  </a:txBody>
                  <a:tcPr/>
                </a:tc>
                <a:tc>
                  <a:txBody>
                    <a:bodyPr/>
                    <a:lstStyle/>
                    <a:p>
                      <a:r>
                        <a:rPr lang="en-US" sz="1200" dirty="0">
                          <a:latin typeface="Arial" pitchFamily="34" charset="0"/>
                          <a:cs typeface="Arial" pitchFamily="34" charset="0"/>
                        </a:rPr>
                        <a:t>32%</a:t>
                      </a:r>
                    </a:p>
                  </a:txBody>
                  <a:tcPr/>
                </a:tc>
                <a:tc>
                  <a:txBody>
                    <a:bodyPr/>
                    <a:lstStyle/>
                    <a:p>
                      <a:r>
                        <a:rPr lang="en-US" sz="1200" dirty="0">
                          <a:latin typeface="Arial" pitchFamily="34" charset="0"/>
                          <a:cs typeface="Arial" pitchFamily="34" charset="0"/>
                        </a:rPr>
                        <a:t>34%</a:t>
                      </a:r>
                    </a:p>
                  </a:txBody>
                  <a:tcPr/>
                </a:tc>
                <a:tc>
                  <a:txBody>
                    <a:bodyPr/>
                    <a:lstStyle/>
                    <a:p>
                      <a:r>
                        <a:rPr lang="en-US" sz="1200" dirty="0">
                          <a:latin typeface="Arial" pitchFamily="34" charset="0"/>
                          <a:cs typeface="Arial" pitchFamily="34" charset="0"/>
                        </a:rPr>
                        <a:t>$10,543</a:t>
                      </a:r>
                    </a:p>
                  </a:txBody>
                  <a:tcPr/>
                </a:tc>
                <a:tc>
                  <a:txBody>
                    <a:bodyPr/>
                    <a:lstStyle/>
                    <a:p>
                      <a:r>
                        <a:rPr lang="en-US" sz="1200" dirty="0">
                          <a:latin typeface="Arial" pitchFamily="34" charset="0"/>
                          <a:cs typeface="Arial" pitchFamily="34" charset="0"/>
                        </a:rPr>
                        <a:t>$12,766</a:t>
                      </a:r>
                    </a:p>
                  </a:txBody>
                  <a:tcPr/>
                </a:tc>
                <a:tc>
                  <a:txBody>
                    <a:bodyPr/>
                    <a:lstStyle/>
                    <a:p>
                      <a:r>
                        <a:rPr lang="en-US" sz="1200" dirty="0">
                          <a:latin typeface="Arial" pitchFamily="34" charset="0"/>
                          <a:cs typeface="Arial" pitchFamily="34" charset="0"/>
                        </a:rPr>
                        <a:t>$13,749</a:t>
                      </a:r>
                    </a:p>
                  </a:txBody>
                  <a:tcPr/>
                </a:tc>
                <a:tc>
                  <a:txBody>
                    <a:bodyPr/>
                    <a:lstStyle/>
                    <a:p>
                      <a:r>
                        <a:rPr lang="en-US" sz="1200" dirty="0">
                          <a:latin typeface="Arial" pitchFamily="34" charset="0"/>
                          <a:cs typeface="Arial" pitchFamily="34" charset="0"/>
                        </a:rPr>
                        <a:t>$11,750</a:t>
                      </a:r>
                    </a:p>
                  </a:txBody>
                  <a:tcPr/>
                </a:tc>
                <a:extLst>
                  <a:ext uri="{0D108BD9-81ED-4DB2-BD59-A6C34878D82A}">
                    <a16:rowId xmlns:a16="http://schemas.microsoft.com/office/drawing/2014/main" val="10006"/>
                  </a:ext>
                </a:extLst>
              </a:tr>
              <a:tr h="332525">
                <a:tc>
                  <a:txBody>
                    <a:bodyPr/>
                    <a:lstStyle/>
                    <a:p>
                      <a:pPr marL="83820" marR="0">
                        <a:spcBef>
                          <a:spcPts val="0"/>
                        </a:spcBef>
                        <a:spcAft>
                          <a:spcPts val="0"/>
                        </a:spcAft>
                      </a:pPr>
                      <a:r>
                        <a:rPr lang="en-US" sz="1200" spc="80" dirty="0">
                          <a:effectLst/>
                          <a:latin typeface="Arial" pitchFamily="34" charset="0"/>
                          <a:cs typeface="Arial" pitchFamily="34" charset="0"/>
                        </a:rPr>
                        <a:t>Total Worldwide</a:t>
                      </a:r>
                      <a:endParaRPr lang="en-US" sz="1200" dirty="0">
                        <a:effectLst/>
                        <a:latin typeface="Arial" pitchFamily="34" charset="0"/>
                        <a:ea typeface="Calibri"/>
                        <a:cs typeface="Arial" pitchFamily="34" charset="0"/>
                      </a:endParaRPr>
                    </a:p>
                  </a:txBody>
                  <a:tcPr marL="0" marR="0" marT="0" marB="0" anchor="ctr"/>
                </a:tc>
                <a:tc>
                  <a:txBody>
                    <a:bodyPr/>
                    <a:lstStyle/>
                    <a:p>
                      <a:r>
                        <a:rPr lang="en-US" sz="1200" dirty="0">
                          <a:latin typeface="Arial" pitchFamily="34" charset="0"/>
                          <a:cs typeface="Arial" pitchFamily="34" charset="0"/>
                        </a:rPr>
                        <a:t>39%</a:t>
                      </a:r>
                    </a:p>
                  </a:txBody>
                  <a:tcPr/>
                </a:tc>
                <a:tc>
                  <a:txBody>
                    <a:bodyPr/>
                    <a:lstStyle/>
                    <a:p>
                      <a:r>
                        <a:rPr lang="en-US" sz="1200" dirty="0">
                          <a:latin typeface="Arial" pitchFamily="34" charset="0"/>
                          <a:cs typeface="Arial" pitchFamily="34" charset="0"/>
                        </a:rPr>
                        <a:t>43%</a:t>
                      </a:r>
                    </a:p>
                  </a:txBody>
                  <a:tcPr/>
                </a:tc>
                <a:tc>
                  <a:txBody>
                    <a:bodyPr/>
                    <a:lstStyle/>
                    <a:p>
                      <a:r>
                        <a:rPr lang="en-US" sz="1200" dirty="0">
                          <a:latin typeface="Arial" pitchFamily="34" charset="0"/>
                          <a:cs typeface="Arial" pitchFamily="34" charset="0"/>
                        </a:rPr>
                        <a:t>42%</a:t>
                      </a:r>
                    </a:p>
                  </a:txBody>
                  <a:tcPr/>
                </a:tc>
                <a:tc>
                  <a:txBody>
                    <a:bodyPr/>
                    <a:lstStyle/>
                    <a:p>
                      <a:r>
                        <a:rPr lang="en-US" sz="1200" dirty="0">
                          <a:latin typeface="Arial" pitchFamily="34" charset="0"/>
                          <a:cs typeface="Arial" pitchFamily="34" charset="0"/>
                        </a:rPr>
                        <a:t>43%</a:t>
                      </a:r>
                    </a:p>
                  </a:txBody>
                  <a:tcPr/>
                </a:tc>
                <a:tc>
                  <a:txBody>
                    <a:bodyPr/>
                    <a:lstStyle/>
                    <a:p>
                      <a:r>
                        <a:rPr lang="en-US" sz="1200" dirty="0">
                          <a:latin typeface="Arial" pitchFamily="34" charset="0"/>
                          <a:cs typeface="Arial" pitchFamily="34" charset="0"/>
                        </a:rPr>
                        <a:t>$52,242</a:t>
                      </a:r>
                    </a:p>
                  </a:txBody>
                  <a:tcPr/>
                </a:tc>
                <a:tc>
                  <a:txBody>
                    <a:bodyPr/>
                    <a:lstStyle/>
                    <a:p>
                      <a:r>
                        <a:rPr lang="en-US" sz="1200" dirty="0">
                          <a:latin typeface="Arial" pitchFamily="34" charset="0"/>
                          <a:cs typeface="Arial" pitchFamily="34" charset="0"/>
                        </a:rPr>
                        <a:t>$62,709</a:t>
                      </a:r>
                    </a:p>
                  </a:txBody>
                  <a:tcPr/>
                </a:tc>
                <a:tc>
                  <a:txBody>
                    <a:bodyPr/>
                    <a:lstStyle/>
                    <a:p>
                      <a:r>
                        <a:rPr lang="en-US" sz="1200" dirty="0">
                          <a:latin typeface="Arial" pitchFamily="34" charset="0"/>
                          <a:cs typeface="Arial" pitchFamily="34" charset="0"/>
                        </a:rPr>
                        <a:t>$63,456</a:t>
                      </a:r>
                    </a:p>
                  </a:txBody>
                  <a:tcPr/>
                </a:tc>
                <a:tc>
                  <a:txBody>
                    <a:bodyPr/>
                    <a:lstStyle/>
                    <a:p>
                      <a:r>
                        <a:rPr lang="en-US" sz="1200" dirty="0">
                          <a:latin typeface="Arial" pitchFamily="34" charset="0"/>
                          <a:cs typeface="Arial" pitchFamily="34" charset="0"/>
                        </a:rPr>
                        <a:t>$51,443</a:t>
                      </a:r>
                    </a:p>
                  </a:txBody>
                  <a:tcPr/>
                </a:tc>
                <a:extLst>
                  <a:ext uri="{0D108BD9-81ED-4DB2-BD59-A6C34878D82A}">
                    <a16:rowId xmlns:a16="http://schemas.microsoft.com/office/drawing/2014/main" val="10007"/>
                  </a:ext>
                </a:extLst>
              </a:tr>
            </a:tbl>
          </a:graphicData>
        </a:graphic>
      </p:graphicFrame>
    </p:spTree>
    <p:extLst>
      <p:ext uri="{BB962C8B-B14F-4D97-AF65-F5344CB8AC3E}">
        <p14:creationId xmlns:p14="http://schemas.microsoft.com/office/powerpoint/2010/main" val="689612504"/>
      </p:ext>
    </p:extLst>
  </p:cSld>
  <p:clrMapOvr>
    <a:masterClrMapping/>
  </p:clrMapOvr>
  <p:transition spd="slow"/>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Title 1"/>
          <p:cNvSpPr>
            <a:spLocks noGrp="1" noChangeArrowheads="1"/>
          </p:cNvSpPr>
          <p:nvPr>
            <p:ph type="title"/>
          </p:nvPr>
        </p:nvSpPr>
        <p:spPr/>
        <p:txBody>
          <a:bodyPr/>
          <a:lstStyle/>
          <a:p>
            <a:r>
              <a:rPr lang="en-GB" altLang="en-US"/>
              <a:t>Ethics and Education</a:t>
            </a:r>
          </a:p>
        </p:txBody>
      </p:sp>
      <p:sp>
        <p:nvSpPr>
          <p:cNvPr id="75779" name="Content Placeholder 5"/>
          <p:cNvSpPr>
            <a:spLocks noGrp="1" noChangeArrowheads="1"/>
          </p:cNvSpPr>
          <p:nvPr>
            <p:ph idx="1"/>
          </p:nvPr>
        </p:nvSpPr>
        <p:spPr/>
        <p:txBody>
          <a:bodyPr/>
          <a:lstStyle/>
          <a:p>
            <a:pPr algn="just"/>
            <a:r>
              <a:rPr lang="en-GB" altLang="en-US"/>
              <a:t>Education is the overriding factor in leveling ethical perceptions within a small population.</a:t>
            </a:r>
          </a:p>
          <a:p>
            <a:pPr algn="just"/>
            <a:r>
              <a:rPr lang="en-GB" altLang="en-US"/>
              <a:t>Employees must be trained and kept aware of the expected behavior of an ethical employee, as well as many other information security topics.</a:t>
            </a:r>
          </a:p>
          <a:p>
            <a:pPr algn="just"/>
            <a:r>
              <a:rPr lang="en-GB" altLang="en-US"/>
              <a:t>Proper ethical training is vital to creating informed and a well-prepared system user.</a:t>
            </a:r>
          </a:p>
        </p:txBody>
      </p:sp>
    </p:spTree>
    <p:extLst>
      <p:ext uri="{BB962C8B-B14F-4D97-AF65-F5344CB8AC3E}">
        <p14:creationId xmlns:p14="http://schemas.microsoft.com/office/powerpoint/2010/main" val="2062983431"/>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Title 1"/>
          <p:cNvSpPr>
            <a:spLocks noGrp="1" noChangeArrowheads="1"/>
          </p:cNvSpPr>
          <p:nvPr>
            <p:ph type="title"/>
          </p:nvPr>
        </p:nvSpPr>
        <p:spPr/>
        <p:txBody>
          <a:bodyPr/>
          <a:lstStyle/>
          <a:p>
            <a:r>
              <a:rPr lang="en-US" altLang="en-US" dirty="0"/>
              <a:t>Deterring Unethical and Illegal </a:t>
            </a:r>
            <a:r>
              <a:rPr lang="en-US" altLang="en-US" dirty="0" err="1"/>
              <a:t>Behaviour</a:t>
            </a:r>
            <a:endParaRPr lang="en-US" altLang="en-US" dirty="0"/>
          </a:p>
        </p:txBody>
      </p:sp>
      <p:sp>
        <p:nvSpPr>
          <p:cNvPr id="77827" name="Content Placeholder 5"/>
          <p:cNvSpPr>
            <a:spLocks noGrp="1" noChangeArrowheads="1"/>
          </p:cNvSpPr>
          <p:nvPr>
            <p:ph idx="1"/>
          </p:nvPr>
        </p:nvSpPr>
        <p:spPr>
          <a:xfrm>
            <a:off x="190500" y="990601"/>
            <a:ext cx="8763000" cy="4648200"/>
          </a:xfrm>
        </p:spPr>
        <p:txBody>
          <a:bodyPr/>
          <a:lstStyle/>
          <a:p>
            <a:pPr algn="just"/>
            <a:r>
              <a:rPr lang="en-GB" altLang="en-US" dirty="0"/>
              <a:t>Three general causes of unethical and illegal behaviour: ignorance, accident, intent</a:t>
            </a:r>
          </a:p>
          <a:p>
            <a:pPr algn="just"/>
            <a:r>
              <a:rPr lang="en-GB" altLang="en-US" dirty="0"/>
              <a:t>Deterrence: best method for preventing an illegal or unethical activity; for example, laws, policies, technical controls</a:t>
            </a:r>
          </a:p>
          <a:p>
            <a:pPr algn="just"/>
            <a:r>
              <a:rPr lang="en-GB" altLang="en-US" dirty="0"/>
              <a:t>Laws and policies only deter if three conditions are present:</a:t>
            </a:r>
          </a:p>
          <a:p>
            <a:pPr lvl="1" algn="just"/>
            <a:r>
              <a:rPr lang="en-GB" altLang="en-US" dirty="0"/>
              <a:t>Fear of penalty</a:t>
            </a:r>
          </a:p>
          <a:p>
            <a:pPr lvl="1" algn="just"/>
            <a:r>
              <a:rPr lang="en-GB" altLang="en-US" dirty="0"/>
              <a:t>Probability of being apprehended</a:t>
            </a:r>
          </a:p>
          <a:p>
            <a:pPr lvl="1" algn="just"/>
            <a:r>
              <a:rPr lang="en-GB" altLang="en-US" dirty="0"/>
              <a:t>Probability of penalty being applied</a:t>
            </a:r>
          </a:p>
        </p:txBody>
      </p:sp>
    </p:spTree>
    <p:extLst>
      <p:ext uri="{BB962C8B-B14F-4D97-AF65-F5344CB8AC3E}">
        <p14:creationId xmlns:p14="http://schemas.microsoft.com/office/powerpoint/2010/main" val="15280176"/>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itle 4"/>
          <p:cNvSpPr>
            <a:spLocks noGrp="1"/>
          </p:cNvSpPr>
          <p:nvPr>
            <p:ph type="title"/>
          </p:nvPr>
        </p:nvSpPr>
        <p:spPr>
          <a:xfrm>
            <a:off x="152400" y="34047"/>
            <a:ext cx="8839199" cy="575553"/>
          </a:xfrm>
        </p:spPr>
        <p:txBody>
          <a:bodyPr>
            <a:noAutofit/>
          </a:bodyPr>
          <a:lstStyle/>
          <a:p>
            <a:pPr marL="0" indent="0">
              <a:lnSpc>
                <a:spcPct val="100000"/>
              </a:lnSpc>
              <a:spcBef>
                <a:spcPts val="0"/>
              </a:spcBef>
              <a:tabLst>
                <a:tab pos="4397375" algn="l"/>
              </a:tabLst>
            </a:pPr>
            <a:r>
              <a:rPr lang="en-US" dirty="0"/>
              <a:t>Deterrents to illegal or unethical behavior</a:t>
            </a:r>
            <a:endParaRPr lang="en-US" baseline="30000" dirty="0"/>
          </a:p>
        </p:txBody>
      </p:sp>
      <p:pic>
        <p:nvPicPr>
          <p:cNvPr id="3074" name="Picture 2" descr="A figure shows an illustration and two images. The illustration is labeled as, “Penalty” which shows a prohibited symbol with alphabet P in it. The text near the prohibited symbol reads as, “Reserved parking for Dr. Whitman. Violators will be towed. An image on its right shows a photo of a traffic police standing near a car parked in no parking area. The image is labeled as, “Apprehension.” The third image shows a bald men shooting another men in coat suit. The image is labeled as, “Application.”&#1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19200" y="838200"/>
            <a:ext cx="6412230" cy="475678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57625963"/>
      </p:ext>
    </p:extLst>
  </p:cSld>
  <p:clrMapOvr>
    <a:masterClrMapping/>
  </p:clrMapOvr>
  <p:transition spd="slow"/>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Title 1"/>
          <p:cNvSpPr>
            <a:spLocks noGrp="1" noChangeArrowheads="1"/>
          </p:cNvSpPr>
          <p:nvPr>
            <p:ph type="title"/>
          </p:nvPr>
        </p:nvSpPr>
        <p:spPr/>
        <p:txBody>
          <a:bodyPr>
            <a:noAutofit/>
          </a:bodyPr>
          <a:lstStyle/>
          <a:p>
            <a:r>
              <a:rPr lang="en-GB" altLang="en-US" dirty="0"/>
              <a:t>Codes of Ethics of Professional Organizations</a:t>
            </a:r>
          </a:p>
        </p:txBody>
      </p:sp>
      <p:sp>
        <p:nvSpPr>
          <p:cNvPr id="80899" name="Content Placeholder 5"/>
          <p:cNvSpPr>
            <a:spLocks noGrp="1" noChangeArrowheads="1"/>
          </p:cNvSpPr>
          <p:nvPr>
            <p:ph idx="1"/>
          </p:nvPr>
        </p:nvSpPr>
        <p:spPr/>
        <p:txBody>
          <a:bodyPr/>
          <a:lstStyle/>
          <a:p>
            <a:pPr algn="just"/>
            <a:r>
              <a:rPr lang="en-GB" altLang="en-US" dirty="0"/>
              <a:t>Many professional organizations have established codes of conduct/ethics. </a:t>
            </a:r>
          </a:p>
          <a:p>
            <a:pPr algn="just"/>
            <a:r>
              <a:rPr lang="en-GB" altLang="en-US" dirty="0"/>
              <a:t>Codes of ethics can have a positive effect; unfortunately, many employers do not encourage joining these professional organizations.</a:t>
            </a:r>
          </a:p>
          <a:p>
            <a:pPr algn="just"/>
            <a:r>
              <a:rPr lang="en-GB" altLang="en-US" dirty="0"/>
              <a:t>Responsibility of security professionals is to act ethically and according to the policies of the employer, the professional organization, and </a:t>
            </a:r>
            <a:r>
              <a:rPr lang="en-US" altLang="en-US" dirty="0"/>
              <a:t>the </a:t>
            </a:r>
            <a:r>
              <a:rPr lang="en-GB" altLang="en-US" dirty="0"/>
              <a:t>laws of society.</a:t>
            </a:r>
          </a:p>
        </p:txBody>
      </p:sp>
    </p:spTree>
    <p:extLst>
      <p:ext uri="{BB962C8B-B14F-4D97-AF65-F5344CB8AC3E}">
        <p14:creationId xmlns:p14="http://schemas.microsoft.com/office/powerpoint/2010/main" val="3860954625"/>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itle 3"/>
          <p:cNvSpPr>
            <a:spLocks noGrp="1"/>
          </p:cNvSpPr>
          <p:nvPr>
            <p:ph type="title"/>
          </p:nvPr>
        </p:nvSpPr>
        <p:spPr>
          <a:xfrm>
            <a:off x="117537" y="59431"/>
            <a:ext cx="8835902" cy="1007369"/>
          </a:xfrm>
        </p:spPr>
        <p:txBody>
          <a:bodyPr>
            <a:noAutofit/>
          </a:bodyPr>
          <a:lstStyle/>
          <a:p>
            <a:r>
              <a:rPr lang="en-US" dirty="0"/>
              <a:t>Professional Organizations of Interest to Information Security Professionals (1 of 2)</a:t>
            </a:r>
          </a:p>
        </p:txBody>
      </p:sp>
      <p:graphicFrame>
        <p:nvGraphicFramePr>
          <p:cNvPr id="6" name="Table 5"/>
          <p:cNvGraphicFramePr>
            <a:graphicFrameLocks noGrp="1"/>
          </p:cNvGraphicFramePr>
          <p:nvPr>
            <p:extLst>
              <p:ext uri="{D42A27DB-BD31-4B8C-83A1-F6EECF244321}">
                <p14:modId xmlns:p14="http://schemas.microsoft.com/office/powerpoint/2010/main" val="2451340295"/>
              </p:ext>
            </p:extLst>
          </p:nvPr>
        </p:nvGraphicFramePr>
        <p:xfrm>
          <a:off x="192088" y="1447800"/>
          <a:ext cx="8686800" cy="3738880"/>
        </p:xfrm>
        <a:graphic>
          <a:graphicData uri="http://schemas.openxmlformats.org/drawingml/2006/table">
            <a:tbl>
              <a:tblPr firstRow="1" bandRow="1">
                <a:tableStyleId>{5940675A-B579-460E-94D1-54222C63F5DA}</a:tableStyleId>
              </a:tblPr>
              <a:tblGrid>
                <a:gridCol w="1752600">
                  <a:extLst>
                    <a:ext uri="{9D8B030D-6E8A-4147-A177-3AD203B41FA5}">
                      <a16:colId xmlns:a16="http://schemas.microsoft.com/office/drawing/2014/main" val="20000"/>
                    </a:ext>
                  </a:extLst>
                </a:gridCol>
                <a:gridCol w="1828800">
                  <a:extLst>
                    <a:ext uri="{9D8B030D-6E8A-4147-A177-3AD203B41FA5}">
                      <a16:colId xmlns:a16="http://schemas.microsoft.com/office/drawing/2014/main" val="20001"/>
                    </a:ext>
                  </a:extLst>
                </a:gridCol>
                <a:gridCol w="3048000">
                  <a:extLst>
                    <a:ext uri="{9D8B030D-6E8A-4147-A177-3AD203B41FA5}">
                      <a16:colId xmlns:a16="http://schemas.microsoft.com/office/drawing/2014/main" val="20002"/>
                    </a:ext>
                  </a:extLst>
                </a:gridCol>
                <a:gridCol w="2057400">
                  <a:extLst>
                    <a:ext uri="{9D8B030D-6E8A-4147-A177-3AD203B41FA5}">
                      <a16:colId xmlns:a16="http://schemas.microsoft.com/office/drawing/2014/main" val="20003"/>
                    </a:ext>
                  </a:extLst>
                </a:gridCol>
              </a:tblGrid>
              <a:tr h="482600">
                <a:tc>
                  <a:txBody>
                    <a:bodyPr/>
                    <a:lstStyle/>
                    <a:p>
                      <a:r>
                        <a:rPr lang="en-US" sz="1400" b="1" kern="1200" dirty="0">
                          <a:solidFill>
                            <a:schemeClr val="bg1"/>
                          </a:solidFill>
                          <a:effectLst/>
                          <a:latin typeface="Arial" pitchFamily="34" charset="0"/>
                          <a:ea typeface="+mn-ea"/>
                          <a:cs typeface="Arial" pitchFamily="34" charset="0"/>
                        </a:rPr>
                        <a:t>Professional</a:t>
                      </a:r>
                      <a:r>
                        <a:rPr lang="en-US" sz="1400" b="1" kern="1200" baseline="0" dirty="0">
                          <a:solidFill>
                            <a:schemeClr val="bg1"/>
                          </a:solidFill>
                          <a:effectLst/>
                          <a:latin typeface="Arial" pitchFamily="34" charset="0"/>
                          <a:ea typeface="+mn-ea"/>
                          <a:cs typeface="Arial" pitchFamily="34" charset="0"/>
                        </a:rPr>
                        <a:t> </a:t>
                      </a:r>
                      <a:r>
                        <a:rPr lang="en-US" sz="1400" b="1" kern="1200" dirty="0">
                          <a:solidFill>
                            <a:schemeClr val="bg1"/>
                          </a:solidFill>
                          <a:effectLst/>
                          <a:latin typeface="Arial" pitchFamily="34" charset="0"/>
                          <a:ea typeface="+mn-ea"/>
                          <a:cs typeface="Arial" pitchFamily="34" charset="0"/>
                        </a:rPr>
                        <a:t>Organization </a:t>
                      </a:r>
                      <a:endParaRPr lang="en-US" sz="1400" b="1" dirty="0">
                        <a:solidFill>
                          <a:schemeClr val="bg1"/>
                        </a:solidFill>
                        <a:latin typeface="Arial" pitchFamily="34" charset="0"/>
                        <a:cs typeface="Arial" pitchFamily="34" charset="0"/>
                      </a:endParaRPr>
                    </a:p>
                  </a:txBody>
                  <a:tcPr anchor="ctr">
                    <a:solidFill>
                      <a:srgbClr val="364162"/>
                    </a:solidFill>
                  </a:tcPr>
                </a:tc>
                <a:tc>
                  <a:txBody>
                    <a:bodyPr/>
                    <a:lstStyle/>
                    <a:p>
                      <a:r>
                        <a:rPr lang="en-US" sz="1400" b="1" kern="1200" dirty="0">
                          <a:solidFill>
                            <a:schemeClr val="bg1"/>
                          </a:solidFill>
                          <a:effectLst/>
                          <a:latin typeface="Arial" pitchFamily="34" charset="0"/>
                          <a:ea typeface="+mn-ea"/>
                          <a:cs typeface="Arial" pitchFamily="34" charset="0"/>
                        </a:rPr>
                        <a:t>Web Resource Location</a:t>
                      </a:r>
                      <a:endParaRPr lang="en-US" sz="1400" b="1" dirty="0">
                        <a:solidFill>
                          <a:schemeClr val="bg1"/>
                        </a:solidFill>
                        <a:latin typeface="Arial" pitchFamily="34" charset="0"/>
                        <a:cs typeface="Arial" pitchFamily="34" charset="0"/>
                      </a:endParaRPr>
                    </a:p>
                  </a:txBody>
                  <a:tcPr anchor="ctr">
                    <a:solidFill>
                      <a:srgbClr val="364162"/>
                    </a:solidFill>
                  </a:tcPr>
                </a:tc>
                <a:tc>
                  <a:txBody>
                    <a:bodyPr/>
                    <a:lstStyle/>
                    <a:p>
                      <a:r>
                        <a:rPr lang="en-US" sz="1400" b="1" kern="1200" dirty="0">
                          <a:solidFill>
                            <a:schemeClr val="bg1"/>
                          </a:solidFill>
                          <a:effectLst/>
                          <a:latin typeface="Arial" pitchFamily="34" charset="0"/>
                          <a:ea typeface="+mn-ea"/>
                          <a:cs typeface="Arial" pitchFamily="34" charset="0"/>
                        </a:rPr>
                        <a:t>Description</a:t>
                      </a:r>
                      <a:endParaRPr lang="en-US" sz="1400" b="1" dirty="0">
                        <a:solidFill>
                          <a:schemeClr val="bg1"/>
                        </a:solidFill>
                        <a:latin typeface="Arial" pitchFamily="34" charset="0"/>
                        <a:cs typeface="Arial" pitchFamily="34" charset="0"/>
                      </a:endParaRPr>
                    </a:p>
                  </a:txBody>
                  <a:tcPr anchor="ctr">
                    <a:solidFill>
                      <a:srgbClr val="364162"/>
                    </a:solidFill>
                  </a:tcPr>
                </a:tc>
                <a:tc>
                  <a:txBody>
                    <a:bodyPr/>
                    <a:lstStyle/>
                    <a:p>
                      <a:r>
                        <a:rPr lang="en-US" sz="1400" b="1" kern="1200" dirty="0">
                          <a:solidFill>
                            <a:schemeClr val="bg1"/>
                          </a:solidFill>
                          <a:effectLst/>
                          <a:latin typeface="Arial" pitchFamily="34" charset="0"/>
                          <a:ea typeface="+mn-ea"/>
                          <a:cs typeface="Arial" pitchFamily="34" charset="0"/>
                        </a:rPr>
                        <a:t>Focus</a:t>
                      </a:r>
                      <a:endParaRPr lang="en-US" sz="1400" b="1" dirty="0">
                        <a:solidFill>
                          <a:schemeClr val="bg1"/>
                        </a:solidFill>
                        <a:latin typeface="Arial" pitchFamily="34" charset="0"/>
                        <a:cs typeface="Arial" pitchFamily="34" charset="0"/>
                      </a:endParaRPr>
                    </a:p>
                  </a:txBody>
                  <a:tcPr anchor="ctr">
                    <a:solidFill>
                      <a:srgbClr val="364162"/>
                    </a:solidFill>
                  </a:tcPr>
                </a:tc>
                <a:extLst>
                  <a:ext uri="{0D108BD9-81ED-4DB2-BD59-A6C34878D82A}">
                    <a16:rowId xmlns:a16="http://schemas.microsoft.com/office/drawing/2014/main" val="10000"/>
                  </a:ext>
                </a:extLst>
              </a:tr>
              <a:tr h="716280">
                <a:tc>
                  <a:txBody>
                    <a:bodyPr/>
                    <a:lstStyle/>
                    <a:p>
                      <a:r>
                        <a:rPr lang="en-US" sz="1400" kern="1200" dirty="0">
                          <a:solidFill>
                            <a:schemeClr val="tx1"/>
                          </a:solidFill>
                          <a:effectLst/>
                          <a:latin typeface="Arial" pitchFamily="34" charset="0"/>
                          <a:ea typeface="+mn-ea"/>
                          <a:cs typeface="Arial" pitchFamily="34" charset="0"/>
                        </a:rPr>
                        <a:t>Association of Computing Machinery</a:t>
                      </a:r>
                      <a:endParaRPr lang="en-US" sz="1400" dirty="0">
                        <a:latin typeface="Arial" pitchFamily="34" charset="0"/>
                        <a:cs typeface="Arial" pitchFamily="34" charset="0"/>
                      </a:endParaRPr>
                    </a:p>
                  </a:txBody>
                  <a:tcPr/>
                </a:tc>
                <a:tc>
                  <a:txBody>
                    <a:bodyPr/>
                    <a:lstStyle/>
                    <a:p>
                      <a:r>
                        <a:rPr lang="en-US" sz="1400" i="1" u="sng" kern="1200" dirty="0">
                          <a:solidFill>
                            <a:schemeClr val="tx1"/>
                          </a:solidFill>
                          <a:effectLst/>
                          <a:latin typeface="Arial" pitchFamily="34" charset="0"/>
                          <a:ea typeface="+mn-ea"/>
                          <a:cs typeface="Arial" pitchFamily="34" charset="0"/>
                        </a:rPr>
                        <a:t>www.acm.org</a:t>
                      </a:r>
                      <a:endParaRPr lang="en-US" sz="1400" dirty="0">
                        <a:latin typeface="Arial" pitchFamily="34" charset="0"/>
                        <a:cs typeface="Arial" pitchFamily="34" charset="0"/>
                      </a:endParaRPr>
                    </a:p>
                  </a:txBody>
                  <a:tcPr/>
                </a:tc>
                <a:tc>
                  <a:txBody>
                    <a:bodyPr/>
                    <a:lstStyle/>
                    <a:p>
                      <a:r>
                        <a:rPr lang="en-US" sz="1400" kern="1200" dirty="0">
                          <a:solidFill>
                            <a:schemeClr val="tx1"/>
                          </a:solidFill>
                          <a:effectLst/>
                          <a:latin typeface="Arial" pitchFamily="34" charset="0"/>
                          <a:ea typeface="+mn-ea"/>
                          <a:cs typeface="Arial" pitchFamily="34" charset="0"/>
                        </a:rPr>
                        <a:t>Code of 24 imperatives of personal and ethical responsibilities for security professionals</a:t>
                      </a:r>
                      <a:endParaRPr lang="en-US" sz="1400" dirty="0">
                        <a:latin typeface="Arial" pitchFamily="34" charset="0"/>
                        <a:cs typeface="Arial" pitchFamily="34" charset="0"/>
                      </a:endParaRPr>
                    </a:p>
                  </a:txBody>
                  <a:tcPr/>
                </a:tc>
                <a:tc>
                  <a:txBody>
                    <a:bodyPr/>
                    <a:lstStyle/>
                    <a:p>
                      <a:r>
                        <a:rPr lang="en-US" sz="1400" kern="1200" dirty="0">
                          <a:solidFill>
                            <a:schemeClr val="tx1"/>
                          </a:solidFill>
                          <a:effectLst/>
                          <a:latin typeface="Arial" pitchFamily="34" charset="0"/>
                          <a:ea typeface="+mn-ea"/>
                          <a:cs typeface="Arial" pitchFamily="34" charset="0"/>
                        </a:rPr>
                        <a:t>Ethics of security professionals</a:t>
                      </a:r>
                      <a:endParaRPr lang="en-US" sz="1400" dirty="0">
                        <a:latin typeface="Arial" pitchFamily="34" charset="0"/>
                        <a:cs typeface="Arial" pitchFamily="34" charset="0"/>
                      </a:endParaRPr>
                    </a:p>
                  </a:txBody>
                  <a:tcPr/>
                </a:tc>
                <a:extLst>
                  <a:ext uri="{0D108BD9-81ED-4DB2-BD59-A6C34878D82A}">
                    <a16:rowId xmlns:a16="http://schemas.microsoft.com/office/drawing/2014/main" val="10001"/>
                  </a:ext>
                </a:extLst>
              </a:tr>
              <a:tr h="1422400">
                <a:tc>
                  <a:txBody>
                    <a:bodyPr/>
                    <a:lstStyle/>
                    <a:p>
                      <a:pPr marL="45720" marR="480060">
                        <a:spcBef>
                          <a:spcPts val="0"/>
                        </a:spcBef>
                        <a:spcAft>
                          <a:spcPts val="0"/>
                        </a:spcAft>
                      </a:pPr>
                      <a:r>
                        <a:rPr lang="en-US" sz="1400" dirty="0">
                          <a:solidFill>
                            <a:schemeClr val="tx1"/>
                          </a:solidFill>
                          <a:effectLst/>
                          <a:latin typeface="Arial" pitchFamily="34" charset="0"/>
                          <a:ea typeface="Calibri"/>
                          <a:cs typeface="Arial" pitchFamily="34" charset="0"/>
                        </a:rPr>
                        <a:t>information Systems </a:t>
                      </a:r>
                      <a:r>
                        <a:rPr lang="en-US" sz="1400" spc="-50" dirty="0">
                          <a:solidFill>
                            <a:schemeClr val="tx1"/>
                          </a:solidFill>
                          <a:effectLst/>
                          <a:latin typeface="Arial" pitchFamily="34" charset="0"/>
                          <a:ea typeface="Calibri"/>
                          <a:cs typeface="Arial" pitchFamily="34" charset="0"/>
                        </a:rPr>
                        <a:t>Audit and Control </a:t>
                      </a:r>
                      <a:r>
                        <a:rPr lang="en-US" sz="1400" spc="10" dirty="0">
                          <a:solidFill>
                            <a:schemeClr val="tx1"/>
                          </a:solidFill>
                          <a:effectLst/>
                          <a:latin typeface="Arial" pitchFamily="34" charset="0"/>
                          <a:ea typeface="Calibri"/>
                          <a:cs typeface="Arial" pitchFamily="34" charset="0"/>
                        </a:rPr>
                        <a:t>Association</a:t>
                      </a:r>
                      <a:endParaRPr lang="en-US" sz="1400" dirty="0">
                        <a:solidFill>
                          <a:schemeClr val="tx1"/>
                        </a:solidFill>
                        <a:effectLst/>
                        <a:latin typeface="Arial" pitchFamily="34" charset="0"/>
                        <a:ea typeface="Calibri"/>
                        <a:cs typeface="Arial" pitchFamily="34" charset="0"/>
                      </a:endParaRPr>
                    </a:p>
                  </a:txBody>
                  <a:tcPr marL="0" marR="0" marT="0" marB="0"/>
                </a:tc>
                <a:tc>
                  <a:txBody>
                    <a:bodyPr/>
                    <a:lstStyle/>
                    <a:p>
                      <a:pPr marL="65405" marR="0">
                        <a:spcBef>
                          <a:spcPts val="0"/>
                        </a:spcBef>
                        <a:spcAft>
                          <a:spcPts val="0"/>
                        </a:spcAft>
                      </a:pPr>
                      <a:r>
                        <a:rPr lang="en-US" sz="1400" i="1" u="sng" dirty="0">
                          <a:solidFill>
                            <a:schemeClr val="tx1"/>
                          </a:solidFill>
                          <a:effectLst/>
                          <a:latin typeface="Arial" pitchFamily="34" charset="0"/>
                          <a:ea typeface="Calibri"/>
                          <a:cs typeface="Arial" pitchFamily="34" charset="0"/>
                        </a:rPr>
                        <a:t>www.isaca.org</a:t>
                      </a:r>
                      <a:endParaRPr lang="en-US" sz="1400" dirty="0">
                        <a:solidFill>
                          <a:schemeClr val="tx1"/>
                        </a:solidFill>
                        <a:effectLst/>
                        <a:latin typeface="Arial" pitchFamily="34" charset="0"/>
                        <a:ea typeface="Calibri"/>
                        <a:cs typeface="Arial" pitchFamily="34" charset="0"/>
                      </a:endParaRPr>
                    </a:p>
                  </a:txBody>
                  <a:tcPr marL="0" marR="0" marT="0" marB="0"/>
                </a:tc>
                <a:tc>
                  <a:txBody>
                    <a:bodyPr/>
                    <a:lstStyle/>
                    <a:p>
                      <a:pPr marL="45720" marR="137160">
                        <a:spcBef>
                          <a:spcPts val="180"/>
                        </a:spcBef>
                        <a:spcAft>
                          <a:spcPts val="0"/>
                        </a:spcAft>
                      </a:pPr>
                      <a:r>
                        <a:rPr lang="en-US" sz="1400" spc="-10" dirty="0">
                          <a:solidFill>
                            <a:srgbClr val="000000"/>
                          </a:solidFill>
                          <a:effectLst/>
                          <a:latin typeface="Arial" pitchFamily="34" charset="0"/>
                          <a:ea typeface="Calibri"/>
                          <a:cs typeface="Arial" pitchFamily="34" charset="0"/>
                        </a:rPr>
                        <a:t>Focus on auditing, information security, business process analysis, and IS</a:t>
                      </a:r>
                      <a:endParaRPr lang="en-US" sz="1400" dirty="0">
                        <a:effectLst/>
                        <a:latin typeface="Arial" pitchFamily="34" charset="0"/>
                        <a:ea typeface="Calibri"/>
                        <a:cs typeface="Arial" pitchFamily="34" charset="0"/>
                      </a:endParaRPr>
                    </a:p>
                    <a:p>
                      <a:pPr marL="45720" marR="297180">
                        <a:spcBef>
                          <a:spcPts val="0"/>
                        </a:spcBef>
                        <a:spcAft>
                          <a:spcPts val="0"/>
                        </a:spcAft>
                      </a:pPr>
                      <a:r>
                        <a:rPr lang="en-US" sz="1400" spc="-50" dirty="0">
                          <a:solidFill>
                            <a:srgbClr val="000000"/>
                          </a:solidFill>
                          <a:effectLst/>
                          <a:latin typeface="Arial" pitchFamily="34" charset="0"/>
                          <a:ea typeface="Calibri"/>
                          <a:cs typeface="Arial" pitchFamily="34" charset="0"/>
                        </a:rPr>
                        <a:t>planning through the OSA and OSM </a:t>
                      </a:r>
                      <a:r>
                        <a:rPr lang="en-US" sz="1400" spc="20" dirty="0">
                          <a:solidFill>
                            <a:srgbClr val="000000"/>
                          </a:solidFill>
                          <a:effectLst/>
                          <a:latin typeface="Arial" pitchFamily="34" charset="0"/>
                          <a:ea typeface="Calibri"/>
                          <a:cs typeface="Arial" pitchFamily="34" charset="0"/>
                        </a:rPr>
                        <a:t>certifications</a:t>
                      </a:r>
                      <a:endParaRPr lang="en-US" sz="1400" dirty="0">
                        <a:effectLst/>
                        <a:latin typeface="Arial" pitchFamily="34" charset="0"/>
                        <a:ea typeface="Calibri"/>
                        <a:cs typeface="Arial" pitchFamily="34" charset="0"/>
                      </a:endParaRPr>
                    </a:p>
                  </a:txBody>
                  <a:tcPr marL="0" marR="0" marT="0" marB="0"/>
                </a:tc>
                <a:tc>
                  <a:txBody>
                    <a:bodyPr/>
                    <a:lstStyle/>
                    <a:p>
                      <a:pPr marL="45720" marR="205740">
                        <a:spcBef>
                          <a:spcPts val="180"/>
                        </a:spcBef>
                        <a:spcAft>
                          <a:spcPts val="0"/>
                        </a:spcAft>
                      </a:pPr>
                      <a:r>
                        <a:rPr lang="en-US" sz="1400" spc="-50" dirty="0">
                          <a:solidFill>
                            <a:srgbClr val="000000"/>
                          </a:solidFill>
                          <a:effectLst/>
                          <a:latin typeface="Arial" pitchFamily="34" charset="0"/>
                          <a:ea typeface="Calibri"/>
                          <a:cs typeface="Arial" pitchFamily="34" charset="0"/>
                        </a:rPr>
                        <a:t>Tasks and knowledge </a:t>
                      </a:r>
                      <a:r>
                        <a:rPr lang="en-US" sz="1400" spc="20" dirty="0">
                          <a:solidFill>
                            <a:srgbClr val="000000"/>
                          </a:solidFill>
                          <a:effectLst/>
                          <a:latin typeface="Arial" pitchFamily="34" charset="0"/>
                          <a:ea typeface="Calibri"/>
                          <a:cs typeface="Arial" pitchFamily="34" charset="0"/>
                        </a:rPr>
                        <a:t>required of the </a:t>
                      </a:r>
                      <a:r>
                        <a:rPr lang="en-US" sz="1400" dirty="0">
                          <a:solidFill>
                            <a:srgbClr val="000000"/>
                          </a:solidFill>
                          <a:effectLst/>
                          <a:latin typeface="Arial" pitchFamily="34" charset="0"/>
                          <a:ea typeface="Calibri"/>
                          <a:cs typeface="Arial" pitchFamily="34" charset="0"/>
                        </a:rPr>
                        <a:t>information systems </a:t>
                      </a:r>
                      <a:r>
                        <a:rPr lang="en-US" sz="1400" spc="10" dirty="0">
                          <a:solidFill>
                            <a:srgbClr val="000000"/>
                          </a:solidFill>
                          <a:effectLst/>
                          <a:latin typeface="Arial" pitchFamily="34" charset="0"/>
                          <a:ea typeface="Calibri"/>
                          <a:cs typeface="Arial" pitchFamily="34" charset="0"/>
                        </a:rPr>
                        <a:t>audit professional</a:t>
                      </a:r>
                      <a:endParaRPr lang="en-US" sz="1400" dirty="0">
                        <a:effectLst/>
                        <a:latin typeface="Arial" pitchFamily="34" charset="0"/>
                        <a:ea typeface="Calibri"/>
                        <a:cs typeface="Arial" pitchFamily="34" charset="0"/>
                      </a:endParaRPr>
                    </a:p>
                  </a:txBody>
                  <a:tcPr marL="0" marR="0" marT="0" marB="0"/>
                </a:tc>
                <a:extLst>
                  <a:ext uri="{0D108BD9-81ED-4DB2-BD59-A6C34878D82A}">
                    <a16:rowId xmlns:a16="http://schemas.microsoft.com/office/drawing/2014/main" val="10002"/>
                  </a:ext>
                </a:extLst>
              </a:tr>
              <a:tr h="894080">
                <a:tc>
                  <a:txBody>
                    <a:bodyPr/>
                    <a:lstStyle/>
                    <a:p>
                      <a:pPr marL="45720" marR="480060">
                        <a:spcBef>
                          <a:spcPts val="0"/>
                        </a:spcBef>
                        <a:spcAft>
                          <a:spcPts val="0"/>
                        </a:spcAft>
                      </a:pPr>
                      <a:r>
                        <a:rPr lang="en-US" sz="1400" spc="-50">
                          <a:solidFill>
                            <a:schemeClr val="tx1"/>
                          </a:solidFill>
                          <a:effectLst/>
                          <a:latin typeface="Arial" pitchFamily="34" charset="0"/>
                          <a:ea typeface="Calibri"/>
                          <a:cs typeface="Arial" pitchFamily="34" charset="0"/>
                        </a:rPr>
                        <a:t>information Systems </a:t>
                      </a:r>
                      <a:r>
                        <a:rPr lang="en-US" sz="1400">
                          <a:solidFill>
                            <a:schemeClr val="tx1"/>
                          </a:solidFill>
                          <a:effectLst/>
                          <a:latin typeface="Arial" pitchFamily="34" charset="0"/>
                          <a:ea typeface="Calibri"/>
                          <a:cs typeface="Arial" pitchFamily="34" charset="0"/>
                        </a:rPr>
                        <a:t>Security Association</a:t>
                      </a:r>
                    </a:p>
                  </a:txBody>
                  <a:tcPr marL="0" marR="0" marT="0" marB="0"/>
                </a:tc>
                <a:tc>
                  <a:txBody>
                    <a:bodyPr/>
                    <a:lstStyle/>
                    <a:p>
                      <a:pPr marL="65405" marR="0">
                        <a:spcBef>
                          <a:spcPts val="0"/>
                        </a:spcBef>
                        <a:spcAft>
                          <a:spcPts val="0"/>
                        </a:spcAft>
                      </a:pPr>
                      <a:r>
                        <a:rPr lang="en-US" sz="1400" i="1" u="sng" dirty="0">
                          <a:solidFill>
                            <a:schemeClr val="tx1"/>
                          </a:solidFill>
                          <a:effectLst/>
                          <a:latin typeface="Arial" pitchFamily="34" charset="0"/>
                          <a:ea typeface="Calibri"/>
                          <a:cs typeface="Arial" pitchFamily="34" charset="0"/>
                        </a:rPr>
                        <a:t>www.issa.org</a:t>
                      </a:r>
                      <a:endParaRPr lang="en-US" sz="1400" dirty="0">
                        <a:solidFill>
                          <a:schemeClr val="tx1"/>
                        </a:solidFill>
                        <a:effectLst/>
                        <a:latin typeface="Arial" pitchFamily="34" charset="0"/>
                        <a:ea typeface="Calibri"/>
                        <a:cs typeface="Arial" pitchFamily="34" charset="0"/>
                      </a:endParaRPr>
                    </a:p>
                  </a:txBody>
                  <a:tcPr marL="0" marR="0" marT="0" marB="0"/>
                </a:tc>
                <a:tc>
                  <a:txBody>
                    <a:bodyPr/>
                    <a:lstStyle/>
                    <a:p>
                      <a:pPr marL="45720" marR="182880">
                        <a:spcBef>
                          <a:spcPts val="180"/>
                        </a:spcBef>
                        <a:spcAft>
                          <a:spcPts val="0"/>
                        </a:spcAft>
                      </a:pPr>
                      <a:r>
                        <a:rPr lang="en-US" sz="1400" spc="-5" dirty="0">
                          <a:solidFill>
                            <a:srgbClr val="000000"/>
                          </a:solidFill>
                          <a:effectLst/>
                          <a:latin typeface="Arial" pitchFamily="34" charset="0"/>
                          <a:ea typeface="Calibri"/>
                          <a:cs typeface="Arial" pitchFamily="34" charset="0"/>
                        </a:rPr>
                        <a:t>Professional association of information </a:t>
                      </a:r>
                      <a:r>
                        <a:rPr lang="en-US" sz="1400" spc="-25" dirty="0">
                          <a:solidFill>
                            <a:srgbClr val="000000"/>
                          </a:solidFill>
                          <a:effectLst/>
                          <a:latin typeface="Arial" pitchFamily="34" charset="0"/>
                          <a:ea typeface="Calibri"/>
                          <a:cs typeface="Arial" pitchFamily="34" charset="0"/>
                        </a:rPr>
                        <a:t>systems security professionals; provides </a:t>
                      </a:r>
                      <a:r>
                        <a:rPr lang="en-US" sz="1400" spc="45" dirty="0">
                          <a:solidFill>
                            <a:srgbClr val="000000"/>
                          </a:solidFill>
                          <a:effectLst/>
                          <a:latin typeface="Arial" pitchFamily="34" charset="0"/>
                          <a:ea typeface="Calibri"/>
                          <a:cs typeface="Arial" pitchFamily="34" charset="0"/>
                        </a:rPr>
                        <a:t>education forum, publications, and </a:t>
                      </a:r>
                      <a:r>
                        <a:rPr lang="en-US" sz="1400" spc="20" dirty="0">
                          <a:solidFill>
                            <a:srgbClr val="000000"/>
                          </a:solidFill>
                          <a:effectLst/>
                          <a:latin typeface="Arial" pitchFamily="34" charset="0"/>
                          <a:ea typeface="Calibri"/>
                          <a:cs typeface="Arial" pitchFamily="34" charset="0"/>
                        </a:rPr>
                        <a:t>peer networking for members</a:t>
                      </a:r>
                      <a:endParaRPr lang="en-US" sz="1400" dirty="0">
                        <a:effectLst/>
                        <a:latin typeface="Arial" pitchFamily="34" charset="0"/>
                        <a:ea typeface="Calibri"/>
                        <a:cs typeface="Arial" pitchFamily="34" charset="0"/>
                      </a:endParaRPr>
                    </a:p>
                  </a:txBody>
                  <a:tcPr marL="0" marR="0" marT="0" marB="0"/>
                </a:tc>
                <a:tc>
                  <a:txBody>
                    <a:bodyPr/>
                    <a:lstStyle/>
                    <a:p>
                      <a:pPr marL="0" marR="0" algn="l">
                        <a:spcBef>
                          <a:spcPts val="0"/>
                        </a:spcBef>
                        <a:spcAft>
                          <a:spcPts val="0"/>
                        </a:spcAft>
                      </a:pPr>
                      <a:r>
                        <a:rPr lang="en-US" sz="1400" dirty="0">
                          <a:solidFill>
                            <a:srgbClr val="000000"/>
                          </a:solidFill>
                          <a:effectLst/>
                          <a:latin typeface="Arial" pitchFamily="34" charset="0"/>
                          <a:ea typeface="Calibri"/>
                          <a:cs typeface="Arial" pitchFamily="34" charset="0"/>
                        </a:rPr>
                        <a:t>Professional security </a:t>
                      </a:r>
                      <a:br>
                        <a:rPr lang="en-US" sz="1400" dirty="0">
                          <a:solidFill>
                            <a:srgbClr val="000000"/>
                          </a:solidFill>
                          <a:effectLst/>
                          <a:latin typeface="Arial" pitchFamily="34" charset="0"/>
                          <a:ea typeface="Calibri"/>
                          <a:cs typeface="Arial" pitchFamily="34" charset="0"/>
                        </a:rPr>
                      </a:br>
                      <a:r>
                        <a:rPr lang="en-US" sz="1400" spc="20" dirty="0">
                          <a:solidFill>
                            <a:srgbClr val="000000"/>
                          </a:solidFill>
                          <a:effectLst/>
                          <a:latin typeface="Arial" pitchFamily="34" charset="0"/>
                          <a:ea typeface="Calibri"/>
                          <a:cs typeface="Arial" pitchFamily="34" charset="0"/>
                        </a:rPr>
                        <a:t>information sharing</a:t>
                      </a:r>
                      <a:endParaRPr lang="en-US" sz="1400" dirty="0">
                        <a:effectLst/>
                        <a:latin typeface="Arial" pitchFamily="34" charset="0"/>
                        <a:ea typeface="Calibri"/>
                        <a:cs typeface="Arial" pitchFamily="34" charset="0"/>
                      </a:endParaRPr>
                    </a:p>
                  </a:txBody>
                  <a:tcPr marL="0" marR="0" marT="0" marB="0"/>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1594054645"/>
      </p:ext>
    </p:extLst>
  </p:cSld>
  <p:clrMapOvr>
    <a:masterClrMapping/>
  </p:clrMapOvr>
  <p:transition spd="slow"/>
</p:sld>
</file>

<file path=ppt/slides/slide4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itle 3"/>
          <p:cNvSpPr>
            <a:spLocks noGrp="1"/>
          </p:cNvSpPr>
          <p:nvPr>
            <p:ph type="title"/>
          </p:nvPr>
        </p:nvSpPr>
        <p:spPr>
          <a:xfrm>
            <a:off x="117537" y="59431"/>
            <a:ext cx="8835902" cy="1159769"/>
          </a:xfrm>
        </p:spPr>
        <p:txBody>
          <a:bodyPr>
            <a:noAutofit/>
          </a:bodyPr>
          <a:lstStyle/>
          <a:p>
            <a:r>
              <a:rPr lang="en-US" dirty="0"/>
              <a:t>Professional Organizations of Interest to Information Security Professionals (2 of 2)</a:t>
            </a:r>
          </a:p>
        </p:txBody>
      </p:sp>
      <p:graphicFrame>
        <p:nvGraphicFramePr>
          <p:cNvPr id="6" name="Table 5"/>
          <p:cNvGraphicFramePr>
            <a:graphicFrameLocks noGrp="1"/>
          </p:cNvGraphicFramePr>
          <p:nvPr>
            <p:extLst>
              <p:ext uri="{D42A27DB-BD31-4B8C-83A1-F6EECF244321}">
                <p14:modId xmlns:p14="http://schemas.microsoft.com/office/powerpoint/2010/main" val="741716919"/>
              </p:ext>
            </p:extLst>
          </p:nvPr>
        </p:nvGraphicFramePr>
        <p:xfrm>
          <a:off x="457200" y="2057400"/>
          <a:ext cx="8458200" cy="3078480"/>
        </p:xfrm>
        <a:graphic>
          <a:graphicData uri="http://schemas.openxmlformats.org/drawingml/2006/table">
            <a:tbl>
              <a:tblPr firstRow="1" bandRow="1">
                <a:tableStyleId>{5940675A-B579-460E-94D1-54222C63F5DA}</a:tableStyleId>
              </a:tblPr>
              <a:tblGrid>
                <a:gridCol w="2114550">
                  <a:extLst>
                    <a:ext uri="{9D8B030D-6E8A-4147-A177-3AD203B41FA5}">
                      <a16:colId xmlns:a16="http://schemas.microsoft.com/office/drawing/2014/main" val="20000"/>
                    </a:ext>
                  </a:extLst>
                </a:gridCol>
                <a:gridCol w="1847850">
                  <a:extLst>
                    <a:ext uri="{9D8B030D-6E8A-4147-A177-3AD203B41FA5}">
                      <a16:colId xmlns:a16="http://schemas.microsoft.com/office/drawing/2014/main" val="20001"/>
                    </a:ext>
                  </a:extLst>
                </a:gridCol>
                <a:gridCol w="2381250">
                  <a:extLst>
                    <a:ext uri="{9D8B030D-6E8A-4147-A177-3AD203B41FA5}">
                      <a16:colId xmlns:a16="http://schemas.microsoft.com/office/drawing/2014/main" val="20002"/>
                    </a:ext>
                  </a:extLst>
                </a:gridCol>
                <a:gridCol w="2114550">
                  <a:extLst>
                    <a:ext uri="{9D8B030D-6E8A-4147-A177-3AD203B41FA5}">
                      <a16:colId xmlns:a16="http://schemas.microsoft.com/office/drawing/2014/main" val="20003"/>
                    </a:ext>
                  </a:extLst>
                </a:gridCol>
              </a:tblGrid>
              <a:tr h="304800">
                <a:tc>
                  <a:txBody>
                    <a:bodyPr/>
                    <a:lstStyle/>
                    <a:p>
                      <a:r>
                        <a:rPr lang="en-US" sz="1400" b="1" kern="1200" dirty="0">
                          <a:solidFill>
                            <a:schemeClr val="bg1"/>
                          </a:solidFill>
                          <a:effectLst/>
                          <a:latin typeface="Arial" pitchFamily="34" charset="0"/>
                          <a:ea typeface="+mn-ea"/>
                          <a:cs typeface="Arial" pitchFamily="34" charset="0"/>
                        </a:rPr>
                        <a:t>Professional</a:t>
                      </a:r>
                      <a:r>
                        <a:rPr lang="en-US" sz="1400" b="1" kern="1200" baseline="0" dirty="0">
                          <a:solidFill>
                            <a:schemeClr val="bg1"/>
                          </a:solidFill>
                          <a:effectLst/>
                          <a:latin typeface="Arial" pitchFamily="34" charset="0"/>
                          <a:ea typeface="+mn-ea"/>
                          <a:cs typeface="Arial" pitchFamily="34" charset="0"/>
                        </a:rPr>
                        <a:t> </a:t>
                      </a:r>
                      <a:r>
                        <a:rPr lang="en-US" sz="1400" b="1" kern="1200" dirty="0">
                          <a:solidFill>
                            <a:schemeClr val="bg1"/>
                          </a:solidFill>
                          <a:effectLst/>
                          <a:latin typeface="Arial" pitchFamily="34" charset="0"/>
                          <a:ea typeface="+mn-ea"/>
                          <a:cs typeface="Arial" pitchFamily="34" charset="0"/>
                        </a:rPr>
                        <a:t>Organization </a:t>
                      </a:r>
                      <a:endParaRPr lang="en-US" sz="1400" b="1" dirty="0">
                        <a:solidFill>
                          <a:schemeClr val="bg1"/>
                        </a:solidFill>
                        <a:latin typeface="Arial" pitchFamily="34" charset="0"/>
                        <a:cs typeface="Arial" pitchFamily="34" charset="0"/>
                      </a:endParaRPr>
                    </a:p>
                  </a:txBody>
                  <a:tcPr anchor="ctr">
                    <a:solidFill>
                      <a:srgbClr val="364162"/>
                    </a:solidFill>
                  </a:tcPr>
                </a:tc>
                <a:tc>
                  <a:txBody>
                    <a:bodyPr/>
                    <a:lstStyle/>
                    <a:p>
                      <a:r>
                        <a:rPr lang="en-US" sz="1400" b="1" kern="1200" dirty="0">
                          <a:solidFill>
                            <a:schemeClr val="bg1"/>
                          </a:solidFill>
                          <a:effectLst/>
                          <a:latin typeface="Arial" pitchFamily="34" charset="0"/>
                          <a:ea typeface="+mn-ea"/>
                          <a:cs typeface="Arial" pitchFamily="34" charset="0"/>
                        </a:rPr>
                        <a:t>Web Resource Location</a:t>
                      </a:r>
                      <a:endParaRPr lang="en-US" sz="1400" b="1" dirty="0">
                        <a:solidFill>
                          <a:schemeClr val="bg1"/>
                        </a:solidFill>
                        <a:latin typeface="Arial" pitchFamily="34" charset="0"/>
                        <a:cs typeface="Arial" pitchFamily="34" charset="0"/>
                      </a:endParaRPr>
                    </a:p>
                  </a:txBody>
                  <a:tcPr anchor="ctr">
                    <a:solidFill>
                      <a:srgbClr val="364162"/>
                    </a:solidFill>
                  </a:tcPr>
                </a:tc>
                <a:tc>
                  <a:txBody>
                    <a:bodyPr/>
                    <a:lstStyle/>
                    <a:p>
                      <a:r>
                        <a:rPr lang="en-US" sz="1400" b="1" kern="1200" dirty="0">
                          <a:solidFill>
                            <a:schemeClr val="bg1"/>
                          </a:solidFill>
                          <a:effectLst/>
                          <a:latin typeface="Arial" pitchFamily="34" charset="0"/>
                          <a:ea typeface="+mn-ea"/>
                          <a:cs typeface="Arial" pitchFamily="34" charset="0"/>
                        </a:rPr>
                        <a:t>Description</a:t>
                      </a:r>
                      <a:endParaRPr lang="en-US" sz="1400" b="1" dirty="0">
                        <a:solidFill>
                          <a:schemeClr val="bg1"/>
                        </a:solidFill>
                        <a:latin typeface="Arial" pitchFamily="34" charset="0"/>
                        <a:cs typeface="Arial" pitchFamily="34" charset="0"/>
                      </a:endParaRPr>
                    </a:p>
                  </a:txBody>
                  <a:tcPr anchor="ctr">
                    <a:solidFill>
                      <a:srgbClr val="364162"/>
                    </a:solidFill>
                  </a:tcPr>
                </a:tc>
                <a:tc>
                  <a:txBody>
                    <a:bodyPr/>
                    <a:lstStyle/>
                    <a:p>
                      <a:r>
                        <a:rPr lang="en-US" sz="1400" b="1" kern="1200" dirty="0">
                          <a:solidFill>
                            <a:schemeClr val="bg1"/>
                          </a:solidFill>
                          <a:effectLst/>
                          <a:latin typeface="Arial" pitchFamily="34" charset="0"/>
                          <a:ea typeface="+mn-ea"/>
                          <a:cs typeface="Arial" pitchFamily="34" charset="0"/>
                        </a:rPr>
                        <a:t>Focus</a:t>
                      </a:r>
                      <a:endParaRPr lang="en-US" sz="1400" b="1" dirty="0">
                        <a:solidFill>
                          <a:schemeClr val="bg1"/>
                        </a:solidFill>
                        <a:latin typeface="Arial" pitchFamily="34" charset="0"/>
                        <a:cs typeface="Arial" pitchFamily="34" charset="0"/>
                      </a:endParaRPr>
                    </a:p>
                  </a:txBody>
                  <a:tcPr anchor="ctr">
                    <a:solidFill>
                      <a:srgbClr val="364162"/>
                    </a:solidFill>
                  </a:tcPr>
                </a:tc>
                <a:extLst>
                  <a:ext uri="{0D108BD9-81ED-4DB2-BD59-A6C34878D82A}">
                    <a16:rowId xmlns:a16="http://schemas.microsoft.com/office/drawing/2014/main" val="10000"/>
                  </a:ext>
                </a:extLst>
              </a:tr>
              <a:tr h="685800">
                <a:tc>
                  <a:txBody>
                    <a:bodyPr/>
                    <a:lstStyle/>
                    <a:p>
                      <a:pPr marL="45720" marR="160020">
                        <a:spcBef>
                          <a:spcPts val="180"/>
                        </a:spcBef>
                        <a:spcAft>
                          <a:spcPts val="0"/>
                        </a:spcAft>
                      </a:pPr>
                      <a:r>
                        <a:rPr lang="en-US" sz="1400" spc="-50" dirty="0">
                          <a:solidFill>
                            <a:schemeClr val="tx1"/>
                          </a:solidFill>
                          <a:effectLst/>
                          <a:latin typeface="Arial" pitchFamily="34" charset="0"/>
                          <a:ea typeface="Calibri"/>
                          <a:cs typeface="Arial" pitchFamily="34" charset="0"/>
                        </a:rPr>
                        <a:t>International Information </a:t>
                      </a:r>
                      <a:r>
                        <a:rPr lang="en-US" sz="1400" spc="10" dirty="0">
                          <a:solidFill>
                            <a:schemeClr val="tx1"/>
                          </a:solidFill>
                          <a:effectLst/>
                          <a:latin typeface="Arial" pitchFamily="34" charset="0"/>
                          <a:ea typeface="Calibri"/>
                          <a:cs typeface="Arial" pitchFamily="34" charset="0"/>
                        </a:rPr>
                        <a:t>Systems Security </a:t>
                      </a:r>
                      <a:r>
                        <a:rPr lang="en-US" sz="1400" spc="20" dirty="0">
                          <a:solidFill>
                            <a:schemeClr val="tx1"/>
                          </a:solidFill>
                          <a:effectLst/>
                          <a:latin typeface="Arial" pitchFamily="34" charset="0"/>
                          <a:ea typeface="Calibri"/>
                          <a:cs typeface="Arial" pitchFamily="34" charset="0"/>
                        </a:rPr>
                        <a:t>Certification Consortium </a:t>
                      </a:r>
                      <a:r>
                        <a:rPr lang="en-US" sz="1400" spc="-50" dirty="0">
                          <a:solidFill>
                            <a:schemeClr val="tx1"/>
                          </a:solidFill>
                          <a:effectLst/>
                          <a:latin typeface="Arial" pitchFamily="34" charset="0"/>
                          <a:ea typeface="Calibri"/>
                          <a:cs typeface="Arial" pitchFamily="34" charset="0"/>
                        </a:rPr>
                        <a:t>(ISQ</a:t>
                      </a:r>
                      <a:r>
                        <a:rPr lang="en-US" sz="1400" baseline="30000" dirty="0">
                          <a:solidFill>
                            <a:schemeClr val="tx1"/>
                          </a:solidFill>
                          <a:effectLst/>
                          <a:latin typeface="Arial" pitchFamily="34" charset="0"/>
                          <a:ea typeface="Calibri"/>
                          <a:cs typeface="Arial" pitchFamily="34" charset="0"/>
                        </a:rPr>
                        <a:t>2</a:t>
                      </a:r>
                      <a:endParaRPr lang="en-US" sz="1400" dirty="0">
                        <a:solidFill>
                          <a:schemeClr val="tx1"/>
                        </a:solidFill>
                        <a:effectLst/>
                        <a:latin typeface="Arial" pitchFamily="34" charset="0"/>
                        <a:ea typeface="Calibri"/>
                        <a:cs typeface="Arial" pitchFamily="34" charset="0"/>
                      </a:endParaRPr>
                    </a:p>
                  </a:txBody>
                  <a:tcPr marL="0" marR="0" marT="0" marB="0"/>
                </a:tc>
                <a:tc>
                  <a:txBody>
                    <a:bodyPr/>
                    <a:lstStyle/>
                    <a:p>
                      <a:pPr marL="65405" marR="0">
                        <a:spcBef>
                          <a:spcPts val="0"/>
                        </a:spcBef>
                        <a:spcAft>
                          <a:spcPts val="0"/>
                        </a:spcAft>
                      </a:pPr>
                      <a:r>
                        <a:rPr lang="en-US" sz="1400" i="1" u="sng" spc="-90" dirty="0">
                          <a:solidFill>
                            <a:schemeClr val="tx1"/>
                          </a:solidFill>
                          <a:effectLst/>
                          <a:latin typeface="Arial" pitchFamily="34" charset="0"/>
                          <a:ea typeface="Calibri"/>
                          <a:cs typeface="Arial" pitchFamily="34" charset="0"/>
                        </a:rPr>
                        <a:t>www.isc2.org</a:t>
                      </a:r>
                      <a:endParaRPr lang="en-US" sz="1400" dirty="0">
                        <a:solidFill>
                          <a:schemeClr val="tx1"/>
                        </a:solidFill>
                        <a:effectLst/>
                        <a:latin typeface="Arial" pitchFamily="34" charset="0"/>
                        <a:ea typeface="Calibri"/>
                        <a:cs typeface="Arial" pitchFamily="34" charset="0"/>
                      </a:endParaRPr>
                    </a:p>
                  </a:txBody>
                  <a:tcPr marL="0" marR="0" marT="0" marB="0"/>
                </a:tc>
                <a:tc>
                  <a:txBody>
                    <a:bodyPr/>
                    <a:lstStyle/>
                    <a:p>
                      <a:pPr marL="45720" marR="228600">
                        <a:spcBef>
                          <a:spcPts val="180"/>
                        </a:spcBef>
                        <a:spcAft>
                          <a:spcPts val="0"/>
                        </a:spcAft>
                      </a:pPr>
                      <a:r>
                        <a:rPr lang="en-US" sz="1400" spc="-5" dirty="0">
                          <a:solidFill>
                            <a:srgbClr val="000000"/>
                          </a:solidFill>
                          <a:effectLst/>
                          <a:latin typeface="Arial" pitchFamily="34" charset="0"/>
                          <a:ea typeface="Calibri"/>
                          <a:cs typeface="Arial" pitchFamily="34" charset="0"/>
                        </a:rPr>
                        <a:t>International consortium dedicated to </a:t>
                      </a:r>
                      <a:r>
                        <a:rPr lang="en-US" sz="1400" spc="20" dirty="0">
                          <a:solidFill>
                            <a:srgbClr val="000000"/>
                          </a:solidFill>
                          <a:effectLst/>
                          <a:latin typeface="Arial" pitchFamily="34" charset="0"/>
                          <a:ea typeface="Calibri"/>
                          <a:cs typeface="Arial" pitchFamily="34" charset="0"/>
                        </a:rPr>
                        <a:t>improving the quality of security </a:t>
                      </a:r>
                      <a:r>
                        <a:rPr lang="en-US" sz="1400" spc="-50" dirty="0">
                          <a:solidFill>
                            <a:srgbClr val="000000"/>
                          </a:solidFill>
                          <a:effectLst/>
                          <a:latin typeface="Arial" pitchFamily="34" charset="0"/>
                          <a:ea typeface="Calibri"/>
                          <a:cs typeface="Arial" pitchFamily="34" charset="0"/>
                        </a:rPr>
                        <a:t>professionals through SSCP and CISSP </a:t>
                      </a:r>
                      <a:r>
                        <a:rPr lang="en-US" sz="1400" spc="20" dirty="0">
                          <a:solidFill>
                            <a:srgbClr val="000000"/>
                          </a:solidFill>
                          <a:effectLst/>
                          <a:latin typeface="Arial" pitchFamily="34" charset="0"/>
                          <a:ea typeface="Calibri"/>
                          <a:cs typeface="Arial" pitchFamily="34" charset="0"/>
                        </a:rPr>
                        <a:t>certifications</a:t>
                      </a:r>
                      <a:endParaRPr lang="en-US" sz="1400" dirty="0">
                        <a:effectLst/>
                        <a:latin typeface="Arial" pitchFamily="34" charset="0"/>
                        <a:ea typeface="Calibri"/>
                        <a:cs typeface="Arial" pitchFamily="34" charset="0"/>
                      </a:endParaRPr>
                    </a:p>
                  </a:txBody>
                  <a:tcPr marL="0" marR="0" marT="0" marB="0"/>
                </a:tc>
                <a:tc>
                  <a:txBody>
                    <a:bodyPr/>
                    <a:lstStyle/>
                    <a:p>
                      <a:pPr marL="45720" marR="114300">
                        <a:spcBef>
                          <a:spcPts val="0"/>
                        </a:spcBef>
                        <a:spcAft>
                          <a:spcPts val="0"/>
                        </a:spcAft>
                      </a:pPr>
                      <a:r>
                        <a:rPr lang="en-US" sz="1400" spc="-10" dirty="0">
                          <a:solidFill>
                            <a:srgbClr val="000000"/>
                          </a:solidFill>
                          <a:effectLst/>
                          <a:latin typeface="Arial" pitchFamily="34" charset="0"/>
                          <a:ea typeface="Calibri"/>
                          <a:cs typeface="Arial" pitchFamily="34" charset="0"/>
                        </a:rPr>
                        <a:t>Requires </a:t>
                      </a:r>
                      <a:r>
                        <a:rPr lang="en-US" sz="1400" spc="-10" dirty="0" err="1">
                          <a:solidFill>
                            <a:srgbClr val="000000"/>
                          </a:solidFill>
                          <a:effectLst/>
                          <a:latin typeface="Arial" pitchFamily="34" charset="0"/>
                          <a:ea typeface="Calibri"/>
                          <a:cs typeface="Arial" pitchFamily="34" charset="0"/>
                        </a:rPr>
                        <a:t>certificants</a:t>
                      </a:r>
                      <a:r>
                        <a:rPr lang="en-US" sz="1400" spc="-10" dirty="0">
                          <a:solidFill>
                            <a:srgbClr val="000000"/>
                          </a:solidFill>
                          <a:effectLst/>
                          <a:latin typeface="Arial" pitchFamily="34" charset="0"/>
                          <a:ea typeface="Calibri"/>
                          <a:cs typeface="Arial" pitchFamily="34" charset="0"/>
                        </a:rPr>
                        <a:t> to </a:t>
                      </a:r>
                      <a:r>
                        <a:rPr lang="en-US" sz="1400" spc="30" dirty="0">
                          <a:solidFill>
                            <a:srgbClr val="000000"/>
                          </a:solidFill>
                          <a:effectLst/>
                          <a:latin typeface="Arial" pitchFamily="34" charset="0"/>
                          <a:ea typeface="Calibri"/>
                          <a:cs typeface="Arial" pitchFamily="34" charset="0"/>
                        </a:rPr>
                        <a:t>follow its published </a:t>
                      </a:r>
                      <a:r>
                        <a:rPr lang="en-US" sz="1400" spc="10" dirty="0">
                          <a:solidFill>
                            <a:srgbClr val="000000"/>
                          </a:solidFill>
                          <a:effectLst/>
                          <a:latin typeface="Arial" pitchFamily="34" charset="0"/>
                          <a:ea typeface="Calibri"/>
                          <a:cs typeface="Arial" pitchFamily="34" charset="0"/>
                        </a:rPr>
                        <a:t>code of ethics</a:t>
                      </a:r>
                      <a:endParaRPr lang="en-US" sz="1400" dirty="0">
                        <a:effectLst/>
                        <a:latin typeface="Arial" pitchFamily="34" charset="0"/>
                        <a:ea typeface="Calibri"/>
                        <a:cs typeface="Arial" pitchFamily="34" charset="0"/>
                      </a:endParaRPr>
                    </a:p>
                  </a:txBody>
                  <a:tcPr marL="0" marR="0" marT="0" marB="0"/>
                </a:tc>
                <a:extLst>
                  <a:ext uri="{0D108BD9-81ED-4DB2-BD59-A6C34878D82A}">
                    <a16:rowId xmlns:a16="http://schemas.microsoft.com/office/drawing/2014/main" val="10001"/>
                  </a:ext>
                </a:extLst>
              </a:tr>
              <a:tr h="685800">
                <a:tc>
                  <a:txBody>
                    <a:bodyPr/>
                    <a:lstStyle/>
                    <a:p>
                      <a:pPr marL="45720" marR="342900" algn="just">
                        <a:spcBef>
                          <a:spcPts val="0"/>
                        </a:spcBef>
                        <a:spcAft>
                          <a:spcPts val="0"/>
                        </a:spcAft>
                      </a:pPr>
                      <a:r>
                        <a:rPr lang="en-US" sz="1400" spc="-50" dirty="0">
                          <a:solidFill>
                            <a:srgbClr val="000000"/>
                          </a:solidFill>
                          <a:effectLst/>
                          <a:latin typeface="Arial" pitchFamily="34" charset="0"/>
                          <a:ea typeface="Calibri"/>
                          <a:cs typeface="Arial" pitchFamily="34" charset="0"/>
                        </a:rPr>
                        <a:t>SANS Institute's Global Information Assurance </a:t>
                      </a:r>
                      <a:r>
                        <a:rPr lang="en-US" sz="1400" spc="20" dirty="0">
                          <a:solidFill>
                            <a:srgbClr val="000000"/>
                          </a:solidFill>
                          <a:effectLst/>
                          <a:latin typeface="Arial" pitchFamily="34" charset="0"/>
                          <a:ea typeface="Calibri"/>
                          <a:cs typeface="Arial" pitchFamily="34" charset="0"/>
                        </a:rPr>
                        <a:t>Certification</a:t>
                      </a:r>
                      <a:endParaRPr lang="en-US" sz="1400" dirty="0">
                        <a:effectLst/>
                        <a:latin typeface="Arial" pitchFamily="34" charset="0"/>
                        <a:ea typeface="Calibri"/>
                        <a:cs typeface="Arial" pitchFamily="34" charset="0"/>
                      </a:endParaRPr>
                    </a:p>
                  </a:txBody>
                  <a:tcPr marL="0" marR="0" marT="0" marB="0"/>
                </a:tc>
                <a:tc>
                  <a:txBody>
                    <a:bodyPr/>
                    <a:lstStyle/>
                    <a:p>
                      <a:pPr marL="65405" marR="0">
                        <a:spcBef>
                          <a:spcPts val="0"/>
                        </a:spcBef>
                        <a:spcAft>
                          <a:spcPts val="0"/>
                        </a:spcAft>
                      </a:pPr>
                      <a:r>
                        <a:rPr lang="en-US" sz="1400" i="1" u="sng" dirty="0">
                          <a:solidFill>
                            <a:schemeClr val="tx1"/>
                          </a:solidFill>
                          <a:effectLst/>
                          <a:latin typeface="Arial" pitchFamily="34" charset="0"/>
                          <a:ea typeface="Calibri"/>
                          <a:cs typeface="Arial" pitchFamily="34" charset="0"/>
                        </a:rPr>
                        <a:t>www.giac.org</a:t>
                      </a:r>
                      <a:endParaRPr lang="en-US" sz="1400" dirty="0">
                        <a:solidFill>
                          <a:schemeClr val="tx1"/>
                        </a:solidFill>
                        <a:effectLst/>
                        <a:latin typeface="Arial" pitchFamily="34" charset="0"/>
                        <a:ea typeface="Calibri"/>
                        <a:cs typeface="Arial" pitchFamily="34" charset="0"/>
                      </a:endParaRPr>
                    </a:p>
                  </a:txBody>
                  <a:tcPr marL="0" marR="0" marT="0" marB="0"/>
                </a:tc>
                <a:tc>
                  <a:txBody>
                    <a:bodyPr/>
                    <a:lstStyle/>
                    <a:p>
                      <a:pPr marL="45720" marR="114300">
                        <a:spcBef>
                          <a:spcPts val="0"/>
                        </a:spcBef>
                        <a:spcAft>
                          <a:spcPts val="0"/>
                        </a:spcAft>
                      </a:pPr>
                      <a:r>
                        <a:rPr lang="en-US" sz="1400" spc="-20" dirty="0">
                          <a:solidFill>
                            <a:srgbClr val="000000"/>
                          </a:solidFill>
                          <a:effectLst/>
                          <a:latin typeface="Arial" pitchFamily="34" charset="0"/>
                          <a:ea typeface="Calibri"/>
                          <a:cs typeface="Arial" pitchFamily="34" charset="0"/>
                        </a:rPr>
                        <a:t>GIAC certifications focus on four security </a:t>
                      </a:r>
                      <a:r>
                        <a:rPr lang="en-US" sz="1400" spc="-50" dirty="0">
                          <a:solidFill>
                            <a:srgbClr val="000000"/>
                          </a:solidFill>
                          <a:effectLst/>
                          <a:latin typeface="Arial" pitchFamily="34" charset="0"/>
                          <a:ea typeface="Calibri"/>
                          <a:cs typeface="Arial" pitchFamily="34" charset="0"/>
                        </a:rPr>
                        <a:t>areas: security administration, security </a:t>
                      </a:r>
                      <a:r>
                        <a:rPr lang="en-US" sz="1400" spc="10" dirty="0">
                          <a:solidFill>
                            <a:srgbClr val="000000"/>
                          </a:solidFill>
                          <a:effectLst/>
                          <a:latin typeface="Arial" pitchFamily="34" charset="0"/>
                          <a:ea typeface="Calibri"/>
                          <a:cs typeface="Arial" pitchFamily="34" charset="0"/>
                        </a:rPr>
                        <a:t>management IT audits, and software </a:t>
                      </a:r>
                      <a:r>
                        <a:rPr lang="en-US" sz="1400" spc="25" dirty="0">
                          <a:solidFill>
                            <a:srgbClr val="000000"/>
                          </a:solidFill>
                          <a:effectLst/>
                          <a:latin typeface="Arial" pitchFamily="34" charset="0"/>
                          <a:ea typeface="Calibri"/>
                          <a:cs typeface="Arial" pitchFamily="34" charset="0"/>
                        </a:rPr>
                        <a:t>security, these areas have standard, </a:t>
                      </a:r>
                      <a:r>
                        <a:rPr lang="en-US" sz="1400" spc="10" dirty="0">
                          <a:solidFill>
                            <a:srgbClr val="000000"/>
                          </a:solidFill>
                          <a:effectLst/>
                          <a:latin typeface="Arial" pitchFamily="34" charset="0"/>
                          <a:ea typeface="Calibri"/>
                          <a:cs typeface="Arial" pitchFamily="34" charset="0"/>
                        </a:rPr>
                        <a:t>gold, and expert levels</a:t>
                      </a:r>
                      <a:endParaRPr lang="en-US" sz="1400" dirty="0">
                        <a:effectLst/>
                        <a:latin typeface="Arial" pitchFamily="34" charset="0"/>
                        <a:ea typeface="Calibri"/>
                        <a:cs typeface="Arial" pitchFamily="34" charset="0"/>
                      </a:endParaRPr>
                    </a:p>
                  </a:txBody>
                  <a:tcPr marL="0" marR="0" marT="0" marB="0"/>
                </a:tc>
                <a:tc>
                  <a:txBody>
                    <a:bodyPr/>
                    <a:lstStyle/>
                    <a:p>
                      <a:pPr marL="45720" marR="114300">
                        <a:spcBef>
                          <a:spcPts val="0"/>
                        </a:spcBef>
                        <a:spcAft>
                          <a:spcPts val="0"/>
                        </a:spcAft>
                      </a:pPr>
                      <a:r>
                        <a:rPr lang="en-US" sz="1400" spc="-10" dirty="0">
                          <a:solidFill>
                            <a:srgbClr val="000000"/>
                          </a:solidFill>
                          <a:effectLst/>
                          <a:latin typeface="Arial" pitchFamily="34" charset="0"/>
                          <a:ea typeface="Calibri"/>
                          <a:cs typeface="Arial" pitchFamily="34" charset="0"/>
                        </a:rPr>
                        <a:t>Requires </a:t>
                      </a:r>
                      <a:r>
                        <a:rPr lang="en-US" sz="1400" spc="-10" dirty="0" err="1">
                          <a:solidFill>
                            <a:srgbClr val="000000"/>
                          </a:solidFill>
                          <a:effectLst/>
                          <a:latin typeface="Arial" pitchFamily="34" charset="0"/>
                          <a:ea typeface="Calibri"/>
                          <a:cs typeface="Arial" pitchFamily="34" charset="0"/>
                        </a:rPr>
                        <a:t>certificants</a:t>
                      </a:r>
                      <a:r>
                        <a:rPr lang="en-US" sz="1400" spc="-10" dirty="0">
                          <a:solidFill>
                            <a:srgbClr val="000000"/>
                          </a:solidFill>
                          <a:effectLst/>
                          <a:latin typeface="Arial" pitchFamily="34" charset="0"/>
                          <a:ea typeface="Calibri"/>
                          <a:cs typeface="Arial" pitchFamily="34" charset="0"/>
                        </a:rPr>
                        <a:t> to </a:t>
                      </a:r>
                      <a:r>
                        <a:rPr lang="en-US" sz="1400" spc="30" dirty="0">
                          <a:solidFill>
                            <a:srgbClr val="000000"/>
                          </a:solidFill>
                          <a:effectLst/>
                          <a:latin typeface="Arial" pitchFamily="34" charset="0"/>
                          <a:ea typeface="Calibri"/>
                          <a:cs typeface="Arial" pitchFamily="34" charset="0"/>
                        </a:rPr>
                        <a:t>follow its published </a:t>
                      </a:r>
                      <a:r>
                        <a:rPr lang="en-US" sz="1400" spc="50" dirty="0">
                          <a:solidFill>
                            <a:srgbClr val="000000"/>
                          </a:solidFill>
                          <a:effectLst/>
                          <a:latin typeface="Arial" pitchFamily="34" charset="0"/>
                          <a:ea typeface="Calibri"/>
                          <a:cs typeface="Arial" pitchFamily="34" charset="0"/>
                        </a:rPr>
                        <a:t>code of ethic</a:t>
                      </a:r>
                      <a:endParaRPr lang="en-US" sz="1400" dirty="0">
                        <a:effectLst/>
                        <a:latin typeface="Arial" pitchFamily="34" charset="0"/>
                        <a:ea typeface="Calibri"/>
                        <a:cs typeface="Arial" pitchFamily="34" charset="0"/>
                      </a:endParaRPr>
                    </a:p>
                  </a:txBody>
                  <a:tcPr marL="0" marR="0" marT="0" marB="0"/>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2891427865"/>
      </p:ext>
    </p:extLst>
  </p:cSld>
  <p:clrMapOvr>
    <a:masterClrMapping/>
  </p:clrMapOvr>
  <p:transition spd="slow"/>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Title 1"/>
          <p:cNvSpPr>
            <a:spLocks noGrp="1" noChangeArrowheads="1"/>
          </p:cNvSpPr>
          <p:nvPr>
            <p:ph type="title"/>
          </p:nvPr>
        </p:nvSpPr>
        <p:spPr/>
        <p:txBody>
          <a:bodyPr>
            <a:noAutofit/>
          </a:bodyPr>
          <a:lstStyle/>
          <a:p>
            <a:r>
              <a:rPr lang="en-US" altLang="en-US" dirty="0"/>
              <a:t>Major IT and InfoSec Professional Organizations (1 of 5)</a:t>
            </a:r>
            <a:endParaRPr lang="en-GB" altLang="en-US" dirty="0"/>
          </a:p>
        </p:txBody>
      </p:sp>
      <p:sp>
        <p:nvSpPr>
          <p:cNvPr id="83971" name="Content Placeholder 5"/>
          <p:cNvSpPr>
            <a:spLocks noGrp="1" noChangeArrowheads="1"/>
          </p:cNvSpPr>
          <p:nvPr>
            <p:ph idx="1"/>
          </p:nvPr>
        </p:nvSpPr>
        <p:spPr>
          <a:xfrm>
            <a:off x="228600" y="1295401"/>
            <a:ext cx="8763000" cy="4343400"/>
          </a:xfrm>
        </p:spPr>
        <p:txBody>
          <a:bodyPr>
            <a:normAutofit/>
          </a:bodyPr>
          <a:lstStyle/>
          <a:p>
            <a:pPr algn="just"/>
            <a:r>
              <a:rPr lang="en-GB" altLang="en-US" dirty="0"/>
              <a:t>Association of Computing Machinery (ACM)</a:t>
            </a:r>
            <a:r>
              <a:rPr lang="ar-SA" altLang="en-US" dirty="0"/>
              <a:t>‏ </a:t>
            </a:r>
            <a:endParaRPr lang="en-US" altLang="en-US" dirty="0"/>
          </a:p>
          <a:p>
            <a:pPr lvl="1" algn="just"/>
            <a:r>
              <a:rPr lang="en-GB" altLang="en-US" dirty="0"/>
              <a:t>Established in 1947 as “the world’s first educational and scientific computing society.”</a:t>
            </a:r>
          </a:p>
          <a:p>
            <a:pPr lvl="1" algn="just"/>
            <a:r>
              <a:rPr lang="en-GB" altLang="en-US" dirty="0"/>
              <a:t>Code of ethics contains references to protecting information confidentiality, causing no harm, protecting others’ privacy, and respecting others’ intellectual property and copyrights.</a:t>
            </a:r>
          </a:p>
        </p:txBody>
      </p:sp>
    </p:spTree>
    <p:extLst>
      <p:ext uri="{BB962C8B-B14F-4D97-AF65-F5344CB8AC3E}">
        <p14:creationId xmlns:p14="http://schemas.microsoft.com/office/powerpoint/2010/main" val="713570016"/>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Title 1"/>
          <p:cNvSpPr>
            <a:spLocks noGrp="1" noChangeArrowheads="1"/>
          </p:cNvSpPr>
          <p:nvPr>
            <p:ph type="title"/>
          </p:nvPr>
        </p:nvSpPr>
        <p:spPr/>
        <p:txBody>
          <a:bodyPr>
            <a:noAutofit/>
          </a:bodyPr>
          <a:lstStyle/>
          <a:p>
            <a:r>
              <a:rPr lang="en-US" altLang="en-US" dirty="0"/>
              <a:t>Major IT and InfoSec Professional Organizations (2 of 5)</a:t>
            </a:r>
            <a:endParaRPr lang="en-GB" altLang="en-US" dirty="0"/>
          </a:p>
        </p:txBody>
      </p:sp>
      <p:sp>
        <p:nvSpPr>
          <p:cNvPr id="86019" name="Content Placeholder 5"/>
          <p:cNvSpPr>
            <a:spLocks noGrp="1" noChangeArrowheads="1"/>
          </p:cNvSpPr>
          <p:nvPr>
            <p:ph idx="1"/>
          </p:nvPr>
        </p:nvSpPr>
        <p:spPr>
          <a:xfrm>
            <a:off x="45720" y="1219201"/>
            <a:ext cx="8763000" cy="4191000"/>
          </a:xfrm>
        </p:spPr>
        <p:txBody>
          <a:bodyPr>
            <a:normAutofit/>
          </a:bodyPr>
          <a:lstStyle/>
          <a:p>
            <a:pPr algn="just"/>
            <a:r>
              <a:rPr lang="en-GB" altLang="en-US" dirty="0"/>
              <a:t>International Information Systems Security Certification Consortium, Inc. (ISC)</a:t>
            </a:r>
            <a:r>
              <a:rPr lang="en-GB" altLang="en-US" baseline="30000" dirty="0"/>
              <a:t>2</a:t>
            </a:r>
          </a:p>
          <a:p>
            <a:pPr lvl="1" algn="just"/>
            <a:r>
              <a:rPr lang="en-GB" altLang="en-US" dirty="0" err="1"/>
              <a:t>Nonprofit</a:t>
            </a:r>
            <a:r>
              <a:rPr lang="en-GB" altLang="en-US" dirty="0"/>
              <a:t> organization focusing on the development and implementation of information security certifications and credentials.</a:t>
            </a:r>
          </a:p>
          <a:p>
            <a:pPr lvl="1" algn="just"/>
            <a:r>
              <a:rPr lang="en-GB" altLang="en-US" dirty="0"/>
              <a:t>Code is primarily designed for the information security professionals who have certification from (ISC)</a:t>
            </a:r>
            <a:r>
              <a:rPr lang="en-GB" altLang="en-US" baseline="30000" dirty="0"/>
              <a:t>2</a:t>
            </a:r>
            <a:r>
              <a:rPr lang="en-GB" altLang="en-US" dirty="0"/>
              <a:t>.</a:t>
            </a:r>
          </a:p>
          <a:p>
            <a:pPr lvl="1" algn="just"/>
            <a:r>
              <a:rPr lang="en-GB" altLang="en-US" dirty="0"/>
              <a:t>Code of ethics focuses on four mandatory canons.</a:t>
            </a:r>
          </a:p>
        </p:txBody>
      </p:sp>
    </p:spTree>
    <p:extLst>
      <p:ext uri="{BB962C8B-B14F-4D97-AF65-F5344CB8AC3E}">
        <p14:creationId xmlns:p14="http://schemas.microsoft.com/office/powerpoint/2010/main" val="3668308384"/>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Title 1"/>
          <p:cNvSpPr>
            <a:spLocks noGrp="1" noChangeArrowheads="1"/>
          </p:cNvSpPr>
          <p:nvPr>
            <p:ph type="title"/>
          </p:nvPr>
        </p:nvSpPr>
        <p:spPr/>
        <p:txBody>
          <a:bodyPr>
            <a:noAutofit/>
          </a:bodyPr>
          <a:lstStyle/>
          <a:p>
            <a:r>
              <a:rPr lang="en-US" altLang="en-US" dirty="0"/>
              <a:t>Major IT and InfoSec Professional Organizations (3 of 5)</a:t>
            </a:r>
            <a:endParaRPr lang="en-GB" altLang="en-US" dirty="0"/>
          </a:p>
        </p:txBody>
      </p:sp>
      <p:sp>
        <p:nvSpPr>
          <p:cNvPr id="88067" name="Content Placeholder 5"/>
          <p:cNvSpPr>
            <a:spLocks noGrp="1" noChangeArrowheads="1"/>
          </p:cNvSpPr>
          <p:nvPr>
            <p:ph idx="1"/>
          </p:nvPr>
        </p:nvSpPr>
        <p:spPr>
          <a:xfrm>
            <a:off x="228600" y="1295401"/>
            <a:ext cx="8763000" cy="4191000"/>
          </a:xfrm>
        </p:spPr>
        <p:txBody>
          <a:bodyPr>
            <a:normAutofit/>
          </a:bodyPr>
          <a:lstStyle/>
          <a:p>
            <a:pPr algn="just"/>
            <a:r>
              <a:rPr lang="en-US" altLang="en-US" dirty="0"/>
              <a:t>SANS (originally System Administration, Networking, and Security Institute)</a:t>
            </a:r>
            <a:endParaRPr lang="en-GB" altLang="en-US" dirty="0"/>
          </a:p>
          <a:p>
            <a:pPr lvl="1" algn="just"/>
            <a:r>
              <a:rPr lang="en-GB" altLang="en-US" dirty="0"/>
              <a:t>Professional organization with a large membership dedicated to the protection of information and systems.</a:t>
            </a:r>
          </a:p>
          <a:p>
            <a:pPr lvl="1" algn="just"/>
            <a:r>
              <a:rPr lang="en-GB" altLang="en-US" dirty="0"/>
              <a:t>SANS offers a set of certifications called Global Information Assurance Certification (GIAC)</a:t>
            </a:r>
            <a:r>
              <a:rPr lang="ar-SA" altLang="en-US" dirty="0"/>
              <a:t>‏</a:t>
            </a:r>
            <a:r>
              <a:rPr lang="en-US" altLang="en-US" dirty="0"/>
              <a:t>.</a:t>
            </a:r>
            <a:endParaRPr lang="en-GB" altLang="en-US" dirty="0"/>
          </a:p>
        </p:txBody>
      </p:sp>
    </p:spTree>
    <p:extLst>
      <p:ext uri="{BB962C8B-B14F-4D97-AF65-F5344CB8AC3E}">
        <p14:creationId xmlns:p14="http://schemas.microsoft.com/office/powerpoint/2010/main" val="2099571191"/>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Title 1"/>
          <p:cNvSpPr>
            <a:spLocks noGrp="1" noChangeArrowheads="1"/>
          </p:cNvSpPr>
          <p:nvPr>
            <p:ph type="title"/>
          </p:nvPr>
        </p:nvSpPr>
        <p:spPr/>
        <p:txBody>
          <a:bodyPr>
            <a:noAutofit/>
          </a:bodyPr>
          <a:lstStyle/>
          <a:p>
            <a:r>
              <a:rPr lang="en-US" altLang="en-US" dirty="0"/>
              <a:t>Major IT and InfoSec Professional Organizations (4 of 5)</a:t>
            </a:r>
            <a:endParaRPr lang="en-GB" altLang="en-US" dirty="0"/>
          </a:p>
        </p:txBody>
      </p:sp>
      <p:sp>
        <p:nvSpPr>
          <p:cNvPr id="90115" name="Content Placeholder 5"/>
          <p:cNvSpPr>
            <a:spLocks noGrp="1" noChangeArrowheads="1"/>
          </p:cNvSpPr>
          <p:nvPr>
            <p:ph idx="1"/>
          </p:nvPr>
        </p:nvSpPr>
        <p:spPr>
          <a:xfrm>
            <a:off x="228600" y="1295401"/>
            <a:ext cx="8763000" cy="4267200"/>
          </a:xfrm>
        </p:spPr>
        <p:txBody>
          <a:bodyPr>
            <a:normAutofit/>
          </a:bodyPr>
          <a:lstStyle/>
          <a:p>
            <a:pPr algn="just"/>
            <a:r>
              <a:rPr lang="en-GB" altLang="en-US" dirty="0"/>
              <a:t>ISACA (originally Information Systems Audit and Control Association)</a:t>
            </a:r>
            <a:r>
              <a:rPr lang="ar-SA" altLang="en-US" dirty="0"/>
              <a:t>‏</a:t>
            </a:r>
            <a:endParaRPr lang="en-GB" altLang="en-US" dirty="0"/>
          </a:p>
          <a:p>
            <a:pPr lvl="1" algn="just"/>
            <a:r>
              <a:rPr lang="en-GB" altLang="en-US" dirty="0"/>
              <a:t>Professional association with focus on auditing, control, and security </a:t>
            </a:r>
          </a:p>
          <a:p>
            <a:pPr lvl="1" algn="just"/>
            <a:r>
              <a:rPr lang="en-GB" altLang="en-US" dirty="0"/>
              <a:t>Concentrates on providing IT control practices and standards</a:t>
            </a:r>
          </a:p>
          <a:p>
            <a:pPr lvl="1" algn="just"/>
            <a:r>
              <a:rPr lang="en-GB" altLang="en-US" dirty="0"/>
              <a:t>ISACA has a code of ethics for its professionals</a:t>
            </a:r>
          </a:p>
        </p:txBody>
      </p:sp>
    </p:spTree>
    <p:extLst>
      <p:ext uri="{BB962C8B-B14F-4D97-AF65-F5344CB8AC3E}">
        <p14:creationId xmlns:p14="http://schemas.microsoft.com/office/powerpoint/2010/main" val="3646612427"/>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Title 1"/>
          <p:cNvSpPr>
            <a:spLocks noGrp="1" noChangeArrowheads="1"/>
          </p:cNvSpPr>
          <p:nvPr>
            <p:ph type="title"/>
          </p:nvPr>
        </p:nvSpPr>
        <p:spPr/>
        <p:txBody>
          <a:bodyPr>
            <a:noAutofit/>
          </a:bodyPr>
          <a:lstStyle/>
          <a:p>
            <a:r>
              <a:rPr lang="en-US" altLang="en-US" dirty="0"/>
              <a:t>Major IT and InfoSec Professional Organizations (5 of 5)</a:t>
            </a:r>
            <a:endParaRPr lang="en-GB" altLang="en-US" dirty="0"/>
          </a:p>
        </p:txBody>
      </p:sp>
      <p:sp>
        <p:nvSpPr>
          <p:cNvPr id="92163" name="Content Placeholder 5"/>
          <p:cNvSpPr>
            <a:spLocks noGrp="1" noChangeArrowheads="1"/>
          </p:cNvSpPr>
          <p:nvPr>
            <p:ph idx="1"/>
          </p:nvPr>
        </p:nvSpPr>
        <p:spPr>
          <a:xfrm>
            <a:off x="228600" y="1295401"/>
            <a:ext cx="8763000" cy="4191000"/>
          </a:xfrm>
        </p:spPr>
        <p:txBody>
          <a:bodyPr>
            <a:normAutofit/>
          </a:bodyPr>
          <a:lstStyle/>
          <a:p>
            <a:pPr algn="just"/>
            <a:r>
              <a:rPr lang="en-GB" altLang="en-US" dirty="0"/>
              <a:t>Information Systems Security Association (ISSA)</a:t>
            </a:r>
            <a:r>
              <a:rPr lang="ar-SA" altLang="en-US" dirty="0"/>
              <a:t>‏</a:t>
            </a:r>
            <a:endParaRPr lang="en-GB" altLang="en-US" dirty="0"/>
          </a:p>
          <a:p>
            <a:pPr lvl="1" algn="just"/>
            <a:r>
              <a:rPr lang="en-GB" altLang="en-US" dirty="0" err="1"/>
              <a:t>Nonprofit</a:t>
            </a:r>
            <a:r>
              <a:rPr lang="en-GB" altLang="en-US" dirty="0"/>
              <a:t> society of InfoSec professionals</a:t>
            </a:r>
          </a:p>
          <a:p>
            <a:pPr lvl="1" algn="just"/>
            <a:r>
              <a:rPr lang="en-GB" altLang="en-US" dirty="0"/>
              <a:t>Primary mission to bring together qualified IS practitioners for information exchange and educational development</a:t>
            </a:r>
          </a:p>
          <a:p>
            <a:pPr lvl="1" algn="just"/>
            <a:r>
              <a:rPr lang="en-GB" altLang="en-US" dirty="0"/>
              <a:t>Promotes code of ethics similar to (ISC)</a:t>
            </a:r>
            <a:r>
              <a:rPr lang="en-GB" altLang="en-US" baseline="30000" dirty="0"/>
              <a:t>2</a:t>
            </a:r>
            <a:r>
              <a:rPr lang="en-GB" altLang="en-US" dirty="0"/>
              <a:t>, ISACA, and ACM</a:t>
            </a:r>
          </a:p>
        </p:txBody>
      </p:sp>
    </p:spTree>
    <p:extLst>
      <p:ext uri="{BB962C8B-B14F-4D97-AF65-F5344CB8AC3E}">
        <p14:creationId xmlns:p14="http://schemas.microsoft.com/office/powerpoint/2010/main" val="19024448"/>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94210" name="Title 1"/>
          <p:cNvSpPr>
            <a:spLocks noGrp="1" noChangeArrowheads="1"/>
          </p:cNvSpPr>
          <p:nvPr>
            <p:ph type="title"/>
          </p:nvPr>
        </p:nvSpPr>
        <p:spPr/>
        <p:txBody>
          <a:bodyPr/>
          <a:lstStyle/>
          <a:p>
            <a:r>
              <a:rPr lang="en-GB" altLang="en-US" dirty="0"/>
              <a:t>Key U.S. Federal Agencies (1 of 3)</a:t>
            </a:r>
          </a:p>
        </p:txBody>
      </p:sp>
      <p:sp>
        <p:nvSpPr>
          <p:cNvPr id="94211" name="Content Placeholder 5"/>
          <p:cNvSpPr>
            <a:spLocks noGrp="1" noChangeArrowheads="1"/>
          </p:cNvSpPr>
          <p:nvPr>
            <p:ph idx="1"/>
          </p:nvPr>
        </p:nvSpPr>
        <p:spPr>
          <a:xfrm>
            <a:off x="190500" y="1066801"/>
            <a:ext cx="8763000" cy="4572000"/>
          </a:xfrm>
        </p:spPr>
        <p:txBody>
          <a:bodyPr>
            <a:normAutofit/>
          </a:bodyPr>
          <a:lstStyle/>
          <a:p>
            <a:pPr algn="just"/>
            <a:r>
              <a:rPr lang="en-GB" altLang="en-US" dirty="0"/>
              <a:t>Department of Homeland Security (DHS)</a:t>
            </a:r>
            <a:endParaRPr lang="en-US" altLang="en-US" dirty="0"/>
          </a:p>
          <a:p>
            <a:pPr lvl="1" algn="just"/>
            <a:r>
              <a:rPr lang="en-US" altLang="en-US" dirty="0"/>
              <a:t>Mission is to protect the citizens as well as the physical and informational assets of the United States.</a:t>
            </a:r>
          </a:p>
          <a:p>
            <a:pPr lvl="1" algn="just"/>
            <a:r>
              <a:rPr lang="en-US" altLang="en-US" dirty="0"/>
              <a:t>United States Computer Emergency Readiness Team (US-CERT) provides mechanisms to report phishing and malware.</a:t>
            </a:r>
          </a:p>
          <a:p>
            <a:pPr algn="just"/>
            <a:r>
              <a:rPr lang="en-GB" altLang="en-US" dirty="0"/>
              <a:t>U.S. Secret Service</a:t>
            </a:r>
          </a:p>
          <a:p>
            <a:pPr lvl="1" algn="just"/>
            <a:r>
              <a:rPr lang="en-GB" altLang="en-US" dirty="0"/>
              <a:t>In addition to protective services, </a:t>
            </a:r>
            <a:r>
              <a:rPr lang="en-GB" altLang="en-US" dirty="0" err="1"/>
              <a:t>i</a:t>
            </a:r>
            <a:r>
              <a:rPr lang="en-US" altLang="en-US" dirty="0"/>
              <a:t>t is </a:t>
            </a:r>
            <a:r>
              <a:rPr lang="en-GB" altLang="en-US" dirty="0"/>
              <a:t>charged with safeguarding the nation’s financial infrastructure and payments system to preserve the integrity of the economy.</a:t>
            </a:r>
          </a:p>
        </p:txBody>
      </p:sp>
    </p:spTree>
    <p:extLst>
      <p:ext uri="{BB962C8B-B14F-4D97-AF65-F5344CB8AC3E}">
        <p14:creationId xmlns:p14="http://schemas.microsoft.com/office/powerpoint/2010/main" val="3497672925"/>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4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GB" altLang="en-US" dirty="0"/>
              <a:t>Key U.S. Federal Agencies (2 of 3)</a:t>
            </a:r>
            <a:endParaRPr lang="en-US" dirty="0"/>
          </a:p>
        </p:txBody>
      </p:sp>
      <p:sp>
        <p:nvSpPr>
          <p:cNvPr id="97282" name="Content Placeholder 2"/>
          <p:cNvSpPr>
            <a:spLocks noGrp="1"/>
          </p:cNvSpPr>
          <p:nvPr>
            <p:ph idx="1"/>
          </p:nvPr>
        </p:nvSpPr>
        <p:spPr>
          <a:xfrm>
            <a:off x="304800" y="914400"/>
            <a:ext cx="8763000" cy="4830763"/>
          </a:xfrm>
        </p:spPr>
        <p:txBody>
          <a:bodyPr>
            <a:normAutofit lnSpcReduction="10000"/>
          </a:bodyPr>
          <a:lstStyle/>
          <a:p>
            <a:pPr algn="just"/>
            <a:r>
              <a:rPr lang="en-US" altLang="en-US" dirty="0"/>
              <a:t>Federal Bureau of Investigation</a:t>
            </a:r>
          </a:p>
          <a:p>
            <a:pPr lvl="1" algn="just"/>
            <a:r>
              <a:rPr lang="en-US" altLang="en-US" dirty="0"/>
              <a:t>Primary law enforcement agency; investigates traditional crimes and cybercrimes</a:t>
            </a:r>
          </a:p>
          <a:p>
            <a:pPr lvl="1" algn="just"/>
            <a:r>
              <a:rPr lang="en-US" altLang="en-US" dirty="0"/>
              <a:t>Key priorities include computer/network intrusions, identity theft, and fraud </a:t>
            </a:r>
          </a:p>
          <a:p>
            <a:pPr lvl="1" algn="just"/>
            <a:r>
              <a:rPr lang="en-GB" altLang="en-US" dirty="0"/>
              <a:t>Federal Bureau of Investigation’s National </a:t>
            </a:r>
            <a:r>
              <a:rPr lang="en-GB" altLang="en-US" dirty="0" err="1"/>
              <a:t>InfraGard</a:t>
            </a:r>
            <a:r>
              <a:rPr lang="en-GB" altLang="en-US" dirty="0"/>
              <a:t> Program</a:t>
            </a:r>
          </a:p>
          <a:p>
            <a:pPr lvl="2" algn="just"/>
            <a:r>
              <a:rPr lang="en-US" altLang="en-US" dirty="0"/>
              <a:t>Maintains an intrusion alert network</a:t>
            </a:r>
          </a:p>
          <a:p>
            <a:pPr lvl="2" algn="just"/>
            <a:r>
              <a:rPr lang="en-US" altLang="en-US" dirty="0"/>
              <a:t>Maintains a secure Web site for communication about suspicious activity or intrusions</a:t>
            </a:r>
          </a:p>
          <a:p>
            <a:pPr lvl="2" algn="just"/>
            <a:r>
              <a:rPr lang="en-US" altLang="en-US" dirty="0"/>
              <a:t>Sponsors local chapter activities</a:t>
            </a:r>
          </a:p>
          <a:p>
            <a:pPr lvl="2" algn="just"/>
            <a:r>
              <a:rPr lang="en-US" altLang="en-US" dirty="0"/>
              <a:t>Operates a help desk for questions</a:t>
            </a:r>
            <a:endParaRPr lang="en-GB" altLang="en-US" dirty="0"/>
          </a:p>
        </p:txBody>
      </p:sp>
    </p:spTree>
    <p:extLst>
      <p:ext uri="{BB962C8B-B14F-4D97-AF65-F5344CB8AC3E}">
        <p14:creationId xmlns:p14="http://schemas.microsoft.com/office/powerpoint/2010/main" val="235151932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00354" name="Title 1"/>
          <p:cNvSpPr>
            <a:spLocks noGrp="1"/>
          </p:cNvSpPr>
          <p:nvPr>
            <p:ph type="title"/>
          </p:nvPr>
        </p:nvSpPr>
        <p:spPr/>
        <p:txBody>
          <a:bodyPr/>
          <a:lstStyle/>
          <a:p>
            <a:r>
              <a:rPr lang="en-GB" altLang="en-US" dirty="0"/>
              <a:t>Key U.S. Federal Agencies (3 of 3)</a:t>
            </a:r>
            <a:endParaRPr lang="en-US" altLang="en-US" dirty="0"/>
          </a:p>
        </p:txBody>
      </p:sp>
      <p:sp>
        <p:nvSpPr>
          <p:cNvPr id="100355" name="Content Placeholder 2"/>
          <p:cNvSpPr>
            <a:spLocks noGrp="1"/>
          </p:cNvSpPr>
          <p:nvPr>
            <p:ph idx="1"/>
          </p:nvPr>
        </p:nvSpPr>
        <p:spPr>
          <a:xfrm>
            <a:off x="228600" y="1295401"/>
            <a:ext cx="8763000" cy="4191000"/>
          </a:xfrm>
        </p:spPr>
        <p:txBody>
          <a:bodyPr>
            <a:normAutofit/>
          </a:bodyPr>
          <a:lstStyle/>
          <a:p>
            <a:pPr algn="just"/>
            <a:r>
              <a:rPr lang="en-GB" altLang="en-US" dirty="0"/>
              <a:t>National Security Agency (NSA)</a:t>
            </a:r>
          </a:p>
          <a:p>
            <a:pPr lvl="1" algn="just"/>
            <a:r>
              <a:rPr lang="en-US" altLang="en-US" dirty="0"/>
              <a:t>Is the nation’s cryptologic organization</a:t>
            </a:r>
          </a:p>
          <a:p>
            <a:pPr lvl="1" algn="just"/>
            <a:r>
              <a:rPr lang="en-US" altLang="en-US" dirty="0"/>
              <a:t>Responsible for signal intelligence and information assurance (security)</a:t>
            </a:r>
          </a:p>
          <a:p>
            <a:pPr lvl="1" algn="just"/>
            <a:r>
              <a:rPr lang="en-US" altLang="en-US" dirty="0"/>
              <a:t>Information Assurance Directorate (IAD) is responsible for the protection of systems that store, process, and transmit information of high national value</a:t>
            </a:r>
            <a:endParaRPr lang="en-GB" altLang="en-US" dirty="0"/>
          </a:p>
        </p:txBody>
      </p:sp>
    </p:spTree>
    <p:extLst>
      <p:ext uri="{BB962C8B-B14F-4D97-AF65-F5344CB8AC3E}">
        <p14:creationId xmlns:p14="http://schemas.microsoft.com/office/powerpoint/2010/main" val="347941773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itle 4"/>
          <p:cNvSpPr>
            <a:spLocks noGrp="1"/>
          </p:cNvSpPr>
          <p:nvPr>
            <p:ph type="title"/>
          </p:nvPr>
        </p:nvSpPr>
        <p:spPr>
          <a:xfrm>
            <a:off x="519169" y="228600"/>
            <a:ext cx="8032638" cy="762000"/>
          </a:xfrm>
        </p:spPr>
        <p:txBody>
          <a:bodyPr>
            <a:noAutofit/>
          </a:bodyPr>
          <a:lstStyle/>
          <a:p>
            <a:pPr marL="0" indent="0">
              <a:lnSpc>
                <a:spcPct val="100000"/>
              </a:lnSpc>
              <a:spcBef>
                <a:spcPts val="0"/>
              </a:spcBef>
              <a:tabLst>
                <a:tab pos="4397375" algn="l"/>
              </a:tabLst>
            </a:pPr>
            <a:r>
              <a:rPr lang="en-US" dirty="0"/>
              <a:t>U.S. Secret Service Operation Firewall</a:t>
            </a:r>
          </a:p>
        </p:txBody>
      </p:sp>
      <p:pic>
        <p:nvPicPr>
          <p:cNvPr id="4098" name="Picture 2" descr="A photo shows a big display labeled as, “Operation firewall” and few men indulged in their work, in front of the display.&#1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71600" y="1000125"/>
            <a:ext cx="6605122" cy="41202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Content Placeholder 5"/>
          <p:cNvSpPr>
            <a:spLocks noGrp="1"/>
          </p:cNvSpPr>
          <p:nvPr>
            <p:ph sz="quarter" idx="10"/>
          </p:nvPr>
        </p:nvSpPr>
        <p:spPr>
          <a:xfrm>
            <a:off x="1523999" y="5148978"/>
            <a:ext cx="6096001" cy="391026"/>
          </a:xfrm>
        </p:spPr>
        <p:txBody>
          <a:bodyPr>
            <a:normAutofit lnSpcReduction="10000"/>
          </a:bodyPr>
          <a:lstStyle/>
          <a:p>
            <a:pPr marL="0" indent="0">
              <a:lnSpc>
                <a:spcPct val="100000"/>
              </a:lnSpc>
              <a:spcBef>
                <a:spcPts val="600"/>
              </a:spcBef>
              <a:buNone/>
              <a:tabLst>
                <a:tab pos="4397375" algn="l"/>
              </a:tabLst>
            </a:pPr>
            <a:r>
              <a:rPr lang="en-US" sz="2000" i="1" dirty="0"/>
              <a:t>Source: USSS.</a:t>
            </a:r>
            <a:endParaRPr lang="en-US" sz="2000" i="1" baseline="30000" dirty="0"/>
          </a:p>
        </p:txBody>
      </p:sp>
    </p:spTree>
    <p:extLst>
      <p:ext uri="{BB962C8B-B14F-4D97-AF65-F5344CB8AC3E}">
        <p14:creationId xmlns:p14="http://schemas.microsoft.com/office/powerpoint/2010/main" val="3613821218"/>
      </p:ext>
    </p:extLst>
  </p:cSld>
  <p:clrMapOvr>
    <a:masterClrMapping/>
  </p:clrMapOvr>
  <p:transition spd="slow"/>
</p:sld>
</file>

<file path=ppt/slides/slide5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 name="Title 3"/>
          <p:cNvSpPr>
            <a:spLocks noGrp="1"/>
          </p:cNvSpPr>
          <p:nvPr>
            <p:ph type="title"/>
          </p:nvPr>
        </p:nvSpPr>
        <p:spPr>
          <a:xfrm>
            <a:off x="289048" y="76200"/>
            <a:ext cx="8835902" cy="525728"/>
          </a:xfrm>
        </p:spPr>
        <p:txBody>
          <a:bodyPr>
            <a:noAutofit/>
          </a:bodyPr>
          <a:lstStyle/>
          <a:p>
            <a:r>
              <a:rPr lang="en-US" dirty="0"/>
              <a:t>FBI </a:t>
            </a:r>
            <a:r>
              <a:rPr lang="en-US" dirty="0" err="1"/>
              <a:t>Cyber’s</a:t>
            </a:r>
            <a:r>
              <a:rPr lang="en-US" dirty="0"/>
              <a:t> Most Wanted list</a:t>
            </a:r>
          </a:p>
        </p:txBody>
      </p:sp>
      <p:pic>
        <p:nvPicPr>
          <p:cNvPr id="2" name="Picture 1" descr="A screenshot shows the wanted list by FBI. The title below reads as, “Cyber’s Most wanted” and the text below it reads as, “Select the images of suspects to display more information.” Below are ten images shown along with name of cyber who are wanted by FBI. On the right is a summary of post given in a box which has the title that reads as, “Iranian DDoS Attacks.” A logo of FBI is shown and the text below reads as, “On January 21, 2016, a grand jury in the Southern District of New York indicted seven Iranian nationals for their involvement in conspiracies to conduct a coordinated campaign of distributed denial of service (“DDoS”) attacks against the United States and the other United States companies from 2011 through 2013. Each defendant was a manager or employee of ITSec Team or Mersad, private security computer companies based in the Islamic republic of Iran that performed work on behalf of the Iranian Government, including the Islamic Revolutionary Guard Corps.”&#10;"/>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13052" y="762000"/>
            <a:ext cx="6352023" cy="4531109"/>
          </a:xfrm>
          <a:prstGeom prst="rect">
            <a:avLst/>
          </a:prstGeom>
        </p:spPr>
      </p:pic>
      <p:sp>
        <p:nvSpPr>
          <p:cNvPr id="5" name="Content Placeholder 4"/>
          <p:cNvSpPr>
            <a:spLocks noGrp="1"/>
          </p:cNvSpPr>
          <p:nvPr>
            <p:ph sz="quarter" idx="10"/>
          </p:nvPr>
        </p:nvSpPr>
        <p:spPr>
          <a:xfrm>
            <a:off x="1413052" y="5312159"/>
            <a:ext cx="6352023" cy="355478"/>
          </a:xfrm>
        </p:spPr>
        <p:txBody>
          <a:bodyPr>
            <a:noAutofit/>
          </a:bodyPr>
          <a:lstStyle/>
          <a:p>
            <a:pPr marL="0" indent="0">
              <a:lnSpc>
                <a:spcPct val="100000"/>
              </a:lnSpc>
              <a:spcBef>
                <a:spcPts val="600"/>
              </a:spcBef>
              <a:buNone/>
              <a:tabLst>
                <a:tab pos="4397375" algn="l"/>
              </a:tabLst>
            </a:pPr>
            <a:r>
              <a:rPr lang="en-US" sz="2000" i="1" dirty="0"/>
              <a:t>Source: fbi.gov.</a:t>
            </a:r>
          </a:p>
        </p:txBody>
      </p:sp>
    </p:spTree>
    <p:extLst>
      <p:ext uri="{BB962C8B-B14F-4D97-AF65-F5344CB8AC3E}">
        <p14:creationId xmlns:p14="http://schemas.microsoft.com/office/powerpoint/2010/main" val="4132575757"/>
      </p:ext>
    </p:extLst>
  </p:cSld>
  <p:clrMapOvr>
    <a:masterClrMapping/>
  </p:clrMapOvr>
  <p:transition spd="slow"/>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Next Class</a:t>
            </a:r>
          </a:p>
        </p:txBody>
      </p:sp>
      <p:sp>
        <p:nvSpPr>
          <p:cNvPr id="3" name="Content Placeholder 2"/>
          <p:cNvSpPr>
            <a:spLocks noGrp="1"/>
          </p:cNvSpPr>
          <p:nvPr>
            <p:ph idx="1"/>
          </p:nvPr>
        </p:nvSpPr>
        <p:spPr/>
        <p:txBody>
          <a:bodyPr/>
          <a:lstStyle/>
          <a:p>
            <a:r>
              <a:rPr lang="en-GB" dirty="0"/>
              <a:t>Focus on:</a:t>
            </a:r>
          </a:p>
          <a:p>
            <a:pPr lvl="1"/>
            <a:r>
              <a:rPr lang="en-GB" dirty="0"/>
              <a:t>Planning for Security</a:t>
            </a:r>
          </a:p>
        </p:txBody>
      </p:sp>
    </p:spTree>
    <p:extLst>
      <p:ext uri="{BB962C8B-B14F-4D97-AF65-F5344CB8AC3E}">
        <p14:creationId xmlns:p14="http://schemas.microsoft.com/office/powerpoint/2010/main" val="6192593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Title 1"/>
          <p:cNvSpPr>
            <a:spLocks noGrp="1" noChangeArrowheads="1"/>
          </p:cNvSpPr>
          <p:nvPr>
            <p:ph type="title"/>
          </p:nvPr>
        </p:nvSpPr>
        <p:spPr/>
        <p:txBody>
          <a:bodyPr/>
          <a:lstStyle/>
          <a:p>
            <a:r>
              <a:rPr lang="en-GB" altLang="en-US" dirty="0"/>
              <a:t>Summary (1 of 3)</a:t>
            </a:r>
          </a:p>
        </p:txBody>
      </p:sp>
      <p:sp>
        <p:nvSpPr>
          <p:cNvPr id="102403" name="Content Placeholder 5"/>
          <p:cNvSpPr>
            <a:spLocks noGrp="1" noChangeArrowheads="1"/>
          </p:cNvSpPr>
          <p:nvPr>
            <p:ph idx="1"/>
          </p:nvPr>
        </p:nvSpPr>
        <p:spPr>
          <a:xfrm>
            <a:off x="228600" y="1295401"/>
            <a:ext cx="8763000" cy="4114800"/>
          </a:xfrm>
        </p:spPr>
        <p:txBody>
          <a:bodyPr>
            <a:normAutofit/>
          </a:bodyPr>
          <a:lstStyle/>
          <a:p>
            <a:pPr algn="just"/>
            <a:r>
              <a:rPr lang="en-GB" altLang="en-US" dirty="0"/>
              <a:t>Laws: rules that mandate or prohibit certain behaviour in society; drawn from ethics</a:t>
            </a:r>
          </a:p>
          <a:p>
            <a:pPr algn="just"/>
            <a:r>
              <a:rPr lang="en-GB" altLang="en-US" dirty="0"/>
              <a:t>Ethics: define socially acceptable behaviours, based on cultural mores (fixed moral attitudes or customs of a particular group)</a:t>
            </a:r>
            <a:r>
              <a:rPr lang="ar-SA" altLang="en-US" dirty="0"/>
              <a:t>‏</a:t>
            </a:r>
            <a:endParaRPr lang="en-GB" altLang="en-US" dirty="0"/>
          </a:p>
          <a:p>
            <a:pPr algn="just"/>
            <a:r>
              <a:rPr lang="en-GB" altLang="en-US" dirty="0"/>
              <a:t>Types of law: civil, criminal, private, and public</a:t>
            </a:r>
          </a:p>
        </p:txBody>
      </p:sp>
    </p:spTree>
    <p:extLst>
      <p:ext uri="{BB962C8B-B14F-4D97-AF65-F5344CB8AC3E}">
        <p14:creationId xmlns:p14="http://schemas.microsoft.com/office/powerpoint/2010/main" val="3176553230"/>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Title 1"/>
          <p:cNvSpPr>
            <a:spLocks noGrp="1" noChangeArrowheads="1"/>
          </p:cNvSpPr>
          <p:nvPr>
            <p:ph type="title"/>
          </p:nvPr>
        </p:nvSpPr>
        <p:spPr/>
        <p:txBody>
          <a:bodyPr/>
          <a:lstStyle/>
          <a:p>
            <a:r>
              <a:rPr lang="en-GB" altLang="en-US" dirty="0"/>
              <a:t>Summary (2 of 3)</a:t>
            </a:r>
          </a:p>
        </p:txBody>
      </p:sp>
      <p:sp>
        <p:nvSpPr>
          <p:cNvPr id="104451" name="Content Placeholder 5"/>
          <p:cNvSpPr>
            <a:spLocks noGrp="1" noChangeArrowheads="1"/>
          </p:cNvSpPr>
          <p:nvPr>
            <p:ph idx="1"/>
          </p:nvPr>
        </p:nvSpPr>
        <p:spPr>
          <a:xfrm>
            <a:off x="190500" y="1066801"/>
            <a:ext cx="8763000" cy="4572000"/>
          </a:xfrm>
        </p:spPr>
        <p:txBody>
          <a:bodyPr>
            <a:normAutofit/>
          </a:bodyPr>
          <a:lstStyle/>
          <a:p>
            <a:pPr algn="just"/>
            <a:r>
              <a:rPr lang="en-GB" altLang="en-US" dirty="0"/>
              <a:t>Relevant U.S. laws:</a:t>
            </a:r>
          </a:p>
          <a:p>
            <a:pPr lvl="1" algn="just"/>
            <a:r>
              <a:rPr lang="en-GB" altLang="en-US" dirty="0"/>
              <a:t>Computer Fraud and Abuse Act of 1986 (CFA Act)</a:t>
            </a:r>
            <a:r>
              <a:rPr lang="ar-SA" altLang="en-US" dirty="0"/>
              <a:t>‏</a:t>
            </a:r>
            <a:endParaRPr lang="en-GB" altLang="en-US" dirty="0"/>
          </a:p>
          <a:p>
            <a:pPr lvl="1" algn="just"/>
            <a:r>
              <a:rPr lang="en-GB" altLang="en-US" dirty="0"/>
              <a:t>National Information Infrastructure Protection Act of 1996</a:t>
            </a:r>
          </a:p>
          <a:p>
            <a:pPr lvl="1" algn="just"/>
            <a:r>
              <a:rPr lang="en-GB" altLang="en-US" dirty="0"/>
              <a:t>USA PATRIOT Act of 2001</a:t>
            </a:r>
          </a:p>
          <a:p>
            <a:pPr lvl="1" algn="just"/>
            <a:r>
              <a:rPr lang="en-GB" altLang="en-US" dirty="0"/>
              <a:t>USA PATRIOT Improvement and Reauthorization Act</a:t>
            </a:r>
          </a:p>
          <a:p>
            <a:pPr lvl="1" algn="just"/>
            <a:r>
              <a:rPr lang="en-GB" altLang="en-US" dirty="0"/>
              <a:t>USA FREEDOM Act of 2015</a:t>
            </a:r>
          </a:p>
          <a:p>
            <a:pPr lvl="1" algn="just"/>
            <a:r>
              <a:rPr lang="en-GB" altLang="en-US" dirty="0"/>
              <a:t>Computer Security Act of 1987</a:t>
            </a:r>
          </a:p>
          <a:p>
            <a:pPr lvl="1" algn="just"/>
            <a:r>
              <a:rPr lang="en-US" dirty="0"/>
              <a:t>Fraud and Related Activity in Connection with Identification Documents, Authentication Features, and Information Act (Title 18, U.S.C. § 1028)</a:t>
            </a:r>
            <a:endParaRPr lang="en-GB" altLang="en-US" dirty="0"/>
          </a:p>
        </p:txBody>
      </p:sp>
    </p:spTree>
    <p:extLst>
      <p:ext uri="{BB962C8B-B14F-4D97-AF65-F5344CB8AC3E}">
        <p14:creationId xmlns:p14="http://schemas.microsoft.com/office/powerpoint/2010/main" val="4226968416"/>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Title 1"/>
          <p:cNvSpPr>
            <a:spLocks noGrp="1" noChangeArrowheads="1"/>
          </p:cNvSpPr>
          <p:nvPr>
            <p:ph type="title"/>
          </p:nvPr>
        </p:nvSpPr>
        <p:spPr/>
        <p:txBody>
          <a:bodyPr/>
          <a:lstStyle/>
          <a:p>
            <a:r>
              <a:rPr lang="en-GB" altLang="en-US" dirty="0"/>
              <a:t>Summary (3 of 3)</a:t>
            </a:r>
          </a:p>
        </p:txBody>
      </p:sp>
      <p:sp>
        <p:nvSpPr>
          <p:cNvPr id="106499" name="Content Placeholder 5"/>
          <p:cNvSpPr>
            <a:spLocks noGrp="1" noChangeArrowheads="1"/>
          </p:cNvSpPr>
          <p:nvPr>
            <p:ph idx="1"/>
          </p:nvPr>
        </p:nvSpPr>
        <p:spPr>
          <a:xfrm>
            <a:off x="228600" y="1295401"/>
            <a:ext cx="8763000" cy="4267200"/>
          </a:xfrm>
        </p:spPr>
        <p:txBody>
          <a:bodyPr/>
          <a:lstStyle/>
          <a:p>
            <a:pPr algn="just"/>
            <a:r>
              <a:rPr lang="en-GB" altLang="en-US" dirty="0"/>
              <a:t>Many organizations have codes of conduct and/or codes of ethics. </a:t>
            </a:r>
          </a:p>
          <a:p>
            <a:pPr algn="just"/>
            <a:r>
              <a:rPr lang="en-GB" altLang="en-US" dirty="0"/>
              <a:t>Organization increases liability if it refuses to take measures known as due care.</a:t>
            </a:r>
          </a:p>
          <a:p>
            <a:pPr algn="just"/>
            <a:r>
              <a:rPr lang="en-GB" altLang="en-US" dirty="0"/>
              <a:t>Due diligence requires that organizations make a valid effort to protect others and continually maintain that effort.</a:t>
            </a:r>
          </a:p>
          <a:p>
            <a:pPr algn="just"/>
            <a:endParaRPr lang="en-GB" altLang="en-US" dirty="0"/>
          </a:p>
        </p:txBody>
      </p:sp>
    </p:spTree>
    <p:extLst>
      <p:ext uri="{BB962C8B-B14F-4D97-AF65-F5344CB8AC3E}">
        <p14:creationId xmlns:p14="http://schemas.microsoft.com/office/powerpoint/2010/main" val="606712069"/>
      </p:ext>
    </p:extLst>
  </p:cSld>
  <p:clrMapOvr>
    <a:masterClrMapping/>
  </p:clrMapOvr>
  <p:transition spd="med"/>
  <p:timing>
    <p:tnLst>
      <p:par>
        <p:cTn id="1" dur="indefinite" restart="never" nodeType="tmRoot">
          <p:childTnLst>
            <p:seq concurrent="1" nextAc="seek">
              <p:cTn id="2" dur="0" nodeType="mainSeq"/>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Sample">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5503</TotalTime>
  <Words>7398</Words>
  <Application>Microsoft Office PowerPoint</Application>
  <PresentationFormat>On-screen Show (4:3)</PresentationFormat>
  <Paragraphs>718</Paragraphs>
  <Slides>55</Slides>
  <Notes>41</Notes>
  <HiddenSlides>23</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55</vt:i4>
      </vt:variant>
    </vt:vector>
  </HeadingPairs>
  <TitlesOfParts>
    <vt:vector size="61" baseType="lpstr">
      <vt:lpstr>Arial</vt:lpstr>
      <vt:lpstr>Calibri</vt:lpstr>
      <vt:lpstr>Courier New</vt:lpstr>
      <vt:lpstr>Times New Roman</vt:lpstr>
      <vt:lpstr>Wingdings</vt:lpstr>
      <vt:lpstr>Sample</vt:lpstr>
      <vt:lpstr>Legal, Ethical, and Professional Issues in Data/Information Security  </vt:lpstr>
      <vt:lpstr>Learning Objectives</vt:lpstr>
      <vt:lpstr>Introduction</vt:lpstr>
      <vt:lpstr>Law and Ethics in Information Security</vt:lpstr>
      <vt:lpstr>Organizational Liability and the Need for Counsel</vt:lpstr>
      <vt:lpstr>Organizational Liability and the Need for Counsel (2 of 2)</vt:lpstr>
      <vt:lpstr>Policy Versus Law</vt:lpstr>
      <vt:lpstr>Policy Versus Law (2 of 2)</vt:lpstr>
      <vt:lpstr>Types of Law</vt:lpstr>
      <vt:lpstr>Relevant U.S. Laws</vt:lpstr>
      <vt:lpstr>General Computer Crime Laws</vt:lpstr>
      <vt:lpstr>General Computer Crime Laws (2 of 2)</vt:lpstr>
      <vt:lpstr>Privacy (1 of 2)</vt:lpstr>
      <vt:lpstr>Privacy (2 of 2)</vt:lpstr>
      <vt:lpstr>Information aggregation</vt:lpstr>
      <vt:lpstr>Identity Theft (1 of 2)</vt:lpstr>
      <vt:lpstr>Identity Theft (2 of 2)</vt:lpstr>
      <vt:lpstr>U.S. Department of Justice report on victims of identity theft in 2012 and 2014</vt:lpstr>
      <vt:lpstr>Export and Espionage Laws</vt:lpstr>
      <vt:lpstr>U.S. Copyright Law </vt:lpstr>
      <vt:lpstr>Financial Reporting</vt:lpstr>
      <vt:lpstr>Freedom of Information Act of 1966 (FOIA) </vt:lpstr>
      <vt:lpstr>Figure 3-5  U.S. government FOIA requests and processing</vt:lpstr>
      <vt:lpstr>Payment Card Industry Data Security Standards (PCI DSS)</vt:lpstr>
      <vt:lpstr>State and Local Regulations</vt:lpstr>
      <vt:lpstr>International Laws and Legal Bodies</vt:lpstr>
      <vt:lpstr>U.K. Computer Security Laws</vt:lpstr>
      <vt:lpstr>Council of Europe Convention on Cybercrime</vt:lpstr>
      <vt:lpstr>WTO and the Agreement on Trade-Related Aspects of Intellectual Property Rights</vt:lpstr>
      <vt:lpstr>Digital Millennium Copyright Act (DMCA)‏</vt:lpstr>
      <vt:lpstr>Ethics and Information Security</vt:lpstr>
      <vt:lpstr>Offline (1 of 2)</vt:lpstr>
      <vt:lpstr>Offline (2 of 2)</vt:lpstr>
      <vt:lpstr>Ethical Differences Across Cultures</vt:lpstr>
      <vt:lpstr>Rates and Commercial Values of Unlicensed PC Software Installations Biennially from 2009 to 2015 </vt:lpstr>
      <vt:lpstr>Ethics and Education</vt:lpstr>
      <vt:lpstr>Deterring Unethical and Illegal Behaviour</vt:lpstr>
      <vt:lpstr>Deterrents to illegal or unethical behavior</vt:lpstr>
      <vt:lpstr>Codes of Ethics of Professional Organizations</vt:lpstr>
      <vt:lpstr>Professional Organizations of Interest to Information Security Professionals (1 of 2)</vt:lpstr>
      <vt:lpstr>Professional Organizations of Interest to Information Security Professionals (2 of 2)</vt:lpstr>
      <vt:lpstr>Major IT and InfoSec Professional Organizations (1 of 5)</vt:lpstr>
      <vt:lpstr>Major IT and InfoSec Professional Organizations (2 of 5)</vt:lpstr>
      <vt:lpstr>Major IT and InfoSec Professional Organizations (3 of 5)</vt:lpstr>
      <vt:lpstr>Major IT and InfoSec Professional Organizations (4 of 5)</vt:lpstr>
      <vt:lpstr>Major IT and InfoSec Professional Organizations (5 of 5)</vt:lpstr>
      <vt:lpstr>Key U.S. Federal Agencies (1 of 3)</vt:lpstr>
      <vt:lpstr>Key U.S. Federal Agencies (2 of 3)</vt:lpstr>
      <vt:lpstr>Key U.S. Federal Agencies (3 of 3)</vt:lpstr>
      <vt:lpstr>U.S. Secret Service Operation Firewall</vt:lpstr>
      <vt:lpstr>FBI Cyber’s Most Wanted list</vt:lpstr>
      <vt:lpstr>Next Class</vt:lpstr>
      <vt:lpstr>Summary (1 of 3)</vt:lpstr>
      <vt:lpstr>Summary (2 of 3)</vt:lpstr>
      <vt:lpstr>Summary (3 of 3)</vt:lpstr>
    </vt:vector>
  </TitlesOfParts>
  <Company>Course Technology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3: Legal, Ethical, and Professional Issues in Information Security</dc:title>
  <dc:creator>Whitman</dc:creator>
  <cp:lastModifiedBy>Munyaradzi Nicholas Murira</cp:lastModifiedBy>
  <cp:revision>300</cp:revision>
  <cp:lastPrinted>2017-03-09T12:30:14Z</cp:lastPrinted>
  <dcterms:created xsi:type="dcterms:W3CDTF">2007-02-15T20:50:52Z</dcterms:created>
  <dcterms:modified xsi:type="dcterms:W3CDTF">2023-11-01T04:13:53Z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AdHocReviewCycleID">
    <vt:i4>732539425</vt:i4>
  </property>
  <property fmtid="{D5CDD505-2E9C-101B-9397-08002B2CF9AE}" pid="3" name="_NewReviewCycle">
    <vt:lpwstr/>
  </property>
  <property fmtid="{D5CDD505-2E9C-101B-9397-08002B2CF9AE}" pid="4" name="_EmailSubject">
    <vt:lpwstr>Cengage Branding/Accessibility </vt:lpwstr>
  </property>
  <property fmtid="{D5CDD505-2E9C-101B-9397-08002B2CF9AE}" pid="5" name="_AuthorEmail">
    <vt:lpwstr>maria.garguilo@cengage.com</vt:lpwstr>
  </property>
  <property fmtid="{D5CDD505-2E9C-101B-9397-08002B2CF9AE}" pid="6" name="_AuthorEmailDisplayName">
    <vt:lpwstr>Garguilo, Maria</vt:lpwstr>
  </property>
  <property fmtid="{D5CDD505-2E9C-101B-9397-08002B2CF9AE}" pid="7" name="_PreviousAdHocReviewCycleID">
    <vt:i4>1933890983</vt:i4>
  </property>
</Properties>
</file>