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4" r:id="rId1"/>
  </p:sldMasterIdLst>
  <p:sldIdLst>
    <p:sldId id="256" r:id="rId2"/>
    <p:sldId id="257" r:id="rId3"/>
    <p:sldId id="261" r:id="rId4"/>
    <p:sldId id="262" r:id="rId5"/>
    <p:sldId id="263" r:id="rId6"/>
    <p:sldId id="258" r:id="rId7"/>
    <p:sldId id="259" r:id="rId8"/>
    <p:sldId id="260"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E9C089-8665-2843-ACB3-DDDC5630910F}" v="100" dt="2020-06-05T22:24:29.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853"/>
    <p:restoredTop sz="95994"/>
  </p:normalViewPr>
  <p:slideViewPr>
    <p:cSldViewPr snapToGrid="0" snapToObjects="1">
      <p:cViewPr>
        <p:scale>
          <a:sx n="100" d="100"/>
          <a:sy n="100" d="100"/>
        </p:scale>
        <p:origin x="928" y="53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2AC24A9-CCB6-4F8D-B8DB-C2F3692CFA5A}" type="datetimeFigureOut">
              <a:rPr lang="en-US" smtClean="0"/>
              <a:t>6/5/20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B2DC25EE-239B-4C5F-AAD1-255A7D5F1EE2}"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462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8459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2AC24A9-CCB6-4F8D-B8DB-C2F3692CFA5A}" type="datetimeFigureOut">
              <a:rPr lang="en-US" smtClean="0"/>
              <a:t>6/5/20</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B2DC25EE-239B-4C5F-AAD1-255A7D5F1EE2}"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3628138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6/5/20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959191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6/5/20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867471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6/5/20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94200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6/5/20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3245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2AC24A9-CCB6-4F8D-B8DB-C2F3692CFA5A}" type="datetimeFigureOut">
              <a:rPr lang="en-US" smtClean="0"/>
              <a:t>6/5/20</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B2DC25EE-239B-4C5F-AAD1-255A7D5F1EE2}"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30491481"/>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2AC24A9-CCB6-4F8D-B8DB-C2F3692CFA5A}" type="datetimeFigureOut">
              <a:rPr lang="en-US" smtClean="0"/>
              <a:t>6/5/20</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6802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19324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5278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2AC24A9-CCB6-4F8D-B8DB-C2F3692CFA5A}" type="datetimeFigureOut">
              <a:rPr lang="en-US" smtClean="0"/>
              <a:t>6/5/20</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B2DC25EE-239B-4C5F-AAD1-255A7D5F1EE2}"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911211"/>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pestleanalysis.com/category/swot-analysis/" TargetMode="External"/><Relationship Id="rId4" Type="http://schemas.openxmlformats.org/officeDocument/2006/relationships/hyperlink" Target="http://pestleanalysis.com/category/pest-analysis/"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5.m4a"/><Relationship Id="rId7" Type="http://schemas.openxmlformats.org/officeDocument/2006/relationships/image" Target="../media/image4.JPG"/><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slideLayout" Target="../slideLayouts/slideLayout2.xml"/><Relationship Id="rId5" Type="http://schemas.openxmlformats.org/officeDocument/2006/relationships/audio" Target="../media/media6.m4a"/><Relationship Id="rId4" Type="http://schemas.microsoft.com/office/2007/relationships/media" Target="../media/media6.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hyperlink" Target="https://www.youtube.com/channel/UCtbcDNDvq0FGdZeyjifvRGA" TargetMode="External"/><Relationship Id="rId4" Type="http://schemas.openxmlformats.org/officeDocument/2006/relationships/hyperlink" Target="https://www.youtube.com/watch?v=g5rVxlLPAF8"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ndex.php?title=TikTok&amp;oldid=960253838" TargetMode="External"/><Relationship Id="rId13" Type="http://schemas.openxmlformats.org/officeDocument/2006/relationships/hyperlink" Target="https://pestleanalysis.com/what-is-a-marketing-strategy/" TargetMode="External"/><Relationship Id="rId3" Type="http://schemas.openxmlformats.org/officeDocument/2006/relationships/slideLayout" Target="../slideLayouts/slideLayout2.xml"/><Relationship Id="rId7" Type="http://schemas.openxmlformats.org/officeDocument/2006/relationships/hyperlink" Target="https://www.ypulse.com/article/2020/05/05/music-marketing-was-already-transforming-covid-pushed-it-forward/" TargetMode="External"/><Relationship Id="rId12" Type="http://schemas.openxmlformats.org/officeDocument/2006/relationships/hyperlink" Target="https://www.entrepreneur.com/article/299335"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stratomic.uk/blog/what-are-the-4cs-of-marketing/" TargetMode="External"/><Relationship Id="rId11" Type="http://schemas.openxmlformats.org/officeDocument/2006/relationships/hyperlink" Target="https://www.ypulse.com/article/2020/03/27/nintendo-couldnt-have-released-this-new-game-at-a-better-time-on-the-viral-list/" TargetMode="External"/><Relationship Id="rId5" Type="http://schemas.openxmlformats.org/officeDocument/2006/relationships/hyperlink" Target="https://sproutsocial.com/glossary/target-audience/" TargetMode="External"/><Relationship Id="rId10" Type="http://schemas.openxmlformats.org/officeDocument/2006/relationships/hyperlink" Target="https://www.bigcommerce.co.uk/blog/influencer-marketing-statistics" TargetMode="External"/><Relationship Id="rId4" Type="http://schemas.openxmlformats.org/officeDocument/2006/relationships/hyperlink" Target="https://www.musicweek.com/talent/read/inside-warner-music-s-plans-to-break-stormzy-in-the-us/078733" TargetMode="External"/><Relationship Id="rId9" Type="http://schemas.openxmlformats.org/officeDocument/2006/relationships/hyperlink" Target="https://time.com/5652803/lil-nas-x/" TargetMode="External"/><Relationship Id="rId1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3D6EA7-A993-4ACA-B310-C98F6C20B2F1}"/>
              </a:ext>
            </a:extLst>
          </p:cNvPr>
          <p:cNvPicPr>
            <a:picLocks noChangeAspect="1"/>
          </p:cNvPicPr>
          <p:nvPr/>
        </p:nvPicPr>
        <p:blipFill rotWithShape="1">
          <a:blip r:embed="rId4"/>
          <a:srcRect r="9624"/>
          <a:stretch/>
        </p:blipFill>
        <p:spPr>
          <a:xfrm>
            <a:off x="5695948" y="554069"/>
            <a:ext cx="5749864" cy="5749862"/>
          </a:xfrm>
          <a:prstGeom prst="rect">
            <a:avLst/>
          </a:prstGeom>
          <a:solidFill>
            <a:schemeClr val="bg2">
              <a:lumMod val="25000"/>
              <a:lumOff val="75000"/>
              <a:alpha val="41000"/>
            </a:schemeClr>
          </a:solidFill>
        </p:spPr>
      </p:pic>
      <p:sp>
        <p:nvSpPr>
          <p:cNvPr id="2" name="Title 1">
            <a:extLst>
              <a:ext uri="{FF2B5EF4-FFF2-40B4-BE49-F238E27FC236}">
                <a16:creationId xmlns:a16="http://schemas.microsoft.com/office/drawing/2014/main" id="{92361005-C73F-C843-9A26-B9251AE8DDC1}"/>
              </a:ext>
            </a:extLst>
          </p:cNvPr>
          <p:cNvSpPr>
            <a:spLocks noGrp="1"/>
          </p:cNvSpPr>
          <p:nvPr>
            <p:ph type="ctrTitle"/>
          </p:nvPr>
        </p:nvSpPr>
        <p:spPr>
          <a:xfrm>
            <a:off x="310551" y="554069"/>
            <a:ext cx="4986068" cy="3772428"/>
          </a:xfrm>
        </p:spPr>
        <p:txBody>
          <a:bodyPr anchor="b">
            <a:normAutofit/>
          </a:bodyPr>
          <a:lstStyle/>
          <a:p>
            <a:pPr algn="ctr"/>
            <a:r>
              <a:rPr lang="en-GB" sz="2800" dirty="0" err="1"/>
              <a:t>Chasney</a:t>
            </a:r>
            <a:r>
              <a:rPr lang="en-GB" sz="2800" dirty="0"/>
              <a:t> </a:t>
            </a:r>
            <a:r>
              <a:rPr lang="en-GB" sz="2800" dirty="0" err="1"/>
              <a:t>Maturine</a:t>
            </a:r>
            <a:r>
              <a:rPr lang="en-GB" sz="2800" dirty="0"/>
              <a:t> </a:t>
            </a:r>
            <a:br>
              <a:rPr lang="en-GB" sz="2800" dirty="0"/>
            </a:br>
            <a:r>
              <a:rPr lang="en-GB" sz="2800" dirty="0"/>
              <a:t>1910394</a:t>
            </a:r>
            <a:br>
              <a:rPr lang="en-GB" sz="2800" dirty="0"/>
            </a:br>
            <a:r>
              <a:rPr lang="en-GB" sz="2800" dirty="0"/>
              <a:t>Module Code: </a:t>
            </a:r>
            <a:br>
              <a:rPr lang="en-GB" sz="2800" dirty="0"/>
            </a:br>
            <a:r>
              <a:rPr lang="en-GB" sz="2800" dirty="0"/>
              <a:t>SBTY7003</a:t>
            </a:r>
            <a:br>
              <a:rPr lang="en-GB" sz="2800" dirty="0"/>
            </a:br>
            <a:r>
              <a:rPr lang="en-GB" sz="2800" dirty="0"/>
              <a:t>Discipline Tutor: </a:t>
            </a:r>
            <a:br>
              <a:rPr lang="en-GB" sz="2800" dirty="0"/>
            </a:br>
            <a:r>
              <a:rPr lang="en-GB" sz="2800" dirty="0"/>
              <a:t>Tim Ferrone</a:t>
            </a:r>
            <a:br>
              <a:rPr lang="en-GB" dirty="0"/>
            </a:br>
            <a:endParaRPr lang="en-US" sz="4800" dirty="0"/>
          </a:p>
        </p:txBody>
      </p:sp>
      <p:sp>
        <p:nvSpPr>
          <p:cNvPr id="3" name="Subtitle 2">
            <a:extLst>
              <a:ext uri="{FF2B5EF4-FFF2-40B4-BE49-F238E27FC236}">
                <a16:creationId xmlns:a16="http://schemas.microsoft.com/office/drawing/2014/main" id="{0FA8E308-1329-1C49-9404-DB595796C450}"/>
              </a:ext>
            </a:extLst>
          </p:cNvPr>
          <p:cNvSpPr>
            <a:spLocks noGrp="1"/>
          </p:cNvSpPr>
          <p:nvPr>
            <p:ph type="subTitle" idx="1"/>
          </p:nvPr>
        </p:nvSpPr>
        <p:spPr>
          <a:xfrm>
            <a:off x="477980" y="4872922"/>
            <a:ext cx="4818639" cy="1431009"/>
          </a:xfrm>
        </p:spPr>
        <p:txBody>
          <a:bodyPr>
            <a:normAutofit/>
          </a:bodyPr>
          <a:lstStyle/>
          <a:p>
            <a:r>
              <a:rPr lang="en-GB" dirty="0"/>
              <a:t>Entertainment Marketing</a:t>
            </a:r>
          </a:p>
          <a:p>
            <a:r>
              <a:rPr lang="en-GB" dirty="0"/>
              <a:t>Presentation (10 minutes)</a:t>
            </a:r>
          </a:p>
          <a:p>
            <a:endParaRPr lang="en-US" sz="2000" dirty="0"/>
          </a:p>
        </p:txBody>
      </p:sp>
      <p:pic>
        <p:nvPicPr>
          <p:cNvPr id="6" name="Picture 5" descr="A picture containing person, outdoor, cellphone, phone&#10;&#10;Description automatically generated">
            <a:extLst>
              <a:ext uri="{FF2B5EF4-FFF2-40B4-BE49-F238E27FC236}">
                <a16:creationId xmlns:a16="http://schemas.microsoft.com/office/drawing/2014/main" id="{0A422019-4719-B74A-A4C1-F3C48E6D785E}"/>
              </a:ext>
            </a:extLst>
          </p:cNvPr>
          <p:cNvPicPr>
            <a:picLocks noChangeAspect="1"/>
          </p:cNvPicPr>
          <p:nvPr/>
        </p:nvPicPr>
        <p:blipFill>
          <a:blip r:embed="rId5"/>
          <a:stretch>
            <a:fillRect/>
          </a:stretch>
        </p:blipFill>
        <p:spPr>
          <a:xfrm>
            <a:off x="5695950" y="554069"/>
            <a:ext cx="5749862" cy="5749862"/>
          </a:xfrm>
          <a:prstGeom prst="rect">
            <a:avLst/>
          </a:prstGeom>
        </p:spPr>
      </p:pic>
      <p:pic>
        <p:nvPicPr>
          <p:cNvPr id="7" name="Audio 6">
            <a:hlinkClick r:id="" action="ppaction://media"/>
            <a:extLst>
              <a:ext uri="{FF2B5EF4-FFF2-40B4-BE49-F238E27FC236}">
                <a16:creationId xmlns:a16="http://schemas.microsoft.com/office/drawing/2014/main" id="{61109FF1-740B-5440-92A2-90C836D62B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188848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0512"/>
    </mc:Choice>
    <mc:Fallback xmlns="">
      <p:transition spd="slow" advTm="30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1490-D162-9E47-85B1-03C2926908C8}"/>
              </a:ext>
            </a:extLst>
          </p:cNvPr>
          <p:cNvSpPr>
            <a:spLocks noGrp="1"/>
          </p:cNvSpPr>
          <p:nvPr>
            <p:ph type="title"/>
          </p:nvPr>
        </p:nvSpPr>
        <p:spPr>
          <a:xfrm>
            <a:off x="1251678" y="382385"/>
            <a:ext cx="10178322" cy="739050"/>
          </a:xfrm>
          <a:solidFill>
            <a:srgbClr val="FFC000"/>
          </a:solidFill>
        </p:spPr>
        <p:txBody>
          <a:bodyPr>
            <a:normAutofit fontScale="90000"/>
          </a:bodyPr>
          <a:lstStyle/>
          <a:p>
            <a:r>
              <a:rPr lang="en-US" dirty="0"/>
              <a:t>                Marketing Strategy </a:t>
            </a:r>
          </a:p>
        </p:txBody>
      </p:sp>
      <p:sp>
        <p:nvSpPr>
          <p:cNvPr id="3" name="Content Placeholder 2">
            <a:extLst>
              <a:ext uri="{FF2B5EF4-FFF2-40B4-BE49-F238E27FC236}">
                <a16:creationId xmlns:a16="http://schemas.microsoft.com/office/drawing/2014/main" id="{3E0CF2FD-5F61-8F48-84CE-5016DB12D7AE}"/>
              </a:ext>
            </a:extLst>
          </p:cNvPr>
          <p:cNvSpPr>
            <a:spLocks noGrp="1"/>
          </p:cNvSpPr>
          <p:nvPr>
            <p:ph idx="1"/>
          </p:nvPr>
        </p:nvSpPr>
        <p:spPr>
          <a:xfrm>
            <a:off x="1251678" y="1121435"/>
            <a:ext cx="10178322" cy="4468482"/>
          </a:xfrm>
        </p:spPr>
        <p:txBody>
          <a:bodyPr>
            <a:normAutofit/>
          </a:bodyPr>
          <a:lstStyle/>
          <a:p>
            <a:r>
              <a:rPr lang="en-GB" b="1" dirty="0"/>
              <a:t>A marketing strategy </a:t>
            </a:r>
            <a:r>
              <a:rPr lang="en-GB" dirty="0"/>
              <a:t>analyses all aspects of your sales activity and combines it in a way so that all departments know what it going on. Hence, a marketing strategy is the process that allows the organisation to focus on available resources and utilise them in the best possible manner to boost sales and gain leverage over competitors.</a:t>
            </a:r>
          </a:p>
          <a:p>
            <a:r>
              <a:rPr lang="en-GB" b="1" dirty="0"/>
              <a:t>A marketing strategy</a:t>
            </a:r>
            <a:r>
              <a:rPr lang="en-GB" dirty="0"/>
              <a:t>, can be broken into Product, Pricing, Place, and Promotion. Putting all of this information together, creating your marketing plan, laying out specifically how to plan to achieve the short-term marketing goals (boosting sales, reacting to existing customers etc.) and long-term business objectives (ousting competitors, expansion etc.)</a:t>
            </a:r>
          </a:p>
          <a:p>
            <a:r>
              <a:rPr lang="en-GB" b="1" dirty="0"/>
              <a:t>A marketing strategy </a:t>
            </a:r>
            <a:r>
              <a:rPr lang="en-GB" dirty="0"/>
              <a:t>is necessary if you are to sell the right products at the right price to the right people with the right promotion and distribution methods.  This also includes market research and analysis of data using tools like </a:t>
            </a:r>
            <a:r>
              <a:rPr lang="en-GB" u="sng" dirty="0">
                <a:hlinkClick r:id="rId4"/>
              </a:rPr>
              <a:t>PEST</a:t>
            </a:r>
            <a:r>
              <a:rPr lang="en-GB" dirty="0"/>
              <a:t> (Political, Economic, Social and Technological analysis) and </a:t>
            </a:r>
            <a:r>
              <a:rPr lang="en-GB" u="sng" dirty="0">
                <a:hlinkClick r:id="rId5"/>
              </a:rPr>
              <a:t>SWOT</a:t>
            </a:r>
            <a:r>
              <a:rPr lang="en-GB" dirty="0"/>
              <a:t> (strengths, weaknesses, opportunities and threats) analysis.</a:t>
            </a:r>
          </a:p>
          <a:p>
            <a:pPr marL="0" indent="0">
              <a:buNone/>
            </a:pPr>
            <a:endParaRPr lang="en-GB" dirty="0"/>
          </a:p>
          <a:p>
            <a:endParaRPr lang="en-US" dirty="0"/>
          </a:p>
        </p:txBody>
      </p:sp>
      <p:pic>
        <p:nvPicPr>
          <p:cNvPr id="4" name="Audio 3">
            <a:hlinkClick r:id="" action="ppaction://media"/>
            <a:extLst>
              <a:ext uri="{FF2B5EF4-FFF2-40B4-BE49-F238E27FC236}">
                <a16:creationId xmlns:a16="http://schemas.microsoft.com/office/drawing/2014/main" id="{AD820550-3E2A-E84B-B44A-2F3F5FC026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8094808"/>
      </p:ext>
    </p:extLst>
  </p:cSld>
  <p:clrMapOvr>
    <a:masterClrMapping/>
  </p:clrMapOvr>
  <mc:AlternateContent xmlns:mc="http://schemas.openxmlformats.org/markup-compatibility/2006" xmlns:p14="http://schemas.microsoft.com/office/powerpoint/2010/main">
    <mc:Choice Requires="p14">
      <p:transition spd="slow" p14:dur="2000" advTm="86383"/>
    </mc:Choice>
    <mc:Fallback xmlns="">
      <p:transition spd="slow" advTm="86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10A4E0E-502E-444B-B37E-40557A266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0BA68F03-D88C-4F27-AD65-034133F1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970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B4DB13C2-D61D-4A8D-B973-BE6546C7B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5266"/>
            <a:ext cx="2313214" cy="5947468"/>
          </a:xfrm>
          <a:custGeom>
            <a:avLst/>
            <a:gdLst>
              <a:gd name="connsiteX0" fmla="*/ 162291 w 2313214"/>
              <a:gd name="connsiteY0" fmla="*/ 0 h 5947468"/>
              <a:gd name="connsiteX1" fmla="*/ 224243 w 2313214"/>
              <a:gd name="connsiteY1" fmla="*/ 1936 h 5947468"/>
              <a:gd name="connsiteX2" fmla="*/ 284260 w 2313214"/>
              <a:gd name="connsiteY2" fmla="*/ 9680 h 5947468"/>
              <a:gd name="connsiteX3" fmla="*/ 342341 w 2313214"/>
              <a:gd name="connsiteY3" fmla="*/ 27104 h 5947468"/>
              <a:gd name="connsiteX4" fmla="*/ 390742 w 2313214"/>
              <a:gd name="connsiteY4" fmla="*/ 52273 h 5947468"/>
              <a:gd name="connsiteX5" fmla="*/ 437206 w 2313214"/>
              <a:gd name="connsiteY5" fmla="*/ 85185 h 5947468"/>
              <a:gd name="connsiteX6" fmla="*/ 477863 w 2313214"/>
              <a:gd name="connsiteY6" fmla="*/ 123905 h 5947468"/>
              <a:gd name="connsiteX7" fmla="*/ 518519 w 2313214"/>
              <a:gd name="connsiteY7" fmla="*/ 168434 h 5947468"/>
              <a:gd name="connsiteX8" fmla="*/ 555304 w 2313214"/>
              <a:gd name="connsiteY8" fmla="*/ 214899 h 5947468"/>
              <a:gd name="connsiteX9" fmla="*/ 592088 w 2313214"/>
              <a:gd name="connsiteY9" fmla="*/ 263299 h 5947468"/>
              <a:gd name="connsiteX10" fmla="*/ 628873 w 2313214"/>
              <a:gd name="connsiteY10" fmla="*/ 311700 h 5947468"/>
              <a:gd name="connsiteX11" fmla="*/ 665657 w 2313214"/>
              <a:gd name="connsiteY11" fmla="*/ 358165 h 5947468"/>
              <a:gd name="connsiteX12" fmla="*/ 704378 w 2313214"/>
              <a:gd name="connsiteY12" fmla="*/ 402693 h 5947468"/>
              <a:gd name="connsiteX13" fmla="*/ 748906 w 2313214"/>
              <a:gd name="connsiteY13" fmla="*/ 441414 h 5947468"/>
              <a:gd name="connsiteX14" fmla="*/ 791499 w 2313214"/>
              <a:gd name="connsiteY14" fmla="*/ 476262 h 5947468"/>
              <a:gd name="connsiteX15" fmla="*/ 839899 w 2313214"/>
              <a:gd name="connsiteY15" fmla="*/ 503366 h 5947468"/>
              <a:gd name="connsiteX16" fmla="*/ 892172 w 2313214"/>
              <a:gd name="connsiteY16" fmla="*/ 526599 h 5947468"/>
              <a:gd name="connsiteX17" fmla="*/ 948317 w 2313214"/>
              <a:gd name="connsiteY17" fmla="*/ 545959 h 5947468"/>
              <a:gd name="connsiteX18" fmla="*/ 1006397 w 2313214"/>
              <a:gd name="connsiteY18" fmla="*/ 563383 h 5947468"/>
              <a:gd name="connsiteX19" fmla="*/ 1064478 w 2313214"/>
              <a:gd name="connsiteY19" fmla="*/ 578871 h 5947468"/>
              <a:gd name="connsiteX20" fmla="*/ 1124495 w 2313214"/>
              <a:gd name="connsiteY20" fmla="*/ 594360 h 5947468"/>
              <a:gd name="connsiteX21" fmla="*/ 1180640 w 2313214"/>
              <a:gd name="connsiteY21" fmla="*/ 611784 h 5947468"/>
              <a:gd name="connsiteX22" fmla="*/ 1236784 w 2313214"/>
              <a:gd name="connsiteY22" fmla="*/ 631144 h 5947468"/>
              <a:gd name="connsiteX23" fmla="*/ 1289057 w 2313214"/>
              <a:gd name="connsiteY23" fmla="*/ 654376 h 5947468"/>
              <a:gd name="connsiteX24" fmla="*/ 1335522 w 2313214"/>
              <a:gd name="connsiteY24" fmla="*/ 683417 h 5947468"/>
              <a:gd name="connsiteX25" fmla="*/ 1378114 w 2313214"/>
              <a:gd name="connsiteY25" fmla="*/ 718265 h 5947468"/>
              <a:gd name="connsiteX26" fmla="*/ 1412963 w 2313214"/>
              <a:gd name="connsiteY26" fmla="*/ 760858 h 5947468"/>
              <a:gd name="connsiteX27" fmla="*/ 1442003 w 2313214"/>
              <a:gd name="connsiteY27" fmla="*/ 807322 h 5947468"/>
              <a:gd name="connsiteX28" fmla="*/ 1465235 w 2313214"/>
              <a:gd name="connsiteY28" fmla="*/ 859595 h 5947468"/>
              <a:gd name="connsiteX29" fmla="*/ 1484596 w 2313214"/>
              <a:gd name="connsiteY29" fmla="*/ 915740 h 5947468"/>
              <a:gd name="connsiteX30" fmla="*/ 1502020 w 2313214"/>
              <a:gd name="connsiteY30" fmla="*/ 971884 h 5947468"/>
              <a:gd name="connsiteX31" fmla="*/ 1517508 w 2313214"/>
              <a:gd name="connsiteY31" fmla="*/ 1031901 h 5947468"/>
              <a:gd name="connsiteX32" fmla="*/ 1532996 w 2313214"/>
              <a:gd name="connsiteY32" fmla="*/ 1089982 h 5947468"/>
              <a:gd name="connsiteX33" fmla="*/ 1550420 w 2313214"/>
              <a:gd name="connsiteY33" fmla="*/ 1148063 h 5947468"/>
              <a:gd name="connsiteX34" fmla="*/ 1569781 w 2313214"/>
              <a:gd name="connsiteY34" fmla="*/ 1204207 h 5947468"/>
              <a:gd name="connsiteX35" fmla="*/ 1593013 w 2313214"/>
              <a:gd name="connsiteY35" fmla="*/ 1256480 h 5947468"/>
              <a:gd name="connsiteX36" fmla="*/ 1620117 w 2313214"/>
              <a:gd name="connsiteY36" fmla="*/ 1304881 h 5947468"/>
              <a:gd name="connsiteX37" fmla="*/ 1654966 w 2313214"/>
              <a:gd name="connsiteY37" fmla="*/ 1347473 h 5947468"/>
              <a:gd name="connsiteX38" fmla="*/ 1693686 w 2313214"/>
              <a:gd name="connsiteY38" fmla="*/ 1392002 h 5947468"/>
              <a:gd name="connsiteX39" fmla="*/ 1738215 w 2313214"/>
              <a:gd name="connsiteY39" fmla="*/ 1430722 h 5947468"/>
              <a:gd name="connsiteX40" fmla="*/ 1784679 w 2313214"/>
              <a:gd name="connsiteY40" fmla="*/ 1467507 h 5947468"/>
              <a:gd name="connsiteX41" fmla="*/ 1835016 w 2313214"/>
              <a:gd name="connsiteY41" fmla="*/ 1504291 h 5947468"/>
              <a:gd name="connsiteX42" fmla="*/ 1883417 w 2313214"/>
              <a:gd name="connsiteY42" fmla="*/ 1541076 h 5947468"/>
              <a:gd name="connsiteX43" fmla="*/ 1929881 w 2313214"/>
              <a:gd name="connsiteY43" fmla="*/ 1577860 h 5947468"/>
              <a:gd name="connsiteX44" fmla="*/ 1974410 w 2313214"/>
              <a:gd name="connsiteY44" fmla="*/ 1618517 h 5947468"/>
              <a:gd name="connsiteX45" fmla="*/ 2013130 w 2313214"/>
              <a:gd name="connsiteY45" fmla="*/ 1659173 h 5947468"/>
              <a:gd name="connsiteX46" fmla="*/ 2046043 w 2313214"/>
              <a:gd name="connsiteY46" fmla="*/ 1705638 h 5947468"/>
              <a:gd name="connsiteX47" fmla="*/ 2071211 w 2313214"/>
              <a:gd name="connsiteY47" fmla="*/ 1754039 h 5947468"/>
              <a:gd name="connsiteX48" fmla="*/ 2088635 w 2313214"/>
              <a:gd name="connsiteY48" fmla="*/ 1812119 h 5947468"/>
              <a:gd name="connsiteX49" fmla="*/ 2096379 w 2313214"/>
              <a:gd name="connsiteY49" fmla="*/ 1872136 h 5947468"/>
              <a:gd name="connsiteX50" fmla="*/ 2098315 w 2313214"/>
              <a:gd name="connsiteY50" fmla="*/ 1934089 h 5947468"/>
              <a:gd name="connsiteX51" fmla="*/ 2092507 w 2313214"/>
              <a:gd name="connsiteY51" fmla="*/ 1999914 h 5947468"/>
              <a:gd name="connsiteX52" fmla="*/ 2084763 w 2313214"/>
              <a:gd name="connsiteY52" fmla="*/ 2065738 h 5947468"/>
              <a:gd name="connsiteX53" fmla="*/ 2075083 w 2313214"/>
              <a:gd name="connsiteY53" fmla="*/ 2131563 h 5947468"/>
              <a:gd name="connsiteX54" fmla="*/ 2067339 w 2313214"/>
              <a:gd name="connsiteY54" fmla="*/ 2197388 h 5947468"/>
              <a:gd name="connsiteX55" fmla="*/ 2063467 w 2313214"/>
              <a:gd name="connsiteY55" fmla="*/ 2263213 h 5947468"/>
              <a:gd name="connsiteX56" fmla="*/ 2063467 w 2313214"/>
              <a:gd name="connsiteY56" fmla="*/ 2327102 h 5947468"/>
              <a:gd name="connsiteX57" fmla="*/ 2071211 w 2313214"/>
              <a:gd name="connsiteY57" fmla="*/ 2387119 h 5947468"/>
              <a:gd name="connsiteX58" fmla="*/ 2086699 w 2313214"/>
              <a:gd name="connsiteY58" fmla="*/ 2447135 h 5947468"/>
              <a:gd name="connsiteX59" fmla="*/ 2109932 w 2313214"/>
              <a:gd name="connsiteY59" fmla="*/ 2503280 h 5947468"/>
              <a:gd name="connsiteX60" fmla="*/ 2140908 w 2313214"/>
              <a:gd name="connsiteY60" fmla="*/ 2561361 h 5947468"/>
              <a:gd name="connsiteX61" fmla="*/ 2171884 w 2313214"/>
              <a:gd name="connsiteY61" fmla="*/ 2619442 h 5947468"/>
              <a:gd name="connsiteX62" fmla="*/ 2206733 w 2313214"/>
              <a:gd name="connsiteY62" fmla="*/ 2677522 h 5947468"/>
              <a:gd name="connsiteX63" fmla="*/ 2239645 w 2313214"/>
              <a:gd name="connsiteY63" fmla="*/ 2733667 h 5947468"/>
              <a:gd name="connsiteX64" fmla="*/ 2268686 w 2313214"/>
              <a:gd name="connsiteY64" fmla="*/ 2793684 h 5947468"/>
              <a:gd name="connsiteX65" fmla="*/ 2291918 w 2313214"/>
              <a:gd name="connsiteY65" fmla="*/ 2851765 h 5947468"/>
              <a:gd name="connsiteX66" fmla="*/ 2307406 w 2313214"/>
              <a:gd name="connsiteY66" fmla="*/ 2911781 h 5947468"/>
              <a:gd name="connsiteX67" fmla="*/ 2313214 w 2313214"/>
              <a:gd name="connsiteY67" fmla="*/ 2973734 h 5947468"/>
              <a:gd name="connsiteX68" fmla="*/ 2307406 w 2313214"/>
              <a:gd name="connsiteY68" fmla="*/ 3035687 h 5947468"/>
              <a:gd name="connsiteX69" fmla="*/ 2291918 w 2313214"/>
              <a:gd name="connsiteY69" fmla="*/ 3095704 h 5947468"/>
              <a:gd name="connsiteX70" fmla="*/ 2268686 w 2313214"/>
              <a:gd name="connsiteY70" fmla="*/ 3153784 h 5947468"/>
              <a:gd name="connsiteX71" fmla="*/ 2239645 w 2313214"/>
              <a:gd name="connsiteY71" fmla="*/ 3213801 h 5947468"/>
              <a:gd name="connsiteX72" fmla="*/ 2206733 w 2313214"/>
              <a:gd name="connsiteY72" fmla="*/ 3269946 h 5947468"/>
              <a:gd name="connsiteX73" fmla="*/ 2171884 w 2313214"/>
              <a:gd name="connsiteY73" fmla="*/ 3328027 h 5947468"/>
              <a:gd name="connsiteX74" fmla="*/ 2140908 w 2313214"/>
              <a:gd name="connsiteY74" fmla="*/ 3386107 h 5947468"/>
              <a:gd name="connsiteX75" fmla="*/ 2109932 w 2313214"/>
              <a:gd name="connsiteY75" fmla="*/ 3444188 h 5947468"/>
              <a:gd name="connsiteX76" fmla="*/ 2086699 w 2313214"/>
              <a:gd name="connsiteY76" fmla="*/ 3500333 h 5947468"/>
              <a:gd name="connsiteX77" fmla="*/ 2071211 w 2313214"/>
              <a:gd name="connsiteY77" fmla="*/ 3560350 h 5947468"/>
              <a:gd name="connsiteX78" fmla="*/ 2063467 w 2313214"/>
              <a:gd name="connsiteY78" fmla="*/ 3620366 h 5947468"/>
              <a:gd name="connsiteX79" fmla="*/ 2063467 w 2313214"/>
              <a:gd name="connsiteY79" fmla="*/ 3684255 h 5947468"/>
              <a:gd name="connsiteX80" fmla="*/ 2067339 w 2313214"/>
              <a:gd name="connsiteY80" fmla="*/ 3750080 h 5947468"/>
              <a:gd name="connsiteX81" fmla="*/ 2075083 w 2313214"/>
              <a:gd name="connsiteY81" fmla="*/ 3815905 h 5947468"/>
              <a:gd name="connsiteX82" fmla="*/ 2084763 w 2313214"/>
              <a:gd name="connsiteY82" fmla="*/ 3881730 h 5947468"/>
              <a:gd name="connsiteX83" fmla="*/ 2092507 w 2313214"/>
              <a:gd name="connsiteY83" fmla="*/ 3947555 h 5947468"/>
              <a:gd name="connsiteX84" fmla="*/ 2098315 w 2313214"/>
              <a:gd name="connsiteY84" fmla="*/ 4013380 h 5947468"/>
              <a:gd name="connsiteX85" fmla="*/ 2096379 w 2313214"/>
              <a:gd name="connsiteY85" fmla="*/ 4075332 h 5947468"/>
              <a:gd name="connsiteX86" fmla="*/ 2088635 w 2313214"/>
              <a:gd name="connsiteY86" fmla="*/ 4135349 h 5947468"/>
              <a:gd name="connsiteX87" fmla="*/ 2071211 w 2313214"/>
              <a:gd name="connsiteY87" fmla="*/ 4193430 h 5947468"/>
              <a:gd name="connsiteX88" fmla="*/ 2046043 w 2313214"/>
              <a:gd name="connsiteY88" fmla="*/ 4241831 h 5947468"/>
              <a:gd name="connsiteX89" fmla="*/ 2013130 w 2313214"/>
              <a:gd name="connsiteY89" fmla="*/ 4288295 h 5947468"/>
              <a:gd name="connsiteX90" fmla="*/ 1974410 w 2313214"/>
              <a:gd name="connsiteY90" fmla="*/ 4328952 h 5947468"/>
              <a:gd name="connsiteX91" fmla="*/ 1929881 w 2313214"/>
              <a:gd name="connsiteY91" fmla="*/ 4369608 h 5947468"/>
              <a:gd name="connsiteX92" fmla="*/ 1883417 w 2313214"/>
              <a:gd name="connsiteY92" fmla="*/ 4406393 h 5947468"/>
              <a:gd name="connsiteX93" fmla="*/ 1835016 w 2313214"/>
              <a:gd name="connsiteY93" fmla="*/ 4443177 h 5947468"/>
              <a:gd name="connsiteX94" fmla="*/ 1784679 w 2313214"/>
              <a:gd name="connsiteY94" fmla="*/ 4479962 h 5947468"/>
              <a:gd name="connsiteX95" fmla="*/ 1738215 w 2313214"/>
              <a:gd name="connsiteY95" fmla="*/ 4516746 h 5947468"/>
              <a:gd name="connsiteX96" fmla="*/ 1693686 w 2313214"/>
              <a:gd name="connsiteY96" fmla="*/ 4555467 h 5947468"/>
              <a:gd name="connsiteX97" fmla="*/ 1654966 w 2313214"/>
              <a:gd name="connsiteY97" fmla="*/ 4599995 h 5947468"/>
              <a:gd name="connsiteX98" fmla="*/ 1620117 w 2313214"/>
              <a:gd name="connsiteY98" fmla="*/ 4642588 h 5947468"/>
              <a:gd name="connsiteX99" fmla="*/ 1593013 w 2313214"/>
              <a:gd name="connsiteY99" fmla="*/ 4690988 h 5947468"/>
              <a:gd name="connsiteX100" fmla="*/ 1569781 w 2313214"/>
              <a:gd name="connsiteY100" fmla="*/ 4743261 h 5947468"/>
              <a:gd name="connsiteX101" fmla="*/ 1550420 w 2313214"/>
              <a:gd name="connsiteY101" fmla="*/ 4799406 h 5947468"/>
              <a:gd name="connsiteX102" fmla="*/ 1532996 w 2313214"/>
              <a:gd name="connsiteY102" fmla="*/ 4857486 h 5947468"/>
              <a:gd name="connsiteX103" fmla="*/ 1517508 w 2313214"/>
              <a:gd name="connsiteY103" fmla="*/ 4915567 h 5947468"/>
              <a:gd name="connsiteX104" fmla="*/ 1502020 w 2313214"/>
              <a:gd name="connsiteY104" fmla="*/ 4975584 h 5947468"/>
              <a:gd name="connsiteX105" fmla="*/ 1484596 w 2313214"/>
              <a:gd name="connsiteY105" fmla="*/ 5031729 h 5947468"/>
              <a:gd name="connsiteX106" fmla="*/ 1465235 w 2313214"/>
              <a:gd name="connsiteY106" fmla="*/ 5087873 h 5947468"/>
              <a:gd name="connsiteX107" fmla="*/ 1442003 w 2313214"/>
              <a:gd name="connsiteY107" fmla="*/ 5140146 h 5947468"/>
              <a:gd name="connsiteX108" fmla="*/ 1412963 w 2313214"/>
              <a:gd name="connsiteY108" fmla="*/ 5186611 h 5947468"/>
              <a:gd name="connsiteX109" fmla="*/ 1378114 w 2313214"/>
              <a:gd name="connsiteY109" fmla="*/ 5229203 h 5947468"/>
              <a:gd name="connsiteX110" fmla="*/ 1335522 w 2313214"/>
              <a:gd name="connsiteY110" fmla="*/ 5264052 h 5947468"/>
              <a:gd name="connsiteX111" fmla="*/ 1289057 w 2313214"/>
              <a:gd name="connsiteY111" fmla="*/ 5293092 h 5947468"/>
              <a:gd name="connsiteX112" fmla="*/ 1236784 w 2313214"/>
              <a:gd name="connsiteY112" fmla="*/ 5316324 h 5947468"/>
              <a:gd name="connsiteX113" fmla="*/ 1180640 w 2313214"/>
              <a:gd name="connsiteY113" fmla="*/ 5335685 h 5947468"/>
              <a:gd name="connsiteX114" fmla="*/ 1124495 w 2313214"/>
              <a:gd name="connsiteY114" fmla="*/ 5353109 h 5947468"/>
              <a:gd name="connsiteX115" fmla="*/ 1064478 w 2313214"/>
              <a:gd name="connsiteY115" fmla="*/ 5368597 h 5947468"/>
              <a:gd name="connsiteX116" fmla="*/ 1006397 w 2313214"/>
              <a:gd name="connsiteY116" fmla="*/ 5384085 h 5947468"/>
              <a:gd name="connsiteX117" fmla="*/ 948317 w 2313214"/>
              <a:gd name="connsiteY117" fmla="*/ 5401509 h 5947468"/>
              <a:gd name="connsiteX118" fmla="*/ 892172 w 2313214"/>
              <a:gd name="connsiteY118" fmla="*/ 5420870 h 5947468"/>
              <a:gd name="connsiteX119" fmla="*/ 839899 w 2313214"/>
              <a:gd name="connsiteY119" fmla="*/ 5444102 h 5947468"/>
              <a:gd name="connsiteX120" fmla="*/ 791499 w 2313214"/>
              <a:gd name="connsiteY120" fmla="*/ 5471206 h 5947468"/>
              <a:gd name="connsiteX121" fmla="*/ 748906 w 2313214"/>
              <a:gd name="connsiteY121" fmla="*/ 5506055 h 5947468"/>
              <a:gd name="connsiteX122" fmla="*/ 704378 w 2313214"/>
              <a:gd name="connsiteY122" fmla="*/ 5544775 h 5947468"/>
              <a:gd name="connsiteX123" fmla="*/ 665657 w 2313214"/>
              <a:gd name="connsiteY123" fmla="*/ 5589304 h 5947468"/>
              <a:gd name="connsiteX124" fmla="*/ 628873 w 2313214"/>
              <a:gd name="connsiteY124" fmla="*/ 5635768 h 5947468"/>
              <a:gd name="connsiteX125" fmla="*/ 592088 w 2313214"/>
              <a:gd name="connsiteY125" fmla="*/ 5684169 h 5947468"/>
              <a:gd name="connsiteX126" fmla="*/ 555304 w 2313214"/>
              <a:gd name="connsiteY126" fmla="*/ 5732570 h 5947468"/>
              <a:gd name="connsiteX127" fmla="*/ 518519 w 2313214"/>
              <a:gd name="connsiteY127" fmla="*/ 5779034 h 5947468"/>
              <a:gd name="connsiteX128" fmla="*/ 477863 w 2313214"/>
              <a:gd name="connsiteY128" fmla="*/ 5823563 h 5947468"/>
              <a:gd name="connsiteX129" fmla="*/ 437206 w 2313214"/>
              <a:gd name="connsiteY129" fmla="*/ 5862283 h 5947468"/>
              <a:gd name="connsiteX130" fmla="*/ 390742 w 2313214"/>
              <a:gd name="connsiteY130" fmla="*/ 5895196 h 5947468"/>
              <a:gd name="connsiteX131" fmla="*/ 342341 w 2313214"/>
              <a:gd name="connsiteY131" fmla="*/ 5920364 h 5947468"/>
              <a:gd name="connsiteX132" fmla="*/ 284260 w 2313214"/>
              <a:gd name="connsiteY132" fmla="*/ 5937788 h 5947468"/>
              <a:gd name="connsiteX133" fmla="*/ 224243 w 2313214"/>
              <a:gd name="connsiteY133" fmla="*/ 5945532 h 5947468"/>
              <a:gd name="connsiteX134" fmla="*/ 162291 w 2313214"/>
              <a:gd name="connsiteY134" fmla="*/ 5947468 h 5947468"/>
              <a:gd name="connsiteX135" fmla="*/ 96466 w 2313214"/>
              <a:gd name="connsiteY135" fmla="*/ 5941660 h 5947468"/>
              <a:gd name="connsiteX136" fmla="*/ 30641 w 2313214"/>
              <a:gd name="connsiteY136" fmla="*/ 5933916 h 5947468"/>
              <a:gd name="connsiteX137" fmla="*/ 0 w 2313214"/>
              <a:gd name="connsiteY137" fmla="*/ 5929410 h 5947468"/>
              <a:gd name="connsiteX138" fmla="*/ 0 w 2313214"/>
              <a:gd name="connsiteY138" fmla="*/ 18058 h 5947468"/>
              <a:gd name="connsiteX139" fmla="*/ 30641 w 2313214"/>
              <a:gd name="connsiteY139" fmla="*/ 13552 h 5947468"/>
              <a:gd name="connsiteX140" fmla="*/ 96466 w 2313214"/>
              <a:gd name="connsiteY140" fmla="*/ 5808 h 5947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2313214" h="5947468">
                <a:moveTo>
                  <a:pt x="162291" y="0"/>
                </a:moveTo>
                <a:lnTo>
                  <a:pt x="224243" y="1936"/>
                </a:lnTo>
                <a:lnTo>
                  <a:pt x="284260" y="9680"/>
                </a:lnTo>
                <a:lnTo>
                  <a:pt x="342341" y="27104"/>
                </a:lnTo>
                <a:lnTo>
                  <a:pt x="390742" y="52273"/>
                </a:lnTo>
                <a:lnTo>
                  <a:pt x="437206" y="85185"/>
                </a:lnTo>
                <a:lnTo>
                  <a:pt x="477863" y="123905"/>
                </a:lnTo>
                <a:lnTo>
                  <a:pt x="518519" y="168434"/>
                </a:lnTo>
                <a:lnTo>
                  <a:pt x="555304" y="214899"/>
                </a:lnTo>
                <a:lnTo>
                  <a:pt x="592088" y="263299"/>
                </a:lnTo>
                <a:lnTo>
                  <a:pt x="628873" y="311700"/>
                </a:lnTo>
                <a:lnTo>
                  <a:pt x="665657" y="358165"/>
                </a:lnTo>
                <a:lnTo>
                  <a:pt x="704378" y="402693"/>
                </a:lnTo>
                <a:lnTo>
                  <a:pt x="748906" y="441414"/>
                </a:lnTo>
                <a:lnTo>
                  <a:pt x="791499" y="476262"/>
                </a:lnTo>
                <a:lnTo>
                  <a:pt x="839899" y="503366"/>
                </a:lnTo>
                <a:lnTo>
                  <a:pt x="892172" y="526599"/>
                </a:lnTo>
                <a:lnTo>
                  <a:pt x="948317" y="545959"/>
                </a:lnTo>
                <a:lnTo>
                  <a:pt x="1006397" y="563383"/>
                </a:lnTo>
                <a:lnTo>
                  <a:pt x="1064478" y="578871"/>
                </a:lnTo>
                <a:lnTo>
                  <a:pt x="1124495" y="594360"/>
                </a:lnTo>
                <a:lnTo>
                  <a:pt x="1180640" y="611784"/>
                </a:lnTo>
                <a:lnTo>
                  <a:pt x="1236784" y="631144"/>
                </a:lnTo>
                <a:lnTo>
                  <a:pt x="1289057" y="654376"/>
                </a:lnTo>
                <a:lnTo>
                  <a:pt x="1335522" y="683417"/>
                </a:lnTo>
                <a:lnTo>
                  <a:pt x="1378114" y="718265"/>
                </a:lnTo>
                <a:lnTo>
                  <a:pt x="1412963" y="760858"/>
                </a:lnTo>
                <a:lnTo>
                  <a:pt x="1442003" y="807322"/>
                </a:lnTo>
                <a:lnTo>
                  <a:pt x="1465235" y="859595"/>
                </a:lnTo>
                <a:lnTo>
                  <a:pt x="1484596" y="915740"/>
                </a:lnTo>
                <a:lnTo>
                  <a:pt x="1502020" y="971884"/>
                </a:lnTo>
                <a:lnTo>
                  <a:pt x="1517508" y="1031901"/>
                </a:lnTo>
                <a:lnTo>
                  <a:pt x="1532996" y="1089982"/>
                </a:lnTo>
                <a:lnTo>
                  <a:pt x="1550420" y="1148063"/>
                </a:lnTo>
                <a:lnTo>
                  <a:pt x="1569781" y="1204207"/>
                </a:lnTo>
                <a:lnTo>
                  <a:pt x="1593013" y="1256480"/>
                </a:lnTo>
                <a:lnTo>
                  <a:pt x="1620117" y="1304881"/>
                </a:lnTo>
                <a:lnTo>
                  <a:pt x="1654966" y="1347473"/>
                </a:lnTo>
                <a:lnTo>
                  <a:pt x="1693686" y="1392002"/>
                </a:lnTo>
                <a:lnTo>
                  <a:pt x="1738215" y="1430722"/>
                </a:lnTo>
                <a:lnTo>
                  <a:pt x="1784679" y="1467507"/>
                </a:lnTo>
                <a:lnTo>
                  <a:pt x="1835016" y="1504291"/>
                </a:lnTo>
                <a:lnTo>
                  <a:pt x="1883417" y="1541076"/>
                </a:lnTo>
                <a:lnTo>
                  <a:pt x="1929881" y="1577860"/>
                </a:lnTo>
                <a:lnTo>
                  <a:pt x="1974410" y="1618517"/>
                </a:lnTo>
                <a:lnTo>
                  <a:pt x="2013130" y="1659173"/>
                </a:lnTo>
                <a:lnTo>
                  <a:pt x="2046043" y="1705638"/>
                </a:lnTo>
                <a:lnTo>
                  <a:pt x="2071211" y="1754039"/>
                </a:lnTo>
                <a:lnTo>
                  <a:pt x="2088635" y="1812119"/>
                </a:lnTo>
                <a:lnTo>
                  <a:pt x="2096379" y="1872136"/>
                </a:lnTo>
                <a:lnTo>
                  <a:pt x="2098315" y="1934089"/>
                </a:lnTo>
                <a:lnTo>
                  <a:pt x="2092507" y="1999914"/>
                </a:lnTo>
                <a:lnTo>
                  <a:pt x="2084763" y="2065738"/>
                </a:lnTo>
                <a:lnTo>
                  <a:pt x="2075083" y="2131563"/>
                </a:lnTo>
                <a:lnTo>
                  <a:pt x="2067339" y="2197388"/>
                </a:lnTo>
                <a:lnTo>
                  <a:pt x="2063467" y="2263213"/>
                </a:lnTo>
                <a:lnTo>
                  <a:pt x="2063467" y="2327102"/>
                </a:lnTo>
                <a:lnTo>
                  <a:pt x="2071211" y="2387119"/>
                </a:lnTo>
                <a:lnTo>
                  <a:pt x="2086699" y="2447135"/>
                </a:lnTo>
                <a:lnTo>
                  <a:pt x="2109932" y="2503280"/>
                </a:lnTo>
                <a:lnTo>
                  <a:pt x="2140908" y="2561361"/>
                </a:lnTo>
                <a:lnTo>
                  <a:pt x="2171884" y="2619442"/>
                </a:lnTo>
                <a:lnTo>
                  <a:pt x="2206733" y="2677522"/>
                </a:lnTo>
                <a:lnTo>
                  <a:pt x="2239645" y="2733667"/>
                </a:lnTo>
                <a:lnTo>
                  <a:pt x="2268686" y="2793684"/>
                </a:lnTo>
                <a:lnTo>
                  <a:pt x="2291918" y="2851765"/>
                </a:lnTo>
                <a:lnTo>
                  <a:pt x="2307406" y="2911781"/>
                </a:lnTo>
                <a:lnTo>
                  <a:pt x="2313214" y="2973734"/>
                </a:lnTo>
                <a:lnTo>
                  <a:pt x="2307406" y="3035687"/>
                </a:lnTo>
                <a:lnTo>
                  <a:pt x="2291918" y="3095704"/>
                </a:lnTo>
                <a:lnTo>
                  <a:pt x="2268686" y="3153784"/>
                </a:lnTo>
                <a:lnTo>
                  <a:pt x="2239645" y="3213801"/>
                </a:lnTo>
                <a:lnTo>
                  <a:pt x="2206733" y="3269946"/>
                </a:lnTo>
                <a:lnTo>
                  <a:pt x="2171884" y="3328027"/>
                </a:lnTo>
                <a:lnTo>
                  <a:pt x="2140908" y="3386107"/>
                </a:lnTo>
                <a:lnTo>
                  <a:pt x="2109932" y="3444188"/>
                </a:lnTo>
                <a:lnTo>
                  <a:pt x="2086699" y="3500333"/>
                </a:lnTo>
                <a:lnTo>
                  <a:pt x="2071211" y="3560350"/>
                </a:lnTo>
                <a:lnTo>
                  <a:pt x="2063467" y="3620366"/>
                </a:lnTo>
                <a:lnTo>
                  <a:pt x="2063467" y="3684255"/>
                </a:lnTo>
                <a:lnTo>
                  <a:pt x="2067339" y="3750080"/>
                </a:lnTo>
                <a:lnTo>
                  <a:pt x="2075083" y="3815905"/>
                </a:lnTo>
                <a:lnTo>
                  <a:pt x="2084763" y="3881730"/>
                </a:lnTo>
                <a:lnTo>
                  <a:pt x="2092507" y="3947555"/>
                </a:lnTo>
                <a:lnTo>
                  <a:pt x="2098315" y="4013380"/>
                </a:lnTo>
                <a:lnTo>
                  <a:pt x="2096379" y="4075332"/>
                </a:lnTo>
                <a:lnTo>
                  <a:pt x="2088635" y="4135349"/>
                </a:lnTo>
                <a:lnTo>
                  <a:pt x="2071211" y="4193430"/>
                </a:lnTo>
                <a:lnTo>
                  <a:pt x="2046043" y="4241831"/>
                </a:lnTo>
                <a:lnTo>
                  <a:pt x="2013130" y="4288295"/>
                </a:lnTo>
                <a:lnTo>
                  <a:pt x="1974410" y="4328952"/>
                </a:lnTo>
                <a:lnTo>
                  <a:pt x="1929881" y="4369608"/>
                </a:lnTo>
                <a:lnTo>
                  <a:pt x="1883417" y="4406393"/>
                </a:lnTo>
                <a:lnTo>
                  <a:pt x="1835016" y="4443177"/>
                </a:lnTo>
                <a:lnTo>
                  <a:pt x="1784679" y="4479962"/>
                </a:lnTo>
                <a:lnTo>
                  <a:pt x="1738215" y="4516746"/>
                </a:lnTo>
                <a:lnTo>
                  <a:pt x="1693686" y="4555467"/>
                </a:lnTo>
                <a:lnTo>
                  <a:pt x="1654966" y="4599995"/>
                </a:lnTo>
                <a:lnTo>
                  <a:pt x="1620117" y="4642588"/>
                </a:lnTo>
                <a:lnTo>
                  <a:pt x="1593013" y="4690988"/>
                </a:lnTo>
                <a:lnTo>
                  <a:pt x="1569781" y="4743261"/>
                </a:lnTo>
                <a:lnTo>
                  <a:pt x="1550420" y="4799406"/>
                </a:lnTo>
                <a:lnTo>
                  <a:pt x="1532996" y="4857486"/>
                </a:lnTo>
                <a:lnTo>
                  <a:pt x="1517508" y="4915567"/>
                </a:lnTo>
                <a:lnTo>
                  <a:pt x="1502020" y="4975584"/>
                </a:lnTo>
                <a:lnTo>
                  <a:pt x="1484596" y="5031729"/>
                </a:lnTo>
                <a:lnTo>
                  <a:pt x="1465235" y="5087873"/>
                </a:lnTo>
                <a:lnTo>
                  <a:pt x="1442003" y="5140146"/>
                </a:lnTo>
                <a:lnTo>
                  <a:pt x="1412963" y="5186611"/>
                </a:lnTo>
                <a:lnTo>
                  <a:pt x="1378114" y="5229203"/>
                </a:lnTo>
                <a:lnTo>
                  <a:pt x="1335522" y="5264052"/>
                </a:lnTo>
                <a:lnTo>
                  <a:pt x="1289057" y="5293092"/>
                </a:lnTo>
                <a:lnTo>
                  <a:pt x="1236784" y="5316324"/>
                </a:lnTo>
                <a:lnTo>
                  <a:pt x="1180640" y="5335685"/>
                </a:lnTo>
                <a:lnTo>
                  <a:pt x="1124495" y="5353109"/>
                </a:lnTo>
                <a:lnTo>
                  <a:pt x="1064478" y="5368597"/>
                </a:lnTo>
                <a:lnTo>
                  <a:pt x="1006397" y="5384085"/>
                </a:lnTo>
                <a:lnTo>
                  <a:pt x="948317" y="5401509"/>
                </a:lnTo>
                <a:lnTo>
                  <a:pt x="892172" y="5420870"/>
                </a:lnTo>
                <a:lnTo>
                  <a:pt x="839899" y="5444102"/>
                </a:lnTo>
                <a:lnTo>
                  <a:pt x="791499" y="5471206"/>
                </a:lnTo>
                <a:lnTo>
                  <a:pt x="748906" y="5506055"/>
                </a:lnTo>
                <a:lnTo>
                  <a:pt x="704378" y="5544775"/>
                </a:lnTo>
                <a:lnTo>
                  <a:pt x="665657" y="5589304"/>
                </a:lnTo>
                <a:lnTo>
                  <a:pt x="628873" y="5635768"/>
                </a:lnTo>
                <a:lnTo>
                  <a:pt x="592088" y="5684169"/>
                </a:lnTo>
                <a:lnTo>
                  <a:pt x="555304" y="5732570"/>
                </a:lnTo>
                <a:lnTo>
                  <a:pt x="518519" y="5779034"/>
                </a:lnTo>
                <a:lnTo>
                  <a:pt x="477863" y="5823563"/>
                </a:lnTo>
                <a:lnTo>
                  <a:pt x="437206" y="5862283"/>
                </a:lnTo>
                <a:lnTo>
                  <a:pt x="390742" y="5895196"/>
                </a:lnTo>
                <a:lnTo>
                  <a:pt x="342341" y="5920364"/>
                </a:lnTo>
                <a:lnTo>
                  <a:pt x="284260" y="5937788"/>
                </a:lnTo>
                <a:lnTo>
                  <a:pt x="224243" y="5945532"/>
                </a:lnTo>
                <a:lnTo>
                  <a:pt x="162291" y="5947468"/>
                </a:lnTo>
                <a:lnTo>
                  <a:pt x="96466" y="5941660"/>
                </a:lnTo>
                <a:lnTo>
                  <a:pt x="30641" y="5933916"/>
                </a:lnTo>
                <a:lnTo>
                  <a:pt x="0" y="5929410"/>
                </a:lnTo>
                <a:lnTo>
                  <a:pt x="0" y="18058"/>
                </a:lnTo>
                <a:lnTo>
                  <a:pt x="30641" y="13552"/>
                </a:lnTo>
                <a:lnTo>
                  <a:pt x="96466" y="5808"/>
                </a:lnTo>
                <a:close/>
              </a:path>
            </a:pathLst>
          </a:custGeom>
          <a:solidFill>
            <a:schemeClr val="tx1">
              <a:alpha val="10000"/>
            </a:schemeClr>
          </a:solidFill>
          <a:ln w="0">
            <a:noFill/>
            <a:prstDash val="solid"/>
            <a:round/>
            <a:headEnd/>
            <a:tailEnd/>
          </a:ln>
        </p:spPr>
      </p:sp>
      <p:sp>
        <p:nvSpPr>
          <p:cNvPr id="2" name="Title 1">
            <a:extLst>
              <a:ext uri="{FF2B5EF4-FFF2-40B4-BE49-F238E27FC236}">
                <a16:creationId xmlns:a16="http://schemas.microsoft.com/office/drawing/2014/main" id="{E5FE6B2D-97A4-3441-81B9-28EAB147A052}"/>
              </a:ext>
            </a:extLst>
          </p:cNvPr>
          <p:cNvSpPr>
            <a:spLocks noGrp="1"/>
          </p:cNvSpPr>
          <p:nvPr>
            <p:ph type="title"/>
          </p:nvPr>
        </p:nvSpPr>
        <p:spPr>
          <a:xfrm>
            <a:off x="612989" y="1518249"/>
            <a:ext cx="3630361" cy="4563576"/>
          </a:xfrm>
        </p:spPr>
        <p:txBody>
          <a:bodyPr anchor="b">
            <a:normAutofit/>
          </a:bodyPr>
          <a:lstStyle/>
          <a:p>
            <a:r>
              <a:rPr lang="en-GB" dirty="0"/>
              <a:t>                               Principles of Marketing</a:t>
            </a:r>
            <a:br>
              <a:rPr lang="en-GB" dirty="0"/>
            </a:br>
            <a:endParaRPr lang="en-US" dirty="0"/>
          </a:p>
        </p:txBody>
      </p:sp>
      <p:sp>
        <p:nvSpPr>
          <p:cNvPr id="3" name="Content Placeholder 2">
            <a:extLst>
              <a:ext uri="{FF2B5EF4-FFF2-40B4-BE49-F238E27FC236}">
                <a16:creationId xmlns:a16="http://schemas.microsoft.com/office/drawing/2014/main" id="{D4AEC166-55F4-684C-B742-34B456CCD4F5}"/>
              </a:ext>
            </a:extLst>
          </p:cNvPr>
          <p:cNvSpPr>
            <a:spLocks noGrp="1"/>
          </p:cNvSpPr>
          <p:nvPr>
            <p:ph idx="1"/>
          </p:nvPr>
        </p:nvSpPr>
        <p:spPr>
          <a:xfrm>
            <a:off x="3933645" y="1"/>
            <a:ext cx="8258355" cy="6858000"/>
          </a:xfrm>
        </p:spPr>
        <p:txBody>
          <a:bodyPr anchor="ctr">
            <a:normAutofit/>
          </a:bodyPr>
          <a:lstStyle/>
          <a:p>
            <a:pPr>
              <a:lnSpc>
                <a:spcPct val="100000"/>
              </a:lnSpc>
            </a:pPr>
            <a:r>
              <a:rPr lang="en-GB" sz="1500" b="1" u="sng" dirty="0">
                <a:latin typeface="Arial" panose="020B0604020202020204" pitchFamily="34" charset="0"/>
              </a:rPr>
              <a:t>The Seven P’s of Marketing</a:t>
            </a:r>
          </a:p>
          <a:p>
            <a:pPr marL="0" indent="0">
              <a:lnSpc>
                <a:spcPct val="100000"/>
              </a:lnSpc>
              <a:buNone/>
            </a:pPr>
            <a:r>
              <a:rPr lang="en-GB" sz="1500" b="1" dirty="0">
                <a:latin typeface="Arial" panose="020B0604020202020204" pitchFamily="34" charset="0"/>
              </a:rPr>
              <a:t> </a:t>
            </a:r>
            <a:endParaRPr lang="en-GB" sz="1500" dirty="0">
              <a:latin typeface="Arial" panose="020B0604020202020204" pitchFamily="34" charset="0"/>
            </a:endParaRPr>
          </a:p>
          <a:p>
            <a:pPr lvl="0">
              <a:lnSpc>
                <a:spcPct val="100000"/>
              </a:lnSpc>
            </a:pPr>
            <a:r>
              <a:rPr lang="en-GB" sz="1500" u="sng" dirty="0">
                <a:latin typeface="Arial" panose="020B0604020202020204" pitchFamily="34" charset="0"/>
              </a:rPr>
              <a:t>Product</a:t>
            </a:r>
            <a:r>
              <a:rPr lang="en-GB" sz="1500" dirty="0">
                <a:latin typeface="Arial" panose="020B0604020202020204" pitchFamily="34" charset="0"/>
              </a:rPr>
              <a:t> (The item or service being offered. Must be fit for purpose What problem is the product attempting to solve? What are the benefits of it/The USPs?  What target market will it appeal to?) </a:t>
            </a:r>
          </a:p>
          <a:p>
            <a:pPr marL="0" lvl="0" indent="0">
              <a:lnSpc>
                <a:spcPct val="100000"/>
              </a:lnSpc>
              <a:buNone/>
            </a:pPr>
            <a:endParaRPr lang="en-GB" sz="1500" dirty="0">
              <a:latin typeface="Arial" panose="020B0604020202020204" pitchFamily="34" charset="0"/>
            </a:endParaRPr>
          </a:p>
          <a:p>
            <a:pPr lvl="0">
              <a:lnSpc>
                <a:spcPct val="100000"/>
              </a:lnSpc>
            </a:pPr>
            <a:r>
              <a:rPr lang="en-GB" sz="1500" u="sng" dirty="0">
                <a:latin typeface="Arial" panose="020B0604020202020204" pitchFamily="34" charset="0"/>
              </a:rPr>
              <a:t>Price   </a:t>
            </a:r>
            <a:r>
              <a:rPr lang="en-GB" sz="1500" dirty="0">
                <a:latin typeface="Arial" panose="020B0604020202020204" pitchFamily="34" charset="0"/>
              </a:rPr>
              <a:t>Literally, what price is the product or service available for  Costs, Profit level, Competitor pricing, what price level will the market sustain? Discounts? Price flexibility? Often about perception as much as the actual costs of manufacture perception is reality. </a:t>
            </a:r>
          </a:p>
          <a:p>
            <a:pPr lvl="0">
              <a:lnSpc>
                <a:spcPct val="100000"/>
              </a:lnSpc>
            </a:pPr>
            <a:r>
              <a:rPr lang="en-GB" sz="1500" u="sng" dirty="0">
                <a:latin typeface="Arial" panose="020B0604020202020204" pitchFamily="34" charset="0"/>
              </a:rPr>
              <a:t>Place</a:t>
            </a:r>
            <a:r>
              <a:rPr lang="en-GB" sz="1500" dirty="0">
                <a:latin typeface="Arial" panose="020B0604020202020204" pitchFamily="34" charset="0"/>
              </a:rPr>
              <a:t> The product or service must be available where its target audience can easily find it Offline / online at its simplest level… It is why retailers flocked to shopping centres in the 1970/80s boom years… At its simplest level…</a:t>
            </a:r>
          </a:p>
          <a:p>
            <a:pPr marL="0" lvl="0" indent="0">
              <a:lnSpc>
                <a:spcPct val="100000"/>
              </a:lnSpc>
              <a:buNone/>
            </a:pPr>
            <a:r>
              <a:rPr lang="en-GB" sz="1500" dirty="0">
                <a:latin typeface="Arial" panose="020B0604020202020204" pitchFamily="34" charset="0"/>
              </a:rPr>
              <a:t>    It is why ad spend on social media platforms has increased massively in the last ten years  	You have to take your product to wherever the audience exists and consider 	streaming 	platforms for that genre of music.</a:t>
            </a:r>
          </a:p>
          <a:p>
            <a:pPr marL="0" lvl="0" indent="0">
              <a:lnSpc>
                <a:spcPct val="100000"/>
              </a:lnSpc>
              <a:buNone/>
            </a:pPr>
            <a:r>
              <a:rPr lang="en-GB" sz="1500" dirty="0">
                <a:latin typeface="Arial" panose="020B0604020202020204" pitchFamily="34" charset="0"/>
              </a:rPr>
              <a:t>         Spotify = 113 million paying subscribers Apple Music = 60 million paying subscribers 	Deezer = 7 million paying subscribers</a:t>
            </a:r>
          </a:p>
          <a:p>
            <a:pPr marL="0" lvl="0" indent="0">
              <a:lnSpc>
                <a:spcPct val="100000"/>
              </a:lnSpc>
              <a:buNone/>
            </a:pPr>
            <a:r>
              <a:rPr lang="en-GB" sz="1500" dirty="0">
                <a:latin typeface="Arial" panose="020B0604020202020204" pitchFamily="34" charset="0"/>
              </a:rPr>
              <a:t>         Once again, perception also plays a part What does it say about your brand, depending 	on the market that you are selling your brand. Placed product marketing can be key. </a:t>
            </a:r>
          </a:p>
          <a:p>
            <a:pPr lvl="0">
              <a:lnSpc>
                <a:spcPct val="100000"/>
              </a:lnSpc>
            </a:pPr>
            <a:r>
              <a:rPr lang="en-GB" sz="1500" u="sng" dirty="0">
                <a:latin typeface="Arial" panose="020B0604020202020204" pitchFamily="34" charset="0"/>
              </a:rPr>
              <a:t>Promotion </a:t>
            </a:r>
            <a:r>
              <a:rPr lang="en-GB" sz="1500" dirty="0">
                <a:latin typeface="Arial" panose="020B0604020202020204" pitchFamily="34" charset="0"/>
              </a:rPr>
              <a:t>Create awareness of a brand Relay brand values Create brand loyalty Advertising, PR, media promotion, social media etc </a:t>
            </a:r>
          </a:p>
        </p:txBody>
      </p:sp>
      <p:pic>
        <p:nvPicPr>
          <p:cNvPr id="4" name="Audio 3">
            <a:hlinkClick r:id="" action="ppaction://media"/>
            <a:extLst>
              <a:ext uri="{FF2B5EF4-FFF2-40B4-BE49-F238E27FC236}">
                <a16:creationId xmlns:a16="http://schemas.microsoft.com/office/drawing/2014/main" id="{BC253D4F-7677-144D-9943-D683093B21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32514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1535"/>
    </mc:Choice>
    <mc:Fallback xmlns="">
      <p:transition spd="slow" advTm="121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0A4E0E-502E-444B-B37E-40557A266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A68F03-D88C-4F27-AD65-034133F1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970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4DB13C2-D61D-4A8D-B973-BE6546C7B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5266"/>
            <a:ext cx="2313214" cy="5947468"/>
          </a:xfrm>
          <a:custGeom>
            <a:avLst/>
            <a:gdLst>
              <a:gd name="connsiteX0" fmla="*/ 162291 w 2313214"/>
              <a:gd name="connsiteY0" fmla="*/ 0 h 5947468"/>
              <a:gd name="connsiteX1" fmla="*/ 224243 w 2313214"/>
              <a:gd name="connsiteY1" fmla="*/ 1936 h 5947468"/>
              <a:gd name="connsiteX2" fmla="*/ 284260 w 2313214"/>
              <a:gd name="connsiteY2" fmla="*/ 9680 h 5947468"/>
              <a:gd name="connsiteX3" fmla="*/ 342341 w 2313214"/>
              <a:gd name="connsiteY3" fmla="*/ 27104 h 5947468"/>
              <a:gd name="connsiteX4" fmla="*/ 390742 w 2313214"/>
              <a:gd name="connsiteY4" fmla="*/ 52273 h 5947468"/>
              <a:gd name="connsiteX5" fmla="*/ 437206 w 2313214"/>
              <a:gd name="connsiteY5" fmla="*/ 85185 h 5947468"/>
              <a:gd name="connsiteX6" fmla="*/ 477863 w 2313214"/>
              <a:gd name="connsiteY6" fmla="*/ 123905 h 5947468"/>
              <a:gd name="connsiteX7" fmla="*/ 518519 w 2313214"/>
              <a:gd name="connsiteY7" fmla="*/ 168434 h 5947468"/>
              <a:gd name="connsiteX8" fmla="*/ 555304 w 2313214"/>
              <a:gd name="connsiteY8" fmla="*/ 214899 h 5947468"/>
              <a:gd name="connsiteX9" fmla="*/ 592088 w 2313214"/>
              <a:gd name="connsiteY9" fmla="*/ 263299 h 5947468"/>
              <a:gd name="connsiteX10" fmla="*/ 628873 w 2313214"/>
              <a:gd name="connsiteY10" fmla="*/ 311700 h 5947468"/>
              <a:gd name="connsiteX11" fmla="*/ 665657 w 2313214"/>
              <a:gd name="connsiteY11" fmla="*/ 358165 h 5947468"/>
              <a:gd name="connsiteX12" fmla="*/ 704378 w 2313214"/>
              <a:gd name="connsiteY12" fmla="*/ 402693 h 5947468"/>
              <a:gd name="connsiteX13" fmla="*/ 748906 w 2313214"/>
              <a:gd name="connsiteY13" fmla="*/ 441414 h 5947468"/>
              <a:gd name="connsiteX14" fmla="*/ 791499 w 2313214"/>
              <a:gd name="connsiteY14" fmla="*/ 476262 h 5947468"/>
              <a:gd name="connsiteX15" fmla="*/ 839899 w 2313214"/>
              <a:gd name="connsiteY15" fmla="*/ 503366 h 5947468"/>
              <a:gd name="connsiteX16" fmla="*/ 892172 w 2313214"/>
              <a:gd name="connsiteY16" fmla="*/ 526599 h 5947468"/>
              <a:gd name="connsiteX17" fmla="*/ 948317 w 2313214"/>
              <a:gd name="connsiteY17" fmla="*/ 545959 h 5947468"/>
              <a:gd name="connsiteX18" fmla="*/ 1006397 w 2313214"/>
              <a:gd name="connsiteY18" fmla="*/ 563383 h 5947468"/>
              <a:gd name="connsiteX19" fmla="*/ 1064478 w 2313214"/>
              <a:gd name="connsiteY19" fmla="*/ 578871 h 5947468"/>
              <a:gd name="connsiteX20" fmla="*/ 1124495 w 2313214"/>
              <a:gd name="connsiteY20" fmla="*/ 594360 h 5947468"/>
              <a:gd name="connsiteX21" fmla="*/ 1180640 w 2313214"/>
              <a:gd name="connsiteY21" fmla="*/ 611784 h 5947468"/>
              <a:gd name="connsiteX22" fmla="*/ 1236784 w 2313214"/>
              <a:gd name="connsiteY22" fmla="*/ 631144 h 5947468"/>
              <a:gd name="connsiteX23" fmla="*/ 1289057 w 2313214"/>
              <a:gd name="connsiteY23" fmla="*/ 654376 h 5947468"/>
              <a:gd name="connsiteX24" fmla="*/ 1335522 w 2313214"/>
              <a:gd name="connsiteY24" fmla="*/ 683417 h 5947468"/>
              <a:gd name="connsiteX25" fmla="*/ 1378114 w 2313214"/>
              <a:gd name="connsiteY25" fmla="*/ 718265 h 5947468"/>
              <a:gd name="connsiteX26" fmla="*/ 1412963 w 2313214"/>
              <a:gd name="connsiteY26" fmla="*/ 760858 h 5947468"/>
              <a:gd name="connsiteX27" fmla="*/ 1442003 w 2313214"/>
              <a:gd name="connsiteY27" fmla="*/ 807322 h 5947468"/>
              <a:gd name="connsiteX28" fmla="*/ 1465235 w 2313214"/>
              <a:gd name="connsiteY28" fmla="*/ 859595 h 5947468"/>
              <a:gd name="connsiteX29" fmla="*/ 1484596 w 2313214"/>
              <a:gd name="connsiteY29" fmla="*/ 915740 h 5947468"/>
              <a:gd name="connsiteX30" fmla="*/ 1502020 w 2313214"/>
              <a:gd name="connsiteY30" fmla="*/ 971884 h 5947468"/>
              <a:gd name="connsiteX31" fmla="*/ 1517508 w 2313214"/>
              <a:gd name="connsiteY31" fmla="*/ 1031901 h 5947468"/>
              <a:gd name="connsiteX32" fmla="*/ 1532996 w 2313214"/>
              <a:gd name="connsiteY32" fmla="*/ 1089982 h 5947468"/>
              <a:gd name="connsiteX33" fmla="*/ 1550420 w 2313214"/>
              <a:gd name="connsiteY33" fmla="*/ 1148063 h 5947468"/>
              <a:gd name="connsiteX34" fmla="*/ 1569781 w 2313214"/>
              <a:gd name="connsiteY34" fmla="*/ 1204207 h 5947468"/>
              <a:gd name="connsiteX35" fmla="*/ 1593013 w 2313214"/>
              <a:gd name="connsiteY35" fmla="*/ 1256480 h 5947468"/>
              <a:gd name="connsiteX36" fmla="*/ 1620117 w 2313214"/>
              <a:gd name="connsiteY36" fmla="*/ 1304881 h 5947468"/>
              <a:gd name="connsiteX37" fmla="*/ 1654966 w 2313214"/>
              <a:gd name="connsiteY37" fmla="*/ 1347473 h 5947468"/>
              <a:gd name="connsiteX38" fmla="*/ 1693686 w 2313214"/>
              <a:gd name="connsiteY38" fmla="*/ 1392002 h 5947468"/>
              <a:gd name="connsiteX39" fmla="*/ 1738215 w 2313214"/>
              <a:gd name="connsiteY39" fmla="*/ 1430722 h 5947468"/>
              <a:gd name="connsiteX40" fmla="*/ 1784679 w 2313214"/>
              <a:gd name="connsiteY40" fmla="*/ 1467507 h 5947468"/>
              <a:gd name="connsiteX41" fmla="*/ 1835016 w 2313214"/>
              <a:gd name="connsiteY41" fmla="*/ 1504291 h 5947468"/>
              <a:gd name="connsiteX42" fmla="*/ 1883417 w 2313214"/>
              <a:gd name="connsiteY42" fmla="*/ 1541076 h 5947468"/>
              <a:gd name="connsiteX43" fmla="*/ 1929881 w 2313214"/>
              <a:gd name="connsiteY43" fmla="*/ 1577860 h 5947468"/>
              <a:gd name="connsiteX44" fmla="*/ 1974410 w 2313214"/>
              <a:gd name="connsiteY44" fmla="*/ 1618517 h 5947468"/>
              <a:gd name="connsiteX45" fmla="*/ 2013130 w 2313214"/>
              <a:gd name="connsiteY45" fmla="*/ 1659173 h 5947468"/>
              <a:gd name="connsiteX46" fmla="*/ 2046043 w 2313214"/>
              <a:gd name="connsiteY46" fmla="*/ 1705638 h 5947468"/>
              <a:gd name="connsiteX47" fmla="*/ 2071211 w 2313214"/>
              <a:gd name="connsiteY47" fmla="*/ 1754039 h 5947468"/>
              <a:gd name="connsiteX48" fmla="*/ 2088635 w 2313214"/>
              <a:gd name="connsiteY48" fmla="*/ 1812119 h 5947468"/>
              <a:gd name="connsiteX49" fmla="*/ 2096379 w 2313214"/>
              <a:gd name="connsiteY49" fmla="*/ 1872136 h 5947468"/>
              <a:gd name="connsiteX50" fmla="*/ 2098315 w 2313214"/>
              <a:gd name="connsiteY50" fmla="*/ 1934089 h 5947468"/>
              <a:gd name="connsiteX51" fmla="*/ 2092507 w 2313214"/>
              <a:gd name="connsiteY51" fmla="*/ 1999914 h 5947468"/>
              <a:gd name="connsiteX52" fmla="*/ 2084763 w 2313214"/>
              <a:gd name="connsiteY52" fmla="*/ 2065738 h 5947468"/>
              <a:gd name="connsiteX53" fmla="*/ 2075083 w 2313214"/>
              <a:gd name="connsiteY53" fmla="*/ 2131563 h 5947468"/>
              <a:gd name="connsiteX54" fmla="*/ 2067339 w 2313214"/>
              <a:gd name="connsiteY54" fmla="*/ 2197388 h 5947468"/>
              <a:gd name="connsiteX55" fmla="*/ 2063467 w 2313214"/>
              <a:gd name="connsiteY55" fmla="*/ 2263213 h 5947468"/>
              <a:gd name="connsiteX56" fmla="*/ 2063467 w 2313214"/>
              <a:gd name="connsiteY56" fmla="*/ 2327102 h 5947468"/>
              <a:gd name="connsiteX57" fmla="*/ 2071211 w 2313214"/>
              <a:gd name="connsiteY57" fmla="*/ 2387119 h 5947468"/>
              <a:gd name="connsiteX58" fmla="*/ 2086699 w 2313214"/>
              <a:gd name="connsiteY58" fmla="*/ 2447135 h 5947468"/>
              <a:gd name="connsiteX59" fmla="*/ 2109932 w 2313214"/>
              <a:gd name="connsiteY59" fmla="*/ 2503280 h 5947468"/>
              <a:gd name="connsiteX60" fmla="*/ 2140908 w 2313214"/>
              <a:gd name="connsiteY60" fmla="*/ 2561361 h 5947468"/>
              <a:gd name="connsiteX61" fmla="*/ 2171884 w 2313214"/>
              <a:gd name="connsiteY61" fmla="*/ 2619442 h 5947468"/>
              <a:gd name="connsiteX62" fmla="*/ 2206733 w 2313214"/>
              <a:gd name="connsiteY62" fmla="*/ 2677522 h 5947468"/>
              <a:gd name="connsiteX63" fmla="*/ 2239645 w 2313214"/>
              <a:gd name="connsiteY63" fmla="*/ 2733667 h 5947468"/>
              <a:gd name="connsiteX64" fmla="*/ 2268686 w 2313214"/>
              <a:gd name="connsiteY64" fmla="*/ 2793684 h 5947468"/>
              <a:gd name="connsiteX65" fmla="*/ 2291918 w 2313214"/>
              <a:gd name="connsiteY65" fmla="*/ 2851765 h 5947468"/>
              <a:gd name="connsiteX66" fmla="*/ 2307406 w 2313214"/>
              <a:gd name="connsiteY66" fmla="*/ 2911781 h 5947468"/>
              <a:gd name="connsiteX67" fmla="*/ 2313214 w 2313214"/>
              <a:gd name="connsiteY67" fmla="*/ 2973734 h 5947468"/>
              <a:gd name="connsiteX68" fmla="*/ 2307406 w 2313214"/>
              <a:gd name="connsiteY68" fmla="*/ 3035687 h 5947468"/>
              <a:gd name="connsiteX69" fmla="*/ 2291918 w 2313214"/>
              <a:gd name="connsiteY69" fmla="*/ 3095704 h 5947468"/>
              <a:gd name="connsiteX70" fmla="*/ 2268686 w 2313214"/>
              <a:gd name="connsiteY70" fmla="*/ 3153784 h 5947468"/>
              <a:gd name="connsiteX71" fmla="*/ 2239645 w 2313214"/>
              <a:gd name="connsiteY71" fmla="*/ 3213801 h 5947468"/>
              <a:gd name="connsiteX72" fmla="*/ 2206733 w 2313214"/>
              <a:gd name="connsiteY72" fmla="*/ 3269946 h 5947468"/>
              <a:gd name="connsiteX73" fmla="*/ 2171884 w 2313214"/>
              <a:gd name="connsiteY73" fmla="*/ 3328027 h 5947468"/>
              <a:gd name="connsiteX74" fmla="*/ 2140908 w 2313214"/>
              <a:gd name="connsiteY74" fmla="*/ 3386107 h 5947468"/>
              <a:gd name="connsiteX75" fmla="*/ 2109932 w 2313214"/>
              <a:gd name="connsiteY75" fmla="*/ 3444188 h 5947468"/>
              <a:gd name="connsiteX76" fmla="*/ 2086699 w 2313214"/>
              <a:gd name="connsiteY76" fmla="*/ 3500333 h 5947468"/>
              <a:gd name="connsiteX77" fmla="*/ 2071211 w 2313214"/>
              <a:gd name="connsiteY77" fmla="*/ 3560350 h 5947468"/>
              <a:gd name="connsiteX78" fmla="*/ 2063467 w 2313214"/>
              <a:gd name="connsiteY78" fmla="*/ 3620366 h 5947468"/>
              <a:gd name="connsiteX79" fmla="*/ 2063467 w 2313214"/>
              <a:gd name="connsiteY79" fmla="*/ 3684255 h 5947468"/>
              <a:gd name="connsiteX80" fmla="*/ 2067339 w 2313214"/>
              <a:gd name="connsiteY80" fmla="*/ 3750080 h 5947468"/>
              <a:gd name="connsiteX81" fmla="*/ 2075083 w 2313214"/>
              <a:gd name="connsiteY81" fmla="*/ 3815905 h 5947468"/>
              <a:gd name="connsiteX82" fmla="*/ 2084763 w 2313214"/>
              <a:gd name="connsiteY82" fmla="*/ 3881730 h 5947468"/>
              <a:gd name="connsiteX83" fmla="*/ 2092507 w 2313214"/>
              <a:gd name="connsiteY83" fmla="*/ 3947555 h 5947468"/>
              <a:gd name="connsiteX84" fmla="*/ 2098315 w 2313214"/>
              <a:gd name="connsiteY84" fmla="*/ 4013380 h 5947468"/>
              <a:gd name="connsiteX85" fmla="*/ 2096379 w 2313214"/>
              <a:gd name="connsiteY85" fmla="*/ 4075332 h 5947468"/>
              <a:gd name="connsiteX86" fmla="*/ 2088635 w 2313214"/>
              <a:gd name="connsiteY86" fmla="*/ 4135349 h 5947468"/>
              <a:gd name="connsiteX87" fmla="*/ 2071211 w 2313214"/>
              <a:gd name="connsiteY87" fmla="*/ 4193430 h 5947468"/>
              <a:gd name="connsiteX88" fmla="*/ 2046043 w 2313214"/>
              <a:gd name="connsiteY88" fmla="*/ 4241831 h 5947468"/>
              <a:gd name="connsiteX89" fmla="*/ 2013130 w 2313214"/>
              <a:gd name="connsiteY89" fmla="*/ 4288295 h 5947468"/>
              <a:gd name="connsiteX90" fmla="*/ 1974410 w 2313214"/>
              <a:gd name="connsiteY90" fmla="*/ 4328952 h 5947468"/>
              <a:gd name="connsiteX91" fmla="*/ 1929881 w 2313214"/>
              <a:gd name="connsiteY91" fmla="*/ 4369608 h 5947468"/>
              <a:gd name="connsiteX92" fmla="*/ 1883417 w 2313214"/>
              <a:gd name="connsiteY92" fmla="*/ 4406393 h 5947468"/>
              <a:gd name="connsiteX93" fmla="*/ 1835016 w 2313214"/>
              <a:gd name="connsiteY93" fmla="*/ 4443177 h 5947468"/>
              <a:gd name="connsiteX94" fmla="*/ 1784679 w 2313214"/>
              <a:gd name="connsiteY94" fmla="*/ 4479962 h 5947468"/>
              <a:gd name="connsiteX95" fmla="*/ 1738215 w 2313214"/>
              <a:gd name="connsiteY95" fmla="*/ 4516746 h 5947468"/>
              <a:gd name="connsiteX96" fmla="*/ 1693686 w 2313214"/>
              <a:gd name="connsiteY96" fmla="*/ 4555467 h 5947468"/>
              <a:gd name="connsiteX97" fmla="*/ 1654966 w 2313214"/>
              <a:gd name="connsiteY97" fmla="*/ 4599995 h 5947468"/>
              <a:gd name="connsiteX98" fmla="*/ 1620117 w 2313214"/>
              <a:gd name="connsiteY98" fmla="*/ 4642588 h 5947468"/>
              <a:gd name="connsiteX99" fmla="*/ 1593013 w 2313214"/>
              <a:gd name="connsiteY99" fmla="*/ 4690988 h 5947468"/>
              <a:gd name="connsiteX100" fmla="*/ 1569781 w 2313214"/>
              <a:gd name="connsiteY100" fmla="*/ 4743261 h 5947468"/>
              <a:gd name="connsiteX101" fmla="*/ 1550420 w 2313214"/>
              <a:gd name="connsiteY101" fmla="*/ 4799406 h 5947468"/>
              <a:gd name="connsiteX102" fmla="*/ 1532996 w 2313214"/>
              <a:gd name="connsiteY102" fmla="*/ 4857486 h 5947468"/>
              <a:gd name="connsiteX103" fmla="*/ 1517508 w 2313214"/>
              <a:gd name="connsiteY103" fmla="*/ 4915567 h 5947468"/>
              <a:gd name="connsiteX104" fmla="*/ 1502020 w 2313214"/>
              <a:gd name="connsiteY104" fmla="*/ 4975584 h 5947468"/>
              <a:gd name="connsiteX105" fmla="*/ 1484596 w 2313214"/>
              <a:gd name="connsiteY105" fmla="*/ 5031729 h 5947468"/>
              <a:gd name="connsiteX106" fmla="*/ 1465235 w 2313214"/>
              <a:gd name="connsiteY106" fmla="*/ 5087873 h 5947468"/>
              <a:gd name="connsiteX107" fmla="*/ 1442003 w 2313214"/>
              <a:gd name="connsiteY107" fmla="*/ 5140146 h 5947468"/>
              <a:gd name="connsiteX108" fmla="*/ 1412963 w 2313214"/>
              <a:gd name="connsiteY108" fmla="*/ 5186611 h 5947468"/>
              <a:gd name="connsiteX109" fmla="*/ 1378114 w 2313214"/>
              <a:gd name="connsiteY109" fmla="*/ 5229203 h 5947468"/>
              <a:gd name="connsiteX110" fmla="*/ 1335522 w 2313214"/>
              <a:gd name="connsiteY110" fmla="*/ 5264052 h 5947468"/>
              <a:gd name="connsiteX111" fmla="*/ 1289057 w 2313214"/>
              <a:gd name="connsiteY111" fmla="*/ 5293092 h 5947468"/>
              <a:gd name="connsiteX112" fmla="*/ 1236784 w 2313214"/>
              <a:gd name="connsiteY112" fmla="*/ 5316324 h 5947468"/>
              <a:gd name="connsiteX113" fmla="*/ 1180640 w 2313214"/>
              <a:gd name="connsiteY113" fmla="*/ 5335685 h 5947468"/>
              <a:gd name="connsiteX114" fmla="*/ 1124495 w 2313214"/>
              <a:gd name="connsiteY114" fmla="*/ 5353109 h 5947468"/>
              <a:gd name="connsiteX115" fmla="*/ 1064478 w 2313214"/>
              <a:gd name="connsiteY115" fmla="*/ 5368597 h 5947468"/>
              <a:gd name="connsiteX116" fmla="*/ 1006397 w 2313214"/>
              <a:gd name="connsiteY116" fmla="*/ 5384085 h 5947468"/>
              <a:gd name="connsiteX117" fmla="*/ 948317 w 2313214"/>
              <a:gd name="connsiteY117" fmla="*/ 5401509 h 5947468"/>
              <a:gd name="connsiteX118" fmla="*/ 892172 w 2313214"/>
              <a:gd name="connsiteY118" fmla="*/ 5420870 h 5947468"/>
              <a:gd name="connsiteX119" fmla="*/ 839899 w 2313214"/>
              <a:gd name="connsiteY119" fmla="*/ 5444102 h 5947468"/>
              <a:gd name="connsiteX120" fmla="*/ 791499 w 2313214"/>
              <a:gd name="connsiteY120" fmla="*/ 5471206 h 5947468"/>
              <a:gd name="connsiteX121" fmla="*/ 748906 w 2313214"/>
              <a:gd name="connsiteY121" fmla="*/ 5506055 h 5947468"/>
              <a:gd name="connsiteX122" fmla="*/ 704378 w 2313214"/>
              <a:gd name="connsiteY122" fmla="*/ 5544775 h 5947468"/>
              <a:gd name="connsiteX123" fmla="*/ 665657 w 2313214"/>
              <a:gd name="connsiteY123" fmla="*/ 5589304 h 5947468"/>
              <a:gd name="connsiteX124" fmla="*/ 628873 w 2313214"/>
              <a:gd name="connsiteY124" fmla="*/ 5635768 h 5947468"/>
              <a:gd name="connsiteX125" fmla="*/ 592088 w 2313214"/>
              <a:gd name="connsiteY125" fmla="*/ 5684169 h 5947468"/>
              <a:gd name="connsiteX126" fmla="*/ 555304 w 2313214"/>
              <a:gd name="connsiteY126" fmla="*/ 5732570 h 5947468"/>
              <a:gd name="connsiteX127" fmla="*/ 518519 w 2313214"/>
              <a:gd name="connsiteY127" fmla="*/ 5779034 h 5947468"/>
              <a:gd name="connsiteX128" fmla="*/ 477863 w 2313214"/>
              <a:gd name="connsiteY128" fmla="*/ 5823563 h 5947468"/>
              <a:gd name="connsiteX129" fmla="*/ 437206 w 2313214"/>
              <a:gd name="connsiteY129" fmla="*/ 5862283 h 5947468"/>
              <a:gd name="connsiteX130" fmla="*/ 390742 w 2313214"/>
              <a:gd name="connsiteY130" fmla="*/ 5895196 h 5947468"/>
              <a:gd name="connsiteX131" fmla="*/ 342341 w 2313214"/>
              <a:gd name="connsiteY131" fmla="*/ 5920364 h 5947468"/>
              <a:gd name="connsiteX132" fmla="*/ 284260 w 2313214"/>
              <a:gd name="connsiteY132" fmla="*/ 5937788 h 5947468"/>
              <a:gd name="connsiteX133" fmla="*/ 224243 w 2313214"/>
              <a:gd name="connsiteY133" fmla="*/ 5945532 h 5947468"/>
              <a:gd name="connsiteX134" fmla="*/ 162291 w 2313214"/>
              <a:gd name="connsiteY134" fmla="*/ 5947468 h 5947468"/>
              <a:gd name="connsiteX135" fmla="*/ 96466 w 2313214"/>
              <a:gd name="connsiteY135" fmla="*/ 5941660 h 5947468"/>
              <a:gd name="connsiteX136" fmla="*/ 30641 w 2313214"/>
              <a:gd name="connsiteY136" fmla="*/ 5933916 h 5947468"/>
              <a:gd name="connsiteX137" fmla="*/ 0 w 2313214"/>
              <a:gd name="connsiteY137" fmla="*/ 5929410 h 5947468"/>
              <a:gd name="connsiteX138" fmla="*/ 0 w 2313214"/>
              <a:gd name="connsiteY138" fmla="*/ 18058 h 5947468"/>
              <a:gd name="connsiteX139" fmla="*/ 30641 w 2313214"/>
              <a:gd name="connsiteY139" fmla="*/ 13552 h 5947468"/>
              <a:gd name="connsiteX140" fmla="*/ 96466 w 2313214"/>
              <a:gd name="connsiteY140" fmla="*/ 5808 h 5947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2313214" h="5947468">
                <a:moveTo>
                  <a:pt x="162291" y="0"/>
                </a:moveTo>
                <a:lnTo>
                  <a:pt x="224243" y="1936"/>
                </a:lnTo>
                <a:lnTo>
                  <a:pt x="284260" y="9680"/>
                </a:lnTo>
                <a:lnTo>
                  <a:pt x="342341" y="27104"/>
                </a:lnTo>
                <a:lnTo>
                  <a:pt x="390742" y="52273"/>
                </a:lnTo>
                <a:lnTo>
                  <a:pt x="437206" y="85185"/>
                </a:lnTo>
                <a:lnTo>
                  <a:pt x="477863" y="123905"/>
                </a:lnTo>
                <a:lnTo>
                  <a:pt x="518519" y="168434"/>
                </a:lnTo>
                <a:lnTo>
                  <a:pt x="555304" y="214899"/>
                </a:lnTo>
                <a:lnTo>
                  <a:pt x="592088" y="263299"/>
                </a:lnTo>
                <a:lnTo>
                  <a:pt x="628873" y="311700"/>
                </a:lnTo>
                <a:lnTo>
                  <a:pt x="665657" y="358165"/>
                </a:lnTo>
                <a:lnTo>
                  <a:pt x="704378" y="402693"/>
                </a:lnTo>
                <a:lnTo>
                  <a:pt x="748906" y="441414"/>
                </a:lnTo>
                <a:lnTo>
                  <a:pt x="791499" y="476262"/>
                </a:lnTo>
                <a:lnTo>
                  <a:pt x="839899" y="503366"/>
                </a:lnTo>
                <a:lnTo>
                  <a:pt x="892172" y="526599"/>
                </a:lnTo>
                <a:lnTo>
                  <a:pt x="948317" y="545959"/>
                </a:lnTo>
                <a:lnTo>
                  <a:pt x="1006397" y="563383"/>
                </a:lnTo>
                <a:lnTo>
                  <a:pt x="1064478" y="578871"/>
                </a:lnTo>
                <a:lnTo>
                  <a:pt x="1124495" y="594360"/>
                </a:lnTo>
                <a:lnTo>
                  <a:pt x="1180640" y="611784"/>
                </a:lnTo>
                <a:lnTo>
                  <a:pt x="1236784" y="631144"/>
                </a:lnTo>
                <a:lnTo>
                  <a:pt x="1289057" y="654376"/>
                </a:lnTo>
                <a:lnTo>
                  <a:pt x="1335522" y="683417"/>
                </a:lnTo>
                <a:lnTo>
                  <a:pt x="1378114" y="718265"/>
                </a:lnTo>
                <a:lnTo>
                  <a:pt x="1412963" y="760858"/>
                </a:lnTo>
                <a:lnTo>
                  <a:pt x="1442003" y="807322"/>
                </a:lnTo>
                <a:lnTo>
                  <a:pt x="1465235" y="859595"/>
                </a:lnTo>
                <a:lnTo>
                  <a:pt x="1484596" y="915740"/>
                </a:lnTo>
                <a:lnTo>
                  <a:pt x="1502020" y="971884"/>
                </a:lnTo>
                <a:lnTo>
                  <a:pt x="1517508" y="1031901"/>
                </a:lnTo>
                <a:lnTo>
                  <a:pt x="1532996" y="1089982"/>
                </a:lnTo>
                <a:lnTo>
                  <a:pt x="1550420" y="1148063"/>
                </a:lnTo>
                <a:lnTo>
                  <a:pt x="1569781" y="1204207"/>
                </a:lnTo>
                <a:lnTo>
                  <a:pt x="1593013" y="1256480"/>
                </a:lnTo>
                <a:lnTo>
                  <a:pt x="1620117" y="1304881"/>
                </a:lnTo>
                <a:lnTo>
                  <a:pt x="1654966" y="1347473"/>
                </a:lnTo>
                <a:lnTo>
                  <a:pt x="1693686" y="1392002"/>
                </a:lnTo>
                <a:lnTo>
                  <a:pt x="1738215" y="1430722"/>
                </a:lnTo>
                <a:lnTo>
                  <a:pt x="1784679" y="1467507"/>
                </a:lnTo>
                <a:lnTo>
                  <a:pt x="1835016" y="1504291"/>
                </a:lnTo>
                <a:lnTo>
                  <a:pt x="1883417" y="1541076"/>
                </a:lnTo>
                <a:lnTo>
                  <a:pt x="1929881" y="1577860"/>
                </a:lnTo>
                <a:lnTo>
                  <a:pt x="1974410" y="1618517"/>
                </a:lnTo>
                <a:lnTo>
                  <a:pt x="2013130" y="1659173"/>
                </a:lnTo>
                <a:lnTo>
                  <a:pt x="2046043" y="1705638"/>
                </a:lnTo>
                <a:lnTo>
                  <a:pt x="2071211" y="1754039"/>
                </a:lnTo>
                <a:lnTo>
                  <a:pt x="2088635" y="1812119"/>
                </a:lnTo>
                <a:lnTo>
                  <a:pt x="2096379" y="1872136"/>
                </a:lnTo>
                <a:lnTo>
                  <a:pt x="2098315" y="1934089"/>
                </a:lnTo>
                <a:lnTo>
                  <a:pt x="2092507" y="1999914"/>
                </a:lnTo>
                <a:lnTo>
                  <a:pt x="2084763" y="2065738"/>
                </a:lnTo>
                <a:lnTo>
                  <a:pt x="2075083" y="2131563"/>
                </a:lnTo>
                <a:lnTo>
                  <a:pt x="2067339" y="2197388"/>
                </a:lnTo>
                <a:lnTo>
                  <a:pt x="2063467" y="2263213"/>
                </a:lnTo>
                <a:lnTo>
                  <a:pt x="2063467" y="2327102"/>
                </a:lnTo>
                <a:lnTo>
                  <a:pt x="2071211" y="2387119"/>
                </a:lnTo>
                <a:lnTo>
                  <a:pt x="2086699" y="2447135"/>
                </a:lnTo>
                <a:lnTo>
                  <a:pt x="2109932" y="2503280"/>
                </a:lnTo>
                <a:lnTo>
                  <a:pt x="2140908" y="2561361"/>
                </a:lnTo>
                <a:lnTo>
                  <a:pt x="2171884" y="2619442"/>
                </a:lnTo>
                <a:lnTo>
                  <a:pt x="2206733" y="2677522"/>
                </a:lnTo>
                <a:lnTo>
                  <a:pt x="2239645" y="2733667"/>
                </a:lnTo>
                <a:lnTo>
                  <a:pt x="2268686" y="2793684"/>
                </a:lnTo>
                <a:lnTo>
                  <a:pt x="2291918" y="2851765"/>
                </a:lnTo>
                <a:lnTo>
                  <a:pt x="2307406" y="2911781"/>
                </a:lnTo>
                <a:lnTo>
                  <a:pt x="2313214" y="2973734"/>
                </a:lnTo>
                <a:lnTo>
                  <a:pt x="2307406" y="3035687"/>
                </a:lnTo>
                <a:lnTo>
                  <a:pt x="2291918" y="3095704"/>
                </a:lnTo>
                <a:lnTo>
                  <a:pt x="2268686" y="3153784"/>
                </a:lnTo>
                <a:lnTo>
                  <a:pt x="2239645" y="3213801"/>
                </a:lnTo>
                <a:lnTo>
                  <a:pt x="2206733" y="3269946"/>
                </a:lnTo>
                <a:lnTo>
                  <a:pt x="2171884" y="3328027"/>
                </a:lnTo>
                <a:lnTo>
                  <a:pt x="2140908" y="3386107"/>
                </a:lnTo>
                <a:lnTo>
                  <a:pt x="2109932" y="3444188"/>
                </a:lnTo>
                <a:lnTo>
                  <a:pt x="2086699" y="3500333"/>
                </a:lnTo>
                <a:lnTo>
                  <a:pt x="2071211" y="3560350"/>
                </a:lnTo>
                <a:lnTo>
                  <a:pt x="2063467" y="3620366"/>
                </a:lnTo>
                <a:lnTo>
                  <a:pt x="2063467" y="3684255"/>
                </a:lnTo>
                <a:lnTo>
                  <a:pt x="2067339" y="3750080"/>
                </a:lnTo>
                <a:lnTo>
                  <a:pt x="2075083" y="3815905"/>
                </a:lnTo>
                <a:lnTo>
                  <a:pt x="2084763" y="3881730"/>
                </a:lnTo>
                <a:lnTo>
                  <a:pt x="2092507" y="3947555"/>
                </a:lnTo>
                <a:lnTo>
                  <a:pt x="2098315" y="4013380"/>
                </a:lnTo>
                <a:lnTo>
                  <a:pt x="2096379" y="4075332"/>
                </a:lnTo>
                <a:lnTo>
                  <a:pt x="2088635" y="4135349"/>
                </a:lnTo>
                <a:lnTo>
                  <a:pt x="2071211" y="4193430"/>
                </a:lnTo>
                <a:lnTo>
                  <a:pt x="2046043" y="4241831"/>
                </a:lnTo>
                <a:lnTo>
                  <a:pt x="2013130" y="4288295"/>
                </a:lnTo>
                <a:lnTo>
                  <a:pt x="1974410" y="4328952"/>
                </a:lnTo>
                <a:lnTo>
                  <a:pt x="1929881" y="4369608"/>
                </a:lnTo>
                <a:lnTo>
                  <a:pt x="1883417" y="4406393"/>
                </a:lnTo>
                <a:lnTo>
                  <a:pt x="1835016" y="4443177"/>
                </a:lnTo>
                <a:lnTo>
                  <a:pt x="1784679" y="4479962"/>
                </a:lnTo>
                <a:lnTo>
                  <a:pt x="1738215" y="4516746"/>
                </a:lnTo>
                <a:lnTo>
                  <a:pt x="1693686" y="4555467"/>
                </a:lnTo>
                <a:lnTo>
                  <a:pt x="1654966" y="4599995"/>
                </a:lnTo>
                <a:lnTo>
                  <a:pt x="1620117" y="4642588"/>
                </a:lnTo>
                <a:lnTo>
                  <a:pt x="1593013" y="4690988"/>
                </a:lnTo>
                <a:lnTo>
                  <a:pt x="1569781" y="4743261"/>
                </a:lnTo>
                <a:lnTo>
                  <a:pt x="1550420" y="4799406"/>
                </a:lnTo>
                <a:lnTo>
                  <a:pt x="1532996" y="4857486"/>
                </a:lnTo>
                <a:lnTo>
                  <a:pt x="1517508" y="4915567"/>
                </a:lnTo>
                <a:lnTo>
                  <a:pt x="1502020" y="4975584"/>
                </a:lnTo>
                <a:lnTo>
                  <a:pt x="1484596" y="5031729"/>
                </a:lnTo>
                <a:lnTo>
                  <a:pt x="1465235" y="5087873"/>
                </a:lnTo>
                <a:lnTo>
                  <a:pt x="1442003" y="5140146"/>
                </a:lnTo>
                <a:lnTo>
                  <a:pt x="1412963" y="5186611"/>
                </a:lnTo>
                <a:lnTo>
                  <a:pt x="1378114" y="5229203"/>
                </a:lnTo>
                <a:lnTo>
                  <a:pt x="1335522" y="5264052"/>
                </a:lnTo>
                <a:lnTo>
                  <a:pt x="1289057" y="5293092"/>
                </a:lnTo>
                <a:lnTo>
                  <a:pt x="1236784" y="5316324"/>
                </a:lnTo>
                <a:lnTo>
                  <a:pt x="1180640" y="5335685"/>
                </a:lnTo>
                <a:lnTo>
                  <a:pt x="1124495" y="5353109"/>
                </a:lnTo>
                <a:lnTo>
                  <a:pt x="1064478" y="5368597"/>
                </a:lnTo>
                <a:lnTo>
                  <a:pt x="1006397" y="5384085"/>
                </a:lnTo>
                <a:lnTo>
                  <a:pt x="948317" y="5401509"/>
                </a:lnTo>
                <a:lnTo>
                  <a:pt x="892172" y="5420870"/>
                </a:lnTo>
                <a:lnTo>
                  <a:pt x="839899" y="5444102"/>
                </a:lnTo>
                <a:lnTo>
                  <a:pt x="791499" y="5471206"/>
                </a:lnTo>
                <a:lnTo>
                  <a:pt x="748906" y="5506055"/>
                </a:lnTo>
                <a:lnTo>
                  <a:pt x="704378" y="5544775"/>
                </a:lnTo>
                <a:lnTo>
                  <a:pt x="665657" y="5589304"/>
                </a:lnTo>
                <a:lnTo>
                  <a:pt x="628873" y="5635768"/>
                </a:lnTo>
                <a:lnTo>
                  <a:pt x="592088" y="5684169"/>
                </a:lnTo>
                <a:lnTo>
                  <a:pt x="555304" y="5732570"/>
                </a:lnTo>
                <a:lnTo>
                  <a:pt x="518519" y="5779034"/>
                </a:lnTo>
                <a:lnTo>
                  <a:pt x="477863" y="5823563"/>
                </a:lnTo>
                <a:lnTo>
                  <a:pt x="437206" y="5862283"/>
                </a:lnTo>
                <a:lnTo>
                  <a:pt x="390742" y="5895196"/>
                </a:lnTo>
                <a:lnTo>
                  <a:pt x="342341" y="5920364"/>
                </a:lnTo>
                <a:lnTo>
                  <a:pt x="284260" y="5937788"/>
                </a:lnTo>
                <a:lnTo>
                  <a:pt x="224243" y="5945532"/>
                </a:lnTo>
                <a:lnTo>
                  <a:pt x="162291" y="5947468"/>
                </a:lnTo>
                <a:lnTo>
                  <a:pt x="96466" y="5941660"/>
                </a:lnTo>
                <a:lnTo>
                  <a:pt x="30641" y="5933916"/>
                </a:lnTo>
                <a:lnTo>
                  <a:pt x="0" y="5929410"/>
                </a:lnTo>
                <a:lnTo>
                  <a:pt x="0" y="18058"/>
                </a:lnTo>
                <a:lnTo>
                  <a:pt x="30641" y="13552"/>
                </a:lnTo>
                <a:lnTo>
                  <a:pt x="96466" y="5808"/>
                </a:lnTo>
                <a:close/>
              </a:path>
            </a:pathLst>
          </a:custGeom>
          <a:solidFill>
            <a:schemeClr val="tx1">
              <a:alpha val="10000"/>
            </a:schemeClr>
          </a:solidFill>
          <a:ln w="0">
            <a:noFill/>
            <a:prstDash val="solid"/>
            <a:round/>
            <a:headEnd/>
            <a:tailEnd/>
          </a:ln>
        </p:spPr>
      </p:sp>
      <p:sp>
        <p:nvSpPr>
          <p:cNvPr id="3" name="Content Placeholder 2">
            <a:extLst>
              <a:ext uri="{FF2B5EF4-FFF2-40B4-BE49-F238E27FC236}">
                <a16:creationId xmlns:a16="http://schemas.microsoft.com/office/drawing/2014/main" id="{478ED688-3AD1-D54E-8FC3-4A1A9C01C1C8}"/>
              </a:ext>
            </a:extLst>
          </p:cNvPr>
          <p:cNvSpPr>
            <a:spLocks noGrp="1"/>
          </p:cNvSpPr>
          <p:nvPr>
            <p:ph idx="1"/>
          </p:nvPr>
        </p:nvSpPr>
        <p:spPr>
          <a:xfrm>
            <a:off x="309706" y="1"/>
            <a:ext cx="11732770" cy="6858000"/>
          </a:xfrm>
        </p:spPr>
        <p:txBody>
          <a:bodyPr anchor="ctr">
            <a:normAutofit/>
          </a:bodyPr>
          <a:lstStyle/>
          <a:p>
            <a:pPr lvl="0">
              <a:lnSpc>
                <a:spcPct val="100000"/>
              </a:lnSpc>
            </a:pPr>
            <a:endParaRPr lang="en-GB" sz="1000" u="sng" dirty="0"/>
          </a:p>
          <a:p>
            <a:pPr lvl="0">
              <a:lnSpc>
                <a:spcPct val="100000"/>
              </a:lnSpc>
            </a:pPr>
            <a:endParaRPr lang="en-GB" sz="1500" u="sng" dirty="0"/>
          </a:p>
          <a:p>
            <a:pPr>
              <a:lnSpc>
                <a:spcPct val="100000"/>
              </a:lnSpc>
            </a:pPr>
            <a:r>
              <a:rPr lang="en-GB" sz="1500" u="sng" dirty="0">
                <a:latin typeface="Arial" panose="020B0604020202020204" pitchFamily="34" charset="0"/>
              </a:rPr>
              <a:t>People</a:t>
            </a:r>
            <a:endParaRPr lang="en-GB" sz="1500" dirty="0">
              <a:latin typeface="Arial" panose="020B0604020202020204" pitchFamily="34" charset="0"/>
            </a:endParaRPr>
          </a:p>
          <a:p>
            <a:pPr lvl="0">
              <a:lnSpc>
                <a:spcPct val="100000"/>
              </a:lnSpc>
            </a:pPr>
            <a:r>
              <a:rPr lang="en-GB" sz="1500" dirty="0">
                <a:latin typeface="Arial" panose="020B0604020202020204" pitchFamily="34" charset="0"/>
              </a:rPr>
              <a:t>The people employed to create a brand and relay its identity this has an enormous impact on the end result So do the people behind the business, play a pivotal role as they must be passionate about the brand.</a:t>
            </a:r>
          </a:p>
          <a:p>
            <a:pPr lvl="0">
              <a:lnSpc>
                <a:spcPct val="100000"/>
              </a:lnSpc>
            </a:pPr>
            <a:r>
              <a:rPr lang="en-GB" sz="1500" dirty="0">
                <a:latin typeface="Arial" panose="020B0604020202020204" pitchFamily="34" charset="0"/>
              </a:rPr>
              <a:t>They are important in a product and serve success as brand ambassadors. </a:t>
            </a:r>
            <a:endParaRPr lang="en-GB" sz="1500" u="sng" dirty="0"/>
          </a:p>
          <a:p>
            <a:pPr lvl="0">
              <a:lnSpc>
                <a:spcPct val="100000"/>
              </a:lnSpc>
            </a:pPr>
            <a:r>
              <a:rPr lang="en-GB" sz="1500" u="sng" dirty="0"/>
              <a:t>Processes</a:t>
            </a:r>
            <a:endParaRPr lang="en-GB" sz="1500" dirty="0"/>
          </a:p>
          <a:p>
            <a:pPr lvl="0">
              <a:lnSpc>
                <a:spcPct val="100000"/>
              </a:lnSpc>
            </a:pPr>
            <a:r>
              <a:rPr lang="en-US" sz="1500" dirty="0"/>
              <a:t>The processes involved in the delivery of a product or service have a huge influence on sales For example…</a:t>
            </a:r>
            <a:endParaRPr lang="en-GB" sz="1500" dirty="0"/>
          </a:p>
          <a:p>
            <a:pPr lvl="0">
              <a:lnSpc>
                <a:spcPct val="100000"/>
              </a:lnSpc>
            </a:pPr>
            <a:r>
              <a:rPr lang="en-GB" sz="1500" dirty="0"/>
              <a:t>Customer service (at point of purchase) Delivery time Website user experience</a:t>
            </a:r>
          </a:p>
          <a:p>
            <a:pPr lvl="0">
              <a:lnSpc>
                <a:spcPct val="100000"/>
              </a:lnSpc>
            </a:pPr>
            <a:r>
              <a:rPr lang="en-GB" sz="1500" dirty="0"/>
              <a:t>Click-through After sales service We all recognize bad service when we see it</a:t>
            </a:r>
          </a:p>
          <a:p>
            <a:pPr lvl="0">
              <a:lnSpc>
                <a:spcPct val="100000"/>
              </a:lnSpc>
            </a:pPr>
            <a:r>
              <a:rPr lang="en-GB" sz="1500" u="sng" dirty="0"/>
              <a:t>Physical Evidence</a:t>
            </a:r>
            <a:endParaRPr lang="en-GB" sz="1500" dirty="0"/>
          </a:p>
          <a:p>
            <a:pPr lvl="0">
              <a:lnSpc>
                <a:spcPct val="100000"/>
              </a:lnSpc>
            </a:pPr>
            <a:r>
              <a:rPr lang="en-GB" sz="1500" dirty="0"/>
              <a:t>Refers to any physical elements associated with the purchase.</a:t>
            </a:r>
          </a:p>
          <a:p>
            <a:pPr lvl="0">
              <a:lnSpc>
                <a:spcPct val="100000"/>
              </a:lnSpc>
            </a:pPr>
            <a:r>
              <a:rPr lang="en-GB" sz="1500" dirty="0"/>
              <a:t>These should reinforce the values associated with the main product or service itself.</a:t>
            </a:r>
          </a:p>
          <a:p>
            <a:pPr lvl="0">
              <a:lnSpc>
                <a:spcPct val="100000"/>
              </a:lnSpc>
            </a:pPr>
            <a:r>
              <a:rPr lang="en-GB" sz="1500" dirty="0"/>
              <a:t>Seeking to provide a consistent, convincing experience for the customer, in order that they are more likely to shop again.</a:t>
            </a:r>
          </a:p>
          <a:p>
            <a:pPr lvl="0">
              <a:lnSpc>
                <a:spcPct val="100000"/>
              </a:lnSpc>
            </a:pPr>
            <a:r>
              <a:rPr lang="en-GB" sz="1500" dirty="0"/>
              <a:t>Everything from packaging, to receipts, compliment slips, on-going marketing mail-outs, right through to the actual purchase environment.</a:t>
            </a:r>
          </a:p>
          <a:p>
            <a:pPr lvl="0">
              <a:lnSpc>
                <a:spcPct val="100000"/>
              </a:lnSpc>
            </a:pPr>
            <a:r>
              <a:rPr lang="en-GB" sz="1500" dirty="0"/>
              <a:t>Consider if a private medical waiting room looked less like this…</a:t>
            </a:r>
          </a:p>
          <a:p>
            <a:pPr lvl="0">
              <a:lnSpc>
                <a:spcPct val="100000"/>
              </a:lnSpc>
            </a:pPr>
            <a:r>
              <a:rPr lang="en-GB" sz="1500" dirty="0"/>
              <a:t>Whilst it is the operation (skill of medical staff etc) you’re purchasing, the environment in which it is delivered must be consistent with the service itself</a:t>
            </a:r>
          </a:p>
          <a:p>
            <a:pPr lvl="0">
              <a:lnSpc>
                <a:spcPct val="100000"/>
              </a:lnSpc>
            </a:pPr>
            <a:r>
              <a:rPr lang="en-GB" sz="1500" dirty="0"/>
              <a:t>Or if Apple product packaging looked less like this…</a:t>
            </a:r>
          </a:p>
          <a:p>
            <a:pPr>
              <a:lnSpc>
                <a:spcPct val="100000"/>
              </a:lnSpc>
            </a:pPr>
            <a:endParaRPr lang="en-US" sz="1000" dirty="0"/>
          </a:p>
        </p:txBody>
      </p:sp>
      <p:pic>
        <p:nvPicPr>
          <p:cNvPr id="4" name="Audio 3">
            <a:hlinkClick r:id="" action="ppaction://media"/>
            <a:extLst>
              <a:ext uri="{FF2B5EF4-FFF2-40B4-BE49-F238E27FC236}">
                <a16:creationId xmlns:a16="http://schemas.microsoft.com/office/drawing/2014/main" id="{B8827BFF-EF65-8549-AF18-A8D8AD0323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900687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9744"/>
    </mc:Choice>
    <mc:Fallback xmlns="">
      <p:transition spd="slow" advTm="109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CD4D5E74-F8AB-2341-85E4-F695A1690651}"/>
              </a:ext>
            </a:extLst>
          </p:cNvPr>
          <p:cNvPicPr>
            <a:picLocks noGrp="1" noChangeAspect="1"/>
          </p:cNvPicPr>
          <p:nvPr>
            <p:ph idx="1"/>
          </p:nvPr>
        </p:nvPicPr>
        <p:blipFill rotWithShape="1">
          <a:blip r:embed="rId7"/>
          <a:srcRect l="-121" r="46005"/>
          <a:stretch/>
        </p:blipFill>
        <p:spPr>
          <a:xfrm>
            <a:off x="6625087" y="0"/>
            <a:ext cx="5566913" cy="6858000"/>
          </a:xfrm>
          <a:prstGeom prst="rect">
            <a:avLst/>
          </a:prstGeom>
        </p:spPr>
      </p:pic>
      <p:sp>
        <p:nvSpPr>
          <p:cNvPr id="17"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3353E752-BF5F-C34D-AE5B-183347D76953}"/>
              </a:ext>
            </a:extLst>
          </p:cNvPr>
          <p:cNvSpPr>
            <a:spLocks noGrp="1"/>
          </p:cNvSpPr>
          <p:nvPr>
            <p:ph type="title"/>
          </p:nvPr>
        </p:nvSpPr>
        <p:spPr>
          <a:xfrm>
            <a:off x="765051" y="382385"/>
            <a:ext cx="6015897" cy="1492132"/>
          </a:xfrm>
        </p:spPr>
        <p:txBody>
          <a:bodyPr vert="horz" lIns="91440" tIns="45720" rIns="91440" bIns="45720" rtlCol="0" anchor="t">
            <a:normAutofit/>
          </a:bodyPr>
          <a:lstStyle/>
          <a:p>
            <a:r>
              <a:rPr lang="en-US" dirty="0"/>
              <a:t>SKANDOUZ</a:t>
            </a:r>
          </a:p>
        </p:txBody>
      </p:sp>
      <p:sp>
        <p:nvSpPr>
          <p:cNvPr id="20" name="Rectangle 19">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EE06366B-7B4E-0641-AD7B-056BAE89E5B6}"/>
              </a:ext>
            </a:extLst>
          </p:cNvPr>
          <p:cNvSpPr txBox="1"/>
          <p:nvPr/>
        </p:nvSpPr>
        <p:spPr>
          <a:xfrm>
            <a:off x="765051" y="1874517"/>
            <a:ext cx="6015897" cy="4601097"/>
          </a:xfrm>
          <a:prstGeom prst="rect">
            <a:avLst/>
          </a:prstGeom>
        </p:spPr>
        <p:txBody>
          <a:bodyPr vert="horz" lIns="91440" tIns="45720" rIns="91440" bIns="45720" rtlCol="0">
            <a:normAutofit/>
          </a:bodyPr>
          <a:lstStyle/>
          <a:p>
            <a:pPr indent="-228600" defTabSz="914400">
              <a:spcBef>
                <a:spcPts val="700"/>
              </a:spcBef>
              <a:buClr>
                <a:schemeClr val="tx2"/>
              </a:buClr>
            </a:pPr>
            <a:r>
              <a:rPr lang="en-US" sz="1500" dirty="0">
                <a:solidFill>
                  <a:schemeClr val="tx1">
                    <a:lumMod val="65000"/>
                    <a:lumOff val="35000"/>
                  </a:schemeClr>
                </a:solidFill>
              </a:rPr>
              <a:t>SKANDOUZ is a</a:t>
            </a:r>
            <a:br>
              <a:rPr lang="en-US" sz="1500" dirty="0">
                <a:solidFill>
                  <a:schemeClr val="tx1">
                    <a:lumMod val="65000"/>
                    <a:lumOff val="35000"/>
                  </a:schemeClr>
                </a:solidFill>
              </a:rPr>
            </a:br>
            <a:r>
              <a:rPr lang="en-US" sz="1500" dirty="0">
                <a:solidFill>
                  <a:schemeClr val="tx1">
                    <a:lumMod val="65000"/>
                    <a:lumOff val="35000"/>
                  </a:schemeClr>
                </a:solidFill>
              </a:rPr>
              <a:t>community-based creative / Hip Hop Artist with over</a:t>
            </a:r>
            <a:br>
              <a:rPr lang="en-US" sz="1500" dirty="0">
                <a:solidFill>
                  <a:schemeClr val="tx1">
                    <a:lumMod val="65000"/>
                    <a:lumOff val="35000"/>
                  </a:schemeClr>
                </a:solidFill>
              </a:rPr>
            </a:br>
            <a:r>
              <a:rPr lang="en-US" sz="1500" dirty="0">
                <a:solidFill>
                  <a:schemeClr val="tx1">
                    <a:lumMod val="65000"/>
                    <a:lumOff val="35000"/>
                  </a:schemeClr>
                </a:solidFill>
              </a:rPr>
              <a:t>20years experience of recording and performing on stages across Europe with some of the most legendary artists in the history of UK Hip Hop such as Rodney P, TY and </a:t>
            </a:r>
            <a:r>
              <a:rPr lang="en-US" sz="1500" dirty="0" err="1">
                <a:solidFill>
                  <a:schemeClr val="tx1">
                    <a:lumMod val="65000"/>
                    <a:lumOff val="35000"/>
                  </a:schemeClr>
                </a:solidFill>
              </a:rPr>
              <a:t>Blak</a:t>
            </a:r>
            <a:r>
              <a:rPr lang="en-US" sz="1500" dirty="0">
                <a:solidFill>
                  <a:schemeClr val="tx1">
                    <a:lumMod val="65000"/>
                    <a:lumOff val="35000"/>
                  </a:schemeClr>
                </a:solidFill>
              </a:rPr>
              <a:t> Twang. </a:t>
            </a:r>
          </a:p>
          <a:p>
            <a:pPr indent="-228600" defTabSz="914400">
              <a:spcBef>
                <a:spcPts val="700"/>
              </a:spcBef>
              <a:buClr>
                <a:schemeClr val="tx2"/>
              </a:buClr>
            </a:pPr>
            <a:endParaRPr lang="en-US" sz="1500" dirty="0">
              <a:solidFill>
                <a:schemeClr val="tx1">
                  <a:lumMod val="65000"/>
                  <a:lumOff val="35000"/>
                </a:schemeClr>
              </a:solidFill>
            </a:endParaRPr>
          </a:p>
          <a:p>
            <a:pPr indent="-228600" defTabSz="914400">
              <a:spcBef>
                <a:spcPts val="700"/>
              </a:spcBef>
              <a:buClr>
                <a:schemeClr val="tx2"/>
              </a:buClr>
            </a:pPr>
            <a:r>
              <a:rPr lang="en-US" sz="1500" dirty="0">
                <a:solidFill>
                  <a:schemeClr val="tx1">
                    <a:lumMod val="65000"/>
                    <a:lumOff val="35000"/>
                  </a:schemeClr>
                </a:solidFill>
              </a:rPr>
              <a:t>SKANDOUZ as well as being a solo artist, CEO of the Club FRSHRZ Record Label and is also 1/3 of the Hip Hop Supergroup FRSHRZ alongside Certified Rap Veterans </a:t>
            </a:r>
            <a:r>
              <a:rPr lang="en-US" sz="1500" dirty="0" err="1">
                <a:solidFill>
                  <a:schemeClr val="tx1">
                    <a:lumMod val="65000"/>
                    <a:lumOff val="35000"/>
                  </a:schemeClr>
                </a:solidFill>
              </a:rPr>
              <a:t>Artcha</a:t>
            </a:r>
            <a:r>
              <a:rPr lang="en-US" sz="1500" dirty="0">
                <a:solidFill>
                  <a:schemeClr val="tx1">
                    <a:lumMod val="65000"/>
                    <a:lumOff val="35000"/>
                  </a:schemeClr>
                </a:solidFill>
              </a:rPr>
              <a:t> and Dray Styles. </a:t>
            </a:r>
          </a:p>
          <a:p>
            <a:pPr indent="-228600" defTabSz="914400">
              <a:spcBef>
                <a:spcPts val="700"/>
              </a:spcBef>
              <a:buClr>
                <a:schemeClr val="tx2"/>
              </a:buClr>
            </a:pPr>
            <a:endParaRPr lang="en-US" sz="1500" dirty="0">
              <a:solidFill>
                <a:schemeClr val="tx1">
                  <a:lumMod val="65000"/>
                  <a:lumOff val="35000"/>
                </a:schemeClr>
              </a:solidFill>
            </a:endParaRPr>
          </a:p>
          <a:p>
            <a:pPr indent="-228600" defTabSz="914400">
              <a:spcBef>
                <a:spcPts val="700"/>
              </a:spcBef>
              <a:buClr>
                <a:schemeClr val="tx2"/>
              </a:buClr>
            </a:pPr>
            <a:r>
              <a:rPr lang="en-US" sz="1500" dirty="0">
                <a:solidFill>
                  <a:schemeClr val="tx1">
                    <a:lumMod val="65000"/>
                    <a:lumOff val="35000"/>
                  </a:schemeClr>
                </a:solidFill>
              </a:rPr>
              <a:t>Nettie is an Album 10 years in the making. Dedicated to SKANDOUZ’s biggest supporter his Aunty Nettie who tragically passed away in 2009. Released during a global pandemic and racial unrest this Album is a reflection of the times we live in.  This </a:t>
            </a:r>
            <a:r>
              <a:rPr lang="en-US" sz="1500" dirty="0" err="1">
                <a:solidFill>
                  <a:schemeClr val="tx1">
                    <a:lumMod val="65000"/>
                    <a:lumOff val="35000"/>
                  </a:schemeClr>
                </a:solidFill>
              </a:rPr>
              <a:t>contempory</a:t>
            </a:r>
            <a:r>
              <a:rPr lang="en-US" sz="1500" dirty="0">
                <a:solidFill>
                  <a:schemeClr val="tx1">
                    <a:lumMod val="65000"/>
                    <a:lumOff val="35000"/>
                  </a:schemeClr>
                </a:solidFill>
              </a:rPr>
              <a:t> project will feature a large ensemble of guests including Hip Hop Icon Chuck D, </a:t>
            </a:r>
            <a:r>
              <a:rPr lang="en-US" sz="1500" dirty="0" err="1">
                <a:solidFill>
                  <a:schemeClr val="tx1">
                    <a:lumMod val="65000"/>
                    <a:lumOff val="35000"/>
                  </a:schemeClr>
                </a:solidFill>
              </a:rPr>
              <a:t>Blak</a:t>
            </a:r>
            <a:r>
              <a:rPr lang="en-US" sz="1500" dirty="0">
                <a:solidFill>
                  <a:schemeClr val="tx1">
                    <a:lumMod val="65000"/>
                    <a:lumOff val="35000"/>
                  </a:schemeClr>
                </a:solidFill>
              </a:rPr>
              <a:t> Twang, Jamie Cullum and more… </a:t>
            </a:r>
          </a:p>
          <a:p>
            <a:pPr indent="-228600" defTabSz="914400">
              <a:spcBef>
                <a:spcPts val="700"/>
              </a:spcBef>
              <a:buClr>
                <a:schemeClr val="tx2"/>
              </a:buClr>
            </a:pPr>
            <a:endParaRPr lang="en-US" sz="1500" dirty="0">
              <a:solidFill>
                <a:schemeClr val="tx1">
                  <a:lumMod val="65000"/>
                  <a:lumOff val="35000"/>
                </a:schemeClr>
              </a:solidFill>
            </a:endParaRPr>
          </a:p>
          <a:p>
            <a:pPr indent="-228600" defTabSz="914400">
              <a:spcBef>
                <a:spcPts val="700"/>
              </a:spcBef>
              <a:buClr>
                <a:schemeClr val="tx2"/>
              </a:buClr>
            </a:pPr>
            <a:endParaRPr lang="en-US" sz="1500" dirty="0">
              <a:solidFill>
                <a:schemeClr val="tx1">
                  <a:lumMod val="65000"/>
                  <a:lumOff val="35000"/>
                </a:schemeClr>
              </a:solidFill>
            </a:endParaRPr>
          </a:p>
        </p:txBody>
      </p:sp>
      <p:pic>
        <p:nvPicPr>
          <p:cNvPr id="21" name="New Recording 71.m4a" descr="New Recording 71.m4a">
            <a:hlinkClick r:id="" action="ppaction://media"/>
            <a:extLst>
              <a:ext uri="{FF2B5EF4-FFF2-40B4-BE49-F238E27FC236}">
                <a16:creationId xmlns:a16="http://schemas.microsoft.com/office/drawing/2014/main" id="{B736781A-C8A7-AE43-9FF5-0F1A80D7BAE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5689600" y="3022600"/>
            <a:ext cx="812800" cy="812800"/>
          </a:xfrm>
          <a:prstGeom prst="rect">
            <a:avLst/>
          </a:prstGeom>
        </p:spPr>
      </p:pic>
      <p:pic>
        <p:nvPicPr>
          <p:cNvPr id="22" name="Audio 21">
            <a:hlinkClick r:id="" action="ppaction://media"/>
            <a:extLst>
              <a:ext uri="{FF2B5EF4-FFF2-40B4-BE49-F238E27FC236}">
                <a16:creationId xmlns:a16="http://schemas.microsoft.com/office/drawing/2014/main" id="{BC7B738D-F8F2-A54F-A253-7B345F8DBE64}"/>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122242858"/>
      </p:ext>
    </p:extLst>
  </p:cSld>
  <p:clrMapOvr>
    <a:masterClrMapping/>
  </p:clrMapOvr>
  <mc:AlternateContent xmlns:mc="http://schemas.openxmlformats.org/markup-compatibility/2006" xmlns:p14="http://schemas.microsoft.com/office/powerpoint/2010/main">
    <mc:Choice Requires="p14">
      <p:transition spd="slow" p14:dur="2000" advTm="73154"/>
    </mc:Choice>
    <mc:Fallback xmlns="">
      <p:transition spd="slow" advTm="73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06225"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1"/>
                </p:tgtEl>
              </p:cMediaNode>
            </p:audio>
            <p:audio isNarration="1">
              <p:cMediaNode vol="80000" showWhenStopped="0">
                <p:cTn id="12" fill="hold" display="0">
                  <p:stCondLst>
                    <p:cond delay="indefinite"/>
                  </p:stCondLst>
                  <p:endCondLst>
                    <p:cond evt="onStopAudio" delay="0">
                      <p:tgtEl>
                        <p:sldTgt/>
                      </p:tgtEl>
                    </p:cond>
                  </p:endCondLst>
                </p:cTn>
                <p:tgtEl>
                  <p:spTgt spid="22"/>
                </p:tgtEl>
              </p:cMediaNode>
            </p:audio>
          </p:childTnLst>
        </p:cTn>
      </p:par>
    </p:tnLst>
  </p:timing>
  <p:extLst>
    <p:ext uri="{E180D4A7-C9FB-4DFB-919C-405C955672EB}">
      <p14:showEvtLst xmlns:p14="http://schemas.microsoft.com/office/powerpoint/2010/main">
        <p14:playEvt time="71304" objId="21"/>
        <p14:stopEvt time="73154" objId="21"/>
      </p14:showEvtLst>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E0FB9-2734-0043-A514-107E4DB62281}"/>
              </a:ext>
            </a:extLst>
          </p:cNvPr>
          <p:cNvSpPr>
            <a:spLocks noGrp="1"/>
          </p:cNvSpPr>
          <p:nvPr>
            <p:ph type="title"/>
          </p:nvPr>
        </p:nvSpPr>
        <p:spPr>
          <a:solidFill>
            <a:srgbClr val="00B0F0"/>
          </a:solidFill>
        </p:spPr>
        <p:txBody>
          <a:bodyPr/>
          <a:lstStyle/>
          <a:p>
            <a:r>
              <a:rPr lang="en-US" dirty="0"/>
              <a:t>                     Marketing Budget</a:t>
            </a:r>
          </a:p>
        </p:txBody>
      </p:sp>
      <p:sp>
        <p:nvSpPr>
          <p:cNvPr id="3" name="Content Placeholder 2">
            <a:extLst>
              <a:ext uri="{FF2B5EF4-FFF2-40B4-BE49-F238E27FC236}">
                <a16:creationId xmlns:a16="http://schemas.microsoft.com/office/drawing/2014/main" id="{261818C2-9D45-EC45-A4A0-B6B5CD301557}"/>
              </a:ext>
            </a:extLst>
          </p:cNvPr>
          <p:cNvSpPr>
            <a:spLocks noGrp="1"/>
          </p:cNvSpPr>
          <p:nvPr>
            <p:ph idx="1"/>
          </p:nvPr>
        </p:nvSpPr>
        <p:spPr/>
        <p:txBody>
          <a:bodyPr>
            <a:normAutofit fontScale="85000" lnSpcReduction="20000"/>
          </a:bodyPr>
          <a:lstStyle/>
          <a:p>
            <a:pPr marL="0" indent="0">
              <a:buNone/>
            </a:pPr>
            <a:r>
              <a:rPr lang="en-GB" dirty="0"/>
              <a:t>So, with a marketing budget of £3,000 this is how we propose to break it down:</a:t>
            </a:r>
          </a:p>
          <a:p>
            <a:pPr marL="0" indent="0">
              <a:buNone/>
            </a:pPr>
            <a:endParaRPr lang="en-GB" dirty="0"/>
          </a:p>
          <a:p>
            <a:r>
              <a:rPr lang="en-GB" dirty="0"/>
              <a:t>Campaign Manager £500</a:t>
            </a:r>
          </a:p>
          <a:p>
            <a:r>
              <a:rPr lang="en-GB" dirty="0"/>
              <a:t>PR: £500</a:t>
            </a:r>
          </a:p>
          <a:p>
            <a:r>
              <a:rPr lang="en-GB" dirty="0"/>
              <a:t>Radio plugger: £500</a:t>
            </a:r>
          </a:p>
          <a:p>
            <a:r>
              <a:rPr lang="en-GB" dirty="0"/>
              <a:t>Online digital marketing: £600</a:t>
            </a:r>
          </a:p>
          <a:p>
            <a:r>
              <a:rPr lang="en-GB" dirty="0"/>
              <a:t>Photo shoot: £100</a:t>
            </a:r>
          </a:p>
          <a:p>
            <a:r>
              <a:rPr lang="en-GB" dirty="0"/>
              <a:t>Video Shoot: £500</a:t>
            </a:r>
          </a:p>
          <a:p>
            <a:r>
              <a:rPr lang="en-GB" dirty="0"/>
              <a:t>Sponsored ads: £100</a:t>
            </a:r>
          </a:p>
          <a:p>
            <a:r>
              <a:rPr lang="en-GB" dirty="0"/>
              <a:t>Press Shots £100</a:t>
            </a:r>
          </a:p>
          <a:p>
            <a:r>
              <a:rPr lang="en-GB" dirty="0"/>
              <a:t>Designer: £100</a:t>
            </a:r>
          </a:p>
          <a:p>
            <a:endParaRPr lang="en-US" dirty="0"/>
          </a:p>
        </p:txBody>
      </p:sp>
      <p:pic>
        <p:nvPicPr>
          <p:cNvPr id="4" name="Audio 3">
            <a:hlinkClick r:id="" action="ppaction://media"/>
            <a:extLst>
              <a:ext uri="{FF2B5EF4-FFF2-40B4-BE49-F238E27FC236}">
                <a16:creationId xmlns:a16="http://schemas.microsoft.com/office/drawing/2014/main" id="{5ED1FEBD-5C01-A644-A812-6C7ED2D08A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39900604"/>
      </p:ext>
    </p:extLst>
  </p:cSld>
  <p:clrMapOvr>
    <a:masterClrMapping/>
  </p:clrMapOvr>
  <mc:AlternateContent xmlns:mc="http://schemas.openxmlformats.org/markup-compatibility/2006" xmlns:p14="http://schemas.microsoft.com/office/powerpoint/2010/main">
    <mc:Choice Requires="p14">
      <p:transition spd="slow" p14:dur="2000" advTm="33176"/>
    </mc:Choice>
    <mc:Fallback xmlns="">
      <p:transition spd="slow" advTm="33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4FD9B-3AD1-E948-B300-FE4024E6B7FA}"/>
              </a:ext>
            </a:extLst>
          </p:cNvPr>
          <p:cNvSpPr>
            <a:spLocks noGrp="1"/>
          </p:cNvSpPr>
          <p:nvPr>
            <p:ph type="title"/>
          </p:nvPr>
        </p:nvSpPr>
        <p:spPr>
          <a:solidFill>
            <a:srgbClr val="FF0000"/>
          </a:solidFill>
        </p:spPr>
        <p:txBody>
          <a:bodyPr/>
          <a:lstStyle/>
          <a:p>
            <a:r>
              <a:rPr lang="en-US" dirty="0"/>
              <a:t>             Marketing Timeline</a:t>
            </a:r>
          </a:p>
        </p:txBody>
      </p:sp>
      <p:sp>
        <p:nvSpPr>
          <p:cNvPr id="3" name="Content Placeholder 2">
            <a:extLst>
              <a:ext uri="{FF2B5EF4-FFF2-40B4-BE49-F238E27FC236}">
                <a16:creationId xmlns:a16="http://schemas.microsoft.com/office/drawing/2014/main" id="{1F5EB87E-2274-DC4F-AD75-8C2D612602C2}"/>
              </a:ext>
            </a:extLst>
          </p:cNvPr>
          <p:cNvSpPr>
            <a:spLocks noGrp="1"/>
          </p:cNvSpPr>
          <p:nvPr>
            <p:ph idx="1"/>
          </p:nvPr>
        </p:nvSpPr>
        <p:spPr>
          <a:solidFill>
            <a:schemeClr val="bg2"/>
          </a:solidFill>
        </p:spPr>
        <p:txBody>
          <a:bodyPr>
            <a:normAutofit lnSpcReduction="10000"/>
          </a:bodyPr>
          <a:lstStyle/>
          <a:p>
            <a:r>
              <a:rPr lang="en-GB" dirty="0"/>
              <a:t>The tease (Builds anticipation to a determined impact point) Friday 19</a:t>
            </a:r>
            <a:r>
              <a:rPr lang="en-GB" baseline="30000" dirty="0"/>
              <a:t>th</a:t>
            </a:r>
            <a:r>
              <a:rPr lang="en-GB" dirty="0"/>
              <a:t> June 2020</a:t>
            </a:r>
          </a:p>
          <a:p>
            <a:r>
              <a:rPr lang="en-GB" dirty="0"/>
              <a:t>CTA (Call to Action) Pre-order &amp; Pre-save</a:t>
            </a:r>
          </a:p>
          <a:p>
            <a:r>
              <a:rPr lang="en-GB" dirty="0"/>
              <a:t>Artwork Reveal -Friday 26</a:t>
            </a:r>
            <a:r>
              <a:rPr lang="en-GB" baseline="30000" dirty="0"/>
              <a:t>th</a:t>
            </a:r>
            <a:r>
              <a:rPr lang="en-GB" dirty="0"/>
              <a:t> June 2020</a:t>
            </a:r>
          </a:p>
          <a:p>
            <a:r>
              <a:rPr lang="en-GB" dirty="0"/>
              <a:t>Track list reveal -Friday 3</a:t>
            </a:r>
            <a:r>
              <a:rPr lang="en-GB" baseline="30000" dirty="0"/>
              <a:t>rd</a:t>
            </a:r>
            <a:r>
              <a:rPr lang="en-GB" dirty="0"/>
              <a:t> July 2020</a:t>
            </a:r>
          </a:p>
          <a:p>
            <a:r>
              <a:rPr lang="en-GB" dirty="0"/>
              <a:t>Blogs/online media need exclusive content to distinguish itself from the competition</a:t>
            </a:r>
          </a:p>
          <a:p>
            <a:r>
              <a:rPr lang="en-GB" dirty="0"/>
              <a:t>Radio - Friday 3</a:t>
            </a:r>
            <a:r>
              <a:rPr lang="en-GB" baseline="30000" dirty="0"/>
              <a:t>rd</a:t>
            </a:r>
            <a:r>
              <a:rPr lang="en-GB" dirty="0"/>
              <a:t> July 2020</a:t>
            </a:r>
          </a:p>
          <a:p>
            <a:r>
              <a:rPr lang="en-GB" dirty="0"/>
              <a:t>Bandcamp Fridays 3</a:t>
            </a:r>
            <a:r>
              <a:rPr lang="en-GB" baseline="30000" dirty="0"/>
              <a:t>rd</a:t>
            </a:r>
            <a:r>
              <a:rPr lang="en-GB" dirty="0"/>
              <a:t> July one day Bandcamp Exclusive release</a:t>
            </a:r>
          </a:p>
          <a:p>
            <a:r>
              <a:rPr lang="en-GB" dirty="0"/>
              <a:t>Official Album release -Thursday 9</a:t>
            </a:r>
            <a:r>
              <a:rPr lang="en-GB" baseline="30000" dirty="0"/>
              <a:t>th</a:t>
            </a:r>
            <a:r>
              <a:rPr lang="en-GB" dirty="0"/>
              <a:t> July 2020</a:t>
            </a:r>
          </a:p>
          <a:p>
            <a:r>
              <a:rPr lang="en-GB" dirty="0"/>
              <a:t>Single + Video release -Friday 10</a:t>
            </a:r>
            <a:r>
              <a:rPr lang="en-GB" baseline="30000" dirty="0"/>
              <a:t>th</a:t>
            </a:r>
            <a:r>
              <a:rPr lang="en-GB" dirty="0"/>
              <a:t> July 2020</a:t>
            </a:r>
          </a:p>
          <a:p>
            <a:endParaRPr lang="en-US" dirty="0"/>
          </a:p>
        </p:txBody>
      </p:sp>
      <p:pic>
        <p:nvPicPr>
          <p:cNvPr id="4" name="Audio 3">
            <a:hlinkClick r:id="" action="ppaction://media"/>
            <a:extLst>
              <a:ext uri="{FF2B5EF4-FFF2-40B4-BE49-F238E27FC236}">
                <a16:creationId xmlns:a16="http://schemas.microsoft.com/office/drawing/2014/main" id="{9C5CD602-530C-ED42-8ABA-C3687285AF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41299913"/>
      </p:ext>
    </p:extLst>
  </p:cSld>
  <p:clrMapOvr>
    <a:masterClrMapping/>
  </p:clrMapOvr>
  <mc:AlternateContent xmlns:mc="http://schemas.openxmlformats.org/markup-compatibility/2006" xmlns:p14="http://schemas.microsoft.com/office/powerpoint/2010/main">
    <mc:Choice Requires="p14">
      <p:transition spd="slow" p14:dur="2000" advTm="69063"/>
    </mc:Choice>
    <mc:Fallback xmlns="">
      <p:transition spd="slow" advTm="69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3E10-A289-C749-924D-E544738B1723}"/>
              </a:ext>
            </a:extLst>
          </p:cNvPr>
          <p:cNvSpPr>
            <a:spLocks noGrp="1"/>
          </p:cNvSpPr>
          <p:nvPr>
            <p:ph type="title"/>
          </p:nvPr>
        </p:nvSpPr>
        <p:spPr>
          <a:xfrm>
            <a:off x="1251678" y="382385"/>
            <a:ext cx="9565847" cy="825313"/>
          </a:xfrm>
          <a:solidFill>
            <a:srgbClr val="92D050"/>
          </a:solidFill>
        </p:spPr>
        <p:txBody>
          <a:bodyPr/>
          <a:lstStyle/>
          <a:p>
            <a:r>
              <a:rPr lang="en-US" dirty="0"/>
              <a:t>                Marketing Analysis</a:t>
            </a:r>
          </a:p>
        </p:txBody>
      </p:sp>
      <p:sp>
        <p:nvSpPr>
          <p:cNvPr id="3" name="Content Placeholder 2">
            <a:extLst>
              <a:ext uri="{FF2B5EF4-FFF2-40B4-BE49-F238E27FC236}">
                <a16:creationId xmlns:a16="http://schemas.microsoft.com/office/drawing/2014/main" id="{763259C4-E282-D24F-9BEF-2E352C0ABAF6}"/>
              </a:ext>
            </a:extLst>
          </p:cNvPr>
          <p:cNvSpPr>
            <a:spLocks noGrp="1"/>
          </p:cNvSpPr>
          <p:nvPr>
            <p:ph idx="1"/>
          </p:nvPr>
        </p:nvSpPr>
        <p:spPr>
          <a:xfrm>
            <a:off x="1251678" y="1207699"/>
            <a:ext cx="10178322" cy="4671894"/>
          </a:xfrm>
        </p:spPr>
        <p:txBody>
          <a:bodyPr/>
          <a:lstStyle/>
          <a:p>
            <a:r>
              <a:rPr lang="en-US" dirty="0"/>
              <a:t>After studying the current market and how artists are coping during the lockdown period of this global pandemic.</a:t>
            </a:r>
          </a:p>
          <a:p>
            <a:r>
              <a:rPr lang="en-GB" dirty="0"/>
              <a:t>Investing in experiential and interactive media is smart right now. This could be AR filters, 360° websites, VR performances, and more. The idea is that right now, people crave experiences more than ever since we're all locked in. Giving them any one of the above options is filling a genuine void for fans of music and entertainment.</a:t>
            </a:r>
          </a:p>
          <a:p>
            <a:r>
              <a:rPr lang="en-GB" dirty="0"/>
              <a:t>The future is virtual, so the adaptations you make to your plans today will be paying dividends through the end of the year.</a:t>
            </a:r>
          </a:p>
          <a:p>
            <a:endParaRPr lang="en-US" dirty="0"/>
          </a:p>
          <a:p>
            <a:r>
              <a:rPr lang="en-US" dirty="0">
                <a:hlinkClick r:id="rId4"/>
              </a:rPr>
              <a:t>https://www.youtube.com/watch?v=g5rVxlLPAF8</a:t>
            </a:r>
            <a:endParaRPr lang="en-US" dirty="0"/>
          </a:p>
          <a:p>
            <a:pPr marL="0" indent="0">
              <a:buNone/>
            </a:pPr>
            <a:r>
              <a:rPr lang="en-GB" b="1" dirty="0"/>
              <a:t>Business plan part 5 - market analysis by </a:t>
            </a:r>
            <a:r>
              <a:rPr lang="en-GB" dirty="0">
                <a:solidFill>
                  <a:schemeClr val="tx1">
                    <a:lumMod val="75000"/>
                    <a:lumOff val="25000"/>
                  </a:schemeClr>
                </a:solidFill>
                <a:hlinkClick r:id="rId5">
                  <a:extLst>
                    <a:ext uri="{A12FA001-AC4F-418D-AE19-62706E023703}">
                      <ahyp:hlinkClr xmlns:ahyp="http://schemas.microsoft.com/office/drawing/2018/hyperlinkcolor" val="tx"/>
                    </a:ext>
                  </a:extLst>
                </a:hlinkClick>
              </a:rPr>
              <a:t>Henning Glaser</a:t>
            </a:r>
            <a:r>
              <a:rPr lang="en-GB" dirty="0">
                <a:solidFill>
                  <a:schemeClr val="tx1">
                    <a:lumMod val="75000"/>
                    <a:lumOff val="25000"/>
                  </a:schemeClr>
                </a:solidFill>
              </a:rPr>
              <a:t> </a:t>
            </a:r>
          </a:p>
          <a:p>
            <a:pPr marL="0" indent="0">
              <a:buNone/>
            </a:pPr>
            <a:endParaRPr lang="en-GB" b="1"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ECB0ED5B-3837-4C45-B6A1-21F8FBE7CF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19954606"/>
      </p:ext>
    </p:extLst>
  </p:cSld>
  <p:clrMapOvr>
    <a:masterClrMapping/>
  </p:clrMapOvr>
  <mc:AlternateContent xmlns:mc="http://schemas.openxmlformats.org/markup-compatibility/2006" xmlns:p14="http://schemas.microsoft.com/office/powerpoint/2010/main">
    <mc:Choice Requires="p14">
      <p:transition spd="slow" p14:dur="2000" advTm="48384"/>
    </mc:Choice>
    <mc:Fallback xmlns="">
      <p:transition spd="slow" advTm="48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43C2-7922-CF48-8C2E-FBF3F8E56EE1}"/>
              </a:ext>
            </a:extLst>
          </p:cNvPr>
          <p:cNvSpPr>
            <a:spLocks noGrp="1"/>
          </p:cNvSpPr>
          <p:nvPr>
            <p:ph type="title"/>
          </p:nvPr>
        </p:nvSpPr>
        <p:spPr/>
        <p:txBody>
          <a:bodyPr/>
          <a:lstStyle/>
          <a:p>
            <a:r>
              <a:rPr lang="en-US" dirty="0"/>
              <a:t>			Marketing</a:t>
            </a:r>
          </a:p>
        </p:txBody>
      </p:sp>
      <p:pic>
        <p:nvPicPr>
          <p:cNvPr id="5" name="Content Placeholder 4" descr="A close up of a device&#10;&#10;Description automatically generated">
            <a:extLst>
              <a:ext uri="{FF2B5EF4-FFF2-40B4-BE49-F238E27FC236}">
                <a16:creationId xmlns:a16="http://schemas.microsoft.com/office/drawing/2014/main" id="{713BB7BD-A2B3-9642-9DF2-0482F2C2F16D}"/>
              </a:ext>
            </a:extLst>
          </p:cNvPr>
          <p:cNvPicPr>
            <a:picLocks noGrp="1" noChangeAspect="1"/>
          </p:cNvPicPr>
          <p:nvPr>
            <p:ph idx="1"/>
          </p:nvPr>
        </p:nvPicPr>
        <p:blipFill>
          <a:blip r:embed="rId4"/>
          <a:stretch>
            <a:fillRect/>
          </a:stretch>
        </p:blipFill>
        <p:spPr>
          <a:xfrm>
            <a:off x="1954224" y="1402651"/>
            <a:ext cx="8773230" cy="4934942"/>
          </a:xfrm>
        </p:spPr>
      </p:pic>
      <p:pic>
        <p:nvPicPr>
          <p:cNvPr id="6" name="Audio 5">
            <a:hlinkClick r:id="" action="ppaction://media"/>
            <a:extLst>
              <a:ext uri="{FF2B5EF4-FFF2-40B4-BE49-F238E27FC236}">
                <a16:creationId xmlns:a16="http://schemas.microsoft.com/office/drawing/2014/main" id="{22E972E6-3D6F-8447-9B0D-61B576DC32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68183161"/>
      </p:ext>
    </p:extLst>
  </p:cSld>
  <p:clrMapOvr>
    <a:masterClrMapping/>
  </p:clrMapOvr>
  <mc:AlternateContent xmlns:mc="http://schemas.openxmlformats.org/markup-compatibility/2006" xmlns:p14="http://schemas.microsoft.com/office/powerpoint/2010/main">
    <mc:Choice Requires="p14">
      <p:transition spd="slow" p14:dur="2000" advTm="40189"/>
    </mc:Choice>
    <mc:Fallback xmlns="">
      <p:transition spd="slow" advTm="40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CD7FD-0C20-A447-B9F2-87727C448557}"/>
              </a:ext>
            </a:extLst>
          </p:cNvPr>
          <p:cNvSpPr>
            <a:spLocks noGrp="1"/>
          </p:cNvSpPr>
          <p:nvPr>
            <p:ph type="title"/>
          </p:nvPr>
        </p:nvSpPr>
        <p:spPr>
          <a:xfrm>
            <a:off x="1251678" y="382385"/>
            <a:ext cx="10178322" cy="842566"/>
          </a:xfrm>
        </p:spPr>
        <p:txBody>
          <a:bodyPr/>
          <a:lstStyle/>
          <a:p>
            <a:pPr algn="ctr"/>
            <a:r>
              <a:rPr lang="en-GB" b="1" u="sng" dirty="0"/>
              <a:t>Bibliography</a:t>
            </a:r>
            <a:endParaRPr lang="en-US" dirty="0"/>
          </a:p>
        </p:txBody>
      </p:sp>
      <p:sp>
        <p:nvSpPr>
          <p:cNvPr id="3" name="Content Placeholder 2">
            <a:extLst>
              <a:ext uri="{FF2B5EF4-FFF2-40B4-BE49-F238E27FC236}">
                <a16:creationId xmlns:a16="http://schemas.microsoft.com/office/drawing/2014/main" id="{E1DBEE73-035C-3A45-880D-51A1B99889D5}"/>
              </a:ext>
            </a:extLst>
          </p:cNvPr>
          <p:cNvSpPr>
            <a:spLocks noGrp="1"/>
          </p:cNvSpPr>
          <p:nvPr>
            <p:ph idx="1"/>
          </p:nvPr>
        </p:nvSpPr>
        <p:spPr>
          <a:xfrm>
            <a:off x="1251678" y="1104181"/>
            <a:ext cx="10549258" cy="5753819"/>
          </a:xfrm>
        </p:spPr>
        <p:txBody>
          <a:bodyPr>
            <a:normAutofit fontScale="77500" lnSpcReduction="20000"/>
          </a:bodyPr>
          <a:lstStyle/>
          <a:p>
            <a:pPr marL="0" indent="0">
              <a:buNone/>
            </a:pPr>
            <a:endParaRPr lang="en-GB" dirty="0"/>
          </a:p>
          <a:p>
            <a:r>
              <a:rPr lang="en-GB" i="1" dirty="0"/>
              <a:t>Inside Warner Music’s Plans to Break </a:t>
            </a:r>
            <a:r>
              <a:rPr lang="en-GB" i="1" dirty="0" err="1"/>
              <a:t>Stormzy</a:t>
            </a:r>
            <a:r>
              <a:rPr lang="en-GB" i="1" dirty="0"/>
              <a:t> in the US</a:t>
            </a:r>
            <a:r>
              <a:rPr lang="en-GB" dirty="0"/>
              <a:t>. </a:t>
            </a:r>
            <a:r>
              <a:rPr lang="en-GB" u="sng" dirty="0">
                <a:hlinkClick r:id="rId4"/>
              </a:rPr>
              <a:t>https://www.musicweek.com/talent/read/inside-warner-music-s-plans-to-break-stormzy-in-the-us/078733</a:t>
            </a:r>
            <a:r>
              <a:rPr lang="en-GB" dirty="0"/>
              <a:t>  Accessed 27 May 2020.</a:t>
            </a:r>
          </a:p>
          <a:p>
            <a:r>
              <a:rPr lang="en-GB" dirty="0"/>
              <a:t>Anon ‘What Is a Target Audience?’ </a:t>
            </a:r>
            <a:r>
              <a:rPr lang="en-GB" i="1" dirty="0"/>
              <a:t>Sprout Social</a:t>
            </a:r>
            <a:r>
              <a:rPr lang="en-GB" dirty="0"/>
              <a:t>, </a:t>
            </a:r>
            <a:r>
              <a:rPr lang="en-GB" u="sng" dirty="0">
                <a:hlinkClick r:id="rId5"/>
              </a:rPr>
              <a:t>https://sproutsocial.com/glossary/target-audience/</a:t>
            </a:r>
            <a:r>
              <a:rPr lang="en-GB" dirty="0"/>
              <a:t> Accessed 31 May 2020.</a:t>
            </a:r>
          </a:p>
          <a:p>
            <a:r>
              <a:rPr lang="en-GB" dirty="0"/>
              <a:t>Smalley, Tim. ‘What Are The 4Cs Of Marketing?’ </a:t>
            </a:r>
            <a:r>
              <a:rPr lang="en-GB" i="1" dirty="0" err="1"/>
              <a:t>Stratomic</a:t>
            </a:r>
            <a:r>
              <a:rPr lang="en-GB" i="1" dirty="0"/>
              <a:t>.</a:t>
            </a:r>
            <a:r>
              <a:rPr lang="en-GB" dirty="0"/>
              <a:t>, 20 Aug. 2017, </a:t>
            </a:r>
            <a:r>
              <a:rPr lang="en-GB" u="sng" dirty="0">
                <a:hlinkClick r:id="rId6"/>
              </a:rPr>
              <a:t>https://www.stratomic.uk/blog/what-are-the-4cs-of-marketing/</a:t>
            </a:r>
            <a:r>
              <a:rPr lang="en-GB" dirty="0"/>
              <a:t> </a:t>
            </a:r>
          </a:p>
          <a:p>
            <a:r>
              <a:rPr lang="en-GB" i="1" dirty="0"/>
              <a:t>Music Marketing Was Already Transforming—COVID Pushed It Forward – </a:t>
            </a:r>
            <a:r>
              <a:rPr lang="en-GB" i="1" dirty="0" err="1"/>
              <a:t>YPulse</a:t>
            </a:r>
            <a:r>
              <a:rPr lang="en-GB" dirty="0"/>
              <a:t>. </a:t>
            </a:r>
            <a:r>
              <a:rPr lang="en-GB" u="sng" dirty="0">
                <a:hlinkClick r:id="rId7"/>
              </a:rPr>
              <a:t>https://www.ypulse.com/article/2020/05/05/music-marketing-was-already-transforming-covid-pushed-it-forward/</a:t>
            </a:r>
            <a:r>
              <a:rPr lang="en-GB" dirty="0"/>
              <a:t>  Accessed 1 June 2020.</a:t>
            </a:r>
          </a:p>
          <a:p>
            <a:r>
              <a:rPr lang="en-GB" dirty="0"/>
              <a:t>‘</a:t>
            </a:r>
            <a:r>
              <a:rPr lang="en-GB" dirty="0" err="1"/>
              <a:t>TikTok</a:t>
            </a:r>
            <a:r>
              <a:rPr lang="en-GB" dirty="0"/>
              <a:t>’. </a:t>
            </a:r>
            <a:r>
              <a:rPr lang="en-GB" i="1" dirty="0"/>
              <a:t>Wikipedia</a:t>
            </a:r>
            <a:r>
              <a:rPr lang="en-GB" dirty="0"/>
              <a:t>, 1 June 2020. </a:t>
            </a:r>
            <a:r>
              <a:rPr lang="en-GB" i="1" dirty="0"/>
              <a:t>Wikipedia</a:t>
            </a:r>
            <a:r>
              <a:rPr lang="en-GB" dirty="0"/>
              <a:t>, </a:t>
            </a:r>
            <a:r>
              <a:rPr lang="en-GB" u="sng" dirty="0">
                <a:hlinkClick r:id="rId8"/>
              </a:rPr>
              <a:t>https://en.wikipedia.org/w/index.php?title=TikTok&amp;oldid=960253838</a:t>
            </a:r>
            <a:endParaRPr lang="en-GB" dirty="0"/>
          </a:p>
          <a:p>
            <a:r>
              <a:rPr lang="en-GB" dirty="0"/>
              <a:t>Chow. A 15</a:t>
            </a:r>
            <a:r>
              <a:rPr lang="en-GB" baseline="30000" dirty="0"/>
              <a:t>th</a:t>
            </a:r>
            <a:r>
              <a:rPr lang="en-GB" dirty="0"/>
              <a:t> Aug 2019‘'It Feels Like I’m Chosen to Do This.’ Inside the Record-Breaking Rise of Lil </a:t>
            </a:r>
            <a:r>
              <a:rPr lang="en-GB" dirty="0" err="1"/>
              <a:t>Nas</a:t>
            </a:r>
            <a:r>
              <a:rPr lang="en-GB" dirty="0"/>
              <a:t> X’. </a:t>
            </a:r>
            <a:r>
              <a:rPr lang="en-GB" i="1" dirty="0"/>
              <a:t>Time</a:t>
            </a:r>
            <a:r>
              <a:rPr lang="en-GB" dirty="0"/>
              <a:t>, </a:t>
            </a:r>
            <a:r>
              <a:rPr lang="en-GB" u="sng" dirty="0">
                <a:hlinkClick r:id="rId9"/>
              </a:rPr>
              <a:t>https://time.com/5652803/lil-nas-x/</a:t>
            </a:r>
            <a:r>
              <a:rPr lang="en-GB" dirty="0"/>
              <a:t>  Accessed 2 June 2020.</a:t>
            </a:r>
          </a:p>
          <a:p>
            <a:r>
              <a:rPr lang="en-GB" dirty="0"/>
              <a:t>‘Influencer Marketing Statistics in 2019 (Trends + Key Takeaways)’. </a:t>
            </a:r>
            <a:r>
              <a:rPr lang="en-GB" i="1" dirty="0"/>
              <a:t>The BigCommerce Blog</a:t>
            </a:r>
            <a:r>
              <a:rPr lang="en-GB" dirty="0"/>
              <a:t>, 27 Mar. 2019, </a:t>
            </a:r>
            <a:r>
              <a:rPr lang="en-GB" u="sng" dirty="0">
                <a:hlinkClick r:id="rId10"/>
              </a:rPr>
              <a:t>https://www.bigcommerce.co.uk/blog/influencer-marketing-statistics</a:t>
            </a:r>
            <a:r>
              <a:rPr lang="en-GB" dirty="0"/>
              <a:t>  </a:t>
            </a:r>
          </a:p>
          <a:p>
            <a:r>
              <a:rPr lang="en-GB" i="1" dirty="0"/>
              <a:t>Nintendo Couldn’t Have Released This New Game at A Better Time, On the Viral List – </a:t>
            </a:r>
            <a:r>
              <a:rPr lang="en-GB" i="1" dirty="0" err="1"/>
              <a:t>YPulse</a:t>
            </a:r>
            <a:r>
              <a:rPr lang="en-GB" dirty="0"/>
              <a:t>. </a:t>
            </a:r>
            <a:r>
              <a:rPr lang="en-GB" u="sng" dirty="0">
                <a:hlinkClick r:id="rId11"/>
              </a:rPr>
              <a:t>https://www.ypulse.com/article/2020/03/27/nintendo-couldnt-have-released-this-new-game-at-a-better-time-on-the-viral-list/</a:t>
            </a:r>
            <a:r>
              <a:rPr lang="en-GB" dirty="0"/>
              <a:t>  Accessed 3 June 2020. </a:t>
            </a:r>
          </a:p>
          <a:p>
            <a:r>
              <a:rPr lang="en-GB" dirty="0"/>
              <a:t>Adams, R. L. ‘10 Marketing Strategies to Fuel Your Business Growth’. </a:t>
            </a:r>
            <a:r>
              <a:rPr lang="en-GB" i="1" dirty="0"/>
              <a:t>Entrepreneur</a:t>
            </a:r>
            <a:r>
              <a:rPr lang="en-GB" dirty="0"/>
              <a:t>, 12 Sept. 2017, </a:t>
            </a:r>
            <a:r>
              <a:rPr lang="en-GB" u="sng" dirty="0">
                <a:hlinkClick r:id="rId12"/>
              </a:rPr>
              <a:t>https://www.entrepreneur.com/article/299335</a:t>
            </a:r>
            <a:endParaRPr lang="en-GB" dirty="0"/>
          </a:p>
          <a:p>
            <a:r>
              <a:rPr lang="en-GB" dirty="0"/>
              <a:t>Contributor, </a:t>
            </a:r>
            <a:r>
              <a:rPr lang="en-GB" dirty="0" err="1"/>
              <a:t>PESTLEanalysis</a:t>
            </a:r>
            <a:r>
              <a:rPr lang="en-GB" dirty="0"/>
              <a:t>. ‘What Is A Marketing Strategy? An Overview’. </a:t>
            </a:r>
            <a:r>
              <a:rPr lang="en-GB" i="1" dirty="0"/>
              <a:t>PESTLE Analysis</a:t>
            </a:r>
            <a:r>
              <a:rPr lang="en-GB" dirty="0"/>
              <a:t>, 5 Dec. 2014, </a:t>
            </a:r>
            <a:r>
              <a:rPr lang="en-GB" u="sng" dirty="0">
                <a:hlinkClick r:id="rId13"/>
              </a:rPr>
              <a:t>https://pestleanalysis.com/what-is-a-marketing-strategy/</a:t>
            </a:r>
            <a:endParaRPr lang="en-GB" dirty="0"/>
          </a:p>
          <a:p>
            <a:endParaRPr lang="en-US" dirty="0"/>
          </a:p>
        </p:txBody>
      </p:sp>
      <p:pic>
        <p:nvPicPr>
          <p:cNvPr id="4" name="Audio 3">
            <a:hlinkClick r:id="" action="ppaction://media"/>
            <a:extLst>
              <a:ext uri="{FF2B5EF4-FFF2-40B4-BE49-F238E27FC236}">
                <a16:creationId xmlns:a16="http://schemas.microsoft.com/office/drawing/2014/main" id="{034A4E9F-3BEF-1842-80EE-4F3284365ED0}"/>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97451807"/>
      </p:ext>
    </p:extLst>
  </p:cSld>
  <p:clrMapOvr>
    <a:masterClrMapping/>
  </p:clrMapOvr>
  <mc:AlternateContent xmlns:mc="http://schemas.openxmlformats.org/markup-compatibility/2006" xmlns:p14="http://schemas.microsoft.com/office/powerpoint/2010/main">
    <mc:Choice Requires="p14">
      <p:transition spd="slow" p14:dur="2000" advTm="6158"/>
    </mc:Choice>
    <mc:Fallback xmlns="">
      <p:transition spd="slow" advTm="6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71.2"/>
</p:tagLst>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287</TotalTime>
  <Words>1478</Words>
  <Application>Microsoft Macintosh PowerPoint</Application>
  <PresentationFormat>Widescreen</PresentationFormat>
  <Paragraphs>83</Paragraphs>
  <Slides>10</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Impact</vt:lpstr>
      <vt:lpstr>Badge</vt:lpstr>
      <vt:lpstr>Chasney Maturine  1910394 Module Code:  SBTY7003 Discipline Tutor:  Tim Ferrone </vt:lpstr>
      <vt:lpstr>                Marketing Strategy </vt:lpstr>
      <vt:lpstr>                               Principles of Marketing </vt:lpstr>
      <vt:lpstr>PowerPoint Presentation</vt:lpstr>
      <vt:lpstr>SKANDOUZ</vt:lpstr>
      <vt:lpstr>                     Marketing Budget</vt:lpstr>
      <vt:lpstr>             Marketing Timeline</vt:lpstr>
      <vt:lpstr>                Marketing Analysis</vt:lpstr>
      <vt:lpstr>   Marketing</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Chasney Maturine  1910394 Module Code:  SBTY7003 Discipline Tutor:  Tim Ferrone </dc:title>
  <dc:creator>WISDM LTD</dc:creator>
  <cp:lastModifiedBy>WISDM LTD</cp:lastModifiedBy>
  <cp:revision>2</cp:revision>
  <dcterms:created xsi:type="dcterms:W3CDTF">2020-06-04T19:16:24Z</dcterms:created>
  <dcterms:modified xsi:type="dcterms:W3CDTF">2020-06-05T22:26:48Z</dcterms:modified>
</cp:coreProperties>
</file>