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8" r:id="rId2"/>
    <p:sldId id="256" r:id="rId3"/>
  </p:sldIdLst>
  <p:sldSz cx="21374100" cy="15113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3447" autoAdjust="0"/>
  </p:normalViewPr>
  <p:slideViewPr>
    <p:cSldViewPr>
      <p:cViewPr>
        <p:scale>
          <a:sx n="33" d="100"/>
          <a:sy n="33" d="100"/>
        </p:scale>
        <p:origin x="1012"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3/30/2026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3/30/2026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3/30/2026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3/30/2026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who.int/publications/i/item/9789240032705" TargetMode="External"/><Relationship Id="rId3" Type="http://schemas.openxmlformats.org/officeDocument/2006/relationships/hyperlink" Target="https://www.nice.org.uk/guidance/NG183?utm_source=chatgpt.com" TargetMode="External"/><Relationship Id="rId7" Type="http://schemas.openxmlformats.org/officeDocument/2006/relationships/hyperlink" Target="https://www.who.int/publications/i/item/9789241514187" TargetMode="External"/><Relationship Id="rId2" Type="http://schemas.openxmlformats.org/officeDocument/2006/relationships/hyperlink" Target="https://www.england.nhs.uk/digitaltechnology" TargetMode="External"/><Relationship Id="rId1" Type="http://schemas.openxmlformats.org/officeDocument/2006/relationships/slideLayout" Target="../slideLayouts/slideLayout7.xml"/><Relationship Id="rId6" Type="http://schemas.openxmlformats.org/officeDocument/2006/relationships/hyperlink" Target="https://www.statista.com/" TargetMode="External"/><Relationship Id="rId5" Type="http://schemas.openxmlformats.org/officeDocument/2006/relationships/hyperlink" Target="https://www.gov.uk/government/publications/physical-activity-applying-all-our-health" TargetMode="External"/><Relationship Id="rId4" Type="http://schemas.openxmlformats.org/officeDocument/2006/relationships/hyperlink" Target="https://www.ons.gov.uk/peoplepopulationandcommunity/healthandsocialcare/healthinequalities" TargetMode="External"/><Relationship Id="rId9"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46169-E14E-4B49-74FC-951321F296FF}"/>
              </a:ext>
            </a:extLst>
          </p:cNvPr>
          <p:cNvSpPr>
            <a:spLocks noGrp="1"/>
          </p:cNvSpPr>
          <p:nvPr>
            <p:ph type="ctrTitle"/>
          </p:nvPr>
        </p:nvSpPr>
        <p:spPr>
          <a:xfrm>
            <a:off x="474222" y="8394700"/>
            <a:ext cx="13794228" cy="5181600"/>
          </a:xfrm>
        </p:spPr>
        <p:txBody>
          <a:bodyPr>
            <a:normAutofit fontScale="90000"/>
          </a:bodyPr>
          <a:lstStyle/>
          <a:p>
            <a:pPr algn="l"/>
            <a:r>
              <a:rPr lang="en-GB" b="1" dirty="0"/>
              <a:t>Name of Student</a:t>
            </a:r>
            <a:r>
              <a:rPr lang="en-GB" dirty="0"/>
              <a:t>: </a:t>
            </a:r>
            <a:r>
              <a:rPr lang="en-GB" dirty="0">
                <a:latin typeface="Arial" panose="020B0604020202020204" pitchFamily="34" charset="0"/>
                <a:cs typeface="Arial" panose="020B0604020202020204" pitchFamily="34" charset="0"/>
              </a:rPr>
              <a:t>Ohikhuare Irogho</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Student ID:</a:t>
            </a:r>
            <a:r>
              <a:rPr lang="en-GB" dirty="0">
                <a:latin typeface="Arial" panose="020B0604020202020204" pitchFamily="34" charset="0"/>
                <a:cs typeface="Arial" panose="020B0604020202020204" pitchFamily="34" charset="0"/>
              </a:rPr>
              <a:t> 2128365</a:t>
            </a:r>
            <a:br>
              <a:rPr lang="en-GB"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Name of Lecturer: </a:t>
            </a:r>
            <a:r>
              <a:rPr lang="en-GB" dirty="0">
                <a:latin typeface="Arial" panose="020B0604020202020204" pitchFamily="34" charset="0"/>
                <a:cs typeface="Arial" panose="020B0604020202020204" pitchFamily="34" charset="0"/>
              </a:rPr>
              <a:t>Dr Ping Wu</a:t>
            </a:r>
            <a:br>
              <a:rPr lang="en-GB" b="1" dirty="0"/>
            </a:br>
            <a:r>
              <a:rPr lang="en-GB" sz="4000" b="1" dirty="0">
                <a:latin typeface="Arial" panose="020B0604020202020204" pitchFamily="34" charset="0"/>
                <a:cs typeface="Arial" panose="020B0604020202020204" pitchFamily="34" charset="0"/>
              </a:rPr>
              <a:t>Module Title: </a:t>
            </a:r>
            <a:r>
              <a:rPr lang="en-GB" sz="4000" dirty="0">
                <a:latin typeface="Arial" panose="020B0604020202020204" pitchFamily="34" charset="0"/>
                <a:cs typeface="Arial" panose="020B0604020202020204" pitchFamily="34" charset="0"/>
              </a:rPr>
              <a:t>Population Health and Digital Health Promotion</a:t>
            </a:r>
            <a:br>
              <a:rPr lang="en-GB" b="1" dirty="0"/>
            </a:br>
            <a:r>
              <a:rPr lang="en-GB" b="1" dirty="0"/>
              <a:t>Module Code:</a:t>
            </a:r>
            <a:r>
              <a:rPr lang="en-GB" dirty="0"/>
              <a:t> LCHS7009_LON</a:t>
            </a:r>
            <a:br>
              <a:rPr lang="en-GB" dirty="0"/>
            </a:br>
            <a:r>
              <a:rPr lang="en-GB" sz="3600" b="1" dirty="0">
                <a:latin typeface="Arial" panose="020B0604020202020204" pitchFamily="34" charset="0"/>
                <a:cs typeface="Arial" panose="020B0604020202020204" pitchFamily="34" charset="0"/>
              </a:rPr>
              <a:t>Assessment Title</a:t>
            </a:r>
            <a:r>
              <a:rPr lang="en-GB" sz="4000" b="1" dirty="0">
                <a:latin typeface="Arial" panose="020B0604020202020204" pitchFamily="34" charset="0"/>
                <a:cs typeface="Arial" panose="020B0604020202020204" pitchFamily="34" charset="0"/>
              </a:rPr>
              <a:t>: </a:t>
            </a:r>
            <a:r>
              <a:rPr lang="en-US" sz="4000" dirty="0">
                <a:latin typeface="Arial" panose="020B0604020202020204" pitchFamily="34" charset="0"/>
                <a:cs typeface="Arial" panose="020B0604020202020204" pitchFamily="34" charset="0"/>
              </a:rPr>
              <a:t>Using Mobile Health (mHealth) Technology to Promote Physical Activity and Reduce Health Inequalities</a:t>
            </a:r>
            <a:br>
              <a:rPr lang="en-US" dirty="0">
                <a:latin typeface="Arial" panose="020B0604020202020204" pitchFamily="34" charset="0"/>
                <a:cs typeface="Arial" panose="020B0604020202020204" pitchFamily="34" charset="0"/>
              </a:rPr>
            </a:br>
            <a:r>
              <a:rPr lang="en-US" sz="4000" b="1" dirty="0">
                <a:latin typeface="Arial" panose="020B0604020202020204" pitchFamily="34" charset="0"/>
                <a:cs typeface="Arial" panose="020B0604020202020204" pitchFamily="34" charset="0"/>
              </a:rPr>
              <a:t>Submission Date: </a:t>
            </a:r>
            <a:r>
              <a:rPr lang="en-US" dirty="0">
                <a:latin typeface="Arial" panose="020B0604020202020204" pitchFamily="34" charset="0"/>
                <a:cs typeface="Arial" panose="020B0604020202020204" pitchFamily="34" charset="0"/>
              </a:rPr>
              <a:t>31/03/2026</a:t>
            </a:r>
            <a:br>
              <a:rPr lang="en-US" b="1" dirty="0">
                <a:latin typeface="Arial" panose="020B0604020202020204" pitchFamily="34" charset="0"/>
                <a:ea typeface="Codec Pro Ultra-Bold"/>
                <a:cs typeface="Arial" panose="020B0604020202020204" pitchFamily="34" charset="0"/>
                <a:sym typeface="Codec Pro Ultra-Bold"/>
              </a:rPr>
            </a:br>
            <a:endParaRPr lang="en-GB" dirty="0"/>
          </a:p>
        </p:txBody>
      </p:sp>
      <p:pic>
        <p:nvPicPr>
          <p:cNvPr id="9" name="Picture 8" descr="University of Wales Trinity St. David | Academic Software Discounts">
            <a:extLst>
              <a:ext uri="{FF2B5EF4-FFF2-40B4-BE49-F238E27FC236}">
                <a16:creationId xmlns:a16="http://schemas.microsoft.com/office/drawing/2014/main" id="{D4514DF5-B14F-8128-024E-B5BD7F6BD0B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671" y="2374900"/>
            <a:ext cx="7924801" cy="5181600"/>
          </a:xfrm>
          <a:prstGeom prst="rect">
            <a:avLst/>
          </a:prstGeom>
          <a:noFill/>
          <a:ln>
            <a:noFill/>
          </a:ln>
        </p:spPr>
      </p:pic>
    </p:spTree>
    <p:extLst>
      <p:ext uri="{BB962C8B-B14F-4D97-AF65-F5344CB8AC3E}">
        <p14:creationId xmlns:p14="http://schemas.microsoft.com/office/powerpoint/2010/main" val="1323982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4705350" y="-210000"/>
            <a:ext cx="25652350" cy="6434962"/>
          </a:xfrm>
          <a:prstGeom prst="rect">
            <a:avLst/>
          </a:prstGeom>
          <a:solidFill>
            <a:srgbClr val="0D3639"/>
          </a:solidFill>
        </p:spPr>
        <p:txBody>
          <a:bodyPr/>
          <a:lstStyle/>
          <a:p>
            <a:r>
              <a:rPr lang="en-GB" dirty="0"/>
              <a:t> </a:t>
            </a:r>
          </a:p>
        </p:txBody>
      </p:sp>
      <p:sp>
        <p:nvSpPr>
          <p:cNvPr id="3" name="AutoShape 3"/>
          <p:cNvSpPr/>
          <p:nvPr/>
        </p:nvSpPr>
        <p:spPr>
          <a:xfrm>
            <a:off x="9115988" y="21653500"/>
            <a:ext cx="13609539" cy="20345400"/>
          </a:xfrm>
          <a:prstGeom prst="rect">
            <a:avLst/>
          </a:prstGeom>
          <a:solidFill>
            <a:srgbClr val="5CA892"/>
          </a:solidFill>
        </p:spPr>
        <p:txBody>
          <a:bodyPr/>
          <a:lstStyle/>
          <a:p>
            <a:pPr>
              <a:lnSpc>
                <a:spcPct val="150000"/>
              </a:lnSpc>
            </a:pPr>
            <a:r>
              <a:rPr lang="en-US" sz="2400" b="1" dirty="0">
                <a:latin typeface="Arial" panose="020B0604020202020204" pitchFamily="34" charset="0"/>
                <a:cs typeface="Arial" panose="020B0604020202020204" pitchFamily="34" charset="0"/>
              </a:rPr>
              <a:t>References</a:t>
            </a:r>
          </a:p>
          <a:p>
            <a:pPr>
              <a:lnSpc>
                <a:spcPct val="150000"/>
              </a:lnSpc>
            </a:pPr>
            <a:endParaRPr lang="en-US" sz="2400" b="1" dirty="0">
              <a:latin typeface="Arial" panose="020B0604020202020204" pitchFamily="34" charset="0"/>
              <a:cs typeface="Arial" panose="020B0604020202020204" pitchFamily="34" charset="0"/>
            </a:endParaRPr>
          </a:p>
          <a:p>
            <a:pPr>
              <a:lnSpc>
                <a:spcPct val="150000"/>
              </a:lnSpc>
            </a:pPr>
            <a:r>
              <a:rPr lang="en-US" sz="2000" dirty="0">
                <a:latin typeface="Arial" panose="020B0604020202020204" pitchFamily="34" charset="0"/>
                <a:cs typeface="Arial" panose="020B0604020202020204" pitchFamily="34" charset="0"/>
              </a:rPr>
              <a:t>Alley, S. J., Waters, K. M., Parker, F., </a:t>
            </a:r>
            <a:r>
              <a:rPr lang="en-US" sz="2000" dirty="0" err="1">
                <a:latin typeface="Arial" panose="020B0604020202020204" pitchFamily="34" charset="0"/>
                <a:cs typeface="Arial" panose="020B0604020202020204" pitchFamily="34" charset="0"/>
              </a:rPr>
              <a:t>Peiris</a:t>
            </a:r>
            <a:r>
              <a:rPr lang="en-US" sz="2000" dirty="0">
                <a:latin typeface="Arial" panose="020B0604020202020204" pitchFamily="34" charset="0"/>
                <a:cs typeface="Arial" panose="020B0604020202020204" pitchFamily="34" charset="0"/>
              </a:rPr>
              <a:t>, D. L. I. H. K., </a:t>
            </a:r>
            <a:r>
              <a:rPr lang="en-US" sz="2000" dirty="0" err="1">
                <a:latin typeface="Arial" panose="020B0604020202020204" pitchFamily="34" charset="0"/>
                <a:cs typeface="Arial" panose="020B0604020202020204" pitchFamily="34" charset="0"/>
              </a:rPr>
              <a:t>Fien</a:t>
            </a:r>
            <a:r>
              <a:rPr lang="en-US" sz="2000" dirty="0">
                <a:latin typeface="Arial" panose="020B0604020202020204" pitchFamily="34" charset="0"/>
                <a:cs typeface="Arial" panose="020B0604020202020204" pitchFamily="34" charset="0"/>
              </a:rPr>
              <a:t>, S., Rebar, A. L., &amp; </a:t>
            </a:r>
            <a:r>
              <a:rPr lang="en-US" sz="2000" dirty="0" err="1">
                <a:latin typeface="Arial" panose="020B0604020202020204" pitchFamily="34" charset="0"/>
                <a:cs typeface="Arial" panose="020B0604020202020204" pitchFamily="34" charset="0"/>
              </a:rPr>
              <a:t>Vandelanotte</a:t>
            </a:r>
            <a:r>
              <a:rPr lang="en-US" sz="2000" dirty="0">
                <a:latin typeface="Arial" panose="020B0604020202020204" pitchFamily="34" charset="0"/>
                <a:cs typeface="Arial" panose="020B0604020202020204" pitchFamily="34" charset="0"/>
              </a:rPr>
              <a:t>, C. (2024). The effectiveness of digital physical activity interventions in older adults: a systematic umbrella review and meta-meta-analysis. International Journal of Behavioral Nutrition and Physical Activity, 21(1), 144.</a:t>
            </a:r>
          </a:p>
          <a:p>
            <a:pPr>
              <a:lnSpc>
                <a:spcPct val="150000"/>
              </a:lnSpc>
            </a:pPr>
            <a:r>
              <a:rPr lang="en-US" sz="2000" dirty="0">
                <a:latin typeface="Arial" panose="020B0604020202020204" pitchFamily="34" charset="0"/>
                <a:cs typeface="Arial" panose="020B0604020202020204" pitchFamily="34" charset="0"/>
              </a:rPr>
              <a:t>Bi, S., Yuan, J., Wang, Y., Zhang, W., Zhang, L., Zhang, Y., ... &amp; Luo, L. (2024). Effectiveness of digital health interventions in promoting physical activity among college students: systematic review and meta-analysis. Journal of medical Internet research, 26, e51714.</a:t>
            </a:r>
          </a:p>
          <a:p>
            <a:pPr>
              <a:lnSpc>
                <a:spcPct val="150000"/>
              </a:lnSpc>
            </a:pPr>
            <a:r>
              <a:rPr lang="en-US" sz="2000" dirty="0">
                <a:latin typeface="Arial" panose="020B0604020202020204" pitchFamily="34" charset="0"/>
                <a:cs typeface="Arial" panose="020B0604020202020204" pitchFamily="34" charset="0"/>
              </a:rPr>
              <a:t>Green, E. C., Murphy, E. M., &amp; </a:t>
            </a:r>
            <a:r>
              <a:rPr lang="en-US" sz="2000" dirty="0" err="1">
                <a:latin typeface="Arial" panose="020B0604020202020204" pitchFamily="34" charset="0"/>
                <a:cs typeface="Arial" panose="020B0604020202020204" pitchFamily="34" charset="0"/>
              </a:rPr>
              <a:t>Gryboski</a:t>
            </a:r>
            <a:r>
              <a:rPr lang="en-US" sz="2000" dirty="0">
                <a:latin typeface="Arial" panose="020B0604020202020204" pitchFamily="34" charset="0"/>
                <a:cs typeface="Arial" panose="020B0604020202020204" pitchFamily="34" charset="0"/>
              </a:rPr>
              <a:t>, K. (2020). The health belief model. The Wiley encyclopedia of health psychology, 211-214.</a:t>
            </a:r>
          </a:p>
          <a:p>
            <a:pPr>
              <a:lnSpc>
                <a:spcPct val="150000"/>
              </a:lnSpc>
            </a:pPr>
            <a:r>
              <a:rPr lang="en-US" sz="2000" dirty="0">
                <a:latin typeface="Arial" panose="020B0604020202020204" pitchFamily="34" charset="0"/>
                <a:cs typeface="Arial" panose="020B0604020202020204" pitchFamily="34" charset="0"/>
              </a:rPr>
              <a:t>Marmot, M., Allen, J., Boyce, T., </a:t>
            </a:r>
            <a:r>
              <a:rPr lang="en-US" sz="2000" dirty="0" err="1">
                <a:latin typeface="Arial" panose="020B0604020202020204" pitchFamily="34" charset="0"/>
                <a:cs typeface="Arial" panose="020B0604020202020204" pitchFamily="34" charset="0"/>
              </a:rPr>
              <a:t>Goldblatt</a:t>
            </a:r>
            <a:r>
              <a:rPr lang="en-US" sz="2000" dirty="0">
                <a:latin typeface="Arial" panose="020B0604020202020204" pitchFamily="34" charset="0"/>
                <a:cs typeface="Arial" panose="020B0604020202020204" pitchFamily="34" charset="0"/>
              </a:rPr>
              <a:t>, P. and Morrison, J. (2020) Health equity in England: The Marmot Review 10 years on. London: Institute of Health Equity.</a:t>
            </a:r>
          </a:p>
          <a:p>
            <a:pPr>
              <a:lnSpc>
                <a:spcPct val="150000"/>
              </a:lnSpc>
            </a:pPr>
            <a:r>
              <a:rPr lang="en-US" sz="2000" dirty="0">
                <a:latin typeface="Arial" panose="020B0604020202020204" pitchFamily="34" charset="0"/>
                <a:cs typeface="Arial" panose="020B0604020202020204" pitchFamily="34" charset="0"/>
              </a:rPr>
              <a:t>Müller, A. M., Alley, S., </a:t>
            </a:r>
            <a:r>
              <a:rPr lang="en-US" sz="2000" dirty="0" err="1">
                <a:latin typeface="Arial" panose="020B0604020202020204" pitchFamily="34" charset="0"/>
                <a:cs typeface="Arial" panose="020B0604020202020204" pitchFamily="34" charset="0"/>
              </a:rPr>
              <a:t>Schoeppe</a:t>
            </a:r>
            <a:r>
              <a:rPr lang="en-US" sz="2000" dirty="0">
                <a:latin typeface="Arial" panose="020B0604020202020204" pitchFamily="34" charset="0"/>
                <a:cs typeface="Arial" panose="020B0604020202020204" pitchFamily="34" charset="0"/>
              </a:rPr>
              <a:t>, S., &amp; </a:t>
            </a:r>
            <a:r>
              <a:rPr lang="en-US" sz="2000" dirty="0" err="1">
                <a:latin typeface="Arial" panose="020B0604020202020204" pitchFamily="34" charset="0"/>
                <a:cs typeface="Arial" panose="020B0604020202020204" pitchFamily="34" charset="0"/>
              </a:rPr>
              <a:t>Vandelanotte</a:t>
            </a:r>
            <a:r>
              <a:rPr lang="en-US" sz="2000" dirty="0">
                <a:latin typeface="Arial" panose="020B0604020202020204" pitchFamily="34" charset="0"/>
                <a:cs typeface="Arial" panose="020B0604020202020204" pitchFamily="34" charset="0"/>
              </a:rPr>
              <a:t>, C. (2016). The effectiveness of e-&amp; </a:t>
            </a:r>
            <a:r>
              <a:rPr lang="en-US" sz="2000" dirty="0" err="1">
                <a:latin typeface="Arial" panose="020B0604020202020204" pitchFamily="34" charset="0"/>
                <a:cs typeface="Arial" panose="020B0604020202020204" pitchFamily="34" charset="0"/>
              </a:rPr>
              <a:t>mHealth</a:t>
            </a:r>
            <a:r>
              <a:rPr lang="en-US" sz="2000" dirty="0">
                <a:latin typeface="Arial" panose="020B0604020202020204" pitchFamily="34" charset="0"/>
                <a:cs typeface="Arial" panose="020B0604020202020204" pitchFamily="34" charset="0"/>
              </a:rPr>
              <a:t> interventions to promote physical activity and healthy diets in developing countries: a systematic review. International Journal of Behavioral Nutrition and Physical Activity, 13(1), 109.</a:t>
            </a:r>
          </a:p>
          <a:p>
            <a:pPr>
              <a:lnSpc>
                <a:spcPct val="150000"/>
              </a:lnSpc>
            </a:pPr>
            <a:r>
              <a:rPr lang="en-US" sz="2000" dirty="0">
                <a:latin typeface="Arial" panose="020B0604020202020204" pitchFamily="34" charset="0"/>
                <a:cs typeface="Arial" panose="020B0604020202020204" pitchFamily="34" charset="0"/>
              </a:rPr>
              <a:t>Naidoo, J. and Wills, J. (2016) Foundations for Health Promotion. 4th </a:t>
            </a:r>
            <a:r>
              <a:rPr lang="en-US" sz="2000" dirty="0" err="1">
                <a:latin typeface="Arial" panose="020B0604020202020204" pitchFamily="34" charset="0"/>
                <a:cs typeface="Arial" panose="020B0604020202020204" pitchFamily="34" charset="0"/>
              </a:rPr>
              <a:t>edn</a:t>
            </a:r>
            <a:r>
              <a:rPr lang="en-US" sz="2000" dirty="0">
                <a:latin typeface="Arial" panose="020B0604020202020204" pitchFamily="34" charset="0"/>
                <a:cs typeface="Arial" panose="020B0604020202020204" pitchFamily="34" charset="0"/>
              </a:rPr>
              <a:t>. London: Elsevier.</a:t>
            </a:r>
          </a:p>
          <a:p>
            <a:pPr>
              <a:lnSpc>
                <a:spcPct val="150000"/>
              </a:lnSpc>
            </a:pPr>
            <a:r>
              <a:rPr lang="en-US" sz="2000" dirty="0">
                <a:latin typeface="Arial" panose="020B0604020202020204" pitchFamily="34" charset="0"/>
                <a:cs typeface="Arial" panose="020B0604020202020204" pitchFamily="34" charset="0"/>
              </a:rPr>
              <a:t>NHS England, 2022. </a:t>
            </a:r>
            <a:r>
              <a:rPr lang="en-US" sz="2000" i="1" dirty="0">
                <a:latin typeface="Arial" panose="020B0604020202020204" pitchFamily="34" charset="0"/>
                <a:cs typeface="Arial" panose="020B0604020202020204" pitchFamily="34" charset="0"/>
              </a:rPr>
              <a:t>Digital inclusion and health outcomes</a:t>
            </a:r>
            <a:r>
              <a:rPr lang="en-US" sz="2000" dirty="0">
                <a:latin typeface="Arial" panose="020B0604020202020204" pitchFamily="34" charset="0"/>
                <a:cs typeface="Arial" panose="020B0604020202020204" pitchFamily="34" charset="0"/>
              </a:rPr>
              <a:t>. Available at: </a:t>
            </a:r>
            <a:r>
              <a:rPr lang="en-US" sz="2000" dirty="0">
                <a:latin typeface="Arial" panose="020B0604020202020204" pitchFamily="34" charset="0"/>
                <a:cs typeface="Arial" panose="020B0604020202020204" pitchFamily="34" charset="0"/>
                <a:hlinkClick r:id="rId2"/>
              </a:rPr>
              <a:t>https://www.england.nhs.uk/digitaltechnology</a:t>
            </a:r>
            <a:r>
              <a:rPr lang="en-US" sz="2000" dirty="0">
                <a:latin typeface="Arial" panose="020B0604020202020204" pitchFamily="34" charset="0"/>
                <a:cs typeface="Arial" panose="020B0604020202020204" pitchFamily="34" charset="0"/>
              </a:rPr>
              <a:t> (Accessed: 6 March 2026).</a:t>
            </a:r>
          </a:p>
          <a:p>
            <a:pPr>
              <a:lnSpc>
                <a:spcPct val="150000"/>
              </a:lnSpc>
            </a:pPr>
            <a:r>
              <a:rPr lang="en-US" sz="2000" dirty="0">
                <a:latin typeface="Arial" panose="020B0604020202020204" pitchFamily="34" charset="0"/>
                <a:cs typeface="Arial" panose="020B0604020202020204" pitchFamily="34" charset="0"/>
              </a:rPr>
              <a:t>NHS England (2019) NHS Apps Library. Available at: https://www.nhs.uk/apps-library/ (Accessed: 5 March 2026).</a:t>
            </a:r>
          </a:p>
          <a:p>
            <a:pPr>
              <a:lnSpc>
                <a:spcPct val="150000"/>
              </a:lnSpc>
            </a:pPr>
            <a:r>
              <a:rPr lang="en-US" sz="2000" dirty="0">
                <a:latin typeface="Arial" panose="020B0604020202020204" pitchFamily="34" charset="0"/>
                <a:cs typeface="Arial" panose="020B0604020202020204" pitchFamily="34" charset="0"/>
              </a:rPr>
              <a:t>National Institute for Health and Care Excellence (NICE), 2020. </a:t>
            </a:r>
            <a:r>
              <a:rPr lang="en-US" sz="2000" i="1" dirty="0" err="1">
                <a:latin typeface="Arial" panose="020B0604020202020204" pitchFamily="34" charset="0"/>
                <a:cs typeface="Arial" panose="020B0604020202020204" pitchFamily="34" charset="0"/>
              </a:rPr>
              <a:t>Behaviour</a:t>
            </a:r>
            <a:r>
              <a:rPr lang="en-US" sz="2000" i="1" dirty="0">
                <a:latin typeface="Arial" panose="020B0604020202020204" pitchFamily="34" charset="0"/>
                <a:cs typeface="Arial" panose="020B0604020202020204" pitchFamily="34" charset="0"/>
              </a:rPr>
              <a:t> change: digital and mobile health interventions (NG183)</a:t>
            </a:r>
            <a:r>
              <a:rPr lang="en-US" sz="2000" dirty="0">
                <a:latin typeface="Arial" panose="020B0604020202020204" pitchFamily="34" charset="0"/>
                <a:cs typeface="Arial" panose="020B0604020202020204" pitchFamily="34" charset="0"/>
              </a:rPr>
              <a:t>. Available at: </a:t>
            </a:r>
            <a:r>
              <a:rPr lang="en-US" sz="2000" dirty="0">
                <a:latin typeface="Arial" panose="020B0604020202020204" pitchFamily="34" charset="0"/>
                <a:cs typeface="Arial" panose="020B0604020202020204" pitchFamily="34" charset="0"/>
                <a:hlinkClick r:id="rId3"/>
              </a:rPr>
              <a:t>NICE </a:t>
            </a:r>
            <a:r>
              <a:rPr lang="en-US" sz="2000" dirty="0" err="1">
                <a:latin typeface="Arial" panose="020B0604020202020204" pitchFamily="34" charset="0"/>
                <a:cs typeface="Arial" panose="020B0604020202020204" pitchFamily="34" charset="0"/>
                <a:hlinkClick r:id="rId3"/>
              </a:rPr>
              <a:t>Behaviour</a:t>
            </a:r>
            <a:r>
              <a:rPr lang="en-US" sz="2000" dirty="0">
                <a:latin typeface="Arial" panose="020B0604020202020204" pitchFamily="34" charset="0"/>
                <a:cs typeface="Arial" panose="020B0604020202020204" pitchFamily="34" charset="0"/>
                <a:hlinkClick r:id="rId3"/>
              </a:rPr>
              <a:t> Change Digital Health Guideline</a:t>
            </a:r>
            <a:r>
              <a:rPr lang="en-US" sz="2000" dirty="0">
                <a:latin typeface="Arial" panose="020B0604020202020204" pitchFamily="34" charset="0"/>
                <a:cs typeface="Arial" panose="020B0604020202020204" pitchFamily="34" charset="0"/>
              </a:rPr>
              <a:t> (Accessed: 6 March 2026).</a:t>
            </a:r>
          </a:p>
          <a:p>
            <a:pPr>
              <a:lnSpc>
                <a:spcPct val="150000"/>
              </a:lnSpc>
            </a:pPr>
            <a:r>
              <a:rPr lang="en-US" sz="2000" dirty="0">
                <a:latin typeface="Arial" panose="020B0604020202020204" pitchFamily="34" charset="0"/>
                <a:cs typeface="Arial" panose="020B0604020202020204" pitchFamily="34" charset="0"/>
              </a:rPr>
              <a:t>Odendaal, W. A., Watkins, J. A., Leon, N., </a:t>
            </a:r>
            <a:r>
              <a:rPr lang="en-US" sz="2000" dirty="0" err="1">
                <a:latin typeface="Arial" panose="020B0604020202020204" pitchFamily="34" charset="0"/>
                <a:cs typeface="Arial" panose="020B0604020202020204" pitchFamily="34" charset="0"/>
              </a:rPr>
              <a:t>Goudge</a:t>
            </a:r>
            <a:r>
              <a:rPr lang="en-US" sz="2000" dirty="0">
                <a:latin typeface="Arial" panose="020B0604020202020204" pitchFamily="34" charset="0"/>
                <a:cs typeface="Arial" panose="020B0604020202020204" pitchFamily="34" charset="0"/>
              </a:rPr>
              <a:t>, J., Griffiths, F., Tomlinson, M., &amp; Daniels, K. (2020). Health workers’ perceptions and experiences of using </a:t>
            </a:r>
            <a:r>
              <a:rPr lang="en-US" sz="2000" dirty="0" err="1">
                <a:latin typeface="Arial" panose="020B0604020202020204" pitchFamily="34" charset="0"/>
                <a:cs typeface="Arial" panose="020B0604020202020204" pitchFamily="34" charset="0"/>
              </a:rPr>
              <a:t>mHealth</a:t>
            </a:r>
            <a:r>
              <a:rPr lang="en-US" sz="2000" dirty="0">
                <a:latin typeface="Arial" panose="020B0604020202020204" pitchFamily="34" charset="0"/>
                <a:cs typeface="Arial" panose="020B0604020202020204" pitchFamily="34" charset="0"/>
              </a:rPr>
              <a:t> technologies to deliver primary healthcare services: a qualitative evidence synthesis. Cochrane Database of Systematic Reviews, (3).</a:t>
            </a:r>
          </a:p>
          <a:p>
            <a:pPr>
              <a:lnSpc>
                <a:spcPct val="150000"/>
              </a:lnSpc>
            </a:pPr>
            <a:r>
              <a:rPr lang="en-US" sz="2000" dirty="0">
                <a:latin typeface="Arial" panose="020B0604020202020204" pitchFamily="34" charset="0"/>
                <a:cs typeface="Arial" panose="020B0604020202020204" pitchFamily="34" charset="0"/>
              </a:rPr>
              <a:t>Office for National Statistics (ONS), 2022. </a:t>
            </a:r>
            <a:r>
              <a:rPr lang="en-US" sz="2000" i="1" dirty="0">
                <a:latin typeface="Arial" panose="020B0604020202020204" pitchFamily="34" charset="0"/>
                <a:cs typeface="Arial" panose="020B0604020202020204" pitchFamily="34" charset="0"/>
              </a:rPr>
              <a:t>Health inequalities and physical activity in the UK</a:t>
            </a:r>
            <a:r>
              <a:rPr lang="en-US" sz="2000" dirty="0">
                <a:latin typeface="Arial" panose="020B0604020202020204" pitchFamily="34" charset="0"/>
                <a:cs typeface="Arial" panose="020B0604020202020204" pitchFamily="34" charset="0"/>
              </a:rPr>
              <a:t>. Available at: </a:t>
            </a:r>
            <a:r>
              <a:rPr lang="en-US" sz="2000" dirty="0">
                <a:latin typeface="Arial" panose="020B0604020202020204" pitchFamily="34" charset="0"/>
                <a:cs typeface="Arial" panose="020B0604020202020204" pitchFamily="34" charset="0"/>
                <a:hlinkClick r:id="rId4"/>
              </a:rPr>
              <a:t>https://www.ons.gov.uk/peoplepopulationandcommunity/healthandsocialcare/healthinequalities</a:t>
            </a:r>
            <a:r>
              <a:rPr lang="en-US" sz="2000" dirty="0">
                <a:latin typeface="Arial" panose="020B0604020202020204" pitchFamily="34" charset="0"/>
                <a:cs typeface="Arial" panose="020B0604020202020204" pitchFamily="34" charset="0"/>
              </a:rPr>
              <a:t> (Accessed: 6 March 2026).</a:t>
            </a:r>
          </a:p>
          <a:p>
            <a:pPr>
              <a:lnSpc>
                <a:spcPct val="150000"/>
              </a:lnSpc>
            </a:pPr>
            <a:r>
              <a:rPr lang="en-US" sz="2000" dirty="0" err="1">
                <a:latin typeface="Arial" panose="020B0604020202020204" pitchFamily="34" charset="0"/>
                <a:cs typeface="Arial" panose="020B0604020202020204" pitchFamily="34" charset="0"/>
              </a:rPr>
              <a:t>Patey</a:t>
            </a:r>
            <a:r>
              <a:rPr lang="en-US" sz="2000" dirty="0">
                <a:latin typeface="Arial" panose="020B0604020202020204" pitchFamily="34" charset="0"/>
                <a:cs typeface="Arial" panose="020B0604020202020204" pitchFamily="34" charset="0"/>
              </a:rPr>
              <a:t>, A. M., </a:t>
            </a:r>
            <a:r>
              <a:rPr lang="en-US" sz="2000" dirty="0" err="1">
                <a:latin typeface="Arial" panose="020B0604020202020204" pitchFamily="34" charset="0"/>
                <a:cs typeface="Arial" panose="020B0604020202020204" pitchFamily="34" charset="0"/>
              </a:rPr>
              <a:t>Grimshaw</a:t>
            </a:r>
            <a:r>
              <a:rPr lang="en-US" sz="2000" dirty="0">
                <a:latin typeface="Arial" panose="020B0604020202020204" pitchFamily="34" charset="0"/>
                <a:cs typeface="Arial" panose="020B0604020202020204" pitchFamily="34" charset="0"/>
              </a:rPr>
              <a:t>, J. M., &amp; Francis, J. J. (2021). Changing </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,‘more or less’: do implementation and de-implementation interventions include different </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 change techniques?. Implementation Science, 16(1), 20.</a:t>
            </a:r>
          </a:p>
          <a:p>
            <a:pPr>
              <a:lnSpc>
                <a:spcPct val="150000"/>
              </a:lnSpc>
            </a:pPr>
            <a:r>
              <a:rPr lang="en-US" sz="2000" dirty="0">
                <a:latin typeface="Arial" panose="020B0604020202020204" pitchFamily="34" charset="0"/>
                <a:cs typeface="Arial" panose="020B0604020202020204" pitchFamily="34" charset="0"/>
              </a:rPr>
              <a:t>Pew Research Center (2021) Mobile technology and home broadband 2021. Available at: https://www.pewresearch.org (Accessed: 5 March 2026).</a:t>
            </a:r>
          </a:p>
          <a:p>
            <a:pPr>
              <a:lnSpc>
                <a:spcPct val="150000"/>
              </a:lnSpc>
            </a:pPr>
            <a:r>
              <a:rPr lang="en-US" sz="2000" dirty="0">
                <a:latin typeface="Arial" panose="020B0604020202020204" pitchFamily="34" charset="0"/>
                <a:cs typeface="Arial" panose="020B0604020202020204" pitchFamily="34" charset="0"/>
              </a:rPr>
              <a:t>Public Health England (2020). </a:t>
            </a:r>
            <a:r>
              <a:rPr lang="en-US" sz="2000" i="1" dirty="0">
                <a:latin typeface="Arial" panose="020B0604020202020204" pitchFamily="34" charset="0"/>
                <a:cs typeface="Arial" panose="020B0604020202020204" pitchFamily="34" charset="0"/>
              </a:rPr>
              <a:t>Physical activity: applying All Our Health</a:t>
            </a:r>
            <a:r>
              <a:rPr lang="en-US" sz="2000" dirty="0">
                <a:latin typeface="Arial" panose="020B0604020202020204" pitchFamily="34" charset="0"/>
                <a:cs typeface="Arial" panose="020B0604020202020204" pitchFamily="34" charset="0"/>
              </a:rPr>
              <a:t>. Available at: </a:t>
            </a:r>
            <a:r>
              <a:rPr lang="en-US" sz="2000" dirty="0">
                <a:latin typeface="Arial" panose="020B0604020202020204" pitchFamily="34" charset="0"/>
                <a:cs typeface="Arial" panose="020B0604020202020204" pitchFamily="34" charset="0"/>
                <a:hlinkClick r:id="rId5"/>
              </a:rPr>
              <a:t>https://www.gov.uk/government/publications/physical-activity-applying-all-our-health</a:t>
            </a:r>
            <a:r>
              <a:rPr lang="en-US" sz="2000" dirty="0">
                <a:latin typeface="Arial" panose="020B0604020202020204" pitchFamily="34" charset="0"/>
                <a:cs typeface="Arial" panose="020B0604020202020204" pitchFamily="34" charset="0"/>
              </a:rPr>
              <a:t> (Accessed: 6 March 2026).</a:t>
            </a:r>
          </a:p>
          <a:p>
            <a:pPr>
              <a:lnSpc>
                <a:spcPct val="150000"/>
              </a:lnSpc>
            </a:pPr>
            <a:r>
              <a:rPr lang="en-US" sz="2000" dirty="0">
                <a:latin typeface="Arial" panose="020B0604020202020204" pitchFamily="34" charset="0"/>
                <a:cs typeface="Arial" panose="020B0604020202020204" pitchFamily="34" charset="0"/>
              </a:rPr>
              <a:t>Statista (2023). </a:t>
            </a:r>
            <a:r>
              <a:rPr lang="en-US" sz="2000" i="1" dirty="0">
                <a:latin typeface="Arial" panose="020B0604020202020204" pitchFamily="34" charset="0"/>
                <a:cs typeface="Arial" panose="020B0604020202020204" pitchFamily="34" charset="0"/>
              </a:rPr>
              <a:t>Mobile health app usage worldwide</a:t>
            </a:r>
            <a:r>
              <a:rPr lang="en-US" sz="2000" dirty="0">
                <a:latin typeface="Arial" panose="020B0604020202020204" pitchFamily="34" charset="0"/>
                <a:cs typeface="Arial" panose="020B0604020202020204" pitchFamily="34" charset="0"/>
              </a:rPr>
              <a:t>. Available at: </a:t>
            </a:r>
            <a:r>
              <a:rPr lang="en-US" sz="2000" dirty="0">
                <a:latin typeface="Arial" panose="020B0604020202020204" pitchFamily="34" charset="0"/>
                <a:cs typeface="Arial" panose="020B0604020202020204" pitchFamily="34" charset="0"/>
                <a:hlinkClick r:id="rId6"/>
              </a:rPr>
              <a:t>https://www.statista.com</a:t>
            </a:r>
            <a:r>
              <a:rPr lang="en-US" sz="2000" dirty="0">
                <a:latin typeface="Arial" panose="020B0604020202020204" pitchFamily="34" charset="0"/>
                <a:cs typeface="Arial" panose="020B0604020202020204" pitchFamily="34" charset="0"/>
              </a:rPr>
              <a:t> (Accessed: 5 March 2026).</a:t>
            </a:r>
          </a:p>
          <a:p>
            <a:pPr>
              <a:lnSpc>
                <a:spcPct val="150000"/>
              </a:lnSpc>
            </a:pPr>
            <a:r>
              <a:rPr lang="en-US" sz="2000" dirty="0">
                <a:latin typeface="Arial" panose="020B0604020202020204" pitchFamily="34" charset="0"/>
                <a:cs typeface="Arial" panose="020B0604020202020204" pitchFamily="34" charset="0"/>
              </a:rPr>
              <a:t>World Health Organization (2018). </a:t>
            </a:r>
            <a:r>
              <a:rPr lang="en-US" sz="2000" i="1" dirty="0">
                <a:latin typeface="Arial" panose="020B0604020202020204" pitchFamily="34" charset="0"/>
                <a:cs typeface="Arial" panose="020B0604020202020204" pitchFamily="34" charset="0"/>
              </a:rPr>
              <a:t>Global action plan on physical activity 2018–2030: more active people for a healthier world</a:t>
            </a:r>
            <a:r>
              <a:rPr lang="en-US" sz="2000" dirty="0">
                <a:latin typeface="Arial" panose="020B0604020202020204" pitchFamily="34" charset="0"/>
                <a:cs typeface="Arial" panose="020B0604020202020204" pitchFamily="34" charset="0"/>
              </a:rPr>
              <a:t>. Geneva: WHO. Available </a:t>
            </a:r>
            <a:r>
              <a:rPr lang="en-US" sz="2000" dirty="0" err="1">
                <a:latin typeface="Arial" panose="020B0604020202020204" pitchFamily="34" charset="0"/>
                <a:cs typeface="Arial" panose="020B0604020202020204" pitchFamily="34" charset="0"/>
              </a:rPr>
              <a:t>at:</a:t>
            </a:r>
            <a:r>
              <a:rPr lang="en-US" sz="2000" dirty="0" err="1">
                <a:latin typeface="Arial" panose="020B0604020202020204" pitchFamily="34" charset="0"/>
                <a:cs typeface="Arial" panose="020B0604020202020204" pitchFamily="34" charset="0"/>
                <a:hlinkClick r:id="rId7"/>
              </a:rPr>
              <a:t>https</a:t>
            </a:r>
            <a:r>
              <a:rPr lang="en-US" sz="2000" dirty="0">
                <a:latin typeface="Arial" panose="020B0604020202020204" pitchFamily="34" charset="0"/>
                <a:cs typeface="Arial" panose="020B0604020202020204" pitchFamily="34" charset="0"/>
                <a:hlinkClick r:id="rId7"/>
              </a:rPr>
              <a:t>://www.who.int/publications/i/item/9789241514187</a:t>
            </a:r>
            <a:r>
              <a:rPr lang="en-US" sz="2000" dirty="0">
                <a:latin typeface="Arial" panose="020B0604020202020204" pitchFamily="34" charset="0"/>
                <a:cs typeface="Arial" panose="020B0604020202020204" pitchFamily="34" charset="0"/>
              </a:rPr>
              <a:t> (Accessed: 6 March 2026).</a:t>
            </a:r>
          </a:p>
          <a:p>
            <a:pPr>
              <a:lnSpc>
                <a:spcPct val="150000"/>
              </a:lnSpc>
            </a:pPr>
            <a:r>
              <a:rPr lang="en-US" sz="2000" dirty="0">
                <a:latin typeface="Arial" panose="020B0604020202020204" pitchFamily="34" charset="0"/>
                <a:cs typeface="Arial" panose="020B0604020202020204" pitchFamily="34" charset="0"/>
              </a:rPr>
              <a:t>World Health Organization (2021). </a:t>
            </a:r>
            <a:r>
              <a:rPr lang="en-US" sz="2000" i="1" dirty="0">
                <a:latin typeface="Arial" panose="020B0604020202020204" pitchFamily="34" charset="0"/>
                <a:cs typeface="Arial" panose="020B0604020202020204" pitchFamily="34" charset="0"/>
              </a:rPr>
              <a:t>Global patient safety action plan 2021–2030</a:t>
            </a:r>
            <a:r>
              <a:rPr lang="en-US" sz="2000" dirty="0">
                <a:latin typeface="Arial" panose="020B0604020202020204" pitchFamily="34" charset="0"/>
                <a:cs typeface="Arial" panose="020B0604020202020204" pitchFamily="34" charset="0"/>
              </a:rPr>
              <a:t>. Geneva: WHO. Available at: </a:t>
            </a:r>
            <a:r>
              <a:rPr lang="en-US" sz="2000" dirty="0">
                <a:latin typeface="Arial" panose="020B0604020202020204" pitchFamily="34" charset="0"/>
                <a:cs typeface="Arial" panose="020B0604020202020204" pitchFamily="34" charset="0"/>
                <a:hlinkClick r:id="rId8"/>
              </a:rPr>
              <a:t>https://www.who.int/publications/i/item/9789240032705</a:t>
            </a:r>
            <a:r>
              <a:rPr lang="en-US" sz="2000" dirty="0">
                <a:latin typeface="Arial" panose="020B0604020202020204" pitchFamily="34" charset="0"/>
                <a:cs typeface="Arial" panose="020B0604020202020204" pitchFamily="34" charset="0"/>
              </a:rPr>
              <a:t> (Accessed: 6 March 2026).</a:t>
            </a:r>
          </a:p>
          <a:p>
            <a:pPr>
              <a:lnSpc>
                <a:spcPct val="150000"/>
              </a:lnSpc>
            </a:pPr>
            <a:r>
              <a:rPr lang="en-US" sz="2000" dirty="0">
                <a:latin typeface="Arial" panose="020B0604020202020204" pitchFamily="34" charset="0"/>
                <a:cs typeface="Arial" panose="020B0604020202020204" pitchFamily="34" charset="0"/>
              </a:rPr>
              <a:t>Xu, L., Shi, H., Shen, M., Ni, Y., Zhang, X., Pang, Y., ... &amp; Li, F. (2022). The effects of </a:t>
            </a:r>
            <a:r>
              <a:rPr lang="en-US" sz="2000" dirty="0" err="1">
                <a:latin typeface="Arial" panose="020B0604020202020204" pitchFamily="34" charset="0"/>
                <a:cs typeface="Arial" panose="020B0604020202020204" pitchFamily="34" charset="0"/>
              </a:rPr>
              <a:t>mHealth</a:t>
            </a:r>
            <a:r>
              <a:rPr lang="en-US" sz="2000" dirty="0">
                <a:latin typeface="Arial" panose="020B0604020202020204" pitchFamily="34" charset="0"/>
                <a:cs typeface="Arial" panose="020B0604020202020204" pitchFamily="34" charset="0"/>
              </a:rPr>
              <a:t>-based gamification interventions on participation in physical activity: systematic review. JMIR </a:t>
            </a:r>
            <a:r>
              <a:rPr lang="en-US" sz="2000" dirty="0" err="1">
                <a:latin typeface="Arial" panose="020B0604020202020204" pitchFamily="34" charset="0"/>
                <a:cs typeface="Arial" panose="020B0604020202020204" pitchFamily="34" charset="0"/>
              </a:rPr>
              <a:t>mHealth</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uHealth</a:t>
            </a:r>
            <a:r>
              <a:rPr lang="en-US" sz="2000" dirty="0">
                <a:latin typeface="Arial" panose="020B0604020202020204" pitchFamily="34" charset="0"/>
                <a:cs typeface="Arial" panose="020B0604020202020204" pitchFamily="34" charset="0"/>
              </a:rPr>
              <a:t>, 10(2), e27794.</a:t>
            </a:r>
          </a:p>
          <a:p>
            <a:pPr>
              <a:lnSpc>
                <a:spcPct val="150000"/>
              </a:lnSpc>
            </a:pPr>
            <a:r>
              <a:rPr lang="en-US" sz="2000" dirty="0">
                <a:latin typeface="Arial" panose="020B0604020202020204" pitchFamily="34" charset="0"/>
                <a:cs typeface="Arial" panose="020B0604020202020204" pitchFamily="34" charset="0"/>
              </a:rPr>
              <a:t>Zheng, S., Li, J., Liu, Y. and Wang, H. (2023) ‘Effectiveness of holistic </a:t>
            </a:r>
            <a:r>
              <a:rPr lang="en-US" sz="2000" dirty="0" err="1">
                <a:latin typeface="Arial" panose="020B0604020202020204" pitchFamily="34" charset="0"/>
                <a:cs typeface="Arial" panose="020B0604020202020204" pitchFamily="34" charset="0"/>
              </a:rPr>
              <a:t>mHealth</a:t>
            </a:r>
            <a:r>
              <a:rPr lang="en-US" sz="2000" dirty="0">
                <a:latin typeface="Arial" panose="020B0604020202020204" pitchFamily="34" charset="0"/>
                <a:cs typeface="Arial" panose="020B0604020202020204" pitchFamily="34" charset="0"/>
              </a:rPr>
              <a:t> interventions on physical activity and health outcomes’, The Lancet </a:t>
            </a:r>
            <a:r>
              <a:rPr lang="en-US" sz="2000" dirty="0" err="1">
                <a:latin typeface="Arial" panose="020B0604020202020204" pitchFamily="34" charset="0"/>
                <a:cs typeface="Arial" panose="020B0604020202020204" pitchFamily="34" charset="0"/>
              </a:rPr>
              <a:t>eClinicalMedicine</a:t>
            </a:r>
            <a:r>
              <a:rPr lang="en-US" sz="2000" dirty="0">
                <a:latin typeface="Arial" panose="020B0604020202020204" pitchFamily="34" charset="0"/>
                <a:cs typeface="Arial" panose="020B0604020202020204" pitchFamily="34" charset="0"/>
              </a:rPr>
              <a:t>, 58, 101915.</a:t>
            </a:r>
          </a:p>
        </p:txBody>
      </p:sp>
      <p:sp>
        <p:nvSpPr>
          <p:cNvPr id="4" name="AutoShape 4"/>
          <p:cNvSpPr/>
          <p:nvPr/>
        </p:nvSpPr>
        <p:spPr>
          <a:xfrm>
            <a:off x="-4543222" y="6370065"/>
            <a:ext cx="13411199" cy="7412208"/>
          </a:xfrm>
          <a:prstGeom prst="rect">
            <a:avLst/>
          </a:prstGeom>
          <a:solidFill>
            <a:srgbClr val="5CA892"/>
          </a:solidFill>
        </p:spPr>
        <p:txBody>
          <a:bodyPr/>
          <a:lstStyle/>
          <a:p>
            <a:endParaRPr lang="en-GB"/>
          </a:p>
        </p:txBody>
      </p:sp>
      <p:sp>
        <p:nvSpPr>
          <p:cNvPr id="5" name="AutoShape 5"/>
          <p:cNvSpPr/>
          <p:nvPr/>
        </p:nvSpPr>
        <p:spPr>
          <a:xfrm>
            <a:off x="-4705350" y="14138910"/>
            <a:ext cx="13609538" cy="27859990"/>
          </a:xfrm>
          <a:prstGeom prst="rect">
            <a:avLst/>
          </a:prstGeom>
          <a:solidFill>
            <a:srgbClr val="C8A160"/>
          </a:solidFill>
        </p:spPr>
        <p:txBody>
          <a:bodyPr/>
          <a:lstStyle/>
          <a:p>
            <a:endParaRPr lang="en-GB"/>
          </a:p>
        </p:txBody>
      </p:sp>
      <p:sp>
        <p:nvSpPr>
          <p:cNvPr id="14" name="AutoShape 14"/>
          <p:cNvSpPr/>
          <p:nvPr/>
        </p:nvSpPr>
        <p:spPr>
          <a:xfrm flipV="1">
            <a:off x="10591368" y="3387824"/>
            <a:ext cx="9490376" cy="60286"/>
          </a:xfrm>
          <a:prstGeom prst="line">
            <a:avLst/>
          </a:prstGeom>
          <a:ln w="29167" cap="rnd">
            <a:solidFill>
              <a:srgbClr val="C8A160"/>
            </a:solidFill>
            <a:prstDash val="solid"/>
            <a:headEnd type="none" w="sm" len="sm"/>
            <a:tailEnd type="none" w="sm" len="sm"/>
          </a:ln>
        </p:spPr>
        <p:txBody>
          <a:bodyPr/>
          <a:lstStyle/>
          <a:p>
            <a:endParaRPr lang="en-GB"/>
          </a:p>
        </p:txBody>
      </p:sp>
      <p:sp>
        <p:nvSpPr>
          <p:cNvPr id="17" name="TextBox 17"/>
          <p:cNvSpPr txBox="1"/>
          <p:nvPr/>
        </p:nvSpPr>
        <p:spPr>
          <a:xfrm>
            <a:off x="-4562676" y="682820"/>
            <a:ext cx="15249726" cy="1922899"/>
          </a:xfrm>
          <a:prstGeom prst="rect">
            <a:avLst/>
          </a:prstGeom>
        </p:spPr>
        <p:txBody>
          <a:bodyPr wrap="square" lIns="0" tIns="0" rIns="0" bIns="0" rtlCol="0" anchor="t">
            <a:spAutoFit/>
          </a:bodyPr>
          <a:lstStyle/>
          <a:p>
            <a:pPr>
              <a:lnSpc>
                <a:spcPts val="8083"/>
              </a:lnSpc>
            </a:pPr>
            <a:r>
              <a:rPr lang="en-US" sz="3600" dirty="0">
                <a:solidFill>
                  <a:schemeClr val="bg1"/>
                </a:solidFill>
                <a:latin typeface="Arial" panose="020B0604020202020204" pitchFamily="34" charset="0"/>
                <a:cs typeface="Arial" panose="020B0604020202020204" pitchFamily="34" charset="0"/>
              </a:rPr>
              <a:t>Using Mobile Health (</a:t>
            </a:r>
            <a:r>
              <a:rPr lang="en-US" sz="3600" dirty="0" err="1">
                <a:solidFill>
                  <a:schemeClr val="bg1"/>
                </a:solidFill>
                <a:latin typeface="Arial" panose="020B0604020202020204" pitchFamily="34" charset="0"/>
                <a:cs typeface="Arial" panose="020B0604020202020204" pitchFamily="34" charset="0"/>
              </a:rPr>
              <a:t>mHealth</a:t>
            </a:r>
            <a:r>
              <a:rPr lang="en-US" sz="3600" dirty="0">
                <a:solidFill>
                  <a:schemeClr val="bg1"/>
                </a:solidFill>
                <a:latin typeface="Arial" panose="020B0604020202020204" pitchFamily="34" charset="0"/>
                <a:cs typeface="Arial" panose="020B0604020202020204" pitchFamily="34" charset="0"/>
              </a:rPr>
              <a:t>) Technology to Promote Physical Activity and Reduce Health Inequalities</a:t>
            </a:r>
            <a:endParaRPr lang="en-US" sz="3600" b="1" dirty="0">
              <a:solidFill>
                <a:schemeClr val="bg1"/>
              </a:solidFill>
              <a:latin typeface="Arial" panose="020B0604020202020204" pitchFamily="34" charset="0"/>
              <a:ea typeface="Codec Pro Ultra-Bold"/>
              <a:cs typeface="Arial" panose="020B0604020202020204" pitchFamily="34" charset="0"/>
              <a:sym typeface="Codec Pro Ultra-Bold"/>
            </a:endParaRPr>
          </a:p>
        </p:txBody>
      </p:sp>
      <p:sp>
        <p:nvSpPr>
          <p:cNvPr id="18" name="TextBox 18"/>
          <p:cNvSpPr txBox="1"/>
          <p:nvPr/>
        </p:nvSpPr>
        <p:spPr>
          <a:xfrm>
            <a:off x="-4171950" y="6726701"/>
            <a:ext cx="12877800" cy="4678204"/>
          </a:xfrm>
          <a:prstGeom prst="rect">
            <a:avLst/>
          </a:prstGeom>
        </p:spPr>
        <p:txBody>
          <a:bodyPr wrap="square" lIns="0" tIns="0" rIns="0" bIns="0" rtlCol="0" anchor="t">
            <a:spAutoFit/>
          </a:bodyPr>
          <a:lstStyle/>
          <a:p>
            <a:pPr algn="just"/>
            <a:r>
              <a:rPr lang="en-GB" sz="2400" b="1" dirty="0">
                <a:solidFill>
                  <a:schemeClr val="bg1"/>
                </a:solidFill>
                <a:latin typeface="Arial" panose="020B0604020202020204" pitchFamily="34" charset="0"/>
                <a:cs typeface="Arial" panose="020B0604020202020204" pitchFamily="34" charset="0"/>
              </a:rPr>
              <a:t>Background</a:t>
            </a:r>
          </a:p>
          <a:p>
            <a:pPr algn="just"/>
            <a:endParaRPr lang="en-GB" sz="2000" b="1" dirty="0">
              <a:solidFill>
                <a:schemeClr val="bg1"/>
              </a:solidFill>
              <a:latin typeface="Arial" panose="020B0604020202020204" pitchFamily="34" charset="0"/>
              <a:cs typeface="Arial" panose="020B0604020202020204" pitchFamily="34" charset="0"/>
            </a:endParaRPr>
          </a:p>
          <a:p>
            <a:pPr algn="just"/>
            <a:r>
              <a:rPr lang="en-GB" sz="2000" dirty="0">
                <a:solidFill>
                  <a:schemeClr val="bg1"/>
                </a:solidFill>
                <a:latin typeface="Arial" panose="020B0604020202020204" pitchFamily="34" charset="0"/>
                <a:cs typeface="Arial" panose="020B0604020202020204" pitchFamily="34" charset="0"/>
              </a:rPr>
              <a:t>Physical inactivity is a primary risk of non-communicable diseases, such as cardiovascular disease, obesity and type 2 diabetes. It causes about 5 million deaths every year all over the world (World Health Organisation, 2018). In Britain, the socioeconomically disadvantaged groups are more prone to inactivity, which is also an issue that contributes to increasing the health disparity (Marmot et al., 2020; Office for National Statistics, 2022).</a:t>
            </a:r>
          </a:p>
          <a:p>
            <a:pPr algn="just"/>
            <a:r>
              <a:rPr lang="en-GB" sz="2000" dirty="0">
                <a:solidFill>
                  <a:schemeClr val="bg1"/>
                </a:solidFill>
                <a:latin typeface="Arial" panose="020B0604020202020204" pitchFamily="34" charset="0"/>
                <a:cs typeface="Arial" panose="020B0604020202020204" pitchFamily="34" charset="0"/>
              </a:rPr>
              <a:t> </a:t>
            </a:r>
          </a:p>
          <a:p>
            <a:pPr algn="just"/>
            <a:r>
              <a:rPr lang="en-GB" sz="2000" dirty="0">
                <a:solidFill>
                  <a:schemeClr val="bg1"/>
                </a:solidFill>
                <a:latin typeface="Arial" panose="020B0604020202020204" pitchFamily="34" charset="0"/>
                <a:cs typeface="Arial" panose="020B0604020202020204" pitchFamily="34" charset="0"/>
              </a:rPr>
              <a:t>Conventional interventions like community exercise programmes and communal health campaigns have been partially effective but they are frequently restricted in their coverage. Scalable alternatives to paper-based health data collection and transmission include digital health technologies such as mobile health (</a:t>
            </a:r>
            <a:r>
              <a:rPr lang="en-GB" sz="2000" dirty="0" err="1">
                <a:solidFill>
                  <a:schemeClr val="bg1"/>
                </a:solidFill>
                <a:latin typeface="Arial" panose="020B0604020202020204" pitchFamily="34" charset="0"/>
                <a:cs typeface="Arial" panose="020B0604020202020204" pitchFamily="34" charset="0"/>
              </a:rPr>
              <a:t>mHealth</a:t>
            </a:r>
            <a:r>
              <a:rPr lang="en-GB" sz="2000" dirty="0">
                <a:solidFill>
                  <a:schemeClr val="bg1"/>
                </a:solidFill>
                <a:latin typeface="Arial" panose="020B0604020202020204" pitchFamily="34" charset="0"/>
                <a:cs typeface="Arial" panose="020B0604020202020204" pitchFamily="34" charset="0"/>
              </a:rPr>
              <a:t>) applications and wearable devices(</a:t>
            </a:r>
            <a:r>
              <a:rPr lang="da-DK" sz="2000" dirty="0">
                <a:solidFill>
                  <a:schemeClr val="bg1"/>
                </a:solidFill>
                <a:latin typeface="Arial" panose="020B0604020202020204" pitchFamily="34" charset="0"/>
                <a:cs typeface="Arial" panose="020B0604020202020204" pitchFamily="34" charset="0"/>
              </a:rPr>
              <a:t>Alley et al., 2024</a:t>
            </a:r>
            <a:r>
              <a:rPr lang="en-GB" sz="2000" dirty="0">
                <a:solidFill>
                  <a:schemeClr val="bg1"/>
                </a:solidFill>
                <a:latin typeface="Arial" panose="020B0604020202020204" pitchFamily="34" charset="0"/>
                <a:cs typeface="Arial" panose="020B0604020202020204" pitchFamily="34" charset="0"/>
              </a:rPr>
              <a:t>). As an illustration, the NHS Couch to 5K application has shown that it can raise the level of physical activity (</a:t>
            </a:r>
            <a:r>
              <a:rPr lang="da-DK" sz="2000" dirty="0">
                <a:solidFill>
                  <a:schemeClr val="bg1"/>
                </a:solidFill>
                <a:latin typeface="Arial" panose="020B0604020202020204" pitchFamily="34" charset="0"/>
                <a:cs typeface="Arial" panose="020B0604020202020204" pitchFamily="34" charset="0"/>
              </a:rPr>
              <a:t>Bi et al., 2024</a:t>
            </a:r>
            <a:r>
              <a:rPr lang="en-GB" sz="2000" dirty="0">
                <a:solidFill>
                  <a:schemeClr val="bg1"/>
                </a:solidFill>
                <a:latin typeface="Arial" panose="020B0604020202020204" pitchFamily="34" charset="0"/>
                <a:cs typeface="Arial" panose="020B0604020202020204" pitchFamily="34" charset="0"/>
              </a:rPr>
              <a:t>). The poster has specialised in a mobile health application that will be used to market physical activity to underserved populations. </a:t>
            </a:r>
            <a:r>
              <a:rPr lang="en-US" sz="2000" dirty="0">
                <a:solidFill>
                  <a:schemeClr val="bg1"/>
                </a:solidFill>
                <a:latin typeface="Arial" panose="020B0604020202020204" pitchFamily="34" charset="0"/>
                <a:cs typeface="Arial" panose="020B0604020202020204" pitchFamily="34" charset="0"/>
              </a:rPr>
              <a:t>Nevertheless, a significant number of the currently available digital interventions exhibit lower levels of participation over time and lower accessibility to underprivileged groups, which suggests more accommodative solutions (</a:t>
            </a:r>
            <a:r>
              <a:rPr lang="en-US" sz="2000" dirty="0" err="1">
                <a:solidFill>
                  <a:schemeClr val="bg1"/>
                </a:solidFill>
                <a:latin typeface="Arial" panose="020B0604020202020204" pitchFamily="34" charset="0"/>
                <a:cs typeface="Arial" panose="020B0604020202020204" pitchFamily="34" charset="0"/>
              </a:rPr>
              <a:t>Brickwood</a:t>
            </a:r>
            <a:r>
              <a:rPr lang="en-US" sz="2000" dirty="0">
                <a:solidFill>
                  <a:schemeClr val="bg1"/>
                </a:solidFill>
                <a:latin typeface="Arial" panose="020B0604020202020204" pitchFamily="34" charset="0"/>
                <a:cs typeface="Arial" panose="020B0604020202020204" pitchFamily="34" charset="0"/>
              </a:rPr>
              <a:t> et al., 2019).</a:t>
            </a:r>
            <a:endParaRPr lang="en-GB" sz="2000" dirty="0">
              <a:solidFill>
                <a:schemeClr val="bg1"/>
              </a:solidFill>
              <a:latin typeface="Arial" panose="020B0604020202020204" pitchFamily="34" charset="0"/>
              <a:cs typeface="Arial" panose="020B0604020202020204" pitchFamily="34" charset="0"/>
            </a:endParaRPr>
          </a:p>
        </p:txBody>
      </p:sp>
      <p:sp>
        <p:nvSpPr>
          <p:cNvPr id="40" name="TextBox 40"/>
          <p:cNvSpPr txBox="1"/>
          <p:nvPr/>
        </p:nvSpPr>
        <p:spPr>
          <a:xfrm>
            <a:off x="-4400550" y="14430180"/>
            <a:ext cx="12954000" cy="12885002"/>
          </a:xfrm>
          <a:prstGeom prst="rect">
            <a:avLst/>
          </a:prstGeom>
        </p:spPr>
        <p:txBody>
          <a:bodyPr wrap="square" lIns="0" tIns="0" rIns="0" bIns="0" rtlCol="0" anchor="t">
            <a:spAutoFit/>
          </a:bodyPr>
          <a:lstStyle/>
          <a:p>
            <a:pPr algn="just"/>
            <a:r>
              <a:rPr lang="en-GB" sz="2400" b="1" dirty="0"/>
              <a:t>Expected Outcomes</a:t>
            </a:r>
          </a:p>
          <a:p>
            <a:pPr algn="just"/>
            <a:endParaRPr lang="en-GB" sz="2400" b="1" dirty="0"/>
          </a:p>
          <a:p>
            <a:pPr algn="just"/>
            <a:endParaRPr lang="en-GB" sz="2400" b="1" dirty="0"/>
          </a:p>
          <a:p>
            <a:pPr algn="just"/>
            <a:r>
              <a:rPr lang="en-GB" sz="1300" dirty="0"/>
              <a:t> </a:t>
            </a:r>
          </a:p>
          <a:p>
            <a:pPr algn="just">
              <a:lnSpc>
                <a:spcPct val="150000"/>
              </a:lnSpc>
            </a:pPr>
            <a:r>
              <a:rPr lang="en-GB" sz="2000" dirty="0">
                <a:latin typeface="Arial" panose="020B0604020202020204" pitchFamily="34" charset="0"/>
                <a:cs typeface="Arial" panose="020B0604020202020204" pitchFamily="34" charset="0"/>
              </a:rPr>
              <a:t>The intervention will raise the level of physical activity, enhance health awareness and promote long-term behaviour change. Digital technologies ensure constant interaction that can increase the compliance rates with the traditional interventions (</a:t>
            </a:r>
            <a:r>
              <a:rPr lang="da-DK" sz="2000" dirty="0">
                <a:latin typeface="Arial" panose="020B0604020202020204" pitchFamily="34" charset="0"/>
                <a:cs typeface="Arial" panose="020B0604020202020204" pitchFamily="34" charset="0"/>
              </a:rPr>
              <a:t>Xu et al., 2022; Zheng et al., 2023</a:t>
            </a:r>
            <a:r>
              <a:rPr lang="en-GB" sz="2000" dirty="0">
                <a:latin typeface="Arial" panose="020B0604020202020204" pitchFamily="34" charset="0"/>
                <a:cs typeface="Arial" panose="020B0604020202020204" pitchFamily="34" charset="0"/>
              </a:rPr>
              <a:t>). Nonetheless, the intervention will be effective with the engagement of the users, the digital literacy and technology access. It is a possibility that digital interventions can enhance health disparities in case disadvantaged groups cannot take advantage (Odendaal et al., 2020). MHealth interventions, thus, have substantial potential, but they should be produced in an inclusive design and delivered in a specific manner that will have equal results.</a:t>
            </a:r>
          </a:p>
          <a:p>
            <a:pPr algn="just">
              <a:lnSpc>
                <a:spcPct val="150000"/>
              </a:lnSpc>
            </a:pPr>
            <a:endParaRPr lang="en-GB" sz="1600" dirty="0">
              <a:latin typeface="Arial" panose="020B0604020202020204" pitchFamily="34" charset="0"/>
              <a:cs typeface="Arial" panose="020B0604020202020204" pitchFamily="34" charset="0"/>
            </a:endParaRPr>
          </a:p>
          <a:p>
            <a:pPr algn="just">
              <a:lnSpc>
                <a:spcPct val="150000"/>
              </a:lnSpc>
            </a:pPr>
            <a:endParaRPr lang="en-GB" sz="1600" dirty="0">
              <a:latin typeface="Arial" panose="020B0604020202020204" pitchFamily="34" charset="0"/>
              <a:cs typeface="Arial" panose="020B0604020202020204" pitchFamily="34" charset="0"/>
            </a:endParaRPr>
          </a:p>
          <a:p>
            <a:pPr algn="just">
              <a:lnSpc>
                <a:spcPct val="150000"/>
              </a:lnSpc>
            </a:pPr>
            <a:endParaRPr lang="en-GB" sz="1600" dirty="0">
              <a:latin typeface="Arial" panose="020B0604020202020204" pitchFamily="34" charset="0"/>
              <a:cs typeface="Arial" panose="020B0604020202020204" pitchFamily="34" charset="0"/>
            </a:endParaRPr>
          </a:p>
          <a:p>
            <a:pPr algn="just">
              <a:lnSpc>
                <a:spcPct val="150000"/>
              </a:lnSpc>
            </a:pPr>
            <a:endParaRPr lang="en-GB" sz="1600" dirty="0">
              <a:latin typeface="Arial" panose="020B0604020202020204" pitchFamily="34" charset="0"/>
              <a:cs typeface="Arial" panose="020B0604020202020204" pitchFamily="34" charset="0"/>
            </a:endParaRPr>
          </a:p>
          <a:p>
            <a:pPr algn="just">
              <a:lnSpc>
                <a:spcPct val="150000"/>
              </a:lnSpc>
            </a:pPr>
            <a:endParaRPr lang="en-GB" sz="1600" dirty="0">
              <a:latin typeface="Arial" panose="020B0604020202020204" pitchFamily="34" charset="0"/>
              <a:cs typeface="Arial" panose="020B0604020202020204" pitchFamily="34" charset="0"/>
            </a:endParaRPr>
          </a:p>
          <a:p>
            <a:pPr algn="just">
              <a:lnSpc>
                <a:spcPct val="150000"/>
              </a:lnSpc>
            </a:pPr>
            <a:endParaRPr lang="en-GB" sz="1600" dirty="0">
              <a:latin typeface="Arial" panose="020B0604020202020204" pitchFamily="34" charset="0"/>
              <a:cs typeface="Arial" panose="020B0604020202020204" pitchFamily="34" charset="0"/>
            </a:endParaRPr>
          </a:p>
          <a:p>
            <a:pPr algn="just">
              <a:lnSpc>
                <a:spcPct val="150000"/>
              </a:lnSpc>
            </a:pPr>
            <a:endParaRPr lang="en-GB" sz="1600" dirty="0">
              <a:latin typeface="Arial" panose="020B0604020202020204" pitchFamily="34" charset="0"/>
              <a:cs typeface="Arial" panose="020B0604020202020204" pitchFamily="34" charset="0"/>
            </a:endParaRPr>
          </a:p>
          <a:p>
            <a:pPr algn="just">
              <a:lnSpc>
                <a:spcPct val="150000"/>
              </a:lnSpc>
            </a:pPr>
            <a:endParaRPr lang="en-GB" sz="1600" dirty="0">
              <a:latin typeface="Arial" panose="020B0604020202020204" pitchFamily="34" charset="0"/>
              <a:cs typeface="Arial" panose="020B0604020202020204" pitchFamily="34" charset="0"/>
            </a:endParaRPr>
          </a:p>
          <a:p>
            <a:pPr algn="just">
              <a:lnSpc>
                <a:spcPct val="150000"/>
              </a:lnSpc>
            </a:pPr>
            <a:endParaRPr lang="en-GB" sz="1600" dirty="0">
              <a:latin typeface="Arial" panose="020B0604020202020204" pitchFamily="34" charset="0"/>
              <a:cs typeface="Arial" panose="020B0604020202020204" pitchFamily="34" charset="0"/>
            </a:endParaRPr>
          </a:p>
          <a:p>
            <a:pPr algn="just">
              <a:lnSpc>
                <a:spcPct val="150000"/>
              </a:lnSpc>
            </a:pPr>
            <a:endParaRPr lang="en-GB" sz="1600" dirty="0">
              <a:latin typeface="Arial" panose="020B0604020202020204" pitchFamily="34" charset="0"/>
              <a:cs typeface="Arial" panose="020B0604020202020204" pitchFamily="34" charset="0"/>
            </a:endParaRPr>
          </a:p>
          <a:p>
            <a:pPr algn="just">
              <a:lnSpc>
                <a:spcPct val="150000"/>
              </a:lnSpc>
            </a:pPr>
            <a:r>
              <a:rPr lang="en-GB" sz="2400" b="1" dirty="0">
                <a:latin typeface="Arial" panose="020B0604020202020204" pitchFamily="34" charset="0"/>
                <a:cs typeface="Arial" panose="020B0604020202020204" pitchFamily="34" charset="0"/>
              </a:rPr>
              <a:t>Conclusion</a:t>
            </a:r>
          </a:p>
          <a:p>
            <a:pPr algn="just">
              <a:lnSpc>
                <a:spcPct val="150000"/>
              </a:lnSpc>
            </a:pPr>
            <a:r>
              <a:rPr lang="en-GB" sz="2000" dirty="0">
                <a:latin typeface="Arial" panose="020B0604020202020204" pitchFamily="34" charset="0"/>
                <a:cs typeface="Arial" panose="020B0604020202020204" pitchFamily="34" charset="0"/>
              </a:rPr>
              <a:t> </a:t>
            </a:r>
          </a:p>
          <a:p>
            <a:pPr algn="just">
              <a:lnSpc>
                <a:spcPct val="150000"/>
              </a:lnSpc>
            </a:pPr>
            <a:r>
              <a:rPr lang="en-GB" sz="2000" dirty="0">
                <a:latin typeface="Arial" panose="020B0604020202020204" pitchFamily="34" charset="0"/>
                <a:cs typeface="Arial" panose="020B0604020202020204" pitchFamily="34" charset="0"/>
              </a:rPr>
              <a:t>This poster shows that digital health technologies can be effectively used to promote the health of the population with the help of health promotion principles and behavioural change theory. Policy implications are that there is a requirement of investment in digital inclusion and fair access to technology. When it comes to education, digital health literacy should be strengthened to ensure the greatest presence (</a:t>
            </a:r>
            <a:r>
              <a:rPr lang="en-US" sz="2000" dirty="0">
                <a:latin typeface="Arial" panose="020B0604020202020204" pitchFamily="34" charset="0"/>
                <a:cs typeface="Arial" panose="020B0604020202020204" pitchFamily="34" charset="0"/>
              </a:rPr>
              <a:t>Marmot et al., 2020; World Health Organization, 2021)</a:t>
            </a:r>
            <a:r>
              <a:rPr lang="en-GB" sz="2000" dirty="0">
                <a:latin typeface="Arial" panose="020B0604020202020204" pitchFamily="34" charset="0"/>
                <a:cs typeface="Arial" panose="020B0604020202020204" pitchFamily="34" charset="0"/>
              </a:rPr>
              <a:t>. Future studies ought to compare the effect of digital interventions in behaviour change and health disparity in the long run. In general, </a:t>
            </a:r>
            <a:r>
              <a:rPr lang="en-GB" sz="2000" dirty="0" err="1">
                <a:latin typeface="Arial" panose="020B0604020202020204" pitchFamily="34" charset="0"/>
                <a:cs typeface="Arial" panose="020B0604020202020204" pitchFamily="34" charset="0"/>
              </a:rPr>
              <a:t>mHealth</a:t>
            </a:r>
            <a:r>
              <a:rPr lang="en-GB" sz="2000" dirty="0">
                <a:latin typeface="Arial" panose="020B0604020202020204" pitchFamily="34" charset="0"/>
                <a:cs typeface="Arial" panose="020B0604020202020204" pitchFamily="34" charset="0"/>
              </a:rPr>
              <a:t> interventions can revolutionise health promotion but this success can only be achieved when both behavioural and structural determinants of health are managed.</a:t>
            </a:r>
          </a:p>
        </p:txBody>
      </p:sp>
      <p:sp>
        <p:nvSpPr>
          <p:cNvPr id="41" name="TextBox 41"/>
          <p:cNvSpPr txBox="1"/>
          <p:nvPr/>
        </p:nvSpPr>
        <p:spPr>
          <a:xfrm>
            <a:off x="9249658" y="6901553"/>
            <a:ext cx="12307782" cy="15665827"/>
          </a:xfrm>
          <a:prstGeom prst="rect">
            <a:avLst/>
          </a:prstGeom>
        </p:spPr>
        <p:txBody>
          <a:bodyPr wrap="square" lIns="0" tIns="0" rIns="0" bIns="0" rtlCol="0" anchor="t">
            <a:spAutoFit/>
          </a:bodyPr>
          <a:lstStyle/>
          <a:p>
            <a:pPr algn="just">
              <a:lnSpc>
                <a:spcPct val="150000"/>
              </a:lnSpc>
            </a:pPr>
            <a:r>
              <a:rPr lang="en-GB" sz="2800" b="1" dirty="0"/>
              <a:t>Health </a:t>
            </a:r>
            <a:r>
              <a:rPr lang="en-GB" sz="2000" b="1" dirty="0">
                <a:latin typeface="Arial" panose="020B0604020202020204" pitchFamily="34" charset="0"/>
                <a:cs typeface="Arial" panose="020B0604020202020204" pitchFamily="34" charset="0"/>
              </a:rPr>
              <a:t>Promotion Values and Principles</a:t>
            </a:r>
          </a:p>
          <a:p>
            <a:pPr algn="just">
              <a:lnSpc>
                <a:spcPct val="150000"/>
              </a:lnSpc>
            </a:pPr>
            <a:r>
              <a:rPr lang="en-GB" sz="2000" dirty="0">
                <a:latin typeface="Arial" panose="020B0604020202020204" pitchFamily="34" charset="0"/>
                <a:cs typeface="Arial" panose="020B0604020202020204" pitchFamily="34" charset="0"/>
              </a:rPr>
              <a:t> </a:t>
            </a:r>
          </a:p>
          <a:p>
            <a:pPr algn="just">
              <a:lnSpc>
                <a:spcPct val="150000"/>
              </a:lnSpc>
            </a:pPr>
            <a:r>
              <a:rPr lang="en-GB" sz="2000" dirty="0">
                <a:latin typeface="Arial" panose="020B0604020202020204" pitchFamily="34" charset="0"/>
                <a:cs typeface="Arial" panose="020B0604020202020204" pitchFamily="34" charset="0"/>
              </a:rPr>
              <a:t>Empowerment, participation, equity and sustainability are some of the principles that support health promotion (Naidoo and Wills, 2016). These values focus on empowering individuals to gain control of their health with broader social determinants.</a:t>
            </a:r>
          </a:p>
          <a:p>
            <a:pPr algn="just">
              <a:lnSpc>
                <a:spcPct val="150000"/>
              </a:lnSpc>
            </a:pPr>
            <a:r>
              <a:rPr lang="en-GB" sz="2000" dirty="0">
                <a:latin typeface="Arial" panose="020B0604020202020204" pitchFamily="34" charset="0"/>
                <a:cs typeface="Arial" panose="020B0604020202020204" pitchFamily="34" charset="0"/>
              </a:rPr>
              <a:t> </a:t>
            </a:r>
          </a:p>
          <a:p>
            <a:pPr algn="just">
              <a:lnSpc>
                <a:spcPct val="150000"/>
              </a:lnSpc>
            </a:pPr>
            <a:r>
              <a:rPr lang="en-GB" sz="2000" dirty="0">
                <a:latin typeface="Arial" panose="020B0604020202020204" pitchFamily="34" charset="0"/>
                <a:cs typeface="Arial" panose="020B0604020202020204" pitchFamily="34" charset="0"/>
              </a:rPr>
              <a:t>The </a:t>
            </a:r>
            <a:r>
              <a:rPr lang="en-GB" sz="2000" dirty="0" err="1">
                <a:latin typeface="Arial" panose="020B0604020202020204" pitchFamily="34" charset="0"/>
                <a:cs typeface="Arial" panose="020B0604020202020204" pitchFamily="34" charset="0"/>
              </a:rPr>
              <a:t>mHealth</a:t>
            </a:r>
            <a:r>
              <a:rPr lang="en-GB" sz="2000" dirty="0">
                <a:latin typeface="Arial" panose="020B0604020202020204" pitchFamily="34" charset="0"/>
                <a:cs typeface="Arial" panose="020B0604020202020204" pitchFamily="34" charset="0"/>
              </a:rPr>
              <a:t> intervention can be supported with such principles, as it offers user-centred and easy-to-use assistance. It gives power to the users by setting personalised goals, feedback and health education. Interactive services like activity tracking and reminders are used to promote participation. Notably, the intervention will be used to respond to the issue of health disparity and discrimination by acting on populations that lack access to conventional services. Nonetheless, the problem of digital exclusion should also be addressed in digital interventions because inequalities in access to technology can hinder its efficiency (</a:t>
            </a:r>
            <a:r>
              <a:rPr lang="en-US" sz="2000" dirty="0">
                <a:latin typeface="Arial" panose="020B0604020202020204" pitchFamily="34" charset="0"/>
                <a:cs typeface="Arial" panose="020B0604020202020204" pitchFamily="34" charset="0"/>
              </a:rPr>
              <a:t>NHS Digital, 2022; Pew Research Center, 2021</a:t>
            </a:r>
            <a:r>
              <a:rPr lang="en-GB" sz="2000" dirty="0">
                <a:latin typeface="Arial" panose="020B0604020202020204" pitchFamily="34" charset="0"/>
                <a:cs typeface="Arial" panose="020B0604020202020204" pitchFamily="34" charset="0"/>
              </a:rPr>
              <a:t>). Consequently, equity is a very important factor when it comes to digital health promotion.</a:t>
            </a:r>
          </a:p>
          <a:p>
            <a:pPr algn="just">
              <a:lnSpc>
                <a:spcPct val="150000"/>
              </a:lnSpc>
            </a:pPr>
            <a:endParaRPr lang="en-GB" sz="2000" dirty="0">
              <a:latin typeface="Arial" panose="020B0604020202020204" pitchFamily="34" charset="0"/>
              <a:cs typeface="Arial" panose="020B0604020202020204" pitchFamily="34" charset="0"/>
            </a:endParaRPr>
          </a:p>
          <a:p>
            <a:pPr algn="just">
              <a:lnSpc>
                <a:spcPct val="150000"/>
              </a:lnSpc>
            </a:pP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Behavioural Change Theory </a:t>
            </a:r>
          </a:p>
          <a:p>
            <a:pPr algn="just">
              <a:lnSpc>
                <a:spcPct val="150000"/>
              </a:lnSpc>
            </a:pPr>
            <a:r>
              <a:rPr lang="en-GB" sz="2000" dirty="0">
                <a:latin typeface="Arial" panose="020B0604020202020204" pitchFamily="34" charset="0"/>
                <a:cs typeface="Arial" panose="020B0604020202020204" pitchFamily="34" charset="0"/>
              </a:rPr>
              <a:t> </a:t>
            </a:r>
          </a:p>
          <a:p>
            <a:pPr algn="just">
              <a:lnSpc>
                <a:spcPct val="150000"/>
              </a:lnSpc>
            </a:pPr>
            <a:r>
              <a:rPr lang="en-GB" sz="2000" dirty="0">
                <a:latin typeface="Arial" panose="020B0604020202020204" pitchFamily="34" charset="0"/>
                <a:cs typeface="Arial" panose="020B0604020202020204" pitchFamily="34" charset="0"/>
              </a:rPr>
              <a:t>The Health Belief Model (HBM) is the theory that guides this intervention and explains health behaviours on the perceptions of risk, benefits, barriers and self-efficacy by individuals (Green et al., 2020). The model states that people tend to adopt healthy behaviours more in case they consider that the risk of disease is high and that the benefits of adopting such behaviour outweigh the obstacles.</a:t>
            </a:r>
          </a:p>
          <a:p>
            <a:pPr algn="just">
              <a:lnSpc>
                <a:spcPct val="150000"/>
              </a:lnSpc>
            </a:pPr>
            <a:r>
              <a:rPr lang="en-GB" sz="2000" dirty="0">
                <a:latin typeface="Arial" panose="020B0604020202020204" pitchFamily="34" charset="0"/>
                <a:cs typeface="Arial" panose="020B0604020202020204" pitchFamily="34" charset="0"/>
              </a:rPr>
              <a:t> </a:t>
            </a:r>
          </a:p>
          <a:p>
            <a:pPr algn="just">
              <a:lnSpc>
                <a:spcPct val="150000"/>
              </a:lnSpc>
            </a:pPr>
            <a:r>
              <a:rPr lang="en-GB" sz="2000" dirty="0">
                <a:latin typeface="Arial" panose="020B0604020202020204" pitchFamily="34" charset="0"/>
                <a:cs typeface="Arial" panose="020B0604020202020204" pitchFamily="34" charset="0"/>
              </a:rPr>
              <a:t>The </a:t>
            </a:r>
            <a:r>
              <a:rPr lang="en-GB" sz="2000" dirty="0" err="1">
                <a:latin typeface="Arial" panose="020B0604020202020204" pitchFamily="34" charset="0"/>
                <a:cs typeface="Arial" panose="020B0604020202020204" pitchFamily="34" charset="0"/>
              </a:rPr>
              <a:t>mHealth</a:t>
            </a:r>
            <a:r>
              <a:rPr lang="en-GB" sz="2000" dirty="0">
                <a:latin typeface="Arial" panose="020B0604020202020204" pitchFamily="34" charset="0"/>
                <a:cs typeface="Arial" panose="020B0604020202020204" pitchFamily="34" charset="0"/>
              </a:rPr>
              <a:t> application uses the relevant elements of HBM by providing information regarding risks of inactivity and the benefits of exercise. Reminders and goal setting, and trackers are features that serve as action reminders and self-efficacy, respectively. Nonetheless, the HBM has been cited as having more emphasis on individual behaviour and has ignored the larger social and environmental factors (Naidoo and Wills, 2016). In order to overcome this weakness, the components of the Behaviour Change Wheel (</a:t>
            </a:r>
            <a:r>
              <a:rPr lang="en-GB" sz="2000" dirty="0" err="1">
                <a:latin typeface="Arial" panose="020B0604020202020204" pitchFamily="34" charset="0"/>
                <a:cs typeface="Arial" panose="020B0604020202020204" pitchFamily="34" charset="0"/>
              </a:rPr>
              <a:t>Patey</a:t>
            </a:r>
            <a:r>
              <a:rPr lang="en-GB" sz="2000" dirty="0">
                <a:latin typeface="Arial" panose="020B0604020202020204" pitchFamily="34" charset="0"/>
                <a:cs typeface="Arial" panose="020B0604020202020204" pitchFamily="34" charset="0"/>
              </a:rPr>
              <a:t> et al., 2021) would also be incorporated, in acknowledgement of the contribution of capability, opportunity and motivation towards behaviour change. </a:t>
            </a:r>
            <a:r>
              <a:rPr lang="en-US" sz="2000" dirty="0">
                <a:latin typeface="Arial" panose="020B0604020202020204" pitchFamily="34" charset="0"/>
                <a:cs typeface="Arial" panose="020B0604020202020204" pitchFamily="34" charset="0"/>
              </a:rPr>
              <a:t>For example, perceived benefits are enhanced through real-time feedback and progress tracking, while perceived barriers are reduced through easy-to-use mobile interfaces and reminders. Despite its potential, </a:t>
            </a:r>
            <a:r>
              <a:rPr lang="en-US" sz="2000" dirty="0" err="1">
                <a:latin typeface="Arial" panose="020B0604020202020204" pitchFamily="34" charset="0"/>
                <a:cs typeface="Arial" panose="020B0604020202020204" pitchFamily="34" charset="0"/>
              </a:rPr>
              <a:t>mHealth</a:t>
            </a:r>
            <a:r>
              <a:rPr lang="en-US" sz="2000" dirty="0">
                <a:latin typeface="Arial" panose="020B0604020202020204" pitchFamily="34" charset="0"/>
                <a:cs typeface="Arial" panose="020B0604020202020204" pitchFamily="34" charset="0"/>
              </a:rPr>
              <a:t> may widen health inequalities due to unequal access to smartphones and digital literacy skills. Despite its potential, </a:t>
            </a:r>
            <a:r>
              <a:rPr lang="en-US" sz="2000" dirty="0" err="1">
                <a:latin typeface="Arial" panose="020B0604020202020204" pitchFamily="34" charset="0"/>
                <a:cs typeface="Arial" panose="020B0604020202020204" pitchFamily="34" charset="0"/>
              </a:rPr>
              <a:t>mHealth</a:t>
            </a:r>
            <a:r>
              <a:rPr lang="en-US" sz="2000" dirty="0">
                <a:latin typeface="Arial" panose="020B0604020202020204" pitchFamily="34" charset="0"/>
                <a:cs typeface="Arial" panose="020B0604020202020204" pitchFamily="34" charset="0"/>
              </a:rPr>
              <a:t> may widen health inequalities due to unequal access to smartphones and digital literacy skills.</a:t>
            </a:r>
            <a:endParaRPr lang="en-GB" sz="2000" dirty="0">
              <a:latin typeface="Arial" panose="020B0604020202020204" pitchFamily="34" charset="0"/>
              <a:cs typeface="Arial" panose="020B0604020202020204" pitchFamily="34" charset="0"/>
            </a:endParaRPr>
          </a:p>
          <a:p>
            <a:pPr algn="just"/>
            <a:endParaRPr lang="en-GB" sz="1600" dirty="0"/>
          </a:p>
        </p:txBody>
      </p:sp>
      <p:pic>
        <p:nvPicPr>
          <p:cNvPr id="43" name="Picture 42"/>
          <p:cNvPicPr>
            <a:picLocks noChangeAspect="1"/>
          </p:cNvPicPr>
          <p:nvPr/>
        </p:nvPicPr>
        <p:blipFill>
          <a:blip r:embed="rId9"/>
          <a:stretch>
            <a:fillRect/>
          </a:stretch>
        </p:blipFill>
        <p:spPr>
          <a:xfrm>
            <a:off x="11259856" y="593634"/>
            <a:ext cx="8153400" cy="537210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1252</TotalTime>
  <Words>1822</Words>
  <Application>Microsoft Office PowerPoint</Application>
  <PresentationFormat>Custom</PresentationFormat>
  <Paragraphs>58</Paragraphs>
  <Slides>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Arial</vt:lpstr>
      <vt:lpstr>Calibri</vt:lpstr>
      <vt:lpstr>Office Theme</vt:lpstr>
      <vt:lpstr>Name of Student: Ohikhuare Irogho Student ID: 2128365 Name of Lecturer: Dr Ping Wu Module Title: Population Health and Digital Health Promotion Module Code: LCHS7009_LON Assessment Title: Using Mobile Health (mHealth) Technology to Promote Physical Activity and Reduce Health Inequalities Submission Date: 31/03/2026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 University Research Poster in Green and Brown Minimal Geometry Style</dc:title>
  <dc:creator>personal</dc:creator>
  <cp:lastModifiedBy>Ohikhuare Irogho (2128365)</cp:lastModifiedBy>
  <cp:revision>17</cp:revision>
  <dcterms:created xsi:type="dcterms:W3CDTF">2006-08-16T00:00:00Z</dcterms:created>
  <dcterms:modified xsi:type="dcterms:W3CDTF">2026-03-30T17:27:45Z</dcterms:modified>
  <dc:identifier>DAHE7fzDZHs</dc:identifier>
</cp:coreProperties>
</file>