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  <p:sldId id="268" r:id="rId9"/>
    <p:sldId id="267" r:id="rId10"/>
    <p:sldId id="265" r:id="rId11"/>
    <p:sldId id="257" r:id="rId12"/>
    <p:sldId id="269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E26F9CE9-7055-4094-9DD8-0DC387AD496E}">
          <p14:sldIdLst/>
        </p14:section>
        <p14:section name="Untitled Section" id="{CB3585B9-CE4E-4307-BC68-40A51917B8A2}">
          <p14:sldIdLst>
            <p14:sldId id="263"/>
            <p14:sldId id="256"/>
            <p14:sldId id="258"/>
            <p14:sldId id="259"/>
            <p14:sldId id="260"/>
            <p14:sldId id="261"/>
            <p14:sldId id="262"/>
            <p14:sldId id="268"/>
            <p14:sldId id="267"/>
            <p14:sldId id="265"/>
            <p14:sldId id="257"/>
            <p14:sldId id="269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vins podgaiskis" userId="9375d879da46e548" providerId="LiveId" clId="{93A84AD7-8550-4FE0-AC7B-084CAE621DFF}"/>
    <pc:docChg chg="undo custSel addSld delSld modSld modSection">
      <pc:chgData name="ervins podgaiskis" userId="9375d879da46e548" providerId="LiveId" clId="{93A84AD7-8550-4FE0-AC7B-084CAE621DFF}" dt="2023-07-19T16:03:56.737" v="48" actId="478"/>
      <pc:docMkLst>
        <pc:docMk/>
      </pc:docMkLst>
      <pc:sldChg chg="addSp delSp add del mod addAnim delAnim">
        <pc:chgData name="ervins podgaiskis" userId="9375d879da46e548" providerId="LiveId" clId="{93A84AD7-8550-4FE0-AC7B-084CAE621DFF}" dt="2023-07-19T16:03:12.789" v="37" actId="478"/>
        <pc:sldMkLst>
          <pc:docMk/>
          <pc:sldMk cId="2169160200" sldId="256"/>
        </pc:sldMkLst>
        <pc:picChg chg="add del">
          <ac:chgData name="ervins podgaiskis" userId="9375d879da46e548" providerId="LiveId" clId="{93A84AD7-8550-4FE0-AC7B-084CAE621DFF}" dt="2023-07-19T16:03:12.789" v="37" actId="478"/>
          <ac:picMkLst>
            <pc:docMk/>
            <pc:sldMk cId="2169160200" sldId="256"/>
            <ac:picMk id="10" creationId="{F095DD41-A579-335B-5A84-9A847D8C1032}"/>
          </ac:picMkLst>
        </pc:picChg>
      </pc:sldChg>
      <pc:sldChg chg="addSp delSp add del mod addAnim delAnim">
        <pc:chgData name="ervins podgaiskis" userId="9375d879da46e548" providerId="LiveId" clId="{93A84AD7-8550-4FE0-AC7B-084CAE621DFF}" dt="2023-07-19T16:03:27.462" v="40" actId="478"/>
        <pc:sldMkLst>
          <pc:docMk/>
          <pc:sldMk cId="2693739831" sldId="258"/>
        </pc:sldMkLst>
        <pc:picChg chg="add del">
          <ac:chgData name="ervins podgaiskis" userId="9375d879da46e548" providerId="LiveId" clId="{93A84AD7-8550-4FE0-AC7B-084CAE621DFF}" dt="2023-07-19T16:03:15.815" v="38" actId="478"/>
          <ac:picMkLst>
            <pc:docMk/>
            <pc:sldMk cId="2693739831" sldId="258"/>
            <ac:picMk id="55" creationId="{CC20341C-77E8-9531-7A52-6DE5101EED00}"/>
          </ac:picMkLst>
        </pc:picChg>
        <pc:picChg chg="del">
          <ac:chgData name="ervins podgaiskis" userId="9375d879da46e548" providerId="LiveId" clId="{93A84AD7-8550-4FE0-AC7B-084CAE621DFF}" dt="2023-07-19T16:03:27.462" v="40" actId="478"/>
          <ac:picMkLst>
            <pc:docMk/>
            <pc:sldMk cId="2693739831" sldId="258"/>
            <ac:picMk id="59" creationId="{895C6041-19C9-619B-6E45-9358DE17DAD2}"/>
          </ac:picMkLst>
        </pc:picChg>
      </pc:sldChg>
      <pc:sldChg chg="addSp delSp add del mod addAnim delAnim">
        <pc:chgData name="ervins podgaiskis" userId="9375d879da46e548" providerId="LiveId" clId="{93A84AD7-8550-4FE0-AC7B-084CAE621DFF}" dt="2023-07-19T16:03:18.513" v="39" actId="478"/>
        <pc:sldMkLst>
          <pc:docMk/>
          <pc:sldMk cId="3406071363" sldId="259"/>
        </pc:sldMkLst>
        <pc:picChg chg="add del">
          <ac:chgData name="ervins podgaiskis" userId="9375d879da46e548" providerId="LiveId" clId="{93A84AD7-8550-4FE0-AC7B-084CAE621DFF}" dt="2023-07-19T16:03:18.513" v="39" actId="478"/>
          <ac:picMkLst>
            <pc:docMk/>
            <pc:sldMk cId="3406071363" sldId="259"/>
            <ac:picMk id="28" creationId="{FE02F5A6-22EC-95A8-F2AB-33E467BF4FB4}"/>
          </ac:picMkLst>
        </pc:picChg>
      </pc:sldChg>
      <pc:sldChg chg="addSp delSp add del mod addAnim delAnim">
        <pc:chgData name="ervins podgaiskis" userId="9375d879da46e548" providerId="LiveId" clId="{93A84AD7-8550-4FE0-AC7B-084CAE621DFF}" dt="2023-07-19T16:03:36.192" v="41" actId="478"/>
        <pc:sldMkLst>
          <pc:docMk/>
          <pc:sldMk cId="2013432980" sldId="260"/>
        </pc:sldMkLst>
        <pc:picChg chg="add del">
          <ac:chgData name="ervins podgaiskis" userId="9375d879da46e548" providerId="LiveId" clId="{93A84AD7-8550-4FE0-AC7B-084CAE621DFF}" dt="2023-07-19T16:03:36.192" v="41" actId="478"/>
          <ac:picMkLst>
            <pc:docMk/>
            <pc:sldMk cId="2013432980" sldId="260"/>
            <ac:picMk id="6" creationId="{5B0F863E-92C9-3ADB-C0B9-CEA138792D8C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39.908" v="42" actId="478"/>
        <pc:sldMkLst>
          <pc:docMk/>
          <pc:sldMk cId="452385107" sldId="261"/>
        </pc:sldMkLst>
        <pc:picChg chg="add del">
          <ac:chgData name="ervins podgaiskis" userId="9375d879da46e548" providerId="LiveId" clId="{93A84AD7-8550-4FE0-AC7B-084CAE621DFF}" dt="2023-07-19T16:03:39.908" v="42" actId="478"/>
          <ac:picMkLst>
            <pc:docMk/>
            <pc:sldMk cId="452385107" sldId="261"/>
            <ac:picMk id="7" creationId="{D5110715-D56B-2A03-67B7-348D17A81C07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42.923" v="43" actId="478"/>
        <pc:sldMkLst>
          <pc:docMk/>
          <pc:sldMk cId="3385169243" sldId="262"/>
        </pc:sldMkLst>
        <pc:picChg chg="add del">
          <ac:chgData name="ervins podgaiskis" userId="9375d879da46e548" providerId="LiveId" clId="{93A84AD7-8550-4FE0-AC7B-084CAE621DFF}" dt="2023-07-19T16:03:42.923" v="43" actId="478"/>
          <ac:picMkLst>
            <pc:docMk/>
            <pc:sldMk cId="3385169243" sldId="262"/>
            <ac:picMk id="4" creationId="{95301017-4391-C171-0CB4-BBCB317AC917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10.158" v="36" actId="478"/>
        <pc:sldMkLst>
          <pc:docMk/>
          <pc:sldMk cId="3914231863" sldId="263"/>
        </pc:sldMkLst>
        <pc:picChg chg="add del">
          <ac:chgData name="ervins podgaiskis" userId="9375d879da46e548" providerId="LiveId" clId="{93A84AD7-8550-4FE0-AC7B-084CAE621DFF}" dt="2023-07-19T16:03:10.158" v="36" actId="478"/>
          <ac:picMkLst>
            <pc:docMk/>
            <pc:sldMk cId="3914231863" sldId="263"/>
            <ac:picMk id="40" creationId="{4092401C-286B-1677-0E47-298B0B1CD8ED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56.737" v="48" actId="478"/>
        <pc:sldMkLst>
          <pc:docMk/>
          <pc:sldMk cId="3674605767" sldId="265"/>
        </pc:sldMkLst>
        <pc:picChg chg="add del">
          <ac:chgData name="ervins podgaiskis" userId="9375d879da46e548" providerId="LiveId" clId="{93A84AD7-8550-4FE0-AC7B-084CAE621DFF}" dt="2023-07-19T16:03:56.737" v="48" actId="478"/>
          <ac:picMkLst>
            <pc:docMk/>
            <pc:sldMk cId="3674605767" sldId="265"/>
            <ac:picMk id="3" creationId="{754C713E-79B9-7912-C18F-DDB2A4B538E1}"/>
          </ac:picMkLst>
        </pc:picChg>
        <pc:picChg chg="add del">
          <ac:chgData name="ervins podgaiskis" userId="9375d879da46e548" providerId="LiveId" clId="{93A84AD7-8550-4FE0-AC7B-084CAE621DFF}" dt="2023-07-19T16:03:54.875" v="47" actId="478"/>
          <ac:picMkLst>
            <pc:docMk/>
            <pc:sldMk cId="3674605767" sldId="265"/>
            <ac:picMk id="4" creationId="{A123BE26-4EF0-B12E-7B2C-C493384A0EEC}"/>
          </ac:picMkLst>
        </pc:picChg>
        <pc:picChg chg="add del">
          <ac:chgData name="ervins podgaiskis" userId="9375d879da46e548" providerId="LiveId" clId="{93A84AD7-8550-4FE0-AC7B-084CAE621DFF}" dt="2023-07-19T16:03:52.088" v="46" actId="478"/>
          <ac:picMkLst>
            <pc:docMk/>
            <pc:sldMk cId="3674605767" sldId="265"/>
            <ac:picMk id="5" creationId="{7B139262-DD1E-D421-8E76-A2B0196725F7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48.319" v="45" actId="478"/>
        <pc:sldMkLst>
          <pc:docMk/>
          <pc:sldMk cId="3867974986" sldId="267"/>
        </pc:sldMkLst>
        <pc:picChg chg="add del">
          <ac:chgData name="ervins podgaiskis" userId="9375d879da46e548" providerId="LiveId" clId="{93A84AD7-8550-4FE0-AC7B-084CAE621DFF}" dt="2023-07-19T16:03:48.319" v="45" actId="478"/>
          <ac:picMkLst>
            <pc:docMk/>
            <pc:sldMk cId="3867974986" sldId="267"/>
            <ac:picMk id="16" creationId="{8714A5FC-B615-6CC4-BBBF-EEE2A9D56EF5}"/>
          </ac:picMkLst>
        </pc:picChg>
      </pc:sldChg>
      <pc:sldChg chg="addSp delSp mod addAnim delAnim">
        <pc:chgData name="ervins podgaiskis" userId="9375d879da46e548" providerId="LiveId" clId="{93A84AD7-8550-4FE0-AC7B-084CAE621DFF}" dt="2023-07-19T16:03:45.448" v="44" actId="478"/>
        <pc:sldMkLst>
          <pc:docMk/>
          <pc:sldMk cId="3837392116" sldId="268"/>
        </pc:sldMkLst>
        <pc:picChg chg="add del">
          <ac:chgData name="ervins podgaiskis" userId="9375d879da46e548" providerId="LiveId" clId="{93A84AD7-8550-4FE0-AC7B-084CAE621DFF}" dt="2023-07-19T16:03:45.448" v="44" actId="478"/>
          <ac:picMkLst>
            <pc:docMk/>
            <pc:sldMk cId="3837392116" sldId="268"/>
            <ac:picMk id="15" creationId="{F3ADB3F6-347B-FE65-3748-16B5A7FF1A0A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Financial</a:t>
            </a:r>
            <a:r>
              <a:rPr lang="en-GB" baseline="0" dirty="0"/>
              <a:t> Highlights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Statuory Rvenue (m)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Financial Highlights in millions</c:v>
                </c:pt>
              </c:strCache>
            </c:strRef>
          </c:cat>
          <c:val>
            <c:numRef>
              <c:f>Sheet1!$B$2</c:f>
              <c:numCache>
                <c:formatCode>General</c:formatCode>
                <c:ptCount val="1"/>
                <c:pt idx="0">
                  <c:v>1443.2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927-413D-BAA0-A42CBA6D4D9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Net Revenue (m)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Financial Highlights in millions</c:v>
                </c:pt>
              </c:strCache>
            </c:strRef>
          </c:cat>
          <c:val>
            <c:numRef>
              <c:f>Sheet1!$C$2</c:f>
              <c:numCache>
                <c:formatCode>General</c:formatCode>
                <c:ptCount val="1"/>
                <c:pt idx="0">
                  <c:v>1363.9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927-413D-BAA0-A42CBA6D4D9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Cash generated from operations (m)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Financial Highlights in millions</c:v>
                </c:pt>
              </c:strCache>
            </c:strRef>
          </c:cat>
          <c:val>
            <c:numRef>
              <c:f>Sheet1!$D$2</c:f>
              <c:numCache>
                <c:formatCode>General</c:formatCode>
                <c:ptCount val="1"/>
                <c:pt idx="0">
                  <c:v>144.6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927-413D-BAA0-A42CBA6D4D90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Group Net Debt (m)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Financial Highlights in millions</c:v>
                </c:pt>
              </c:strCache>
            </c:strRef>
          </c:cat>
          <c:val>
            <c:numRef>
              <c:f>Sheet1!$E$2</c:f>
              <c:numCache>
                <c:formatCode>General</c:formatCode>
                <c:ptCount val="1"/>
                <c:pt idx="0">
                  <c:v>595.79999999999995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927-413D-BAA0-A42CBA6D4D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34902576"/>
        <c:axId val="1833627808"/>
      </c:barChart>
      <c:catAx>
        <c:axId val="1834902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33627808"/>
        <c:crosses val="autoZero"/>
        <c:auto val="1"/>
        <c:lblAlgn val="ctr"/>
        <c:lblOffset val="100"/>
        <c:noMultiLvlLbl val="0"/>
      </c:catAx>
      <c:valAx>
        <c:axId val="18336278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349025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Sustainability</a:t>
            </a:r>
            <a:r>
              <a:rPr lang="en-GB" baseline="0" dirty="0"/>
              <a:t> Highlights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Emissions (Kt)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Sheet1!$B$2</c:f>
              <c:numCache>
                <c:formatCode>General</c:formatCode>
                <c:ptCount val="1"/>
                <c:pt idx="0">
                  <c:v>538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59C-4E7A-BF2C-DA2C6A4E954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Employement engagement score (%)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Sheet1!$C$2</c:f>
              <c:numCache>
                <c:formatCode>General</c:formatCode>
                <c:ptCount val="1"/>
                <c:pt idx="0">
                  <c:v>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59C-4E7A-BF2C-DA2C6A4E954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Plastic Recycling Capacity (Kt)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Sheet1!$D$2</c:f>
              <c:numCache>
                <c:formatCode>General</c:formatCode>
                <c:ptCount val="1"/>
                <c:pt idx="0">
                  <c:v>151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59C-4E7A-BF2C-DA2C6A4E9546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Sulpurus products prevented from going to waste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Sheet1!$E$2</c:f>
              <c:numCache>
                <c:formatCode>General</c:formatCode>
                <c:ptCount val="1"/>
                <c:pt idx="0">
                  <c:v>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59C-4E7A-BF2C-DA2C6A4E95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19329904"/>
        <c:axId val="1833626848"/>
      </c:barChart>
      <c:catAx>
        <c:axId val="16193299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33626848"/>
        <c:crosses val="autoZero"/>
        <c:auto val="1"/>
        <c:lblAlgn val="ctr"/>
        <c:lblOffset val="100"/>
        <c:noMultiLvlLbl val="0"/>
      </c:catAx>
      <c:valAx>
        <c:axId val="1833626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93299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4136697754005106"/>
          <c:y val="0.68429215040463043"/>
          <c:w val="0.78984106108400776"/>
          <c:h val="0.2962480201729121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444E39-DAD5-492B-8181-57EEABD2B86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9C177F-18F6-4FAB-B97F-CD307F74F482}">
      <dgm:prSet/>
      <dgm:spPr/>
      <dgm:t>
        <a:bodyPr/>
        <a:lstStyle/>
        <a:p>
          <a:r>
            <a:rPr lang="en-GB"/>
            <a:t>Our well-being is very important for success. </a:t>
          </a:r>
          <a:endParaRPr lang="en-US"/>
        </a:p>
      </dgm:t>
    </dgm:pt>
    <dgm:pt modelId="{05DE0E8E-1EB0-481A-B247-9BA55F9BF798}" type="parTrans" cxnId="{8869D6EC-8B52-4FE3-B4B5-4B6C0E531939}">
      <dgm:prSet/>
      <dgm:spPr/>
      <dgm:t>
        <a:bodyPr/>
        <a:lstStyle/>
        <a:p>
          <a:endParaRPr lang="en-US"/>
        </a:p>
      </dgm:t>
    </dgm:pt>
    <dgm:pt modelId="{69006FA6-CF98-40E7-88F8-3574D181C536}" type="sibTrans" cxnId="{8869D6EC-8B52-4FE3-B4B5-4B6C0E531939}">
      <dgm:prSet/>
      <dgm:spPr/>
      <dgm:t>
        <a:bodyPr/>
        <a:lstStyle/>
        <a:p>
          <a:endParaRPr lang="en-US"/>
        </a:p>
      </dgm:t>
    </dgm:pt>
    <dgm:pt modelId="{27C9D247-01E9-47AD-A9AE-FA7026EA47EC}">
      <dgm:prSet/>
      <dgm:spPr/>
      <dgm:t>
        <a:bodyPr/>
        <a:lstStyle/>
        <a:p>
          <a:r>
            <a:rPr lang="en-GB" dirty="0"/>
            <a:t>Every Company  promoting well-being in the workplace [10]</a:t>
          </a:r>
          <a:endParaRPr lang="en-US" dirty="0"/>
        </a:p>
      </dgm:t>
    </dgm:pt>
    <dgm:pt modelId="{FB6FAA42-545B-4146-A903-50F5BF906011}" type="parTrans" cxnId="{4800D071-B3DA-4AEB-BF1D-1DAC351369C7}">
      <dgm:prSet/>
      <dgm:spPr/>
      <dgm:t>
        <a:bodyPr/>
        <a:lstStyle/>
        <a:p>
          <a:endParaRPr lang="en-US"/>
        </a:p>
      </dgm:t>
    </dgm:pt>
    <dgm:pt modelId="{2A907303-EFB2-46C1-802C-5681B19AFD27}" type="sibTrans" cxnId="{4800D071-B3DA-4AEB-BF1D-1DAC351369C7}">
      <dgm:prSet/>
      <dgm:spPr/>
      <dgm:t>
        <a:bodyPr/>
        <a:lstStyle/>
        <a:p>
          <a:endParaRPr lang="en-US"/>
        </a:p>
      </dgm:t>
    </dgm:pt>
    <dgm:pt modelId="{56A92114-B650-4D1C-BE51-C02DF7C4D580}">
      <dgm:prSet/>
      <dgm:spPr/>
      <dgm:t>
        <a:bodyPr/>
        <a:lstStyle/>
        <a:p>
          <a:r>
            <a:rPr lang="en-GB"/>
            <a:t>Well-being improves performance in any business and people’s lives.</a:t>
          </a:r>
          <a:endParaRPr lang="en-US"/>
        </a:p>
      </dgm:t>
    </dgm:pt>
    <dgm:pt modelId="{F5F26458-8410-4870-B7C7-521FEA8F253C}" type="parTrans" cxnId="{4175AD32-DED7-42D7-A36A-25C2E6EA7CF7}">
      <dgm:prSet/>
      <dgm:spPr/>
      <dgm:t>
        <a:bodyPr/>
        <a:lstStyle/>
        <a:p>
          <a:endParaRPr lang="en-US"/>
        </a:p>
      </dgm:t>
    </dgm:pt>
    <dgm:pt modelId="{5EA5CA0E-E710-4687-9F5C-21A79B1043C2}" type="sibTrans" cxnId="{4175AD32-DED7-42D7-A36A-25C2E6EA7CF7}">
      <dgm:prSet/>
      <dgm:spPr/>
      <dgm:t>
        <a:bodyPr/>
        <a:lstStyle/>
        <a:p>
          <a:endParaRPr lang="en-US"/>
        </a:p>
      </dgm:t>
    </dgm:pt>
    <dgm:pt modelId="{90EC69A6-17B0-41E3-8F79-580E2E04BB97}" type="pres">
      <dgm:prSet presAssocID="{17444E39-DAD5-492B-8181-57EEABD2B8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C087A6-A7E4-4553-A552-51F965022C46}" type="pres">
      <dgm:prSet presAssocID="{789C177F-18F6-4FAB-B97F-CD307F74F482}" presName="hierRoot1" presStyleCnt="0"/>
      <dgm:spPr/>
    </dgm:pt>
    <dgm:pt modelId="{A211D568-E28E-4961-AAD9-09302EA28840}" type="pres">
      <dgm:prSet presAssocID="{789C177F-18F6-4FAB-B97F-CD307F74F482}" presName="composite" presStyleCnt="0"/>
      <dgm:spPr/>
    </dgm:pt>
    <dgm:pt modelId="{8BE2B43C-437C-4D16-A0BB-2877F970BE14}" type="pres">
      <dgm:prSet presAssocID="{789C177F-18F6-4FAB-B97F-CD307F74F482}" presName="background" presStyleLbl="node0" presStyleIdx="0" presStyleCnt="3"/>
      <dgm:spPr/>
    </dgm:pt>
    <dgm:pt modelId="{3B15B0CB-4419-4909-B6C0-A1C9156B2843}" type="pres">
      <dgm:prSet presAssocID="{789C177F-18F6-4FAB-B97F-CD307F74F482}" presName="text" presStyleLbl="fgAcc0" presStyleIdx="0" presStyleCnt="3">
        <dgm:presLayoutVars>
          <dgm:chPref val="3"/>
        </dgm:presLayoutVars>
      </dgm:prSet>
      <dgm:spPr/>
    </dgm:pt>
    <dgm:pt modelId="{2F80ADE4-7044-4F13-8E3B-D0054F6003B5}" type="pres">
      <dgm:prSet presAssocID="{789C177F-18F6-4FAB-B97F-CD307F74F482}" presName="hierChild2" presStyleCnt="0"/>
      <dgm:spPr/>
    </dgm:pt>
    <dgm:pt modelId="{E3107F00-D486-4D7C-91CF-FD35D7617E11}" type="pres">
      <dgm:prSet presAssocID="{27C9D247-01E9-47AD-A9AE-FA7026EA47EC}" presName="hierRoot1" presStyleCnt="0"/>
      <dgm:spPr/>
    </dgm:pt>
    <dgm:pt modelId="{CBD328BD-02C3-490D-AD5D-B907778E3E9E}" type="pres">
      <dgm:prSet presAssocID="{27C9D247-01E9-47AD-A9AE-FA7026EA47EC}" presName="composite" presStyleCnt="0"/>
      <dgm:spPr/>
    </dgm:pt>
    <dgm:pt modelId="{248898A4-36C7-4738-8225-6A71AC5170A5}" type="pres">
      <dgm:prSet presAssocID="{27C9D247-01E9-47AD-A9AE-FA7026EA47EC}" presName="background" presStyleLbl="node0" presStyleIdx="1" presStyleCnt="3"/>
      <dgm:spPr/>
    </dgm:pt>
    <dgm:pt modelId="{AB4C562C-E3B7-459A-BC11-5EBDAD3F9300}" type="pres">
      <dgm:prSet presAssocID="{27C9D247-01E9-47AD-A9AE-FA7026EA47EC}" presName="text" presStyleLbl="fgAcc0" presStyleIdx="1" presStyleCnt="3">
        <dgm:presLayoutVars>
          <dgm:chPref val="3"/>
        </dgm:presLayoutVars>
      </dgm:prSet>
      <dgm:spPr/>
    </dgm:pt>
    <dgm:pt modelId="{52CCD5E4-65FE-4CE5-B639-2B98A9940AE7}" type="pres">
      <dgm:prSet presAssocID="{27C9D247-01E9-47AD-A9AE-FA7026EA47EC}" presName="hierChild2" presStyleCnt="0"/>
      <dgm:spPr/>
    </dgm:pt>
    <dgm:pt modelId="{FB753D2C-24F3-4FE5-9CCD-2A443A814BAD}" type="pres">
      <dgm:prSet presAssocID="{56A92114-B650-4D1C-BE51-C02DF7C4D580}" presName="hierRoot1" presStyleCnt="0"/>
      <dgm:spPr/>
    </dgm:pt>
    <dgm:pt modelId="{5B531C82-AFB0-4C21-A765-DBF6116845CC}" type="pres">
      <dgm:prSet presAssocID="{56A92114-B650-4D1C-BE51-C02DF7C4D580}" presName="composite" presStyleCnt="0"/>
      <dgm:spPr/>
    </dgm:pt>
    <dgm:pt modelId="{5A8EA932-9E13-4F07-BE2B-2C474163150C}" type="pres">
      <dgm:prSet presAssocID="{56A92114-B650-4D1C-BE51-C02DF7C4D580}" presName="background" presStyleLbl="node0" presStyleIdx="2" presStyleCnt="3"/>
      <dgm:spPr/>
    </dgm:pt>
    <dgm:pt modelId="{104BC272-25EA-48BA-9B11-EF1B07D0B16E}" type="pres">
      <dgm:prSet presAssocID="{56A92114-B650-4D1C-BE51-C02DF7C4D580}" presName="text" presStyleLbl="fgAcc0" presStyleIdx="2" presStyleCnt="3">
        <dgm:presLayoutVars>
          <dgm:chPref val="3"/>
        </dgm:presLayoutVars>
      </dgm:prSet>
      <dgm:spPr/>
    </dgm:pt>
    <dgm:pt modelId="{AEEDEF8F-E551-416F-937E-2FD1449C5FEB}" type="pres">
      <dgm:prSet presAssocID="{56A92114-B650-4D1C-BE51-C02DF7C4D580}" presName="hierChild2" presStyleCnt="0"/>
      <dgm:spPr/>
    </dgm:pt>
  </dgm:ptLst>
  <dgm:cxnLst>
    <dgm:cxn modelId="{4175AD32-DED7-42D7-A36A-25C2E6EA7CF7}" srcId="{17444E39-DAD5-492B-8181-57EEABD2B86C}" destId="{56A92114-B650-4D1C-BE51-C02DF7C4D580}" srcOrd="2" destOrd="0" parTransId="{F5F26458-8410-4870-B7C7-521FEA8F253C}" sibTransId="{5EA5CA0E-E710-4687-9F5C-21A79B1043C2}"/>
    <dgm:cxn modelId="{A8B4975F-13BB-43B7-9FD1-BE620F6A1104}" type="presOf" srcId="{27C9D247-01E9-47AD-A9AE-FA7026EA47EC}" destId="{AB4C562C-E3B7-459A-BC11-5EBDAD3F9300}" srcOrd="0" destOrd="0" presId="urn:microsoft.com/office/officeart/2005/8/layout/hierarchy1"/>
    <dgm:cxn modelId="{4800D071-B3DA-4AEB-BF1D-1DAC351369C7}" srcId="{17444E39-DAD5-492B-8181-57EEABD2B86C}" destId="{27C9D247-01E9-47AD-A9AE-FA7026EA47EC}" srcOrd="1" destOrd="0" parTransId="{FB6FAA42-545B-4146-A903-50F5BF906011}" sibTransId="{2A907303-EFB2-46C1-802C-5681B19AFD27}"/>
    <dgm:cxn modelId="{992EEC86-55B6-4A8A-830A-BB6B8BAC118D}" type="presOf" srcId="{56A92114-B650-4D1C-BE51-C02DF7C4D580}" destId="{104BC272-25EA-48BA-9B11-EF1B07D0B16E}" srcOrd="0" destOrd="0" presId="urn:microsoft.com/office/officeart/2005/8/layout/hierarchy1"/>
    <dgm:cxn modelId="{FB2B2495-5653-4C0B-9DC4-057F88AFCF81}" type="presOf" srcId="{789C177F-18F6-4FAB-B97F-CD307F74F482}" destId="{3B15B0CB-4419-4909-B6C0-A1C9156B2843}" srcOrd="0" destOrd="0" presId="urn:microsoft.com/office/officeart/2005/8/layout/hierarchy1"/>
    <dgm:cxn modelId="{727AAC99-EB60-4CCB-9012-1EB31A08EDB2}" type="presOf" srcId="{17444E39-DAD5-492B-8181-57EEABD2B86C}" destId="{90EC69A6-17B0-41E3-8F79-580E2E04BB97}" srcOrd="0" destOrd="0" presId="urn:microsoft.com/office/officeart/2005/8/layout/hierarchy1"/>
    <dgm:cxn modelId="{8869D6EC-8B52-4FE3-B4B5-4B6C0E531939}" srcId="{17444E39-DAD5-492B-8181-57EEABD2B86C}" destId="{789C177F-18F6-4FAB-B97F-CD307F74F482}" srcOrd="0" destOrd="0" parTransId="{05DE0E8E-1EB0-481A-B247-9BA55F9BF798}" sibTransId="{69006FA6-CF98-40E7-88F8-3574D181C536}"/>
    <dgm:cxn modelId="{D838C80F-1FA2-4DCF-80EF-9BDD24B6A69B}" type="presParOf" srcId="{90EC69A6-17B0-41E3-8F79-580E2E04BB97}" destId="{91C087A6-A7E4-4553-A552-51F965022C46}" srcOrd="0" destOrd="0" presId="urn:microsoft.com/office/officeart/2005/8/layout/hierarchy1"/>
    <dgm:cxn modelId="{CC4AE7E1-A8C0-416B-95A4-A9FED0B8EA8D}" type="presParOf" srcId="{91C087A6-A7E4-4553-A552-51F965022C46}" destId="{A211D568-E28E-4961-AAD9-09302EA28840}" srcOrd="0" destOrd="0" presId="urn:microsoft.com/office/officeart/2005/8/layout/hierarchy1"/>
    <dgm:cxn modelId="{6C08A51C-3914-46FA-8B5C-C660BEE8F65D}" type="presParOf" srcId="{A211D568-E28E-4961-AAD9-09302EA28840}" destId="{8BE2B43C-437C-4D16-A0BB-2877F970BE14}" srcOrd="0" destOrd="0" presId="urn:microsoft.com/office/officeart/2005/8/layout/hierarchy1"/>
    <dgm:cxn modelId="{61DC3CDC-9F98-4E31-A168-C7F4B914DA14}" type="presParOf" srcId="{A211D568-E28E-4961-AAD9-09302EA28840}" destId="{3B15B0CB-4419-4909-B6C0-A1C9156B2843}" srcOrd="1" destOrd="0" presId="urn:microsoft.com/office/officeart/2005/8/layout/hierarchy1"/>
    <dgm:cxn modelId="{7B664121-6732-40CA-BAB6-70C02BA4A410}" type="presParOf" srcId="{91C087A6-A7E4-4553-A552-51F965022C46}" destId="{2F80ADE4-7044-4F13-8E3B-D0054F6003B5}" srcOrd="1" destOrd="0" presId="urn:microsoft.com/office/officeart/2005/8/layout/hierarchy1"/>
    <dgm:cxn modelId="{14EBA322-E013-4FC4-BD0D-746F34C8B32B}" type="presParOf" srcId="{90EC69A6-17B0-41E3-8F79-580E2E04BB97}" destId="{E3107F00-D486-4D7C-91CF-FD35D7617E11}" srcOrd="1" destOrd="0" presId="urn:microsoft.com/office/officeart/2005/8/layout/hierarchy1"/>
    <dgm:cxn modelId="{F842070D-BE4F-4369-B062-2A54841C2F7B}" type="presParOf" srcId="{E3107F00-D486-4D7C-91CF-FD35D7617E11}" destId="{CBD328BD-02C3-490D-AD5D-B907778E3E9E}" srcOrd="0" destOrd="0" presId="urn:microsoft.com/office/officeart/2005/8/layout/hierarchy1"/>
    <dgm:cxn modelId="{AAC1B25D-65B3-4FD1-BE42-A2B73A2FA19F}" type="presParOf" srcId="{CBD328BD-02C3-490D-AD5D-B907778E3E9E}" destId="{248898A4-36C7-4738-8225-6A71AC5170A5}" srcOrd="0" destOrd="0" presId="urn:microsoft.com/office/officeart/2005/8/layout/hierarchy1"/>
    <dgm:cxn modelId="{00384DDC-8AAD-4CA0-8597-CEDF23E875E5}" type="presParOf" srcId="{CBD328BD-02C3-490D-AD5D-B907778E3E9E}" destId="{AB4C562C-E3B7-459A-BC11-5EBDAD3F9300}" srcOrd="1" destOrd="0" presId="urn:microsoft.com/office/officeart/2005/8/layout/hierarchy1"/>
    <dgm:cxn modelId="{3D35E9C3-452D-455A-9255-21656442F1FF}" type="presParOf" srcId="{E3107F00-D486-4D7C-91CF-FD35D7617E11}" destId="{52CCD5E4-65FE-4CE5-B639-2B98A9940AE7}" srcOrd="1" destOrd="0" presId="urn:microsoft.com/office/officeart/2005/8/layout/hierarchy1"/>
    <dgm:cxn modelId="{A4962F11-2DC5-4685-BF57-E62DD78D2EA7}" type="presParOf" srcId="{90EC69A6-17B0-41E3-8F79-580E2E04BB97}" destId="{FB753D2C-24F3-4FE5-9CCD-2A443A814BAD}" srcOrd="2" destOrd="0" presId="urn:microsoft.com/office/officeart/2005/8/layout/hierarchy1"/>
    <dgm:cxn modelId="{C80AF798-5910-495B-8415-65875CFACE45}" type="presParOf" srcId="{FB753D2C-24F3-4FE5-9CCD-2A443A814BAD}" destId="{5B531C82-AFB0-4C21-A765-DBF6116845CC}" srcOrd="0" destOrd="0" presId="urn:microsoft.com/office/officeart/2005/8/layout/hierarchy1"/>
    <dgm:cxn modelId="{591C94F8-12B1-4222-8525-8F10106714C1}" type="presParOf" srcId="{5B531C82-AFB0-4C21-A765-DBF6116845CC}" destId="{5A8EA932-9E13-4F07-BE2B-2C474163150C}" srcOrd="0" destOrd="0" presId="urn:microsoft.com/office/officeart/2005/8/layout/hierarchy1"/>
    <dgm:cxn modelId="{8CFF90CA-A5C7-4EF7-963C-9EF3EB349AD1}" type="presParOf" srcId="{5B531C82-AFB0-4C21-A765-DBF6116845CC}" destId="{104BC272-25EA-48BA-9B11-EF1B07D0B16E}" srcOrd="1" destOrd="0" presId="urn:microsoft.com/office/officeart/2005/8/layout/hierarchy1"/>
    <dgm:cxn modelId="{3F845AB5-10D9-4BF6-BD11-9E2217125443}" type="presParOf" srcId="{FB753D2C-24F3-4FE5-9CCD-2A443A814BAD}" destId="{AEEDEF8F-E551-416F-937E-2FD1449C5FE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E2B43C-437C-4D16-A0BB-2877F970BE14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5B0CB-4419-4909-B6C0-A1C9156B2843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Our well-being is very important for success. </a:t>
          </a:r>
          <a:endParaRPr lang="en-US" sz="2100" kern="1200"/>
        </a:p>
      </dsp:txBody>
      <dsp:txXfrm>
        <a:off x="350877" y="1380951"/>
        <a:ext cx="2604477" cy="1617116"/>
      </dsp:txXfrm>
    </dsp:sp>
    <dsp:sp modelId="{248898A4-36C7-4738-8225-6A71AC5170A5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C562C-E3B7-459A-BC11-5EBDAD3F9300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Every Company  promoting well-being in the workplace [10]</a:t>
          </a:r>
          <a:endParaRPr lang="en-US" sz="2100" kern="1200" dirty="0"/>
        </a:p>
      </dsp:txBody>
      <dsp:txXfrm>
        <a:off x="3657110" y="1380951"/>
        <a:ext cx="2604477" cy="1617116"/>
      </dsp:txXfrm>
    </dsp:sp>
    <dsp:sp modelId="{5A8EA932-9E13-4F07-BE2B-2C474163150C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BC272-25EA-48BA-9B11-EF1B07D0B16E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Well-being improves performance in any business and people’s lives.</a:t>
          </a:r>
          <a:endParaRPr lang="en-US" sz="2100" kern="1200"/>
        </a:p>
      </dsp:txBody>
      <dsp:txXfrm>
        <a:off x="6963344" y="1380951"/>
        <a:ext cx="2604477" cy="1617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FD34A5-DA66-4906-A226-37E95FE8E551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BD2BB-38CD-44F4-AE1E-316BB16CD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14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BD2BB-38CD-44F4-AE1E-316BB16CDB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27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591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271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700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632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407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83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956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808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819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6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71325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5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7576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8924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18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2EDFC-A7EC-420D-B7A9-A13E981C2F26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295449D-46E5-4B79-A5E6-21FE9DD6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460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ffa.co.uk/sustainability/reports-and-performance/annual-report" TargetMode="External"/><Relationship Id="rId2" Type="http://schemas.openxmlformats.org/officeDocument/2006/relationships/hyperlink" Target="https://en.wikipedia.org/wiki/Biff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y.com/en_uk/workforce/how-a-powerful-story-can-inspire-people-to-chang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graphy.com/business-leaders/elon-musk" TargetMode="External"/><Relationship Id="rId2" Type="http://schemas.openxmlformats.org/officeDocument/2006/relationships/hyperlink" Target="https://thewellbeingproject.co.uk/programmes/?hsa_acc=1006316202&amp;hsa_cam=18383791867&amp;hsa_grp=1177578000570773&amp;hsa_ad=&amp;hsa_src=o&amp;hsa_tgt=kwd-73598851042555:loc-188&amp;hsa_kw=employee%20wellbeing&amp;hsa_mt=p&amp;hsa_net=adwords&amp;hsa_ver=3&amp;utm_source=bing&amp;utm_medium=cpc&amp;utm_campaign=Generics%20%7C%20Employee%20Wellbeing%20%7C%20Phrase&amp;utm_term=employee%20wellbeing&amp;utm_content=Employee%20Wellbe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B14F7-FCEA-3838-556A-54EFA65F8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Presentation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B6D84EA-8AA1-EF4A-1093-57FDB07D8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455547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Moodle: Skills Development in Workplace (ACMA4013)</a:t>
            </a:r>
          </a:p>
          <a:p>
            <a:pPr>
              <a:lnSpc>
                <a:spcPct val="90000"/>
              </a:lnSpc>
            </a:pPr>
            <a:r>
              <a:rPr lang="en-GB" dirty="0"/>
              <a:t>Category: </a:t>
            </a:r>
            <a:r>
              <a:rPr lang="en-GB" dirty="0" err="1"/>
              <a:t>CertHE</a:t>
            </a:r>
            <a:r>
              <a:rPr lang="en-GB" dirty="0"/>
              <a:t>: Digital Skills</a:t>
            </a:r>
          </a:p>
          <a:p>
            <a:pPr>
              <a:lnSpc>
                <a:spcPct val="90000"/>
              </a:lnSpc>
            </a:pPr>
            <a:r>
              <a:rPr lang="en-GB" dirty="0"/>
              <a:t>Student: Ervins Podgaiskis </a:t>
            </a:r>
          </a:p>
          <a:p>
            <a:pPr>
              <a:lnSpc>
                <a:spcPct val="90000"/>
              </a:lnSpc>
            </a:pPr>
            <a:r>
              <a:rPr lang="en-GB" dirty="0"/>
              <a:t>Student Number: 2232217</a:t>
            </a:r>
          </a:p>
          <a:p>
            <a:pPr>
              <a:lnSpc>
                <a:spcPct val="90000"/>
              </a:lnSpc>
            </a:pPr>
            <a:r>
              <a:rPr lang="en-GB" dirty="0"/>
              <a:t>Email:</a:t>
            </a:r>
            <a:r>
              <a:rPr lang="en-GB" b="0" i="0" dirty="0">
                <a:effectLst/>
                <a:latin typeface="Source Sans Pro" panose="020F0502020204030204" pitchFamily="34" charset="0"/>
              </a:rPr>
              <a:t>2232217@student.uwtsd.ac.uk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Source Sans Pro" panose="020F0502020204030204" pitchFamily="34" charset="0"/>
              </a:rPr>
              <a:t>Lecturer: Irina </a:t>
            </a:r>
            <a:r>
              <a:rPr lang="en-GB" dirty="0" err="1">
                <a:latin typeface="Source Sans Pro" panose="020F0502020204030204" pitchFamily="34" charset="0"/>
              </a:rPr>
              <a:t>Neaga</a:t>
            </a:r>
            <a:endParaRPr lang="en-GB" b="0" i="0" dirty="0">
              <a:effectLst/>
              <a:latin typeface="Source Sans Pro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The presentation is created from the reflected journal:  Addressing Sustainability, Storytelling, Success and Wellbeing</a:t>
            </a:r>
          </a:p>
        </p:txBody>
      </p:sp>
      <p:pic>
        <p:nvPicPr>
          <p:cNvPr id="45" name="Picture 10" descr="A room of colourful chairs">
            <a:extLst>
              <a:ext uri="{FF2B5EF4-FFF2-40B4-BE49-F238E27FC236}">
                <a16:creationId xmlns:a16="http://schemas.microsoft.com/office/drawing/2014/main" id="{4276ED5E-3F6E-10A7-7F94-7B4E55A479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20" r="2366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3" name="Isosceles Triangle 5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231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45"/>
    </mc:Choice>
    <mc:Fallback xmlns="">
      <p:transition spd="slow" advTm="25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FE565-14A6-06C4-96E4-B5A045BFD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2781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Career(Biffa), Skills, Success and Wellbeing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C7600-95C4-E8F3-456C-56FA7E94CA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Changemakers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7C6A63-2CED-CBF9-A8CB-059E2837C6D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Want to be a part of a change maker?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Want to live in a better world?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Want to work with talented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your story?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FC3DD7-BC10-3BF7-419F-6E4B7DE0D4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Skills Development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539191-3418-6806-069B-055FA446913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Communication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Problem-solving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Teamwork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Empathy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Technical skills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6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906"/>
    </mc:Choice>
    <mc:Fallback xmlns="">
      <p:transition spd="slow" advTm="11690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697920B-3E50-1FB9-A4EE-D15A307FD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What is Biffa?</a:t>
            </a:r>
            <a:br>
              <a:rPr lang="en-GB" sz="2500"/>
            </a:br>
            <a:r>
              <a:rPr lang="en-GB" sz="2500"/>
              <a:t>Accessing sustainability</a:t>
            </a:r>
            <a:br>
              <a:rPr lang="en-GB" sz="2500"/>
            </a:br>
            <a:endParaRPr lang="en-GB" sz="25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60C99D-81DF-EAFD-D34D-B68CEE1F7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Biffa is the largest Waste disposal management company in the United Kingdom which recycle all types of waste and turn it into material like electricity and gas.[2][6]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  <a:latin typeface="myriad-pro"/>
              </a:rPr>
              <a:t>Biffa have a sustainability strategy: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myriad-pro"/>
              </a:rPr>
              <a:t>Building circular economy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b="0" i="0" dirty="0">
                <a:effectLst/>
                <a:latin typeface="myriad-pro"/>
              </a:rPr>
              <a:t>Tackling climate change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myriad-pro"/>
              </a:rPr>
              <a:t>Caring for our people, supporting our communities [3]</a:t>
            </a:r>
            <a:endParaRPr lang="en-US" b="0" i="0" dirty="0">
              <a:effectLst/>
              <a:latin typeface="myriad-pro"/>
            </a:endParaRP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US" b="0" i="0" dirty="0">
              <a:effectLst/>
              <a:latin typeface="myriad-pro"/>
            </a:endParaRP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35" name="Picture 34" descr="Natural petrol fired electrical power plant">
            <a:extLst>
              <a:ext uri="{FF2B5EF4-FFF2-40B4-BE49-F238E27FC236}">
                <a16:creationId xmlns:a16="http://schemas.microsoft.com/office/drawing/2014/main" id="{38040F10-45F4-2BF8-6E2E-E9BC9233B5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45" r="23744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39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2926"/>
    </mc:Choice>
    <mc:Fallback xmlns="">
      <p:transition spd="slow" advTm="92926"/>
    </mc:Fallback>
  </mc:AlternateContent>
  <p:extLst>
    <p:ext uri="{E180D4A7-C9FB-4DFB-919C-405C955672EB}">
      <p14:showEvtLst xmlns:p14="http://schemas.microsoft.com/office/powerpoint/2010/main">
        <p14:playEvt time="1471" objId="55"/>
        <p14:stopEvt time="92697" objId="5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98913-B7EE-36C5-6EC0-499A9CE2D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Great opportunity to develop skills and build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1F5BC-74F5-B9F8-4745-EA884525D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6638308" cy="3880773"/>
          </a:xfrm>
        </p:spPr>
        <p:txBody>
          <a:bodyPr>
            <a:normAutofit/>
          </a:bodyPr>
          <a:lstStyle/>
          <a:p>
            <a:r>
              <a:rPr lang="en-GB" dirty="0"/>
              <a:t>Biffa is a gritty business and not glamorous at all. 8000+ loyal people do one of the toughest jobs.</a:t>
            </a:r>
          </a:p>
          <a:p>
            <a:r>
              <a:rPr lang="en-GB" dirty="0"/>
              <a:t>Biffa offers great packages of benefits to enhance your salary</a:t>
            </a:r>
          </a:p>
          <a:p>
            <a:r>
              <a:rPr lang="en-GB" dirty="0"/>
              <a:t>Company have a strong focus to encourage its employees to realise their potential and development of talent</a:t>
            </a:r>
          </a:p>
          <a:p>
            <a:r>
              <a:rPr lang="en-GB" dirty="0"/>
              <a:t>As a direct role with Biffa there are opportunities with other businesses across the Biffa group [4]</a:t>
            </a:r>
          </a:p>
          <a:p>
            <a:endParaRPr lang="en-GB" dirty="0"/>
          </a:p>
        </p:txBody>
      </p:sp>
      <p:pic>
        <p:nvPicPr>
          <p:cNvPr id="22" name="Picture 21" descr="Tall office building looking up">
            <a:extLst>
              <a:ext uri="{FF2B5EF4-FFF2-40B4-BE49-F238E27FC236}">
                <a16:creationId xmlns:a16="http://schemas.microsoft.com/office/drawing/2014/main" id="{9C872281-8D14-7FD2-3D61-6617DE8A04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79" r="22004" b="-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71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9849"/>
    </mc:Choice>
    <mc:Fallback xmlns="">
      <p:transition spd="slow" advTm="5984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6EE2C-5FFC-1097-1466-801C43666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6916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Annual reports and accounts for 2022 [5]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7BA3347-0C8D-214D-753A-042AC7B7C7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2363"/>
              </p:ext>
            </p:extLst>
          </p:nvPr>
        </p:nvGraphicFramePr>
        <p:xfrm>
          <a:off x="677863" y="2160589"/>
          <a:ext cx="4582395" cy="39157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2CE07958-DA74-F71F-0971-5BF6CE9546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6106220"/>
              </p:ext>
            </p:extLst>
          </p:nvPr>
        </p:nvGraphicFramePr>
        <p:xfrm>
          <a:off x="5181600" y="2160589"/>
          <a:ext cx="4978402" cy="39157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01343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66"/>
    </mc:Choice>
    <mc:Fallback xmlns="">
      <p:transition spd="slow" advTm="4656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4" descr="Large skydiving group mid-air">
            <a:extLst>
              <a:ext uri="{FF2B5EF4-FFF2-40B4-BE49-F238E27FC236}">
                <a16:creationId xmlns:a16="http://schemas.microsoft.com/office/drawing/2014/main" id="{D9C66BC4-4B1B-F97A-3A3E-1C30384EF2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0" r="1109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459CD4-3CE1-5452-B94C-46FD20760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Changemakers Ideas and Storytelling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40C16FF4-B9DB-3907-1FAD-F90BAF72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Any Innovator and successful people or company have their own story.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Storytelling has been essential for the drive for change [7]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Stories Develop strong teams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Stories can generate new ideas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It motivates people and can make their lives and attitude.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Great people motivate younger generations with their stories.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385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888"/>
    </mc:Choice>
    <mc:Fallback xmlns="">
      <p:transition spd="slow" advTm="8188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FF10E-C79F-583A-AB7C-DB8DE7C54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What is your own story?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4E498-1A5B-369C-4B6F-D881C5F36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All people experienced many events and they have a lot of stories. The story is a very powerful communication tool. It can be a happy or sad story or even funny.</a:t>
            </a:r>
          </a:p>
          <a:p>
            <a:r>
              <a:rPr lang="en-GB" dirty="0"/>
              <a:t>My own story which I want to share is “My life in the UK”. https://sites.google.com/view/mylifeinuk/home </a:t>
            </a:r>
          </a:p>
          <a:p>
            <a:r>
              <a:rPr lang="en-GB" dirty="0"/>
              <a:t>Every story can be an inspiration for others.[8]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7AF07821-66F1-8112-D9AB-B82A4EA79F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436" r="4053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69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4483"/>
    </mc:Choice>
    <mc:Fallback xmlns="">
      <p:transition spd="slow" advTm="8448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6BBCF32-1612-EB91-F0EE-9932679C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Success and Wellbeing</a:t>
            </a:r>
            <a:br>
              <a:rPr lang="en-GB" dirty="0"/>
            </a:br>
            <a:r>
              <a:rPr lang="en-GB" dirty="0"/>
              <a:t>            Success</a:t>
            </a:r>
          </a:p>
        </p:txBody>
      </p:sp>
      <p:pic>
        <p:nvPicPr>
          <p:cNvPr id="11" name="Picture 9" descr="One in a crowd">
            <a:extLst>
              <a:ext uri="{FF2B5EF4-FFF2-40B4-BE49-F238E27FC236}">
                <a16:creationId xmlns:a16="http://schemas.microsoft.com/office/drawing/2014/main" id="{4CAC65A2-D776-1790-227A-60DA72B663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14" r="28643" b="9092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9FCE4-8727-1815-E9D7-446183E44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Success can be in many ways. A person can be rich or famous. </a:t>
            </a:r>
          </a:p>
          <a:p>
            <a:r>
              <a:rPr lang="en-GB" dirty="0"/>
              <a:t>There are many successful people or companies around the world, like Biffa or as a person Elon Musk.[9]</a:t>
            </a:r>
          </a:p>
          <a:p>
            <a:r>
              <a:rPr lang="en-GB" dirty="0"/>
              <a:t>Not only a successful person can be rich or famous. It can be your friend who you think is successful</a:t>
            </a:r>
          </a:p>
          <a:p>
            <a:endParaRPr lang="en-GB" dirty="0"/>
          </a:p>
        </p:txBody>
      </p:sp>
      <p:pic>
        <p:nvPicPr>
          <p:cNvPr id="13" name="Picture 12" descr="A person in a suit and a satellite">
            <a:extLst>
              <a:ext uri="{FF2B5EF4-FFF2-40B4-BE49-F238E27FC236}">
                <a16:creationId xmlns:a16="http://schemas.microsoft.com/office/drawing/2014/main" id="{21BF3266-29BF-BE60-57EE-12753DFEB8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994" y="4234836"/>
            <a:ext cx="4569804" cy="2401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39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460"/>
    </mc:Choice>
    <mc:Fallback xmlns="">
      <p:transition spd="slow" advTm="8246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0265F108-358B-CC70-8AA9-8A5EBD7EF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Wellbeing</a:t>
            </a:r>
            <a:br>
              <a:rPr lang="en-GB"/>
            </a:br>
            <a:endParaRPr lang="en-GB"/>
          </a:p>
        </p:txBody>
      </p:sp>
      <p:sp>
        <p:nvSpPr>
          <p:cNvPr id="25" name="Isosceles Triangle 2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08BD1315-441D-D29E-1B74-6B2CA2541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24446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7974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14"/>
    </mc:Choice>
    <mc:Fallback xmlns="">
      <p:transition spd="slow" advTm="6511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FE66-330B-4E96-BFA5-F300E838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Conclusion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F72BAE-38EB-887C-E5B3-0380A07A6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What I have learned during this module?</a:t>
            </a:r>
          </a:p>
          <a:p>
            <a:r>
              <a:rPr lang="en-GB" dirty="0"/>
              <a:t>What skills I develop?</a:t>
            </a:r>
          </a:p>
          <a:p>
            <a:r>
              <a:rPr lang="en-GB" dirty="0"/>
              <a:t>What are my strong skills?</a:t>
            </a:r>
          </a:p>
          <a:p>
            <a:r>
              <a:rPr lang="en-GB" dirty="0"/>
              <a:t>What skill I need to focus to improve?</a:t>
            </a:r>
          </a:p>
          <a:p>
            <a:r>
              <a:rPr lang="en-GB" dirty="0"/>
              <a:t>How will university will help me in future?</a:t>
            </a:r>
          </a:p>
          <a:p>
            <a:endParaRPr lang="en-GB" dirty="0"/>
          </a:p>
        </p:txBody>
      </p:sp>
      <p:pic>
        <p:nvPicPr>
          <p:cNvPr id="9" name="Picture 8" descr="Toy plastic numbers">
            <a:extLst>
              <a:ext uri="{FF2B5EF4-FFF2-40B4-BE49-F238E27FC236}">
                <a16:creationId xmlns:a16="http://schemas.microsoft.com/office/drawing/2014/main" id="{F4C3DA57-243A-B584-57BA-0A117C2908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65" r="26824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05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3E03D5-B79F-9924-75C8-B32B463D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/>
              <a:t>References:</a:t>
            </a:r>
            <a:br>
              <a:rPr lang="en-GB" b="1"/>
            </a:br>
            <a:endParaRPr lang="en-GB" b="1"/>
          </a:p>
        </p:txBody>
      </p:sp>
      <p:sp>
        <p:nvSpPr>
          <p:cNvPr id="60" name="Content Placeholder 8">
            <a:extLst>
              <a:ext uri="{FF2B5EF4-FFF2-40B4-BE49-F238E27FC236}">
                <a16:creationId xmlns:a16="http://schemas.microsoft.com/office/drawing/2014/main" id="{A6F9426B-05B8-035D-A389-7C77CD6BC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4800"/>
            <a:ext cx="6628034" cy="4287060"/>
          </a:xfrm>
        </p:spPr>
        <p:txBody>
          <a:bodyPr>
            <a:normAutofit/>
          </a:bodyPr>
          <a:lstStyle/>
          <a:p>
            <a:pPr marL="0" marR="457200" indent="0">
              <a:lnSpc>
                <a:spcPct val="90000"/>
              </a:lnSpc>
              <a:buNone/>
            </a:pPr>
            <a:endParaRPr lang="en-US" sz="1400" b="0" i="0" dirty="0">
              <a:effectLst/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b="0" i="1" dirty="0">
                <a:effectLst/>
                <a:latin typeface="Calibri" panose="020F0502020204030204" pitchFamily="34" charset="0"/>
              </a:rPr>
              <a:t>[1]“change maker meaning,” Bing. https://www.bing.com/images/search?q=change+maker+meaning&amp;id=C3812601B8B4A798246D3B7ACFB13CCF46A5DA20&amp;s=1&amp;view=detailv2&amp;idpp=imgqna&amp;vt=1&amp;idpview=singleimage&amp;idpbck=1 (accessed Jul. 19, 2023).</a:t>
            </a:r>
          </a:p>
          <a:p>
            <a:pPr>
              <a:lnSpc>
                <a:spcPct val="90000"/>
              </a:lnSpc>
            </a:pPr>
            <a:r>
              <a:rPr lang="en-US" b="0" i="1" dirty="0">
                <a:effectLst/>
                <a:latin typeface="Calibri" panose="020F0502020204030204" pitchFamily="34" charset="0"/>
              </a:rPr>
              <a:t>[2]“From bin to bulb,” Biffa. https://www.biffa.co.uk/biffablog/2018/april/from-bin-to-bulb#:~:text=The%20food%20waste%20is%20blended%20before%20entering%20a (accessed Jul. 19, 2023).</a:t>
            </a:r>
          </a:p>
          <a:p>
            <a:pPr>
              <a:lnSpc>
                <a:spcPct val="90000"/>
              </a:lnSpc>
            </a:pPr>
            <a:r>
              <a:rPr lang="en-US" i="1" dirty="0">
                <a:latin typeface="Calibri" panose="020F0502020204030204" pitchFamily="34" charset="0"/>
              </a:rPr>
              <a:t>[3] </a:t>
            </a:r>
            <a:r>
              <a:rPr lang="en-US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“Home - Biffa Careers,” Biffa, 2019. https://www.biffa.co.uk/careers (accessed Oct. 20, 2019).</a:t>
            </a:r>
            <a:endParaRPr lang="en-US" b="0" i="1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6989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8500C-D74A-712B-1BD6-AECBD5E11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490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71914-058A-2751-00F0-B3B62E7AA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21933"/>
            <a:ext cx="8596668" cy="411942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1800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[4]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“Annual Report and Accounts FY22,” Biffa.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https://www.biffa.co.uk/sustainability/reports-and-performance/annual-report</a:t>
            </a:r>
            <a:endParaRPr lang="en-US" b="0" i="1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i="1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[5] </a:t>
            </a:r>
            <a:r>
              <a:rPr lang="pt-BR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“Biffa,” Wikipedia, Mar. 20, 2020. </a:t>
            </a:r>
            <a:r>
              <a:rPr lang="pt-BR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https://en.wikipedia.org/wiki/Biffa</a:t>
            </a:r>
            <a:endParaRPr lang="pt-BR" b="0" i="1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r>
              <a:rPr lang="en-GB" i="1" dirty="0">
                <a:solidFill>
                  <a:schemeClr val="tx1"/>
                </a:solidFill>
              </a:rPr>
              <a:t>[6]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“How a powerful story can inspire people to change,” www.ey.com.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https://www.ey.com/en_uk/workforce/how-a-powerful-story-can-inspire-people-to-change</a:t>
            </a:r>
            <a:endParaRPr lang="en-US" b="0" i="1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r>
              <a:rPr lang="en-US" i="1" dirty="0">
                <a:solidFill>
                  <a:schemeClr val="tx1"/>
                </a:solidFill>
                <a:latin typeface="Calibri" panose="020F0502020204030204" pitchFamily="34" charset="0"/>
              </a:rPr>
              <a:t>[7]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“Abel Morales: When it feels scary to jump, that is exactly when you jump, otherwise you end up staying in the same place your whole life, and that I can’t do.,” www.quotes.net. https://www.quotes.net/mquote/966278 (accessed Jul. 19, 2023).</a:t>
            </a:r>
            <a:endParaRPr lang="en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809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2078-EEFD-1F36-E95D-A5C640F66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1829B-871E-A94A-C2A2-D7350A344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32" y="1930401"/>
            <a:ext cx="8596668" cy="4110962"/>
          </a:xfrm>
        </p:spPr>
        <p:txBody>
          <a:bodyPr>
            <a:normAutofit/>
          </a:bodyPr>
          <a:lstStyle/>
          <a:p>
            <a:r>
              <a:rPr lang="en-US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[8]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Biography.com Editors, “Elon Musk - Tesla, Age &amp; Family,” Biography, Oct. 31, 2022.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https://www.biography.com/business-leaders/elon-musk</a:t>
            </a:r>
            <a:endParaRPr lang="en-US" b="0" i="1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r>
              <a:rPr lang="en-US" i="1" dirty="0">
                <a:solidFill>
                  <a:schemeClr val="tx1"/>
                </a:solidFill>
                <a:latin typeface="Calibri" panose="020F0502020204030204" pitchFamily="34" charset="0"/>
              </a:rPr>
              <a:t>[9] </a:t>
            </a:r>
            <a:r>
              <a:rPr lang="en-US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“Employee Wellbeing and Resilience - The Wellbeing Project,” The Wellbeing Project, 2016. https://thewellbeingproject.co.uk/</a:t>
            </a:r>
          </a:p>
        </p:txBody>
      </p:sp>
    </p:spTree>
    <p:extLst>
      <p:ext uri="{BB962C8B-B14F-4D97-AF65-F5344CB8AC3E}">
        <p14:creationId xmlns:p14="http://schemas.microsoft.com/office/powerpoint/2010/main" val="1131218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1420</TotalTime>
  <Words>897</Words>
  <Application>Microsoft Office PowerPoint</Application>
  <PresentationFormat>Widescreen</PresentationFormat>
  <Paragraphs>78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myriad-pro</vt:lpstr>
      <vt:lpstr>Source Sans Pro</vt:lpstr>
      <vt:lpstr>Trebuchet MS</vt:lpstr>
      <vt:lpstr>Wingdings</vt:lpstr>
      <vt:lpstr>Wingdings 3</vt:lpstr>
      <vt:lpstr>Facet</vt:lpstr>
      <vt:lpstr>Presentation</vt:lpstr>
      <vt:lpstr>Career(Biffa), Skills, Success and Wellbeing</vt:lpstr>
      <vt:lpstr>What is Biffa? Accessing sustainability </vt:lpstr>
      <vt:lpstr>Great opportunity to develop skills and build career</vt:lpstr>
      <vt:lpstr>Annual reports and accounts for 2022 [5]</vt:lpstr>
      <vt:lpstr>Changemakers Ideas and Storytelling</vt:lpstr>
      <vt:lpstr>What is your own story?</vt:lpstr>
      <vt:lpstr>Success and Wellbeing             Success</vt:lpstr>
      <vt:lpstr>Wellbeing </vt:lpstr>
      <vt:lpstr>Conclusion</vt:lpstr>
      <vt:lpstr>References: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Career in Waste Management Plant Biffa</dc:title>
  <dc:creator>ervins podgaiskis</dc:creator>
  <cp:lastModifiedBy>ervins podgaiskis</cp:lastModifiedBy>
  <cp:revision>4</cp:revision>
  <dcterms:created xsi:type="dcterms:W3CDTF">2023-07-15T17:18:06Z</dcterms:created>
  <dcterms:modified xsi:type="dcterms:W3CDTF">2023-07-19T16:04:12Z</dcterms:modified>
</cp:coreProperties>
</file>