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0"/>
  </p:normalViewPr>
  <p:slideViewPr>
    <p:cSldViewPr snapToGrid="0" snapToObjects="1">
      <p:cViewPr varScale="1">
        <p:scale>
          <a:sx n="78" d="100"/>
          <a:sy n="78" d="100"/>
        </p:scale>
        <p:origin x="87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185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Open by stating that the project is an implementation-focused cyber security dissertation. Clarify immediately that the working application uses a Random Forest baseline, while the CNN-LSTM-Attention architecture is the future advanced framework.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reassure the professor that the presentation will be structured and concise.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Critically frame the project: the problem is not simply detecting attacks; it is building a deployable system that balances accuracy, efficiency, interpretability and usability.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objectives as a logical chain from theory to implementation and critical evaluation. Emphasise academic honesty on the model choice.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key is to show that the project is not random coding: every system feature responds to a weakness in the literature.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Briefly describe this as the backbone of the whole project: data, training, evaluation, deployment and web interaction.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State clearly that the project used real CICIDS2017 Parquet files. Then be critical: benchmark datasets are useful but not identical to live cloud environments.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 that preprocessing protects the credibility of the model. Without cleaning and feature alignment, deployment predictions could be invalid.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an important slide. Do not say you implemented CNN-LSTM. Say Random Forest was implemented; CNN-LSTM-Attention is the proposed enhancement.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through the end-to-end flow. This is the proof that the model is actually integrated into a working web app.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slide to explain how you would demo the system live to the professor.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that 99.75% sounds excellent but is not the whole story. Macro F1 exposes minority class weakness.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 balanced and critical. Acknowledge achievements without overstating production readiness.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Emphasise that the project is low-risk and defensive, but still treats model error ethically because IDS mistakes can have consequences.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Present future work as a precise plan, not vague improvement. The Random Forest model is the baseline to beat.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confidently: the system works as a baseline platform, and the next step is advanced deep learning plus live/cloud deployment.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shows only selected references. The full dissertation should include the complete IEEE reference list.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0811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8111F"/>
          </a:solidFill>
          <a:ln w="12700">
            <a:solidFill>
              <a:srgbClr val="08111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0" y="6574536"/>
            <a:ext cx="12191695" cy="283464"/>
          </a:xfrm>
          <a:prstGeom prst="rect">
            <a:avLst/>
          </a:prstGeom>
          <a:solidFill>
            <a:srgbClr val="0B1B33"/>
          </a:solidFill>
          <a:ln w="12700">
            <a:solidFill>
              <a:srgbClr val="0B1B3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411480" y="6629400"/>
            <a:ext cx="7955280" cy="137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9FB3C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Cyber-Threat Detection Dashboard | MSc Computing Project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8111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40080" y="914400"/>
            <a:ext cx="6309360" cy="12344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F4F7FB"/>
                </a:solidFill>
              </a:rPr>
              <a:t>Cyber-Threat</a:t>
            </a:r>
            <a:endParaRPr lang="en-US" sz="3600" dirty="0"/>
          </a:p>
          <a:p>
            <a:pPr marL="0" indent="0">
              <a:buNone/>
            </a:pPr>
            <a:r>
              <a:rPr lang="en-US" sz="3600" b="1" dirty="0">
                <a:solidFill>
                  <a:srgbClr val="F4F7FB"/>
                </a:solidFill>
              </a:rPr>
              <a:t>Detection Dashboard</a:t>
            </a:r>
            <a:endParaRPr lang="en-US" sz="3600" dirty="0"/>
          </a:p>
        </p:txBody>
      </p:sp>
      <p:sp>
        <p:nvSpPr>
          <p:cNvPr id="3" name="Text 1"/>
          <p:cNvSpPr/>
          <p:nvPr/>
        </p:nvSpPr>
        <p:spPr>
          <a:xfrm>
            <a:off x="658368" y="2331720"/>
            <a:ext cx="65836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500" dirty="0">
                <a:solidFill>
                  <a:srgbClr val="AAB8C9"/>
                </a:solidFill>
              </a:rPr>
              <a:t>Machine-learning-based intrusion detection using CICIDS2017, Flask API, SQLite and a web dashboard</a:t>
            </a:r>
            <a:endParaRPr lang="en-US" sz="1500" dirty="0"/>
          </a:p>
        </p:txBody>
      </p:sp>
      <p:sp>
        <p:nvSpPr>
          <p:cNvPr id="4" name="Shape 2"/>
          <p:cNvSpPr/>
          <p:nvPr/>
        </p:nvSpPr>
        <p:spPr>
          <a:xfrm>
            <a:off x="658368" y="2971800"/>
            <a:ext cx="2514600" cy="320040"/>
          </a:xfrm>
          <a:prstGeom prst="roundRect">
            <a:avLst>
              <a:gd name="adj" fmla="val 22857"/>
            </a:avLst>
          </a:prstGeom>
          <a:solidFill>
            <a:srgbClr val="2D74FF"/>
          </a:solidFill>
          <a:ln w="12700">
            <a:solidFill>
              <a:srgbClr val="2D74FF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49808" y="3049524"/>
            <a:ext cx="23317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Implemented model: Random Forest baseline</a:t>
            </a:r>
            <a:endParaRPr lang="en-US" sz="800" dirty="0"/>
          </a:p>
        </p:txBody>
      </p:sp>
      <p:sp>
        <p:nvSpPr>
          <p:cNvPr id="6" name="Shape 4"/>
          <p:cNvSpPr/>
          <p:nvPr/>
        </p:nvSpPr>
        <p:spPr>
          <a:xfrm>
            <a:off x="3383280" y="2971800"/>
            <a:ext cx="2514600" cy="320040"/>
          </a:xfrm>
          <a:prstGeom prst="roundRect">
            <a:avLst>
              <a:gd name="adj" fmla="val 22857"/>
            </a:avLst>
          </a:prstGeom>
          <a:solidFill>
            <a:srgbClr val="A855F7"/>
          </a:solidFill>
          <a:ln w="12700">
            <a:solidFill>
              <a:srgbClr val="A855F7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3474720" y="3049524"/>
            <a:ext cx="23317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Future model: CNN–LSTM–Attention</a:t>
            </a:r>
            <a:endParaRPr lang="en-US" sz="800" dirty="0"/>
          </a:p>
        </p:txBody>
      </p:sp>
      <p:sp>
        <p:nvSpPr>
          <p:cNvPr id="8" name="Shape 6"/>
          <p:cNvSpPr/>
          <p:nvPr/>
        </p:nvSpPr>
        <p:spPr>
          <a:xfrm>
            <a:off x="6108192" y="2971800"/>
            <a:ext cx="1737360" cy="320040"/>
          </a:xfrm>
          <a:prstGeom prst="roundRect">
            <a:avLst>
              <a:gd name="adj" fmla="val 22857"/>
            </a:avLst>
          </a:prstGeom>
          <a:solidFill>
            <a:srgbClr val="1DD888"/>
          </a:solidFill>
          <a:ln w="12700">
            <a:solidFill>
              <a:srgbClr val="1DD888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6199632" y="3049524"/>
            <a:ext cx="155448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Dataset: CICIDS2017</a:t>
            </a:r>
            <a:endParaRPr lang="en-US" sz="800" dirty="0"/>
          </a:p>
        </p:txBody>
      </p:sp>
      <p:sp>
        <p:nvSpPr>
          <p:cNvPr id="10" name="Shape 8"/>
          <p:cNvSpPr/>
          <p:nvPr/>
        </p:nvSpPr>
        <p:spPr>
          <a:xfrm>
            <a:off x="658368" y="3886200"/>
            <a:ext cx="28346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658368" y="3886200"/>
            <a:ext cx="54864" cy="114300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4032504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Project purpose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822960" y="4325112"/>
            <a:ext cx="25420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Build a working detection platform, not only an offline model.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3749040" y="3886200"/>
            <a:ext cx="28346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3749040" y="3886200"/>
            <a:ext cx="54864" cy="11430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3913632" y="4032504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Core output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3913632" y="4325112"/>
            <a:ext cx="25420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Frontend → Flask backend → ML model → SQLite → reports.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6839712" y="3886200"/>
            <a:ext cx="28346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Shape 17"/>
          <p:cNvSpPr/>
          <p:nvPr/>
        </p:nvSpPr>
        <p:spPr>
          <a:xfrm>
            <a:off x="6839712" y="3886200"/>
            <a:ext cx="54864" cy="11430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7004304" y="4032504"/>
            <a:ext cx="2560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Presentation focus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7004304" y="4325112"/>
            <a:ext cx="25420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Problem, method, implementation, results, limits and future work.</a:t>
            </a:r>
            <a:endParaRPr lang="en-US" sz="950" dirty="0"/>
          </a:p>
        </p:txBody>
      </p:sp>
      <p:sp>
        <p:nvSpPr>
          <p:cNvPr id="22" name="Text 20"/>
          <p:cNvSpPr/>
          <p:nvPr/>
        </p:nvSpPr>
        <p:spPr>
          <a:xfrm>
            <a:off x="658368" y="5623560"/>
            <a:ext cx="49377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AAB8C9"/>
                </a:solidFill>
              </a:rPr>
              <a:t>Presenter: Riya Kalal    |  Supervisor:  Alireza Esfahani</a:t>
            </a:r>
            <a:endParaRPr lang="en-US" sz="1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Presentation roadmap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A clear route from the research problem to the working system.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920240" y="2743200"/>
            <a:ext cx="36576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3840480" y="2743200"/>
            <a:ext cx="36576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5760720" y="2743200"/>
            <a:ext cx="36576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7680960" y="2743200"/>
            <a:ext cx="36576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9601200" y="2743200"/>
            <a:ext cx="36576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59436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68580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1. Problem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54864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Cloud IDS gap</a:t>
            </a:r>
            <a:endParaRPr lang="en-US" sz="820" dirty="0"/>
          </a:p>
        </p:txBody>
      </p:sp>
      <p:sp>
        <p:nvSpPr>
          <p:cNvPr id="13" name="Shape 11"/>
          <p:cNvSpPr/>
          <p:nvPr/>
        </p:nvSpPr>
        <p:spPr>
          <a:xfrm>
            <a:off x="251460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260604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2. Research aim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246888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Questions &amp; objectives</a:t>
            </a:r>
            <a:endParaRPr lang="en-US" sz="820" dirty="0"/>
          </a:p>
        </p:txBody>
      </p:sp>
      <p:sp>
        <p:nvSpPr>
          <p:cNvPr id="16" name="Shape 14"/>
          <p:cNvSpPr/>
          <p:nvPr/>
        </p:nvSpPr>
        <p:spPr>
          <a:xfrm>
            <a:off x="443484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452628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3. Method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438912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Dataset + ML pipeline</a:t>
            </a:r>
            <a:endParaRPr lang="en-US" sz="820" dirty="0"/>
          </a:p>
        </p:txBody>
      </p:sp>
      <p:sp>
        <p:nvSpPr>
          <p:cNvPr id="19" name="Shape 17"/>
          <p:cNvSpPr/>
          <p:nvPr/>
        </p:nvSpPr>
        <p:spPr>
          <a:xfrm>
            <a:off x="635508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644652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4. Implementation</a:t>
            </a:r>
            <a:endParaRPr lang="en-US" sz="1100" dirty="0"/>
          </a:p>
        </p:txBody>
      </p:sp>
      <p:sp>
        <p:nvSpPr>
          <p:cNvPr id="21" name="Text 19"/>
          <p:cNvSpPr/>
          <p:nvPr/>
        </p:nvSpPr>
        <p:spPr>
          <a:xfrm>
            <a:off x="630936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Backend + frontend dashboard</a:t>
            </a:r>
            <a:endParaRPr lang="en-US" sz="820" dirty="0"/>
          </a:p>
        </p:txBody>
      </p:sp>
      <p:sp>
        <p:nvSpPr>
          <p:cNvPr id="22" name="Shape 20"/>
          <p:cNvSpPr/>
          <p:nvPr/>
        </p:nvSpPr>
        <p:spPr>
          <a:xfrm>
            <a:off x="827532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A855F7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836676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5. Results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822960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Model + system evaluation</a:t>
            </a:r>
            <a:endParaRPr lang="en-US" sz="820" dirty="0"/>
          </a:p>
        </p:txBody>
      </p:sp>
      <p:sp>
        <p:nvSpPr>
          <p:cNvPr id="25" name="Shape 23"/>
          <p:cNvSpPr/>
          <p:nvPr/>
        </p:nvSpPr>
        <p:spPr>
          <a:xfrm>
            <a:off x="10195560" y="2148840"/>
            <a:ext cx="1417320" cy="502920"/>
          </a:xfrm>
          <a:prstGeom prst="roundRect">
            <a:avLst>
              <a:gd name="adj" fmla="val 12727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10287000" y="2221992"/>
            <a:ext cx="12344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6. Conclusion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10149840" y="2871216"/>
            <a:ext cx="15087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buNone/>
            </a:pPr>
            <a:r>
              <a:rPr lang="en-US" sz="820" dirty="0">
                <a:solidFill>
                  <a:srgbClr val="AAB8C9"/>
                </a:solidFill>
              </a:rPr>
              <a:t>Contribution + future work</a:t>
            </a:r>
            <a:endParaRPr lang="en-US" sz="820" dirty="0"/>
          </a:p>
        </p:txBody>
      </p:sp>
      <p:sp>
        <p:nvSpPr>
          <p:cNvPr id="28" name="Shape 26"/>
          <p:cNvSpPr/>
          <p:nvPr/>
        </p:nvSpPr>
        <p:spPr>
          <a:xfrm>
            <a:off x="1143000" y="3977640"/>
            <a:ext cx="978408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1143000" y="3977640"/>
            <a:ext cx="54864" cy="100584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1307592" y="4123944"/>
            <a:ext cx="9509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Key message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1307592" y="4416552"/>
            <a:ext cx="949147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contribution is not just a high accuracy score. It is a working end-to-end cyber-threat detection platform that connects real dataset training, backend prediction, dashboard interaction, history storage and report generation.</a:t>
            </a:r>
            <a:endParaRPr lang="en-US" sz="95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Research problem: cloud IDS is still hard to operationalise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Cloud infrastructures increase attack surface while many IDS models remain offline.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594360" y="1417320"/>
            <a:ext cx="324612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594360" y="1417320"/>
            <a:ext cx="54864" cy="1143000"/>
          </a:xfrm>
          <a:prstGeom prst="rect">
            <a:avLst/>
          </a:prstGeom>
          <a:solidFill>
            <a:srgbClr val="2D74FF"/>
          </a:solidFill>
          <a:ln w="12700">
            <a:solidFill>
              <a:srgbClr val="2D7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75895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Cloud complexity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58952" y="1856232"/>
            <a:ext cx="295351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Multi-tenancy, virtualisation and distributed services make monitoring harder and expand the attack surface [7], [14].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480560" y="1417320"/>
            <a:ext cx="324612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480560" y="1417320"/>
            <a:ext cx="54864" cy="11430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64515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Traditional IDS weakness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645152" y="1856232"/>
            <a:ext cx="295351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Signature/rule-based systems are reactive and weak against unknown or evolving attacks [12].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8366760" y="1417320"/>
            <a:ext cx="324612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8366760" y="1417320"/>
            <a:ext cx="54864" cy="114300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53135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Deployment gap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531352" y="1856232"/>
            <a:ext cx="295351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Many ML/DL IDS papers report strong offline accuracy but weak real-world validation [4], [8].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914400" y="3657600"/>
            <a:ext cx="1645920" cy="502920"/>
          </a:xfrm>
          <a:prstGeom prst="roundRect">
            <a:avLst>
              <a:gd name="adj" fmla="val 12727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1005840" y="373075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Accuracy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3108960" y="3657600"/>
            <a:ext cx="1645920" cy="502920"/>
          </a:xfrm>
          <a:prstGeom prst="roundRect">
            <a:avLst>
              <a:gd name="adj" fmla="val 12727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3200400" y="3730752"/>
            <a:ext cx="1463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Efficiency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5303520" y="3657600"/>
            <a:ext cx="1828800" cy="502920"/>
          </a:xfrm>
          <a:prstGeom prst="roundRect">
            <a:avLst>
              <a:gd name="adj" fmla="val 12727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5394960" y="3730752"/>
            <a:ext cx="1645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Interpretability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7726680" y="3657600"/>
            <a:ext cx="1737360" cy="502920"/>
          </a:xfrm>
          <a:prstGeom prst="roundRect">
            <a:avLst>
              <a:gd name="adj" fmla="val 12727"/>
            </a:avLst>
          </a:prstGeom>
          <a:solidFill>
            <a:srgbClr val="A855F7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7818120" y="3730752"/>
            <a:ext cx="1554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Deployment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9966960" y="3657600"/>
            <a:ext cx="1828800" cy="502920"/>
          </a:xfrm>
          <a:prstGeom prst="roundRect">
            <a:avLst>
              <a:gd name="adj" fmla="val 12727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10058400" y="3730752"/>
            <a:ext cx="16459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</a:rPr>
              <a:t>Real-time capability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2606040" y="3904488"/>
            <a:ext cx="429768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8" name="Shape 26"/>
          <p:cNvSpPr/>
          <p:nvPr/>
        </p:nvSpPr>
        <p:spPr>
          <a:xfrm>
            <a:off x="4800600" y="3904488"/>
            <a:ext cx="429768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7178040" y="3904488"/>
            <a:ext cx="493776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30" name="Shape 28"/>
          <p:cNvSpPr/>
          <p:nvPr/>
        </p:nvSpPr>
        <p:spPr>
          <a:xfrm>
            <a:off x="9491472" y="3904488"/>
            <a:ext cx="4114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914400" y="4754880"/>
            <a:ext cx="10332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4F7FB"/>
                </a:solidFill>
              </a:rPr>
              <a:t>Core problem: IDS research often optimises one dimension while weakening another.</a:t>
            </a:r>
            <a:endParaRPr lang="en-US" sz="160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Research aim, question and objectives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project bridges academic IDS research and a usable cyber-security platform.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594360" y="1280160"/>
            <a:ext cx="5212080" cy="1097280"/>
          </a:xfrm>
          <a:prstGeom prst="roundRect">
            <a:avLst>
              <a:gd name="adj" fmla="val 666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594360" y="1280160"/>
            <a:ext cx="54864" cy="109728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758952" y="1426464"/>
            <a:ext cx="4937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Research question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58952" y="1719072"/>
            <a:ext cx="4919472" cy="5486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How can a machine-learning-based cyber-threat detection system be designed and implemented to classify malicious network traffic and support practical decision-making in cloud environments?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6172200" y="1280160"/>
            <a:ext cx="5394960" cy="1097280"/>
          </a:xfrm>
          <a:prstGeom prst="roundRect">
            <a:avLst>
              <a:gd name="adj" fmla="val 666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6172200" y="1280160"/>
            <a:ext cx="54864" cy="109728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6336792" y="1426464"/>
            <a:ext cx="5120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Aim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36792" y="1719072"/>
            <a:ext cx="5102352" cy="5486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To design, develop and evaluate a web-based cyber-threat detection dashboard trained on real CICIDS2017 network-flow data.</a:t>
            </a:r>
            <a:endParaRPr lang="en-US" sz="950" dirty="0"/>
          </a:p>
        </p:txBody>
      </p:sp>
      <p:sp>
        <p:nvSpPr>
          <p:cNvPr id="13" name="Text 11"/>
          <p:cNvSpPr/>
          <p:nvPr/>
        </p:nvSpPr>
        <p:spPr>
          <a:xfrm>
            <a:off x="777240" y="2788920"/>
            <a:ext cx="10698480" cy="2011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200" dirty="0">
                <a:solidFill>
                  <a:srgbClr val="F4F7FB"/>
                </a:solidFill>
              </a:rPr>
              <a:t>Review IDS, ML, DL and attention-based detection literature</a:t>
            </a:r>
            <a:endParaRPr lang="en-US" sz="1200" dirty="0"/>
          </a:p>
          <a:p>
            <a:r>
              <a:rPr lang="en-US" sz="1200" dirty="0">
                <a:solidFill>
                  <a:srgbClr val="F4F7FB"/>
                </a:solidFill>
              </a:rPr>
              <a:t>Prepare CICIDS2017 Parquet data for supervised learning</a:t>
            </a:r>
            <a:endParaRPr lang="en-US" sz="1200" dirty="0"/>
          </a:p>
          <a:p>
            <a:r>
              <a:rPr lang="en-US" sz="1200" dirty="0">
                <a:solidFill>
                  <a:srgbClr val="F4F7FB"/>
                </a:solidFill>
              </a:rPr>
              <a:t>Train and evaluate a Random Forest baseline classifier</a:t>
            </a:r>
            <a:endParaRPr lang="en-US" sz="1200" dirty="0"/>
          </a:p>
          <a:p>
            <a:r>
              <a:rPr lang="en-US" sz="1200" dirty="0">
                <a:solidFill>
                  <a:srgbClr val="F4F7FB"/>
                </a:solidFill>
              </a:rPr>
              <a:t>Deploy the model through a Flask backend API</a:t>
            </a:r>
            <a:endParaRPr lang="en-US" sz="1200" dirty="0"/>
          </a:p>
          <a:p>
            <a:r>
              <a:rPr lang="en-US" sz="1200" dirty="0">
                <a:solidFill>
                  <a:srgbClr val="F4F7FB"/>
                </a:solidFill>
              </a:rPr>
              <a:t>Build frontend pages for scanning, upload, dashboard, history and reports</a:t>
            </a:r>
            <a:endParaRPr lang="en-US" sz="1200" dirty="0"/>
          </a:p>
          <a:p>
            <a:r>
              <a:rPr lang="en-US" sz="1200" dirty="0">
                <a:solidFill>
                  <a:srgbClr val="F4F7FB"/>
                </a:solidFill>
              </a:rPr>
              <a:t>Critically evaluate performance, limitations and future CNN–LSTM–Attention work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1965960" y="5532120"/>
            <a:ext cx="8229600" cy="320040"/>
          </a:xfrm>
          <a:prstGeom prst="roundRect">
            <a:avLst>
              <a:gd name="adj" fmla="val 22857"/>
            </a:avLst>
          </a:prstGeom>
          <a:solidFill>
            <a:srgbClr val="FFB84D"/>
          </a:solidFill>
          <a:ln w="12700">
            <a:solidFill>
              <a:srgbClr val="FFB84D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2057400" y="5609844"/>
            <a:ext cx="8046720" cy="1280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dirty="0">
                <a:solidFill>
                  <a:srgbClr val="FFFFFF"/>
                </a:solidFill>
              </a:rPr>
              <a:t>Critical honesty: implemented = Random Forest; proposed enhancement = CNN–LSTM–Attention</a:t>
            </a:r>
            <a:endParaRPr lang="en-US" sz="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Literature gap and critical positioning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project responds to specific limitations in existing IDS research.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731520" y="1472184"/>
            <a:ext cx="21031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0D4FF"/>
                </a:solidFill>
              </a:rPr>
              <a:t>Area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2926080" y="1472184"/>
            <a:ext cx="3017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0D4FF"/>
                </a:solidFill>
              </a:rPr>
              <a:t>What literature shows</a:t>
            </a:r>
            <a:endParaRPr lang="en-US" sz="1050" dirty="0"/>
          </a:p>
        </p:txBody>
      </p:sp>
      <p:sp>
        <p:nvSpPr>
          <p:cNvPr id="7" name="Text 5"/>
          <p:cNvSpPr/>
          <p:nvPr/>
        </p:nvSpPr>
        <p:spPr>
          <a:xfrm>
            <a:off x="6035040" y="1472184"/>
            <a:ext cx="28346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0D4FF"/>
                </a:solidFill>
              </a:rPr>
              <a:t>Gap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8961120" y="1472184"/>
            <a:ext cx="2697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00D4FF"/>
                </a:solidFill>
              </a:rPr>
              <a:t>Project response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731520" y="1920240"/>
            <a:ext cx="21031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b="1" dirty="0">
                <a:solidFill>
                  <a:srgbClr val="F4F7FB"/>
                </a:solidFill>
              </a:rPr>
              <a:t>Traditional IDS</a:t>
            </a:r>
            <a:endParaRPr lang="en-US" sz="920" dirty="0"/>
          </a:p>
        </p:txBody>
      </p:sp>
      <p:sp>
        <p:nvSpPr>
          <p:cNvPr id="10" name="Text 8"/>
          <p:cNvSpPr/>
          <p:nvPr/>
        </p:nvSpPr>
        <p:spPr>
          <a:xfrm>
            <a:off x="2926080" y="1920240"/>
            <a:ext cx="30175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Effective for known attacks</a:t>
            </a:r>
            <a:endParaRPr lang="en-US" sz="920" dirty="0"/>
          </a:p>
        </p:txBody>
      </p:sp>
      <p:sp>
        <p:nvSpPr>
          <p:cNvPr id="11" name="Text 9"/>
          <p:cNvSpPr/>
          <p:nvPr/>
        </p:nvSpPr>
        <p:spPr>
          <a:xfrm>
            <a:off x="6035040" y="1920240"/>
            <a:ext cx="283464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Weak for evolving threats</a:t>
            </a:r>
            <a:endParaRPr lang="en-US" sz="920" dirty="0"/>
          </a:p>
        </p:txBody>
      </p:sp>
      <p:sp>
        <p:nvSpPr>
          <p:cNvPr id="12" name="Text 10"/>
          <p:cNvSpPr/>
          <p:nvPr/>
        </p:nvSpPr>
        <p:spPr>
          <a:xfrm>
            <a:off x="8961120" y="1920240"/>
            <a:ext cx="269748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Data-driven ML classifier</a:t>
            </a:r>
            <a:endParaRPr lang="en-US" sz="920" dirty="0"/>
          </a:p>
        </p:txBody>
      </p:sp>
      <p:sp>
        <p:nvSpPr>
          <p:cNvPr id="13" name="Shape 11"/>
          <p:cNvSpPr/>
          <p:nvPr/>
        </p:nvSpPr>
        <p:spPr>
          <a:xfrm>
            <a:off x="704088" y="2523744"/>
            <a:ext cx="10799064" cy="0"/>
          </a:xfrm>
          <a:prstGeom prst="line">
            <a:avLst/>
          </a:prstGeom>
          <a:noFill/>
          <a:ln w="635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731520" y="2688336"/>
            <a:ext cx="21031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b="1" dirty="0">
                <a:solidFill>
                  <a:srgbClr val="F4F7FB"/>
                </a:solidFill>
              </a:rPr>
              <a:t>ML IDS</a:t>
            </a:r>
            <a:endParaRPr lang="en-US" sz="920" dirty="0"/>
          </a:p>
        </p:txBody>
      </p:sp>
      <p:sp>
        <p:nvSpPr>
          <p:cNvPr id="15" name="Text 13"/>
          <p:cNvSpPr/>
          <p:nvPr/>
        </p:nvSpPr>
        <p:spPr>
          <a:xfrm>
            <a:off x="2926080" y="2688336"/>
            <a:ext cx="30175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Useful on tabular traffic</a:t>
            </a:r>
            <a:endParaRPr lang="en-US" sz="920" dirty="0"/>
          </a:p>
        </p:txBody>
      </p:sp>
      <p:sp>
        <p:nvSpPr>
          <p:cNvPr id="16" name="Text 14"/>
          <p:cNvSpPr/>
          <p:nvPr/>
        </p:nvSpPr>
        <p:spPr>
          <a:xfrm>
            <a:off x="6035040" y="2688336"/>
            <a:ext cx="283464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Feature-dependent and often offline</a:t>
            </a:r>
            <a:endParaRPr lang="en-US" sz="920" dirty="0"/>
          </a:p>
        </p:txBody>
      </p:sp>
      <p:sp>
        <p:nvSpPr>
          <p:cNvPr id="17" name="Text 15"/>
          <p:cNvSpPr/>
          <p:nvPr/>
        </p:nvSpPr>
        <p:spPr>
          <a:xfrm>
            <a:off x="8961120" y="2688336"/>
            <a:ext cx="269748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Deploy model in web platform</a:t>
            </a:r>
            <a:endParaRPr lang="en-US" sz="920" dirty="0"/>
          </a:p>
        </p:txBody>
      </p:sp>
      <p:sp>
        <p:nvSpPr>
          <p:cNvPr id="18" name="Shape 16"/>
          <p:cNvSpPr/>
          <p:nvPr/>
        </p:nvSpPr>
        <p:spPr>
          <a:xfrm>
            <a:off x="704088" y="3291840"/>
            <a:ext cx="10799064" cy="0"/>
          </a:xfrm>
          <a:prstGeom prst="line">
            <a:avLst/>
          </a:prstGeom>
          <a:noFill/>
          <a:ln w="635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731520" y="3456432"/>
            <a:ext cx="21031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b="1" dirty="0">
                <a:solidFill>
                  <a:srgbClr val="F4F7FB"/>
                </a:solidFill>
              </a:rPr>
              <a:t>DL IDS</a:t>
            </a:r>
            <a:endParaRPr lang="en-US" sz="920" dirty="0"/>
          </a:p>
        </p:txBody>
      </p:sp>
      <p:sp>
        <p:nvSpPr>
          <p:cNvPr id="20" name="Text 18"/>
          <p:cNvSpPr/>
          <p:nvPr/>
        </p:nvSpPr>
        <p:spPr>
          <a:xfrm>
            <a:off x="2926080" y="3456432"/>
            <a:ext cx="30175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Strong representation learning</a:t>
            </a:r>
            <a:endParaRPr lang="en-US" sz="920" dirty="0"/>
          </a:p>
        </p:txBody>
      </p:sp>
      <p:sp>
        <p:nvSpPr>
          <p:cNvPr id="21" name="Text 19"/>
          <p:cNvSpPr/>
          <p:nvPr/>
        </p:nvSpPr>
        <p:spPr>
          <a:xfrm>
            <a:off x="6035040" y="3456432"/>
            <a:ext cx="283464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Computational overhead + black-box risk</a:t>
            </a:r>
            <a:endParaRPr lang="en-US" sz="920" dirty="0"/>
          </a:p>
        </p:txBody>
      </p:sp>
      <p:sp>
        <p:nvSpPr>
          <p:cNvPr id="22" name="Text 20"/>
          <p:cNvSpPr/>
          <p:nvPr/>
        </p:nvSpPr>
        <p:spPr>
          <a:xfrm>
            <a:off x="8961120" y="3456432"/>
            <a:ext cx="269748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Future CNN–LSTM–Attention</a:t>
            </a:r>
            <a:endParaRPr lang="en-US" sz="920" dirty="0"/>
          </a:p>
        </p:txBody>
      </p:sp>
      <p:sp>
        <p:nvSpPr>
          <p:cNvPr id="23" name="Shape 21"/>
          <p:cNvSpPr/>
          <p:nvPr/>
        </p:nvSpPr>
        <p:spPr>
          <a:xfrm>
            <a:off x="704088" y="4059936"/>
            <a:ext cx="10799064" cy="0"/>
          </a:xfrm>
          <a:prstGeom prst="line">
            <a:avLst/>
          </a:prstGeom>
          <a:noFill/>
          <a:ln w="635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731520" y="4224528"/>
            <a:ext cx="21031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b="1" dirty="0">
                <a:solidFill>
                  <a:srgbClr val="F4F7FB"/>
                </a:solidFill>
              </a:rPr>
              <a:t>Real-time IDS</a:t>
            </a:r>
            <a:endParaRPr lang="en-US" sz="920" dirty="0"/>
          </a:p>
        </p:txBody>
      </p:sp>
      <p:sp>
        <p:nvSpPr>
          <p:cNvPr id="25" name="Text 23"/>
          <p:cNvSpPr/>
          <p:nvPr/>
        </p:nvSpPr>
        <p:spPr>
          <a:xfrm>
            <a:off x="2926080" y="4224528"/>
            <a:ext cx="301752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Needed for cloud environments</a:t>
            </a:r>
            <a:endParaRPr lang="en-US" sz="920" dirty="0"/>
          </a:p>
        </p:txBody>
      </p:sp>
      <p:sp>
        <p:nvSpPr>
          <p:cNvPr id="26" name="Text 24"/>
          <p:cNvSpPr/>
          <p:nvPr/>
        </p:nvSpPr>
        <p:spPr>
          <a:xfrm>
            <a:off x="6035040" y="4224528"/>
            <a:ext cx="283464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Weak practical validation</a:t>
            </a:r>
            <a:endParaRPr lang="en-US" sz="920" dirty="0"/>
          </a:p>
        </p:txBody>
      </p:sp>
      <p:sp>
        <p:nvSpPr>
          <p:cNvPr id="27" name="Text 25"/>
          <p:cNvSpPr/>
          <p:nvPr/>
        </p:nvSpPr>
        <p:spPr>
          <a:xfrm>
            <a:off x="8961120" y="4224528"/>
            <a:ext cx="2697480" cy="5029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920" dirty="0">
                <a:solidFill>
                  <a:srgbClr val="AAB8C9"/>
                </a:solidFill>
              </a:rPr>
              <a:t>Flask API + dashboard + reports</a:t>
            </a:r>
            <a:endParaRPr lang="en-US" sz="920" dirty="0"/>
          </a:p>
        </p:txBody>
      </p:sp>
      <p:sp>
        <p:nvSpPr>
          <p:cNvPr id="28" name="Shape 26"/>
          <p:cNvSpPr/>
          <p:nvPr/>
        </p:nvSpPr>
        <p:spPr>
          <a:xfrm>
            <a:off x="704088" y="4828032"/>
            <a:ext cx="10799064" cy="0"/>
          </a:xfrm>
          <a:prstGeom prst="line">
            <a:avLst/>
          </a:prstGeom>
          <a:noFill/>
          <a:ln w="635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7"/>
          <p:cNvSpPr/>
          <p:nvPr/>
        </p:nvSpPr>
        <p:spPr>
          <a:xfrm>
            <a:off x="822960" y="5486400"/>
            <a:ext cx="105156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4F7FB"/>
                </a:solidFill>
              </a:rPr>
              <a:t>Position: the implementation prioritises deployability and decision support while recognising that deeper temporal/attention learning remains future work.</a:t>
            </a:r>
            <a:endParaRPr lang="en-US" sz="130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Methodology: quantitative experimental system development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method combines machine-learning experimentation with deployable software development.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41732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288036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434340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580644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726948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873252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10195560" y="2788920"/>
            <a:ext cx="45720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45720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54864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Dataset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selection</a:t>
            </a:r>
            <a:endParaRPr lang="en-US" sz="920" dirty="0"/>
          </a:p>
        </p:txBody>
      </p:sp>
      <p:sp>
        <p:nvSpPr>
          <p:cNvPr id="14" name="Shape 12"/>
          <p:cNvSpPr/>
          <p:nvPr/>
        </p:nvSpPr>
        <p:spPr>
          <a:xfrm>
            <a:off x="192024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201168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Preprocessing</a:t>
            </a:r>
            <a:endParaRPr lang="en-US" sz="920" dirty="0"/>
          </a:p>
        </p:txBody>
      </p:sp>
      <p:sp>
        <p:nvSpPr>
          <p:cNvPr id="16" name="Shape 14"/>
          <p:cNvSpPr/>
          <p:nvPr/>
        </p:nvSpPr>
        <p:spPr>
          <a:xfrm>
            <a:off x="338328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347472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Train/test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split</a:t>
            </a:r>
            <a:endParaRPr lang="en-US" sz="920" dirty="0"/>
          </a:p>
        </p:txBody>
      </p:sp>
      <p:sp>
        <p:nvSpPr>
          <p:cNvPr id="18" name="Shape 16"/>
          <p:cNvSpPr/>
          <p:nvPr/>
        </p:nvSpPr>
        <p:spPr>
          <a:xfrm>
            <a:off x="484632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493776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Random Forest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training</a:t>
            </a:r>
            <a:endParaRPr lang="en-US" sz="920" dirty="0"/>
          </a:p>
        </p:txBody>
      </p:sp>
      <p:sp>
        <p:nvSpPr>
          <p:cNvPr id="20" name="Shape 18"/>
          <p:cNvSpPr/>
          <p:nvPr/>
        </p:nvSpPr>
        <p:spPr>
          <a:xfrm>
            <a:off x="630936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A855F7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640080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Evaluation</a:t>
            </a:r>
            <a:endParaRPr lang="en-US" sz="920" dirty="0"/>
          </a:p>
        </p:txBody>
      </p:sp>
      <p:sp>
        <p:nvSpPr>
          <p:cNvPr id="22" name="Shape 20"/>
          <p:cNvSpPr/>
          <p:nvPr/>
        </p:nvSpPr>
        <p:spPr>
          <a:xfrm>
            <a:off x="777240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786384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Model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serialisation</a:t>
            </a:r>
            <a:endParaRPr lang="en-US" sz="920" dirty="0"/>
          </a:p>
        </p:txBody>
      </p:sp>
      <p:sp>
        <p:nvSpPr>
          <p:cNvPr id="24" name="Shape 22"/>
          <p:cNvSpPr/>
          <p:nvPr/>
        </p:nvSpPr>
        <p:spPr>
          <a:xfrm>
            <a:off x="923544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932688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Flask API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deployment</a:t>
            </a:r>
            <a:endParaRPr lang="en-US" sz="920" dirty="0"/>
          </a:p>
        </p:txBody>
      </p:sp>
      <p:sp>
        <p:nvSpPr>
          <p:cNvPr id="26" name="Shape 24"/>
          <p:cNvSpPr/>
          <p:nvPr/>
        </p:nvSpPr>
        <p:spPr>
          <a:xfrm>
            <a:off x="10698480" y="2331720"/>
            <a:ext cx="1051560" cy="868680"/>
          </a:xfrm>
          <a:prstGeom prst="roundRect">
            <a:avLst>
              <a:gd name="adj" fmla="val 7368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10789920" y="2404872"/>
            <a:ext cx="8686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Frontend</a:t>
            </a:r>
            <a:endParaRPr lang="en-US" sz="920" dirty="0"/>
          </a:p>
          <a:p>
            <a:pPr marL="0" indent="0" algn="ctr">
              <a:buNone/>
            </a:pPr>
            <a:r>
              <a:rPr lang="en-US" sz="920" b="1" dirty="0">
                <a:solidFill>
                  <a:srgbClr val="FFFFFF"/>
                </a:solidFill>
              </a:rPr>
              <a:t>dashboard</a:t>
            </a:r>
            <a:endParaRPr lang="en-US" sz="920" dirty="0"/>
          </a:p>
        </p:txBody>
      </p:sp>
      <p:sp>
        <p:nvSpPr>
          <p:cNvPr id="28" name="Shape 26"/>
          <p:cNvSpPr/>
          <p:nvPr/>
        </p:nvSpPr>
        <p:spPr>
          <a:xfrm>
            <a:off x="594360" y="3977640"/>
            <a:ext cx="3474720" cy="1097280"/>
          </a:xfrm>
          <a:prstGeom prst="roundRect">
            <a:avLst>
              <a:gd name="adj" fmla="val 666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594360" y="3977640"/>
            <a:ext cx="54864" cy="109728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758952" y="4123944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Philosophy</a:t>
            </a:r>
            <a:endParaRPr lang="en-US" sz="1200" dirty="0"/>
          </a:p>
        </p:txBody>
      </p:sp>
      <p:sp>
        <p:nvSpPr>
          <p:cNvPr id="31" name="Text 29"/>
          <p:cNvSpPr/>
          <p:nvPr/>
        </p:nvSpPr>
        <p:spPr>
          <a:xfrm>
            <a:off x="758952" y="4416552"/>
            <a:ext cx="3182112" cy="5486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Positivist: the project evaluates measurable traffic records and model metrics.</a:t>
            </a:r>
            <a:endParaRPr lang="en-US" sz="950" dirty="0"/>
          </a:p>
        </p:txBody>
      </p:sp>
      <p:sp>
        <p:nvSpPr>
          <p:cNvPr id="32" name="Shape 30"/>
          <p:cNvSpPr/>
          <p:nvPr/>
        </p:nvSpPr>
        <p:spPr>
          <a:xfrm>
            <a:off x="4343400" y="3977640"/>
            <a:ext cx="3474720" cy="1097280"/>
          </a:xfrm>
          <a:prstGeom prst="roundRect">
            <a:avLst>
              <a:gd name="adj" fmla="val 666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3" name="Shape 31"/>
          <p:cNvSpPr/>
          <p:nvPr/>
        </p:nvSpPr>
        <p:spPr>
          <a:xfrm>
            <a:off x="4343400" y="3977640"/>
            <a:ext cx="54864" cy="109728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4" name="Text 32"/>
          <p:cNvSpPr/>
          <p:nvPr/>
        </p:nvSpPr>
        <p:spPr>
          <a:xfrm>
            <a:off x="4507992" y="4123944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Approach</a:t>
            </a:r>
            <a:endParaRPr lang="en-US" sz="1200" dirty="0"/>
          </a:p>
        </p:txBody>
      </p:sp>
      <p:sp>
        <p:nvSpPr>
          <p:cNvPr id="35" name="Text 33"/>
          <p:cNvSpPr/>
          <p:nvPr/>
        </p:nvSpPr>
        <p:spPr>
          <a:xfrm>
            <a:off x="4507992" y="4416552"/>
            <a:ext cx="3182112" cy="5486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Deductive: the implementation applies established IDS and ML theory.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8092440" y="3977640"/>
            <a:ext cx="3474720" cy="1097280"/>
          </a:xfrm>
          <a:prstGeom prst="roundRect">
            <a:avLst>
              <a:gd name="adj" fmla="val 666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7" name="Shape 35"/>
          <p:cNvSpPr/>
          <p:nvPr/>
        </p:nvSpPr>
        <p:spPr>
          <a:xfrm>
            <a:off x="8092440" y="3977640"/>
            <a:ext cx="54864" cy="109728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Text 36"/>
          <p:cNvSpPr/>
          <p:nvPr/>
        </p:nvSpPr>
        <p:spPr>
          <a:xfrm>
            <a:off x="8257032" y="4123944"/>
            <a:ext cx="32004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Strategy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8257032" y="4416552"/>
            <a:ext cx="3182112" cy="5486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Quantitative experimental system development using CICIDS2017.</a:t>
            </a:r>
            <a:endParaRPr lang="en-US" sz="950" dirty="0"/>
          </a:p>
        </p:txBody>
      </p:sp>
      <p:sp>
        <p:nvSpPr>
          <p:cNvPr id="4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Dataset: CICIDS2017 Parquet files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Real labelled network-flow data was used; no hypothetical dataset was used.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685800" y="1280160"/>
            <a:ext cx="1920240" cy="914400"/>
          </a:xfrm>
          <a:prstGeom prst="roundRect">
            <a:avLst>
              <a:gd name="adj" fmla="val 8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795528" y="1444752"/>
            <a:ext cx="17007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D4FF"/>
                </a:solidFill>
              </a:rPr>
              <a:t>8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795528" y="1865376"/>
            <a:ext cx="17007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Parquet files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2834640" y="1280160"/>
            <a:ext cx="1920240" cy="914400"/>
          </a:xfrm>
          <a:prstGeom prst="roundRect">
            <a:avLst>
              <a:gd name="adj" fmla="val 8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2944368" y="1444752"/>
            <a:ext cx="17007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D888"/>
                </a:solidFill>
              </a:rPr>
              <a:t>14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2944368" y="1865376"/>
            <a:ext cx="17007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Model classes observed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4983480" y="1280160"/>
            <a:ext cx="1920240" cy="914400"/>
          </a:xfrm>
          <a:prstGeom prst="roundRect">
            <a:avLst>
              <a:gd name="adj" fmla="val 8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093208" y="1444752"/>
            <a:ext cx="17007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B84D"/>
                </a:solidFill>
              </a:rPr>
              <a:t>78+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093208" y="1865376"/>
            <a:ext cx="17007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Network-flow features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7132320" y="1280160"/>
            <a:ext cx="1920240" cy="914400"/>
          </a:xfrm>
          <a:prstGeom prst="roundRect">
            <a:avLst>
              <a:gd name="adj" fmla="val 8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7242048" y="1444752"/>
            <a:ext cx="17007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A855F7"/>
                </a:solidFill>
              </a:rPr>
              <a:t>Multi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7242048" y="1865376"/>
            <a:ext cx="17007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Class classification</a:t>
            </a:r>
            <a:endParaRPr lang="en-US" sz="850" dirty="0"/>
          </a:p>
        </p:txBody>
      </p:sp>
      <p:sp>
        <p:nvSpPr>
          <p:cNvPr id="17" name="Shape 15"/>
          <p:cNvSpPr/>
          <p:nvPr/>
        </p:nvSpPr>
        <p:spPr>
          <a:xfrm>
            <a:off x="9281160" y="1280160"/>
            <a:ext cx="1920240" cy="914400"/>
          </a:xfrm>
          <a:prstGeom prst="roundRect">
            <a:avLst>
              <a:gd name="adj" fmla="val 8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9390888" y="1444752"/>
            <a:ext cx="17007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4D6D"/>
                </a:solidFill>
              </a:rPr>
              <a:t>Real</a:t>
            </a:r>
            <a:endParaRPr lang="en-US" sz="2400" dirty="0"/>
          </a:p>
        </p:txBody>
      </p:sp>
      <p:sp>
        <p:nvSpPr>
          <p:cNvPr id="19" name="Text 17"/>
          <p:cNvSpPr/>
          <p:nvPr/>
        </p:nvSpPr>
        <p:spPr>
          <a:xfrm>
            <a:off x="9390888" y="1865376"/>
            <a:ext cx="17007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Benchmark traffic</a:t>
            </a:r>
            <a:endParaRPr lang="en-US" sz="850" dirty="0"/>
          </a:p>
        </p:txBody>
      </p:sp>
      <p:sp>
        <p:nvSpPr>
          <p:cNvPr id="20" name="Shape 18"/>
          <p:cNvSpPr/>
          <p:nvPr/>
        </p:nvSpPr>
        <p:spPr>
          <a:xfrm>
            <a:off x="1005840" y="2880360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1097280" y="2953512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Benign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3749040" y="2880360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3840480" y="2953512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Botnet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6492240" y="2880360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6583680" y="2953512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Brute Force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9235440" y="2880360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9326880" y="2953512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DDoS</a:t>
            </a:r>
            <a:endParaRPr lang="en-US" sz="1000" dirty="0"/>
          </a:p>
        </p:txBody>
      </p:sp>
      <p:sp>
        <p:nvSpPr>
          <p:cNvPr id="28" name="Shape 26"/>
          <p:cNvSpPr/>
          <p:nvPr/>
        </p:nvSpPr>
        <p:spPr>
          <a:xfrm>
            <a:off x="1005840" y="3630168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7"/>
          <p:cNvSpPr/>
          <p:nvPr/>
        </p:nvSpPr>
        <p:spPr>
          <a:xfrm>
            <a:off x="1097280" y="3703320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DoS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3749040" y="3630168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3840480" y="3703320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Infiltration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6492240" y="3630168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3" name="Text 31"/>
          <p:cNvSpPr/>
          <p:nvPr/>
        </p:nvSpPr>
        <p:spPr>
          <a:xfrm>
            <a:off x="6583680" y="3703320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PortScan</a:t>
            </a:r>
            <a:endParaRPr lang="en-US" sz="1000" dirty="0"/>
          </a:p>
        </p:txBody>
      </p:sp>
      <p:sp>
        <p:nvSpPr>
          <p:cNvPr id="34" name="Shape 32"/>
          <p:cNvSpPr/>
          <p:nvPr/>
        </p:nvSpPr>
        <p:spPr>
          <a:xfrm>
            <a:off x="9235440" y="3630168"/>
            <a:ext cx="2331720" cy="438912"/>
          </a:xfrm>
          <a:prstGeom prst="roundRect">
            <a:avLst>
              <a:gd name="adj" fmla="val 14583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33"/>
          <p:cNvSpPr/>
          <p:nvPr/>
        </p:nvSpPr>
        <p:spPr>
          <a:xfrm>
            <a:off x="9326880" y="3703320"/>
            <a:ext cx="214884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</a:rPr>
              <a:t>Web Attacks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822960" y="5074920"/>
            <a:ext cx="10515600" cy="777240"/>
          </a:xfrm>
          <a:prstGeom prst="roundRect">
            <a:avLst>
              <a:gd name="adj" fmla="val 9412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7" name="Shape 35"/>
          <p:cNvSpPr/>
          <p:nvPr/>
        </p:nvSpPr>
        <p:spPr>
          <a:xfrm>
            <a:off x="822960" y="5074920"/>
            <a:ext cx="54864" cy="77724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Text 36"/>
          <p:cNvSpPr/>
          <p:nvPr/>
        </p:nvSpPr>
        <p:spPr>
          <a:xfrm>
            <a:off x="987552" y="5221224"/>
            <a:ext cx="10241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Critical dataset point</a:t>
            </a:r>
            <a:endParaRPr lang="en-US" sz="1200" dirty="0"/>
          </a:p>
        </p:txBody>
      </p:sp>
      <p:sp>
        <p:nvSpPr>
          <p:cNvPr id="39" name="Text 37"/>
          <p:cNvSpPr/>
          <p:nvPr/>
        </p:nvSpPr>
        <p:spPr>
          <a:xfrm>
            <a:off x="987552" y="5513832"/>
            <a:ext cx="10222992" cy="2286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CICIDS2017 is useful because it supports supervised IDS classification, but it is imbalanced and does not perfectly represent live cloud telemetry. Therefore, accuracy must be interpreted with class-level metrics [4], [12].</a:t>
            </a:r>
            <a:endParaRPr lang="en-US" sz="950" dirty="0"/>
          </a:p>
        </p:txBody>
      </p:sp>
      <p:sp>
        <p:nvSpPr>
          <p:cNvPr id="4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Data preprocessing pipeline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Preprocessing was a validity safeguard, not just a coding step.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2286000" y="192024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4343400" y="192024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6400800" y="192024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8458200" y="192024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10515600" y="1920240"/>
            <a:ext cx="0" cy="123444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2286000" y="315468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4343400" y="315468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2" name="Shape 10"/>
          <p:cNvSpPr/>
          <p:nvPr/>
        </p:nvSpPr>
        <p:spPr>
          <a:xfrm>
            <a:off x="6400800" y="3154680"/>
            <a:ext cx="868680" cy="0"/>
          </a:xfrm>
          <a:prstGeom prst="line">
            <a:avLst/>
          </a:prstGeom>
          <a:noFill/>
          <a:ln w="25400">
            <a:solidFill>
              <a:srgbClr val="2A4363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1"/>
          <p:cNvSpPr/>
          <p:nvPr/>
        </p:nvSpPr>
        <p:spPr>
          <a:xfrm>
            <a:off x="685800" y="153619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777240" y="160934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Load Parquet</a:t>
            </a:r>
            <a:endParaRPr lang="en-US" sz="950" dirty="0"/>
          </a:p>
        </p:txBody>
      </p:sp>
      <p:sp>
        <p:nvSpPr>
          <p:cNvPr id="15" name="Shape 13"/>
          <p:cNvSpPr/>
          <p:nvPr/>
        </p:nvSpPr>
        <p:spPr>
          <a:xfrm>
            <a:off x="2926080" y="153619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3017520" y="160934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Merge files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5166360" y="153619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5257800" y="160934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Remove NaN/∞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7406640" y="153619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7498080" y="160934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Remove duplicates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9646920" y="153619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A855F7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9738360" y="160934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Clean labels</a:t>
            </a:r>
            <a:endParaRPr lang="en-US" sz="950" dirty="0"/>
          </a:p>
        </p:txBody>
      </p:sp>
      <p:sp>
        <p:nvSpPr>
          <p:cNvPr id="23" name="Shape 21"/>
          <p:cNvSpPr/>
          <p:nvPr/>
        </p:nvSpPr>
        <p:spPr>
          <a:xfrm>
            <a:off x="685800" y="286207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777240" y="293522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Select numeric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2926080" y="286207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3017520" y="293522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Encode labels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5166360" y="286207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5257800" y="293522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Scale features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7406640" y="2862072"/>
            <a:ext cx="1645920" cy="658368"/>
          </a:xfrm>
          <a:prstGeom prst="roundRect">
            <a:avLst>
              <a:gd name="adj" fmla="val 9722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7498080" y="2935224"/>
            <a:ext cx="1463040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Review imbalance</a:t>
            </a:r>
            <a:endParaRPr lang="en-US" sz="950" dirty="0"/>
          </a:p>
        </p:txBody>
      </p:sp>
      <p:sp>
        <p:nvSpPr>
          <p:cNvPr id="31" name="Shape 29"/>
          <p:cNvSpPr/>
          <p:nvPr/>
        </p:nvSpPr>
        <p:spPr>
          <a:xfrm>
            <a:off x="685800" y="4297680"/>
            <a:ext cx="32918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2" name="Shape 30"/>
          <p:cNvSpPr/>
          <p:nvPr/>
        </p:nvSpPr>
        <p:spPr>
          <a:xfrm>
            <a:off x="685800" y="4297680"/>
            <a:ext cx="54864" cy="1143000"/>
          </a:xfrm>
          <a:prstGeom prst="rect">
            <a:avLst/>
          </a:prstGeom>
          <a:solidFill>
            <a:srgbClr val="A855F7"/>
          </a:solidFill>
          <a:ln w="12700">
            <a:solidFill>
              <a:srgbClr val="A855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3" name="Text 31"/>
          <p:cNvSpPr/>
          <p:nvPr/>
        </p:nvSpPr>
        <p:spPr>
          <a:xfrm>
            <a:off x="850392" y="4443984"/>
            <a:ext cx="30175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Encoding issue</a:t>
            </a:r>
            <a:endParaRPr lang="en-US" sz="1200" dirty="0"/>
          </a:p>
        </p:txBody>
      </p:sp>
      <p:sp>
        <p:nvSpPr>
          <p:cNvPr id="34" name="Text 32"/>
          <p:cNvSpPr/>
          <p:nvPr/>
        </p:nvSpPr>
        <p:spPr>
          <a:xfrm>
            <a:off x="850392" y="4736592"/>
            <a:ext cx="29992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Corrupted labels such as “Web Attack � XSS” were standardised for readable dashboard output.</a:t>
            </a:r>
            <a:endParaRPr lang="en-US" sz="950" dirty="0"/>
          </a:p>
        </p:txBody>
      </p:sp>
      <p:sp>
        <p:nvSpPr>
          <p:cNvPr id="35" name="Shape 33"/>
          <p:cNvSpPr/>
          <p:nvPr/>
        </p:nvSpPr>
        <p:spPr>
          <a:xfrm>
            <a:off x="4434840" y="4297680"/>
            <a:ext cx="32918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6" name="Shape 34"/>
          <p:cNvSpPr/>
          <p:nvPr/>
        </p:nvSpPr>
        <p:spPr>
          <a:xfrm>
            <a:off x="4434840" y="4297680"/>
            <a:ext cx="54864" cy="11430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7" name="Text 35"/>
          <p:cNvSpPr/>
          <p:nvPr/>
        </p:nvSpPr>
        <p:spPr>
          <a:xfrm>
            <a:off x="4599432" y="4443984"/>
            <a:ext cx="30175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Feature consistency</a:t>
            </a:r>
            <a:endParaRPr lang="en-US" sz="1200" dirty="0"/>
          </a:p>
        </p:txBody>
      </p:sp>
      <p:sp>
        <p:nvSpPr>
          <p:cNvPr id="38" name="Text 36"/>
          <p:cNvSpPr/>
          <p:nvPr/>
        </p:nvSpPr>
        <p:spPr>
          <a:xfrm>
            <a:off x="4599432" y="4736592"/>
            <a:ext cx="29992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Feature columns were saved so backend inputs match training order.</a:t>
            </a:r>
            <a:endParaRPr lang="en-US" sz="950" dirty="0"/>
          </a:p>
        </p:txBody>
      </p:sp>
      <p:sp>
        <p:nvSpPr>
          <p:cNvPr id="39" name="Shape 37"/>
          <p:cNvSpPr/>
          <p:nvPr/>
        </p:nvSpPr>
        <p:spPr>
          <a:xfrm>
            <a:off x="8183880" y="4297680"/>
            <a:ext cx="32918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0" name="Shape 38"/>
          <p:cNvSpPr/>
          <p:nvPr/>
        </p:nvSpPr>
        <p:spPr>
          <a:xfrm>
            <a:off x="8183880" y="4297680"/>
            <a:ext cx="54864" cy="11430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1" name="Text 39"/>
          <p:cNvSpPr/>
          <p:nvPr/>
        </p:nvSpPr>
        <p:spPr>
          <a:xfrm>
            <a:off x="8348472" y="4443984"/>
            <a:ext cx="30175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Class imbalance</a:t>
            </a:r>
            <a:endParaRPr lang="en-US" sz="1200" dirty="0"/>
          </a:p>
        </p:txBody>
      </p:sp>
      <p:sp>
        <p:nvSpPr>
          <p:cNvPr id="42" name="Text 40"/>
          <p:cNvSpPr/>
          <p:nvPr/>
        </p:nvSpPr>
        <p:spPr>
          <a:xfrm>
            <a:off x="8348472" y="4736592"/>
            <a:ext cx="29992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Macro metrics and confusion matrix are necessary because accuracy can hide rare-class failure.</a:t>
            </a:r>
            <a:endParaRPr lang="en-US" sz="950" dirty="0"/>
          </a:p>
        </p:txBody>
      </p:sp>
      <p:sp>
        <p:nvSpPr>
          <p:cNvPr id="4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Model choice: implemented baseline versus proposed future model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implementation is honest about what was built and what remains future work.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640080" y="1325880"/>
            <a:ext cx="5074920" cy="1828800"/>
          </a:xfrm>
          <a:prstGeom prst="roundRect">
            <a:avLst>
              <a:gd name="adj" fmla="val 4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640080" y="1325880"/>
            <a:ext cx="54864" cy="18288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804672" y="1472184"/>
            <a:ext cx="4800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Implemented model: Random Forest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04672" y="1764792"/>
            <a:ext cx="4782312" cy="12801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Chosen for structured tabular network-flow data, faster training, lower computational cost and easier deployment through Flask. It supports a stable end-to-end web application.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6446520" y="1325880"/>
            <a:ext cx="5074920" cy="1828800"/>
          </a:xfrm>
          <a:prstGeom prst="roundRect">
            <a:avLst>
              <a:gd name="adj" fmla="val 4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6446520" y="1325880"/>
            <a:ext cx="54864" cy="1828800"/>
          </a:xfrm>
          <a:prstGeom prst="rect">
            <a:avLst/>
          </a:prstGeom>
          <a:solidFill>
            <a:srgbClr val="A855F7"/>
          </a:solidFill>
          <a:ln w="12700">
            <a:solidFill>
              <a:srgbClr val="A855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6611112" y="1472184"/>
            <a:ext cx="48006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Proposed future model: CNN–LSTM–Attention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611112" y="1764792"/>
            <a:ext cx="4782312" cy="12801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CNN supports spatial feature extraction; LSTM supports temporal sequence learning; attention supports feature prioritisation. This is the next enhancement, not the current implementation.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1920240" y="3794760"/>
            <a:ext cx="8321040" cy="548640"/>
          </a:xfrm>
          <a:prstGeom prst="roundRect">
            <a:avLst>
              <a:gd name="adj" fmla="val 11667"/>
            </a:avLst>
          </a:prstGeom>
          <a:solidFill>
            <a:srgbClr val="132C4E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2"/>
          <p:cNvSpPr/>
          <p:nvPr/>
        </p:nvSpPr>
        <p:spPr>
          <a:xfrm>
            <a:off x="2011680" y="3867912"/>
            <a:ext cx="8138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4F7FB"/>
                </a:solidFill>
              </a:rPr>
              <a:t>Random Forest logic: final class = majority vote across decision trees</a:t>
            </a:r>
            <a:endParaRPr lang="en-US" sz="1400" dirty="0"/>
          </a:p>
        </p:txBody>
      </p:sp>
      <p:sp>
        <p:nvSpPr>
          <p:cNvPr id="15" name="Shape 13"/>
          <p:cNvSpPr/>
          <p:nvPr/>
        </p:nvSpPr>
        <p:spPr>
          <a:xfrm>
            <a:off x="1920240" y="4709160"/>
            <a:ext cx="1097280" cy="411480"/>
          </a:xfrm>
          <a:prstGeom prst="roundRect">
            <a:avLst>
              <a:gd name="adj" fmla="val 15556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2011680" y="478231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Tree 1</a:t>
            </a:r>
            <a:endParaRPr lang="en-US" sz="900" dirty="0"/>
          </a:p>
        </p:txBody>
      </p:sp>
      <p:sp>
        <p:nvSpPr>
          <p:cNvPr id="17" name="Shape 15"/>
          <p:cNvSpPr/>
          <p:nvPr/>
        </p:nvSpPr>
        <p:spPr>
          <a:xfrm>
            <a:off x="3383280" y="4709160"/>
            <a:ext cx="1097280" cy="411480"/>
          </a:xfrm>
          <a:prstGeom prst="roundRect">
            <a:avLst>
              <a:gd name="adj" fmla="val 15556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3474720" y="478231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Tree 2</a:t>
            </a:r>
            <a:endParaRPr lang="en-US" sz="900" dirty="0"/>
          </a:p>
        </p:txBody>
      </p:sp>
      <p:sp>
        <p:nvSpPr>
          <p:cNvPr id="19" name="Shape 17"/>
          <p:cNvSpPr/>
          <p:nvPr/>
        </p:nvSpPr>
        <p:spPr>
          <a:xfrm>
            <a:off x="4846320" y="4709160"/>
            <a:ext cx="1097280" cy="411480"/>
          </a:xfrm>
          <a:prstGeom prst="roundRect">
            <a:avLst>
              <a:gd name="adj" fmla="val 15556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8"/>
          <p:cNvSpPr/>
          <p:nvPr/>
        </p:nvSpPr>
        <p:spPr>
          <a:xfrm>
            <a:off x="4937760" y="4782312"/>
            <a:ext cx="914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Tree n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6080760" y="4919472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2" name="Shape 20"/>
          <p:cNvSpPr/>
          <p:nvPr/>
        </p:nvSpPr>
        <p:spPr>
          <a:xfrm>
            <a:off x="7086600" y="4709160"/>
            <a:ext cx="1645920" cy="411480"/>
          </a:xfrm>
          <a:prstGeom prst="roundRect">
            <a:avLst>
              <a:gd name="adj" fmla="val 15556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7178040" y="4782312"/>
            <a:ext cx="1463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Majority vote</a:t>
            </a:r>
            <a:endParaRPr lang="en-US" sz="900" dirty="0"/>
          </a:p>
        </p:txBody>
      </p:sp>
      <p:sp>
        <p:nvSpPr>
          <p:cNvPr id="24" name="Shape 22"/>
          <p:cNvSpPr/>
          <p:nvPr/>
        </p:nvSpPr>
        <p:spPr>
          <a:xfrm>
            <a:off x="8823960" y="4919472"/>
            <a:ext cx="6858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25" name="Shape 23"/>
          <p:cNvSpPr/>
          <p:nvPr/>
        </p:nvSpPr>
        <p:spPr>
          <a:xfrm>
            <a:off x="9601200" y="4709160"/>
            <a:ext cx="1463040" cy="411480"/>
          </a:xfrm>
          <a:prstGeom prst="roundRect">
            <a:avLst>
              <a:gd name="adj" fmla="val 15556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9692640" y="4782312"/>
            <a:ext cx="1280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</a:rPr>
              <a:t>Threat label</a:t>
            </a:r>
            <a:endParaRPr lang="en-US" sz="90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Implementation architecture: from user action to prediction output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working system connects frontend, backend, model, database and reports.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325880" y="2743200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3246120" y="2743200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5166360" y="2743200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8" name="Shape 6"/>
          <p:cNvSpPr/>
          <p:nvPr/>
        </p:nvSpPr>
        <p:spPr>
          <a:xfrm>
            <a:off x="7086600" y="2743200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9" name="Shape 7"/>
          <p:cNvSpPr/>
          <p:nvPr/>
        </p:nvSpPr>
        <p:spPr>
          <a:xfrm>
            <a:off x="9006840" y="2743200"/>
            <a:ext cx="914400" cy="0"/>
          </a:xfrm>
          <a:prstGeom prst="line">
            <a:avLst/>
          </a:prstGeom>
          <a:noFill/>
          <a:ln w="25400">
            <a:solidFill>
              <a:srgbClr val="00D4F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11480" y="2331720"/>
            <a:ext cx="1005840" cy="822960"/>
          </a:xfrm>
          <a:prstGeom prst="roundRect">
            <a:avLst>
              <a:gd name="adj" fmla="val 7778"/>
            </a:avLst>
          </a:prstGeom>
          <a:solidFill>
            <a:srgbClr val="2D7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502920" y="2404872"/>
            <a:ext cx="822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User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Dashboard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2240280" y="2331720"/>
            <a:ext cx="1005840" cy="822960"/>
          </a:xfrm>
          <a:prstGeom prst="roundRect">
            <a:avLst>
              <a:gd name="adj" fmla="val 7778"/>
            </a:avLst>
          </a:prstGeom>
          <a:solidFill>
            <a:srgbClr val="00D4FF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2331720" y="2404872"/>
            <a:ext cx="822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Flask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API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4160520" y="2331720"/>
            <a:ext cx="1005840" cy="822960"/>
          </a:xfrm>
          <a:prstGeom prst="roundRect">
            <a:avLst>
              <a:gd name="adj" fmla="val 7778"/>
            </a:avLst>
          </a:prstGeom>
          <a:solidFill>
            <a:srgbClr val="FFB84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4251960" y="2404872"/>
            <a:ext cx="822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Prediction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Engine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6080760" y="2331720"/>
            <a:ext cx="1005840" cy="822960"/>
          </a:xfrm>
          <a:prstGeom prst="roundRect">
            <a:avLst>
              <a:gd name="adj" fmla="val 7778"/>
            </a:avLst>
          </a:prstGeom>
          <a:solidFill>
            <a:srgbClr val="1DD888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6172200" y="2404872"/>
            <a:ext cx="822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Random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Forest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8001000" y="2331720"/>
            <a:ext cx="1005840" cy="822960"/>
          </a:xfrm>
          <a:prstGeom prst="roundRect">
            <a:avLst>
              <a:gd name="adj" fmla="val 7778"/>
            </a:avLst>
          </a:prstGeom>
          <a:solidFill>
            <a:srgbClr val="A855F7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8092440" y="2404872"/>
            <a:ext cx="8229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SQLite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History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9921240" y="2331720"/>
            <a:ext cx="1417320" cy="822960"/>
          </a:xfrm>
          <a:prstGeom prst="roundRect">
            <a:avLst>
              <a:gd name="adj" fmla="val 7778"/>
            </a:avLst>
          </a:prstGeom>
          <a:solidFill>
            <a:srgbClr val="FF4D6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10012680" y="2404872"/>
            <a:ext cx="12344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Reports +</a:t>
            </a:r>
            <a:endParaRPr lang="en-US" sz="950" dirty="0"/>
          </a:p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Analytics</a:t>
            </a:r>
            <a:endParaRPr lang="en-US" sz="950" dirty="0"/>
          </a:p>
        </p:txBody>
      </p:sp>
      <p:sp>
        <p:nvSpPr>
          <p:cNvPr id="22" name="Shape 20"/>
          <p:cNvSpPr/>
          <p:nvPr/>
        </p:nvSpPr>
        <p:spPr>
          <a:xfrm>
            <a:off x="777240" y="4160520"/>
            <a:ext cx="333756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Shape 21"/>
          <p:cNvSpPr/>
          <p:nvPr/>
        </p:nvSpPr>
        <p:spPr>
          <a:xfrm>
            <a:off x="777240" y="4160520"/>
            <a:ext cx="54864" cy="114300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941832" y="4306824"/>
            <a:ext cx="3063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Backend endpoints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941832" y="4599432"/>
            <a:ext cx="304495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/api/predict, /api/upload, /api/history, /api/dashboard, /api/model-metrics, /api/download-report</a:t>
            </a:r>
            <a:endParaRPr lang="en-US" sz="950" dirty="0"/>
          </a:p>
        </p:txBody>
      </p:sp>
      <p:sp>
        <p:nvSpPr>
          <p:cNvPr id="26" name="Shape 24"/>
          <p:cNvSpPr/>
          <p:nvPr/>
        </p:nvSpPr>
        <p:spPr>
          <a:xfrm>
            <a:off x="4434840" y="4160520"/>
            <a:ext cx="333756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Shape 25"/>
          <p:cNvSpPr/>
          <p:nvPr/>
        </p:nvSpPr>
        <p:spPr>
          <a:xfrm>
            <a:off x="4434840" y="4160520"/>
            <a:ext cx="54864" cy="11430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4599432" y="4306824"/>
            <a:ext cx="3063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Saved artefacts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4599432" y="4599432"/>
            <a:ext cx="304495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cyber_model.pkl, scaler.pkl, label_encoder.pkl, feature_columns.pkl, model_metrics.json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8092440" y="4160520"/>
            <a:ext cx="333756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Shape 29"/>
          <p:cNvSpPr/>
          <p:nvPr/>
        </p:nvSpPr>
        <p:spPr>
          <a:xfrm>
            <a:off x="8092440" y="4160520"/>
            <a:ext cx="54864" cy="11430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2" name="Text 30"/>
          <p:cNvSpPr/>
          <p:nvPr/>
        </p:nvSpPr>
        <p:spPr>
          <a:xfrm>
            <a:off x="8257032" y="4306824"/>
            <a:ext cx="3063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Output returned</a:t>
            </a:r>
            <a:endParaRPr lang="en-US" sz="1200" dirty="0"/>
          </a:p>
        </p:txBody>
      </p:sp>
      <p:sp>
        <p:nvSpPr>
          <p:cNvPr id="33" name="Text 31"/>
          <p:cNvSpPr/>
          <p:nvPr/>
        </p:nvSpPr>
        <p:spPr>
          <a:xfrm>
            <a:off x="8257032" y="4599432"/>
            <a:ext cx="304495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Prediction label, confidence, risk level, status, recommendation and top probabilities.</a:t>
            </a:r>
            <a:endParaRPr lang="en-US" sz="950" dirty="0"/>
          </a:p>
        </p:txBody>
      </p:sp>
      <p:sp>
        <p:nvSpPr>
          <p:cNvPr id="34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Web application pages and functionality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dashboard gives users multiple ways to interact with the trained model.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594360" y="132588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594360" y="1325880"/>
            <a:ext cx="54864" cy="1005840"/>
          </a:xfrm>
          <a:prstGeom prst="rect">
            <a:avLst/>
          </a:prstGeom>
          <a:solidFill>
            <a:srgbClr val="2D74FF"/>
          </a:solidFill>
          <a:ln w="12700">
            <a:solidFill>
              <a:srgbClr val="2D7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758952" y="147218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Home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758952" y="176479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System overview + backend health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3474720" y="132588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3474720" y="1325880"/>
            <a:ext cx="54864" cy="100584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3639312" y="147218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Scanner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639312" y="176479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Single traffic prediction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6355080" y="132588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6355080" y="1325880"/>
            <a:ext cx="54864" cy="100584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6519672" y="147218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Upload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6519672" y="176479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Batch CSV/Parquet prediction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9235440" y="132588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9235440" y="1325880"/>
            <a:ext cx="54864" cy="100584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9400032" y="147218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Dashboard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400032" y="176479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Analytics and charts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594360" y="283464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Shape 20"/>
          <p:cNvSpPr/>
          <p:nvPr/>
        </p:nvSpPr>
        <p:spPr>
          <a:xfrm>
            <a:off x="594360" y="2834640"/>
            <a:ext cx="54864" cy="1005840"/>
          </a:xfrm>
          <a:prstGeom prst="rect">
            <a:avLst/>
          </a:prstGeom>
          <a:solidFill>
            <a:srgbClr val="A855F7"/>
          </a:solidFill>
          <a:ln w="12700">
            <a:solidFill>
              <a:srgbClr val="A855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758952" y="298094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History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758952" y="327355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SQLite prediction records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3474720" y="283464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Shape 24"/>
          <p:cNvSpPr/>
          <p:nvPr/>
        </p:nvSpPr>
        <p:spPr>
          <a:xfrm>
            <a:off x="3474720" y="2834640"/>
            <a:ext cx="54864" cy="100584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3639312" y="298094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Model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3639312" y="327355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Metrics and critical interpretation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6355080" y="283464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Shape 28"/>
          <p:cNvSpPr/>
          <p:nvPr/>
        </p:nvSpPr>
        <p:spPr>
          <a:xfrm>
            <a:off x="6355080" y="2834640"/>
            <a:ext cx="54864" cy="1005840"/>
          </a:xfrm>
          <a:prstGeom prst="rect">
            <a:avLst/>
          </a:prstGeom>
          <a:solidFill>
            <a:srgbClr val="2D74FF"/>
          </a:solidFill>
          <a:ln w="12700">
            <a:solidFill>
              <a:srgbClr val="2D7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6519672" y="298094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Reports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6519672" y="327355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Download prediction CSV</a:t>
            </a:r>
            <a:endParaRPr lang="en-US" sz="950" dirty="0"/>
          </a:p>
        </p:txBody>
      </p:sp>
      <p:sp>
        <p:nvSpPr>
          <p:cNvPr id="33" name="Shape 31"/>
          <p:cNvSpPr/>
          <p:nvPr/>
        </p:nvSpPr>
        <p:spPr>
          <a:xfrm>
            <a:off x="9235440" y="2834640"/>
            <a:ext cx="251460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4" name="Shape 32"/>
          <p:cNvSpPr/>
          <p:nvPr/>
        </p:nvSpPr>
        <p:spPr>
          <a:xfrm>
            <a:off x="9235440" y="2834640"/>
            <a:ext cx="54864" cy="100584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33"/>
          <p:cNvSpPr/>
          <p:nvPr/>
        </p:nvSpPr>
        <p:spPr>
          <a:xfrm>
            <a:off x="9400032" y="2980944"/>
            <a:ext cx="2240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About</a:t>
            </a:r>
            <a:endParaRPr lang="en-US" sz="1200" dirty="0"/>
          </a:p>
        </p:txBody>
      </p:sp>
      <p:sp>
        <p:nvSpPr>
          <p:cNvPr id="36" name="Text 34"/>
          <p:cNvSpPr/>
          <p:nvPr/>
        </p:nvSpPr>
        <p:spPr>
          <a:xfrm>
            <a:off x="9400032" y="3273552"/>
            <a:ext cx="2221992" cy="4572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Methodology + limitations</a:t>
            </a:r>
            <a:endParaRPr lang="en-US" sz="950" dirty="0"/>
          </a:p>
        </p:txBody>
      </p:sp>
      <p:sp>
        <p:nvSpPr>
          <p:cNvPr id="37" name="Shape 35"/>
          <p:cNvSpPr/>
          <p:nvPr/>
        </p:nvSpPr>
        <p:spPr>
          <a:xfrm>
            <a:off x="1051560" y="4709160"/>
            <a:ext cx="10058400" cy="777240"/>
          </a:xfrm>
          <a:prstGeom prst="roundRect">
            <a:avLst>
              <a:gd name="adj" fmla="val 9412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Shape 36"/>
          <p:cNvSpPr/>
          <p:nvPr/>
        </p:nvSpPr>
        <p:spPr>
          <a:xfrm>
            <a:off x="1051560" y="4709160"/>
            <a:ext cx="54864" cy="77724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9" name="Text 37"/>
          <p:cNvSpPr/>
          <p:nvPr/>
        </p:nvSpPr>
        <p:spPr>
          <a:xfrm>
            <a:off x="1216152" y="4855464"/>
            <a:ext cx="9784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Demo sequence recommended</a:t>
            </a:r>
            <a:endParaRPr lang="en-US" sz="1200" dirty="0"/>
          </a:p>
        </p:txBody>
      </p:sp>
      <p:sp>
        <p:nvSpPr>
          <p:cNvPr id="40" name="Text 38"/>
          <p:cNvSpPr/>
          <p:nvPr/>
        </p:nvSpPr>
        <p:spPr>
          <a:xfrm>
            <a:off x="1216152" y="5148072"/>
            <a:ext cx="9765792" cy="22860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Open Home → run a single Scanner prediction → check History → open Dashboard → upload a batch file → download Reports → show Model Performance.</a:t>
            </a:r>
            <a:endParaRPr lang="en-US" sz="950" dirty="0"/>
          </a:p>
        </p:txBody>
      </p:sp>
      <p:sp>
        <p:nvSpPr>
          <p:cNvPr id="4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0000" lnSpcReduction="2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Model results: strong headline accuracy, weaker minority-class reliability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result must be interpreted critically rather than overclaimed.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822960" y="1325880"/>
            <a:ext cx="214884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32688" y="1490472"/>
            <a:ext cx="19293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1DD888"/>
                </a:solidFill>
              </a:rPr>
              <a:t>99.75%</a:t>
            </a:r>
            <a:endParaRPr lang="en-US" sz="2400" dirty="0"/>
          </a:p>
        </p:txBody>
      </p:sp>
      <p:sp>
        <p:nvSpPr>
          <p:cNvPr id="7" name="Text 5"/>
          <p:cNvSpPr/>
          <p:nvPr/>
        </p:nvSpPr>
        <p:spPr>
          <a:xfrm>
            <a:off x="932688" y="1911096"/>
            <a:ext cx="19293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Overall accuracy</a:t>
            </a:r>
            <a:endParaRPr lang="en-US" sz="850" dirty="0"/>
          </a:p>
        </p:txBody>
      </p:sp>
      <p:sp>
        <p:nvSpPr>
          <p:cNvPr id="8" name="Shape 6"/>
          <p:cNvSpPr/>
          <p:nvPr/>
        </p:nvSpPr>
        <p:spPr>
          <a:xfrm>
            <a:off x="3246120" y="1325880"/>
            <a:ext cx="214884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355848" y="1490472"/>
            <a:ext cx="19293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B84D"/>
                </a:solidFill>
              </a:rPr>
              <a:t>~0.73</a:t>
            </a:r>
            <a:endParaRPr lang="en-US" sz="2400" dirty="0"/>
          </a:p>
        </p:txBody>
      </p:sp>
      <p:sp>
        <p:nvSpPr>
          <p:cNvPr id="10" name="Text 8"/>
          <p:cNvSpPr/>
          <p:nvPr/>
        </p:nvSpPr>
        <p:spPr>
          <a:xfrm>
            <a:off x="3355848" y="1911096"/>
            <a:ext cx="19293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Macro F1-score</a:t>
            </a:r>
            <a:endParaRPr lang="en-US" sz="850" dirty="0"/>
          </a:p>
        </p:txBody>
      </p:sp>
      <p:sp>
        <p:nvSpPr>
          <p:cNvPr id="11" name="Shape 9"/>
          <p:cNvSpPr/>
          <p:nvPr/>
        </p:nvSpPr>
        <p:spPr>
          <a:xfrm>
            <a:off x="5669280" y="1325880"/>
            <a:ext cx="214884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5779008" y="1490472"/>
            <a:ext cx="19293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D4FF"/>
                </a:solidFill>
              </a:rPr>
              <a:t>~1.00</a:t>
            </a:r>
            <a:endParaRPr lang="en-US" sz="2400" dirty="0"/>
          </a:p>
        </p:txBody>
      </p:sp>
      <p:sp>
        <p:nvSpPr>
          <p:cNvPr id="13" name="Text 11"/>
          <p:cNvSpPr/>
          <p:nvPr/>
        </p:nvSpPr>
        <p:spPr>
          <a:xfrm>
            <a:off x="5779008" y="1911096"/>
            <a:ext cx="19293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Weighted F1-score</a:t>
            </a:r>
            <a:endParaRPr lang="en-US" sz="850" dirty="0"/>
          </a:p>
        </p:txBody>
      </p:sp>
      <p:sp>
        <p:nvSpPr>
          <p:cNvPr id="14" name="Shape 12"/>
          <p:cNvSpPr/>
          <p:nvPr/>
        </p:nvSpPr>
        <p:spPr>
          <a:xfrm>
            <a:off x="8092440" y="1325880"/>
            <a:ext cx="2148840" cy="1005840"/>
          </a:xfrm>
          <a:prstGeom prst="roundRect">
            <a:avLst>
              <a:gd name="adj" fmla="val 7273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202168" y="1490472"/>
            <a:ext cx="1929384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4D6D"/>
                </a:solidFill>
              </a:rPr>
              <a:t>Weak</a:t>
            </a:r>
            <a:endParaRPr lang="en-US" sz="2400" dirty="0"/>
          </a:p>
        </p:txBody>
      </p:sp>
      <p:sp>
        <p:nvSpPr>
          <p:cNvPr id="16" name="Text 14"/>
          <p:cNvSpPr/>
          <p:nvPr/>
        </p:nvSpPr>
        <p:spPr>
          <a:xfrm>
            <a:off x="8202168" y="1911096"/>
            <a:ext cx="1929384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50" dirty="0">
                <a:solidFill>
                  <a:srgbClr val="AAB8C9"/>
                </a:solidFill>
              </a:rPr>
              <a:t>Rare-class detection</a:t>
            </a:r>
            <a:endParaRPr lang="en-US" sz="850" dirty="0"/>
          </a:p>
        </p:txBody>
      </p:sp>
      <p:sp>
        <p:nvSpPr>
          <p:cNvPr id="17" name="Text 15"/>
          <p:cNvSpPr/>
          <p:nvPr/>
        </p:nvSpPr>
        <p:spPr>
          <a:xfrm>
            <a:off x="1234440" y="3154680"/>
            <a:ext cx="1143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4F7FB"/>
                </a:solidFill>
              </a:rPr>
              <a:t>Accuracy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2560320" y="3154680"/>
            <a:ext cx="6840855" cy="201168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9555480" y="3154680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AAB8C9"/>
                </a:solidFill>
              </a:rPr>
              <a:t>99.8%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234440" y="3657600"/>
            <a:ext cx="1143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4F7FB"/>
                </a:solidFill>
              </a:rPr>
              <a:t>Macro F1</a:t>
            </a:r>
            <a:endParaRPr lang="en-US" sz="1000" dirty="0"/>
          </a:p>
        </p:txBody>
      </p:sp>
      <p:sp>
        <p:nvSpPr>
          <p:cNvPr id="21" name="Shape 19"/>
          <p:cNvSpPr/>
          <p:nvPr/>
        </p:nvSpPr>
        <p:spPr>
          <a:xfrm>
            <a:off x="2560320" y="3657600"/>
            <a:ext cx="5006340" cy="201168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9555480" y="3657600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AAB8C9"/>
                </a:solidFill>
              </a:rPr>
              <a:t>73%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234440" y="4160520"/>
            <a:ext cx="11430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4F7FB"/>
                </a:solidFill>
              </a:rPr>
              <a:t>Weighted F1</a:t>
            </a:r>
            <a:endParaRPr lang="en-US" sz="1000" dirty="0"/>
          </a:p>
        </p:txBody>
      </p:sp>
      <p:sp>
        <p:nvSpPr>
          <p:cNvPr id="24" name="Shape 22"/>
          <p:cNvSpPr/>
          <p:nvPr/>
        </p:nvSpPr>
        <p:spPr>
          <a:xfrm>
            <a:off x="2560320" y="4160520"/>
            <a:ext cx="6858000" cy="201168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5" name="Text 23"/>
          <p:cNvSpPr/>
          <p:nvPr/>
        </p:nvSpPr>
        <p:spPr>
          <a:xfrm>
            <a:off x="9555480" y="4160520"/>
            <a:ext cx="7315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AAB8C9"/>
                </a:solidFill>
              </a:rPr>
              <a:t>100.0%</a:t>
            </a:r>
            <a:endParaRPr lang="en-US" sz="900" dirty="0"/>
          </a:p>
        </p:txBody>
      </p:sp>
      <p:sp>
        <p:nvSpPr>
          <p:cNvPr id="26" name="Shape 24"/>
          <p:cNvSpPr/>
          <p:nvPr/>
        </p:nvSpPr>
        <p:spPr>
          <a:xfrm>
            <a:off x="914400" y="5029200"/>
            <a:ext cx="10378440" cy="731520"/>
          </a:xfrm>
          <a:prstGeom prst="roundRect">
            <a:avLst>
              <a:gd name="adj" fmla="val 10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Shape 25"/>
          <p:cNvSpPr/>
          <p:nvPr/>
        </p:nvSpPr>
        <p:spPr>
          <a:xfrm>
            <a:off x="914400" y="5029200"/>
            <a:ext cx="54864" cy="73152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1078992" y="5175504"/>
            <a:ext cx="10104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Critical interpretation</a:t>
            </a:r>
            <a:endParaRPr lang="en-US" sz="1200" dirty="0"/>
          </a:p>
        </p:txBody>
      </p:sp>
      <p:sp>
        <p:nvSpPr>
          <p:cNvPr id="29" name="Text 27"/>
          <p:cNvSpPr/>
          <p:nvPr/>
        </p:nvSpPr>
        <p:spPr>
          <a:xfrm>
            <a:off x="1078992" y="5468112"/>
            <a:ext cx="10085832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fontScale="92500"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model learned majority classes very well, but minority attacks such as Infiltration, SQL Injection and XSS were weak. In IDS, rare-class recall matters because rare attacks may still be severe [4].</a:t>
            </a:r>
            <a:endParaRPr lang="en-US" sz="950" dirty="0"/>
          </a:p>
        </p:txBody>
      </p:sp>
      <p:sp>
        <p:nvSpPr>
          <p:cNvPr id="30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System evaluation: what worked and what remains limited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system achieved core implementation goals but is not yet a production IDS.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685800" y="1325880"/>
            <a:ext cx="5303520" cy="4206240"/>
          </a:xfrm>
          <a:prstGeom prst="roundRect">
            <a:avLst>
              <a:gd name="adj" fmla="val 1739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685800" y="1325880"/>
            <a:ext cx="54864" cy="420624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850392" y="1472184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What worked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60120" y="1874520"/>
            <a:ext cx="4800600" cy="2651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100" dirty="0">
                <a:solidFill>
                  <a:srgbClr val="F4F7FB"/>
                </a:solidFill>
              </a:rPr>
              <a:t>End-to-end web platform built and run locally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Real CICIDS2017 data used; no fake dataset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Flask backend connected to frontend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SQLite history and report download working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Dashboard analytics supports interpretation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6355080" y="1325880"/>
            <a:ext cx="5303520" cy="4206240"/>
          </a:xfrm>
          <a:prstGeom prst="roundRect">
            <a:avLst>
              <a:gd name="adj" fmla="val 1739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6355080" y="1325880"/>
            <a:ext cx="54864" cy="420624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6519672" y="1472184"/>
            <a:ext cx="50292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Limitations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629400" y="1874520"/>
            <a:ext cx="4800600" cy="2651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US" sz="1100" dirty="0">
                <a:solidFill>
                  <a:srgbClr val="F4F7FB"/>
                </a:solidFill>
              </a:rPr>
              <a:t>Benchmark data, not live cloud telemetry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Random Forest baseline, not CNN–LSTM–Attention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Weak minority-class detection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Manual/reduced feature input cannot replace live flow extraction</a:t>
            </a:r>
            <a:endParaRPr lang="en-US" sz="1100" dirty="0"/>
          </a:p>
          <a:p>
            <a:r>
              <a:rPr lang="en-US" sz="1100" dirty="0">
                <a:solidFill>
                  <a:srgbClr val="F4F7FB"/>
                </a:solidFill>
              </a:rPr>
              <a:t>Local deployment only; not stress-tested at cloud scale</a:t>
            </a:r>
            <a:endParaRPr lang="en-US" sz="1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Ethics, data protection and responsible AI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project is defensive, uses public benchmark data, and does not collect participant data.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685800" y="12801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685800" y="1280160"/>
            <a:ext cx="54864" cy="11430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850392" y="142646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No human participants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50392" y="1719072"/>
            <a:ext cx="309067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No interviews, questionnaires, observation, audio/video or personal participant data.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389120" y="12801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389120" y="1280160"/>
            <a:ext cx="54864" cy="114300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553712" y="142646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Defensive cybersecurity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53712" y="1719072"/>
            <a:ext cx="309067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No live hacking, unauthorised scanning, exploitation or malware execution.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8092440" y="12801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8092440" y="1280160"/>
            <a:ext cx="54864" cy="11430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257032" y="142646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Responsible AI use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257032" y="1719072"/>
            <a:ext cx="309067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AI tools may support coding/writing, but results must be checked and not fabricated.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685800" y="324612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685800" y="3246120"/>
            <a:ext cx="54864" cy="1143000"/>
          </a:xfrm>
          <a:prstGeom prst="rect">
            <a:avLst/>
          </a:prstGeom>
          <a:solidFill>
            <a:srgbClr val="2D74FF"/>
          </a:solidFill>
          <a:ln w="12700">
            <a:solidFill>
              <a:srgbClr val="2D7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850392" y="3392424"/>
            <a:ext cx="4846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Data protection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850392" y="3685032"/>
            <a:ext cx="48280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system stores only prediction outputs: label, confidence, status, risk level, recommendation and timestamp.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6355080" y="3246120"/>
            <a:ext cx="5120640" cy="1143000"/>
          </a:xfrm>
          <a:prstGeom prst="roundRect">
            <a:avLst>
              <a:gd name="adj" fmla="val 64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Shape 20"/>
          <p:cNvSpPr/>
          <p:nvPr/>
        </p:nvSpPr>
        <p:spPr>
          <a:xfrm>
            <a:off x="6355080" y="3246120"/>
            <a:ext cx="54864" cy="114300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6519672" y="3392424"/>
            <a:ext cx="4846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Risk interpretation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6519672" y="3685032"/>
            <a:ext cx="4828032" cy="5943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False positives may disrupt legitimate activity; false negatives may allow attacks. The system provides confidence and recommendations, not absolute truth.</a:t>
            </a:r>
            <a:endParaRPr lang="en-US" sz="9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Future work: moving from baseline dashboard to advanced cloud IDS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current system creates a foundation for deeper model and deployment improvements.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777240" y="14173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777240" y="1417320"/>
            <a:ext cx="54864" cy="1051560"/>
          </a:xfrm>
          <a:prstGeom prst="rect">
            <a:avLst/>
          </a:prstGeom>
          <a:solidFill>
            <a:srgbClr val="A855F7"/>
          </a:solidFill>
          <a:ln w="12700">
            <a:solidFill>
              <a:srgbClr val="A855F7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94183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CNN–LSTM–Attention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941832" y="18562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Spatial, temporal and feature-prioritised learning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480560" y="14173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480560" y="1417320"/>
            <a:ext cx="54864" cy="105156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64515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Live flow extraction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645152" y="18562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CICFlowMeter, Zeek, Suricata or cloud logs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8183880" y="14173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8183880" y="1417320"/>
            <a:ext cx="54864" cy="105156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348472" y="15636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Class imbalance handling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348472" y="18562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SMOTE, class weights, focal loss or anomaly detection</a:t>
            </a:r>
            <a:endParaRPr lang="en-US" sz="950" dirty="0"/>
          </a:p>
        </p:txBody>
      </p:sp>
      <p:sp>
        <p:nvSpPr>
          <p:cNvPr id="17" name="Shape 15"/>
          <p:cNvSpPr/>
          <p:nvPr/>
        </p:nvSpPr>
        <p:spPr>
          <a:xfrm>
            <a:off x="777240" y="30175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8" name="Shape 16"/>
          <p:cNvSpPr/>
          <p:nvPr/>
        </p:nvSpPr>
        <p:spPr>
          <a:xfrm>
            <a:off x="777240" y="3017520"/>
            <a:ext cx="54864" cy="105156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941832" y="31638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Explainable AI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941832" y="34564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SHAP/LIME to explain predictions</a:t>
            </a:r>
            <a:endParaRPr lang="en-US" sz="950" dirty="0"/>
          </a:p>
        </p:txBody>
      </p:sp>
      <p:sp>
        <p:nvSpPr>
          <p:cNvPr id="21" name="Shape 19"/>
          <p:cNvSpPr/>
          <p:nvPr/>
        </p:nvSpPr>
        <p:spPr>
          <a:xfrm>
            <a:off x="4480560" y="30175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2" name="Shape 20"/>
          <p:cNvSpPr/>
          <p:nvPr/>
        </p:nvSpPr>
        <p:spPr>
          <a:xfrm>
            <a:off x="4480560" y="3017520"/>
            <a:ext cx="54864" cy="1051560"/>
          </a:xfrm>
          <a:prstGeom prst="rect">
            <a:avLst/>
          </a:prstGeom>
          <a:solidFill>
            <a:srgbClr val="2D74FF"/>
          </a:solidFill>
          <a:ln w="12700">
            <a:solidFill>
              <a:srgbClr val="2D7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4645152" y="31638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Cloud deployment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4645152" y="34564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Test scalability, latency and throughput</a:t>
            </a:r>
            <a:endParaRPr lang="en-US" sz="950" dirty="0"/>
          </a:p>
        </p:txBody>
      </p:sp>
      <p:sp>
        <p:nvSpPr>
          <p:cNvPr id="25" name="Shape 23"/>
          <p:cNvSpPr/>
          <p:nvPr/>
        </p:nvSpPr>
        <p:spPr>
          <a:xfrm>
            <a:off x="8183880" y="3017520"/>
            <a:ext cx="3246120" cy="1051560"/>
          </a:xfrm>
          <a:prstGeom prst="roundRect">
            <a:avLst>
              <a:gd name="adj" fmla="val 6957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Shape 24"/>
          <p:cNvSpPr/>
          <p:nvPr/>
        </p:nvSpPr>
        <p:spPr>
          <a:xfrm>
            <a:off x="8183880" y="3017520"/>
            <a:ext cx="54864" cy="1051560"/>
          </a:xfrm>
          <a:prstGeom prst="rect">
            <a:avLst/>
          </a:prstGeom>
          <a:solidFill>
            <a:srgbClr val="FF4D6D"/>
          </a:solidFill>
          <a:ln w="12700">
            <a:solidFill>
              <a:srgbClr val="FF4D6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8348472" y="3163824"/>
            <a:ext cx="29718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Security hardening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8348472" y="3456432"/>
            <a:ext cx="2953512" cy="50292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Authentication, access control and encrypted storage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1097280" y="5074920"/>
            <a:ext cx="9784080" cy="731520"/>
          </a:xfrm>
          <a:prstGeom prst="roundRect">
            <a:avLst>
              <a:gd name="adj" fmla="val 10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0" name="Shape 28"/>
          <p:cNvSpPr/>
          <p:nvPr/>
        </p:nvSpPr>
        <p:spPr>
          <a:xfrm>
            <a:off x="1097280" y="5074920"/>
            <a:ext cx="54864" cy="73152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1261872" y="5221224"/>
            <a:ext cx="9509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Next research step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1261872" y="5513832"/>
            <a:ext cx="9491472" cy="18288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Compare the Random Forest baseline against the proposed CNN–LSTM–Attention model under the same CICIDS2017 preprocessing pipeline and then validate with live/cloud traffic.</a:t>
            </a:r>
            <a:endParaRPr lang="en-US" sz="950" dirty="0"/>
          </a:p>
        </p:txBody>
      </p:sp>
      <p:sp>
        <p:nvSpPr>
          <p:cNvPr id="33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Conclusion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project demonstrates practical feasibility while identifying clear research limitations.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685800" y="1417320"/>
            <a:ext cx="3383280" cy="1828800"/>
          </a:xfrm>
          <a:prstGeom prst="roundRect">
            <a:avLst>
              <a:gd name="adj" fmla="val 4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Shape 4"/>
          <p:cNvSpPr/>
          <p:nvPr/>
        </p:nvSpPr>
        <p:spPr>
          <a:xfrm>
            <a:off x="685800" y="1417320"/>
            <a:ext cx="54864" cy="1828800"/>
          </a:xfrm>
          <a:prstGeom prst="rect">
            <a:avLst/>
          </a:prstGeom>
          <a:solidFill>
            <a:srgbClr val="1DD888"/>
          </a:solidFill>
          <a:ln w="12700">
            <a:solidFill>
              <a:srgbClr val="1DD888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7" name="Text 5"/>
          <p:cNvSpPr/>
          <p:nvPr/>
        </p:nvSpPr>
        <p:spPr>
          <a:xfrm>
            <a:off x="850392" y="156362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Main achievement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850392" y="1856232"/>
            <a:ext cx="3090672" cy="12801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A working end-to-end cyber-threat detection platform was built using real CICIDS2017 data, Random Forest, Flask, SQLite and a web dashboard.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4389120" y="1417320"/>
            <a:ext cx="3383280" cy="1828800"/>
          </a:xfrm>
          <a:prstGeom prst="roundRect">
            <a:avLst>
              <a:gd name="adj" fmla="val 4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0" name="Shape 8"/>
          <p:cNvSpPr/>
          <p:nvPr/>
        </p:nvSpPr>
        <p:spPr>
          <a:xfrm>
            <a:off x="4389120" y="1417320"/>
            <a:ext cx="54864" cy="1828800"/>
          </a:xfrm>
          <a:prstGeom prst="rect">
            <a:avLst/>
          </a:prstGeom>
          <a:solidFill>
            <a:srgbClr val="FFB84D"/>
          </a:solidFill>
          <a:ln w="12700">
            <a:solidFill>
              <a:srgbClr val="FFB84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4553712" y="156362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Critical finding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4553712" y="1856232"/>
            <a:ext cx="3090672" cy="12801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99.75% accuracy is strong, but minority-class performance shows why IDS evaluation must use macro metrics and confusion matrix analysis.</a:t>
            </a:r>
            <a:endParaRPr lang="en-US" sz="950" dirty="0"/>
          </a:p>
        </p:txBody>
      </p:sp>
      <p:sp>
        <p:nvSpPr>
          <p:cNvPr id="13" name="Shape 11"/>
          <p:cNvSpPr/>
          <p:nvPr/>
        </p:nvSpPr>
        <p:spPr>
          <a:xfrm>
            <a:off x="8092440" y="1417320"/>
            <a:ext cx="3383280" cy="1828800"/>
          </a:xfrm>
          <a:prstGeom prst="roundRect">
            <a:avLst>
              <a:gd name="adj" fmla="val 4000"/>
            </a:avLst>
          </a:prstGeom>
          <a:solidFill>
            <a:srgbClr val="0F233D"/>
          </a:solidFill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Shape 12"/>
          <p:cNvSpPr/>
          <p:nvPr/>
        </p:nvSpPr>
        <p:spPr>
          <a:xfrm>
            <a:off x="8092440" y="1417320"/>
            <a:ext cx="54864" cy="1828800"/>
          </a:xfrm>
          <a:prstGeom prst="rect">
            <a:avLst/>
          </a:prstGeom>
          <a:solidFill>
            <a:srgbClr val="00D4FF"/>
          </a:solidFill>
          <a:ln w="12700">
            <a:solidFill>
              <a:srgbClr val="00D4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5" name="Text 13"/>
          <p:cNvSpPr/>
          <p:nvPr/>
        </p:nvSpPr>
        <p:spPr>
          <a:xfrm>
            <a:off x="8257032" y="1563624"/>
            <a:ext cx="31089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4F7FB"/>
                </a:solidFill>
              </a:rPr>
              <a:t>Research value</a:t>
            </a:r>
            <a:endParaRPr lang="en-US" sz="1200" dirty="0"/>
          </a:p>
        </p:txBody>
      </p:sp>
      <p:sp>
        <p:nvSpPr>
          <p:cNvPr id="16" name="Text 14"/>
          <p:cNvSpPr/>
          <p:nvPr/>
        </p:nvSpPr>
        <p:spPr>
          <a:xfrm>
            <a:off x="8257032" y="1856232"/>
            <a:ext cx="3090672" cy="128016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The project bridges offline model training and deployable decision support through scanner, upload, analytics, history and reporting functions.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685800" y="4069080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4F7FB"/>
                </a:solidFill>
              </a:rPr>
              <a:t>Final statement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685800" y="4434840"/>
            <a:ext cx="10789920" cy="640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F4F7FB"/>
                </a:solidFill>
              </a:rPr>
              <a:t>Machine learning can support cyber-threat detection in cloud contexts, but reliable IDS deployment requires data quality, class-level evaluation, interpretability, secure integration and human-centred decision support.</a:t>
            </a:r>
            <a:endParaRPr lang="en-US" sz="17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47472"/>
            <a:ext cx="7955280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500" b="1" dirty="0">
                <a:solidFill>
                  <a:srgbClr val="F4F7FB"/>
                </a:solidFill>
              </a:rPr>
              <a:t>Selected references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475488" y="804672"/>
            <a:ext cx="9692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AAB8C9"/>
                </a:solidFill>
              </a:rPr>
              <a:t>Key sources used to ground the project.</a:t>
            </a:r>
            <a:endParaRPr lang="en-US" sz="950" dirty="0"/>
          </a:p>
        </p:txBody>
      </p:sp>
      <p:sp>
        <p:nvSpPr>
          <p:cNvPr id="4" name="Shape 2"/>
          <p:cNvSpPr/>
          <p:nvPr/>
        </p:nvSpPr>
        <p:spPr>
          <a:xfrm>
            <a:off x="475488" y="1060704"/>
            <a:ext cx="11201400" cy="0"/>
          </a:xfrm>
          <a:prstGeom prst="line">
            <a:avLst/>
          </a:prstGeom>
          <a:noFill/>
          <a:ln w="12700">
            <a:solidFill>
              <a:srgbClr val="2A4363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685800" y="1234440"/>
            <a:ext cx="10881360" cy="51206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[3] A. L. Buczak and E. Guven, “A survey of data mining and machine learning methods for cyber security intrusion detection,” IEEE Communications Surveys &amp; Tutorials, 2016.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[4] P. Chinnasamy et al., “Deep learning-based network intrusion detection systems: A systematic review,” Array, 2025.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[7] K. Hashizume et al., “An analysis of security issues for cloud computing,” Journal of Internet Services and Applications, 2013.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[8] S. Hore et al., “Sequential deep learning model for intrusion detection in network security,” Computers &amp; Security, 2024.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[11] N. Shone et al., “A deep learning approach to network intrusion detection,” IEEE Transactions on Emerging Topics in Computational Intelligence, 2018.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[12] R. Sommer and V. Paxson, “Outside the closed world: On using machine learning for network intrusion detection,” IEEE Symposium on Security and Privacy, 2010.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[13] A. Vaswani et al., “Attention is all you need,” NeurIPS, 2017.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[15] I. Sharafaldin et al., “Toward generating a new intrusion detection dataset and intrusion traffic characterization,” ICISSP, 2018.</a:t>
            </a:r>
            <a:endParaRPr lang="en-US" sz="880" dirty="0"/>
          </a:p>
          <a:p>
            <a:pPr marL="0" indent="0">
              <a:buNone/>
            </a:pPr>
            <a:endParaRPr lang="en-US" sz="880" dirty="0"/>
          </a:p>
          <a:p>
            <a:pPr marL="0" indent="0">
              <a:buNone/>
            </a:pPr>
            <a:r>
              <a:rPr lang="en-US" sz="880" dirty="0">
                <a:solidFill>
                  <a:srgbClr val="F4F7FB"/>
                </a:solidFill>
              </a:rPr>
              <a:t>[16] L. Breiman, “Random forests,” Machine Learning, 2001.</a:t>
            </a:r>
            <a:endParaRPr lang="en-US" sz="88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475720" y="6601968"/>
            <a:ext cx="800000" cy="30000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9FB3C8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17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2279</Words>
  <Application>Microsoft Office PowerPoint</Application>
  <PresentationFormat>Widescreen</PresentationFormat>
  <Paragraphs>332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Aptos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UWTSD MSc Computing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Cyber Threat Detection Dashboard</dc:title>
  <dc:subject>Cyber Threat Detection Dashboard MSc Project Presentation</dc:subject>
  <dc:creator>OpenAI</dc:creator>
  <cp:lastModifiedBy>kalal riya</cp:lastModifiedBy>
  <cp:revision>2</cp:revision>
  <dcterms:created xsi:type="dcterms:W3CDTF">2026-05-29T08:38:20Z</dcterms:created>
  <dcterms:modified xsi:type="dcterms:W3CDTF">2026-06-05T08:47:41Z</dcterms:modified>
</cp:coreProperties>
</file>