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1" autoAdjust="0"/>
    <p:restoredTop sz="94660"/>
  </p:normalViewPr>
  <p:slideViewPr>
    <p:cSldViewPr snapToGrid="0">
      <p:cViewPr varScale="1">
        <p:scale>
          <a:sx n="65" d="100"/>
          <a:sy n="65" d="100"/>
        </p:scale>
        <p:origin x="93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096AEC85-9D5A-48C8-A7DD-022C780B330A}" type="datetimeFigureOut">
              <a:rPr lang="en-US" smtClean="0"/>
              <a:t>6/15/2026</a:t>
            </a:fld>
            <a:endParaRPr lang="en-US"/>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1FD7A13E-43FF-4C92-AD20-77F0539BB03A}" type="slidenum">
              <a:rPr lang="en-US" smtClean="0"/>
              <a:t>‹#›</a:t>
            </a:fld>
            <a:endParaRPr lang="en-US"/>
          </a:p>
        </p:txBody>
      </p:sp>
    </p:spTree>
    <p:extLst>
      <p:ext uri="{BB962C8B-B14F-4D97-AF65-F5344CB8AC3E}">
        <p14:creationId xmlns:p14="http://schemas.microsoft.com/office/powerpoint/2010/main" val="7767952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6AEC85-9D5A-48C8-A7DD-022C780B330A}"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D7A13E-43FF-4C92-AD20-77F0539BB03A}" type="slidenum">
              <a:rPr lang="en-US" smtClean="0"/>
              <a:t>‹#›</a:t>
            </a:fld>
            <a:endParaRPr lang="en-US"/>
          </a:p>
        </p:txBody>
      </p:sp>
    </p:spTree>
    <p:extLst>
      <p:ext uri="{BB962C8B-B14F-4D97-AF65-F5344CB8AC3E}">
        <p14:creationId xmlns:p14="http://schemas.microsoft.com/office/powerpoint/2010/main" val="4114257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6AEC85-9D5A-48C8-A7DD-022C780B330A}"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D7A13E-43FF-4C92-AD20-77F0539BB03A}" type="slidenum">
              <a:rPr lang="en-US" smtClean="0"/>
              <a:t>‹#›</a:t>
            </a:fld>
            <a:endParaRPr lang="en-US"/>
          </a:p>
        </p:txBody>
      </p:sp>
    </p:spTree>
    <p:extLst>
      <p:ext uri="{BB962C8B-B14F-4D97-AF65-F5344CB8AC3E}">
        <p14:creationId xmlns:p14="http://schemas.microsoft.com/office/powerpoint/2010/main" val="21855079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96AEC85-9D5A-48C8-A7DD-022C780B330A}" type="datetimeFigureOut">
              <a:rPr lang="en-US" smtClean="0"/>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D7A13E-43FF-4C92-AD20-77F0539BB03A}" type="slidenum">
              <a:rPr lang="en-US" smtClean="0"/>
              <a:t>‹#›</a:t>
            </a:fld>
            <a:endParaRPr lang="en-US"/>
          </a:p>
        </p:txBody>
      </p:sp>
    </p:spTree>
    <p:extLst>
      <p:ext uri="{BB962C8B-B14F-4D97-AF65-F5344CB8AC3E}">
        <p14:creationId xmlns:p14="http://schemas.microsoft.com/office/powerpoint/2010/main" val="24870545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96AEC85-9D5A-48C8-A7DD-022C780B330A}" type="datetimeFigureOut">
              <a:rPr lang="en-US" smtClean="0"/>
              <a:t>6/15/2026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FD7A13E-43FF-4C92-AD20-77F0539BB03A}" type="slidenum">
              <a:rPr lang="en-US" smtClean="0"/>
              <a:t>‹#›</a:t>
            </a:fld>
            <a:endParaRPr lang="en-US"/>
          </a:p>
        </p:txBody>
      </p:sp>
    </p:spTree>
    <p:extLst>
      <p:ext uri="{BB962C8B-B14F-4D97-AF65-F5344CB8AC3E}">
        <p14:creationId xmlns:p14="http://schemas.microsoft.com/office/powerpoint/2010/main" val="3766707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6AEC85-9D5A-48C8-A7DD-022C780B330A}" type="datetimeFigureOut">
              <a:rPr lang="en-US" smtClean="0"/>
              <a:t>6/15/2026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FD7A13E-43FF-4C92-AD20-77F0539BB03A}" type="slidenum">
              <a:rPr lang="en-US" smtClean="0"/>
              <a:t>‹#›</a:t>
            </a:fld>
            <a:endParaRPr lang="en-US"/>
          </a:p>
        </p:txBody>
      </p:sp>
    </p:spTree>
    <p:extLst>
      <p:ext uri="{BB962C8B-B14F-4D97-AF65-F5344CB8AC3E}">
        <p14:creationId xmlns:p14="http://schemas.microsoft.com/office/powerpoint/2010/main" val="1085678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6AEC85-9D5A-48C8-A7DD-022C780B330A}" type="datetimeFigureOut">
              <a:rPr lang="en-US" smtClean="0"/>
              <a:t>6/15/2026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FD7A13E-43FF-4C92-AD20-77F0539BB03A}" type="slidenum">
              <a:rPr lang="en-US" smtClean="0"/>
              <a:t>‹#›</a:t>
            </a:fld>
            <a:endParaRPr lang="en-US"/>
          </a:p>
        </p:txBody>
      </p:sp>
    </p:spTree>
    <p:extLst>
      <p:ext uri="{BB962C8B-B14F-4D97-AF65-F5344CB8AC3E}">
        <p14:creationId xmlns:p14="http://schemas.microsoft.com/office/powerpoint/2010/main" val="25689937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096AEC85-9D5A-48C8-A7DD-022C780B330A}" type="datetimeFigureOut">
              <a:rPr lang="en-US" smtClean="0"/>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1FD7A13E-43FF-4C92-AD20-77F0539BB03A}" type="slidenum">
              <a:rPr lang="en-US" smtClean="0"/>
              <a:t>‹#›</a:t>
            </a:fld>
            <a:endParaRPr lang="en-US"/>
          </a:p>
        </p:txBody>
      </p:sp>
    </p:spTree>
    <p:extLst>
      <p:ext uri="{BB962C8B-B14F-4D97-AF65-F5344CB8AC3E}">
        <p14:creationId xmlns:p14="http://schemas.microsoft.com/office/powerpoint/2010/main" val="40489139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096AEC85-9D5A-48C8-A7DD-022C780B330A}" type="datetimeFigureOut">
              <a:rPr lang="en-US" smtClean="0"/>
              <a:t>6/15/2026</a:t>
            </a:fld>
            <a:endParaRPr lang="en-US"/>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1FD7A13E-43FF-4C92-AD20-77F0539BB03A}" type="slidenum">
              <a:rPr lang="en-US" smtClean="0"/>
              <a:t>‹#›</a:t>
            </a:fld>
            <a:endParaRPr lang="en-US"/>
          </a:p>
        </p:txBody>
      </p:sp>
    </p:spTree>
    <p:extLst>
      <p:ext uri="{BB962C8B-B14F-4D97-AF65-F5344CB8AC3E}">
        <p14:creationId xmlns:p14="http://schemas.microsoft.com/office/powerpoint/2010/main" val="1401266625"/>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6AEC85-9D5A-48C8-A7DD-022C780B330A}"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D7A13E-43FF-4C92-AD20-77F0539BB03A}" type="slidenum">
              <a:rPr lang="en-US" smtClean="0"/>
              <a:t>‹#›</a:t>
            </a:fld>
            <a:endParaRPr lang="en-US"/>
          </a:p>
        </p:txBody>
      </p:sp>
    </p:spTree>
    <p:extLst>
      <p:ext uri="{BB962C8B-B14F-4D97-AF65-F5344CB8AC3E}">
        <p14:creationId xmlns:p14="http://schemas.microsoft.com/office/powerpoint/2010/main" val="22124246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6AEC85-9D5A-48C8-A7DD-022C780B330A}"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D7A13E-43FF-4C92-AD20-77F0539BB03A}" type="slidenum">
              <a:rPr lang="en-US" smtClean="0"/>
              <a:t>‹#›</a:t>
            </a:fld>
            <a:endParaRPr lang="en-US"/>
          </a:p>
        </p:txBody>
      </p:sp>
    </p:spTree>
    <p:extLst>
      <p:ext uri="{BB962C8B-B14F-4D97-AF65-F5344CB8AC3E}">
        <p14:creationId xmlns:p14="http://schemas.microsoft.com/office/powerpoint/2010/main" val="20830676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096AEC85-9D5A-48C8-A7DD-022C780B330A}" type="datetimeFigureOut">
              <a:rPr lang="en-US" smtClean="0"/>
              <a:t>6/15/2026</a:t>
            </a:fld>
            <a:endParaRPr lang="en-US"/>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1FD7A13E-43FF-4C92-AD20-77F0539BB03A}" type="slidenum">
              <a:rPr lang="en-US" smtClean="0"/>
              <a:t>‹#›</a:t>
            </a:fld>
            <a:endParaRPr lang="en-US"/>
          </a:p>
        </p:txBody>
      </p:sp>
    </p:spTree>
    <p:extLst>
      <p:ext uri="{BB962C8B-B14F-4D97-AF65-F5344CB8AC3E}">
        <p14:creationId xmlns:p14="http://schemas.microsoft.com/office/powerpoint/2010/main" val="4201090346"/>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FE3A7B-DDFF-4F81-8AAE-11D96D138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825ADD-F95C-4747-9B41-5DB21C28E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5571066"/>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791A8E-B2BA-467D-BB87-8CFBFB13A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6948"/>
            <a:ext cx="10744200" cy="5404104"/>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DD49686-22CC-F754-4906-C67D5FA4F51C}"/>
              </a:ext>
            </a:extLst>
          </p:cNvPr>
          <p:cNvSpPr>
            <a:spLocks noGrp="1"/>
          </p:cNvSpPr>
          <p:nvPr>
            <p:ph type="subTitle" idx="1"/>
          </p:nvPr>
        </p:nvSpPr>
        <p:spPr>
          <a:xfrm>
            <a:off x="723900" y="959370"/>
            <a:ext cx="10744199" cy="5171682"/>
          </a:xfrm>
        </p:spPr>
        <p:txBody>
          <a:bodyPr>
            <a:normAutofit/>
          </a:bodyPr>
          <a:lstStyle/>
          <a:p>
            <a:pPr algn="ctr"/>
            <a:r>
              <a:rPr lang="en-GB" b="1" dirty="0">
                <a:solidFill>
                  <a:srgbClr val="FFFFFF"/>
                </a:solidFill>
                <a:latin typeface="Georgia" panose="02040502050405020303" pitchFamily="18" charset="0"/>
              </a:rPr>
              <a:t>Student Name: </a:t>
            </a:r>
            <a:r>
              <a:rPr lang="en-GB" b="1" dirty="0" err="1">
                <a:solidFill>
                  <a:srgbClr val="FFFFFF"/>
                </a:solidFill>
                <a:latin typeface="Georgia" panose="02040502050405020303" pitchFamily="18" charset="0"/>
              </a:rPr>
              <a:t>Geruza</a:t>
            </a:r>
            <a:r>
              <a:rPr lang="en-GB" b="1" dirty="0">
                <a:solidFill>
                  <a:srgbClr val="FFFFFF"/>
                </a:solidFill>
                <a:latin typeface="Georgia" panose="02040502050405020303" pitchFamily="18" charset="0"/>
              </a:rPr>
              <a:t> Assis De Oliveira Neves</a:t>
            </a:r>
            <a:endParaRPr lang="en-US" dirty="0">
              <a:solidFill>
                <a:srgbClr val="FFFFFF"/>
              </a:solidFill>
              <a:latin typeface="Georgia" panose="02040502050405020303" pitchFamily="18" charset="0"/>
            </a:endParaRPr>
          </a:p>
          <a:p>
            <a:pPr algn="ctr"/>
            <a:r>
              <a:rPr lang="en-GB" b="1" dirty="0">
                <a:solidFill>
                  <a:srgbClr val="FFFFFF"/>
                </a:solidFill>
                <a:latin typeface="Georgia" panose="02040502050405020303" pitchFamily="18" charset="0"/>
              </a:rPr>
              <a:t>Student ID: 2521702</a:t>
            </a:r>
            <a:endParaRPr lang="en-US" dirty="0">
              <a:solidFill>
                <a:srgbClr val="FFFFFF"/>
              </a:solidFill>
              <a:latin typeface="Georgia" panose="02040502050405020303" pitchFamily="18" charset="0"/>
            </a:endParaRPr>
          </a:p>
          <a:p>
            <a:pPr algn="ctr"/>
            <a:r>
              <a:rPr lang="en-GB" b="1" dirty="0">
                <a:solidFill>
                  <a:srgbClr val="FFFFFF"/>
                </a:solidFill>
                <a:latin typeface="Georgia" panose="02040502050405020303" pitchFamily="18" charset="0"/>
              </a:rPr>
              <a:t>Lecturer’s Name: Chijioke Uba</a:t>
            </a:r>
            <a:endParaRPr lang="en-US" dirty="0">
              <a:solidFill>
                <a:srgbClr val="FFFFFF"/>
              </a:solidFill>
              <a:latin typeface="Georgia" panose="02040502050405020303" pitchFamily="18" charset="0"/>
            </a:endParaRPr>
          </a:p>
          <a:p>
            <a:pPr algn="ctr"/>
            <a:r>
              <a:rPr lang="en-GB" b="1" dirty="0">
                <a:solidFill>
                  <a:srgbClr val="FFFFFF"/>
                </a:solidFill>
                <a:latin typeface="Georgia" panose="02040502050405020303" pitchFamily="18" charset="0"/>
              </a:rPr>
              <a:t>Module Code: LCLM 4004</a:t>
            </a:r>
            <a:endParaRPr lang="en-US" dirty="0">
              <a:solidFill>
                <a:srgbClr val="FFFFFF"/>
              </a:solidFill>
              <a:latin typeface="Georgia" panose="02040502050405020303" pitchFamily="18" charset="0"/>
            </a:endParaRPr>
          </a:p>
          <a:p>
            <a:pPr algn="ctr"/>
            <a:r>
              <a:rPr lang="en-GB" b="1" dirty="0">
                <a:solidFill>
                  <a:srgbClr val="FFFFFF"/>
                </a:solidFill>
                <a:latin typeface="Georgia" panose="02040502050405020303" pitchFamily="18" charset="0"/>
              </a:rPr>
              <a:t>Module Name: Problem Solving and Decision-Making Assignment: Component 1 (Basil’s Bakery)</a:t>
            </a:r>
            <a:endParaRPr lang="en-US" dirty="0">
              <a:solidFill>
                <a:srgbClr val="FFFFFF"/>
              </a:solidFill>
              <a:latin typeface="Georgia" panose="02040502050405020303" pitchFamily="18" charset="0"/>
            </a:endParaRPr>
          </a:p>
          <a:p>
            <a:pPr algn="ctr"/>
            <a:endParaRPr lang="en-US" dirty="0">
              <a:solidFill>
                <a:srgbClr val="FFFFFF"/>
              </a:solidFill>
              <a:latin typeface="Georgia" panose="02040502050405020303" pitchFamily="18" charset="0"/>
            </a:endParaRPr>
          </a:p>
        </p:txBody>
      </p:sp>
    </p:spTree>
    <p:extLst>
      <p:ext uri="{BB962C8B-B14F-4D97-AF65-F5344CB8AC3E}">
        <p14:creationId xmlns:p14="http://schemas.microsoft.com/office/powerpoint/2010/main" val="49315294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E35125-252A-064C-4943-8B559824E9F5}"/>
              </a:ext>
            </a:extLst>
          </p:cNvPr>
          <p:cNvSpPr>
            <a:spLocks noGrp="1"/>
          </p:cNvSpPr>
          <p:nvPr>
            <p:ph idx="1"/>
          </p:nvPr>
        </p:nvSpPr>
        <p:spPr>
          <a:xfrm>
            <a:off x="676656" y="449705"/>
            <a:ext cx="10753725" cy="6086005"/>
          </a:xfrm>
        </p:spPr>
        <p:txBody>
          <a:bodyPr>
            <a:normAutofit/>
          </a:bodyPr>
          <a:lstStyle/>
          <a:p>
            <a:r>
              <a:rPr lang="en-GB" sz="4000" b="1" dirty="0">
                <a:latin typeface="Georgia" panose="02040502050405020303" pitchFamily="18" charset="0"/>
              </a:rPr>
              <a:t>OVERVIEW</a:t>
            </a:r>
            <a:endParaRPr lang="en-US" sz="4000" dirty="0">
              <a:latin typeface="Georgia" panose="02040502050405020303" pitchFamily="18" charset="0"/>
            </a:endParaRPr>
          </a:p>
          <a:p>
            <a:r>
              <a:rPr lang="en-GB" sz="4000" b="1" dirty="0">
                <a:latin typeface="Georgia" panose="02040502050405020303" pitchFamily="18" charset="0"/>
              </a:rPr>
              <a:t>This case study is based on Basil’s Bakery, which is an independent artisan bakery that has been facing problems with decreasing sales and increasing costs. This case study includes a history of the business, an analytical view of PESTEL, Cause-and-Effect for Basil’s Bakery, and a conclusion with findings.</a:t>
            </a:r>
            <a:endParaRPr lang="en-US" sz="4000" dirty="0">
              <a:latin typeface="Georgia" panose="02040502050405020303" pitchFamily="18" charset="0"/>
            </a:endParaRPr>
          </a:p>
          <a:p>
            <a:endParaRPr lang="en-US" sz="4000" dirty="0">
              <a:latin typeface="Georgia" panose="02040502050405020303" pitchFamily="18" charset="0"/>
            </a:endParaRPr>
          </a:p>
        </p:txBody>
      </p:sp>
    </p:spTree>
    <p:extLst>
      <p:ext uri="{BB962C8B-B14F-4D97-AF65-F5344CB8AC3E}">
        <p14:creationId xmlns:p14="http://schemas.microsoft.com/office/powerpoint/2010/main" val="46424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EB3099-5134-C030-B05F-5706AAF67ABE}"/>
              </a:ext>
            </a:extLst>
          </p:cNvPr>
          <p:cNvSpPr>
            <a:spLocks noGrp="1"/>
          </p:cNvSpPr>
          <p:nvPr>
            <p:ph idx="1"/>
          </p:nvPr>
        </p:nvSpPr>
        <p:spPr>
          <a:xfrm>
            <a:off x="676656" y="457200"/>
            <a:ext cx="10753725" cy="6046839"/>
          </a:xfrm>
        </p:spPr>
        <p:txBody>
          <a:bodyPr>
            <a:normAutofit/>
          </a:bodyPr>
          <a:lstStyle/>
          <a:p>
            <a:r>
              <a:rPr lang="en-GB" sz="4000" b="1" dirty="0">
                <a:latin typeface="Georgia" panose="02040502050405020303" pitchFamily="18" charset="0"/>
              </a:rPr>
              <a:t>BACKGROUND OF BASIL’S BAKERY</a:t>
            </a:r>
            <a:endParaRPr lang="en-US" sz="4000" dirty="0">
              <a:latin typeface="Georgia" panose="02040502050405020303" pitchFamily="18" charset="0"/>
            </a:endParaRPr>
          </a:p>
          <a:p>
            <a:r>
              <a:rPr lang="en-GB" sz="4000" b="1" dirty="0">
                <a:latin typeface="Georgia" panose="02040502050405020303" pitchFamily="18" charset="0"/>
              </a:rPr>
              <a:t>Basil's Bakery is a small independent artisan bakery located in Coventry, in the UK. It was set up in 2015 and specialises in producing high-quality organic cakes, pastries and bread. Sales were initially healthy but have struggled to reach pre-2020 levels since the COVID-19 pandemic due to falling footfall, shifting customer behaviour, and rising operating expenses.</a:t>
            </a:r>
            <a:endParaRPr lang="en-US" sz="4000" dirty="0">
              <a:latin typeface="Georgia" panose="02040502050405020303" pitchFamily="18" charset="0"/>
            </a:endParaRPr>
          </a:p>
          <a:p>
            <a:endParaRPr lang="en-US" sz="4000" dirty="0">
              <a:latin typeface="Georgia" panose="02040502050405020303" pitchFamily="18" charset="0"/>
            </a:endParaRPr>
          </a:p>
        </p:txBody>
      </p:sp>
    </p:spTree>
    <p:extLst>
      <p:ext uri="{BB962C8B-B14F-4D97-AF65-F5344CB8AC3E}">
        <p14:creationId xmlns:p14="http://schemas.microsoft.com/office/powerpoint/2010/main" val="27490697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1F6FCB-BB52-21FA-774D-F8C2AE1A1E25}"/>
              </a:ext>
            </a:extLst>
          </p:cNvPr>
          <p:cNvSpPr>
            <a:spLocks noGrp="1"/>
          </p:cNvSpPr>
          <p:nvPr>
            <p:ph idx="1"/>
          </p:nvPr>
        </p:nvSpPr>
        <p:spPr>
          <a:xfrm>
            <a:off x="676656" y="501446"/>
            <a:ext cx="10753725" cy="5840360"/>
          </a:xfrm>
        </p:spPr>
        <p:txBody>
          <a:bodyPr>
            <a:normAutofit lnSpcReduction="10000"/>
          </a:bodyPr>
          <a:lstStyle/>
          <a:p>
            <a:r>
              <a:rPr lang="en-GB" b="1" dirty="0">
                <a:latin typeface="Georgia" panose="02040502050405020303" pitchFamily="18" charset="0"/>
              </a:rPr>
              <a:t>INSIGHT INTO THE PROBLEMS</a:t>
            </a:r>
            <a:endParaRPr lang="en-US" dirty="0">
              <a:latin typeface="Georgia" panose="02040502050405020303" pitchFamily="18" charset="0"/>
            </a:endParaRPr>
          </a:p>
          <a:p>
            <a:r>
              <a:rPr lang="en-GB" b="1" dirty="0">
                <a:latin typeface="Georgia" panose="02040502050405020303" pitchFamily="18" charset="0"/>
              </a:rPr>
              <a:t>The main problem facing Basil's Bakery has been stagnant sales, at around 25% below 2019 levels, since 2023.</a:t>
            </a:r>
            <a:endParaRPr lang="en-US" dirty="0">
              <a:latin typeface="Georgia" panose="02040502050405020303" pitchFamily="18" charset="0"/>
            </a:endParaRPr>
          </a:p>
          <a:p>
            <a:r>
              <a:rPr lang="en-GB" b="1" u="sng" dirty="0">
                <a:latin typeface="Georgia" panose="02040502050405020303" pitchFamily="18" charset="0"/>
              </a:rPr>
              <a:t>External factors: </a:t>
            </a:r>
            <a:endParaRPr lang="en-US" dirty="0">
              <a:latin typeface="Georgia" panose="02040502050405020303" pitchFamily="18" charset="0"/>
            </a:endParaRPr>
          </a:p>
          <a:p>
            <a:r>
              <a:rPr lang="en-GB" b="1" dirty="0">
                <a:latin typeface="Georgia" panose="02040502050405020303" pitchFamily="18" charset="0"/>
              </a:rPr>
              <a:t>1. Decreased footfall in retail parks. </a:t>
            </a:r>
            <a:endParaRPr lang="en-US" dirty="0">
              <a:latin typeface="Georgia" panose="02040502050405020303" pitchFamily="18" charset="0"/>
            </a:endParaRPr>
          </a:p>
          <a:p>
            <a:r>
              <a:rPr lang="en-GB" b="1" dirty="0">
                <a:latin typeface="Georgia" panose="02040502050405020303" pitchFamily="18" charset="0"/>
              </a:rPr>
              <a:t>2. Shops are closing, employees made redundant. </a:t>
            </a:r>
            <a:endParaRPr lang="en-US" dirty="0">
              <a:latin typeface="Georgia" panose="02040502050405020303" pitchFamily="18" charset="0"/>
            </a:endParaRPr>
          </a:p>
          <a:p>
            <a:r>
              <a:rPr lang="en-GB" b="1" dirty="0">
                <a:latin typeface="Georgia" panose="02040502050405020303" pitchFamily="18" charset="0"/>
              </a:rPr>
              <a:t>3. Hybrid working means fewer commuters. </a:t>
            </a:r>
            <a:endParaRPr lang="en-US" dirty="0">
              <a:latin typeface="Georgia" panose="02040502050405020303" pitchFamily="18" charset="0"/>
            </a:endParaRPr>
          </a:p>
          <a:p>
            <a:r>
              <a:rPr lang="en-GB" b="1" dirty="0">
                <a:latin typeface="Georgia" panose="02040502050405020303" pitchFamily="18" charset="0"/>
              </a:rPr>
              <a:t>These reduce customer numbers and are out of Basil's control</a:t>
            </a:r>
            <a:endParaRPr lang="en-US" dirty="0">
              <a:latin typeface="Georgia" panose="02040502050405020303" pitchFamily="18" charset="0"/>
            </a:endParaRPr>
          </a:p>
          <a:p>
            <a:r>
              <a:rPr lang="en-GB" b="1" u="sng" dirty="0">
                <a:latin typeface="Georgia" panose="02040502050405020303" pitchFamily="18" charset="0"/>
              </a:rPr>
              <a:t>Internal factors: </a:t>
            </a:r>
            <a:endParaRPr lang="en-US" dirty="0">
              <a:latin typeface="Georgia" panose="02040502050405020303" pitchFamily="18" charset="0"/>
            </a:endParaRPr>
          </a:p>
          <a:p>
            <a:r>
              <a:rPr lang="en-GB" b="1" dirty="0">
                <a:latin typeface="Georgia" panose="02040502050405020303" pitchFamily="18" charset="0"/>
              </a:rPr>
              <a:t>1. No delivery service. </a:t>
            </a:r>
            <a:endParaRPr lang="en-US" dirty="0">
              <a:latin typeface="Georgia" panose="02040502050405020303" pitchFamily="18" charset="0"/>
            </a:endParaRPr>
          </a:p>
          <a:p>
            <a:r>
              <a:rPr lang="en-GB" b="1" dirty="0">
                <a:latin typeface="Georgia" panose="02040502050405020303" pitchFamily="18" charset="0"/>
              </a:rPr>
              <a:t>2. Inability to cope with large amounts of pre-orders.</a:t>
            </a:r>
            <a:endParaRPr lang="en-US" dirty="0">
              <a:latin typeface="Georgia" panose="02040502050405020303" pitchFamily="18" charset="0"/>
            </a:endParaRPr>
          </a:p>
          <a:p>
            <a:r>
              <a:rPr lang="en-GB" b="1" dirty="0">
                <a:latin typeface="Georgia" panose="02040502050405020303" pitchFamily="18" charset="0"/>
              </a:rPr>
              <a:t>Customers waiting over 20 mins may not return</a:t>
            </a:r>
            <a:endParaRPr lang="en-US" dirty="0">
              <a:latin typeface="Georgia" panose="02040502050405020303" pitchFamily="18" charset="0"/>
            </a:endParaRPr>
          </a:p>
          <a:p>
            <a:r>
              <a:rPr lang="en-GB" b="1" dirty="0">
                <a:latin typeface="Georgia" panose="02040502050405020303" pitchFamily="18" charset="0"/>
              </a:rPr>
              <a:t>Increased overheads and fluctuating organic ingredient prices</a:t>
            </a:r>
            <a:endParaRPr lang="en-US" dirty="0">
              <a:latin typeface="Georgia" panose="02040502050405020303" pitchFamily="18" charset="0"/>
            </a:endParaRPr>
          </a:p>
          <a:p>
            <a:endParaRPr lang="en-US" dirty="0">
              <a:latin typeface="Georgia" panose="02040502050405020303" pitchFamily="18" charset="0"/>
            </a:endParaRPr>
          </a:p>
        </p:txBody>
      </p:sp>
    </p:spTree>
    <p:extLst>
      <p:ext uri="{BB962C8B-B14F-4D97-AF65-F5344CB8AC3E}">
        <p14:creationId xmlns:p14="http://schemas.microsoft.com/office/powerpoint/2010/main" val="36367114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8175FF-2E8D-72A8-9C0E-C89012C39B8B}"/>
              </a:ext>
            </a:extLst>
          </p:cNvPr>
          <p:cNvSpPr>
            <a:spLocks noGrp="1"/>
          </p:cNvSpPr>
          <p:nvPr>
            <p:ph idx="1"/>
          </p:nvPr>
        </p:nvSpPr>
        <p:spPr>
          <a:xfrm>
            <a:off x="676656" y="412956"/>
            <a:ext cx="10753725" cy="5987844"/>
          </a:xfrm>
        </p:spPr>
        <p:txBody>
          <a:bodyPr/>
          <a:lstStyle/>
          <a:p>
            <a:r>
              <a:rPr lang="en-GB" b="1" dirty="0">
                <a:latin typeface="Georgia" panose="02040502050405020303" pitchFamily="18" charset="0"/>
              </a:rPr>
              <a:t>CRITIQUE OF PESTEL</a:t>
            </a:r>
            <a:endParaRPr lang="en-US" dirty="0">
              <a:latin typeface="Georgia" panose="02040502050405020303" pitchFamily="18" charset="0"/>
            </a:endParaRPr>
          </a:p>
          <a:p>
            <a:r>
              <a:rPr lang="en-GB" b="1" dirty="0">
                <a:latin typeface="Georgia" panose="02040502050405020303" pitchFamily="18" charset="0"/>
              </a:rPr>
              <a:t>PESTEL stands for Political, Economic, Social, Technological, Environmental and Legal factors involved with running a business. It is an analytical tool used to evaluate various external factors during the strategic planning and development of a business.  (</a:t>
            </a:r>
            <a:r>
              <a:rPr lang="en-US" b="1" dirty="0">
                <a:latin typeface="Georgia" panose="02040502050405020303" pitchFamily="18" charset="0"/>
              </a:rPr>
              <a:t>Ordonez, J. </a:t>
            </a:r>
            <a:r>
              <a:rPr lang="en-US" b="1" i="1" dirty="0">
                <a:latin typeface="Georgia" panose="02040502050405020303" pitchFamily="18" charset="0"/>
              </a:rPr>
              <a:t>et al.</a:t>
            </a:r>
            <a:r>
              <a:rPr lang="en-US" b="1" dirty="0">
                <a:latin typeface="Georgia" panose="02040502050405020303" pitchFamily="18" charset="0"/>
              </a:rPr>
              <a:t> 2023)</a:t>
            </a:r>
            <a:endParaRPr lang="en-US" dirty="0">
              <a:latin typeface="Georgia" panose="02040502050405020303" pitchFamily="18" charset="0"/>
            </a:endParaRPr>
          </a:p>
          <a:p>
            <a:r>
              <a:rPr lang="en-GB" b="1" dirty="0">
                <a:latin typeface="Georgia" panose="02040502050405020303" pitchFamily="18" charset="0"/>
              </a:rPr>
              <a:t>Using PESTEL, we can better understand some of the factors causing issues like consumer behaviour shifts, remote working, increased operating costs and supply uncertainty at Basil's Bakery. </a:t>
            </a:r>
            <a:endParaRPr lang="en-US" dirty="0">
              <a:latin typeface="Georgia" panose="02040502050405020303" pitchFamily="18" charset="0"/>
            </a:endParaRPr>
          </a:p>
          <a:p>
            <a:r>
              <a:rPr lang="en-GB" b="1" dirty="0">
                <a:latin typeface="Georgia" panose="02040502050405020303" pitchFamily="18" charset="0"/>
              </a:rPr>
              <a:t>The advantage of this tool is that it gives a high-level snapshot of the external factors within the macro environment impacting the business. </a:t>
            </a:r>
            <a:endParaRPr lang="en-US" dirty="0">
              <a:latin typeface="Georgia" panose="02040502050405020303" pitchFamily="18" charset="0"/>
            </a:endParaRPr>
          </a:p>
          <a:p>
            <a:r>
              <a:rPr lang="en-GB" b="1" dirty="0">
                <a:latin typeface="Georgia" panose="02040502050405020303" pitchFamily="18" charset="0"/>
              </a:rPr>
              <a:t>However, disadvantages include only looking at external factors, not pointing to underlying root causes and oversimplifying some components of the business. (</a:t>
            </a:r>
            <a:r>
              <a:rPr lang="en-US" b="1" dirty="0">
                <a:latin typeface="Georgia" panose="02040502050405020303" pitchFamily="18" charset="0"/>
              </a:rPr>
              <a:t>Hysa and Mularczyk, 2024)</a:t>
            </a:r>
            <a:endParaRPr lang="en-US" dirty="0">
              <a:latin typeface="Georgia" panose="02040502050405020303" pitchFamily="18" charset="0"/>
            </a:endParaRPr>
          </a:p>
          <a:p>
            <a:endParaRPr lang="en-US" dirty="0">
              <a:latin typeface="Georgia" panose="02040502050405020303" pitchFamily="18" charset="0"/>
            </a:endParaRPr>
          </a:p>
        </p:txBody>
      </p:sp>
    </p:spTree>
    <p:extLst>
      <p:ext uri="{BB962C8B-B14F-4D97-AF65-F5344CB8AC3E}">
        <p14:creationId xmlns:p14="http://schemas.microsoft.com/office/powerpoint/2010/main" val="41340991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E279CE-1821-026F-8696-0F32B5C2733A}"/>
              </a:ext>
            </a:extLst>
          </p:cNvPr>
          <p:cNvSpPr>
            <a:spLocks noGrp="1"/>
          </p:cNvSpPr>
          <p:nvPr>
            <p:ph idx="1"/>
          </p:nvPr>
        </p:nvSpPr>
        <p:spPr>
          <a:xfrm>
            <a:off x="250724" y="147485"/>
            <a:ext cx="11769212" cy="6518786"/>
          </a:xfrm>
        </p:spPr>
        <p:txBody>
          <a:bodyPr>
            <a:normAutofit fontScale="85000" lnSpcReduction="10000"/>
          </a:bodyPr>
          <a:lstStyle/>
          <a:p>
            <a:r>
              <a:rPr lang="en-GB" b="1" dirty="0">
                <a:latin typeface="Georgia" panose="02040502050405020303" pitchFamily="18" charset="0"/>
              </a:rPr>
              <a:t>APPLICATION OF PESTEL</a:t>
            </a:r>
            <a:endParaRPr lang="en-US" dirty="0">
              <a:latin typeface="Georgia" panose="02040502050405020303" pitchFamily="18" charset="0"/>
            </a:endParaRPr>
          </a:p>
          <a:p>
            <a:r>
              <a:rPr lang="en-GB" b="1" dirty="0">
                <a:latin typeface="Georgia" panose="02040502050405020303" pitchFamily="18" charset="0"/>
              </a:rPr>
              <a:t>PESTEL factors impacting Basil's Bakery include: </a:t>
            </a:r>
            <a:endParaRPr lang="en-US" dirty="0">
              <a:latin typeface="Georgia" panose="02040502050405020303" pitchFamily="18" charset="0"/>
            </a:endParaRPr>
          </a:p>
          <a:p>
            <a:r>
              <a:rPr lang="en-GB" b="1" dirty="0">
                <a:latin typeface="Georgia" panose="02040502050405020303" pitchFamily="18" charset="0"/>
              </a:rPr>
              <a:t>Political Factors: </a:t>
            </a:r>
            <a:endParaRPr lang="en-US" dirty="0">
              <a:latin typeface="Georgia" panose="02040502050405020303" pitchFamily="18" charset="0"/>
            </a:endParaRPr>
          </a:p>
          <a:p>
            <a:r>
              <a:rPr lang="en-GB" b="1" dirty="0">
                <a:latin typeface="Georgia" panose="02040502050405020303" pitchFamily="18" charset="0"/>
              </a:rPr>
              <a:t>Rates and business policies that have changed due to the pandemic.</a:t>
            </a:r>
            <a:endParaRPr lang="en-US" dirty="0">
              <a:latin typeface="Georgia" panose="02040502050405020303" pitchFamily="18" charset="0"/>
            </a:endParaRPr>
          </a:p>
          <a:p>
            <a:r>
              <a:rPr lang="en-GB" b="1" dirty="0">
                <a:latin typeface="Georgia" panose="02040502050405020303" pitchFamily="18" charset="0"/>
              </a:rPr>
              <a:t>Economic Factors: </a:t>
            </a:r>
            <a:endParaRPr lang="en-US" dirty="0">
              <a:latin typeface="Georgia" panose="02040502050405020303" pitchFamily="18" charset="0"/>
            </a:endParaRPr>
          </a:p>
          <a:p>
            <a:r>
              <a:rPr lang="en-GB" b="1" dirty="0">
                <a:latin typeface="Georgia" panose="02040502050405020303" pitchFamily="18" charset="0"/>
              </a:rPr>
              <a:t>Inflation and rising overheads that will raise costs of business.</a:t>
            </a:r>
            <a:endParaRPr lang="en-US" dirty="0">
              <a:latin typeface="Georgia" panose="02040502050405020303" pitchFamily="18" charset="0"/>
            </a:endParaRPr>
          </a:p>
          <a:p>
            <a:r>
              <a:rPr lang="en-GB" b="1" dirty="0">
                <a:latin typeface="Georgia" panose="02040502050405020303" pitchFamily="18" charset="0"/>
              </a:rPr>
              <a:t>Social Factors: </a:t>
            </a:r>
            <a:endParaRPr lang="en-US" dirty="0">
              <a:latin typeface="Georgia" panose="02040502050405020303" pitchFamily="18" charset="0"/>
            </a:endParaRPr>
          </a:p>
          <a:p>
            <a:r>
              <a:rPr lang="en-GB" b="1" dirty="0">
                <a:latin typeface="Georgia" panose="02040502050405020303" pitchFamily="18" charset="0"/>
              </a:rPr>
              <a:t>Less demand from customers due to remote working reducing footfall in retail areas.</a:t>
            </a:r>
            <a:endParaRPr lang="en-US" dirty="0">
              <a:latin typeface="Georgia" panose="02040502050405020303" pitchFamily="18" charset="0"/>
            </a:endParaRPr>
          </a:p>
          <a:p>
            <a:r>
              <a:rPr lang="en-GB" b="1" dirty="0">
                <a:latin typeface="Georgia" panose="02040502050405020303" pitchFamily="18" charset="0"/>
              </a:rPr>
              <a:t>Technological Factors: </a:t>
            </a:r>
            <a:endParaRPr lang="en-US" dirty="0">
              <a:latin typeface="Georgia" panose="02040502050405020303" pitchFamily="18" charset="0"/>
            </a:endParaRPr>
          </a:p>
          <a:p>
            <a:r>
              <a:rPr lang="en-GB" b="1" dirty="0">
                <a:latin typeface="Georgia" panose="02040502050405020303" pitchFamily="18" charset="0"/>
              </a:rPr>
              <a:t>The lack of technological development in the product means there is no option to order online or have delivery.</a:t>
            </a:r>
            <a:endParaRPr lang="en-US" dirty="0">
              <a:latin typeface="Georgia" panose="02040502050405020303" pitchFamily="18" charset="0"/>
            </a:endParaRPr>
          </a:p>
          <a:p>
            <a:r>
              <a:rPr lang="en-GB" b="1" dirty="0">
                <a:latin typeface="Georgia" panose="02040502050405020303" pitchFamily="18" charset="0"/>
              </a:rPr>
              <a:t>Environmental Factors: </a:t>
            </a:r>
            <a:endParaRPr lang="en-US" dirty="0">
              <a:latin typeface="Georgia" panose="02040502050405020303" pitchFamily="18" charset="0"/>
            </a:endParaRPr>
          </a:p>
          <a:p>
            <a:r>
              <a:rPr lang="en-GB" b="1" dirty="0">
                <a:latin typeface="Georgia" panose="02040502050405020303" pitchFamily="18" charset="0"/>
              </a:rPr>
              <a:t>Using organic ingredients means there is risk of failure and fluctuating supplies.</a:t>
            </a:r>
            <a:endParaRPr lang="en-US" dirty="0">
              <a:latin typeface="Georgia" panose="02040502050405020303" pitchFamily="18" charset="0"/>
            </a:endParaRPr>
          </a:p>
          <a:p>
            <a:r>
              <a:rPr lang="en-GB" b="1" dirty="0">
                <a:latin typeface="Georgia" panose="02040502050405020303" pitchFamily="18" charset="0"/>
              </a:rPr>
              <a:t>Legal Factors: </a:t>
            </a:r>
            <a:endParaRPr lang="en-US" dirty="0">
              <a:latin typeface="Georgia" panose="02040502050405020303" pitchFamily="18" charset="0"/>
            </a:endParaRPr>
          </a:p>
          <a:p>
            <a:r>
              <a:rPr lang="en-GB" b="1" dirty="0">
                <a:latin typeface="Georgia" panose="02040502050405020303" pitchFamily="18" charset="0"/>
              </a:rPr>
              <a:t>Laws and regulations around food safety, employment, and business practices place more responsibility on the business.</a:t>
            </a:r>
            <a:endParaRPr lang="en-US" dirty="0">
              <a:latin typeface="Georgia" panose="02040502050405020303" pitchFamily="18" charset="0"/>
            </a:endParaRPr>
          </a:p>
          <a:p>
            <a:r>
              <a:rPr lang="en-GB" b="1" dirty="0">
                <a:latin typeface="Georgia" panose="02040502050405020303" pitchFamily="18" charset="0"/>
              </a:rPr>
              <a:t>These components may contribute to Basil's Bakery having declining sales. (</a:t>
            </a:r>
            <a:r>
              <a:rPr lang="en-US" b="1" dirty="0">
                <a:latin typeface="Georgia" panose="02040502050405020303" pitchFamily="18" charset="0"/>
              </a:rPr>
              <a:t>Dinçer and Yüksel, 2019)</a:t>
            </a:r>
            <a:endParaRPr lang="en-US" dirty="0">
              <a:latin typeface="Georgia" panose="02040502050405020303" pitchFamily="18" charset="0"/>
            </a:endParaRPr>
          </a:p>
          <a:p>
            <a:endParaRPr lang="en-US" dirty="0">
              <a:latin typeface="Georgia" panose="02040502050405020303" pitchFamily="18" charset="0"/>
            </a:endParaRPr>
          </a:p>
        </p:txBody>
      </p:sp>
    </p:spTree>
    <p:extLst>
      <p:ext uri="{BB962C8B-B14F-4D97-AF65-F5344CB8AC3E}">
        <p14:creationId xmlns:p14="http://schemas.microsoft.com/office/powerpoint/2010/main" val="4133105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EF4987C-A63C-7D30-025A-B8EBD956B304}"/>
              </a:ext>
            </a:extLst>
          </p:cNvPr>
          <p:cNvSpPr>
            <a:spLocks noGrp="1"/>
          </p:cNvSpPr>
          <p:nvPr>
            <p:ph idx="1"/>
          </p:nvPr>
        </p:nvSpPr>
        <p:spPr>
          <a:xfrm>
            <a:off x="676656" y="265471"/>
            <a:ext cx="11077809" cy="6386051"/>
          </a:xfrm>
        </p:spPr>
        <p:txBody>
          <a:bodyPr>
            <a:normAutofit/>
          </a:bodyPr>
          <a:lstStyle/>
          <a:p>
            <a:r>
              <a:rPr lang="en-GB" sz="2800" b="1" dirty="0">
                <a:latin typeface="Georgia" panose="02040502050405020303" pitchFamily="18" charset="0"/>
              </a:rPr>
              <a:t>CRITIQUE OF CAUSE-AND-EFFECT</a:t>
            </a:r>
            <a:endParaRPr lang="en-US" sz="2800" dirty="0">
              <a:latin typeface="Georgia" panose="02040502050405020303" pitchFamily="18" charset="0"/>
            </a:endParaRPr>
          </a:p>
          <a:p>
            <a:r>
              <a:rPr lang="en-GB" sz="2800" b="1" dirty="0">
                <a:latin typeface="Georgia" panose="02040502050405020303" pitchFamily="18" charset="0"/>
              </a:rPr>
              <a:t>Cause-And-Effect, also called Fishbone Diagram, is a problem-analysis method designed to identify the possible causes of a certain problem. </a:t>
            </a:r>
            <a:endParaRPr lang="en-US" sz="2800" dirty="0">
              <a:latin typeface="Georgia" panose="02040502050405020303" pitchFamily="18" charset="0"/>
            </a:endParaRPr>
          </a:p>
          <a:p>
            <a:r>
              <a:rPr lang="en-GB" sz="2800" b="1" dirty="0">
                <a:latin typeface="Georgia" panose="02040502050405020303" pitchFamily="18" charset="0"/>
              </a:rPr>
              <a:t>This model is commonly used for business improvement, quality management and decision making. It has helped Basil's Bakery understand how footfall, working from home, increased cost and service restrictions lead to reduced sales. </a:t>
            </a:r>
            <a:endParaRPr lang="en-US" sz="2800" dirty="0">
              <a:latin typeface="Georgia" panose="02040502050405020303" pitchFamily="18" charset="0"/>
            </a:endParaRPr>
          </a:p>
          <a:p>
            <a:r>
              <a:rPr lang="en-GB" sz="2800" b="1" dirty="0">
                <a:latin typeface="Georgia" panose="02040502050405020303" pitchFamily="18" charset="0"/>
              </a:rPr>
              <a:t>Strengths of this model include its step-by-step organised approach and identifying the root cause of the problem. However, it can oversimplify some problems, is judgement-based, and does not show which cause has more effect on the problem. (</a:t>
            </a:r>
            <a:r>
              <a:rPr lang="en-US" sz="2800" b="1" dirty="0">
                <a:latin typeface="Georgia" panose="02040502050405020303" pitchFamily="18" charset="0"/>
              </a:rPr>
              <a:t>Desai and </a:t>
            </a:r>
            <a:r>
              <a:rPr lang="en-US" sz="2800" b="1" dirty="0" err="1">
                <a:latin typeface="Georgia" panose="02040502050405020303" pitchFamily="18" charset="0"/>
              </a:rPr>
              <a:t>Ojode</a:t>
            </a:r>
            <a:r>
              <a:rPr lang="en-US" sz="2800" b="1" dirty="0">
                <a:latin typeface="Georgia" panose="02040502050405020303" pitchFamily="18" charset="0"/>
              </a:rPr>
              <a:t>, 2015)</a:t>
            </a:r>
            <a:endParaRPr lang="en-US" sz="2800" dirty="0">
              <a:latin typeface="Georgia" panose="02040502050405020303" pitchFamily="18" charset="0"/>
            </a:endParaRPr>
          </a:p>
          <a:p>
            <a:endParaRPr lang="en-US" sz="2800" dirty="0">
              <a:latin typeface="Georgia" panose="02040502050405020303" pitchFamily="18" charset="0"/>
            </a:endParaRPr>
          </a:p>
        </p:txBody>
      </p:sp>
    </p:spTree>
    <p:extLst>
      <p:ext uri="{BB962C8B-B14F-4D97-AF65-F5344CB8AC3E}">
        <p14:creationId xmlns:p14="http://schemas.microsoft.com/office/powerpoint/2010/main" val="3288063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9B382B-504D-EE69-AE5E-4B3DD439F325}"/>
              </a:ext>
            </a:extLst>
          </p:cNvPr>
          <p:cNvSpPr>
            <a:spLocks noGrp="1"/>
          </p:cNvSpPr>
          <p:nvPr>
            <p:ph idx="1"/>
          </p:nvPr>
        </p:nvSpPr>
        <p:spPr>
          <a:xfrm>
            <a:off x="676656" y="442452"/>
            <a:ext cx="10753725" cy="5928851"/>
          </a:xfrm>
        </p:spPr>
        <p:txBody>
          <a:bodyPr>
            <a:normAutofit/>
          </a:bodyPr>
          <a:lstStyle/>
          <a:p>
            <a:r>
              <a:rPr lang="en-GB" sz="3600" b="1" dirty="0">
                <a:latin typeface="Georgia" panose="02040502050405020303" pitchFamily="18" charset="0"/>
              </a:rPr>
              <a:t>APPLICATION OF CAUSE-AND-EFFECT</a:t>
            </a:r>
            <a:endParaRPr lang="en-US" sz="3600" dirty="0">
              <a:latin typeface="Georgia" panose="02040502050405020303" pitchFamily="18" charset="0"/>
            </a:endParaRPr>
          </a:p>
          <a:p>
            <a:r>
              <a:rPr lang="en-GB" sz="3600" b="1" dirty="0">
                <a:latin typeface="Georgia" panose="02040502050405020303" pitchFamily="18" charset="0"/>
              </a:rPr>
              <a:t>Declining footfall and people coming down, home working, no delivery or click-and-collect services, long waiting times, increasing overheads, and fluctuating costs of organic ingredients are some of the causes highlighted in the Cause-And-Effect analysis of flat sales. </a:t>
            </a:r>
            <a:r>
              <a:rPr lang="en-US" sz="3600" b="1" dirty="0">
                <a:latin typeface="Georgia" panose="02040502050405020303" pitchFamily="18" charset="0"/>
              </a:rPr>
              <a:t>(Donndelinger and Van Dine, 1996)</a:t>
            </a:r>
          </a:p>
          <a:p>
            <a:endParaRPr lang="en-US" sz="3600" dirty="0">
              <a:latin typeface="Georgia" panose="02040502050405020303" pitchFamily="18" charset="0"/>
            </a:endParaRPr>
          </a:p>
          <a:p>
            <a:endParaRPr lang="en-US" sz="4400" dirty="0">
              <a:latin typeface="Georgia" panose="02040502050405020303" pitchFamily="18" charset="0"/>
            </a:endParaRPr>
          </a:p>
        </p:txBody>
      </p:sp>
    </p:spTree>
    <p:extLst>
      <p:ext uri="{BB962C8B-B14F-4D97-AF65-F5344CB8AC3E}">
        <p14:creationId xmlns:p14="http://schemas.microsoft.com/office/powerpoint/2010/main" val="2005248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6BC25C8-7630-AE1C-9232-9CEA4C8417A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83531" y="427038"/>
            <a:ext cx="8939212" cy="5959475"/>
          </a:xfrm>
          <a:prstGeom prst="rect">
            <a:avLst/>
          </a:prstGeom>
        </p:spPr>
      </p:pic>
    </p:spTree>
    <p:extLst>
      <p:ext uri="{BB962C8B-B14F-4D97-AF65-F5344CB8AC3E}">
        <p14:creationId xmlns:p14="http://schemas.microsoft.com/office/powerpoint/2010/main" val="38367216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8375DB-76A2-4CCE-B460-0A4F402966CD}"/>
              </a:ext>
            </a:extLst>
          </p:cNvPr>
          <p:cNvSpPr>
            <a:spLocks noGrp="1"/>
          </p:cNvSpPr>
          <p:nvPr>
            <p:ph idx="1"/>
          </p:nvPr>
        </p:nvSpPr>
        <p:spPr>
          <a:xfrm>
            <a:off x="676656" y="383458"/>
            <a:ext cx="10753725" cy="6032090"/>
          </a:xfrm>
        </p:spPr>
        <p:txBody>
          <a:bodyPr>
            <a:normAutofit/>
          </a:bodyPr>
          <a:lstStyle/>
          <a:p>
            <a:r>
              <a:rPr lang="en-GB" sz="2800" b="1" dirty="0">
                <a:latin typeface="Georgia" panose="02040502050405020303" pitchFamily="18" charset="0"/>
              </a:rPr>
              <a:t>KEY FINDINGS</a:t>
            </a:r>
            <a:endParaRPr lang="en-US" sz="2800" dirty="0">
              <a:latin typeface="Georgia" panose="02040502050405020303" pitchFamily="18" charset="0"/>
            </a:endParaRPr>
          </a:p>
          <a:p>
            <a:r>
              <a:rPr lang="en-GB" sz="2800" b="1" dirty="0">
                <a:latin typeface="Georgia" panose="02040502050405020303" pitchFamily="18" charset="0"/>
              </a:rPr>
              <a:t>The major findings of this PESTEL analysis are that Basil's Bakery faces stagnant sales mainly due to; </a:t>
            </a:r>
            <a:endParaRPr lang="en-US" sz="2800" dirty="0">
              <a:latin typeface="Georgia" panose="02040502050405020303" pitchFamily="18" charset="0"/>
            </a:endParaRPr>
          </a:p>
          <a:p>
            <a:pPr marL="514350" lvl="0" indent="-514350">
              <a:buFont typeface="+mj-lt"/>
              <a:buAutoNum type="arabicPeriod"/>
            </a:pPr>
            <a:r>
              <a:rPr lang="en-GB" sz="2800" b="1" dirty="0">
                <a:latin typeface="Georgia" panose="02040502050405020303" pitchFamily="18" charset="0"/>
              </a:rPr>
              <a:t>Falling footfall at retail parks.</a:t>
            </a:r>
            <a:endParaRPr lang="en-US" sz="2800" dirty="0">
              <a:latin typeface="Georgia" panose="02040502050405020303" pitchFamily="18" charset="0"/>
            </a:endParaRPr>
          </a:p>
          <a:p>
            <a:pPr marL="514350" lvl="0" indent="-514350">
              <a:buFont typeface="+mj-lt"/>
              <a:buAutoNum type="arabicPeriod"/>
            </a:pPr>
            <a:r>
              <a:rPr lang="en-GB" sz="2800" b="1" dirty="0">
                <a:latin typeface="Georgia" panose="02040502050405020303" pitchFamily="18" charset="0"/>
              </a:rPr>
              <a:t>The increase in home working</a:t>
            </a:r>
            <a:endParaRPr lang="en-US" sz="2800" dirty="0">
              <a:latin typeface="Georgia" panose="02040502050405020303" pitchFamily="18" charset="0"/>
            </a:endParaRPr>
          </a:p>
          <a:p>
            <a:pPr marL="514350" lvl="0" indent="-514350">
              <a:buFont typeface="+mj-lt"/>
              <a:buAutoNum type="arabicPeriod"/>
            </a:pPr>
            <a:r>
              <a:rPr lang="en-GB" sz="2800" b="1" dirty="0">
                <a:latin typeface="Georgia" panose="02040502050405020303" pitchFamily="18" charset="0"/>
              </a:rPr>
              <a:t>Lack of customer convenience services.</a:t>
            </a:r>
            <a:endParaRPr lang="en-US" sz="2800" dirty="0">
              <a:latin typeface="Georgia" panose="02040502050405020303" pitchFamily="18" charset="0"/>
            </a:endParaRPr>
          </a:p>
          <a:p>
            <a:pPr marL="514350" lvl="0" indent="-514350">
              <a:buFont typeface="+mj-lt"/>
              <a:buAutoNum type="arabicPeriod"/>
            </a:pPr>
            <a:r>
              <a:rPr lang="en-GB" sz="2800" b="1" dirty="0">
                <a:latin typeface="Georgia" panose="02040502050405020303" pitchFamily="18" charset="0"/>
              </a:rPr>
              <a:t>Rising overheads and ingredient prices. </a:t>
            </a:r>
          </a:p>
          <a:p>
            <a:pPr marL="0" lvl="0" indent="0">
              <a:buNone/>
            </a:pPr>
            <a:endParaRPr lang="en-US" sz="2800" dirty="0">
              <a:latin typeface="Georgia" panose="02040502050405020303" pitchFamily="18" charset="0"/>
            </a:endParaRPr>
          </a:p>
          <a:p>
            <a:r>
              <a:rPr lang="en-GB" sz="2800" b="1" dirty="0">
                <a:latin typeface="Georgia" panose="02040502050405020303" pitchFamily="18" charset="0"/>
              </a:rPr>
              <a:t>All these external factors and internal weaknesses negatively affect Basil's Bakery, decreasing customer demand, profit margins and longevity of the business.</a:t>
            </a:r>
            <a:endParaRPr lang="en-US" sz="2800" dirty="0">
              <a:latin typeface="Georgia" panose="02040502050405020303" pitchFamily="18" charset="0"/>
            </a:endParaRPr>
          </a:p>
          <a:p>
            <a:endParaRPr lang="en-US" sz="2800" dirty="0">
              <a:latin typeface="Georgia" panose="02040502050405020303" pitchFamily="18" charset="0"/>
            </a:endParaRPr>
          </a:p>
        </p:txBody>
      </p:sp>
    </p:spTree>
    <p:extLst>
      <p:ext uri="{BB962C8B-B14F-4D97-AF65-F5344CB8AC3E}">
        <p14:creationId xmlns:p14="http://schemas.microsoft.com/office/powerpoint/2010/main" val="15526979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A49AF6-CD1C-C732-FA4F-6C761A7B3BF7}"/>
              </a:ext>
            </a:extLst>
          </p:cNvPr>
          <p:cNvSpPr>
            <a:spLocks noGrp="1"/>
          </p:cNvSpPr>
          <p:nvPr>
            <p:ph idx="1"/>
          </p:nvPr>
        </p:nvSpPr>
        <p:spPr>
          <a:xfrm>
            <a:off x="676656" y="398206"/>
            <a:ext cx="10753725" cy="6135329"/>
          </a:xfrm>
        </p:spPr>
        <p:txBody>
          <a:bodyPr>
            <a:normAutofit fontScale="92500"/>
          </a:bodyPr>
          <a:lstStyle/>
          <a:p>
            <a:r>
              <a:rPr lang="en-GB" b="1" dirty="0">
                <a:latin typeface="Georgia" panose="02040502050405020303" pitchFamily="18" charset="0"/>
              </a:rPr>
              <a:t>SLIDE 10: REFERENCE LIST 5</a:t>
            </a:r>
            <a:endParaRPr lang="en-US" dirty="0">
              <a:latin typeface="Georgia" panose="02040502050405020303" pitchFamily="18" charset="0"/>
            </a:endParaRPr>
          </a:p>
          <a:p>
            <a:r>
              <a:rPr lang="en-US" b="1" dirty="0">
                <a:latin typeface="Georgia" panose="02040502050405020303" pitchFamily="18" charset="0"/>
              </a:rPr>
              <a:t>Donndelinger, D. and Van Dine, B. (1996) “Use the cause-and-effect diagram to manage conflict,” </a:t>
            </a:r>
            <a:r>
              <a:rPr lang="en-US" b="1" i="1" dirty="0">
                <a:latin typeface="Georgia" panose="02040502050405020303" pitchFamily="18" charset="0"/>
              </a:rPr>
              <a:t>Quality progress</a:t>
            </a:r>
            <a:r>
              <a:rPr lang="en-US" b="1" dirty="0">
                <a:latin typeface="Georgia" panose="02040502050405020303" pitchFamily="18" charset="0"/>
              </a:rPr>
              <a:t>, 1 June, p. 136.</a:t>
            </a:r>
            <a:endParaRPr lang="en-US" dirty="0">
              <a:latin typeface="Georgia" panose="02040502050405020303" pitchFamily="18" charset="0"/>
            </a:endParaRPr>
          </a:p>
          <a:p>
            <a:r>
              <a:rPr lang="en-US" b="1" dirty="0">
                <a:latin typeface="Georgia" panose="02040502050405020303" pitchFamily="18" charset="0"/>
              </a:rPr>
              <a:t>Desai, K.J., Desai, M.S. and </a:t>
            </a:r>
            <a:r>
              <a:rPr lang="en-US" b="1" dirty="0" err="1">
                <a:latin typeface="Georgia" panose="02040502050405020303" pitchFamily="18" charset="0"/>
              </a:rPr>
              <a:t>Ojode</a:t>
            </a:r>
            <a:r>
              <a:rPr lang="en-US" b="1" dirty="0">
                <a:latin typeface="Georgia" panose="02040502050405020303" pitchFamily="18" charset="0"/>
              </a:rPr>
              <a:t>, L. (2015) “Supply chain risk management framework: a fishbone analysis approach,” </a:t>
            </a:r>
            <a:r>
              <a:rPr lang="en-US" b="1" i="1" dirty="0">
                <a:latin typeface="Georgia" panose="02040502050405020303" pitchFamily="18" charset="0"/>
              </a:rPr>
              <a:t>S.A.M. advanced management journal (1984)</a:t>
            </a:r>
            <a:r>
              <a:rPr lang="en-US" b="1" dirty="0">
                <a:latin typeface="Georgia" panose="02040502050405020303" pitchFamily="18" charset="0"/>
              </a:rPr>
              <a:t>, 80(3), p. 34.</a:t>
            </a:r>
            <a:endParaRPr lang="en-US" dirty="0">
              <a:latin typeface="Georgia" panose="02040502050405020303" pitchFamily="18" charset="0"/>
            </a:endParaRPr>
          </a:p>
          <a:p>
            <a:r>
              <a:rPr lang="en-US" b="1" dirty="0">
                <a:latin typeface="Georgia" panose="02040502050405020303" pitchFamily="18" charset="0"/>
              </a:rPr>
              <a:t>Dinçer, H. and Yüksel, S. (2019) “PESTEL Analysis-Based Evaluation of Marketing Strategies in the European Banking Sector: An Application With IT2 Fuzzy DEMATEL,” </a:t>
            </a:r>
            <a:r>
              <a:rPr lang="en-US" b="1" i="1" dirty="0">
                <a:latin typeface="Georgia" panose="02040502050405020303" pitchFamily="18" charset="0"/>
              </a:rPr>
              <a:t>Handbook of Research on Decision-Making Techniques in Financial Marketing</a:t>
            </a:r>
            <a:r>
              <a:rPr lang="en-US" b="1" dirty="0">
                <a:latin typeface="Georgia" panose="02040502050405020303" pitchFamily="18" charset="0"/>
              </a:rPr>
              <a:t>. IGI Global, pp. 429–448. Available at: https://doi.org/10.4018/978-1-7998-2559-3.ch020.</a:t>
            </a:r>
            <a:endParaRPr lang="en-US" dirty="0">
              <a:latin typeface="Georgia" panose="02040502050405020303" pitchFamily="18" charset="0"/>
            </a:endParaRPr>
          </a:p>
          <a:p>
            <a:r>
              <a:rPr lang="en-US" b="1" dirty="0">
                <a:latin typeface="Georgia" panose="02040502050405020303" pitchFamily="18" charset="0"/>
              </a:rPr>
              <a:t>Hysa, B. and Mularczyk, A. (2024) “PESTEL Analysis of the Photovoltaic Market in Poland—A Systematic Review of Opportunities and Threats,” </a:t>
            </a:r>
            <a:r>
              <a:rPr lang="en-US" b="1" i="1" dirty="0">
                <a:latin typeface="Georgia" panose="02040502050405020303" pitchFamily="18" charset="0"/>
              </a:rPr>
              <a:t>Resources (Basel)</a:t>
            </a:r>
            <a:r>
              <a:rPr lang="en-US" b="1" dirty="0">
                <a:latin typeface="Georgia" panose="02040502050405020303" pitchFamily="18" charset="0"/>
              </a:rPr>
              <a:t>, 13(10), p. 136. Available at: https://doi.org/10.3390/resources13100136.</a:t>
            </a:r>
            <a:endParaRPr lang="en-US" dirty="0">
              <a:latin typeface="Georgia" panose="02040502050405020303" pitchFamily="18" charset="0"/>
            </a:endParaRPr>
          </a:p>
          <a:p>
            <a:r>
              <a:rPr lang="en-US" b="1" dirty="0">
                <a:latin typeface="Georgia" panose="02040502050405020303" pitchFamily="18" charset="0"/>
              </a:rPr>
              <a:t>Ordonez, J. </a:t>
            </a:r>
            <a:r>
              <a:rPr lang="en-US" b="1" i="1" dirty="0">
                <a:latin typeface="Georgia" panose="02040502050405020303" pitchFamily="18" charset="0"/>
              </a:rPr>
              <a:t>et al.</a:t>
            </a:r>
            <a:r>
              <a:rPr lang="en-US" b="1" dirty="0">
                <a:latin typeface="Georgia" panose="02040502050405020303" pitchFamily="18" charset="0"/>
              </a:rPr>
              <a:t> (2023) “Blockchain in Agriculture: A PESTELS Analysis,” </a:t>
            </a:r>
            <a:r>
              <a:rPr lang="en-US" b="1" i="1" dirty="0">
                <a:latin typeface="Georgia" panose="02040502050405020303" pitchFamily="18" charset="0"/>
              </a:rPr>
              <a:t>IEEE access</a:t>
            </a:r>
            <a:r>
              <a:rPr lang="en-US" b="1" dirty="0">
                <a:latin typeface="Georgia" panose="02040502050405020303" pitchFamily="18" charset="0"/>
              </a:rPr>
              <a:t>, 11, pp. 1–1. Available at: https://doi.org/10.1109/ACCESS.2023.3295889.</a:t>
            </a:r>
            <a:endParaRPr lang="en-US" dirty="0">
              <a:latin typeface="Georgia" panose="02040502050405020303" pitchFamily="18" charset="0"/>
            </a:endParaRPr>
          </a:p>
          <a:p>
            <a:endParaRPr lang="en-US" dirty="0">
              <a:latin typeface="Georgia" panose="02040502050405020303" pitchFamily="18" charset="0"/>
            </a:endParaRPr>
          </a:p>
        </p:txBody>
      </p:sp>
    </p:spTree>
    <p:extLst>
      <p:ext uri="{BB962C8B-B14F-4D97-AF65-F5344CB8AC3E}">
        <p14:creationId xmlns:p14="http://schemas.microsoft.com/office/powerpoint/2010/main" val="5813180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383E0E-4792-2D34-41A4-C046EFC5F824}"/>
              </a:ext>
            </a:extLst>
          </p:cNvPr>
          <p:cNvSpPr>
            <a:spLocks noGrp="1"/>
          </p:cNvSpPr>
          <p:nvPr>
            <p:ph idx="1"/>
          </p:nvPr>
        </p:nvSpPr>
        <p:spPr/>
        <p:txBody>
          <a:bodyPr>
            <a:normAutofit/>
          </a:bodyPr>
          <a:lstStyle/>
          <a:p>
            <a:r>
              <a:rPr lang="en-GB" sz="4400" b="1" dirty="0">
                <a:latin typeface="Georgia" panose="02040502050405020303" pitchFamily="18" charset="0"/>
              </a:rPr>
              <a:t>THANK YOU</a:t>
            </a:r>
            <a:endParaRPr lang="en-US" sz="4400" dirty="0">
              <a:latin typeface="Georgia" panose="02040502050405020303" pitchFamily="18" charset="0"/>
            </a:endParaRPr>
          </a:p>
          <a:p>
            <a:r>
              <a:rPr lang="en-GB" sz="4400" b="1" dirty="0">
                <a:latin typeface="Georgia" panose="02040502050405020303" pitchFamily="18" charset="0"/>
              </a:rPr>
              <a:t>Thank you for listening</a:t>
            </a:r>
            <a:endParaRPr lang="en-US" sz="4400" dirty="0">
              <a:latin typeface="Georgia" panose="02040502050405020303" pitchFamily="18" charset="0"/>
            </a:endParaRPr>
          </a:p>
          <a:p>
            <a:r>
              <a:rPr lang="en-GB" sz="4400" b="1" dirty="0">
                <a:latin typeface="Georgia" panose="02040502050405020303" pitchFamily="18" charset="0"/>
              </a:rPr>
              <a:t>Q&amp;A </a:t>
            </a:r>
            <a:endParaRPr lang="en-US" sz="4400" dirty="0">
              <a:latin typeface="Georgia" panose="02040502050405020303" pitchFamily="18" charset="0"/>
            </a:endParaRPr>
          </a:p>
          <a:p>
            <a:endParaRPr lang="en-US" sz="4400" dirty="0">
              <a:latin typeface="Georgia" panose="02040502050405020303" pitchFamily="18" charset="0"/>
            </a:endParaRPr>
          </a:p>
        </p:txBody>
      </p:sp>
    </p:spTree>
    <p:extLst>
      <p:ext uri="{BB962C8B-B14F-4D97-AF65-F5344CB8AC3E}">
        <p14:creationId xmlns:p14="http://schemas.microsoft.com/office/powerpoint/2010/main" val="1963152036"/>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emplate>TM03457491[[fn=Metropolitan]]</Template>
  <TotalTime>15</TotalTime>
  <Words>1023</Words>
  <Application>Microsoft Office PowerPoint</Application>
  <PresentationFormat>Widescreen</PresentationFormat>
  <Paragraphs>64</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 Light</vt:lpstr>
      <vt:lpstr>Georgia</vt:lpstr>
      <vt:lpstr>Metropolitan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2026-06-15T08:48:00Z</dcterms:created>
  <dcterms:modified xsi:type="dcterms:W3CDTF">2026-06-15T09:03:54Z</dcterms:modified>
</cp:coreProperties>
</file>