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D619B0-6D16-4824-95F3-7423AAC833DC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72886-D051-4E53-8C68-81108B615F0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6403CA-99BF-409B-80DD-3AC910E4B88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DD5589-EFB6-453B-BCD3-83AFCEA6D169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7869F9E-C246-43A2-B951-4CC6B94105DE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922838-68C1-4524-B452-BEDA004895E0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</p:spPr>
        <p:txBody>
          <a:bodyPr lIns="92075" tIns="46038" rIns="92075" bIns="46038"/>
          <a:lstStyle/>
          <a:p>
            <a:pPr defTabSz="895350"/>
            <a:endParaRPr lang="en-US" smtClean="0"/>
          </a:p>
        </p:txBody>
      </p:sp>
      <p:sp>
        <p:nvSpPr>
          <p:cNvPr id="5120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4925" y="815975"/>
            <a:ext cx="4248150" cy="3186113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DB5958-6201-4208-AA87-66B39315F44B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522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</p:spPr>
        <p:txBody>
          <a:bodyPr lIns="92075" tIns="46038" rIns="92075" bIns="46038"/>
          <a:lstStyle/>
          <a:p>
            <a:pPr defTabSz="895350"/>
            <a:endParaRPr lang="en-US" smtClean="0"/>
          </a:p>
        </p:txBody>
      </p:sp>
      <p:sp>
        <p:nvSpPr>
          <p:cNvPr id="5222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4925" y="815975"/>
            <a:ext cx="4248150" cy="3186113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637646-40A7-4D29-9784-DF468A33270C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</p:spPr>
        <p:txBody>
          <a:bodyPr lIns="92075" tIns="46038" rIns="92075" bIns="46038"/>
          <a:lstStyle/>
          <a:p>
            <a:pPr defTabSz="895350"/>
            <a:endParaRPr lang="en-US" smtClean="0"/>
          </a:p>
        </p:txBody>
      </p:sp>
      <p:sp>
        <p:nvSpPr>
          <p:cNvPr id="5325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4925" y="815975"/>
            <a:ext cx="4248150" cy="3186113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C8196B-524A-47D8-8851-4AD58A16FE01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</p:spPr>
        <p:txBody>
          <a:bodyPr lIns="92075" tIns="46038" rIns="92075" bIns="46038"/>
          <a:lstStyle/>
          <a:p>
            <a:pPr defTabSz="895350"/>
            <a:endParaRPr lang="en-US" smtClean="0"/>
          </a:p>
        </p:txBody>
      </p:sp>
      <p:sp>
        <p:nvSpPr>
          <p:cNvPr id="5427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4925" y="815975"/>
            <a:ext cx="4248150" cy="3186113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15A7637-221F-470E-B58D-AD0C7BFD51FA}" type="datetimeFigureOut">
              <a:rPr lang="en-GB" smtClean="0"/>
              <a:t>14/03/2014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C1A130-0B77-4E0E-B4B5-3980391D24B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867600" cy="28704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smtClean="0"/>
              <a:t>the financial plan for Start-Up </a:t>
            </a:r>
            <a:r>
              <a:rPr lang="en-GB" dirty="0" smtClean="0"/>
              <a:t>Businesses: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Break-even analysis</a:t>
            </a:r>
            <a:endParaRPr lang="en-GB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Subtitle 3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US" smtClean="0"/>
              <a:t>Breakeven Analysis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8E3A4B92-7263-4677-9B01-7C9B4DE3F64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5530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85750" y="1571625"/>
            <a:ext cx="8677275" cy="471487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US" sz="2800" dirty="0" smtClean="0"/>
              <a:t>The </a:t>
            </a:r>
            <a:r>
              <a:rPr lang="en-US" sz="2800" b="1" dirty="0" smtClean="0"/>
              <a:t>break even point</a:t>
            </a:r>
            <a:r>
              <a:rPr lang="en-US" sz="2800" dirty="0" smtClean="0"/>
              <a:t> for a product is the point where total revenue received equals the total costs associated with the sale of the product (TR=TC). </a:t>
            </a:r>
          </a:p>
          <a:p>
            <a:pPr>
              <a:lnSpc>
                <a:spcPct val="90000"/>
              </a:lnSpc>
              <a:defRPr/>
            </a:pPr>
            <a:r>
              <a:rPr lang="en-US" sz="2800" dirty="0" smtClean="0"/>
              <a:t>A break even point is typically calculated in order for businesses to determine if it would be profitable to sell a proposed product:</a:t>
            </a:r>
          </a:p>
          <a:p>
            <a:pPr lvl="1">
              <a:lnSpc>
                <a:spcPct val="90000"/>
              </a:lnSpc>
              <a:defRPr/>
            </a:pPr>
            <a:r>
              <a:rPr lang="en-US" sz="2400" i="1" dirty="0" smtClean="0"/>
              <a:t>how many products </a:t>
            </a:r>
            <a:r>
              <a:rPr lang="en-US" sz="2400" dirty="0" smtClean="0"/>
              <a:t>need to be sold to cover all the costs incurred (and then become profitable)</a:t>
            </a:r>
          </a:p>
          <a:p>
            <a:pPr lvl="1">
              <a:lnSpc>
                <a:spcPct val="90000"/>
              </a:lnSpc>
              <a:defRPr/>
            </a:pPr>
            <a:r>
              <a:rPr lang="en-US" sz="2400" dirty="0" smtClean="0"/>
              <a:t>what </a:t>
            </a:r>
            <a:r>
              <a:rPr lang="en-US" sz="2400" i="1" dirty="0" smtClean="0"/>
              <a:t>sales value </a:t>
            </a:r>
            <a:r>
              <a:rPr lang="en-US" sz="2400" dirty="0" smtClean="0"/>
              <a:t>needs to be achieved to cover all the costs incurred (and then become profitable)</a:t>
            </a:r>
          </a:p>
          <a:p>
            <a:pPr>
              <a:lnSpc>
                <a:spcPct val="90000"/>
              </a:lnSpc>
              <a:defRPr/>
            </a:pPr>
            <a:r>
              <a:rPr lang="en-US" sz="2800" dirty="0" smtClean="0"/>
              <a:t>If the product can be sold in a larger quantity than occurs at the break even point, then the firm will make a profit; below this point, a loss.</a:t>
            </a:r>
          </a:p>
          <a:p>
            <a:pPr>
              <a:lnSpc>
                <a:spcPct val="90000"/>
              </a:lnSpc>
              <a:defRPr/>
            </a:pPr>
            <a:endParaRPr lang="en-US" dirty="0" smtClean="0"/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smtClean="0"/>
              <a:t>Main types of cost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FEE1FA98-CCE4-4C3A-88D8-5B3842EAACF6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900613"/>
          </a:xfrm>
        </p:spPr>
        <p:txBody>
          <a:bodyPr/>
          <a:lstStyle/>
          <a:p>
            <a:pPr>
              <a:defRPr/>
            </a:pPr>
            <a:r>
              <a:rPr lang="en-GB" sz="2800" b="1" dirty="0" smtClean="0"/>
              <a:t>Fixed costs (aka indirect/overhead/operating expenses) </a:t>
            </a:r>
            <a:r>
              <a:rPr lang="en-GB" sz="2800" dirty="0" smtClean="0"/>
              <a:t>are incurred regardless of how much is produced or sold. E.g. </a:t>
            </a:r>
            <a:r>
              <a:rPr lang="en-GB" sz="2800" dirty="0" smtClean="0"/>
              <a:t>salaries, insurance, rent or mortgage payments on property, administration costs, equipment and machinery, advertising and promotion costs, loan repayments and so </a:t>
            </a:r>
            <a:r>
              <a:rPr lang="en-GB" sz="2800" dirty="0" smtClean="0"/>
              <a:t>on.</a:t>
            </a:r>
            <a:endParaRPr lang="en-US" sz="2800" dirty="0" smtClean="0"/>
          </a:p>
          <a:p>
            <a:pPr>
              <a:defRPr/>
            </a:pPr>
            <a:r>
              <a:rPr lang="en-GB" sz="2800" b="1" dirty="0" smtClean="0"/>
              <a:t>Variable </a:t>
            </a:r>
            <a:r>
              <a:rPr lang="en-GB" sz="2800" b="1" dirty="0" smtClean="0"/>
              <a:t>(aka direct) costs</a:t>
            </a:r>
            <a:r>
              <a:rPr lang="en-GB" sz="2800" dirty="0" smtClean="0"/>
              <a:t> vary directly with the amount produced. </a:t>
            </a:r>
            <a:r>
              <a:rPr lang="en-GB" sz="2800" dirty="0" smtClean="0"/>
              <a:t>e.g., raw material costs, some direct labour costs, some direct energy costs</a:t>
            </a:r>
            <a:endParaRPr lang="en-US" sz="2800" dirty="0" smtClean="0"/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US" smtClean="0"/>
              <a:t>Breakeven Chart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E1EE842D-ADFD-449F-9B2E-07846F89668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35843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1733550"/>
            <a:ext cx="6477000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03263" y="260350"/>
            <a:ext cx="7740650" cy="1143000"/>
          </a:xfrm>
        </p:spPr>
        <p:txBody>
          <a:bodyPr/>
          <a:lstStyle/>
          <a:p>
            <a:r>
              <a:rPr lang="en-GB" sz="4200" smtClean="0"/>
              <a:t>Costs,Volume and Revenue</a:t>
            </a: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439F7569-4C61-4972-8A8F-C36FEB902380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36867" name="Line 3"/>
          <p:cNvSpPr>
            <a:spLocks noChangeShapeType="1"/>
          </p:cNvSpPr>
          <p:nvPr/>
        </p:nvSpPr>
        <p:spPr bwMode="auto">
          <a:xfrm>
            <a:off x="1828800" y="2097088"/>
            <a:ext cx="0" cy="3657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Line 4"/>
          <p:cNvSpPr>
            <a:spLocks noChangeShapeType="1"/>
          </p:cNvSpPr>
          <p:nvPr/>
        </p:nvSpPr>
        <p:spPr bwMode="auto">
          <a:xfrm rot="-5400000">
            <a:off x="4783932" y="2799556"/>
            <a:ext cx="0" cy="5910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563563" y="1792288"/>
            <a:ext cx="8302625" cy="4373562"/>
            <a:chOff x="355" y="1129"/>
            <a:chExt cx="5230" cy="2755"/>
          </a:xfrm>
        </p:grpSpPr>
        <p:sp>
          <p:nvSpPr>
            <p:cNvPr id="36871" name="Line 6"/>
            <p:cNvSpPr>
              <a:spLocks noChangeShapeType="1"/>
            </p:cNvSpPr>
            <p:nvPr/>
          </p:nvSpPr>
          <p:spPr bwMode="auto">
            <a:xfrm>
              <a:off x="3606" y="2089"/>
              <a:ext cx="28" cy="153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 type="triangle" w="med" len="med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2" name="Text Box 7"/>
            <p:cNvSpPr txBox="1">
              <a:spLocks noChangeArrowheads="1"/>
            </p:cNvSpPr>
            <p:nvPr/>
          </p:nvSpPr>
          <p:spPr bwMode="auto">
            <a:xfrm>
              <a:off x="3606" y="2992"/>
              <a:ext cx="1180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Fixed costs</a:t>
              </a:r>
            </a:p>
          </p:txBody>
        </p:sp>
        <p:sp>
          <p:nvSpPr>
            <p:cNvPr id="36873" name="Text Box 8"/>
            <p:cNvSpPr txBox="1">
              <a:spLocks noChangeArrowheads="1"/>
            </p:cNvSpPr>
            <p:nvPr/>
          </p:nvSpPr>
          <p:spPr bwMode="auto">
            <a:xfrm>
              <a:off x="4122" y="3653"/>
              <a:ext cx="1463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Output volume</a:t>
              </a:r>
            </a:p>
          </p:txBody>
        </p:sp>
        <p:sp>
          <p:nvSpPr>
            <p:cNvPr id="36874" name="Text Box 9"/>
            <p:cNvSpPr txBox="1">
              <a:spLocks noChangeArrowheads="1"/>
            </p:cNvSpPr>
            <p:nvPr/>
          </p:nvSpPr>
          <p:spPr bwMode="auto">
            <a:xfrm>
              <a:off x="355" y="1129"/>
              <a:ext cx="709" cy="577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Cost or revenue £</a:t>
              </a:r>
            </a:p>
          </p:txBody>
        </p:sp>
        <p:sp>
          <p:nvSpPr>
            <p:cNvPr id="36875" name="Line 10"/>
            <p:cNvSpPr>
              <a:spLocks noChangeShapeType="1"/>
            </p:cNvSpPr>
            <p:nvPr/>
          </p:nvSpPr>
          <p:spPr bwMode="auto">
            <a:xfrm rot="-2228826">
              <a:off x="1166" y="1793"/>
              <a:ext cx="3448" cy="108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6" name="Line 11"/>
            <p:cNvSpPr>
              <a:spLocks noChangeShapeType="1"/>
            </p:cNvSpPr>
            <p:nvPr/>
          </p:nvSpPr>
          <p:spPr bwMode="auto">
            <a:xfrm flipV="1">
              <a:off x="1152" y="2953"/>
              <a:ext cx="3457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7" name="Text Box 12"/>
            <p:cNvSpPr txBox="1">
              <a:spLocks noChangeArrowheads="1"/>
            </p:cNvSpPr>
            <p:nvPr/>
          </p:nvSpPr>
          <p:spPr bwMode="auto">
            <a:xfrm rot="21484574" flipH="1">
              <a:off x="3379" y="2085"/>
              <a:ext cx="1451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Total costs</a:t>
              </a:r>
            </a:p>
          </p:txBody>
        </p:sp>
        <p:sp>
          <p:nvSpPr>
            <p:cNvPr id="36878" name="Text Box 13"/>
            <p:cNvSpPr txBox="1">
              <a:spLocks noChangeArrowheads="1"/>
            </p:cNvSpPr>
            <p:nvPr/>
          </p:nvSpPr>
          <p:spPr bwMode="auto">
            <a:xfrm>
              <a:off x="4611" y="2856"/>
              <a:ext cx="310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B</a:t>
              </a:r>
            </a:p>
          </p:txBody>
        </p:sp>
        <p:sp>
          <p:nvSpPr>
            <p:cNvPr id="36879" name="Text Box 14"/>
            <p:cNvSpPr txBox="1">
              <a:spLocks noChangeArrowheads="1"/>
            </p:cNvSpPr>
            <p:nvPr/>
          </p:nvSpPr>
          <p:spPr bwMode="auto">
            <a:xfrm>
              <a:off x="842" y="2856"/>
              <a:ext cx="310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A</a:t>
              </a:r>
            </a:p>
          </p:txBody>
        </p:sp>
        <p:sp>
          <p:nvSpPr>
            <p:cNvPr id="36880" name="Text Box 15"/>
            <p:cNvSpPr txBox="1">
              <a:spLocks noChangeArrowheads="1"/>
            </p:cNvSpPr>
            <p:nvPr/>
          </p:nvSpPr>
          <p:spPr bwMode="auto">
            <a:xfrm>
              <a:off x="4558" y="1590"/>
              <a:ext cx="310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C</a:t>
              </a:r>
            </a:p>
          </p:txBody>
        </p:sp>
        <p:sp>
          <p:nvSpPr>
            <p:cNvPr id="36881" name="Text Box 16"/>
            <p:cNvSpPr txBox="1">
              <a:spLocks noChangeArrowheads="1"/>
            </p:cNvSpPr>
            <p:nvPr/>
          </p:nvSpPr>
          <p:spPr bwMode="auto">
            <a:xfrm>
              <a:off x="3501" y="3634"/>
              <a:ext cx="311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Y</a:t>
              </a:r>
            </a:p>
          </p:txBody>
        </p:sp>
        <p:sp>
          <p:nvSpPr>
            <p:cNvPr id="36882" name="Text Box 17"/>
            <p:cNvSpPr txBox="1">
              <a:spLocks noChangeArrowheads="1"/>
            </p:cNvSpPr>
            <p:nvPr/>
          </p:nvSpPr>
          <p:spPr bwMode="auto">
            <a:xfrm>
              <a:off x="839" y="3627"/>
              <a:ext cx="310" cy="231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L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3263" y="260350"/>
            <a:ext cx="7740650" cy="1143000"/>
          </a:xfrm>
        </p:spPr>
        <p:txBody>
          <a:bodyPr/>
          <a:lstStyle/>
          <a:p>
            <a:r>
              <a:rPr lang="en-GB" sz="4200" smtClean="0"/>
              <a:t>Costs,Volume and Revenue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0A0B39FF-3323-4D17-B16A-C615E3D9367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37891" name="Line 3"/>
          <p:cNvSpPr>
            <a:spLocks noChangeShapeType="1"/>
          </p:cNvSpPr>
          <p:nvPr/>
        </p:nvSpPr>
        <p:spPr bwMode="auto">
          <a:xfrm>
            <a:off x="5724525" y="2852738"/>
            <a:ext cx="0" cy="360362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 type="triangle" w="med" len="med"/>
            <a:tailEnd type="triangl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Line 4"/>
          <p:cNvSpPr>
            <a:spLocks noChangeShapeType="1"/>
          </p:cNvSpPr>
          <p:nvPr/>
        </p:nvSpPr>
        <p:spPr bwMode="auto">
          <a:xfrm>
            <a:off x="1828800" y="2097088"/>
            <a:ext cx="0" cy="3657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Line 5"/>
          <p:cNvSpPr>
            <a:spLocks noChangeShapeType="1"/>
          </p:cNvSpPr>
          <p:nvPr/>
        </p:nvSpPr>
        <p:spPr bwMode="auto">
          <a:xfrm rot="-5400000">
            <a:off x="4783932" y="2799556"/>
            <a:ext cx="0" cy="5910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Line 6"/>
          <p:cNvSpPr>
            <a:spLocks noChangeShapeType="1"/>
          </p:cNvSpPr>
          <p:nvPr/>
        </p:nvSpPr>
        <p:spPr bwMode="auto">
          <a:xfrm>
            <a:off x="5724525" y="3316288"/>
            <a:ext cx="44450" cy="24384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  <a:headEnd type="triangle" w="med" len="med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5724525" y="4749800"/>
            <a:ext cx="18732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Fixed costs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6543675" y="5799138"/>
            <a:ext cx="2322513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Output volume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563563" y="1792288"/>
            <a:ext cx="1125537" cy="91598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Cost or revenue £</a:t>
            </a:r>
          </a:p>
        </p:txBody>
      </p:sp>
      <p:sp>
        <p:nvSpPr>
          <p:cNvPr id="37898" name="Line 10"/>
          <p:cNvSpPr>
            <a:spLocks noChangeShapeType="1"/>
          </p:cNvSpPr>
          <p:nvPr/>
        </p:nvSpPr>
        <p:spPr bwMode="auto">
          <a:xfrm rot="-2228826">
            <a:off x="1851025" y="2846388"/>
            <a:ext cx="5473700" cy="1728787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899" name="Line 11"/>
          <p:cNvSpPr>
            <a:spLocks noChangeShapeType="1"/>
          </p:cNvSpPr>
          <p:nvPr/>
        </p:nvSpPr>
        <p:spPr bwMode="auto">
          <a:xfrm rot="-2676255">
            <a:off x="1254125" y="3309938"/>
            <a:ext cx="6407150" cy="838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Line 12"/>
          <p:cNvSpPr>
            <a:spLocks noChangeShapeType="1"/>
          </p:cNvSpPr>
          <p:nvPr/>
        </p:nvSpPr>
        <p:spPr bwMode="auto">
          <a:xfrm flipV="1">
            <a:off x="1828800" y="4687888"/>
            <a:ext cx="5487988" cy="0"/>
          </a:xfrm>
          <a:prstGeom prst="line">
            <a:avLst/>
          </a:prstGeom>
          <a:noFill/>
          <a:ln w="76200">
            <a:solidFill>
              <a:schemeClr val="tx1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 rot="-2212423">
            <a:off x="4716463" y="1870075"/>
            <a:ext cx="23209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Total revenue</a:t>
            </a: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 bwMode="auto">
          <a:xfrm rot="21484574" flipH="1">
            <a:off x="5364163" y="3309938"/>
            <a:ext cx="2303462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Total costs</a:t>
            </a:r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7319963" y="4533900"/>
            <a:ext cx="4921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B</a:t>
            </a:r>
          </a:p>
        </p:txBody>
      </p:sp>
      <p:sp>
        <p:nvSpPr>
          <p:cNvPr id="37904" name="Text Box 16"/>
          <p:cNvSpPr txBox="1">
            <a:spLocks noChangeArrowheads="1"/>
          </p:cNvSpPr>
          <p:nvPr/>
        </p:nvSpPr>
        <p:spPr bwMode="auto">
          <a:xfrm>
            <a:off x="1336675" y="4533900"/>
            <a:ext cx="4921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A</a:t>
            </a:r>
          </a:p>
        </p:txBody>
      </p:sp>
      <p:sp>
        <p:nvSpPr>
          <p:cNvPr id="37905" name="Text Box 17"/>
          <p:cNvSpPr txBox="1">
            <a:spLocks noChangeArrowheads="1"/>
          </p:cNvSpPr>
          <p:nvPr/>
        </p:nvSpPr>
        <p:spPr bwMode="auto">
          <a:xfrm>
            <a:off x="7235825" y="2524125"/>
            <a:ext cx="4921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C</a:t>
            </a:r>
          </a:p>
        </p:txBody>
      </p:sp>
      <p:sp>
        <p:nvSpPr>
          <p:cNvPr id="37906" name="Text Box 18"/>
          <p:cNvSpPr txBox="1">
            <a:spLocks noChangeArrowheads="1"/>
          </p:cNvSpPr>
          <p:nvPr/>
        </p:nvSpPr>
        <p:spPr bwMode="auto">
          <a:xfrm>
            <a:off x="7248525" y="1516063"/>
            <a:ext cx="492125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M</a:t>
            </a:r>
          </a:p>
        </p:txBody>
      </p:sp>
      <p:sp>
        <p:nvSpPr>
          <p:cNvPr id="37907" name="Text Box 19"/>
          <p:cNvSpPr txBox="1">
            <a:spLocks noChangeArrowheads="1"/>
          </p:cNvSpPr>
          <p:nvPr/>
        </p:nvSpPr>
        <p:spPr bwMode="auto">
          <a:xfrm rot="-1416249">
            <a:off x="5508625" y="2452688"/>
            <a:ext cx="2063750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Target profit</a:t>
            </a:r>
          </a:p>
        </p:txBody>
      </p:sp>
      <p:sp>
        <p:nvSpPr>
          <p:cNvPr id="37908" name="Text Box 20"/>
          <p:cNvSpPr txBox="1">
            <a:spLocks noChangeArrowheads="1"/>
          </p:cNvSpPr>
          <p:nvPr/>
        </p:nvSpPr>
        <p:spPr bwMode="auto">
          <a:xfrm>
            <a:off x="5557838" y="5768975"/>
            <a:ext cx="493712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Y</a:t>
            </a:r>
          </a:p>
        </p:txBody>
      </p:sp>
      <p:sp>
        <p:nvSpPr>
          <p:cNvPr id="37909" name="Text Box 21"/>
          <p:cNvSpPr txBox="1">
            <a:spLocks noChangeArrowheads="1"/>
          </p:cNvSpPr>
          <p:nvPr/>
        </p:nvSpPr>
        <p:spPr bwMode="auto">
          <a:xfrm>
            <a:off x="1331913" y="5757863"/>
            <a:ext cx="492125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/>
              <a:t>L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03263" y="260350"/>
            <a:ext cx="7740650" cy="1143000"/>
          </a:xfrm>
        </p:spPr>
        <p:txBody>
          <a:bodyPr/>
          <a:lstStyle/>
          <a:p>
            <a:r>
              <a:rPr lang="en-GB" sz="4200" smtClean="0"/>
              <a:t>Costs,Volume and Revenue</a:t>
            </a:r>
          </a:p>
        </p:txBody>
      </p:sp>
      <p:sp>
        <p:nvSpPr>
          <p:cNvPr id="30" name="Slide Number Placeholder 29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691B37CD-2998-43C5-8952-10336AA06CE9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563563" y="1516063"/>
            <a:ext cx="8302625" cy="4649787"/>
            <a:chOff x="355" y="955"/>
            <a:chExt cx="5230" cy="292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355" y="955"/>
              <a:ext cx="5230" cy="2929"/>
              <a:chOff x="355" y="955"/>
              <a:chExt cx="5230" cy="2929"/>
            </a:xfrm>
          </p:grpSpPr>
          <p:sp>
            <p:nvSpPr>
              <p:cNvPr id="38919" name="Line 5"/>
              <p:cNvSpPr>
                <a:spLocks noChangeShapeType="1"/>
              </p:cNvSpPr>
              <p:nvPr/>
            </p:nvSpPr>
            <p:spPr bwMode="auto">
              <a:xfrm>
                <a:off x="3606" y="1797"/>
                <a:ext cx="0" cy="227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prstDash val="sysDot"/>
                <a:round/>
                <a:headEnd type="triangle" w="med" len="med"/>
                <a:tailEnd type="triangle" w="sm" len="sm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" name="Group 6"/>
              <p:cNvGrpSpPr>
                <a:grpSpLocks/>
              </p:cNvGrpSpPr>
              <p:nvPr/>
            </p:nvGrpSpPr>
            <p:grpSpPr bwMode="auto">
              <a:xfrm>
                <a:off x="355" y="955"/>
                <a:ext cx="5230" cy="2929"/>
                <a:chOff x="355" y="1026"/>
                <a:chExt cx="5230" cy="2929"/>
              </a:xfrm>
            </p:grpSpPr>
            <p:sp>
              <p:nvSpPr>
                <p:cNvPr id="38921" name="Line 7"/>
                <p:cNvSpPr>
                  <a:spLocks noChangeShapeType="1"/>
                </p:cNvSpPr>
                <p:nvPr/>
              </p:nvSpPr>
              <p:spPr bwMode="auto">
                <a:xfrm>
                  <a:off x="1152" y="1392"/>
                  <a:ext cx="0" cy="2304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38922" name="Line 8"/>
                <p:cNvSpPr>
                  <a:spLocks noChangeShapeType="1"/>
                </p:cNvSpPr>
                <p:nvPr/>
              </p:nvSpPr>
              <p:spPr bwMode="auto">
                <a:xfrm rot="-5400000">
                  <a:off x="3014" y="1834"/>
                  <a:ext cx="0" cy="3723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5" name="Group 9"/>
                <p:cNvGrpSpPr>
                  <a:grpSpLocks/>
                </p:cNvGrpSpPr>
                <p:nvPr/>
              </p:nvGrpSpPr>
              <p:grpSpPr bwMode="auto">
                <a:xfrm>
                  <a:off x="355" y="1026"/>
                  <a:ext cx="5230" cy="2929"/>
                  <a:chOff x="355" y="1026"/>
                  <a:chExt cx="5230" cy="2929"/>
                </a:xfrm>
              </p:grpSpPr>
              <p:sp>
                <p:nvSpPr>
                  <p:cNvPr id="38924" name="Line 10"/>
                  <p:cNvSpPr>
                    <a:spLocks noChangeShapeType="1"/>
                  </p:cNvSpPr>
                  <p:nvPr/>
                </p:nvSpPr>
                <p:spPr bwMode="auto">
                  <a:xfrm>
                    <a:off x="3606" y="2160"/>
                    <a:ext cx="28" cy="1536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prstDash val="sysDot"/>
                    <a:round/>
                    <a:headEnd type="triangle" w="med" len="med"/>
                    <a:tailEnd type="none" w="sm" len="sm"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38925" name="Text Box 1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606" y="3063"/>
                    <a:ext cx="118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Fixed costs</a:t>
                    </a:r>
                  </a:p>
                </p:txBody>
              </p:sp>
              <p:sp>
                <p:nvSpPr>
                  <p:cNvPr id="38926" name="Text Box 1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122" y="3724"/>
                    <a:ext cx="1463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Output volume</a:t>
                    </a:r>
                  </a:p>
                </p:txBody>
              </p:sp>
              <p:sp>
                <p:nvSpPr>
                  <p:cNvPr id="38927" name="Text Box 1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5" y="1200"/>
                    <a:ext cx="709" cy="577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Cost or revenue £</a:t>
                    </a:r>
                  </a:p>
                </p:txBody>
              </p:sp>
              <p:sp>
                <p:nvSpPr>
                  <p:cNvPr id="38928" name="Line 1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789" y="2448"/>
                    <a:ext cx="0" cy="1248"/>
                  </a:xfrm>
                  <a:prstGeom prst="line">
                    <a:avLst/>
                  </a:prstGeom>
                  <a:noFill/>
                  <a:ln w="38100">
                    <a:solidFill>
                      <a:srgbClr val="FF0000"/>
                    </a:solidFill>
                    <a:prstDash val="sysDot"/>
                    <a:round/>
                    <a:headEnd type="triangle" w="med" len="med"/>
                    <a:tailEnd type="triangle" w="sm" len="sm"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38929" name="Line 15"/>
                  <p:cNvSpPr>
                    <a:spLocks noChangeShapeType="1"/>
                  </p:cNvSpPr>
                  <p:nvPr/>
                </p:nvSpPr>
                <p:spPr bwMode="auto">
                  <a:xfrm rot="-2228826">
                    <a:off x="1166" y="1864"/>
                    <a:ext cx="3448" cy="1089"/>
                  </a:xfrm>
                  <a:prstGeom prst="line">
                    <a:avLst/>
                  </a:prstGeom>
                  <a:noFill/>
                  <a:ln w="76200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38930" name="Line 16"/>
                  <p:cNvSpPr>
                    <a:spLocks noChangeShapeType="1"/>
                  </p:cNvSpPr>
                  <p:nvPr/>
                </p:nvSpPr>
                <p:spPr bwMode="auto">
                  <a:xfrm rot="-2676255">
                    <a:off x="790" y="2156"/>
                    <a:ext cx="4036" cy="528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38931" name="Line 1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152" y="3024"/>
                    <a:ext cx="3457" cy="0"/>
                  </a:xfrm>
                  <a:prstGeom prst="line">
                    <a:avLst/>
                  </a:prstGeom>
                  <a:noFill/>
                  <a:ln w="76200">
                    <a:solidFill>
                      <a:schemeClr val="tx1"/>
                    </a:solidFill>
                    <a:prstDash val="sysDot"/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38932" name="Text Box 18"/>
                  <p:cNvSpPr txBox="1">
                    <a:spLocks noChangeArrowheads="1"/>
                  </p:cNvSpPr>
                  <p:nvPr/>
                </p:nvSpPr>
                <p:spPr bwMode="auto">
                  <a:xfrm rot="-2212423">
                    <a:off x="2971" y="1249"/>
                    <a:ext cx="1462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Total revenue</a:t>
                    </a:r>
                  </a:p>
                </p:txBody>
              </p:sp>
              <p:sp>
                <p:nvSpPr>
                  <p:cNvPr id="38933" name="Text Box 19"/>
                  <p:cNvSpPr txBox="1">
                    <a:spLocks noChangeArrowheads="1"/>
                  </p:cNvSpPr>
                  <p:nvPr/>
                </p:nvSpPr>
                <p:spPr bwMode="auto">
                  <a:xfrm rot="21484574" flipH="1">
                    <a:off x="3379" y="2156"/>
                    <a:ext cx="1451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Total costs</a:t>
                    </a:r>
                  </a:p>
                </p:txBody>
              </p:sp>
              <p:sp>
                <p:nvSpPr>
                  <p:cNvPr id="38934" name="Text Box 2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611" y="2927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B</a:t>
                    </a:r>
                  </a:p>
                </p:txBody>
              </p:sp>
              <p:sp>
                <p:nvSpPr>
                  <p:cNvPr id="38935" name="Text Box 2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42" y="2927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A</a:t>
                    </a:r>
                  </a:p>
                </p:txBody>
              </p:sp>
              <p:sp>
                <p:nvSpPr>
                  <p:cNvPr id="38936" name="Text Box 2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558" y="1661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C</a:t>
                    </a:r>
                  </a:p>
                </p:txBody>
              </p:sp>
              <p:sp>
                <p:nvSpPr>
                  <p:cNvPr id="38937" name="Text Box 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566" y="1026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M</a:t>
                    </a:r>
                  </a:p>
                </p:txBody>
              </p:sp>
              <p:sp>
                <p:nvSpPr>
                  <p:cNvPr id="38938" name="Text Box 2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418" y="2169"/>
                    <a:ext cx="1463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>
                        <a:solidFill>
                          <a:srgbClr val="FF0000"/>
                        </a:solidFill>
                      </a:rPr>
                      <a:t>Break-even point</a:t>
                    </a:r>
                  </a:p>
                </p:txBody>
              </p:sp>
              <p:sp>
                <p:nvSpPr>
                  <p:cNvPr id="38939" name="Text Box 25"/>
                  <p:cNvSpPr txBox="1">
                    <a:spLocks noChangeArrowheads="1"/>
                  </p:cNvSpPr>
                  <p:nvPr/>
                </p:nvSpPr>
                <p:spPr bwMode="auto">
                  <a:xfrm rot="-1416249">
                    <a:off x="3470" y="1616"/>
                    <a:ext cx="130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Target profit</a:t>
                    </a:r>
                  </a:p>
                </p:txBody>
              </p:sp>
              <p:sp>
                <p:nvSpPr>
                  <p:cNvPr id="38940" name="Text Box 2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615" y="3705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X</a:t>
                    </a:r>
                  </a:p>
                </p:txBody>
              </p:sp>
              <p:sp>
                <p:nvSpPr>
                  <p:cNvPr id="38941" name="Text Box 2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01" y="3705"/>
                    <a:ext cx="311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Y</a:t>
                    </a:r>
                  </a:p>
                </p:txBody>
              </p:sp>
              <p:sp>
                <p:nvSpPr>
                  <p:cNvPr id="38942" name="Text Box 2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839" y="3698"/>
                    <a:ext cx="310" cy="231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 type="none" w="sm" len="sm"/>
                    <a:tailEnd type="none" w="sm" len="sm"/>
                  </a:ln>
                </p:spPr>
                <p:txBody>
                  <a:bodyPr>
                    <a:spAutoFit/>
                  </a:bodyPr>
                  <a:lstStyle/>
                  <a:p>
                    <a:pPr algn="ctr">
                      <a:spcBef>
                        <a:spcPct val="50000"/>
                      </a:spcBef>
                    </a:pPr>
                    <a:r>
                      <a:rPr lang="en-GB" b="1"/>
                      <a:t>L</a:t>
                    </a:r>
                  </a:p>
                </p:txBody>
              </p:sp>
            </p:grpSp>
          </p:grpSp>
        </p:grpSp>
        <p:sp>
          <p:nvSpPr>
            <p:cNvPr id="38918" name="Line 29"/>
            <p:cNvSpPr>
              <a:spLocks noChangeShapeType="1"/>
            </p:cNvSpPr>
            <p:nvPr/>
          </p:nvSpPr>
          <p:spPr bwMode="auto">
            <a:xfrm flipH="1">
              <a:off x="1156" y="2341"/>
              <a:ext cx="1633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GB" smtClean="0"/>
              <a:t>Breakeven: two key formulae</a:t>
            </a:r>
            <a:br>
              <a:rPr lang="en-GB" smtClean="0"/>
            </a:br>
            <a:r>
              <a:rPr lang="en-GB" sz="2400" smtClean="0"/>
              <a:t>(aka contribution analysis)</a:t>
            </a:r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320912BB-04A4-496D-8A56-1D99B33875A9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/>
              <a:t>To calculate the sales </a:t>
            </a:r>
            <a:r>
              <a:rPr lang="en-GB" i="1" dirty="0" smtClean="0"/>
              <a:t>value</a:t>
            </a:r>
            <a:r>
              <a:rPr lang="en-GB" dirty="0" smtClean="0"/>
              <a:t> (£) point at which you will breakeven, the formula is:</a:t>
            </a:r>
          </a:p>
          <a:p>
            <a:pPr lvl="1">
              <a:defRPr/>
            </a:pPr>
            <a:r>
              <a:rPr lang="en-GB" sz="2400" b="1" dirty="0" smtClean="0"/>
              <a:t>BE point (£ sales) = </a:t>
            </a:r>
            <a:r>
              <a:rPr lang="en-GB" sz="2400" b="1" u="sng" dirty="0" smtClean="0"/>
              <a:t>Fixed (indirect/overhead) costs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400" b="1" dirty="0" smtClean="0"/>
              <a:t>                                           Contribution margin (%)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To calculate the sales </a:t>
            </a:r>
            <a:r>
              <a:rPr lang="en-GB" i="1" dirty="0" smtClean="0"/>
              <a:t>volume</a:t>
            </a:r>
            <a:r>
              <a:rPr lang="en-GB" dirty="0" smtClean="0"/>
              <a:t> output point at which you will breakeven, the formula is:</a:t>
            </a:r>
          </a:p>
          <a:p>
            <a:pPr lvl="1">
              <a:defRPr/>
            </a:pPr>
            <a:r>
              <a:rPr lang="en-GB" sz="2400" b="1" dirty="0" smtClean="0"/>
              <a:t>BE point (output) = </a:t>
            </a:r>
            <a:r>
              <a:rPr lang="en-GB" sz="2400" b="1" u="sng" dirty="0" smtClean="0"/>
              <a:t>Fixed (indirect/overhead) costs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400" b="1" dirty="0" smtClean="0"/>
              <a:t>                                           Contribution (per unit)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85750" y="0"/>
            <a:ext cx="8501063" cy="1077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defRPr/>
            </a:pPr>
            <a:endParaRPr lang="en-GB" sz="3200" b="1" dirty="0">
              <a:latin typeface="Times New Roman" pitchFamily="18" charset="0"/>
            </a:endParaRPr>
          </a:p>
          <a:p>
            <a:pPr eaLnBrk="0" hangingPunct="0">
              <a:defRPr/>
            </a:pPr>
            <a:r>
              <a:rPr lang="en-GB" sz="3200" dirty="0">
                <a:solidFill>
                  <a:schemeClr val="tx2"/>
                </a:solidFill>
                <a:latin typeface="+mj-lt"/>
              </a:rPr>
              <a:t>Sales </a:t>
            </a:r>
            <a:r>
              <a:rPr lang="en-GB" sz="3200" i="1" dirty="0">
                <a:solidFill>
                  <a:schemeClr val="tx2"/>
                </a:solidFill>
                <a:latin typeface="+mj-lt"/>
              </a:rPr>
              <a:t>value</a:t>
            </a:r>
            <a:r>
              <a:rPr lang="en-GB" sz="3200" dirty="0">
                <a:solidFill>
                  <a:schemeClr val="tx2"/>
                </a:solidFill>
                <a:latin typeface="+mj-lt"/>
              </a:rPr>
              <a:t> (£) breakeven point example 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285750" y="1500188"/>
            <a:ext cx="8510588" cy="831639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BE point (£ sales) = </a:t>
            </a:r>
            <a:r>
              <a:rPr lang="en-GB" sz="2400" b="1" u="sng" dirty="0">
                <a:latin typeface="+mn-lt"/>
              </a:rPr>
              <a:t>Fixed (indirect/overhead) costs</a:t>
            </a:r>
          </a:p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                                    Contribution margin (%)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14313" y="2571750"/>
            <a:ext cx="8501062" cy="230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latin typeface="+mn-lt"/>
              </a:rPr>
              <a:t>Sales					   £1000</a:t>
            </a: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Variable/direct costs)	               </a:t>
            </a:r>
            <a:r>
              <a:rPr lang="en-GB" sz="2400" u="sng" dirty="0">
                <a:latin typeface="+mn-lt"/>
              </a:rPr>
              <a:t>600</a:t>
            </a:r>
            <a:endParaRPr lang="en-GB" sz="2400" dirty="0"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Contribution (gross profit)	               400 (</a:t>
            </a:r>
            <a:r>
              <a:rPr lang="en-GB" sz="2400" dirty="0">
                <a:solidFill>
                  <a:srgbClr val="C00000"/>
                </a:solidFill>
                <a:latin typeface="+mn-lt"/>
              </a:rPr>
              <a:t>40%</a:t>
            </a:r>
            <a:r>
              <a:rPr lang="en-GB" sz="2400" dirty="0">
                <a:latin typeface="+mn-lt"/>
              </a:rPr>
              <a:t> of sales)</a:t>
            </a: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Fixed costs (expenses/overheads)   </a:t>
            </a:r>
            <a:r>
              <a:rPr lang="en-GB" sz="2400" u="sng" dirty="0" smtClean="0">
                <a:solidFill>
                  <a:srgbClr val="C00000"/>
                </a:solidFill>
                <a:latin typeface="+mn-lt"/>
              </a:rPr>
              <a:t>200</a:t>
            </a:r>
            <a:endParaRPr lang="en-GB" sz="2400" dirty="0">
              <a:solidFill>
                <a:srgbClr val="C00000"/>
              </a:solidFill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Profit				               </a:t>
            </a:r>
            <a:r>
              <a:rPr lang="en-GB" sz="2400" u="sng" dirty="0" smtClean="0">
                <a:latin typeface="+mn-lt"/>
              </a:rPr>
              <a:t>200</a:t>
            </a:r>
            <a:endParaRPr lang="en-GB" sz="2400" dirty="0">
              <a:latin typeface="+mn-lt"/>
            </a:endParaRPr>
          </a:p>
          <a:p>
            <a:pPr eaLnBrk="0" hangingPunct="0">
              <a:defRPr/>
            </a:pPr>
            <a:endParaRPr lang="en-GB" sz="24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0965" name="Rectangle 4"/>
          <p:cNvSpPr>
            <a:spLocks noChangeArrowheads="1"/>
          </p:cNvSpPr>
          <p:nvPr/>
        </p:nvSpPr>
        <p:spPr bwMode="auto">
          <a:xfrm>
            <a:off x="1" y="4797152"/>
            <a:ext cx="9144000" cy="1570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eaLnBrk="0" hangingPunct="0"/>
            <a:r>
              <a:rPr lang="en-GB" sz="2400" dirty="0">
                <a:solidFill>
                  <a:srgbClr val="C00000"/>
                </a:solidFill>
              </a:rPr>
              <a:t>Breakeven point  =	 </a:t>
            </a:r>
            <a:r>
              <a:rPr lang="en-GB" sz="2400" u="sng" dirty="0">
                <a:solidFill>
                  <a:srgbClr val="C00000"/>
                </a:solidFill>
              </a:rPr>
              <a:t>200</a:t>
            </a:r>
            <a:r>
              <a:rPr lang="en-GB" sz="2400" dirty="0">
                <a:solidFill>
                  <a:srgbClr val="C00000"/>
                </a:solidFill>
              </a:rPr>
              <a:t>	=   £500</a:t>
            </a:r>
          </a:p>
          <a:p>
            <a:pPr eaLnBrk="0" hangingPunct="0"/>
            <a:r>
              <a:rPr lang="en-GB" sz="2400" dirty="0">
                <a:solidFill>
                  <a:srgbClr val="C00000"/>
                </a:solidFill>
              </a:rPr>
              <a:t>			</a:t>
            </a:r>
            <a:r>
              <a:rPr lang="en-GB" sz="2400" dirty="0" smtClean="0">
                <a:solidFill>
                  <a:srgbClr val="C00000"/>
                </a:solidFill>
              </a:rPr>
              <a:t>0.40</a:t>
            </a:r>
            <a:endParaRPr lang="en-GB" sz="2400" dirty="0">
              <a:solidFill>
                <a:srgbClr val="C00000"/>
              </a:solidFill>
            </a:endParaRPr>
          </a:p>
          <a:p>
            <a:pPr eaLnBrk="0" hangingPunct="0"/>
            <a:r>
              <a:rPr lang="en-GB" sz="2400" dirty="0" smtClean="0">
                <a:solidFill>
                  <a:srgbClr val="C00000"/>
                </a:solidFill>
              </a:rPr>
              <a:t>i.e</a:t>
            </a:r>
            <a:r>
              <a:rPr lang="en-GB" sz="2400" dirty="0">
                <a:solidFill>
                  <a:srgbClr val="C00000"/>
                </a:solidFill>
              </a:rPr>
              <a:t>. will start to make a profit over £500.  Below that value, a </a:t>
            </a:r>
            <a:r>
              <a:rPr lang="en-GB" sz="2400" dirty="0" smtClean="0">
                <a:solidFill>
                  <a:srgbClr val="C00000"/>
                </a:solidFill>
              </a:rPr>
              <a:t>loss.</a:t>
            </a:r>
            <a:endParaRPr lang="en-GB" sz="2400" dirty="0">
              <a:solidFill>
                <a:srgbClr val="C00000"/>
              </a:solidFill>
            </a:endParaRPr>
          </a:p>
          <a:p>
            <a:pPr eaLnBrk="0" hangingPunct="0"/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DCD20569-B343-4E59-941D-D50701F9A370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/>
              <a:t>Extract from Profit </a:t>
            </a:r>
            <a:r>
              <a:rPr lang="en-GB" sz="4000" b="1" dirty="0"/>
              <a:t>&amp; Loss summary for DVD </a:t>
            </a:r>
            <a:r>
              <a:rPr lang="en-GB" sz="4000" b="1" dirty="0" smtClean="0"/>
              <a:t>entrepreneur</a:t>
            </a:r>
            <a:r>
              <a:rPr lang="en-GB" sz="4000" dirty="0" smtClean="0"/>
              <a:t> </a:t>
            </a:r>
            <a:r>
              <a:rPr lang="en-GB" sz="2000" dirty="0" smtClean="0"/>
              <a:t>(HEA, 2008) </a:t>
            </a:r>
            <a:endParaRPr lang="en-GB" sz="200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3C56F45F-F893-47E9-94BD-DF13F33A7B8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graphicFrame>
        <p:nvGraphicFramePr>
          <p:cNvPr id="4098" name="Object 764"/>
          <p:cNvGraphicFramePr>
            <a:graphicFrameLocks noGrp="1" noChangeAspect="1"/>
          </p:cNvGraphicFramePr>
          <p:nvPr>
            <p:ph sz="quarter" idx="1"/>
          </p:nvPr>
        </p:nvGraphicFramePr>
        <p:xfrm>
          <a:off x="428625" y="1500188"/>
          <a:ext cx="6577013" cy="2749550"/>
        </p:xfrm>
        <a:graphic>
          <a:graphicData uri="http://schemas.openxmlformats.org/presentationml/2006/ole">
            <p:oleObj spid="_x0000_s1026" name="Document" r:id="rId3" imgW="7981990" imgH="3336408" progId="Word.Document.8">
              <p:embed/>
            </p:oleObj>
          </a:graphicData>
        </a:graphic>
      </p:graphicFrame>
      <p:sp>
        <p:nvSpPr>
          <p:cNvPr id="4100" name="Rectangle 17"/>
          <p:cNvSpPr>
            <a:spLocks noChangeArrowheads="1"/>
          </p:cNvSpPr>
          <p:nvPr/>
        </p:nvSpPr>
        <p:spPr bwMode="auto">
          <a:xfrm>
            <a:off x="0" y="23606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4101" name="Rectangle 81"/>
          <p:cNvSpPr>
            <a:spLocks noChangeArrowheads="1"/>
          </p:cNvSpPr>
          <p:nvPr/>
        </p:nvSpPr>
        <p:spPr bwMode="auto">
          <a:xfrm>
            <a:off x="0" y="4495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32006" name="Group 262"/>
          <p:cNvGraphicFramePr>
            <a:graphicFrameLocks noGrp="1"/>
          </p:cNvGraphicFramePr>
          <p:nvPr/>
        </p:nvGraphicFramePr>
        <p:xfrm>
          <a:off x="3162300" y="-830691125"/>
          <a:ext cx="2819400" cy="3663315"/>
        </p:xfrm>
        <a:graphic>
          <a:graphicData uri="http://schemas.openxmlformats.org/drawingml/2006/table">
            <a:tbl>
              <a:tblPr/>
              <a:tblGrid>
                <a:gridCol w="2209800"/>
                <a:gridCol w="609600"/>
              </a:tblGrid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 of DVD’s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£656.00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164 @ £4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(Revenue)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 DVDs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£250.00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 @ £1.00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3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(Cost of Sales)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£406.00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Marketing (posters &amp; flyers) + Depreciation on the DVD recorder &amp; software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£112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(Operating Expenses)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£294.00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28" name="Line 252"/>
          <p:cNvSpPr>
            <a:spLocks noChangeShapeType="1"/>
          </p:cNvSpPr>
          <p:nvPr/>
        </p:nvSpPr>
        <p:spPr bwMode="auto">
          <a:xfrm>
            <a:off x="3162300" y="8375491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9" name="Line 253"/>
          <p:cNvSpPr>
            <a:spLocks noChangeShapeType="1"/>
          </p:cNvSpPr>
          <p:nvPr/>
        </p:nvSpPr>
        <p:spPr bwMode="auto">
          <a:xfrm>
            <a:off x="5372100" y="-8285099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0" name="Line 254"/>
          <p:cNvSpPr>
            <a:spLocks noChangeShapeType="1"/>
          </p:cNvSpPr>
          <p:nvPr/>
        </p:nvSpPr>
        <p:spPr bwMode="auto">
          <a:xfrm>
            <a:off x="53721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1" name="Line 255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2" name="Line 257"/>
          <p:cNvSpPr>
            <a:spLocks noChangeShapeType="1"/>
          </p:cNvSpPr>
          <p:nvPr/>
        </p:nvSpPr>
        <p:spPr bwMode="auto">
          <a:xfrm>
            <a:off x="3162300" y="8375491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3" name="Line 258"/>
          <p:cNvSpPr>
            <a:spLocks noChangeShapeType="1"/>
          </p:cNvSpPr>
          <p:nvPr/>
        </p:nvSpPr>
        <p:spPr bwMode="auto">
          <a:xfrm>
            <a:off x="5372100" y="-8285099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4" name="Line 259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35" name="Line 260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32505" name="Group 761"/>
          <p:cNvGraphicFramePr>
            <a:graphicFrameLocks noGrp="1"/>
          </p:cNvGraphicFramePr>
          <p:nvPr/>
        </p:nvGraphicFramePr>
        <p:xfrm>
          <a:off x="3162300" y="-1273222625"/>
          <a:ext cx="2819400" cy="3663315"/>
        </p:xfrm>
        <a:graphic>
          <a:graphicData uri="http://schemas.openxmlformats.org/drawingml/2006/table">
            <a:tbl>
              <a:tblPr/>
              <a:tblGrid>
                <a:gridCol w="2209800"/>
                <a:gridCol w="609600"/>
              </a:tblGrid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 of DVD’s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£656.00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164 @ £4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(Revenue)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 DVDs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£250.00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 @ £1.00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3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(Cost of Sales)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£406.00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Marketing (posters &amp; flyers) + Depreciation on the DVD recorder &amp; software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£112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(Operating Expenses)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£294.00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62" name="Line 751"/>
          <p:cNvSpPr>
            <a:spLocks noChangeShapeType="1"/>
          </p:cNvSpPr>
          <p:nvPr/>
        </p:nvSpPr>
        <p:spPr bwMode="auto">
          <a:xfrm>
            <a:off x="3162300" y="12800806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3" name="Line 752"/>
          <p:cNvSpPr>
            <a:spLocks noChangeShapeType="1"/>
          </p:cNvSpPr>
          <p:nvPr/>
        </p:nvSpPr>
        <p:spPr bwMode="auto">
          <a:xfrm>
            <a:off x="5372100" y="-12710414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4" name="Line 753"/>
          <p:cNvSpPr>
            <a:spLocks noChangeShapeType="1"/>
          </p:cNvSpPr>
          <p:nvPr/>
        </p:nvSpPr>
        <p:spPr bwMode="auto">
          <a:xfrm>
            <a:off x="53721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5" name="Line 754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6" name="Line 756"/>
          <p:cNvSpPr>
            <a:spLocks noChangeShapeType="1"/>
          </p:cNvSpPr>
          <p:nvPr/>
        </p:nvSpPr>
        <p:spPr bwMode="auto">
          <a:xfrm>
            <a:off x="3162300" y="12800806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7" name="Line 757"/>
          <p:cNvSpPr>
            <a:spLocks noChangeShapeType="1"/>
          </p:cNvSpPr>
          <p:nvPr/>
        </p:nvSpPr>
        <p:spPr bwMode="auto">
          <a:xfrm>
            <a:off x="5372100" y="-12710414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8" name="Line 758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69" name="Line 759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3"/>
          <p:cNvSpPr>
            <a:spLocks noChangeArrowheads="1"/>
          </p:cNvSpPr>
          <p:nvPr/>
        </p:nvSpPr>
        <p:spPr bwMode="auto">
          <a:xfrm>
            <a:off x="285750" y="4143375"/>
            <a:ext cx="8510588" cy="831639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BE point (£ sales) = </a:t>
            </a:r>
            <a:r>
              <a:rPr lang="en-GB" sz="2400" b="1" u="sng" dirty="0">
                <a:latin typeface="+mn-lt"/>
              </a:rPr>
              <a:t>Fixed (indirect/overhead) costs</a:t>
            </a:r>
          </a:p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                                    Contribution margin (%)</a:t>
            </a:r>
          </a:p>
        </p:txBody>
      </p:sp>
      <p:sp>
        <p:nvSpPr>
          <p:cNvPr id="25" name="Rectangle 24"/>
          <p:cNvSpPr>
            <a:spLocks noChangeArrowheads="1"/>
          </p:cNvSpPr>
          <p:nvPr/>
        </p:nvSpPr>
        <p:spPr bwMode="auto">
          <a:xfrm>
            <a:off x="214313" y="5085185"/>
            <a:ext cx="8715375" cy="1939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Breakeven point  =	 </a:t>
            </a:r>
            <a:r>
              <a:rPr lang="en-GB" sz="2400" u="sng" dirty="0">
                <a:solidFill>
                  <a:srgbClr val="C00000"/>
                </a:solidFill>
                <a:latin typeface="+mn-lt"/>
              </a:rPr>
              <a:t>112</a:t>
            </a:r>
            <a:r>
              <a:rPr lang="en-GB" sz="2400" dirty="0">
                <a:solidFill>
                  <a:srgbClr val="C00000"/>
                </a:solidFill>
                <a:latin typeface="+mn-lt"/>
              </a:rPr>
              <a:t>	=   £149.33</a:t>
            </a:r>
          </a:p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			 0.75</a:t>
            </a:r>
          </a:p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i.e. once total sales value passes £149.33 the entrepreneur will start to make a profit.  Below that value, he makes a loss</a:t>
            </a:r>
          </a:p>
          <a:p>
            <a:pPr eaLnBrk="0" hangingPunct="0">
              <a:defRPr/>
            </a:pPr>
            <a:endParaRPr lang="en-GB" sz="24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429500" y="2286000"/>
            <a:ext cx="157162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C00000"/>
                </a:solidFill>
                <a:latin typeface="+mn-lt"/>
              </a:rPr>
              <a:t>75% of sales (£492/£656)</a:t>
            </a:r>
          </a:p>
        </p:txBody>
      </p:sp>
      <p:cxnSp>
        <p:nvCxnSpPr>
          <p:cNvPr id="28" name="Straight Arrow Connector 27"/>
          <p:cNvCxnSpPr>
            <a:stCxn id="26" idx="1"/>
          </p:cNvCxnSpPr>
          <p:nvPr/>
        </p:nvCxnSpPr>
        <p:spPr>
          <a:xfrm rot="10800000" flipV="1">
            <a:off x="6715125" y="2640013"/>
            <a:ext cx="714375" cy="4318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57188" y="0"/>
            <a:ext cx="8572500" cy="1077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defRPr/>
            </a:pPr>
            <a:endParaRPr lang="en-GB" sz="3200" b="1" dirty="0">
              <a:latin typeface="Times New Roman" pitchFamily="18" charset="0"/>
            </a:endParaRPr>
          </a:p>
          <a:p>
            <a:pPr eaLnBrk="0" hangingPunct="0">
              <a:defRPr/>
            </a:pPr>
            <a:r>
              <a:rPr lang="en-GB" sz="3200" dirty="0">
                <a:solidFill>
                  <a:schemeClr val="tx2"/>
                </a:solidFill>
                <a:latin typeface="+mj-lt"/>
              </a:rPr>
              <a:t>Sales </a:t>
            </a:r>
            <a:r>
              <a:rPr lang="en-GB" sz="3200" i="1" dirty="0">
                <a:solidFill>
                  <a:schemeClr val="tx2"/>
                </a:solidFill>
                <a:latin typeface="+mj-lt"/>
              </a:rPr>
              <a:t>volume</a:t>
            </a:r>
            <a:r>
              <a:rPr lang="en-GB" sz="3200" dirty="0">
                <a:solidFill>
                  <a:schemeClr val="tx2"/>
                </a:solidFill>
                <a:latin typeface="+mj-lt"/>
              </a:rPr>
              <a:t> breakeven point example 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285750" y="1500188"/>
            <a:ext cx="8510588" cy="831639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BE point (output) = </a:t>
            </a:r>
            <a:r>
              <a:rPr lang="en-GB" sz="2400" b="1" u="sng" dirty="0">
                <a:latin typeface="+mn-lt"/>
              </a:rPr>
              <a:t>Fixed (indirect/overhead) costs</a:t>
            </a:r>
          </a:p>
          <a:p>
            <a:pPr eaLnBrk="0" hangingPunct="0">
              <a:defRPr/>
            </a:pPr>
            <a:r>
              <a:rPr lang="en-GB" sz="2400" b="1" dirty="0">
                <a:latin typeface="+mn-lt"/>
              </a:rPr>
              <a:t>                                    Contribution (per unit)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85750" y="2643188"/>
            <a:ext cx="8858250" cy="230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latin typeface="+mn-lt"/>
              </a:rPr>
              <a:t>Sales	(50 units at £20 each)	           £1000</a:t>
            </a: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Variable/direct costs (£12 each)      </a:t>
            </a:r>
            <a:r>
              <a:rPr lang="en-GB" sz="2400" dirty="0" smtClean="0">
                <a:latin typeface="+mn-lt"/>
              </a:rPr>
              <a:t>	</a:t>
            </a:r>
            <a:r>
              <a:rPr lang="en-GB" sz="2400" u="sng" dirty="0" smtClean="0">
                <a:latin typeface="+mn-lt"/>
              </a:rPr>
              <a:t>600</a:t>
            </a:r>
            <a:endParaRPr lang="en-GB" sz="2400" dirty="0"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Contribution (gross profit)	               </a:t>
            </a:r>
            <a:r>
              <a:rPr lang="en-GB" sz="2400" dirty="0" smtClean="0">
                <a:latin typeface="+mn-lt"/>
              </a:rPr>
              <a:t>	400</a:t>
            </a:r>
            <a:endParaRPr lang="en-GB" sz="2400" dirty="0"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Fixed costs (expenses/overheads)       </a:t>
            </a:r>
            <a:r>
              <a:rPr lang="en-GB" sz="2400" dirty="0" smtClean="0">
                <a:latin typeface="+mn-lt"/>
              </a:rPr>
              <a:t>	</a:t>
            </a:r>
            <a:r>
              <a:rPr lang="en-GB" sz="2400" u="sng" dirty="0" smtClean="0">
                <a:solidFill>
                  <a:srgbClr val="C00000"/>
                </a:solidFill>
                <a:latin typeface="+mn-lt"/>
              </a:rPr>
              <a:t>200</a:t>
            </a:r>
            <a:endParaRPr lang="en-GB" sz="2400" dirty="0">
              <a:solidFill>
                <a:srgbClr val="C00000"/>
              </a:solidFill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latin typeface="+mn-lt"/>
              </a:rPr>
              <a:t>Profit				               </a:t>
            </a:r>
            <a:r>
              <a:rPr lang="en-GB" sz="2400" dirty="0" smtClean="0">
                <a:latin typeface="+mn-lt"/>
              </a:rPr>
              <a:t>	</a:t>
            </a:r>
            <a:r>
              <a:rPr lang="en-GB" sz="2400" u="sng" dirty="0" smtClean="0">
                <a:latin typeface="+mn-lt"/>
              </a:rPr>
              <a:t>200</a:t>
            </a:r>
            <a:endParaRPr lang="en-GB" sz="2400" dirty="0">
              <a:latin typeface="+mn-lt"/>
            </a:endParaRPr>
          </a:p>
          <a:p>
            <a:pPr eaLnBrk="0" hangingPunct="0">
              <a:defRPr/>
            </a:pPr>
            <a:endParaRPr lang="en-GB" sz="24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1989" name="Rectangle 4"/>
          <p:cNvSpPr>
            <a:spLocks noChangeArrowheads="1"/>
          </p:cNvSpPr>
          <p:nvPr/>
        </p:nvSpPr>
        <p:spPr bwMode="auto">
          <a:xfrm>
            <a:off x="323528" y="5013176"/>
            <a:ext cx="8568952" cy="1570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eaLnBrk="0" hangingPunct="0"/>
            <a:r>
              <a:rPr lang="en-GB" sz="2400" dirty="0">
                <a:solidFill>
                  <a:srgbClr val="C00000"/>
                </a:solidFill>
              </a:rPr>
              <a:t>Breakeven point  =	 </a:t>
            </a:r>
            <a:r>
              <a:rPr lang="en-GB" sz="2400" u="sng" dirty="0">
                <a:solidFill>
                  <a:srgbClr val="C00000"/>
                </a:solidFill>
              </a:rPr>
              <a:t>200</a:t>
            </a:r>
            <a:r>
              <a:rPr lang="en-GB" sz="2400" dirty="0">
                <a:solidFill>
                  <a:srgbClr val="C00000"/>
                </a:solidFill>
              </a:rPr>
              <a:t>	=   25 units</a:t>
            </a:r>
          </a:p>
          <a:p>
            <a:pPr eaLnBrk="0" hangingPunct="0"/>
            <a:r>
              <a:rPr lang="en-GB" sz="2400" dirty="0">
                <a:solidFill>
                  <a:srgbClr val="C00000"/>
                </a:solidFill>
              </a:rPr>
              <a:t>	</a:t>
            </a:r>
            <a:r>
              <a:rPr lang="en-GB" sz="2400" dirty="0" smtClean="0">
                <a:solidFill>
                  <a:srgbClr val="C00000"/>
                </a:solidFill>
              </a:rPr>
              <a:t>		   8</a:t>
            </a:r>
            <a:endParaRPr lang="en-GB" sz="2400" dirty="0">
              <a:solidFill>
                <a:srgbClr val="C00000"/>
              </a:solidFill>
            </a:endParaRPr>
          </a:p>
          <a:p>
            <a:pPr eaLnBrk="0" hangingPunct="0"/>
            <a:r>
              <a:rPr lang="en-GB" sz="2400" dirty="0">
                <a:solidFill>
                  <a:srgbClr val="C00000"/>
                </a:solidFill>
              </a:rPr>
              <a:t>i.e. will start to make a profit on the 26</a:t>
            </a:r>
            <a:r>
              <a:rPr lang="en-GB" sz="2400" baseline="30000" dirty="0">
                <a:solidFill>
                  <a:srgbClr val="C00000"/>
                </a:solidFill>
              </a:rPr>
              <a:t>th</a:t>
            </a:r>
            <a:r>
              <a:rPr lang="en-GB" sz="2400" dirty="0">
                <a:solidFill>
                  <a:srgbClr val="C00000"/>
                </a:solidFill>
              </a:rPr>
              <a:t> unit sold</a:t>
            </a:r>
          </a:p>
          <a:p>
            <a:pPr eaLnBrk="0" hangingPunct="0"/>
            <a:endParaRPr lang="en-GB" sz="2400" dirty="0">
              <a:solidFill>
                <a:srgbClr val="C00000"/>
              </a:solidFill>
            </a:endParaRPr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6500813" y="3143250"/>
            <a:ext cx="2286000" cy="1065213"/>
            <a:chOff x="6715125" y="1928813"/>
            <a:chExt cx="2286000" cy="1065073"/>
          </a:xfrm>
        </p:grpSpPr>
        <p:sp>
          <p:nvSpPr>
            <p:cNvPr id="7" name="TextBox 6"/>
            <p:cNvSpPr txBox="1"/>
            <p:nvPr/>
          </p:nvSpPr>
          <p:spPr>
            <a:xfrm>
              <a:off x="7429500" y="2285954"/>
              <a:ext cx="1571625" cy="707932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£20-£12=£8 </a:t>
              </a:r>
              <a:r>
                <a:rPr lang="en-GB" sz="2000" dirty="0" err="1">
                  <a:solidFill>
                    <a:srgbClr val="C00000"/>
                  </a:solidFill>
                  <a:latin typeface="+mn-lt"/>
                </a:rPr>
                <a:t>cont</a:t>
              </a:r>
              <a:r>
                <a:rPr lang="en-GB" sz="2000" baseline="30000" dirty="0" err="1">
                  <a:solidFill>
                    <a:srgbClr val="C00000"/>
                  </a:solidFill>
                  <a:latin typeface="+mn-lt"/>
                </a:rPr>
                <a:t>n</a:t>
              </a: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 per unit</a:t>
              </a:r>
            </a:p>
          </p:txBody>
        </p:sp>
        <p:cxnSp>
          <p:nvCxnSpPr>
            <p:cNvPr id="8" name="Straight Arrow Connector 7"/>
            <p:cNvCxnSpPr/>
            <p:nvPr/>
          </p:nvCxnSpPr>
          <p:spPr>
            <a:xfrm rot="10800000" flipV="1">
              <a:off x="6715125" y="2428810"/>
              <a:ext cx="785812" cy="71428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rot="10800000">
              <a:off x="6715125" y="1928813"/>
              <a:ext cx="714375" cy="428569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1068A35B-7BAB-495F-B764-AEF5EA5A96B2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/>
              <a:t>Extract from Profit </a:t>
            </a:r>
            <a:r>
              <a:rPr lang="en-GB" sz="4000" b="1" dirty="0"/>
              <a:t>&amp; Loss summary for DVD </a:t>
            </a:r>
            <a:r>
              <a:rPr lang="en-GB" sz="4000" b="1" dirty="0" smtClean="0"/>
              <a:t>entrepreneur</a:t>
            </a:r>
            <a:r>
              <a:rPr lang="en-GB" sz="4000" dirty="0" smtClean="0"/>
              <a:t> </a:t>
            </a:r>
            <a:r>
              <a:rPr lang="en-GB" sz="2000" dirty="0" smtClean="0"/>
              <a:t>(HEA, 2008) </a:t>
            </a:r>
            <a:endParaRPr lang="en-GB" sz="2000" dirty="0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28C7ED42-52A8-4657-A495-AE62EA0629A7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graphicFrame>
        <p:nvGraphicFramePr>
          <p:cNvPr id="5122" name="Object 764"/>
          <p:cNvGraphicFramePr>
            <a:graphicFrameLocks noGrp="1" noChangeAspect="1"/>
          </p:cNvGraphicFramePr>
          <p:nvPr>
            <p:ph sz="quarter" idx="1"/>
          </p:nvPr>
        </p:nvGraphicFramePr>
        <p:xfrm>
          <a:off x="428625" y="1643063"/>
          <a:ext cx="6577013" cy="2749550"/>
        </p:xfrm>
        <a:graphic>
          <a:graphicData uri="http://schemas.openxmlformats.org/presentationml/2006/ole">
            <p:oleObj spid="_x0000_s2050" name="Document" r:id="rId3" imgW="7981990" imgH="3336408" progId="Word.Document.8">
              <p:embed/>
            </p:oleObj>
          </a:graphicData>
        </a:graphic>
      </p:graphicFrame>
      <p:sp>
        <p:nvSpPr>
          <p:cNvPr id="5124" name="Rectangle 17"/>
          <p:cNvSpPr>
            <a:spLocks noChangeArrowheads="1"/>
          </p:cNvSpPr>
          <p:nvPr/>
        </p:nvSpPr>
        <p:spPr bwMode="auto">
          <a:xfrm>
            <a:off x="0" y="23606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125" name="Rectangle 81"/>
          <p:cNvSpPr>
            <a:spLocks noChangeArrowheads="1"/>
          </p:cNvSpPr>
          <p:nvPr/>
        </p:nvSpPr>
        <p:spPr bwMode="auto">
          <a:xfrm>
            <a:off x="0" y="4495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32006" name="Group 262"/>
          <p:cNvGraphicFramePr>
            <a:graphicFrameLocks noGrp="1"/>
          </p:cNvGraphicFramePr>
          <p:nvPr/>
        </p:nvGraphicFramePr>
        <p:xfrm>
          <a:off x="3162300" y="-830691125"/>
          <a:ext cx="2819400" cy="3663315"/>
        </p:xfrm>
        <a:graphic>
          <a:graphicData uri="http://schemas.openxmlformats.org/drawingml/2006/table">
            <a:tbl>
              <a:tblPr/>
              <a:tblGrid>
                <a:gridCol w="2209800"/>
                <a:gridCol w="609600"/>
              </a:tblGrid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 of DVD’s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£656.00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164 @ £4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(Revenue)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 DVDs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£250.00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 @ £1.00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3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(Cost of Sales)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£406.00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Marketing (posters &amp; flyers) + Depreciation on the DVD recorder &amp; software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£112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(Operating Expenses)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£294.00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152" name="Line 252"/>
          <p:cNvSpPr>
            <a:spLocks noChangeShapeType="1"/>
          </p:cNvSpPr>
          <p:nvPr/>
        </p:nvSpPr>
        <p:spPr bwMode="auto">
          <a:xfrm>
            <a:off x="3162300" y="8375491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3" name="Line 253"/>
          <p:cNvSpPr>
            <a:spLocks noChangeShapeType="1"/>
          </p:cNvSpPr>
          <p:nvPr/>
        </p:nvSpPr>
        <p:spPr bwMode="auto">
          <a:xfrm>
            <a:off x="5372100" y="-8285099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4" name="Line 254"/>
          <p:cNvSpPr>
            <a:spLocks noChangeShapeType="1"/>
          </p:cNvSpPr>
          <p:nvPr/>
        </p:nvSpPr>
        <p:spPr bwMode="auto">
          <a:xfrm>
            <a:off x="53721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5" name="Line 255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6" name="Line 257"/>
          <p:cNvSpPr>
            <a:spLocks noChangeShapeType="1"/>
          </p:cNvSpPr>
          <p:nvPr/>
        </p:nvSpPr>
        <p:spPr bwMode="auto">
          <a:xfrm>
            <a:off x="3162300" y="8375491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7" name="Line 258"/>
          <p:cNvSpPr>
            <a:spLocks noChangeShapeType="1"/>
          </p:cNvSpPr>
          <p:nvPr/>
        </p:nvSpPr>
        <p:spPr bwMode="auto">
          <a:xfrm>
            <a:off x="5372100" y="-8285099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8" name="Line 259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59" name="Line 260"/>
          <p:cNvSpPr>
            <a:spLocks noChangeShapeType="1"/>
          </p:cNvSpPr>
          <p:nvPr/>
        </p:nvSpPr>
        <p:spPr bwMode="auto">
          <a:xfrm>
            <a:off x="5981700" y="-8284940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32505" name="Group 761"/>
          <p:cNvGraphicFramePr>
            <a:graphicFrameLocks noGrp="1"/>
          </p:cNvGraphicFramePr>
          <p:nvPr/>
        </p:nvGraphicFramePr>
        <p:xfrm>
          <a:off x="3162300" y="-1273222625"/>
          <a:ext cx="2819400" cy="3663315"/>
        </p:xfrm>
        <a:graphic>
          <a:graphicData uri="http://schemas.openxmlformats.org/drawingml/2006/table">
            <a:tbl>
              <a:tblPr/>
              <a:tblGrid>
                <a:gridCol w="2209800"/>
                <a:gridCol w="609600"/>
              </a:tblGrid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 of DVD’s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£656.00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164 @ £4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(Revenue)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61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 DVDs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£250.00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 @ £1.00 each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3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(Cost of Sales)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£406.00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Marketing (posters &amp; flyers) + Depreciation on the DVD recorder &amp; software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£112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(Operating Expenses)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£294.00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186" name="Line 751"/>
          <p:cNvSpPr>
            <a:spLocks noChangeShapeType="1"/>
          </p:cNvSpPr>
          <p:nvPr/>
        </p:nvSpPr>
        <p:spPr bwMode="auto">
          <a:xfrm>
            <a:off x="3162300" y="12800806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87" name="Line 752"/>
          <p:cNvSpPr>
            <a:spLocks noChangeShapeType="1"/>
          </p:cNvSpPr>
          <p:nvPr/>
        </p:nvSpPr>
        <p:spPr bwMode="auto">
          <a:xfrm>
            <a:off x="5372100" y="-12710414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88" name="Line 753"/>
          <p:cNvSpPr>
            <a:spLocks noChangeShapeType="1"/>
          </p:cNvSpPr>
          <p:nvPr/>
        </p:nvSpPr>
        <p:spPr bwMode="auto">
          <a:xfrm>
            <a:off x="53721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89" name="Line 754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90" name="Line 756"/>
          <p:cNvSpPr>
            <a:spLocks noChangeShapeType="1"/>
          </p:cNvSpPr>
          <p:nvPr/>
        </p:nvSpPr>
        <p:spPr bwMode="auto">
          <a:xfrm>
            <a:off x="3162300" y="1280080625"/>
            <a:ext cx="281940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91" name="Line 757"/>
          <p:cNvSpPr>
            <a:spLocks noChangeShapeType="1"/>
          </p:cNvSpPr>
          <p:nvPr/>
        </p:nvSpPr>
        <p:spPr bwMode="auto">
          <a:xfrm>
            <a:off x="5372100" y="-1271041400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92" name="Line 758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93" name="Line 759"/>
          <p:cNvSpPr>
            <a:spLocks noChangeShapeType="1"/>
          </p:cNvSpPr>
          <p:nvPr/>
        </p:nvSpPr>
        <p:spPr bwMode="auto">
          <a:xfrm>
            <a:off x="5981700" y="-127102552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3"/>
          <p:cNvSpPr>
            <a:spLocks noChangeArrowheads="1"/>
          </p:cNvSpPr>
          <p:nvPr/>
        </p:nvSpPr>
        <p:spPr bwMode="auto">
          <a:xfrm>
            <a:off x="285750" y="4429125"/>
            <a:ext cx="8510588" cy="8318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defRPr/>
            </a:pPr>
            <a:r>
              <a:rPr lang="en-GB" sz="2400" b="1" dirty="0">
                <a:latin typeface="+mn-lt"/>
              </a:rPr>
              <a:t>BE point (output) = </a:t>
            </a:r>
            <a:r>
              <a:rPr lang="en-GB" sz="2400" b="1" u="sng" dirty="0">
                <a:latin typeface="+mn-lt"/>
              </a:rPr>
              <a:t>Fixed (indirect/overhead) costs</a:t>
            </a:r>
          </a:p>
          <a:p>
            <a:pPr>
              <a:defRPr/>
            </a:pPr>
            <a:r>
              <a:rPr lang="en-GB" sz="2400" b="1" dirty="0">
                <a:latin typeface="+mn-lt"/>
              </a:rPr>
              <a:t>                                           Contribution (per unit)</a:t>
            </a:r>
          </a:p>
        </p:txBody>
      </p:sp>
      <p:sp>
        <p:nvSpPr>
          <p:cNvPr id="25" name="Rectangle 24"/>
          <p:cNvSpPr>
            <a:spLocks noChangeArrowheads="1"/>
          </p:cNvSpPr>
          <p:nvPr/>
        </p:nvSpPr>
        <p:spPr bwMode="auto">
          <a:xfrm>
            <a:off x="285750" y="5300663"/>
            <a:ext cx="8572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Breakeven point  =	 </a:t>
            </a:r>
            <a:r>
              <a:rPr lang="en-GB" sz="2400" u="sng" dirty="0">
                <a:solidFill>
                  <a:srgbClr val="C00000"/>
                </a:solidFill>
                <a:latin typeface="+mn-lt"/>
              </a:rPr>
              <a:t>112</a:t>
            </a:r>
            <a:r>
              <a:rPr lang="en-GB" sz="2400" dirty="0">
                <a:solidFill>
                  <a:srgbClr val="C00000"/>
                </a:solidFill>
                <a:latin typeface="+mn-lt"/>
              </a:rPr>
              <a:t>	=   37.33 units</a:t>
            </a:r>
          </a:p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			    3</a:t>
            </a:r>
          </a:p>
          <a:p>
            <a:pPr eaLnBrk="0" hangingPunct="0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i.e. the entrepreneur will start to make a profit on the 38</a:t>
            </a:r>
            <a:r>
              <a:rPr lang="en-GB" sz="2400" baseline="30000" dirty="0">
                <a:solidFill>
                  <a:srgbClr val="C00000"/>
                </a:solidFill>
                <a:latin typeface="+mn-lt"/>
              </a:rPr>
              <a:t>th</a:t>
            </a:r>
            <a:r>
              <a:rPr lang="en-GB" sz="2400" dirty="0">
                <a:solidFill>
                  <a:srgbClr val="C00000"/>
                </a:solidFill>
                <a:latin typeface="+mn-lt"/>
              </a:rPr>
              <a:t> DVD sold</a:t>
            </a:r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6715125" y="1928813"/>
            <a:ext cx="2286000" cy="1065212"/>
            <a:chOff x="6715125" y="1928813"/>
            <a:chExt cx="2286000" cy="1065212"/>
          </a:xfrm>
        </p:grpSpPr>
        <p:sp>
          <p:nvSpPr>
            <p:cNvPr id="26" name="TextBox 25"/>
            <p:cNvSpPr txBox="1"/>
            <p:nvPr/>
          </p:nvSpPr>
          <p:spPr>
            <a:xfrm>
              <a:off x="7429500" y="2286000"/>
              <a:ext cx="1571625" cy="7080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£4-£1=£3 </a:t>
              </a:r>
              <a:r>
                <a:rPr lang="en-GB" sz="2000" dirty="0" err="1">
                  <a:solidFill>
                    <a:srgbClr val="C00000"/>
                  </a:solidFill>
                  <a:latin typeface="+mn-lt"/>
                </a:rPr>
                <a:t>cont</a:t>
              </a:r>
              <a:r>
                <a:rPr lang="en-GB" sz="2000" baseline="30000" dirty="0" err="1">
                  <a:solidFill>
                    <a:srgbClr val="C00000"/>
                  </a:solidFill>
                  <a:latin typeface="+mn-lt"/>
                </a:rPr>
                <a:t>n</a:t>
              </a: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 per unit</a:t>
              </a:r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 rot="10800000" flipV="1">
              <a:off x="6715125" y="2428875"/>
              <a:ext cx="785813" cy="71438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 rot="10800000">
              <a:off x="6715125" y="1928813"/>
              <a:ext cx="714375" cy="428625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85750" y="0"/>
            <a:ext cx="85010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4000" dirty="0">
                <a:solidFill>
                  <a:schemeClr val="tx2"/>
                </a:solidFill>
                <a:latin typeface="+mj-lt"/>
              </a:rPr>
              <a:t>Student activity </a:t>
            </a:r>
          </a:p>
          <a:p>
            <a:pPr eaLnBrk="0" hangingPunct="0">
              <a:defRPr/>
            </a:pPr>
            <a:r>
              <a:rPr lang="en-GB" sz="4000" dirty="0">
                <a:solidFill>
                  <a:schemeClr val="tx2"/>
                </a:solidFill>
                <a:latin typeface="+mj-lt"/>
              </a:rPr>
              <a:t>Calculate the BEP in £ and output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214313" y="4572000"/>
            <a:ext cx="8724900" cy="8318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BE point (£ sales) = </a:t>
            </a:r>
            <a:r>
              <a:rPr lang="en-GB" sz="2400" u="sng" dirty="0">
                <a:solidFill>
                  <a:srgbClr val="0070C0"/>
                </a:solidFill>
                <a:latin typeface="+mn-lt"/>
              </a:rPr>
              <a:t>Fixed (indirect/overhead) costs </a:t>
            </a:r>
            <a:r>
              <a:rPr lang="en-GB" sz="2400" dirty="0">
                <a:solidFill>
                  <a:srgbClr val="0070C0"/>
                </a:solidFill>
                <a:latin typeface="+mn-lt"/>
              </a:rPr>
              <a:t> =</a:t>
            </a:r>
            <a:endParaRPr lang="en-GB" sz="2400" u="sng" dirty="0">
              <a:solidFill>
                <a:srgbClr val="0070C0"/>
              </a:solidFill>
              <a:latin typeface="+mn-lt"/>
            </a:endParaRPr>
          </a:p>
          <a:p>
            <a:pPr eaLnBrk="0" hangingPunct="0"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                                    Contribution margin (%)       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14313" y="1571625"/>
            <a:ext cx="8501062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3200" dirty="0" smtClean="0">
                <a:latin typeface="+mn-lt"/>
              </a:rPr>
              <a:t>Sales </a:t>
            </a:r>
            <a:r>
              <a:rPr lang="en-GB" sz="2000" dirty="0" smtClean="0">
                <a:latin typeface="+mn-lt"/>
              </a:rPr>
              <a:t>(</a:t>
            </a:r>
            <a:r>
              <a:rPr lang="en-GB" sz="2000" dirty="0">
                <a:latin typeface="+mn-lt"/>
              </a:rPr>
              <a:t>200 units @ £10 each) </a:t>
            </a:r>
            <a:r>
              <a:rPr lang="en-GB" sz="3200" dirty="0">
                <a:latin typeface="+mn-lt"/>
              </a:rPr>
              <a:t>	</a:t>
            </a:r>
            <a:r>
              <a:rPr lang="en-GB" sz="3200" dirty="0" smtClean="0">
                <a:latin typeface="+mn-lt"/>
              </a:rPr>
              <a:t>   	 £</a:t>
            </a:r>
            <a:r>
              <a:rPr lang="en-GB" sz="3200" dirty="0">
                <a:latin typeface="+mn-lt"/>
              </a:rPr>
              <a:t>2000</a:t>
            </a: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Variable costs </a:t>
            </a:r>
            <a:r>
              <a:rPr lang="en-GB" sz="2000" dirty="0">
                <a:latin typeface="+mn-lt"/>
              </a:rPr>
              <a:t>(£4 per unit)</a:t>
            </a:r>
            <a:r>
              <a:rPr lang="en-GB" sz="2400" dirty="0">
                <a:latin typeface="+mn-lt"/>
              </a:rPr>
              <a:t>	</a:t>
            </a:r>
            <a:r>
              <a:rPr lang="en-GB" sz="3200" dirty="0">
                <a:latin typeface="+mn-lt"/>
              </a:rPr>
              <a:t>	   </a:t>
            </a:r>
            <a:r>
              <a:rPr lang="en-GB" sz="3200" dirty="0" smtClean="0">
                <a:latin typeface="+mn-lt"/>
              </a:rPr>
              <a:t> </a:t>
            </a:r>
            <a:r>
              <a:rPr lang="en-GB" sz="3200" u="sng" dirty="0" smtClean="0">
                <a:latin typeface="+mn-lt"/>
              </a:rPr>
              <a:t>800</a:t>
            </a:r>
            <a:endParaRPr lang="en-GB" sz="3200" dirty="0"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Contribution </a:t>
            </a:r>
            <a:r>
              <a:rPr lang="en-GB" sz="2400" dirty="0">
                <a:latin typeface="+mn-lt"/>
              </a:rPr>
              <a:t>(gross profit)</a:t>
            </a:r>
            <a:r>
              <a:rPr lang="en-GB" sz="3200" dirty="0">
                <a:latin typeface="+mn-lt"/>
              </a:rPr>
              <a:t>	    </a:t>
            </a:r>
            <a:r>
              <a:rPr lang="en-GB" sz="3200" dirty="0" smtClean="0">
                <a:latin typeface="+mn-lt"/>
              </a:rPr>
              <a:t>  </a:t>
            </a:r>
            <a:r>
              <a:rPr lang="en-GB" sz="3200" dirty="0">
                <a:latin typeface="+mn-lt"/>
              </a:rPr>
              <a:t>	</a:t>
            </a:r>
            <a:r>
              <a:rPr lang="en-GB" sz="3200" dirty="0" smtClean="0">
                <a:latin typeface="+mn-lt"/>
              </a:rPr>
              <a:t>   1200</a:t>
            </a:r>
            <a:endParaRPr lang="en-GB" sz="2400" dirty="0">
              <a:solidFill>
                <a:srgbClr val="0070C0"/>
              </a:solidFill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Fixed costs </a:t>
            </a:r>
            <a:r>
              <a:rPr lang="en-GB" sz="2400" dirty="0">
                <a:latin typeface="+mn-lt"/>
              </a:rPr>
              <a:t>(expenses/overheads)</a:t>
            </a:r>
            <a:r>
              <a:rPr lang="en-GB" sz="3200" dirty="0">
                <a:latin typeface="+mn-lt"/>
              </a:rPr>
              <a:t>   </a:t>
            </a:r>
            <a:r>
              <a:rPr lang="en-GB" sz="3200" dirty="0" smtClean="0">
                <a:latin typeface="+mn-lt"/>
              </a:rPr>
              <a:t>    </a:t>
            </a:r>
            <a:r>
              <a:rPr lang="en-GB" sz="3200" u="sng" dirty="0">
                <a:latin typeface="+mn-lt"/>
              </a:rPr>
              <a:t>600</a:t>
            </a:r>
            <a:endParaRPr lang="en-GB" sz="3200" dirty="0"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Profit				      </a:t>
            </a:r>
            <a:r>
              <a:rPr lang="en-GB" sz="3200" dirty="0" smtClean="0">
                <a:latin typeface="+mn-lt"/>
              </a:rPr>
              <a:t>       </a:t>
            </a:r>
            <a:r>
              <a:rPr lang="en-GB" sz="3200" u="sng" dirty="0">
                <a:latin typeface="+mn-lt"/>
              </a:rPr>
              <a:t>600</a:t>
            </a:r>
            <a:endParaRPr lang="en-GB" sz="32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14313" y="5500688"/>
            <a:ext cx="8929687" cy="8318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marL="0" lvl="1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BE point (output) = </a:t>
            </a:r>
            <a:r>
              <a:rPr lang="en-GB" sz="2400" u="sng" dirty="0">
                <a:solidFill>
                  <a:srgbClr val="C00000"/>
                </a:solidFill>
                <a:latin typeface="+mn-lt"/>
              </a:rPr>
              <a:t>Fixed (indirect/overhead) costs</a:t>
            </a:r>
            <a:r>
              <a:rPr lang="en-GB" sz="2400" dirty="0">
                <a:solidFill>
                  <a:srgbClr val="C00000"/>
                </a:solidFill>
                <a:latin typeface="+mn-lt"/>
              </a:rPr>
              <a:t> =</a:t>
            </a:r>
            <a:endParaRPr lang="en-GB" sz="2400" u="sng" dirty="0">
              <a:solidFill>
                <a:srgbClr val="C00000"/>
              </a:solidFill>
              <a:latin typeface="+mn-lt"/>
            </a:endParaRPr>
          </a:p>
          <a:p>
            <a:pPr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                                    Contribution (per unit)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E9B21DBD-57A4-4F18-B0B0-2897AF240237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85750" y="0"/>
            <a:ext cx="850106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>
              <a:defRPr/>
            </a:pPr>
            <a:endParaRPr lang="en-GB" sz="3200" b="1" dirty="0">
              <a:latin typeface="Times New Roman" pitchFamily="18" charset="0"/>
            </a:endParaRPr>
          </a:p>
          <a:p>
            <a:pPr eaLnBrk="0" hangingPunct="0">
              <a:defRPr/>
            </a:pPr>
            <a:r>
              <a:rPr lang="en-GB" sz="4000" dirty="0">
                <a:solidFill>
                  <a:schemeClr val="tx2"/>
                </a:solidFill>
                <a:latin typeface="+mj-lt"/>
              </a:rPr>
              <a:t>Student activity solution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0"/>
            <a:ext cx="6429375" cy="8318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BE point (£ sales) = </a:t>
            </a:r>
            <a:r>
              <a:rPr lang="en-GB" sz="2400" u="sng" dirty="0">
                <a:solidFill>
                  <a:srgbClr val="0070C0"/>
                </a:solidFill>
                <a:latin typeface="+mn-lt"/>
              </a:rPr>
              <a:t>Fixed (indirect/overhead) costs</a:t>
            </a:r>
          </a:p>
          <a:p>
            <a:pPr eaLnBrk="0" hangingPunct="0"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                                    Contribution margin (%)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14313" y="1643063"/>
            <a:ext cx="8501062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defRPr/>
            </a:pPr>
            <a:r>
              <a:rPr lang="en-GB" sz="3200" dirty="0">
                <a:latin typeface="+mn-lt"/>
              </a:rPr>
              <a:t>Sales	 </a:t>
            </a:r>
            <a:r>
              <a:rPr lang="en-GB" sz="2000" dirty="0">
                <a:latin typeface="+mn-lt"/>
              </a:rPr>
              <a:t>(200 units @ £10 each) </a:t>
            </a:r>
            <a:r>
              <a:rPr lang="en-GB" sz="3200" dirty="0">
                <a:latin typeface="+mn-lt"/>
              </a:rPr>
              <a:t>		   £2000</a:t>
            </a: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Variable costs </a:t>
            </a:r>
            <a:r>
              <a:rPr lang="en-GB" sz="2000" dirty="0">
                <a:latin typeface="+mn-lt"/>
              </a:rPr>
              <a:t>(£4 per unit)</a:t>
            </a:r>
            <a:r>
              <a:rPr lang="en-GB" sz="2400" dirty="0">
                <a:latin typeface="+mn-lt"/>
              </a:rPr>
              <a:t>	</a:t>
            </a:r>
            <a:r>
              <a:rPr lang="en-GB" sz="3200" dirty="0">
                <a:latin typeface="+mn-lt"/>
              </a:rPr>
              <a:t>	       </a:t>
            </a:r>
            <a:r>
              <a:rPr lang="en-GB" sz="3200" u="sng" dirty="0">
                <a:latin typeface="+mn-lt"/>
              </a:rPr>
              <a:t>800</a:t>
            </a:r>
            <a:endParaRPr lang="en-GB" sz="3200" dirty="0"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Contribution </a:t>
            </a:r>
            <a:r>
              <a:rPr lang="en-GB" sz="2400" dirty="0">
                <a:latin typeface="+mn-lt"/>
              </a:rPr>
              <a:t>(gross profit)</a:t>
            </a:r>
            <a:r>
              <a:rPr lang="en-GB" sz="3200" dirty="0">
                <a:latin typeface="+mn-lt"/>
              </a:rPr>
              <a:t>	             1200</a:t>
            </a:r>
            <a:endParaRPr lang="en-GB" sz="2400" dirty="0">
              <a:solidFill>
                <a:srgbClr val="0070C0"/>
              </a:solidFill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Fixed costs </a:t>
            </a:r>
            <a:r>
              <a:rPr lang="en-GB" sz="2400" dirty="0">
                <a:latin typeface="+mn-lt"/>
              </a:rPr>
              <a:t>(expenses/overheads)</a:t>
            </a:r>
            <a:r>
              <a:rPr lang="en-GB" sz="3200" dirty="0">
                <a:latin typeface="+mn-lt"/>
              </a:rPr>
              <a:t>       </a:t>
            </a:r>
            <a:r>
              <a:rPr lang="en-GB" sz="3200" u="sng" dirty="0">
                <a:latin typeface="+mn-lt"/>
              </a:rPr>
              <a:t>600</a:t>
            </a:r>
            <a:endParaRPr lang="en-GB" sz="3200" dirty="0">
              <a:latin typeface="+mn-lt"/>
            </a:endParaRPr>
          </a:p>
          <a:p>
            <a:pPr eaLnBrk="0" hangingPunct="0">
              <a:defRPr/>
            </a:pPr>
            <a:r>
              <a:rPr lang="en-GB" sz="3200" dirty="0">
                <a:latin typeface="+mn-lt"/>
              </a:rPr>
              <a:t>Profit				               </a:t>
            </a:r>
            <a:r>
              <a:rPr lang="en-GB" sz="3200" u="sng" dirty="0">
                <a:latin typeface="+mn-lt"/>
              </a:rPr>
              <a:t>600</a:t>
            </a:r>
            <a:endParaRPr lang="en-GB" sz="32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5500688"/>
            <a:ext cx="6429375" cy="8318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marL="0" lvl="1"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BE point (output) = </a:t>
            </a:r>
            <a:r>
              <a:rPr lang="en-GB" sz="2400" u="sng" dirty="0">
                <a:solidFill>
                  <a:srgbClr val="C00000"/>
                </a:solidFill>
                <a:latin typeface="+mn-lt"/>
              </a:rPr>
              <a:t>Fixed (indirect/overhead) costs</a:t>
            </a:r>
          </a:p>
          <a:p>
            <a:pPr>
              <a:defRPr/>
            </a:pPr>
            <a:r>
              <a:rPr lang="en-GB" sz="2400" dirty="0">
                <a:solidFill>
                  <a:srgbClr val="C00000"/>
                </a:solidFill>
                <a:latin typeface="+mn-lt"/>
              </a:rPr>
              <a:t>                                    Contribution (per unit)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6500813" y="1785938"/>
            <a:ext cx="2357437" cy="708025"/>
            <a:chOff x="6643687" y="2000251"/>
            <a:chExt cx="2357443" cy="708025"/>
          </a:xfrm>
        </p:grpSpPr>
        <p:sp>
          <p:nvSpPr>
            <p:cNvPr id="8" name="TextBox 7"/>
            <p:cNvSpPr txBox="1"/>
            <p:nvPr/>
          </p:nvSpPr>
          <p:spPr>
            <a:xfrm>
              <a:off x="7429501" y="2000251"/>
              <a:ext cx="1571629" cy="7080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£10-£4=£6 </a:t>
              </a:r>
              <a:r>
                <a:rPr lang="en-GB" sz="2000" dirty="0" err="1">
                  <a:solidFill>
                    <a:srgbClr val="C00000"/>
                  </a:solidFill>
                  <a:latin typeface="+mn-lt"/>
                </a:rPr>
                <a:t>cont</a:t>
              </a:r>
              <a:r>
                <a:rPr lang="en-GB" sz="2000" baseline="30000" dirty="0" err="1">
                  <a:solidFill>
                    <a:srgbClr val="C00000"/>
                  </a:solidFill>
                  <a:latin typeface="+mn-lt"/>
                </a:rPr>
                <a:t>n</a:t>
              </a:r>
              <a:r>
                <a:rPr lang="en-GB" sz="2000" dirty="0">
                  <a:solidFill>
                    <a:srgbClr val="C00000"/>
                  </a:solidFill>
                  <a:latin typeface="+mn-lt"/>
                </a:rPr>
                <a:t> per unit</a:t>
              </a:r>
            </a:p>
          </p:txBody>
        </p:sp>
        <p:cxnSp>
          <p:nvCxnSpPr>
            <p:cNvPr id="9" name="Straight Arrow Connector 8"/>
            <p:cNvCxnSpPr/>
            <p:nvPr/>
          </p:nvCxnSpPr>
          <p:spPr>
            <a:xfrm rot="10800000" flipV="1">
              <a:off x="6643687" y="2428876"/>
              <a:ext cx="857252" cy="214312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 rot="10800000">
              <a:off x="6643687" y="2143126"/>
              <a:ext cx="785814" cy="214312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Box 12"/>
          <p:cNvSpPr txBox="1"/>
          <p:nvPr/>
        </p:nvSpPr>
        <p:spPr>
          <a:xfrm>
            <a:off x="6715125" y="2714625"/>
            <a:ext cx="1785938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0070C0"/>
                </a:solidFill>
                <a:latin typeface="+mn-lt"/>
              </a:rPr>
              <a:t>(60% of sales)</a:t>
            </a:r>
            <a:endParaRPr lang="en-GB" sz="2000" dirty="0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500813" y="4572000"/>
            <a:ext cx="2357437" cy="83026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= </a:t>
            </a:r>
            <a:r>
              <a:rPr lang="en-GB" sz="2400" u="sng" dirty="0">
                <a:solidFill>
                  <a:srgbClr val="0070C0"/>
                </a:solidFill>
                <a:latin typeface="+mn-lt"/>
              </a:rPr>
              <a:t>600</a:t>
            </a:r>
            <a:r>
              <a:rPr lang="en-GB" sz="2400" dirty="0">
                <a:solidFill>
                  <a:srgbClr val="0070C0"/>
                </a:solidFill>
                <a:latin typeface="+mn-lt"/>
              </a:rPr>
              <a:t> = £1000</a:t>
            </a:r>
          </a:p>
          <a:p>
            <a:pPr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    0.6  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572250" y="5500688"/>
            <a:ext cx="2571750" cy="8001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300" dirty="0">
                <a:solidFill>
                  <a:srgbClr val="C00000"/>
                </a:solidFill>
                <a:latin typeface="+mn-lt"/>
              </a:rPr>
              <a:t>= </a:t>
            </a:r>
            <a:r>
              <a:rPr lang="en-GB" sz="2300" u="sng" dirty="0">
                <a:solidFill>
                  <a:srgbClr val="C00000"/>
                </a:solidFill>
                <a:latin typeface="+mn-lt"/>
              </a:rPr>
              <a:t>600</a:t>
            </a:r>
            <a:r>
              <a:rPr lang="en-GB" sz="2300" dirty="0">
                <a:solidFill>
                  <a:srgbClr val="C00000"/>
                </a:solidFill>
                <a:latin typeface="+mn-lt"/>
              </a:rPr>
              <a:t> = 100 units </a:t>
            </a:r>
          </a:p>
          <a:p>
            <a:pPr>
              <a:defRPr/>
            </a:pPr>
            <a:r>
              <a:rPr lang="en-GB" sz="2300" dirty="0">
                <a:solidFill>
                  <a:srgbClr val="C00000"/>
                </a:solidFill>
                <a:latin typeface="+mn-lt"/>
              </a:rPr>
              <a:t>     6 </a:t>
            </a:r>
            <a:endParaRPr lang="en-GB" sz="2300" dirty="0">
              <a:latin typeface="+mn-lt"/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B1AA4B3E-BE9A-4C62-93F6-AC338182EB5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nimBg="1"/>
      <p:bldP spid="4" grpId="0"/>
      <p:bldP spid="6" grpId="0" animBg="1"/>
      <p:bldP spid="13" grpId="0"/>
      <p:bldP spid="14" grpId="0" animBg="1"/>
      <p:bldP spid="15" grpId="0" animBg="1"/>
      <p:bldP spid="15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155F5916-26A9-4A36-B7A6-8343580EA7C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3795" name="Content Placeholder 2"/>
          <p:cNvSpPr>
            <a:spLocks noGrp="1"/>
          </p:cNvSpPr>
          <p:nvPr>
            <p:ph sz="quarter" idx="1"/>
          </p:nvPr>
        </p:nvSpPr>
        <p:spPr>
          <a:xfrm>
            <a:off x="214313" y="1600200"/>
            <a:ext cx="8551862" cy="449580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200" dirty="0" smtClean="0"/>
              <a:t>Biz Ed (2008) (online). Available at </a:t>
            </a:r>
            <a:r>
              <a:rPr lang="en-GB" sz="2200" u="sng" dirty="0" smtClean="0"/>
              <a:t>http://www.bized.co.uk/learn/business/accounting/busaccounts/notes/pl.htm</a:t>
            </a:r>
            <a:r>
              <a:rPr lang="en-GB" sz="2200" dirty="0" smtClean="0"/>
              <a:t>. Accessed 3rd April 2008</a:t>
            </a:r>
          </a:p>
          <a:p>
            <a:pPr eaLnBrk="1" hangingPunct="1">
              <a:defRPr/>
            </a:pPr>
            <a:r>
              <a:rPr lang="en-GB" sz="2200" dirty="0" smtClean="0"/>
              <a:t>Business Link (2008) (online). Available at </a:t>
            </a:r>
            <a:r>
              <a:rPr lang="en-GB" sz="2200" u="sng" dirty="0" smtClean="0"/>
              <a:t>http://www.businesslink.gov.uk/bdotg/action/createPdf?title=P+%26+L+account&amp;gb=1122224932&amp;x=57&amp;y=8. </a:t>
            </a:r>
            <a:r>
              <a:rPr lang="en-GB" sz="2200" dirty="0" smtClean="0"/>
              <a:t> Accessed 5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April 2008</a:t>
            </a:r>
          </a:p>
          <a:p>
            <a:pPr eaLnBrk="1" hangingPunct="1">
              <a:defRPr/>
            </a:pPr>
            <a:r>
              <a:rPr lang="en-GB" sz="2200" dirty="0" err="1" smtClean="0"/>
              <a:t>Bytestart</a:t>
            </a:r>
            <a:r>
              <a:rPr lang="en-GB" sz="2200" dirty="0" smtClean="0"/>
              <a:t>: the small business portal (2008) (online).  Available at </a:t>
            </a:r>
            <a:r>
              <a:rPr lang="en-GB" sz="2200" u="sng" dirty="0" smtClean="0"/>
              <a:t>http://www.bytestart.co.uk/content/taxlegal/9_6/sole-trader-tax-guide.shtml. </a:t>
            </a:r>
            <a:r>
              <a:rPr lang="en-GB" sz="2200" dirty="0" smtClean="0"/>
              <a:t>Accessed 3rd April 2008</a:t>
            </a:r>
            <a:endParaRPr lang="en-GB" sz="2200" u="sng" dirty="0" smtClean="0"/>
          </a:p>
          <a:p>
            <a:pPr eaLnBrk="1" hangingPunct="1">
              <a:defRPr/>
            </a:pPr>
            <a:r>
              <a:rPr lang="en-GB" sz="2200" dirty="0" smtClean="0"/>
              <a:t>Higher Education Academy (HEA) (2008) (online). Available at </a:t>
            </a:r>
            <a:r>
              <a:rPr lang="en-GB" sz="2200" u="sng" dirty="0" smtClean="0"/>
              <a:t>http://www.heacademy.ac.uk/assets/York/documents/ourwork/tla/employability_enterprise/entrepreneurial%20_matrix/c6_finance_for_start_up_business.pdf</a:t>
            </a:r>
            <a:r>
              <a:rPr lang="en-GB" sz="2200" dirty="0" smtClean="0"/>
              <a:t>. Accessed 15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March 2008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</TotalTime>
  <Words>930</Words>
  <Application>Microsoft Office PowerPoint</Application>
  <PresentationFormat>On-screen Show (4:3)</PresentationFormat>
  <Paragraphs>206</Paragraphs>
  <Slides>15</Slides>
  <Notes>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Median</vt:lpstr>
      <vt:lpstr>Microsoft Office Word 97 - 2003 Document</vt:lpstr>
      <vt:lpstr>the financial plan for Start-Up Businesses:   Break-even analysis</vt:lpstr>
      <vt:lpstr>Breakeven Analysis</vt:lpstr>
      <vt:lpstr>Main types of cost</vt:lpstr>
      <vt:lpstr>Breakeven Chart</vt:lpstr>
      <vt:lpstr>Costs,Volume and Revenue</vt:lpstr>
      <vt:lpstr>Costs,Volume and Revenue</vt:lpstr>
      <vt:lpstr>Costs,Volume and Revenue</vt:lpstr>
      <vt:lpstr>Breakeven: two key formulae (aka contribution analysis)</vt:lpstr>
      <vt:lpstr>Slide 9</vt:lpstr>
      <vt:lpstr>Extract from Profit &amp; Loss summary for DVD entrepreneur (HEA, 2008) </vt:lpstr>
      <vt:lpstr>Slide 11</vt:lpstr>
      <vt:lpstr>Extract from Profit &amp; Loss summary for DVD entrepreneur (HEA, 2008) </vt:lpstr>
      <vt:lpstr>Slide 13</vt:lpstr>
      <vt:lpstr>Slide 14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financial plan for Start-Up Businesses:   Break-even analysis</dc:title>
  <dc:creator>Pamela</dc:creator>
  <cp:lastModifiedBy>Pamela</cp:lastModifiedBy>
  <cp:revision>1</cp:revision>
  <dcterms:created xsi:type="dcterms:W3CDTF">2014-03-14T12:18:13Z</dcterms:created>
  <dcterms:modified xsi:type="dcterms:W3CDTF">2014-03-14T12:19:43Z</dcterms:modified>
</cp:coreProperties>
</file>