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90" r:id="rId2"/>
    <p:sldId id="291" r:id="rId3"/>
    <p:sldId id="265" r:id="rId4"/>
    <p:sldId id="270" r:id="rId5"/>
    <p:sldId id="275" r:id="rId6"/>
    <p:sldId id="281" r:id="rId7"/>
    <p:sldId id="298" r:id="rId8"/>
    <p:sldId id="292" r:id="rId9"/>
    <p:sldId id="288" r:id="rId10"/>
    <p:sldId id="267" r:id="rId11"/>
    <p:sldId id="295" r:id="rId12"/>
    <p:sldId id="294" r:id="rId13"/>
    <p:sldId id="261" r:id="rId14"/>
    <p:sldId id="28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53362EB5-8619-47E7-96DC-ABEE4D6391F7}">
          <p14:sldIdLst>
            <p14:sldId id="290"/>
            <p14:sldId id="291"/>
            <p14:sldId id="265"/>
            <p14:sldId id="270"/>
            <p14:sldId id="275"/>
            <p14:sldId id="281"/>
            <p14:sldId id="298"/>
            <p14:sldId id="292"/>
            <p14:sldId id="288"/>
            <p14:sldId id="267"/>
            <p14:sldId id="295"/>
            <p14:sldId id="294"/>
            <p14:sldId id="261"/>
            <p14:sldId id="28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351"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558B09-E809-4828-A523-0FA5BA66C092}" type="doc">
      <dgm:prSet loTypeId="urn:microsoft.com/office/officeart/2005/8/layout/radial6" loCatId="cycle" qsTypeId="urn:microsoft.com/office/officeart/2005/8/quickstyle/3d1" qsCatId="3D" csTypeId="urn:microsoft.com/office/officeart/2005/8/colors/accent1_2" csCatId="accent1" phldr="1"/>
      <dgm:spPr/>
      <dgm:t>
        <a:bodyPr/>
        <a:lstStyle/>
        <a:p>
          <a:endParaRPr lang="en-GB"/>
        </a:p>
      </dgm:t>
    </dgm:pt>
    <dgm:pt modelId="{5F15E43E-4804-4DA4-BECC-B398EB1C8A24}">
      <dgm:prSet phldrT="[Text]" phldr="0"/>
      <dgm:spPr>
        <a:solidFill>
          <a:schemeClr val="accent6">
            <a:lumMod val="50000"/>
          </a:schemeClr>
        </a:solidFill>
      </dgm:spPr>
      <dgm:t>
        <a:bodyPr/>
        <a:lstStyle/>
        <a:p>
          <a:r>
            <a:rPr lang="en-US" dirty="0"/>
            <a:t>AgriLink System Role</a:t>
          </a:r>
          <a:endParaRPr lang="en-GB" dirty="0"/>
        </a:p>
      </dgm:t>
    </dgm:pt>
    <dgm:pt modelId="{010BA62C-627B-4C40-B1DE-3BC958F0D0D8}" type="parTrans" cxnId="{95188259-5679-479E-BF45-D37773D0A806}">
      <dgm:prSet/>
      <dgm:spPr/>
      <dgm:t>
        <a:bodyPr/>
        <a:lstStyle/>
        <a:p>
          <a:endParaRPr lang="en-GB"/>
        </a:p>
      </dgm:t>
    </dgm:pt>
    <dgm:pt modelId="{23084D39-9277-4EFF-B253-0B25C394C689}" type="sibTrans" cxnId="{95188259-5679-479E-BF45-D37773D0A806}">
      <dgm:prSet/>
      <dgm:spPr/>
      <dgm:t>
        <a:bodyPr/>
        <a:lstStyle/>
        <a:p>
          <a:endParaRPr lang="en-GB"/>
        </a:p>
      </dgm:t>
    </dgm:pt>
    <dgm:pt modelId="{ACC9E657-FDC8-44BA-B83C-08442C880168}">
      <dgm:prSet phldrT="[Text]" phldr="0" custT="1"/>
      <dgm:spPr>
        <a:solidFill>
          <a:schemeClr val="accent6">
            <a:lumMod val="50000"/>
          </a:schemeClr>
        </a:solidFill>
      </dgm:spPr>
      <dgm:t>
        <a:bodyPr/>
        <a:lstStyle/>
        <a:p>
          <a:r>
            <a:rPr lang="en-US" sz="1400" dirty="0"/>
            <a:t>Farmer</a:t>
          </a:r>
          <a:endParaRPr lang="en-GB" sz="1800" dirty="0"/>
        </a:p>
      </dgm:t>
    </dgm:pt>
    <dgm:pt modelId="{E78ACF7E-1E37-41A9-9A97-F5E30B04DEFF}" type="parTrans" cxnId="{4451D941-95E4-487A-A2FE-A7B5FDE59CC3}">
      <dgm:prSet/>
      <dgm:spPr/>
      <dgm:t>
        <a:bodyPr/>
        <a:lstStyle/>
        <a:p>
          <a:endParaRPr lang="en-GB"/>
        </a:p>
      </dgm:t>
    </dgm:pt>
    <dgm:pt modelId="{E9114300-17B6-4360-B004-73DA97C102D5}" type="sibTrans" cxnId="{4451D941-95E4-487A-A2FE-A7B5FDE59CC3}">
      <dgm:prSet/>
      <dgm:spPr>
        <a:solidFill>
          <a:schemeClr val="accent6">
            <a:lumMod val="60000"/>
            <a:lumOff val="40000"/>
          </a:schemeClr>
        </a:solidFill>
      </dgm:spPr>
      <dgm:t>
        <a:bodyPr/>
        <a:lstStyle/>
        <a:p>
          <a:endParaRPr lang="en-GB"/>
        </a:p>
      </dgm:t>
    </dgm:pt>
    <dgm:pt modelId="{BDFA5508-4E77-486A-8051-E6CBE058F0F7}">
      <dgm:prSet phldrT="[Text]" phldr="0" custT="1"/>
      <dgm:spPr>
        <a:solidFill>
          <a:schemeClr val="accent6">
            <a:lumMod val="50000"/>
          </a:schemeClr>
        </a:solidFill>
      </dgm:spPr>
      <dgm:t>
        <a:bodyPr/>
        <a:lstStyle/>
        <a:p>
          <a:r>
            <a:rPr lang="en-US" sz="1400" dirty="0"/>
            <a:t>Admin</a:t>
          </a:r>
          <a:endParaRPr lang="en-GB" sz="1100" dirty="0"/>
        </a:p>
      </dgm:t>
    </dgm:pt>
    <dgm:pt modelId="{340DB295-7E1F-4ADD-AE79-5C196E06E120}" type="parTrans" cxnId="{D9C741F5-0144-4842-992B-13E56DF27B49}">
      <dgm:prSet/>
      <dgm:spPr/>
      <dgm:t>
        <a:bodyPr/>
        <a:lstStyle/>
        <a:p>
          <a:endParaRPr lang="en-GB"/>
        </a:p>
      </dgm:t>
    </dgm:pt>
    <dgm:pt modelId="{0048CB11-0ACC-41F4-B055-169E54E62732}" type="sibTrans" cxnId="{D9C741F5-0144-4842-992B-13E56DF27B49}">
      <dgm:prSet/>
      <dgm:spPr>
        <a:solidFill>
          <a:schemeClr val="accent6">
            <a:lumMod val="60000"/>
            <a:lumOff val="40000"/>
          </a:schemeClr>
        </a:solidFill>
      </dgm:spPr>
      <dgm:t>
        <a:bodyPr/>
        <a:lstStyle/>
        <a:p>
          <a:endParaRPr lang="en-GB"/>
        </a:p>
      </dgm:t>
    </dgm:pt>
    <dgm:pt modelId="{0837D1D7-57E5-49D8-9BD5-EC5B3190EA8C}">
      <dgm:prSet phldrT="[Text]" phldr="0" custT="1"/>
      <dgm:spPr>
        <a:solidFill>
          <a:schemeClr val="accent6">
            <a:lumMod val="50000"/>
          </a:schemeClr>
        </a:solidFill>
      </dgm:spPr>
      <dgm:t>
        <a:bodyPr/>
        <a:lstStyle/>
        <a:p>
          <a:r>
            <a:rPr lang="en-US" sz="1100" dirty="0"/>
            <a:t>Anonymous User</a:t>
          </a:r>
          <a:endParaRPr lang="en-GB" sz="1100" dirty="0"/>
        </a:p>
      </dgm:t>
    </dgm:pt>
    <dgm:pt modelId="{7455826F-170D-4796-838C-9378DF54CBE8}" type="parTrans" cxnId="{F745176E-06EB-4FF6-A2C3-FC12A2757A38}">
      <dgm:prSet/>
      <dgm:spPr/>
      <dgm:t>
        <a:bodyPr/>
        <a:lstStyle/>
        <a:p>
          <a:endParaRPr lang="en-GB"/>
        </a:p>
      </dgm:t>
    </dgm:pt>
    <dgm:pt modelId="{44488553-3DF0-4DED-B1CF-29DBBEAA5955}" type="sibTrans" cxnId="{F745176E-06EB-4FF6-A2C3-FC12A2757A38}">
      <dgm:prSet/>
      <dgm:spPr>
        <a:solidFill>
          <a:schemeClr val="accent6">
            <a:lumMod val="60000"/>
            <a:lumOff val="40000"/>
          </a:schemeClr>
        </a:solidFill>
      </dgm:spPr>
      <dgm:t>
        <a:bodyPr/>
        <a:lstStyle/>
        <a:p>
          <a:endParaRPr lang="en-GB"/>
        </a:p>
      </dgm:t>
    </dgm:pt>
    <dgm:pt modelId="{C688BF2C-BBB0-49A8-907C-FFE942F033D4}">
      <dgm:prSet phldrT="[Text]" phldr="0" custT="1"/>
      <dgm:spPr>
        <a:solidFill>
          <a:schemeClr val="accent6">
            <a:lumMod val="50000"/>
          </a:schemeClr>
        </a:solidFill>
      </dgm:spPr>
      <dgm:t>
        <a:bodyPr/>
        <a:lstStyle/>
        <a:p>
          <a:r>
            <a:rPr lang="en-US" sz="1400" dirty="0"/>
            <a:t>Buyer</a:t>
          </a:r>
          <a:endParaRPr lang="en-GB" sz="1100" dirty="0"/>
        </a:p>
      </dgm:t>
    </dgm:pt>
    <dgm:pt modelId="{0E604227-E41B-4CA3-B73D-3E40E513234F}" type="parTrans" cxnId="{287189FD-E345-4CB2-B791-4E66C0075606}">
      <dgm:prSet/>
      <dgm:spPr/>
      <dgm:t>
        <a:bodyPr/>
        <a:lstStyle/>
        <a:p>
          <a:endParaRPr lang="en-GB"/>
        </a:p>
      </dgm:t>
    </dgm:pt>
    <dgm:pt modelId="{DDE667E1-BD98-40E1-B298-2CBAEE92D15A}" type="sibTrans" cxnId="{287189FD-E345-4CB2-B791-4E66C0075606}">
      <dgm:prSet/>
      <dgm:spPr>
        <a:solidFill>
          <a:schemeClr val="accent6">
            <a:lumMod val="60000"/>
            <a:lumOff val="40000"/>
          </a:schemeClr>
        </a:solidFill>
      </dgm:spPr>
      <dgm:t>
        <a:bodyPr/>
        <a:lstStyle/>
        <a:p>
          <a:endParaRPr lang="en-GB"/>
        </a:p>
      </dgm:t>
    </dgm:pt>
    <dgm:pt modelId="{34BB0CA5-D85C-4FFB-8337-FBFD761EA3BB}" type="pres">
      <dgm:prSet presAssocID="{8A558B09-E809-4828-A523-0FA5BA66C092}" presName="Name0" presStyleCnt="0">
        <dgm:presLayoutVars>
          <dgm:chMax val="1"/>
          <dgm:dir/>
          <dgm:animLvl val="ctr"/>
          <dgm:resizeHandles val="exact"/>
        </dgm:presLayoutVars>
      </dgm:prSet>
      <dgm:spPr/>
    </dgm:pt>
    <dgm:pt modelId="{A68CC297-01DD-4EE5-BF2A-E486931DA12B}" type="pres">
      <dgm:prSet presAssocID="{5F15E43E-4804-4DA4-BECC-B398EB1C8A24}" presName="centerShape" presStyleLbl="node0" presStyleIdx="0" presStyleCnt="1" custScaleX="90876" custScaleY="83321"/>
      <dgm:spPr/>
    </dgm:pt>
    <dgm:pt modelId="{28EB38B6-EA4B-4F52-BF8B-DAB036FEABAD}" type="pres">
      <dgm:prSet presAssocID="{ACC9E657-FDC8-44BA-B83C-08442C880168}" presName="node" presStyleLbl="node1" presStyleIdx="0" presStyleCnt="4" custScaleX="86266" custScaleY="77206">
        <dgm:presLayoutVars>
          <dgm:bulletEnabled val="1"/>
        </dgm:presLayoutVars>
      </dgm:prSet>
      <dgm:spPr/>
    </dgm:pt>
    <dgm:pt modelId="{BACDCCAC-214E-4BD8-97B6-A20C3C808E33}" type="pres">
      <dgm:prSet presAssocID="{ACC9E657-FDC8-44BA-B83C-08442C880168}" presName="dummy" presStyleCnt="0"/>
      <dgm:spPr/>
    </dgm:pt>
    <dgm:pt modelId="{AF2DE507-898C-42FB-B54C-D5CE0B423EEA}" type="pres">
      <dgm:prSet presAssocID="{E9114300-17B6-4360-B004-73DA97C102D5}" presName="sibTrans" presStyleLbl="sibTrans2D1" presStyleIdx="0" presStyleCnt="4"/>
      <dgm:spPr/>
    </dgm:pt>
    <dgm:pt modelId="{B48B2FE1-E82E-45B9-AB8B-1C46E07CC37D}" type="pres">
      <dgm:prSet presAssocID="{BDFA5508-4E77-486A-8051-E6CBE058F0F7}" presName="node" presStyleLbl="node1" presStyleIdx="1" presStyleCnt="4" custScaleX="88946" custScaleY="86646">
        <dgm:presLayoutVars>
          <dgm:bulletEnabled val="1"/>
        </dgm:presLayoutVars>
      </dgm:prSet>
      <dgm:spPr/>
    </dgm:pt>
    <dgm:pt modelId="{AF46295F-C402-45D8-9425-88E7C7BB70A6}" type="pres">
      <dgm:prSet presAssocID="{BDFA5508-4E77-486A-8051-E6CBE058F0F7}" presName="dummy" presStyleCnt="0"/>
      <dgm:spPr/>
    </dgm:pt>
    <dgm:pt modelId="{D874CD8A-1658-4A34-9C25-4A78AAE1D991}" type="pres">
      <dgm:prSet presAssocID="{0048CB11-0ACC-41F4-B055-169E54E62732}" presName="sibTrans" presStyleLbl="sibTrans2D1" presStyleIdx="1" presStyleCnt="4"/>
      <dgm:spPr/>
    </dgm:pt>
    <dgm:pt modelId="{12AFB57B-FE22-4546-A50E-72F0B02DA67C}" type="pres">
      <dgm:prSet presAssocID="{0837D1D7-57E5-49D8-9BD5-EC5B3190EA8C}" presName="node" presStyleLbl="node1" presStyleIdx="2" presStyleCnt="4" custScaleX="95735" custScaleY="90595">
        <dgm:presLayoutVars>
          <dgm:bulletEnabled val="1"/>
        </dgm:presLayoutVars>
      </dgm:prSet>
      <dgm:spPr/>
    </dgm:pt>
    <dgm:pt modelId="{0A6E22DE-5382-47E2-ACD3-817744E81ABD}" type="pres">
      <dgm:prSet presAssocID="{0837D1D7-57E5-49D8-9BD5-EC5B3190EA8C}" presName="dummy" presStyleCnt="0"/>
      <dgm:spPr/>
    </dgm:pt>
    <dgm:pt modelId="{C9247238-55CC-4845-9B75-9B01B1009C2F}" type="pres">
      <dgm:prSet presAssocID="{44488553-3DF0-4DED-B1CF-29DBBEAA5955}" presName="sibTrans" presStyleLbl="sibTrans2D1" presStyleIdx="2" presStyleCnt="4"/>
      <dgm:spPr/>
    </dgm:pt>
    <dgm:pt modelId="{4CA1E3AB-6E67-44D5-B10D-C104ED30FC31}" type="pres">
      <dgm:prSet presAssocID="{C688BF2C-BBB0-49A8-907C-FFE942F033D4}" presName="node" presStyleLbl="node1" presStyleIdx="3" presStyleCnt="4" custScaleX="86053" custScaleY="87047">
        <dgm:presLayoutVars>
          <dgm:bulletEnabled val="1"/>
        </dgm:presLayoutVars>
      </dgm:prSet>
      <dgm:spPr/>
    </dgm:pt>
    <dgm:pt modelId="{B5EEC089-CF5D-4EE5-BA43-04BCA38B7CB0}" type="pres">
      <dgm:prSet presAssocID="{C688BF2C-BBB0-49A8-907C-FFE942F033D4}" presName="dummy" presStyleCnt="0"/>
      <dgm:spPr/>
    </dgm:pt>
    <dgm:pt modelId="{79E4668F-26C8-4B54-8D12-1C03CBE71DF1}" type="pres">
      <dgm:prSet presAssocID="{DDE667E1-BD98-40E1-B298-2CBAEE92D15A}" presName="sibTrans" presStyleLbl="sibTrans2D1" presStyleIdx="3" presStyleCnt="4"/>
      <dgm:spPr/>
    </dgm:pt>
  </dgm:ptLst>
  <dgm:cxnLst>
    <dgm:cxn modelId="{8DB14F01-E966-432B-8BA0-6DE6076C66DE}" type="presOf" srcId="{44488553-3DF0-4DED-B1CF-29DBBEAA5955}" destId="{C9247238-55CC-4845-9B75-9B01B1009C2F}" srcOrd="0" destOrd="0" presId="urn:microsoft.com/office/officeart/2005/8/layout/radial6"/>
    <dgm:cxn modelId="{84C0F618-DCDD-4622-BB08-5E365A946166}" type="presOf" srcId="{0048CB11-0ACC-41F4-B055-169E54E62732}" destId="{D874CD8A-1658-4A34-9C25-4A78AAE1D991}" srcOrd="0" destOrd="0" presId="urn:microsoft.com/office/officeart/2005/8/layout/radial6"/>
    <dgm:cxn modelId="{4451D941-95E4-487A-A2FE-A7B5FDE59CC3}" srcId="{5F15E43E-4804-4DA4-BECC-B398EB1C8A24}" destId="{ACC9E657-FDC8-44BA-B83C-08442C880168}" srcOrd="0" destOrd="0" parTransId="{E78ACF7E-1E37-41A9-9A97-F5E30B04DEFF}" sibTransId="{E9114300-17B6-4360-B004-73DA97C102D5}"/>
    <dgm:cxn modelId="{D16D826A-E3AF-41FD-B739-9AEF8C421E6F}" type="presOf" srcId="{DDE667E1-BD98-40E1-B298-2CBAEE92D15A}" destId="{79E4668F-26C8-4B54-8D12-1C03CBE71DF1}" srcOrd="0" destOrd="0" presId="urn:microsoft.com/office/officeart/2005/8/layout/radial6"/>
    <dgm:cxn modelId="{5F8E946B-48E6-4722-A3B8-645317DA6EA0}" type="presOf" srcId="{8A558B09-E809-4828-A523-0FA5BA66C092}" destId="{34BB0CA5-D85C-4FFB-8337-FBFD761EA3BB}" srcOrd="0" destOrd="0" presId="urn:microsoft.com/office/officeart/2005/8/layout/radial6"/>
    <dgm:cxn modelId="{F745176E-06EB-4FF6-A2C3-FC12A2757A38}" srcId="{5F15E43E-4804-4DA4-BECC-B398EB1C8A24}" destId="{0837D1D7-57E5-49D8-9BD5-EC5B3190EA8C}" srcOrd="2" destOrd="0" parTransId="{7455826F-170D-4796-838C-9378DF54CBE8}" sibTransId="{44488553-3DF0-4DED-B1CF-29DBBEAA5955}"/>
    <dgm:cxn modelId="{95188259-5679-479E-BF45-D37773D0A806}" srcId="{8A558B09-E809-4828-A523-0FA5BA66C092}" destId="{5F15E43E-4804-4DA4-BECC-B398EB1C8A24}" srcOrd="0" destOrd="0" parTransId="{010BA62C-627B-4C40-B1DE-3BC958F0D0D8}" sibTransId="{23084D39-9277-4EFF-B253-0B25C394C689}"/>
    <dgm:cxn modelId="{476EAF7E-4098-4F96-A128-F9208D9B70A2}" type="presOf" srcId="{ACC9E657-FDC8-44BA-B83C-08442C880168}" destId="{28EB38B6-EA4B-4F52-BF8B-DAB036FEABAD}" srcOrd="0" destOrd="0" presId="urn:microsoft.com/office/officeart/2005/8/layout/radial6"/>
    <dgm:cxn modelId="{D6CC2787-007D-4930-95A9-9A141B482CFE}" type="presOf" srcId="{C688BF2C-BBB0-49A8-907C-FFE942F033D4}" destId="{4CA1E3AB-6E67-44D5-B10D-C104ED30FC31}" srcOrd="0" destOrd="0" presId="urn:microsoft.com/office/officeart/2005/8/layout/radial6"/>
    <dgm:cxn modelId="{54AC018B-00F4-47A2-9378-3B7D3A16054D}" type="presOf" srcId="{BDFA5508-4E77-486A-8051-E6CBE058F0F7}" destId="{B48B2FE1-E82E-45B9-AB8B-1C46E07CC37D}" srcOrd="0" destOrd="0" presId="urn:microsoft.com/office/officeart/2005/8/layout/radial6"/>
    <dgm:cxn modelId="{7E3716AD-57F4-48EE-B974-682D17650278}" type="presOf" srcId="{E9114300-17B6-4360-B004-73DA97C102D5}" destId="{AF2DE507-898C-42FB-B54C-D5CE0B423EEA}" srcOrd="0" destOrd="0" presId="urn:microsoft.com/office/officeart/2005/8/layout/radial6"/>
    <dgm:cxn modelId="{8361FDD2-CCAC-4D93-914C-C0D5B38AE2F0}" type="presOf" srcId="{0837D1D7-57E5-49D8-9BD5-EC5B3190EA8C}" destId="{12AFB57B-FE22-4546-A50E-72F0B02DA67C}" srcOrd="0" destOrd="0" presId="urn:microsoft.com/office/officeart/2005/8/layout/radial6"/>
    <dgm:cxn modelId="{A2516FE5-6646-49ED-A885-C0224B556EF3}" type="presOf" srcId="{5F15E43E-4804-4DA4-BECC-B398EB1C8A24}" destId="{A68CC297-01DD-4EE5-BF2A-E486931DA12B}" srcOrd="0" destOrd="0" presId="urn:microsoft.com/office/officeart/2005/8/layout/radial6"/>
    <dgm:cxn modelId="{D9C741F5-0144-4842-992B-13E56DF27B49}" srcId="{5F15E43E-4804-4DA4-BECC-B398EB1C8A24}" destId="{BDFA5508-4E77-486A-8051-E6CBE058F0F7}" srcOrd="1" destOrd="0" parTransId="{340DB295-7E1F-4ADD-AE79-5C196E06E120}" sibTransId="{0048CB11-0ACC-41F4-B055-169E54E62732}"/>
    <dgm:cxn modelId="{287189FD-E345-4CB2-B791-4E66C0075606}" srcId="{5F15E43E-4804-4DA4-BECC-B398EB1C8A24}" destId="{C688BF2C-BBB0-49A8-907C-FFE942F033D4}" srcOrd="3" destOrd="0" parTransId="{0E604227-E41B-4CA3-B73D-3E40E513234F}" sibTransId="{DDE667E1-BD98-40E1-B298-2CBAEE92D15A}"/>
    <dgm:cxn modelId="{4479E7CE-D999-4ACA-A04D-2DBF71D0D9B2}" type="presParOf" srcId="{34BB0CA5-D85C-4FFB-8337-FBFD761EA3BB}" destId="{A68CC297-01DD-4EE5-BF2A-E486931DA12B}" srcOrd="0" destOrd="0" presId="urn:microsoft.com/office/officeart/2005/8/layout/radial6"/>
    <dgm:cxn modelId="{7746081E-82D3-44CF-984B-EE96E44DC829}" type="presParOf" srcId="{34BB0CA5-D85C-4FFB-8337-FBFD761EA3BB}" destId="{28EB38B6-EA4B-4F52-BF8B-DAB036FEABAD}" srcOrd="1" destOrd="0" presId="urn:microsoft.com/office/officeart/2005/8/layout/radial6"/>
    <dgm:cxn modelId="{3EEC0750-F3E8-4BA9-AFBF-C2B1A32EB944}" type="presParOf" srcId="{34BB0CA5-D85C-4FFB-8337-FBFD761EA3BB}" destId="{BACDCCAC-214E-4BD8-97B6-A20C3C808E33}" srcOrd="2" destOrd="0" presId="urn:microsoft.com/office/officeart/2005/8/layout/radial6"/>
    <dgm:cxn modelId="{CE79F2D4-282E-447C-B11E-16EE5BA5D419}" type="presParOf" srcId="{34BB0CA5-D85C-4FFB-8337-FBFD761EA3BB}" destId="{AF2DE507-898C-42FB-B54C-D5CE0B423EEA}" srcOrd="3" destOrd="0" presId="urn:microsoft.com/office/officeart/2005/8/layout/radial6"/>
    <dgm:cxn modelId="{7D42E427-9ABA-4C30-8374-96EEFDBBF4B3}" type="presParOf" srcId="{34BB0CA5-D85C-4FFB-8337-FBFD761EA3BB}" destId="{B48B2FE1-E82E-45B9-AB8B-1C46E07CC37D}" srcOrd="4" destOrd="0" presId="urn:microsoft.com/office/officeart/2005/8/layout/radial6"/>
    <dgm:cxn modelId="{0A7D703C-D1E6-4A7A-9B4D-9911C85293D2}" type="presParOf" srcId="{34BB0CA5-D85C-4FFB-8337-FBFD761EA3BB}" destId="{AF46295F-C402-45D8-9425-88E7C7BB70A6}" srcOrd="5" destOrd="0" presId="urn:microsoft.com/office/officeart/2005/8/layout/radial6"/>
    <dgm:cxn modelId="{A0D61354-C77B-4107-BFDE-A8D1C275533A}" type="presParOf" srcId="{34BB0CA5-D85C-4FFB-8337-FBFD761EA3BB}" destId="{D874CD8A-1658-4A34-9C25-4A78AAE1D991}" srcOrd="6" destOrd="0" presId="urn:microsoft.com/office/officeart/2005/8/layout/radial6"/>
    <dgm:cxn modelId="{FEE88B95-A324-48C4-A815-7323D95353A1}" type="presParOf" srcId="{34BB0CA5-D85C-4FFB-8337-FBFD761EA3BB}" destId="{12AFB57B-FE22-4546-A50E-72F0B02DA67C}" srcOrd="7" destOrd="0" presId="urn:microsoft.com/office/officeart/2005/8/layout/radial6"/>
    <dgm:cxn modelId="{53C4BEEF-87B0-4DBF-B818-A21E2BC4DC82}" type="presParOf" srcId="{34BB0CA5-D85C-4FFB-8337-FBFD761EA3BB}" destId="{0A6E22DE-5382-47E2-ACD3-817744E81ABD}" srcOrd="8" destOrd="0" presId="urn:microsoft.com/office/officeart/2005/8/layout/radial6"/>
    <dgm:cxn modelId="{F1501921-66D0-4345-805B-2DCA7069451C}" type="presParOf" srcId="{34BB0CA5-D85C-4FFB-8337-FBFD761EA3BB}" destId="{C9247238-55CC-4845-9B75-9B01B1009C2F}" srcOrd="9" destOrd="0" presId="urn:microsoft.com/office/officeart/2005/8/layout/radial6"/>
    <dgm:cxn modelId="{C32A9C82-A279-4AD3-9983-9D3F52EAF489}" type="presParOf" srcId="{34BB0CA5-D85C-4FFB-8337-FBFD761EA3BB}" destId="{4CA1E3AB-6E67-44D5-B10D-C104ED30FC31}" srcOrd="10" destOrd="0" presId="urn:microsoft.com/office/officeart/2005/8/layout/radial6"/>
    <dgm:cxn modelId="{78D01685-25A3-4AE9-AB7F-6FFC63F3BBEA}" type="presParOf" srcId="{34BB0CA5-D85C-4FFB-8337-FBFD761EA3BB}" destId="{B5EEC089-CF5D-4EE5-BA43-04BCA38B7CB0}" srcOrd="11" destOrd="0" presId="urn:microsoft.com/office/officeart/2005/8/layout/radial6"/>
    <dgm:cxn modelId="{680A4162-44EE-415B-B615-9A6B09D801CC}" type="presParOf" srcId="{34BB0CA5-D85C-4FFB-8337-FBFD761EA3BB}" destId="{79E4668F-26C8-4B54-8D12-1C03CBE71DF1}" srcOrd="12" destOrd="0" presId="urn:microsoft.com/office/officeart/2005/8/layout/radial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E4668F-26C8-4B54-8D12-1C03CBE71DF1}">
      <dsp:nvSpPr>
        <dsp:cNvPr id="0" name=""/>
        <dsp:cNvSpPr/>
      </dsp:nvSpPr>
      <dsp:spPr>
        <a:xfrm>
          <a:off x="1306077" y="420442"/>
          <a:ext cx="3019554" cy="3019554"/>
        </a:xfrm>
        <a:prstGeom prst="blockArc">
          <a:avLst>
            <a:gd name="adj1" fmla="val 10800000"/>
            <a:gd name="adj2" fmla="val 16200000"/>
            <a:gd name="adj3" fmla="val 4643"/>
          </a:avLst>
        </a:prstGeom>
        <a:solidFill>
          <a:schemeClr val="accent6">
            <a:lumMod val="60000"/>
            <a:lumOff val="40000"/>
          </a:schemeClr>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9247238-55CC-4845-9B75-9B01B1009C2F}">
      <dsp:nvSpPr>
        <dsp:cNvPr id="0" name=""/>
        <dsp:cNvSpPr/>
      </dsp:nvSpPr>
      <dsp:spPr>
        <a:xfrm>
          <a:off x="1306077" y="420442"/>
          <a:ext cx="3019554" cy="3019554"/>
        </a:xfrm>
        <a:prstGeom prst="blockArc">
          <a:avLst>
            <a:gd name="adj1" fmla="val 5400000"/>
            <a:gd name="adj2" fmla="val 10800000"/>
            <a:gd name="adj3" fmla="val 4643"/>
          </a:avLst>
        </a:prstGeom>
        <a:solidFill>
          <a:schemeClr val="accent6">
            <a:lumMod val="60000"/>
            <a:lumOff val="40000"/>
          </a:schemeClr>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74CD8A-1658-4A34-9C25-4A78AAE1D991}">
      <dsp:nvSpPr>
        <dsp:cNvPr id="0" name=""/>
        <dsp:cNvSpPr/>
      </dsp:nvSpPr>
      <dsp:spPr>
        <a:xfrm>
          <a:off x="1306077" y="420442"/>
          <a:ext cx="3019554" cy="3019554"/>
        </a:xfrm>
        <a:prstGeom prst="blockArc">
          <a:avLst>
            <a:gd name="adj1" fmla="val 0"/>
            <a:gd name="adj2" fmla="val 5400000"/>
            <a:gd name="adj3" fmla="val 4643"/>
          </a:avLst>
        </a:prstGeom>
        <a:solidFill>
          <a:schemeClr val="accent6">
            <a:lumMod val="60000"/>
            <a:lumOff val="40000"/>
          </a:schemeClr>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AF2DE507-898C-42FB-B54C-D5CE0B423EEA}">
      <dsp:nvSpPr>
        <dsp:cNvPr id="0" name=""/>
        <dsp:cNvSpPr/>
      </dsp:nvSpPr>
      <dsp:spPr>
        <a:xfrm>
          <a:off x="1306077" y="420442"/>
          <a:ext cx="3019554" cy="3019554"/>
        </a:xfrm>
        <a:prstGeom prst="blockArc">
          <a:avLst>
            <a:gd name="adj1" fmla="val 16200000"/>
            <a:gd name="adj2" fmla="val 0"/>
            <a:gd name="adj3" fmla="val 4643"/>
          </a:avLst>
        </a:prstGeom>
        <a:solidFill>
          <a:schemeClr val="accent6">
            <a:lumMod val="60000"/>
            <a:lumOff val="40000"/>
          </a:schemeClr>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A68CC297-01DD-4EE5-BF2A-E486931DA12B}">
      <dsp:nvSpPr>
        <dsp:cNvPr id="0" name=""/>
        <dsp:cNvSpPr/>
      </dsp:nvSpPr>
      <dsp:spPr>
        <a:xfrm>
          <a:off x="2183915" y="1350816"/>
          <a:ext cx="1263878" cy="1158805"/>
        </a:xfrm>
        <a:prstGeom prst="ellipse">
          <a:avLst/>
        </a:prstGeom>
        <a:solidFill>
          <a:schemeClr val="accent6">
            <a:lumMod val="50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AgriLink System Role</a:t>
          </a:r>
          <a:endParaRPr lang="en-GB" sz="1800" kern="1200" dirty="0"/>
        </a:p>
      </dsp:txBody>
      <dsp:txXfrm>
        <a:off x="2369006" y="1520519"/>
        <a:ext cx="893696" cy="819399"/>
      </dsp:txXfrm>
    </dsp:sp>
    <dsp:sp modelId="{28EB38B6-EA4B-4F52-BF8B-DAB036FEABAD}">
      <dsp:nvSpPr>
        <dsp:cNvPr id="0" name=""/>
        <dsp:cNvSpPr/>
      </dsp:nvSpPr>
      <dsp:spPr>
        <a:xfrm>
          <a:off x="2395937" y="79673"/>
          <a:ext cx="839834" cy="751631"/>
        </a:xfrm>
        <a:prstGeom prst="ellipse">
          <a:avLst/>
        </a:prstGeom>
        <a:solidFill>
          <a:schemeClr val="accent6">
            <a:lumMod val="50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Farmer</a:t>
          </a:r>
          <a:endParaRPr lang="en-GB" sz="1800" kern="1200" dirty="0"/>
        </a:p>
      </dsp:txBody>
      <dsp:txXfrm>
        <a:off x="2518928" y="189747"/>
        <a:ext cx="593852" cy="531483"/>
      </dsp:txXfrm>
    </dsp:sp>
    <dsp:sp modelId="{B48B2FE1-E82E-45B9-AB8B-1C46E07CC37D}">
      <dsp:nvSpPr>
        <dsp:cNvPr id="0" name=""/>
        <dsp:cNvSpPr/>
      </dsp:nvSpPr>
      <dsp:spPr>
        <a:xfrm>
          <a:off x="3857622" y="1508452"/>
          <a:ext cx="865925" cy="843534"/>
        </a:xfrm>
        <a:prstGeom prst="ellipse">
          <a:avLst/>
        </a:prstGeom>
        <a:solidFill>
          <a:schemeClr val="accent6">
            <a:lumMod val="50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Admin</a:t>
          </a:r>
          <a:endParaRPr lang="en-GB" sz="1100" kern="1200" dirty="0"/>
        </a:p>
      </dsp:txBody>
      <dsp:txXfrm>
        <a:off x="3984434" y="1631985"/>
        <a:ext cx="612301" cy="596468"/>
      </dsp:txXfrm>
    </dsp:sp>
    <dsp:sp modelId="{12AFB57B-FE22-4546-A50E-72F0B02DA67C}">
      <dsp:nvSpPr>
        <dsp:cNvPr id="0" name=""/>
        <dsp:cNvSpPr/>
      </dsp:nvSpPr>
      <dsp:spPr>
        <a:xfrm>
          <a:off x="2349845" y="2963960"/>
          <a:ext cx="932019" cy="881979"/>
        </a:xfrm>
        <a:prstGeom prst="ellipse">
          <a:avLst/>
        </a:prstGeom>
        <a:solidFill>
          <a:schemeClr val="accent6">
            <a:lumMod val="50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kern="1200" dirty="0"/>
            <a:t>Anonymous User</a:t>
          </a:r>
          <a:endParaRPr lang="en-GB" sz="1100" kern="1200" dirty="0"/>
        </a:p>
      </dsp:txBody>
      <dsp:txXfrm>
        <a:off x="2486336" y="3093123"/>
        <a:ext cx="659037" cy="623653"/>
      </dsp:txXfrm>
    </dsp:sp>
    <dsp:sp modelId="{4CA1E3AB-6E67-44D5-B10D-C104ED30FC31}">
      <dsp:nvSpPr>
        <dsp:cNvPr id="0" name=""/>
        <dsp:cNvSpPr/>
      </dsp:nvSpPr>
      <dsp:spPr>
        <a:xfrm>
          <a:off x="922244" y="1506500"/>
          <a:ext cx="837761" cy="847438"/>
        </a:xfrm>
        <a:prstGeom prst="ellipse">
          <a:avLst/>
        </a:prstGeom>
        <a:solidFill>
          <a:schemeClr val="accent6">
            <a:lumMod val="5000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kern="1200" dirty="0"/>
            <a:t>Buyer</a:t>
          </a:r>
          <a:endParaRPr lang="en-GB" sz="1100" kern="1200" dirty="0"/>
        </a:p>
      </dsp:txBody>
      <dsp:txXfrm>
        <a:off x="1044931" y="1630604"/>
        <a:ext cx="592387" cy="599230"/>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92FBF6-76A8-4748-B41C-2C295A630F71}" type="datetimeFigureOut">
              <a:rPr lang="en-GB" smtClean="0"/>
              <a:t>31/10/2025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CF8D81-25BA-4558-B6F6-DB41ED00ADF3}" type="slidenum">
              <a:rPr lang="en-GB" smtClean="0"/>
              <a:t>‹#›</a:t>
            </a:fld>
            <a:endParaRPr lang="en-GB"/>
          </a:p>
        </p:txBody>
      </p:sp>
    </p:spTree>
    <p:extLst>
      <p:ext uri="{BB962C8B-B14F-4D97-AF65-F5344CB8AC3E}">
        <p14:creationId xmlns:p14="http://schemas.microsoft.com/office/powerpoint/2010/main" val="82977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1566AE-EF8B-515F-6065-BEE2CC4F7A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28E780-7656-2F0D-5D0C-CB839BE89EF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D9ECAB6-8D6C-2F0A-84DA-D5E547D94B5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D9C77A6-6A8A-CED0-503B-0C161D587260}"/>
              </a:ext>
            </a:extLst>
          </p:cNvPr>
          <p:cNvSpPr>
            <a:spLocks noGrp="1"/>
          </p:cNvSpPr>
          <p:nvPr>
            <p:ph type="sldNum" sz="quarter" idx="5"/>
          </p:nvPr>
        </p:nvSpPr>
        <p:spPr/>
        <p:txBody>
          <a:bodyPr/>
          <a:lstStyle/>
          <a:p>
            <a:fld id="{86CF8D81-25BA-4558-B6F6-DB41ED00ADF3}" type="slidenum">
              <a:rPr lang="en-GB" smtClean="0"/>
              <a:t>2</a:t>
            </a:fld>
            <a:endParaRPr lang="en-GB"/>
          </a:p>
        </p:txBody>
      </p:sp>
    </p:spTree>
    <p:extLst>
      <p:ext uri="{BB962C8B-B14F-4D97-AF65-F5344CB8AC3E}">
        <p14:creationId xmlns:p14="http://schemas.microsoft.com/office/powerpoint/2010/main" val="3908797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CF8D81-25BA-4558-B6F6-DB41ED00ADF3}" type="slidenum">
              <a:rPr lang="en-GB" smtClean="0"/>
              <a:t>4</a:t>
            </a:fld>
            <a:endParaRPr lang="en-GB"/>
          </a:p>
        </p:txBody>
      </p:sp>
    </p:spTree>
    <p:extLst>
      <p:ext uri="{BB962C8B-B14F-4D97-AF65-F5344CB8AC3E}">
        <p14:creationId xmlns:p14="http://schemas.microsoft.com/office/powerpoint/2010/main" val="37124595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CF8D81-25BA-4558-B6F6-DB41ED00ADF3}" type="slidenum">
              <a:rPr lang="en-GB" smtClean="0"/>
              <a:t>6</a:t>
            </a:fld>
            <a:endParaRPr lang="en-GB"/>
          </a:p>
        </p:txBody>
      </p:sp>
    </p:spTree>
    <p:extLst>
      <p:ext uri="{BB962C8B-B14F-4D97-AF65-F5344CB8AC3E}">
        <p14:creationId xmlns:p14="http://schemas.microsoft.com/office/powerpoint/2010/main" val="3675531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AgriLink System Architecture shows how the platform combines various components to provide a smooth experience for farmers, buyers, and administrators. At the </a:t>
            </a:r>
            <a:r>
              <a:rPr lang="en-US" dirty="0" err="1"/>
              <a:t>centre</a:t>
            </a:r>
            <a:r>
              <a:rPr lang="en-US" dirty="0"/>
              <a:t>, users interact with the Application Frontend, built with HTML, CSS, and JavaScript, deployed via XAMPP to ensure responsiveness and accessibility. All user requests are managed by the Main Service, developed in PHP (Laravel), which handles authentication, product listings, orders, and internal API communications.</a:t>
            </a:r>
          </a:p>
          <a:p>
            <a:endParaRPr lang="en-US" dirty="0"/>
          </a:p>
          <a:p>
            <a:r>
              <a:rPr lang="en-US" dirty="0"/>
              <a:t>Data operations are carried out through the Database Server, implemented using MySQL (phpMyAdmin), which securely stores information about users, products, orders, and reviews. The Security module enforces HTTPS/TLS encryption, JWT authentication, and role-based access control to protect data integrity and privacy.</a:t>
            </a:r>
          </a:p>
          <a:p>
            <a:endParaRPr lang="en-US" dirty="0"/>
          </a:p>
          <a:p>
            <a:r>
              <a:rPr lang="en-US" dirty="0"/>
              <a:t>For insights and system analysis, Monitoring and Reporting are accomplished through Power BI dashboards that display sales trends, user activity, and performance metrics. This layered design supports scalability, reliability, and ease of maintenance for the AgriLink application.</a:t>
            </a:r>
            <a:endParaRPr lang="en-GB" dirty="0"/>
          </a:p>
        </p:txBody>
      </p:sp>
      <p:sp>
        <p:nvSpPr>
          <p:cNvPr id="4" name="Slide Number Placeholder 3"/>
          <p:cNvSpPr>
            <a:spLocks noGrp="1"/>
          </p:cNvSpPr>
          <p:nvPr>
            <p:ph type="sldNum" sz="quarter" idx="5"/>
          </p:nvPr>
        </p:nvSpPr>
        <p:spPr/>
        <p:txBody>
          <a:bodyPr/>
          <a:lstStyle/>
          <a:p>
            <a:fld id="{86CF8D81-25BA-4558-B6F6-DB41ED00ADF3}" type="slidenum">
              <a:rPr lang="en-GB" smtClean="0"/>
              <a:t>11</a:t>
            </a:fld>
            <a:endParaRPr lang="en-GB"/>
          </a:p>
        </p:txBody>
      </p:sp>
    </p:spTree>
    <p:extLst>
      <p:ext uri="{BB962C8B-B14F-4D97-AF65-F5344CB8AC3E}">
        <p14:creationId xmlns:p14="http://schemas.microsoft.com/office/powerpoint/2010/main" val="18109871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1792F-03BF-1E93-C213-72AE0F6967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B8D6173-6898-441D-8FC1-0B523BF337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4C316A-7D3C-083F-EA39-97FB5A8A2EAE}"/>
              </a:ext>
            </a:extLst>
          </p:cNvPr>
          <p:cNvSpPr>
            <a:spLocks noGrp="1"/>
          </p:cNvSpPr>
          <p:nvPr>
            <p:ph type="dt" sz="half" idx="10"/>
          </p:nvPr>
        </p:nvSpPr>
        <p:spPr/>
        <p:txBody>
          <a:bodyPr/>
          <a:lstStyle/>
          <a:p>
            <a:fld id="{CCA0F5FB-98B4-4B21-A183-022D250DCDCE}" type="datetimeFigureOut">
              <a:rPr lang="en-GB" smtClean="0"/>
              <a:t>31/10/2025</a:t>
            </a:fld>
            <a:endParaRPr lang="en-GB"/>
          </a:p>
        </p:txBody>
      </p:sp>
      <p:sp>
        <p:nvSpPr>
          <p:cNvPr id="5" name="Footer Placeholder 4">
            <a:extLst>
              <a:ext uri="{FF2B5EF4-FFF2-40B4-BE49-F238E27FC236}">
                <a16:creationId xmlns:a16="http://schemas.microsoft.com/office/drawing/2014/main" id="{DF38D62B-A809-8D70-CC45-66430DAF58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602A86-7437-3F4C-0458-6DCB65AEE74B}"/>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3716771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8CA78-6CA6-F0EF-B879-56AFCDE395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06BCC6-2986-120E-5BAF-99A889A21E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C1256E-D5F3-D92F-060C-44C8188DA270}"/>
              </a:ext>
            </a:extLst>
          </p:cNvPr>
          <p:cNvSpPr>
            <a:spLocks noGrp="1"/>
          </p:cNvSpPr>
          <p:nvPr>
            <p:ph type="dt" sz="half" idx="10"/>
          </p:nvPr>
        </p:nvSpPr>
        <p:spPr/>
        <p:txBody>
          <a:bodyPr/>
          <a:lstStyle/>
          <a:p>
            <a:fld id="{CCA0F5FB-98B4-4B21-A183-022D250DCDCE}" type="datetimeFigureOut">
              <a:rPr lang="en-GB" smtClean="0"/>
              <a:t>31/10/2025</a:t>
            </a:fld>
            <a:endParaRPr lang="en-GB"/>
          </a:p>
        </p:txBody>
      </p:sp>
      <p:sp>
        <p:nvSpPr>
          <p:cNvPr id="5" name="Footer Placeholder 4">
            <a:extLst>
              <a:ext uri="{FF2B5EF4-FFF2-40B4-BE49-F238E27FC236}">
                <a16:creationId xmlns:a16="http://schemas.microsoft.com/office/drawing/2014/main" id="{5A979D1A-A27E-D774-9FFC-90E22C748C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8CE28D-3D00-48CD-2587-E911FAB717E6}"/>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2579840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01B04-BDD4-0600-4A91-A35715C44B2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26A9AB-AEBB-447D-F809-0995B00B154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CD1EEEE-21D8-19FF-A21E-81EDE97D4CA1}"/>
              </a:ext>
            </a:extLst>
          </p:cNvPr>
          <p:cNvSpPr>
            <a:spLocks noGrp="1"/>
          </p:cNvSpPr>
          <p:nvPr>
            <p:ph type="dt" sz="half" idx="10"/>
          </p:nvPr>
        </p:nvSpPr>
        <p:spPr/>
        <p:txBody>
          <a:bodyPr/>
          <a:lstStyle/>
          <a:p>
            <a:fld id="{CCA0F5FB-98B4-4B21-A183-022D250DCDCE}" type="datetimeFigureOut">
              <a:rPr lang="en-GB" smtClean="0"/>
              <a:t>31/10/2025</a:t>
            </a:fld>
            <a:endParaRPr lang="en-GB"/>
          </a:p>
        </p:txBody>
      </p:sp>
      <p:sp>
        <p:nvSpPr>
          <p:cNvPr id="5" name="Footer Placeholder 4">
            <a:extLst>
              <a:ext uri="{FF2B5EF4-FFF2-40B4-BE49-F238E27FC236}">
                <a16:creationId xmlns:a16="http://schemas.microsoft.com/office/drawing/2014/main" id="{6BE6C35F-6851-D8FB-5288-C4F3C6A391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C8822A-5F20-1D53-B5C5-EDEA883831AA}"/>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1345553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1DEA1C-F162-7EB3-FF0E-2B05742605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0643F9-358A-9714-41C1-EBBEBFECAD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88990D-851F-74A3-6E66-41ECF9FB37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803C86A-5423-5CF9-47AB-450A3DC87AE7}"/>
              </a:ext>
            </a:extLst>
          </p:cNvPr>
          <p:cNvSpPr>
            <a:spLocks noGrp="1"/>
          </p:cNvSpPr>
          <p:nvPr>
            <p:ph type="dt" sz="half" idx="10"/>
          </p:nvPr>
        </p:nvSpPr>
        <p:spPr/>
        <p:txBody>
          <a:bodyPr/>
          <a:lstStyle/>
          <a:p>
            <a:fld id="{CCA0F5FB-98B4-4B21-A183-022D250DCDCE}" type="datetimeFigureOut">
              <a:rPr lang="en-GB" smtClean="0"/>
              <a:t>31/10/2025</a:t>
            </a:fld>
            <a:endParaRPr lang="en-GB"/>
          </a:p>
        </p:txBody>
      </p:sp>
      <p:sp>
        <p:nvSpPr>
          <p:cNvPr id="6" name="Footer Placeholder 5">
            <a:extLst>
              <a:ext uri="{FF2B5EF4-FFF2-40B4-BE49-F238E27FC236}">
                <a16:creationId xmlns:a16="http://schemas.microsoft.com/office/drawing/2014/main" id="{967A2B19-6358-C7BC-69C1-908DB295BD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FCBE27-2295-9E15-3756-79089D647A32}"/>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1935550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72C91-7069-CF6D-04AA-76C66A1F79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C84CC3-6129-6A0B-B28F-F43DC603ED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0E1DA8-7BC3-CB47-70A7-74DEEA029C0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F8A7BC5-1310-F8FB-C721-4DD3977926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8C7170-CE85-0390-CC58-8CE2DA6FA4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D32B2F-E55C-24D3-5161-487782EC0A66}"/>
              </a:ext>
            </a:extLst>
          </p:cNvPr>
          <p:cNvSpPr>
            <a:spLocks noGrp="1"/>
          </p:cNvSpPr>
          <p:nvPr>
            <p:ph type="dt" sz="half" idx="10"/>
          </p:nvPr>
        </p:nvSpPr>
        <p:spPr/>
        <p:txBody>
          <a:bodyPr/>
          <a:lstStyle/>
          <a:p>
            <a:fld id="{CCA0F5FB-98B4-4B21-A183-022D250DCDCE}" type="datetimeFigureOut">
              <a:rPr lang="en-GB" smtClean="0"/>
              <a:t>31/10/2025</a:t>
            </a:fld>
            <a:endParaRPr lang="en-GB"/>
          </a:p>
        </p:txBody>
      </p:sp>
      <p:sp>
        <p:nvSpPr>
          <p:cNvPr id="8" name="Footer Placeholder 7">
            <a:extLst>
              <a:ext uri="{FF2B5EF4-FFF2-40B4-BE49-F238E27FC236}">
                <a16:creationId xmlns:a16="http://schemas.microsoft.com/office/drawing/2014/main" id="{71448A90-737F-8267-1600-E65B6488DB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43AEEA-27A9-C200-44E6-5B9DB9129EAC}"/>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10306999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54A59-DFCE-8A0C-87E3-CE083B0A9AF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71593B-2F5A-FD23-BD5E-F12583D04602}"/>
              </a:ext>
            </a:extLst>
          </p:cNvPr>
          <p:cNvSpPr>
            <a:spLocks noGrp="1"/>
          </p:cNvSpPr>
          <p:nvPr>
            <p:ph type="dt" sz="half" idx="10"/>
          </p:nvPr>
        </p:nvSpPr>
        <p:spPr/>
        <p:txBody>
          <a:bodyPr/>
          <a:lstStyle/>
          <a:p>
            <a:fld id="{CCA0F5FB-98B4-4B21-A183-022D250DCDCE}" type="datetimeFigureOut">
              <a:rPr lang="en-GB" smtClean="0"/>
              <a:t>31/10/2025</a:t>
            </a:fld>
            <a:endParaRPr lang="en-GB"/>
          </a:p>
        </p:txBody>
      </p:sp>
      <p:sp>
        <p:nvSpPr>
          <p:cNvPr id="4" name="Footer Placeholder 3">
            <a:extLst>
              <a:ext uri="{FF2B5EF4-FFF2-40B4-BE49-F238E27FC236}">
                <a16:creationId xmlns:a16="http://schemas.microsoft.com/office/drawing/2014/main" id="{C7914AF6-0426-E290-1862-52D6ED7A8B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EDA03D1-57E8-F0E0-A0DE-54EE7D697BA7}"/>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366404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7C9320-C4C1-476E-1DFF-9DB32AAFA37C}"/>
              </a:ext>
            </a:extLst>
          </p:cNvPr>
          <p:cNvSpPr>
            <a:spLocks noGrp="1"/>
          </p:cNvSpPr>
          <p:nvPr>
            <p:ph type="dt" sz="half" idx="10"/>
          </p:nvPr>
        </p:nvSpPr>
        <p:spPr/>
        <p:txBody>
          <a:bodyPr/>
          <a:lstStyle/>
          <a:p>
            <a:fld id="{CCA0F5FB-98B4-4B21-A183-022D250DCDCE}" type="datetimeFigureOut">
              <a:rPr lang="en-GB" smtClean="0"/>
              <a:t>31/10/2025</a:t>
            </a:fld>
            <a:endParaRPr lang="en-GB"/>
          </a:p>
        </p:txBody>
      </p:sp>
      <p:sp>
        <p:nvSpPr>
          <p:cNvPr id="3" name="Footer Placeholder 2">
            <a:extLst>
              <a:ext uri="{FF2B5EF4-FFF2-40B4-BE49-F238E27FC236}">
                <a16:creationId xmlns:a16="http://schemas.microsoft.com/office/drawing/2014/main" id="{3BDE7025-F2A1-8B50-E3C8-3C59CB2B59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A6C81A-AF4C-E2A9-8F04-B287DB600D3C}"/>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2399893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F090C-716A-D060-32DE-E6F1D66204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21AEFF8-117C-1D86-D728-25DE968B1F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751396-3873-D24C-EBD4-913057C7E2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87E1E8-D850-D581-68E3-20632F687323}"/>
              </a:ext>
            </a:extLst>
          </p:cNvPr>
          <p:cNvSpPr>
            <a:spLocks noGrp="1"/>
          </p:cNvSpPr>
          <p:nvPr>
            <p:ph type="dt" sz="half" idx="10"/>
          </p:nvPr>
        </p:nvSpPr>
        <p:spPr/>
        <p:txBody>
          <a:bodyPr/>
          <a:lstStyle/>
          <a:p>
            <a:fld id="{CCA0F5FB-98B4-4B21-A183-022D250DCDCE}" type="datetimeFigureOut">
              <a:rPr lang="en-GB" smtClean="0"/>
              <a:t>31/10/2025</a:t>
            </a:fld>
            <a:endParaRPr lang="en-GB"/>
          </a:p>
        </p:txBody>
      </p:sp>
      <p:sp>
        <p:nvSpPr>
          <p:cNvPr id="6" name="Footer Placeholder 5">
            <a:extLst>
              <a:ext uri="{FF2B5EF4-FFF2-40B4-BE49-F238E27FC236}">
                <a16:creationId xmlns:a16="http://schemas.microsoft.com/office/drawing/2014/main" id="{0672DD4A-C68A-62DD-6AED-0C88345632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A53657-C570-F75E-63AD-DC2FBB5401A1}"/>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1037422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2BFFB-9DAD-C497-2E61-964EC93725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153733E-C252-7059-164A-68B46112911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148B50-630E-1BF7-A529-A0E3D36F61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C42A85-CF4E-F50D-C7F8-62BA2C2D7BDC}"/>
              </a:ext>
            </a:extLst>
          </p:cNvPr>
          <p:cNvSpPr>
            <a:spLocks noGrp="1"/>
          </p:cNvSpPr>
          <p:nvPr>
            <p:ph type="dt" sz="half" idx="10"/>
          </p:nvPr>
        </p:nvSpPr>
        <p:spPr/>
        <p:txBody>
          <a:bodyPr/>
          <a:lstStyle/>
          <a:p>
            <a:fld id="{CCA0F5FB-98B4-4B21-A183-022D250DCDCE}" type="datetimeFigureOut">
              <a:rPr lang="en-GB" smtClean="0"/>
              <a:t>31/10/2025</a:t>
            </a:fld>
            <a:endParaRPr lang="en-GB"/>
          </a:p>
        </p:txBody>
      </p:sp>
      <p:sp>
        <p:nvSpPr>
          <p:cNvPr id="6" name="Footer Placeholder 5">
            <a:extLst>
              <a:ext uri="{FF2B5EF4-FFF2-40B4-BE49-F238E27FC236}">
                <a16:creationId xmlns:a16="http://schemas.microsoft.com/office/drawing/2014/main" id="{CA6C24E9-5114-6726-B74B-8DA0489CD7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EB7A4A-BEC1-79DE-7173-F74332706011}"/>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2492287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F76FB-AF8A-8BC8-1665-B0843D0347E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5EFDDC-E05E-4F67-1F53-D2C81E101BB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028D68-37DD-7F0D-0596-E7A65A91C515}"/>
              </a:ext>
            </a:extLst>
          </p:cNvPr>
          <p:cNvSpPr>
            <a:spLocks noGrp="1"/>
          </p:cNvSpPr>
          <p:nvPr>
            <p:ph type="dt" sz="half" idx="10"/>
          </p:nvPr>
        </p:nvSpPr>
        <p:spPr/>
        <p:txBody>
          <a:bodyPr/>
          <a:lstStyle/>
          <a:p>
            <a:fld id="{CCA0F5FB-98B4-4B21-A183-022D250DCDCE}" type="datetimeFigureOut">
              <a:rPr lang="en-GB" smtClean="0"/>
              <a:t>31/10/2025</a:t>
            </a:fld>
            <a:endParaRPr lang="en-GB"/>
          </a:p>
        </p:txBody>
      </p:sp>
      <p:sp>
        <p:nvSpPr>
          <p:cNvPr id="5" name="Footer Placeholder 4">
            <a:extLst>
              <a:ext uri="{FF2B5EF4-FFF2-40B4-BE49-F238E27FC236}">
                <a16:creationId xmlns:a16="http://schemas.microsoft.com/office/drawing/2014/main" id="{C8F70A89-BFDC-B94C-4B5B-7DA046CD9A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888C8-F75A-0B5C-A4C2-8259449BFA22}"/>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284287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D58D91-85AC-321F-48B8-A8ED76F2DD7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FDC9ED-AC63-F67B-4DF5-1039A61FA3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B62942-5251-44EC-5632-C1E8BF8D864C}"/>
              </a:ext>
            </a:extLst>
          </p:cNvPr>
          <p:cNvSpPr>
            <a:spLocks noGrp="1"/>
          </p:cNvSpPr>
          <p:nvPr>
            <p:ph type="dt" sz="half" idx="10"/>
          </p:nvPr>
        </p:nvSpPr>
        <p:spPr/>
        <p:txBody>
          <a:bodyPr/>
          <a:lstStyle/>
          <a:p>
            <a:fld id="{CCA0F5FB-98B4-4B21-A183-022D250DCDCE}" type="datetimeFigureOut">
              <a:rPr lang="en-GB" smtClean="0"/>
              <a:t>31/10/2025</a:t>
            </a:fld>
            <a:endParaRPr lang="en-GB"/>
          </a:p>
        </p:txBody>
      </p:sp>
      <p:sp>
        <p:nvSpPr>
          <p:cNvPr id="5" name="Footer Placeholder 4">
            <a:extLst>
              <a:ext uri="{FF2B5EF4-FFF2-40B4-BE49-F238E27FC236}">
                <a16:creationId xmlns:a16="http://schemas.microsoft.com/office/drawing/2014/main" id="{72ABE71C-D61E-7703-DB57-CAEAFE38A6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F48579-A464-1BF1-88F3-BED25A18159D}"/>
              </a:ext>
            </a:extLst>
          </p:cNvPr>
          <p:cNvSpPr>
            <a:spLocks noGrp="1"/>
          </p:cNvSpPr>
          <p:nvPr>
            <p:ph type="sldNum" sz="quarter" idx="12"/>
          </p:nvPr>
        </p:nvSpPr>
        <p:spPr/>
        <p:txBody>
          <a:bodyPr/>
          <a:lstStyle/>
          <a:p>
            <a:fld id="{4C4C5BAF-EB53-4308-8DA5-0293934D9BA8}" type="slidenum">
              <a:rPr lang="en-GB" smtClean="0"/>
              <a:t>‹#›</a:t>
            </a:fld>
            <a:endParaRPr lang="en-GB"/>
          </a:p>
        </p:txBody>
      </p:sp>
    </p:spTree>
    <p:extLst>
      <p:ext uri="{BB962C8B-B14F-4D97-AF65-F5344CB8AC3E}">
        <p14:creationId xmlns:p14="http://schemas.microsoft.com/office/powerpoint/2010/main" val="3256352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FCEBF7-1BA0-FD3B-558F-6610BDF668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27E656-F9F1-D376-5E25-E592564594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5BD528-8ED6-8E66-6387-5C0294F1DE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CA0F5FB-98B4-4B21-A183-022D250DCDCE}" type="datetimeFigureOut">
              <a:rPr lang="en-GB" smtClean="0"/>
              <a:t>31/10/2025</a:t>
            </a:fld>
            <a:endParaRPr lang="en-GB"/>
          </a:p>
        </p:txBody>
      </p:sp>
      <p:sp>
        <p:nvSpPr>
          <p:cNvPr id="5" name="Footer Placeholder 4">
            <a:extLst>
              <a:ext uri="{FF2B5EF4-FFF2-40B4-BE49-F238E27FC236}">
                <a16:creationId xmlns:a16="http://schemas.microsoft.com/office/drawing/2014/main" id="{DCD8E231-4708-8B3A-F344-F8289464B0B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379CC5A-3BE1-C3B9-AFD8-5DF6B2BD16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C4C5BAF-EB53-4308-8DA5-0293934D9BA8}" type="slidenum">
              <a:rPr lang="en-GB" smtClean="0"/>
              <a:t>‹#›</a:t>
            </a:fld>
            <a:endParaRPr lang="en-GB"/>
          </a:p>
        </p:txBody>
      </p:sp>
    </p:spTree>
    <p:extLst>
      <p:ext uri="{BB962C8B-B14F-4D97-AF65-F5344CB8AC3E}">
        <p14:creationId xmlns:p14="http://schemas.microsoft.com/office/powerpoint/2010/main" val="28348104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1.png"/><Relationship Id="rId7" Type="http://schemas.openxmlformats.org/officeDocument/2006/relationships/diagramColors" Target="../diagrams/colors1.xml"/><Relationship Id="rId2" Type="http://schemas.openxmlformats.org/officeDocument/2006/relationships/image" Target="../media/image12.png"/><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png"/><Relationship Id="rId1" Type="http://schemas.openxmlformats.org/officeDocument/2006/relationships/slideLayout" Target="../slideLayouts/slideLayout1.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AD75D-48AA-80FB-5D09-17892DE48E40}"/>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E0807B69-D2A0-C232-938A-8D073C98D1BA}"/>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43883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3BD195-2453-8AC5-4B7B-96E33AB4B8CE}"/>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F7B4327-AE07-0582-BA68-DF97D20D7E21}"/>
              </a:ext>
            </a:extLst>
          </p:cNvPr>
          <p:cNvPicPr>
            <a:picLocks noChangeAspect="1"/>
          </p:cNvPicPr>
          <p:nvPr/>
        </p:nvPicPr>
        <p:blipFill>
          <a:blip r:embed="rId3"/>
          <a:stretch>
            <a:fillRect/>
          </a:stretch>
        </p:blipFill>
        <p:spPr>
          <a:xfrm>
            <a:off x="0" y="0"/>
            <a:ext cx="12192000" cy="6858000"/>
          </a:xfrm>
          <a:prstGeom prst="rect">
            <a:avLst/>
          </a:prstGeom>
        </p:spPr>
      </p:pic>
      <p:grpSp>
        <p:nvGrpSpPr>
          <p:cNvPr id="11" name="Group 10">
            <a:extLst>
              <a:ext uri="{FF2B5EF4-FFF2-40B4-BE49-F238E27FC236}">
                <a16:creationId xmlns:a16="http://schemas.microsoft.com/office/drawing/2014/main" id="{98CEB477-4C02-BB25-24E0-ADAB244C8840}"/>
              </a:ext>
            </a:extLst>
          </p:cNvPr>
          <p:cNvGrpSpPr/>
          <p:nvPr/>
        </p:nvGrpSpPr>
        <p:grpSpPr>
          <a:xfrm>
            <a:off x="1272707" y="2230592"/>
            <a:ext cx="3258205" cy="3693319"/>
            <a:chOff x="505452" y="1983599"/>
            <a:chExt cx="3258205" cy="3693319"/>
          </a:xfrm>
        </p:grpSpPr>
        <p:sp>
          <p:nvSpPr>
            <p:cNvPr id="4" name="TextBox 3">
              <a:extLst>
                <a:ext uri="{FF2B5EF4-FFF2-40B4-BE49-F238E27FC236}">
                  <a16:creationId xmlns:a16="http://schemas.microsoft.com/office/drawing/2014/main" id="{FFB480A6-947B-DDB3-BAAB-407FF9F7A3E4}"/>
                </a:ext>
              </a:extLst>
            </p:cNvPr>
            <p:cNvSpPr txBox="1"/>
            <p:nvPr/>
          </p:nvSpPr>
          <p:spPr>
            <a:xfrm>
              <a:off x="505452" y="1983599"/>
              <a:ext cx="3258205" cy="3693319"/>
            </a:xfrm>
            <a:prstGeom prst="rect">
              <a:avLst/>
            </a:prstGeom>
            <a:noFill/>
          </p:spPr>
          <p:txBody>
            <a:bodyPr wrap="square" rtlCol="0">
              <a:spAutoFit/>
            </a:bodyPr>
            <a:lstStyle/>
            <a:p>
              <a:pPr marL="285750" indent="-285750">
                <a:buFont typeface="Wingdings" panose="05000000000000000000" pitchFamily="2" charset="2"/>
                <a:buChar char="v"/>
              </a:pPr>
              <a:r>
                <a:rPr lang="en-US" b="1" dirty="0">
                  <a:solidFill>
                    <a:schemeClr val="bg1"/>
                  </a:solidFill>
                </a:rPr>
                <a:t>Introduction</a:t>
              </a:r>
            </a:p>
            <a:p>
              <a:r>
                <a:rPr lang="en-US" dirty="0">
                  <a:solidFill>
                    <a:schemeClr val="bg1"/>
                  </a:solidFill>
                </a:rPr>
                <a:t>     </a:t>
              </a:r>
            </a:p>
            <a:p>
              <a:endParaRPr lang="en-US" dirty="0">
                <a:solidFill>
                  <a:schemeClr val="bg1"/>
                </a:solidFill>
              </a:endParaRPr>
            </a:p>
            <a:p>
              <a:endParaRPr lang="en-US" dirty="0">
                <a:solidFill>
                  <a:schemeClr val="bg1"/>
                </a:solidFill>
              </a:endParaRPr>
            </a:p>
            <a:p>
              <a:pPr marL="285750" indent="-285750">
                <a:buFont typeface="Wingdings" panose="05000000000000000000" pitchFamily="2" charset="2"/>
                <a:buChar char="v"/>
              </a:pPr>
              <a:r>
                <a:rPr lang="en-US" dirty="0">
                  <a:solidFill>
                    <a:schemeClr val="bg1"/>
                  </a:solidFill>
                </a:rPr>
                <a:t>Functionalities</a:t>
              </a:r>
            </a:p>
            <a:p>
              <a:pPr marL="285750" indent="-285750">
                <a:buFont typeface="Wingdings" panose="05000000000000000000" pitchFamily="2" charset="2"/>
                <a:buChar char="v"/>
              </a:pPr>
              <a:r>
                <a:rPr lang="en-US" dirty="0">
                  <a:solidFill>
                    <a:schemeClr val="bg1"/>
                  </a:solidFill>
                </a:rPr>
                <a:t>Literature Review</a:t>
              </a:r>
            </a:p>
            <a:p>
              <a:pPr marL="285750" indent="-285750">
                <a:buFont typeface="Wingdings" panose="05000000000000000000" pitchFamily="2" charset="2"/>
                <a:buChar char="v"/>
              </a:pPr>
              <a:r>
                <a:rPr lang="en-US" dirty="0">
                  <a:solidFill>
                    <a:schemeClr val="bg1"/>
                  </a:solidFill>
                </a:rPr>
                <a:t>Methodology</a:t>
              </a:r>
            </a:p>
            <a:p>
              <a:pPr marL="285750" indent="-285750">
                <a:buFont typeface="Wingdings" panose="05000000000000000000" pitchFamily="2" charset="2"/>
                <a:buChar char="v"/>
              </a:pPr>
              <a:r>
                <a:rPr lang="en-US" dirty="0">
                  <a:solidFill>
                    <a:schemeClr val="bg1"/>
                  </a:solidFill>
                </a:rPr>
                <a:t>Design Overview</a:t>
              </a:r>
            </a:p>
            <a:p>
              <a:r>
                <a:rPr lang="en-US" dirty="0">
                  <a:solidFill>
                    <a:schemeClr val="bg1"/>
                  </a:solidFill>
                </a:rPr>
                <a:t>      </a:t>
              </a:r>
            </a:p>
            <a:p>
              <a:r>
                <a:rPr lang="en-US" dirty="0">
                  <a:solidFill>
                    <a:schemeClr val="bg1"/>
                  </a:solidFill>
                </a:rPr>
                <a:t>      </a:t>
              </a:r>
            </a:p>
            <a:p>
              <a:pPr marL="285750" indent="-285750">
                <a:buFont typeface="Wingdings" panose="05000000000000000000" pitchFamily="2" charset="2"/>
                <a:buChar char="v"/>
              </a:pPr>
              <a:r>
                <a:rPr lang="en-US" dirty="0">
                  <a:solidFill>
                    <a:schemeClr val="bg1"/>
                  </a:solidFill>
                </a:rPr>
                <a:t>Conclusion</a:t>
              </a:r>
            </a:p>
            <a:p>
              <a:pPr marL="285750" indent="-285750">
                <a:buFont typeface="Wingdings" panose="05000000000000000000" pitchFamily="2" charset="2"/>
                <a:buChar char="v"/>
              </a:pPr>
              <a:r>
                <a:rPr lang="en-US" dirty="0">
                  <a:solidFill>
                    <a:schemeClr val="bg1"/>
                  </a:solidFill>
                </a:rPr>
                <a:t>References</a:t>
              </a:r>
            </a:p>
            <a:p>
              <a:endParaRPr lang="en-US" dirty="0">
                <a:solidFill>
                  <a:schemeClr val="bg1"/>
                </a:solidFill>
              </a:endParaRPr>
            </a:p>
          </p:txBody>
        </p:sp>
        <p:sp>
          <p:nvSpPr>
            <p:cNvPr id="2" name="TextBox 1">
              <a:extLst>
                <a:ext uri="{FF2B5EF4-FFF2-40B4-BE49-F238E27FC236}">
                  <a16:creationId xmlns:a16="http://schemas.microsoft.com/office/drawing/2014/main" id="{CC3D45A1-083F-5685-BA1E-CD4C2AAF65B5}"/>
                </a:ext>
              </a:extLst>
            </p:cNvPr>
            <p:cNvSpPr txBox="1"/>
            <p:nvPr/>
          </p:nvSpPr>
          <p:spPr>
            <a:xfrm>
              <a:off x="830572" y="2270235"/>
              <a:ext cx="2165336" cy="923330"/>
            </a:xfrm>
            <a:prstGeom prst="rect">
              <a:avLst/>
            </a:prstGeom>
            <a:noFill/>
          </p:spPr>
          <p:txBody>
            <a:bodyPr wrap="none" rtlCol="0">
              <a:spAutoFit/>
            </a:bodyPr>
            <a:lstStyle/>
            <a:p>
              <a:pPr marL="285750" indent="-285750">
                <a:buFont typeface="Wingdings" panose="05000000000000000000" pitchFamily="2" charset="2"/>
                <a:buChar char="v"/>
              </a:pPr>
              <a:r>
                <a:rPr lang="en-US" dirty="0">
                  <a:solidFill>
                    <a:schemeClr val="bg1"/>
                  </a:solidFill>
                </a:rPr>
                <a:t>Project Brief</a:t>
              </a:r>
            </a:p>
            <a:p>
              <a:pPr marL="285750" indent="-285750">
                <a:buFont typeface="Wingdings" panose="05000000000000000000" pitchFamily="2" charset="2"/>
                <a:buChar char="v"/>
              </a:pPr>
              <a:r>
                <a:rPr lang="en-US" dirty="0">
                  <a:solidFill>
                    <a:schemeClr val="bg1"/>
                  </a:solidFill>
                </a:rPr>
                <a:t>Aim &amp; Objectives</a:t>
              </a:r>
            </a:p>
            <a:p>
              <a:pPr marL="285750" indent="-285750">
                <a:buFont typeface="Wingdings" panose="05000000000000000000" pitchFamily="2" charset="2"/>
                <a:buChar char="v"/>
              </a:pPr>
              <a:r>
                <a:rPr lang="en-US" dirty="0">
                  <a:solidFill>
                    <a:schemeClr val="bg1"/>
                  </a:solidFill>
                </a:rPr>
                <a:t>Gantt Chart</a:t>
              </a:r>
            </a:p>
          </p:txBody>
        </p:sp>
        <p:sp>
          <p:nvSpPr>
            <p:cNvPr id="7" name="TextBox 6">
              <a:extLst>
                <a:ext uri="{FF2B5EF4-FFF2-40B4-BE49-F238E27FC236}">
                  <a16:creationId xmlns:a16="http://schemas.microsoft.com/office/drawing/2014/main" id="{97281E2F-CC21-9E5D-3619-6B1EF005B233}"/>
                </a:ext>
              </a:extLst>
            </p:cNvPr>
            <p:cNvSpPr txBox="1"/>
            <p:nvPr/>
          </p:nvSpPr>
          <p:spPr>
            <a:xfrm>
              <a:off x="830572" y="4172609"/>
              <a:ext cx="2487091" cy="646331"/>
            </a:xfrm>
            <a:prstGeom prst="rect">
              <a:avLst/>
            </a:prstGeom>
            <a:noFill/>
          </p:spPr>
          <p:txBody>
            <a:bodyPr wrap="none" rtlCol="0">
              <a:spAutoFit/>
            </a:bodyPr>
            <a:lstStyle/>
            <a:p>
              <a:pPr marL="285750" indent="-285750">
                <a:buFont typeface="Wingdings" panose="05000000000000000000" pitchFamily="2" charset="2"/>
                <a:buChar char="v"/>
              </a:pPr>
              <a:r>
                <a:rPr lang="en-US" dirty="0">
                  <a:solidFill>
                    <a:schemeClr val="bg1"/>
                  </a:solidFill>
                </a:rPr>
                <a:t>System Architecture</a:t>
              </a:r>
            </a:p>
            <a:p>
              <a:pPr marL="285750" indent="-285750">
                <a:buFont typeface="Wingdings" panose="05000000000000000000" pitchFamily="2" charset="2"/>
                <a:buChar char="v"/>
              </a:pPr>
              <a:r>
                <a:rPr lang="en-US" dirty="0">
                  <a:solidFill>
                    <a:schemeClr val="bg1"/>
                  </a:solidFill>
                </a:rPr>
                <a:t>UI Design Mockups</a:t>
              </a:r>
            </a:p>
          </p:txBody>
        </p:sp>
      </p:grpSp>
    </p:spTree>
    <p:extLst>
      <p:ext uri="{BB962C8B-B14F-4D97-AF65-F5344CB8AC3E}">
        <p14:creationId xmlns:p14="http://schemas.microsoft.com/office/powerpoint/2010/main" val="350733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849D0A-B979-BC00-BDE6-58E61B031480}"/>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FD9C99AA-B175-BEA2-A1FE-C3999BFFE0D5}"/>
              </a:ext>
            </a:extLst>
          </p:cNvPr>
          <p:cNvPicPr>
            <a:picLocks noChangeAspect="1"/>
          </p:cNvPicPr>
          <p:nvPr/>
        </p:nvPicPr>
        <p:blipFill>
          <a:blip r:embed="rId2"/>
          <a:stretch>
            <a:fillRect/>
          </a:stretch>
        </p:blipFill>
        <p:spPr>
          <a:xfrm>
            <a:off x="-26438" y="0"/>
            <a:ext cx="12218438" cy="6858000"/>
          </a:xfrm>
          <a:prstGeom prst="rect">
            <a:avLst/>
          </a:prstGeom>
        </p:spPr>
      </p:pic>
      <p:sp>
        <p:nvSpPr>
          <p:cNvPr id="5" name="TextBox 4">
            <a:extLst>
              <a:ext uri="{FF2B5EF4-FFF2-40B4-BE49-F238E27FC236}">
                <a16:creationId xmlns:a16="http://schemas.microsoft.com/office/drawing/2014/main" id="{8F42975D-F918-335E-43E5-A768876FB6FD}"/>
              </a:ext>
            </a:extLst>
          </p:cNvPr>
          <p:cNvSpPr txBox="1"/>
          <p:nvPr/>
        </p:nvSpPr>
        <p:spPr>
          <a:xfrm>
            <a:off x="4219903" y="1799619"/>
            <a:ext cx="7394028" cy="3693319"/>
          </a:xfrm>
          <a:prstGeom prst="rect">
            <a:avLst/>
          </a:prstGeom>
          <a:noFill/>
        </p:spPr>
        <p:txBody>
          <a:bodyPr wrap="square" rtlCol="0">
            <a:spAutoFit/>
          </a:bodyPr>
          <a:lstStyle/>
          <a:p>
            <a:pPr lvl="0"/>
            <a:r>
              <a:rPr lang="en-US" b="1" dirty="0"/>
              <a:t>What the Project Is About?</a:t>
            </a:r>
          </a:p>
          <a:p>
            <a:pPr lvl="0"/>
            <a:r>
              <a:rPr lang="en-US" dirty="0"/>
              <a:t>AgriLink is a digital platform designed to connect smallholder farmers directly with consumers, retailers, and businesses. It aims to remove intermediaries in the supply chain, enabling farmers to earn fair prices, reduce post-harvest losses, and enhance access to digital markets [1][2].</a:t>
            </a:r>
          </a:p>
          <a:p>
            <a:pPr lvl="0"/>
            <a:endParaRPr lang="en-US" dirty="0"/>
          </a:p>
          <a:p>
            <a:pPr lvl="0"/>
            <a:r>
              <a:rPr lang="en-US" b="1" dirty="0"/>
              <a:t>Why This Project Idea Was Chosen:</a:t>
            </a:r>
          </a:p>
          <a:p>
            <a:pPr marL="285750" lvl="0" indent="-285750">
              <a:buFont typeface="Wingdings" panose="05000000000000000000" pitchFamily="2" charset="2"/>
              <a:buChar char="v"/>
            </a:pPr>
            <a:r>
              <a:rPr lang="en-US" dirty="0"/>
              <a:t>Agricultural markets in developing regions remain fragmented.</a:t>
            </a:r>
          </a:p>
          <a:p>
            <a:pPr marL="285750" lvl="0" indent="-285750">
              <a:buFont typeface="Wingdings" panose="05000000000000000000" pitchFamily="2" charset="2"/>
              <a:buChar char="v"/>
            </a:pPr>
            <a:r>
              <a:rPr lang="en-US" dirty="0"/>
              <a:t>Many farmers lack digital tools to sell directly to consumers [3].</a:t>
            </a:r>
          </a:p>
          <a:p>
            <a:pPr marL="285750" lvl="0" indent="-285750">
              <a:buFont typeface="Wingdings" panose="05000000000000000000" pitchFamily="2" charset="2"/>
              <a:buChar char="v"/>
            </a:pPr>
            <a:r>
              <a:rPr lang="en-US" dirty="0"/>
              <a:t>Existing e-commerce solutions (e.g., e-</a:t>
            </a:r>
            <a:r>
              <a:rPr lang="en-US" dirty="0" err="1"/>
              <a:t>Choupal</a:t>
            </a:r>
            <a:r>
              <a:rPr lang="en-US" dirty="0"/>
              <a:t>, M-Farm) are either too complex or not tailored for local needs [4].</a:t>
            </a:r>
          </a:p>
          <a:p>
            <a:pPr marL="285750" lvl="0" indent="-285750">
              <a:buFont typeface="Wingdings" panose="05000000000000000000" pitchFamily="2" charset="2"/>
              <a:buChar char="v"/>
            </a:pPr>
            <a:r>
              <a:rPr lang="en-US" dirty="0"/>
              <a:t>The project offers a practical, tech-driven approach to empower farmers economically.</a:t>
            </a:r>
          </a:p>
        </p:txBody>
      </p:sp>
      <p:pic>
        <p:nvPicPr>
          <p:cNvPr id="6" name="Graphic 5" descr="Address Book outline">
            <a:extLst>
              <a:ext uri="{FF2B5EF4-FFF2-40B4-BE49-F238E27FC236}">
                <a16:creationId xmlns:a16="http://schemas.microsoft.com/office/drawing/2014/main" id="{DEA13FB4-129A-049C-5AFF-2687D949D42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045853" y="856594"/>
            <a:ext cx="507275" cy="580695"/>
          </a:xfrm>
          <a:prstGeom prst="rect">
            <a:avLst/>
          </a:prstGeom>
        </p:spPr>
      </p:pic>
    </p:spTree>
    <p:extLst>
      <p:ext uri="{BB962C8B-B14F-4D97-AF65-F5344CB8AC3E}">
        <p14:creationId xmlns:p14="http://schemas.microsoft.com/office/powerpoint/2010/main" val="24414823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1AD956-B761-21E8-B588-940C8F39CECF}"/>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00EF2D92-68B1-5D1E-A1B3-D4B7D11BF385}"/>
              </a:ext>
            </a:extLst>
          </p:cNvPr>
          <p:cNvPicPr>
            <a:picLocks noChangeAspect="1"/>
          </p:cNvPicPr>
          <p:nvPr/>
        </p:nvPicPr>
        <p:blipFill>
          <a:blip r:embed="rId3"/>
          <a:stretch>
            <a:fillRect/>
          </a:stretch>
        </p:blipFill>
        <p:spPr>
          <a:xfrm>
            <a:off x="0" y="0"/>
            <a:ext cx="12192000" cy="6858000"/>
          </a:xfrm>
          <a:prstGeom prst="rect">
            <a:avLst/>
          </a:prstGeom>
        </p:spPr>
      </p:pic>
      <p:sp>
        <p:nvSpPr>
          <p:cNvPr id="8" name="TextBox 7">
            <a:extLst>
              <a:ext uri="{FF2B5EF4-FFF2-40B4-BE49-F238E27FC236}">
                <a16:creationId xmlns:a16="http://schemas.microsoft.com/office/drawing/2014/main" id="{CA634B3F-E39C-3090-ABC4-40AF6D6CFC97}"/>
              </a:ext>
            </a:extLst>
          </p:cNvPr>
          <p:cNvSpPr txBox="1"/>
          <p:nvPr/>
        </p:nvSpPr>
        <p:spPr>
          <a:xfrm>
            <a:off x="499241" y="3641841"/>
            <a:ext cx="4966138" cy="2585323"/>
          </a:xfrm>
          <a:prstGeom prst="rect">
            <a:avLst/>
          </a:prstGeom>
          <a:noFill/>
        </p:spPr>
        <p:txBody>
          <a:bodyPr wrap="square" rtlCol="0">
            <a:spAutoFit/>
          </a:bodyPr>
          <a:lstStyle/>
          <a:p>
            <a:r>
              <a:rPr lang="en-US" b="1" dirty="0">
                <a:solidFill>
                  <a:schemeClr val="bg1"/>
                </a:solidFill>
              </a:rPr>
              <a:t>Objectives:</a:t>
            </a:r>
          </a:p>
          <a:p>
            <a:endParaRPr lang="en-US" b="1" dirty="0">
              <a:solidFill>
                <a:schemeClr val="bg1"/>
              </a:solidFill>
            </a:endParaRPr>
          </a:p>
          <a:p>
            <a:pPr marL="285750" indent="-285750">
              <a:buFont typeface="Wingdings" panose="05000000000000000000" pitchFamily="2" charset="2"/>
              <a:buChar char="v"/>
            </a:pPr>
            <a:r>
              <a:rPr lang="en-US" dirty="0">
                <a:solidFill>
                  <a:schemeClr val="bg1"/>
                </a:solidFill>
              </a:rPr>
              <a:t>Design a responsive, user-centered interface.</a:t>
            </a:r>
          </a:p>
          <a:p>
            <a:pPr marL="285750" indent="-285750">
              <a:buFont typeface="Wingdings" panose="05000000000000000000" pitchFamily="2" charset="2"/>
              <a:buChar char="v"/>
            </a:pPr>
            <a:r>
              <a:rPr lang="en-US" dirty="0">
                <a:solidFill>
                  <a:schemeClr val="bg1"/>
                </a:solidFill>
              </a:rPr>
              <a:t>Develop a secure back-end for data transactions.</a:t>
            </a:r>
          </a:p>
          <a:p>
            <a:pPr marL="285750" indent="-285750">
              <a:buFont typeface="Wingdings" panose="05000000000000000000" pitchFamily="2" charset="2"/>
              <a:buChar char="v"/>
            </a:pPr>
            <a:r>
              <a:rPr lang="en-US" dirty="0">
                <a:solidFill>
                  <a:schemeClr val="bg1"/>
                </a:solidFill>
              </a:rPr>
              <a:t>Integrate data analytics to inform farmer decisions.</a:t>
            </a:r>
          </a:p>
          <a:p>
            <a:pPr marL="285750" indent="-285750">
              <a:buFont typeface="Wingdings" panose="05000000000000000000" pitchFamily="2" charset="2"/>
              <a:buChar char="v"/>
            </a:pPr>
            <a:r>
              <a:rPr lang="en-US" dirty="0">
                <a:solidFill>
                  <a:schemeClr val="bg1"/>
                </a:solidFill>
              </a:rPr>
              <a:t>Evaluate usability, performance, and scalability through simulations.</a:t>
            </a:r>
            <a:endParaRPr lang="en-GB" dirty="0">
              <a:solidFill>
                <a:schemeClr val="bg1"/>
              </a:solidFill>
            </a:endParaRPr>
          </a:p>
        </p:txBody>
      </p:sp>
      <p:sp>
        <p:nvSpPr>
          <p:cNvPr id="6" name="TextBox 5">
            <a:extLst>
              <a:ext uri="{FF2B5EF4-FFF2-40B4-BE49-F238E27FC236}">
                <a16:creationId xmlns:a16="http://schemas.microsoft.com/office/drawing/2014/main" id="{79691ED5-9643-3CEC-CE7C-5F067EC1AF04}"/>
              </a:ext>
            </a:extLst>
          </p:cNvPr>
          <p:cNvSpPr txBox="1"/>
          <p:nvPr/>
        </p:nvSpPr>
        <p:spPr>
          <a:xfrm>
            <a:off x="541283" y="1618593"/>
            <a:ext cx="5186855" cy="1477328"/>
          </a:xfrm>
          <a:prstGeom prst="rect">
            <a:avLst/>
          </a:prstGeom>
          <a:noFill/>
        </p:spPr>
        <p:txBody>
          <a:bodyPr wrap="square" rtlCol="0">
            <a:spAutoFit/>
          </a:bodyPr>
          <a:lstStyle/>
          <a:p>
            <a:r>
              <a:rPr lang="en-US" b="1" dirty="0"/>
              <a:t>Aim:</a:t>
            </a:r>
          </a:p>
          <a:p>
            <a:r>
              <a:rPr lang="en-US" dirty="0"/>
              <a:t>Design and implement a user-friendly digital platform that allows smallholder farmers to directly market and sell agricultural produce to local buyers through a web interface [2][5].</a:t>
            </a:r>
            <a:endParaRPr lang="en-GB" dirty="0"/>
          </a:p>
        </p:txBody>
      </p:sp>
      <p:pic>
        <p:nvPicPr>
          <p:cNvPr id="2" name="Picture 1">
            <a:extLst>
              <a:ext uri="{FF2B5EF4-FFF2-40B4-BE49-F238E27FC236}">
                <a16:creationId xmlns:a16="http://schemas.microsoft.com/office/drawing/2014/main" id="{E17D7AA0-CC99-D7B8-A85C-831D42CF4F42}"/>
              </a:ext>
            </a:extLst>
          </p:cNvPr>
          <p:cNvPicPr>
            <a:picLocks noChangeAspect="1"/>
          </p:cNvPicPr>
          <p:nvPr/>
        </p:nvPicPr>
        <p:blipFill>
          <a:blip r:embed="rId4"/>
          <a:stretch>
            <a:fillRect/>
          </a:stretch>
        </p:blipFill>
        <p:spPr>
          <a:xfrm>
            <a:off x="276084" y="1145814"/>
            <a:ext cx="530398" cy="530398"/>
          </a:xfrm>
          <a:prstGeom prst="rect">
            <a:avLst/>
          </a:prstGeom>
        </p:spPr>
      </p:pic>
    </p:spTree>
    <p:extLst>
      <p:ext uri="{BB962C8B-B14F-4D97-AF65-F5344CB8AC3E}">
        <p14:creationId xmlns:p14="http://schemas.microsoft.com/office/powerpoint/2010/main" val="1981436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7FC16D-A3F1-D9ED-4BBC-A1CEADD42E8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4557F30-5F64-1910-AEB3-4C2DEDF5CF2F}"/>
              </a:ext>
            </a:extLst>
          </p:cNvPr>
          <p:cNvSpPr txBox="1"/>
          <p:nvPr/>
        </p:nvSpPr>
        <p:spPr>
          <a:xfrm>
            <a:off x="646877" y="1661692"/>
            <a:ext cx="5495415" cy="646331"/>
          </a:xfrm>
          <a:prstGeom prst="rect">
            <a:avLst/>
          </a:prstGeom>
          <a:noFill/>
        </p:spPr>
        <p:txBody>
          <a:bodyPr wrap="none" rtlCol="0">
            <a:spAutoFit/>
          </a:bodyPr>
          <a:lstStyle/>
          <a:p>
            <a:pPr marL="285750" indent="-285750">
              <a:buFont typeface="Wingdings" panose="05000000000000000000" pitchFamily="2" charset="2"/>
              <a:buChar char="v"/>
            </a:pPr>
            <a:r>
              <a:rPr lang="en-US" dirty="0">
                <a:solidFill>
                  <a:schemeClr val="bg1"/>
                </a:solidFill>
              </a:rPr>
              <a:t>Deliver a working prototype of a D2C web platform.</a:t>
            </a:r>
          </a:p>
          <a:p>
            <a:pPr marL="285750" indent="-285750">
              <a:buFont typeface="Wingdings" panose="05000000000000000000" pitchFamily="2" charset="2"/>
              <a:buChar char="v"/>
            </a:pPr>
            <a:r>
              <a:rPr lang="en-GB" dirty="0">
                <a:solidFill>
                  <a:schemeClr val="bg1"/>
                </a:solidFill>
              </a:rPr>
              <a:t>Contribute to digital transformation in agriculture</a:t>
            </a:r>
          </a:p>
        </p:txBody>
      </p:sp>
      <p:pic>
        <p:nvPicPr>
          <p:cNvPr id="6" name="Picture 5">
            <a:extLst>
              <a:ext uri="{FF2B5EF4-FFF2-40B4-BE49-F238E27FC236}">
                <a16:creationId xmlns:a16="http://schemas.microsoft.com/office/drawing/2014/main" id="{4ED81073-4948-E2CA-93ED-C4E30F3F63FA}"/>
              </a:ext>
            </a:extLst>
          </p:cNvPr>
          <p:cNvPicPr>
            <a:picLocks noChangeAspect="1"/>
          </p:cNvPicPr>
          <p:nvPr/>
        </p:nvPicPr>
        <p:blipFill>
          <a:blip r:embed="rId2"/>
          <a:stretch>
            <a:fillRect/>
          </a:stretch>
        </p:blipFill>
        <p:spPr>
          <a:xfrm>
            <a:off x="-4235" y="0"/>
            <a:ext cx="12196235" cy="6858000"/>
          </a:xfrm>
          <a:prstGeom prst="rect">
            <a:avLst/>
          </a:prstGeom>
        </p:spPr>
      </p:pic>
      <p:pic>
        <p:nvPicPr>
          <p:cNvPr id="4" name="Picture 3">
            <a:extLst>
              <a:ext uri="{FF2B5EF4-FFF2-40B4-BE49-F238E27FC236}">
                <a16:creationId xmlns:a16="http://schemas.microsoft.com/office/drawing/2014/main" id="{E8E519A5-B439-2B3E-A564-7FEC62CF5566}"/>
              </a:ext>
            </a:extLst>
          </p:cNvPr>
          <p:cNvPicPr>
            <a:picLocks noChangeAspect="1"/>
          </p:cNvPicPr>
          <p:nvPr/>
        </p:nvPicPr>
        <p:blipFill>
          <a:blip r:embed="rId3"/>
          <a:stretch>
            <a:fillRect/>
          </a:stretch>
        </p:blipFill>
        <p:spPr>
          <a:xfrm>
            <a:off x="772510" y="1056672"/>
            <a:ext cx="10510345" cy="5530543"/>
          </a:xfrm>
          <a:prstGeom prst="rect">
            <a:avLst/>
          </a:prstGeom>
        </p:spPr>
      </p:pic>
    </p:spTree>
    <p:extLst>
      <p:ext uri="{BB962C8B-B14F-4D97-AF65-F5344CB8AC3E}">
        <p14:creationId xmlns:p14="http://schemas.microsoft.com/office/powerpoint/2010/main" val="1693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8DCF18-80FA-EA89-0C43-1EAC6304EA23}"/>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D5EAA1A9-4B4C-7871-BBDE-BF592B37A478}"/>
              </a:ext>
            </a:extLst>
          </p:cNvPr>
          <p:cNvPicPr>
            <a:picLocks noChangeAspect="1"/>
          </p:cNvPicPr>
          <p:nvPr/>
        </p:nvPicPr>
        <p:blipFill>
          <a:blip r:embed="rId3"/>
          <a:stretch>
            <a:fillRect/>
          </a:stretch>
        </p:blipFill>
        <p:spPr>
          <a:xfrm>
            <a:off x="0" y="1"/>
            <a:ext cx="12192000" cy="6857999"/>
          </a:xfrm>
          <a:prstGeom prst="rect">
            <a:avLst/>
          </a:prstGeom>
        </p:spPr>
      </p:pic>
      <p:graphicFrame>
        <p:nvGraphicFramePr>
          <p:cNvPr id="2" name="Table 1">
            <a:extLst>
              <a:ext uri="{FF2B5EF4-FFF2-40B4-BE49-F238E27FC236}">
                <a16:creationId xmlns:a16="http://schemas.microsoft.com/office/drawing/2014/main" id="{B146FB36-F76D-9144-91C6-4855007036CD}"/>
              </a:ext>
            </a:extLst>
          </p:cNvPr>
          <p:cNvGraphicFramePr>
            <a:graphicFrameLocks noGrp="1"/>
          </p:cNvGraphicFramePr>
          <p:nvPr>
            <p:extLst>
              <p:ext uri="{D42A27DB-BD31-4B8C-83A1-F6EECF244321}">
                <p14:modId xmlns:p14="http://schemas.microsoft.com/office/powerpoint/2010/main" val="850388895"/>
              </p:ext>
            </p:extLst>
          </p:nvPr>
        </p:nvGraphicFramePr>
        <p:xfrm>
          <a:off x="444000" y="1324015"/>
          <a:ext cx="11304000" cy="5119147"/>
        </p:xfrm>
        <a:graphic>
          <a:graphicData uri="http://schemas.openxmlformats.org/drawingml/2006/table">
            <a:tbl>
              <a:tblPr firstRow="1" bandRow="1">
                <a:tableStyleId>{5C22544A-7EE6-4342-B048-85BDC9FD1C3A}</a:tableStyleId>
              </a:tblPr>
              <a:tblGrid>
                <a:gridCol w="1800000">
                  <a:extLst>
                    <a:ext uri="{9D8B030D-6E8A-4147-A177-3AD203B41FA5}">
                      <a16:colId xmlns:a16="http://schemas.microsoft.com/office/drawing/2014/main" val="386319186"/>
                    </a:ext>
                  </a:extLst>
                </a:gridCol>
                <a:gridCol w="792000">
                  <a:extLst>
                    <a:ext uri="{9D8B030D-6E8A-4147-A177-3AD203B41FA5}">
                      <a16:colId xmlns:a16="http://schemas.microsoft.com/office/drawing/2014/main" val="2247459548"/>
                    </a:ext>
                  </a:extLst>
                </a:gridCol>
                <a:gridCol w="792000">
                  <a:extLst>
                    <a:ext uri="{9D8B030D-6E8A-4147-A177-3AD203B41FA5}">
                      <a16:colId xmlns:a16="http://schemas.microsoft.com/office/drawing/2014/main" val="554566570"/>
                    </a:ext>
                  </a:extLst>
                </a:gridCol>
                <a:gridCol w="792000">
                  <a:extLst>
                    <a:ext uri="{9D8B030D-6E8A-4147-A177-3AD203B41FA5}">
                      <a16:colId xmlns:a16="http://schemas.microsoft.com/office/drawing/2014/main" val="3631363568"/>
                    </a:ext>
                  </a:extLst>
                </a:gridCol>
                <a:gridCol w="792000">
                  <a:extLst>
                    <a:ext uri="{9D8B030D-6E8A-4147-A177-3AD203B41FA5}">
                      <a16:colId xmlns:a16="http://schemas.microsoft.com/office/drawing/2014/main" val="1522401019"/>
                    </a:ext>
                  </a:extLst>
                </a:gridCol>
                <a:gridCol w="792000">
                  <a:extLst>
                    <a:ext uri="{9D8B030D-6E8A-4147-A177-3AD203B41FA5}">
                      <a16:colId xmlns:a16="http://schemas.microsoft.com/office/drawing/2014/main" val="681275063"/>
                    </a:ext>
                  </a:extLst>
                </a:gridCol>
                <a:gridCol w="792000">
                  <a:extLst>
                    <a:ext uri="{9D8B030D-6E8A-4147-A177-3AD203B41FA5}">
                      <a16:colId xmlns:a16="http://schemas.microsoft.com/office/drawing/2014/main" val="1778282317"/>
                    </a:ext>
                  </a:extLst>
                </a:gridCol>
                <a:gridCol w="792000">
                  <a:extLst>
                    <a:ext uri="{9D8B030D-6E8A-4147-A177-3AD203B41FA5}">
                      <a16:colId xmlns:a16="http://schemas.microsoft.com/office/drawing/2014/main" val="3153584689"/>
                    </a:ext>
                  </a:extLst>
                </a:gridCol>
                <a:gridCol w="792000">
                  <a:extLst>
                    <a:ext uri="{9D8B030D-6E8A-4147-A177-3AD203B41FA5}">
                      <a16:colId xmlns:a16="http://schemas.microsoft.com/office/drawing/2014/main" val="3449366246"/>
                    </a:ext>
                  </a:extLst>
                </a:gridCol>
                <a:gridCol w="792000">
                  <a:extLst>
                    <a:ext uri="{9D8B030D-6E8A-4147-A177-3AD203B41FA5}">
                      <a16:colId xmlns:a16="http://schemas.microsoft.com/office/drawing/2014/main" val="1251276214"/>
                    </a:ext>
                  </a:extLst>
                </a:gridCol>
                <a:gridCol w="792000">
                  <a:extLst>
                    <a:ext uri="{9D8B030D-6E8A-4147-A177-3AD203B41FA5}">
                      <a16:colId xmlns:a16="http://schemas.microsoft.com/office/drawing/2014/main" val="962394533"/>
                    </a:ext>
                  </a:extLst>
                </a:gridCol>
                <a:gridCol w="792000">
                  <a:extLst>
                    <a:ext uri="{9D8B030D-6E8A-4147-A177-3AD203B41FA5}">
                      <a16:colId xmlns:a16="http://schemas.microsoft.com/office/drawing/2014/main" val="2432752104"/>
                    </a:ext>
                  </a:extLst>
                </a:gridCol>
                <a:gridCol w="792000">
                  <a:extLst>
                    <a:ext uri="{9D8B030D-6E8A-4147-A177-3AD203B41FA5}">
                      <a16:colId xmlns:a16="http://schemas.microsoft.com/office/drawing/2014/main" val="574884535"/>
                    </a:ext>
                  </a:extLst>
                </a:gridCol>
              </a:tblGrid>
              <a:tr h="504000">
                <a:tc>
                  <a:txBody>
                    <a:bodyPr/>
                    <a:lstStyle/>
                    <a:p>
                      <a:endParaRPr lang="en-GB" sz="1400" dirty="0"/>
                    </a:p>
                  </a:txBody>
                  <a:tcPr>
                    <a:lnL w="12700" cap="flat" cmpd="sng" algn="ctr">
                      <a:no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gridSpan="4">
                  <a:txBody>
                    <a:bodyPr/>
                    <a:lstStyle/>
                    <a:p>
                      <a:pPr algn="ctr"/>
                      <a:r>
                        <a:rPr lang="en-US" sz="2000" dirty="0"/>
                        <a:t>October</a:t>
                      </a:r>
                      <a:endParaRPr lang="en-GB" sz="200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rgbClr val="00B0F0"/>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gridSpan="4">
                  <a:txBody>
                    <a:bodyPr/>
                    <a:lstStyle/>
                    <a:p>
                      <a:pPr algn="ctr"/>
                      <a:r>
                        <a:rPr lang="en-US" sz="2000" dirty="0"/>
                        <a:t>November</a:t>
                      </a:r>
                      <a:endParaRPr lang="en-GB" sz="200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rgbClr val="FFC000"/>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gridSpan="4">
                  <a:txBody>
                    <a:bodyPr/>
                    <a:lstStyle/>
                    <a:p>
                      <a:pPr algn="ctr"/>
                      <a:r>
                        <a:rPr lang="en-US" sz="2000" dirty="0"/>
                        <a:t>December</a:t>
                      </a:r>
                      <a:endParaRPr lang="en-GB" sz="200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5">
                        <a:lumMod val="50000"/>
                      </a:schemeClr>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hMerge="1">
                  <a:txBody>
                    <a:bodyPr/>
                    <a:lstStyle/>
                    <a:p>
                      <a:endParaRPr lang="en-GB"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466494853"/>
                  </a:ext>
                </a:extLst>
              </a:tr>
              <a:tr h="504000">
                <a:tc>
                  <a:txBody>
                    <a:bodyPr/>
                    <a:lstStyle/>
                    <a:p>
                      <a:endParaRPr lang="en-GB" sz="1400" dirty="0"/>
                    </a:p>
                  </a:txBody>
                  <a:tcPr>
                    <a:lnL w="12700" cap="flat" cmpd="sng" algn="ctr">
                      <a:no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050" dirty="0"/>
                        <a:t>Week 01</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2">
                        <a:lumMod val="10000"/>
                        <a:lumOff val="90000"/>
                      </a:schemeClr>
                    </a:solidFill>
                  </a:tcPr>
                </a:tc>
                <a:tc>
                  <a:txBody>
                    <a:bodyPr/>
                    <a:lstStyle/>
                    <a:p>
                      <a:pPr algn="ctr"/>
                      <a:r>
                        <a:rPr lang="en-US" sz="1050" dirty="0"/>
                        <a:t>Week 02</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2">
                        <a:lumMod val="10000"/>
                        <a:lumOff val="90000"/>
                      </a:schemeClr>
                    </a:solidFill>
                  </a:tcPr>
                </a:tc>
                <a:tc>
                  <a:txBody>
                    <a:bodyPr/>
                    <a:lstStyle/>
                    <a:p>
                      <a:pPr algn="ctr"/>
                      <a:r>
                        <a:rPr lang="en-US" sz="1050" dirty="0"/>
                        <a:t>Week 03</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2">
                        <a:lumMod val="10000"/>
                        <a:lumOff val="90000"/>
                      </a:schemeClr>
                    </a:solidFill>
                  </a:tcPr>
                </a:tc>
                <a:tc>
                  <a:txBody>
                    <a:bodyPr/>
                    <a:lstStyle/>
                    <a:p>
                      <a:pPr algn="ctr"/>
                      <a:r>
                        <a:rPr lang="en-US" sz="1050" dirty="0"/>
                        <a:t>Week 04</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2">
                        <a:lumMod val="10000"/>
                        <a:lumOff val="90000"/>
                      </a:schemeClr>
                    </a:solidFill>
                  </a:tcPr>
                </a:tc>
                <a:tc>
                  <a:txBody>
                    <a:bodyPr/>
                    <a:lstStyle/>
                    <a:p>
                      <a:pPr algn="ctr"/>
                      <a:r>
                        <a:rPr lang="en-US" sz="1050" dirty="0"/>
                        <a:t>Week 01</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rgbClr val="FFFFCC"/>
                    </a:solidFill>
                  </a:tcPr>
                </a:tc>
                <a:tc>
                  <a:txBody>
                    <a:bodyPr/>
                    <a:lstStyle/>
                    <a:p>
                      <a:pPr algn="ctr"/>
                      <a:r>
                        <a:rPr lang="en-US" sz="1050" dirty="0"/>
                        <a:t>Week 02</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rgbClr val="FFFFCC"/>
                    </a:solidFill>
                  </a:tcPr>
                </a:tc>
                <a:tc>
                  <a:txBody>
                    <a:bodyPr/>
                    <a:lstStyle/>
                    <a:p>
                      <a:pPr algn="ctr"/>
                      <a:r>
                        <a:rPr lang="en-US" sz="1050" dirty="0"/>
                        <a:t>Week 03</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rgbClr val="FFFFCC"/>
                    </a:solidFill>
                  </a:tcPr>
                </a:tc>
                <a:tc>
                  <a:txBody>
                    <a:bodyPr/>
                    <a:lstStyle/>
                    <a:p>
                      <a:pPr algn="ctr"/>
                      <a:r>
                        <a:rPr lang="en-US" sz="1050" dirty="0"/>
                        <a:t>Week 04</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rgbClr val="FFFFCC"/>
                    </a:solidFill>
                  </a:tcPr>
                </a:tc>
                <a:tc>
                  <a:txBody>
                    <a:bodyPr/>
                    <a:lstStyle/>
                    <a:p>
                      <a:pPr algn="ctr"/>
                      <a:r>
                        <a:rPr lang="en-US" sz="1050" dirty="0"/>
                        <a:t>Week 01</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5">
                        <a:lumMod val="20000"/>
                        <a:lumOff val="80000"/>
                      </a:schemeClr>
                    </a:solidFill>
                  </a:tcPr>
                </a:tc>
                <a:tc>
                  <a:txBody>
                    <a:bodyPr/>
                    <a:lstStyle/>
                    <a:p>
                      <a:pPr algn="ctr"/>
                      <a:r>
                        <a:rPr lang="en-US" sz="1050" dirty="0"/>
                        <a:t>Week 02</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5">
                        <a:lumMod val="20000"/>
                        <a:lumOff val="80000"/>
                      </a:schemeClr>
                    </a:solidFill>
                  </a:tcPr>
                </a:tc>
                <a:tc>
                  <a:txBody>
                    <a:bodyPr/>
                    <a:lstStyle/>
                    <a:p>
                      <a:pPr algn="ctr"/>
                      <a:r>
                        <a:rPr lang="en-US" sz="1050" dirty="0"/>
                        <a:t>Week 03</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5">
                        <a:lumMod val="20000"/>
                        <a:lumOff val="80000"/>
                      </a:schemeClr>
                    </a:solidFill>
                  </a:tcPr>
                </a:tc>
                <a:tc>
                  <a:txBody>
                    <a:bodyPr/>
                    <a:lstStyle/>
                    <a:p>
                      <a:pPr algn="ctr"/>
                      <a:r>
                        <a:rPr lang="en-US" sz="1050" dirty="0"/>
                        <a:t>Week 04</a:t>
                      </a:r>
                      <a:endParaRPr lang="en-GB" sz="1050" dirty="0"/>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922912603"/>
                  </a:ext>
                </a:extLst>
              </a:tr>
              <a:tr h="504000">
                <a:tc>
                  <a:txBody>
                    <a:bodyPr/>
                    <a:lstStyle/>
                    <a:p>
                      <a:pPr algn="ctr"/>
                      <a:r>
                        <a:rPr lang="en-US" sz="1050" b="1" dirty="0">
                          <a:solidFill>
                            <a:schemeClr val="bg1"/>
                          </a:solidFill>
                        </a:rPr>
                        <a:t>01. Develop Back-End [PHP - (Laravel) &amp; MySQL].</a:t>
                      </a:r>
                      <a:endParaRPr lang="en-GB" sz="1050" b="1" dirty="0">
                        <a:solidFill>
                          <a:schemeClr val="bg1"/>
                        </a:solidFill>
                      </a:endParaRP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1">
                        <a:lumMod val="75000"/>
                        <a:lumOff val="25000"/>
                      </a:schemeClr>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65119139"/>
                  </a:ext>
                </a:extLst>
              </a:tr>
              <a:tr h="504000">
                <a:tc>
                  <a:txBody>
                    <a:bodyPr/>
                    <a:lstStyle/>
                    <a:p>
                      <a:pPr algn="ctr"/>
                      <a:r>
                        <a:rPr lang="en-US" sz="1050" b="1" dirty="0">
                          <a:solidFill>
                            <a:schemeClr val="bg1"/>
                          </a:solidFill>
                        </a:rPr>
                        <a:t>02. Develop Front-End (HTML, CSS, JavaScript). </a:t>
                      </a:r>
                      <a:endParaRPr lang="en-GB" sz="1050" b="1" dirty="0">
                        <a:solidFill>
                          <a:schemeClr val="bg1"/>
                        </a:solidFill>
                      </a:endParaRP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1">
                        <a:lumMod val="75000"/>
                        <a:lumOff val="25000"/>
                      </a:schemeClr>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137757915"/>
                  </a:ext>
                </a:extLst>
              </a:tr>
              <a:tr h="504000">
                <a:tc>
                  <a:txBody>
                    <a:bodyPr/>
                    <a:lstStyle/>
                    <a:p>
                      <a:pPr algn="ctr"/>
                      <a:r>
                        <a:rPr lang="en-US" sz="1050" b="1" dirty="0">
                          <a:solidFill>
                            <a:schemeClr val="bg1"/>
                          </a:solidFill>
                        </a:rPr>
                        <a:t>03. Implement Product Listing &amp; Ordering Features.</a:t>
                      </a:r>
                      <a:endParaRPr lang="en-GB" sz="1050" b="1" dirty="0">
                        <a:solidFill>
                          <a:schemeClr val="bg1"/>
                        </a:solidFill>
                      </a:endParaRP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1">
                        <a:lumMod val="75000"/>
                        <a:lumOff val="25000"/>
                      </a:schemeClr>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402374342"/>
                  </a:ext>
                </a:extLst>
              </a:tr>
              <a:tr h="504000">
                <a:tc>
                  <a:txBody>
                    <a:bodyPr/>
                    <a:lstStyle/>
                    <a:p>
                      <a:pPr algn="ctr"/>
                      <a:r>
                        <a:rPr lang="en-US" sz="1050" b="1" dirty="0">
                          <a:solidFill>
                            <a:schemeClr val="bg1"/>
                          </a:solidFill>
                        </a:rPr>
                        <a:t>04. Create Simulated Data &amp; </a:t>
                      </a:r>
                    </a:p>
                    <a:p>
                      <a:pPr algn="ctr"/>
                      <a:r>
                        <a:rPr lang="en-US" sz="1050" b="1" dirty="0">
                          <a:solidFill>
                            <a:schemeClr val="bg1"/>
                          </a:solidFill>
                        </a:rPr>
                        <a:t>  Populate Database.</a:t>
                      </a:r>
                      <a:endParaRPr lang="en-GB" sz="1050" b="1" dirty="0">
                        <a:solidFill>
                          <a:schemeClr val="bg1"/>
                        </a:solidFill>
                      </a:endParaRP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1">
                        <a:lumMod val="75000"/>
                        <a:lumOff val="25000"/>
                      </a:schemeClr>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719688437"/>
                  </a:ext>
                </a:extLst>
              </a:tr>
              <a:tr h="504000">
                <a:tc>
                  <a:txBody>
                    <a:bodyPr/>
                    <a:lstStyle/>
                    <a:p>
                      <a:pPr algn="ctr"/>
                      <a:r>
                        <a:rPr lang="en-US" sz="1050" b="1" dirty="0">
                          <a:solidFill>
                            <a:schemeClr val="bg1"/>
                          </a:solidFill>
                        </a:rPr>
                        <a:t>05. Test and Evaluate User Flows and Functionality.</a:t>
                      </a:r>
                      <a:endParaRPr lang="en-GB" sz="1050" b="1" dirty="0">
                        <a:solidFill>
                          <a:schemeClr val="bg1"/>
                        </a:solidFill>
                      </a:endParaRP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1">
                        <a:lumMod val="75000"/>
                        <a:lumOff val="25000"/>
                      </a:schemeClr>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492957900"/>
                  </a:ext>
                </a:extLst>
              </a:tr>
              <a:tr h="504000">
                <a:tc>
                  <a:txBody>
                    <a:bodyPr/>
                    <a:lstStyle/>
                    <a:p>
                      <a:pPr algn="ctr"/>
                      <a:r>
                        <a:rPr lang="en-US" sz="1050" b="1" dirty="0">
                          <a:solidFill>
                            <a:schemeClr val="bg1"/>
                          </a:solidFill>
                        </a:rPr>
                        <a:t>06. Refine Features &amp; Fix Bugs.</a:t>
                      </a:r>
                      <a:endParaRPr lang="en-GB" sz="1050" b="1" dirty="0">
                        <a:solidFill>
                          <a:schemeClr val="bg1"/>
                        </a:solidFill>
                      </a:endParaRP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1">
                        <a:lumMod val="75000"/>
                        <a:lumOff val="25000"/>
                      </a:schemeClr>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4031851147"/>
                  </a:ext>
                </a:extLst>
              </a:tr>
              <a:tr h="448147">
                <a:tc>
                  <a:txBody>
                    <a:bodyPr/>
                    <a:lstStyle/>
                    <a:p>
                      <a:pPr algn="ctr"/>
                      <a:r>
                        <a:rPr lang="en-US" sz="1050" b="1" dirty="0">
                          <a:solidFill>
                            <a:schemeClr val="bg1"/>
                          </a:solidFill>
                        </a:rPr>
                        <a:t>07. Final Deployment.</a:t>
                      </a:r>
                      <a:endParaRPr lang="en-GB" sz="1050" b="1" dirty="0">
                        <a:solidFill>
                          <a:schemeClr val="bg1"/>
                        </a:solidFill>
                      </a:endParaRP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1">
                        <a:lumMod val="75000"/>
                        <a:lumOff val="25000"/>
                      </a:schemeClr>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72808147"/>
                  </a:ext>
                </a:extLst>
              </a:tr>
              <a:tr h="504000">
                <a:tc>
                  <a:txBody>
                    <a:bodyPr/>
                    <a:lstStyle/>
                    <a:p>
                      <a:pPr algn="ctr"/>
                      <a:r>
                        <a:rPr lang="en-US" sz="1050" b="1" dirty="0">
                          <a:solidFill>
                            <a:schemeClr val="bg1"/>
                          </a:solidFill>
                        </a:rPr>
                        <a:t>8. Project Documentation, Presentation &amp; a Postal</a:t>
                      </a:r>
                      <a:endParaRPr lang="en-GB" sz="1050" b="1" dirty="0">
                        <a:solidFill>
                          <a:schemeClr val="bg1"/>
                        </a:solidFill>
                      </a:endParaRPr>
                    </a:p>
                  </a:txBody>
                  <a:tcPr anchor="ct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tx1">
                        <a:lumMod val="75000"/>
                        <a:lumOff val="25000"/>
                      </a:schemeClr>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tc>
                  <a:txBody>
                    <a:bodyPr/>
                    <a:lstStyle/>
                    <a:p>
                      <a:endParaRPr lang="en-GB" sz="1400" dirty="0"/>
                    </a:p>
                  </a:txBody>
                  <a:tcPr>
                    <a:lnL w="12700" cap="flat" cmpd="sng" algn="ctr">
                      <a:solidFill>
                        <a:schemeClr val="bg1">
                          <a:lumMod val="75000"/>
                        </a:schemeClr>
                      </a:solidFill>
                      <a:prstDash val="solid"/>
                      <a:round/>
                      <a:headEnd type="none" w="med" len="med"/>
                      <a:tailEnd type="none" w="med" len="med"/>
                    </a:lnL>
                    <a:lnR w="12700" cap="flat" cmpd="sng" algn="ctr">
                      <a:solidFill>
                        <a:schemeClr val="bg1">
                          <a:lumMod val="75000"/>
                        </a:schemeClr>
                      </a:solidFill>
                      <a:prstDash val="solid"/>
                      <a:round/>
                      <a:headEnd type="none" w="med" len="med"/>
                      <a:tailEnd type="none" w="med" len="med"/>
                    </a:lnR>
                    <a:lnT w="12700" cap="flat" cmpd="sng" algn="ctr">
                      <a:solidFill>
                        <a:schemeClr val="bg1">
                          <a:lumMod val="75000"/>
                        </a:schemeClr>
                      </a:solidFill>
                      <a:prstDash val="solid"/>
                      <a:round/>
                      <a:headEnd type="none" w="med" len="med"/>
                      <a:tailEnd type="none" w="med" len="med"/>
                    </a:lnT>
                    <a:lnB w="12700" cap="flat" cmpd="sng" algn="ctr">
                      <a:solidFill>
                        <a:schemeClr val="bg1">
                          <a:lumMod val="75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968497821"/>
                  </a:ext>
                </a:extLst>
              </a:tr>
            </a:tbl>
          </a:graphicData>
        </a:graphic>
      </p:graphicFrame>
      <p:sp>
        <p:nvSpPr>
          <p:cNvPr id="4" name="Arrow: Pentagon 3">
            <a:extLst>
              <a:ext uri="{FF2B5EF4-FFF2-40B4-BE49-F238E27FC236}">
                <a16:creationId xmlns:a16="http://schemas.microsoft.com/office/drawing/2014/main" id="{EC7981FF-780A-196A-0FF8-26FD7931A150}"/>
              </a:ext>
            </a:extLst>
          </p:cNvPr>
          <p:cNvSpPr/>
          <p:nvPr/>
        </p:nvSpPr>
        <p:spPr>
          <a:xfrm>
            <a:off x="3042744" y="2454165"/>
            <a:ext cx="1566041" cy="325821"/>
          </a:xfrm>
          <a:prstGeom prst="homePlate">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50" dirty="0"/>
              <a:t>From: 06/10/2025 - 24/10/2025</a:t>
            </a:r>
            <a:endParaRPr lang="en-GB" sz="1050" dirty="0"/>
          </a:p>
        </p:txBody>
      </p:sp>
      <p:sp>
        <p:nvSpPr>
          <p:cNvPr id="5" name="Arrow: Pentagon 4">
            <a:extLst>
              <a:ext uri="{FF2B5EF4-FFF2-40B4-BE49-F238E27FC236}">
                <a16:creationId xmlns:a16="http://schemas.microsoft.com/office/drawing/2014/main" id="{30D83495-48AD-1879-0426-27254F6C8D44}"/>
              </a:ext>
            </a:extLst>
          </p:cNvPr>
          <p:cNvSpPr/>
          <p:nvPr/>
        </p:nvSpPr>
        <p:spPr>
          <a:xfrm>
            <a:off x="4629807" y="2969172"/>
            <a:ext cx="1566042" cy="325821"/>
          </a:xfrm>
          <a:prstGeom prst="homePlate">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50" dirty="0"/>
              <a:t>From: 27</a:t>
            </a:r>
            <a:r>
              <a:rPr lang="en-US" sz="1050" baseline="30000" dirty="0"/>
              <a:t>th</a:t>
            </a:r>
            <a:r>
              <a:rPr lang="en-US" sz="1050" dirty="0"/>
              <a:t> Oct to 07/11/2025</a:t>
            </a:r>
            <a:endParaRPr lang="en-GB" sz="1050" dirty="0"/>
          </a:p>
        </p:txBody>
      </p:sp>
      <p:pic>
        <p:nvPicPr>
          <p:cNvPr id="7" name="Picture 6" descr="A logo with a person in a circle&#10;&#10;AI-generated content may be incorrect.">
            <a:extLst>
              <a:ext uri="{FF2B5EF4-FFF2-40B4-BE49-F238E27FC236}">
                <a16:creationId xmlns:a16="http://schemas.microsoft.com/office/drawing/2014/main" id="{431D5308-73AA-C2B9-6107-40A3E4A1306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45931" y="1370722"/>
            <a:ext cx="825062" cy="947027"/>
          </a:xfrm>
          <a:prstGeom prst="rect">
            <a:avLst/>
          </a:prstGeom>
        </p:spPr>
      </p:pic>
      <p:sp>
        <p:nvSpPr>
          <p:cNvPr id="8" name="Arrow: Pentagon 7">
            <a:extLst>
              <a:ext uri="{FF2B5EF4-FFF2-40B4-BE49-F238E27FC236}">
                <a16:creationId xmlns:a16="http://schemas.microsoft.com/office/drawing/2014/main" id="{05BFB239-2E17-2872-09C8-2D05805E70BA}"/>
              </a:ext>
            </a:extLst>
          </p:cNvPr>
          <p:cNvSpPr/>
          <p:nvPr/>
        </p:nvSpPr>
        <p:spPr>
          <a:xfrm>
            <a:off x="5423338" y="3536730"/>
            <a:ext cx="1566041" cy="325821"/>
          </a:xfrm>
          <a:prstGeom prst="homePlate">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00" dirty="0"/>
              <a:t>From: 03</a:t>
            </a:r>
            <a:r>
              <a:rPr lang="en-US" sz="1000" baseline="30000" dirty="0"/>
              <a:t>rd</a:t>
            </a:r>
            <a:r>
              <a:rPr lang="en-US" sz="1000" dirty="0"/>
              <a:t> to 14/11/2025</a:t>
            </a:r>
            <a:endParaRPr lang="en-GB" sz="1000" dirty="0"/>
          </a:p>
        </p:txBody>
      </p:sp>
      <p:sp>
        <p:nvSpPr>
          <p:cNvPr id="10" name="Arrow: Pentagon 9">
            <a:extLst>
              <a:ext uri="{FF2B5EF4-FFF2-40B4-BE49-F238E27FC236}">
                <a16:creationId xmlns:a16="http://schemas.microsoft.com/office/drawing/2014/main" id="{CDE6C7EB-6533-E485-A799-4AF38440CDF0}"/>
              </a:ext>
            </a:extLst>
          </p:cNvPr>
          <p:cNvSpPr/>
          <p:nvPr/>
        </p:nvSpPr>
        <p:spPr>
          <a:xfrm>
            <a:off x="6206359" y="4109544"/>
            <a:ext cx="835574" cy="325821"/>
          </a:xfrm>
          <a:prstGeom prst="homePlate">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0" dirty="0"/>
              <a:t>From: 10</a:t>
            </a:r>
            <a:r>
              <a:rPr lang="en-US" sz="900" baseline="30000" dirty="0"/>
              <a:t>th</a:t>
            </a:r>
            <a:r>
              <a:rPr lang="en-US" sz="900" dirty="0"/>
              <a:t> -14/11/2025</a:t>
            </a:r>
            <a:endParaRPr lang="en-GB" sz="900" dirty="0"/>
          </a:p>
        </p:txBody>
      </p:sp>
      <p:sp>
        <p:nvSpPr>
          <p:cNvPr id="11" name="Arrow: Pentagon 10">
            <a:extLst>
              <a:ext uri="{FF2B5EF4-FFF2-40B4-BE49-F238E27FC236}">
                <a16:creationId xmlns:a16="http://schemas.microsoft.com/office/drawing/2014/main" id="{C7149D33-7FCD-BFD4-8007-45CEA21BA70E}"/>
              </a:ext>
            </a:extLst>
          </p:cNvPr>
          <p:cNvSpPr/>
          <p:nvPr/>
        </p:nvSpPr>
        <p:spPr>
          <a:xfrm>
            <a:off x="6989380" y="4608788"/>
            <a:ext cx="835573" cy="325821"/>
          </a:xfrm>
          <a:prstGeom prst="homePlate">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0" dirty="0"/>
              <a:t>From: 17</a:t>
            </a:r>
            <a:r>
              <a:rPr lang="en-US" sz="900" baseline="30000" dirty="0"/>
              <a:t>th</a:t>
            </a:r>
            <a:r>
              <a:rPr lang="en-US" sz="900" dirty="0"/>
              <a:t> -  21/11/2025</a:t>
            </a:r>
            <a:endParaRPr lang="en-GB" sz="900" dirty="0"/>
          </a:p>
        </p:txBody>
      </p:sp>
      <p:sp>
        <p:nvSpPr>
          <p:cNvPr id="12" name="Arrow: Pentagon 11">
            <a:extLst>
              <a:ext uri="{FF2B5EF4-FFF2-40B4-BE49-F238E27FC236}">
                <a16:creationId xmlns:a16="http://schemas.microsoft.com/office/drawing/2014/main" id="{15505E33-EE5F-D5AE-D986-039F7EA0B4C2}"/>
              </a:ext>
            </a:extLst>
          </p:cNvPr>
          <p:cNvSpPr/>
          <p:nvPr/>
        </p:nvSpPr>
        <p:spPr>
          <a:xfrm>
            <a:off x="2370083" y="6053960"/>
            <a:ext cx="7031420" cy="325821"/>
          </a:xfrm>
          <a:prstGeom prst="homePlate">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050" dirty="0"/>
              <a:t> Date: from 01/10/2025                                                                       to                                                                                                   04/12/2025 </a:t>
            </a:r>
            <a:endParaRPr lang="en-GB" sz="1050" dirty="0"/>
          </a:p>
        </p:txBody>
      </p:sp>
      <p:sp>
        <p:nvSpPr>
          <p:cNvPr id="13" name="Arrow: Pentagon 12">
            <a:extLst>
              <a:ext uri="{FF2B5EF4-FFF2-40B4-BE49-F238E27FC236}">
                <a16:creationId xmlns:a16="http://schemas.microsoft.com/office/drawing/2014/main" id="{A5902267-FC9A-049F-C8C5-0097753EF864}"/>
              </a:ext>
            </a:extLst>
          </p:cNvPr>
          <p:cNvSpPr/>
          <p:nvPr/>
        </p:nvSpPr>
        <p:spPr>
          <a:xfrm>
            <a:off x="7772400" y="5108024"/>
            <a:ext cx="835569" cy="325821"/>
          </a:xfrm>
          <a:prstGeom prst="homePlate">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900" dirty="0"/>
              <a:t>From: 24</a:t>
            </a:r>
            <a:r>
              <a:rPr lang="en-US" sz="900" baseline="30000" dirty="0"/>
              <a:t>th</a:t>
            </a:r>
            <a:r>
              <a:rPr lang="en-US" sz="900" dirty="0"/>
              <a:t> - 28/11/2025</a:t>
            </a:r>
            <a:endParaRPr lang="en-GB" sz="900" dirty="0"/>
          </a:p>
        </p:txBody>
      </p:sp>
      <p:sp>
        <p:nvSpPr>
          <p:cNvPr id="14" name="Arrow: Pentagon 13">
            <a:extLst>
              <a:ext uri="{FF2B5EF4-FFF2-40B4-BE49-F238E27FC236}">
                <a16:creationId xmlns:a16="http://schemas.microsoft.com/office/drawing/2014/main" id="{A9B5C99A-3D58-0093-D3CC-29DCD6BD5DC8}"/>
              </a:ext>
            </a:extLst>
          </p:cNvPr>
          <p:cNvSpPr/>
          <p:nvPr/>
        </p:nvSpPr>
        <p:spPr>
          <a:xfrm>
            <a:off x="8586949" y="5565234"/>
            <a:ext cx="793534" cy="325821"/>
          </a:xfrm>
          <a:prstGeom prst="homePlate">
            <a:avLst/>
          </a:prstGeom>
          <a:solidFill>
            <a:schemeClr val="accent6">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800" dirty="0"/>
              <a:t>From: 01 &amp; 02/12/2025</a:t>
            </a:r>
            <a:endParaRPr lang="en-GB" sz="800" dirty="0"/>
          </a:p>
        </p:txBody>
      </p:sp>
      <p:sp>
        <p:nvSpPr>
          <p:cNvPr id="6" name="TextBox 5">
            <a:extLst>
              <a:ext uri="{FF2B5EF4-FFF2-40B4-BE49-F238E27FC236}">
                <a16:creationId xmlns:a16="http://schemas.microsoft.com/office/drawing/2014/main" id="{DC04D031-F011-D636-BB8B-9E4AE4D1F983}"/>
              </a:ext>
            </a:extLst>
          </p:cNvPr>
          <p:cNvSpPr txBox="1"/>
          <p:nvPr/>
        </p:nvSpPr>
        <p:spPr>
          <a:xfrm>
            <a:off x="5117591" y="1001390"/>
            <a:ext cx="2243371" cy="369332"/>
          </a:xfrm>
          <a:prstGeom prst="rect">
            <a:avLst/>
          </a:prstGeom>
          <a:noFill/>
        </p:spPr>
        <p:txBody>
          <a:bodyPr wrap="none" rtlCol="0">
            <a:spAutoFit/>
          </a:bodyPr>
          <a:lstStyle/>
          <a:p>
            <a:r>
              <a:rPr lang="en-US" b="1" dirty="0"/>
              <a:t>WEEKLY ACTIVITIES</a:t>
            </a:r>
            <a:endParaRPr lang="en-GB" b="1" dirty="0"/>
          </a:p>
        </p:txBody>
      </p:sp>
    </p:spTree>
    <p:extLst>
      <p:ext uri="{BB962C8B-B14F-4D97-AF65-F5344CB8AC3E}">
        <p14:creationId xmlns:p14="http://schemas.microsoft.com/office/powerpoint/2010/main" val="1230072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1E6DA-33D9-2155-86B7-484A5B53C129}"/>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DA29E60-4EB4-7FC2-F1FB-F849395E5D17}"/>
              </a:ext>
            </a:extLst>
          </p:cNvPr>
          <p:cNvPicPr>
            <a:picLocks noChangeAspect="1"/>
          </p:cNvPicPr>
          <p:nvPr/>
        </p:nvPicPr>
        <p:blipFill>
          <a:blip r:embed="rId2"/>
          <a:stretch>
            <a:fillRect/>
          </a:stretch>
        </p:blipFill>
        <p:spPr>
          <a:xfrm>
            <a:off x="0" y="0"/>
            <a:ext cx="12192001" cy="6858000"/>
          </a:xfrm>
          <a:prstGeom prst="rect">
            <a:avLst/>
          </a:prstGeom>
        </p:spPr>
      </p:pic>
      <p:sp>
        <p:nvSpPr>
          <p:cNvPr id="7" name="TextBox 6">
            <a:extLst>
              <a:ext uri="{FF2B5EF4-FFF2-40B4-BE49-F238E27FC236}">
                <a16:creationId xmlns:a16="http://schemas.microsoft.com/office/drawing/2014/main" id="{25E166F8-0EF2-1A9F-F63D-A20A2036F8F6}"/>
              </a:ext>
            </a:extLst>
          </p:cNvPr>
          <p:cNvSpPr txBox="1"/>
          <p:nvPr/>
        </p:nvSpPr>
        <p:spPr>
          <a:xfrm>
            <a:off x="809296" y="978819"/>
            <a:ext cx="4945118" cy="584775"/>
          </a:xfrm>
          <a:prstGeom prst="rect">
            <a:avLst/>
          </a:prstGeom>
          <a:noFill/>
        </p:spPr>
        <p:txBody>
          <a:bodyPr wrap="square" rtlCol="0">
            <a:spAutoFit/>
          </a:bodyPr>
          <a:lstStyle/>
          <a:p>
            <a:r>
              <a:rPr lang="en-US" sz="3200" b="1" dirty="0">
                <a:solidFill>
                  <a:schemeClr val="accent6">
                    <a:lumMod val="50000"/>
                  </a:schemeClr>
                </a:solidFill>
              </a:rPr>
              <a:t>AgriLink Roles &amp; Actions</a:t>
            </a:r>
          </a:p>
        </p:txBody>
      </p:sp>
      <p:grpSp>
        <p:nvGrpSpPr>
          <p:cNvPr id="14" name="Group 13">
            <a:extLst>
              <a:ext uri="{FF2B5EF4-FFF2-40B4-BE49-F238E27FC236}">
                <a16:creationId xmlns:a16="http://schemas.microsoft.com/office/drawing/2014/main" id="{95813651-ADEC-94BC-2FE6-F4162D76B6E2}"/>
              </a:ext>
            </a:extLst>
          </p:cNvPr>
          <p:cNvGrpSpPr/>
          <p:nvPr/>
        </p:nvGrpSpPr>
        <p:grpSpPr>
          <a:xfrm>
            <a:off x="1082566" y="1466706"/>
            <a:ext cx="6295695" cy="3693319"/>
            <a:chOff x="1082566" y="1860331"/>
            <a:chExt cx="6295695" cy="3693319"/>
          </a:xfrm>
        </p:grpSpPr>
        <p:sp>
          <p:nvSpPr>
            <p:cNvPr id="6" name="TextBox 5">
              <a:extLst>
                <a:ext uri="{FF2B5EF4-FFF2-40B4-BE49-F238E27FC236}">
                  <a16:creationId xmlns:a16="http://schemas.microsoft.com/office/drawing/2014/main" id="{84D2F2FF-50FF-4734-8914-EBEB14AA3F8B}"/>
                </a:ext>
              </a:extLst>
            </p:cNvPr>
            <p:cNvSpPr txBox="1"/>
            <p:nvPr/>
          </p:nvSpPr>
          <p:spPr>
            <a:xfrm>
              <a:off x="1082566" y="1860331"/>
              <a:ext cx="5708455" cy="3693319"/>
            </a:xfrm>
            <a:prstGeom prst="rect">
              <a:avLst/>
            </a:prstGeom>
            <a:noFill/>
          </p:spPr>
          <p:txBody>
            <a:bodyPr wrap="square" rtlCol="0">
              <a:spAutoFit/>
            </a:bodyPr>
            <a:lstStyle/>
            <a:p>
              <a:r>
                <a:rPr lang="en-US" b="1" dirty="0"/>
                <a:t>Admin:</a:t>
              </a:r>
            </a:p>
            <a:p>
              <a:endParaRPr lang="en-US" dirty="0"/>
            </a:p>
            <a:p>
              <a:endParaRPr lang="en-US" dirty="0"/>
            </a:p>
            <a:p>
              <a:r>
                <a:rPr lang="en-US" b="1" dirty="0"/>
                <a:t>Farmer:</a:t>
              </a:r>
            </a:p>
            <a:p>
              <a:endParaRPr lang="en-US" dirty="0"/>
            </a:p>
            <a:p>
              <a:endParaRPr lang="en-US" dirty="0"/>
            </a:p>
            <a:p>
              <a:r>
                <a:rPr lang="en-US" b="1" dirty="0"/>
                <a:t>Buyer:</a:t>
              </a:r>
            </a:p>
            <a:p>
              <a:endParaRPr lang="en-US" dirty="0"/>
            </a:p>
            <a:p>
              <a:endParaRPr lang="en-US" dirty="0"/>
            </a:p>
            <a:p>
              <a:r>
                <a:rPr lang="en-US" b="1" dirty="0"/>
                <a:t>Anonymous User:</a:t>
              </a:r>
            </a:p>
            <a:p>
              <a:endParaRPr lang="en-GB" dirty="0"/>
            </a:p>
            <a:p>
              <a:endParaRPr lang="en-GB" dirty="0"/>
            </a:p>
            <a:p>
              <a:endParaRPr lang="en-GB" dirty="0"/>
            </a:p>
          </p:txBody>
        </p:sp>
        <p:sp>
          <p:nvSpPr>
            <p:cNvPr id="8" name="TextBox 7">
              <a:extLst>
                <a:ext uri="{FF2B5EF4-FFF2-40B4-BE49-F238E27FC236}">
                  <a16:creationId xmlns:a16="http://schemas.microsoft.com/office/drawing/2014/main" id="{A7646B6E-CA2F-8CF0-BB0E-8306B1A809C7}"/>
                </a:ext>
              </a:extLst>
            </p:cNvPr>
            <p:cNvSpPr txBox="1"/>
            <p:nvPr/>
          </p:nvSpPr>
          <p:spPr>
            <a:xfrm>
              <a:off x="1367761" y="4651870"/>
              <a:ext cx="4386653" cy="646331"/>
            </a:xfrm>
            <a:prstGeom prst="rect">
              <a:avLst/>
            </a:prstGeom>
            <a:noFill/>
          </p:spPr>
          <p:txBody>
            <a:bodyPr wrap="square" rtlCol="0">
              <a:spAutoFit/>
            </a:bodyPr>
            <a:lstStyle/>
            <a:p>
              <a:pPr marL="285750" indent="-285750">
                <a:buFont typeface="Wingdings" panose="05000000000000000000" pitchFamily="2" charset="2"/>
                <a:buChar char="v"/>
              </a:pPr>
              <a:r>
                <a:rPr lang="en-US" dirty="0"/>
                <a:t>Browse available products</a:t>
              </a:r>
            </a:p>
            <a:p>
              <a:pPr marL="285750" indent="-285750">
                <a:buFont typeface="Wingdings" panose="05000000000000000000" pitchFamily="2" charset="2"/>
                <a:buChar char="v"/>
              </a:pPr>
              <a:r>
                <a:rPr lang="en-US" dirty="0"/>
                <a:t>View categories without logging in</a:t>
              </a:r>
              <a:endParaRPr lang="en-GB" dirty="0"/>
            </a:p>
          </p:txBody>
        </p:sp>
        <p:sp>
          <p:nvSpPr>
            <p:cNvPr id="11" name="TextBox 10">
              <a:extLst>
                <a:ext uri="{FF2B5EF4-FFF2-40B4-BE49-F238E27FC236}">
                  <a16:creationId xmlns:a16="http://schemas.microsoft.com/office/drawing/2014/main" id="{485FC4F6-D260-8E2B-9ACA-64BF6FFB96CA}"/>
                </a:ext>
              </a:extLst>
            </p:cNvPr>
            <p:cNvSpPr txBox="1"/>
            <p:nvPr/>
          </p:nvSpPr>
          <p:spPr>
            <a:xfrm>
              <a:off x="1388116" y="3816418"/>
              <a:ext cx="4598072" cy="646331"/>
            </a:xfrm>
            <a:prstGeom prst="rect">
              <a:avLst/>
            </a:prstGeom>
            <a:noFill/>
          </p:spPr>
          <p:txBody>
            <a:bodyPr wrap="square" rtlCol="0">
              <a:spAutoFit/>
            </a:bodyPr>
            <a:lstStyle/>
            <a:p>
              <a:pPr marL="285750" indent="-285750">
                <a:buFont typeface="Wingdings" panose="05000000000000000000" pitchFamily="2" charset="2"/>
                <a:buChar char="v"/>
              </a:pPr>
              <a:r>
                <a:rPr lang="en-US" dirty="0"/>
                <a:t>Search, view, and order products</a:t>
              </a:r>
            </a:p>
            <a:p>
              <a:pPr marL="285750" indent="-285750">
                <a:buFont typeface="Wingdings" panose="05000000000000000000" pitchFamily="2" charset="2"/>
                <a:buChar char="v"/>
              </a:pPr>
              <a:r>
                <a:rPr lang="en-US" dirty="0"/>
                <a:t>Leave reviews and feedback</a:t>
              </a:r>
            </a:p>
          </p:txBody>
        </p:sp>
        <p:sp>
          <p:nvSpPr>
            <p:cNvPr id="12" name="TextBox 11">
              <a:extLst>
                <a:ext uri="{FF2B5EF4-FFF2-40B4-BE49-F238E27FC236}">
                  <a16:creationId xmlns:a16="http://schemas.microsoft.com/office/drawing/2014/main" id="{E19A90AA-FC0C-A040-CFD4-9158C567DA77}"/>
                </a:ext>
              </a:extLst>
            </p:cNvPr>
            <p:cNvSpPr txBox="1"/>
            <p:nvPr/>
          </p:nvSpPr>
          <p:spPr>
            <a:xfrm>
              <a:off x="1388116" y="2996731"/>
              <a:ext cx="4598072" cy="646331"/>
            </a:xfrm>
            <a:prstGeom prst="rect">
              <a:avLst/>
            </a:prstGeom>
            <a:noFill/>
          </p:spPr>
          <p:txBody>
            <a:bodyPr wrap="square" rtlCol="0">
              <a:spAutoFit/>
            </a:bodyPr>
            <a:lstStyle/>
            <a:p>
              <a:pPr marL="285750" indent="-285750">
                <a:buFont typeface="Wingdings" panose="05000000000000000000" pitchFamily="2" charset="2"/>
                <a:buChar char="v"/>
              </a:pPr>
              <a:r>
                <a:rPr lang="en-US" dirty="0"/>
                <a:t>Create and manage produce listings </a:t>
              </a:r>
            </a:p>
            <a:p>
              <a:pPr marL="285750" indent="-285750">
                <a:buFont typeface="Wingdings" panose="05000000000000000000" pitchFamily="2" charset="2"/>
                <a:buChar char="v"/>
              </a:pPr>
              <a:r>
                <a:rPr lang="en-US" dirty="0"/>
                <a:t>Track sales and inventory analytics</a:t>
              </a:r>
            </a:p>
          </p:txBody>
        </p:sp>
        <p:sp>
          <p:nvSpPr>
            <p:cNvPr id="13" name="TextBox 12">
              <a:extLst>
                <a:ext uri="{FF2B5EF4-FFF2-40B4-BE49-F238E27FC236}">
                  <a16:creationId xmlns:a16="http://schemas.microsoft.com/office/drawing/2014/main" id="{264AD1B7-AF6D-B211-E505-DCD544C6B4B6}"/>
                </a:ext>
              </a:extLst>
            </p:cNvPr>
            <p:cNvSpPr txBox="1"/>
            <p:nvPr/>
          </p:nvSpPr>
          <p:spPr>
            <a:xfrm>
              <a:off x="1367760" y="2161279"/>
              <a:ext cx="6010501" cy="646331"/>
            </a:xfrm>
            <a:prstGeom prst="rect">
              <a:avLst/>
            </a:prstGeom>
            <a:noFill/>
          </p:spPr>
          <p:txBody>
            <a:bodyPr wrap="square" rtlCol="0">
              <a:spAutoFit/>
            </a:bodyPr>
            <a:lstStyle/>
            <a:p>
              <a:pPr marL="285750" indent="-285750">
                <a:buFont typeface="Wingdings" panose="05000000000000000000" pitchFamily="2" charset="2"/>
                <a:buChar char="v"/>
              </a:pPr>
              <a:r>
                <a:rPr lang="en-US" dirty="0"/>
                <a:t>Manage user accounts and platform configuration</a:t>
              </a:r>
            </a:p>
            <a:p>
              <a:pPr marL="285750" indent="-285750">
                <a:buFont typeface="Wingdings" panose="05000000000000000000" pitchFamily="2" charset="2"/>
                <a:buChar char="v"/>
              </a:pPr>
              <a:r>
                <a:rPr lang="en-US" dirty="0"/>
                <a:t>Oversee product listings and system logs</a:t>
              </a:r>
            </a:p>
          </p:txBody>
        </p:sp>
      </p:grpSp>
      <p:pic>
        <p:nvPicPr>
          <p:cNvPr id="16" name="Picture 15" descr="A logo with a person in a circle&#10;&#10;AI-generated content may be incorrect.">
            <a:extLst>
              <a:ext uri="{FF2B5EF4-FFF2-40B4-BE49-F238E27FC236}">
                <a16:creationId xmlns:a16="http://schemas.microsoft.com/office/drawing/2014/main" id="{68E3621B-E847-CC98-70C1-84A68BA732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85234" y="2359571"/>
            <a:ext cx="2051367" cy="2373725"/>
          </a:xfrm>
          <a:prstGeom prst="rect">
            <a:avLst/>
          </a:prstGeom>
        </p:spPr>
      </p:pic>
      <p:graphicFrame>
        <p:nvGraphicFramePr>
          <p:cNvPr id="3" name="Diagram 2">
            <a:extLst>
              <a:ext uri="{FF2B5EF4-FFF2-40B4-BE49-F238E27FC236}">
                <a16:creationId xmlns:a16="http://schemas.microsoft.com/office/drawing/2014/main" id="{DA2F5A4D-45CE-837A-62AE-974AAF131CA6}"/>
              </a:ext>
            </a:extLst>
          </p:cNvPr>
          <p:cNvGraphicFramePr/>
          <p:nvPr>
            <p:extLst>
              <p:ext uri="{D42A27DB-BD31-4B8C-83A1-F6EECF244321}">
                <p14:modId xmlns:p14="http://schemas.microsoft.com/office/powerpoint/2010/main" val="4154818100"/>
              </p:ext>
            </p:extLst>
          </p:nvPr>
        </p:nvGraphicFramePr>
        <p:xfrm>
          <a:off x="5986188" y="1417540"/>
          <a:ext cx="5645792" cy="39256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extBox 1">
            <a:extLst>
              <a:ext uri="{FF2B5EF4-FFF2-40B4-BE49-F238E27FC236}">
                <a16:creationId xmlns:a16="http://schemas.microsoft.com/office/drawing/2014/main" id="{BDADF1F3-AD90-0093-F577-A144FB05DE3C}"/>
              </a:ext>
            </a:extLst>
          </p:cNvPr>
          <p:cNvSpPr txBox="1"/>
          <p:nvPr/>
        </p:nvSpPr>
        <p:spPr>
          <a:xfrm>
            <a:off x="1082566" y="4956961"/>
            <a:ext cx="9237923" cy="1754326"/>
          </a:xfrm>
          <a:prstGeom prst="rect">
            <a:avLst/>
          </a:prstGeom>
          <a:noFill/>
        </p:spPr>
        <p:txBody>
          <a:bodyPr wrap="square" rtlCol="0">
            <a:spAutoFit/>
          </a:bodyPr>
          <a:lstStyle/>
          <a:p>
            <a:r>
              <a:rPr lang="en-US" b="1" dirty="0"/>
              <a:t>Who Will Benefit From This Project?</a:t>
            </a:r>
          </a:p>
          <a:p>
            <a:pPr marL="285750" indent="-285750">
              <a:buFont typeface="Wingdings" panose="05000000000000000000" pitchFamily="2" charset="2"/>
              <a:buChar char="v"/>
            </a:pPr>
            <a:r>
              <a:rPr lang="en-US" b="1" dirty="0"/>
              <a:t>Farmers:  </a:t>
            </a:r>
            <a:r>
              <a:rPr lang="en-US" dirty="0"/>
              <a:t>Gain fairer market prices, increased visibility, and digital literacy [6].</a:t>
            </a:r>
          </a:p>
          <a:p>
            <a:pPr marL="285750" indent="-285750">
              <a:buFont typeface="Wingdings" panose="05000000000000000000" pitchFamily="2" charset="2"/>
              <a:buChar char="v"/>
            </a:pPr>
            <a:r>
              <a:rPr lang="en-US" b="1" dirty="0"/>
              <a:t>Consumers: </a:t>
            </a:r>
            <a:r>
              <a:rPr lang="en-US" dirty="0"/>
              <a:t>Access fresh produce at lower prices.</a:t>
            </a:r>
          </a:p>
          <a:p>
            <a:pPr marL="285750" indent="-285750">
              <a:buFont typeface="Wingdings" panose="05000000000000000000" pitchFamily="2" charset="2"/>
              <a:buChar char="v"/>
            </a:pPr>
            <a:r>
              <a:rPr lang="en-US" b="1" dirty="0"/>
              <a:t>Local economies: </a:t>
            </a:r>
            <a:r>
              <a:rPr lang="en-US" dirty="0"/>
              <a:t>Experience enhanced efficiency and sustainability [7].</a:t>
            </a:r>
          </a:p>
          <a:p>
            <a:pPr marL="285750" indent="-285750">
              <a:buFont typeface="Wingdings" panose="05000000000000000000" pitchFamily="2" charset="2"/>
              <a:buChar char="v"/>
            </a:pPr>
            <a:r>
              <a:rPr lang="en-US" b="1" dirty="0"/>
              <a:t>Myself: </a:t>
            </a:r>
            <a:r>
              <a:rPr lang="en-US" dirty="0"/>
              <a:t>It’s a practical, career-building experience that will strengthen both my technical and professional development as a future software engineer.</a:t>
            </a:r>
          </a:p>
        </p:txBody>
      </p:sp>
    </p:spTree>
    <p:extLst>
      <p:ext uri="{BB962C8B-B14F-4D97-AF65-F5344CB8AC3E}">
        <p14:creationId xmlns:p14="http://schemas.microsoft.com/office/powerpoint/2010/main" val="894021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E24BFC-564B-0BB7-E62C-9A476DC702F7}"/>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78F486B7-28AA-3D6B-FD01-0C89282C1F66}"/>
              </a:ext>
            </a:extLst>
          </p:cNvPr>
          <p:cNvPicPr>
            <a:picLocks noChangeAspect="1"/>
          </p:cNvPicPr>
          <p:nvPr/>
        </p:nvPicPr>
        <p:blipFill>
          <a:blip r:embed="rId2"/>
          <a:stretch>
            <a:fillRect/>
          </a:stretch>
        </p:blipFill>
        <p:spPr>
          <a:xfrm>
            <a:off x="1" y="0"/>
            <a:ext cx="12192000" cy="6858000"/>
          </a:xfrm>
          <a:prstGeom prst="rect">
            <a:avLst/>
          </a:prstGeom>
        </p:spPr>
      </p:pic>
      <p:sp>
        <p:nvSpPr>
          <p:cNvPr id="2" name="TextBox 1">
            <a:extLst>
              <a:ext uri="{FF2B5EF4-FFF2-40B4-BE49-F238E27FC236}">
                <a16:creationId xmlns:a16="http://schemas.microsoft.com/office/drawing/2014/main" id="{90D35A48-046A-E3E3-163E-BBA5F0FCA210}"/>
              </a:ext>
            </a:extLst>
          </p:cNvPr>
          <p:cNvSpPr txBox="1"/>
          <p:nvPr/>
        </p:nvSpPr>
        <p:spPr>
          <a:xfrm>
            <a:off x="1071653" y="5186264"/>
            <a:ext cx="9191699" cy="923330"/>
          </a:xfrm>
          <a:prstGeom prst="rect">
            <a:avLst/>
          </a:prstGeom>
          <a:noFill/>
        </p:spPr>
        <p:txBody>
          <a:bodyPr wrap="square" rtlCol="0">
            <a:spAutoFit/>
          </a:bodyPr>
          <a:lstStyle/>
          <a:p>
            <a:pPr marL="285750" indent="-285750">
              <a:buFont typeface="Wingdings" panose="05000000000000000000" pitchFamily="2" charset="2"/>
              <a:buChar char="v"/>
            </a:pPr>
            <a:r>
              <a:rPr lang="en-US" b="1" dirty="0"/>
              <a:t>Gaps Identified:</a:t>
            </a:r>
          </a:p>
          <a:p>
            <a:r>
              <a:rPr lang="en-US" dirty="0" err="1"/>
              <a:t>AgriLink</a:t>
            </a:r>
            <a:r>
              <a:rPr lang="en-US" dirty="0"/>
              <a:t> aims to address these needs for a locally oriented D2C platform, a web-based, easy-to-use platform focusing on small-scale farmers [10].</a:t>
            </a:r>
          </a:p>
        </p:txBody>
      </p:sp>
      <p:sp>
        <p:nvSpPr>
          <p:cNvPr id="3" name="TextBox 2">
            <a:extLst>
              <a:ext uri="{FF2B5EF4-FFF2-40B4-BE49-F238E27FC236}">
                <a16:creationId xmlns:a16="http://schemas.microsoft.com/office/drawing/2014/main" id="{5BEBA279-74A0-B654-FAFF-B38980ABC8BC}"/>
              </a:ext>
            </a:extLst>
          </p:cNvPr>
          <p:cNvSpPr txBox="1"/>
          <p:nvPr/>
        </p:nvSpPr>
        <p:spPr>
          <a:xfrm>
            <a:off x="1071653" y="1671736"/>
            <a:ext cx="8402968" cy="1200329"/>
          </a:xfrm>
          <a:prstGeom prst="rect">
            <a:avLst/>
          </a:prstGeom>
          <a:noFill/>
        </p:spPr>
        <p:txBody>
          <a:bodyPr wrap="square" rtlCol="0">
            <a:spAutoFit/>
          </a:bodyPr>
          <a:lstStyle/>
          <a:p>
            <a:pPr marL="285750" indent="-285750">
              <a:buFont typeface="Wingdings" panose="05000000000000000000" pitchFamily="2" charset="2"/>
              <a:buChar char="v"/>
            </a:pPr>
            <a:r>
              <a:rPr lang="en-US" dirty="0"/>
              <a:t>The literature highlights persistent inefficiencies in agricultural markets due to intermediaries that lower farmer profits [1]. Digital platforms like e-</a:t>
            </a:r>
            <a:r>
              <a:rPr lang="en-US" dirty="0" err="1"/>
              <a:t>Choupal</a:t>
            </a:r>
            <a:r>
              <a:rPr lang="en-US" dirty="0"/>
              <a:t>, M-Farm, and </a:t>
            </a:r>
            <a:r>
              <a:rPr lang="en-US" dirty="0" err="1"/>
              <a:t>AgroMarketplace</a:t>
            </a:r>
            <a:r>
              <a:rPr lang="en-US" dirty="0"/>
              <a:t> have improved access to markets but often neglect local usability needs [8].</a:t>
            </a:r>
          </a:p>
        </p:txBody>
      </p:sp>
      <p:graphicFrame>
        <p:nvGraphicFramePr>
          <p:cNvPr id="4" name="Table 3">
            <a:extLst>
              <a:ext uri="{FF2B5EF4-FFF2-40B4-BE49-F238E27FC236}">
                <a16:creationId xmlns:a16="http://schemas.microsoft.com/office/drawing/2014/main" id="{E6FD8E65-94A5-8FDB-7F2D-1D2E699D4E11}"/>
              </a:ext>
            </a:extLst>
          </p:cNvPr>
          <p:cNvGraphicFramePr>
            <a:graphicFrameLocks noGrp="1"/>
          </p:cNvGraphicFramePr>
          <p:nvPr>
            <p:extLst>
              <p:ext uri="{D42A27DB-BD31-4B8C-83A1-F6EECF244321}">
                <p14:modId xmlns:p14="http://schemas.microsoft.com/office/powerpoint/2010/main" val="2155925471"/>
              </p:ext>
            </p:extLst>
          </p:nvPr>
        </p:nvGraphicFramePr>
        <p:xfrm>
          <a:off x="1511667" y="2975016"/>
          <a:ext cx="8933790" cy="2021840"/>
        </p:xfrm>
        <a:graphic>
          <a:graphicData uri="http://schemas.openxmlformats.org/drawingml/2006/table">
            <a:tbl>
              <a:tblPr firstRow="1" bandRow="1">
                <a:tableStyleId>{5C22544A-7EE6-4342-B048-85BDC9FD1C3A}</a:tableStyleId>
              </a:tblPr>
              <a:tblGrid>
                <a:gridCol w="2977930">
                  <a:extLst>
                    <a:ext uri="{9D8B030D-6E8A-4147-A177-3AD203B41FA5}">
                      <a16:colId xmlns:a16="http://schemas.microsoft.com/office/drawing/2014/main" val="3190847038"/>
                    </a:ext>
                  </a:extLst>
                </a:gridCol>
                <a:gridCol w="2977930">
                  <a:extLst>
                    <a:ext uri="{9D8B030D-6E8A-4147-A177-3AD203B41FA5}">
                      <a16:colId xmlns:a16="http://schemas.microsoft.com/office/drawing/2014/main" val="1131937326"/>
                    </a:ext>
                  </a:extLst>
                </a:gridCol>
                <a:gridCol w="2977930">
                  <a:extLst>
                    <a:ext uri="{9D8B030D-6E8A-4147-A177-3AD203B41FA5}">
                      <a16:colId xmlns:a16="http://schemas.microsoft.com/office/drawing/2014/main" val="505687141"/>
                    </a:ext>
                  </a:extLst>
                </a:gridCol>
              </a:tblGrid>
              <a:tr h="370840">
                <a:tc>
                  <a:txBody>
                    <a:bodyPr/>
                    <a:lstStyle/>
                    <a:p>
                      <a:r>
                        <a:rPr lang="en-GB" dirty="0"/>
                        <a:t>Study</a:t>
                      </a:r>
                    </a:p>
                  </a:txBody>
                  <a:tcPr/>
                </a:tc>
                <a:tc>
                  <a:txBody>
                    <a:bodyPr/>
                    <a:lstStyle/>
                    <a:p>
                      <a:r>
                        <a:rPr lang="en-GB" dirty="0"/>
                        <a:t>Strengths</a:t>
                      </a:r>
                    </a:p>
                  </a:txBody>
                  <a:tcPr/>
                </a:tc>
                <a:tc>
                  <a:txBody>
                    <a:bodyPr/>
                    <a:lstStyle/>
                    <a:p>
                      <a:r>
                        <a:rPr lang="en-GB" dirty="0"/>
                        <a:t>Weaknesses</a:t>
                      </a:r>
                    </a:p>
                  </a:txBody>
                  <a:tcPr/>
                </a:tc>
                <a:extLst>
                  <a:ext uri="{0D108BD9-81ED-4DB2-BD59-A6C34878D82A}">
                    <a16:rowId xmlns:a16="http://schemas.microsoft.com/office/drawing/2014/main" val="2289274933"/>
                  </a:ext>
                </a:extLst>
              </a:tr>
              <a:tr h="370840">
                <a:tc>
                  <a:txBody>
                    <a:bodyPr/>
                    <a:lstStyle/>
                    <a:p>
                      <a:r>
                        <a:rPr lang="en-GB" dirty="0"/>
                        <a:t>e-</a:t>
                      </a:r>
                      <a:r>
                        <a:rPr lang="en-GB" dirty="0" err="1"/>
                        <a:t>Choupal</a:t>
                      </a:r>
                      <a:r>
                        <a:rPr lang="en-GB" dirty="0"/>
                        <a:t> (India) [4]</a:t>
                      </a:r>
                    </a:p>
                  </a:txBody>
                  <a:tcPr/>
                </a:tc>
                <a:tc>
                  <a:txBody>
                    <a:bodyPr/>
                    <a:lstStyle/>
                    <a:p>
                      <a:r>
                        <a:rPr lang="en-GB" dirty="0"/>
                        <a:t>Improved farmer–market communication.</a:t>
                      </a:r>
                    </a:p>
                  </a:txBody>
                  <a:tcPr/>
                </a:tc>
                <a:tc>
                  <a:txBody>
                    <a:bodyPr/>
                    <a:lstStyle/>
                    <a:p>
                      <a:r>
                        <a:rPr lang="en-GB" dirty="0"/>
                        <a:t>Needs strong infrastructure.</a:t>
                      </a:r>
                    </a:p>
                  </a:txBody>
                  <a:tcPr/>
                </a:tc>
                <a:extLst>
                  <a:ext uri="{0D108BD9-81ED-4DB2-BD59-A6C34878D82A}">
                    <a16:rowId xmlns:a16="http://schemas.microsoft.com/office/drawing/2014/main" val="728470572"/>
                  </a:ext>
                </a:extLst>
              </a:tr>
              <a:tr h="370840">
                <a:tc>
                  <a:txBody>
                    <a:bodyPr/>
                    <a:lstStyle/>
                    <a:p>
                      <a:r>
                        <a:rPr lang="en-GB" dirty="0"/>
                        <a:t>M-Farm (Kenya) [8]</a:t>
                      </a:r>
                    </a:p>
                  </a:txBody>
                  <a:tcPr/>
                </a:tc>
                <a:tc>
                  <a:txBody>
                    <a:bodyPr/>
                    <a:lstStyle/>
                    <a:p>
                      <a:r>
                        <a:rPr lang="en-US" dirty="0"/>
                        <a:t>Enhances transparency and price awareness.</a:t>
                      </a:r>
                      <a:endParaRPr lang="en-GB" dirty="0"/>
                    </a:p>
                  </a:txBody>
                  <a:tcPr/>
                </a:tc>
                <a:tc>
                  <a:txBody>
                    <a:bodyPr/>
                    <a:lstStyle/>
                    <a:p>
                      <a:r>
                        <a:rPr lang="en-GB" dirty="0"/>
                        <a:t>Limited scalability.</a:t>
                      </a:r>
                    </a:p>
                  </a:txBody>
                  <a:tcPr/>
                </a:tc>
                <a:extLst>
                  <a:ext uri="{0D108BD9-81ED-4DB2-BD59-A6C34878D82A}">
                    <a16:rowId xmlns:a16="http://schemas.microsoft.com/office/drawing/2014/main" val="1752657120"/>
                  </a:ext>
                </a:extLst>
              </a:tr>
              <a:tr h="370840">
                <a:tc>
                  <a:txBody>
                    <a:bodyPr/>
                    <a:lstStyle/>
                    <a:p>
                      <a:r>
                        <a:rPr lang="en-GB" dirty="0" err="1"/>
                        <a:t>AgroMarketplace</a:t>
                      </a:r>
                      <a:r>
                        <a:rPr lang="en-GB" dirty="0"/>
                        <a:t> (Brazil) [9]</a:t>
                      </a:r>
                    </a:p>
                  </a:txBody>
                  <a:tcPr/>
                </a:tc>
                <a:tc>
                  <a:txBody>
                    <a:bodyPr/>
                    <a:lstStyle/>
                    <a:p>
                      <a:r>
                        <a:rPr lang="en-GB" dirty="0"/>
                        <a:t>Supports B2B trade.</a:t>
                      </a:r>
                    </a:p>
                  </a:txBody>
                  <a:tcPr/>
                </a:tc>
                <a:tc>
                  <a:txBody>
                    <a:bodyPr/>
                    <a:lstStyle/>
                    <a:p>
                      <a:r>
                        <a:rPr lang="en-GB" dirty="0"/>
                        <a:t>Unsuitable for smallholders.</a:t>
                      </a:r>
                    </a:p>
                  </a:txBody>
                  <a:tcPr/>
                </a:tc>
                <a:extLst>
                  <a:ext uri="{0D108BD9-81ED-4DB2-BD59-A6C34878D82A}">
                    <a16:rowId xmlns:a16="http://schemas.microsoft.com/office/drawing/2014/main" val="319630684"/>
                  </a:ext>
                </a:extLst>
              </a:tr>
            </a:tbl>
          </a:graphicData>
        </a:graphic>
      </p:graphicFrame>
    </p:spTree>
    <p:extLst>
      <p:ext uri="{BB962C8B-B14F-4D97-AF65-F5344CB8AC3E}">
        <p14:creationId xmlns:p14="http://schemas.microsoft.com/office/powerpoint/2010/main" val="362783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1B9E79-A484-3C8D-E5B5-1FE65708BC84}"/>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7840536-A832-23DC-F11B-FF845C62CE66}"/>
              </a:ext>
            </a:extLst>
          </p:cNvPr>
          <p:cNvPicPr>
            <a:picLocks noChangeAspect="1"/>
          </p:cNvPicPr>
          <p:nvPr/>
        </p:nvPicPr>
        <p:blipFill>
          <a:blip r:embed="rId2"/>
          <a:stretch>
            <a:fillRect/>
          </a:stretch>
        </p:blipFill>
        <p:spPr>
          <a:xfrm>
            <a:off x="-7377" y="4145"/>
            <a:ext cx="12199378" cy="6853855"/>
          </a:xfrm>
          <a:prstGeom prst="rect">
            <a:avLst/>
          </a:prstGeom>
        </p:spPr>
      </p:pic>
      <p:sp>
        <p:nvSpPr>
          <p:cNvPr id="4" name="TextBox 3">
            <a:extLst>
              <a:ext uri="{FF2B5EF4-FFF2-40B4-BE49-F238E27FC236}">
                <a16:creationId xmlns:a16="http://schemas.microsoft.com/office/drawing/2014/main" id="{F124D46C-73E7-0CCD-D52C-41802FB99730}"/>
              </a:ext>
            </a:extLst>
          </p:cNvPr>
          <p:cNvSpPr txBox="1"/>
          <p:nvPr/>
        </p:nvSpPr>
        <p:spPr>
          <a:xfrm>
            <a:off x="1245476" y="1271754"/>
            <a:ext cx="4713889" cy="1754326"/>
          </a:xfrm>
          <a:prstGeom prst="rect">
            <a:avLst/>
          </a:prstGeom>
          <a:noFill/>
        </p:spPr>
        <p:txBody>
          <a:bodyPr wrap="square" rtlCol="0">
            <a:spAutoFit/>
          </a:bodyPr>
          <a:lstStyle/>
          <a:p>
            <a:r>
              <a:rPr lang="en-US" b="1" dirty="0">
                <a:solidFill>
                  <a:schemeClr val="bg1"/>
                </a:solidFill>
              </a:rPr>
              <a:t>Development Approach</a:t>
            </a:r>
          </a:p>
          <a:p>
            <a:pPr marL="285750" indent="-285750">
              <a:buFont typeface="Wingdings" panose="05000000000000000000" pitchFamily="2" charset="2"/>
              <a:buChar char="v"/>
            </a:pPr>
            <a:r>
              <a:rPr lang="en-US" b="1" dirty="0">
                <a:solidFill>
                  <a:schemeClr val="bg1"/>
                </a:solidFill>
              </a:rPr>
              <a:t>Model: </a:t>
            </a:r>
            <a:r>
              <a:rPr lang="en-US" dirty="0">
                <a:solidFill>
                  <a:schemeClr val="bg1"/>
                </a:solidFill>
              </a:rPr>
              <a:t>Agile methodology with iterative sprints, feedback-based [11][12].</a:t>
            </a:r>
          </a:p>
          <a:p>
            <a:pPr marL="285750" indent="-285750">
              <a:buFont typeface="Wingdings" panose="05000000000000000000" pitchFamily="2" charset="2"/>
              <a:buChar char="v"/>
            </a:pPr>
            <a:r>
              <a:rPr lang="en-US" b="1" dirty="0">
                <a:solidFill>
                  <a:schemeClr val="bg1"/>
                </a:solidFill>
              </a:rPr>
              <a:t>Phases: </a:t>
            </a:r>
            <a:r>
              <a:rPr lang="en-US" dirty="0">
                <a:solidFill>
                  <a:schemeClr val="bg1"/>
                </a:solidFill>
              </a:rPr>
              <a:t>Requirement → Design → Implementation → Testing → Deployment → Evaluation.</a:t>
            </a:r>
            <a:endParaRPr lang="en-GB" dirty="0">
              <a:solidFill>
                <a:schemeClr val="bg1"/>
              </a:solidFill>
            </a:endParaRPr>
          </a:p>
        </p:txBody>
      </p:sp>
      <p:sp>
        <p:nvSpPr>
          <p:cNvPr id="5" name="TextBox 4">
            <a:extLst>
              <a:ext uri="{FF2B5EF4-FFF2-40B4-BE49-F238E27FC236}">
                <a16:creationId xmlns:a16="http://schemas.microsoft.com/office/drawing/2014/main" id="{AF672A4B-B126-DC32-CB15-9FE27E90B8C6}"/>
              </a:ext>
            </a:extLst>
          </p:cNvPr>
          <p:cNvSpPr txBox="1"/>
          <p:nvPr/>
        </p:nvSpPr>
        <p:spPr>
          <a:xfrm>
            <a:off x="6123812" y="1271754"/>
            <a:ext cx="4990878" cy="3416320"/>
          </a:xfrm>
          <a:prstGeom prst="rect">
            <a:avLst/>
          </a:prstGeom>
          <a:noFill/>
        </p:spPr>
        <p:txBody>
          <a:bodyPr wrap="square" rtlCol="0">
            <a:spAutoFit/>
          </a:bodyPr>
          <a:lstStyle/>
          <a:p>
            <a:r>
              <a:rPr lang="en-US" b="1" dirty="0">
                <a:solidFill>
                  <a:schemeClr val="bg1"/>
                </a:solidFill>
              </a:rPr>
              <a:t>Tools and Technologies</a:t>
            </a: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a:p>
            <a:endParaRPr lang="en-US" dirty="0">
              <a:solidFill>
                <a:schemeClr val="bg1"/>
              </a:solidFill>
            </a:endParaRPr>
          </a:p>
        </p:txBody>
      </p:sp>
      <p:pic>
        <p:nvPicPr>
          <p:cNvPr id="14" name="Picture 13" descr="A diagram of software development&#10;&#10;AI-generated content may be incorrect.">
            <a:extLst>
              <a:ext uri="{FF2B5EF4-FFF2-40B4-BE49-F238E27FC236}">
                <a16:creationId xmlns:a16="http://schemas.microsoft.com/office/drawing/2014/main" id="{46C73397-10AD-EF92-2B6C-7C0FFC1D13F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52759" y="2674883"/>
            <a:ext cx="3011214" cy="2911363"/>
          </a:xfrm>
          <a:prstGeom prst="rect">
            <a:avLst/>
          </a:prstGeom>
        </p:spPr>
      </p:pic>
      <p:graphicFrame>
        <p:nvGraphicFramePr>
          <p:cNvPr id="15" name="Table 14">
            <a:extLst>
              <a:ext uri="{FF2B5EF4-FFF2-40B4-BE49-F238E27FC236}">
                <a16:creationId xmlns:a16="http://schemas.microsoft.com/office/drawing/2014/main" id="{6142FFDC-708A-1851-11F9-609C142490ED}"/>
              </a:ext>
            </a:extLst>
          </p:cNvPr>
          <p:cNvGraphicFramePr>
            <a:graphicFrameLocks noGrp="1"/>
          </p:cNvGraphicFramePr>
          <p:nvPr>
            <p:extLst>
              <p:ext uri="{D42A27DB-BD31-4B8C-83A1-F6EECF244321}">
                <p14:modId xmlns:p14="http://schemas.microsoft.com/office/powerpoint/2010/main" val="4073999188"/>
              </p:ext>
            </p:extLst>
          </p:nvPr>
        </p:nvGraphicFramePr>
        <p:xfrm>
          <a:off x="6243147" y="1686907"/>
          <a:ext cx="4776950" cy="2760537"/>
        </p:xfrm>
        <a:graphic>
          <a:graphicData uri="http://schemas.openxmlformats.org/drawingml/2006/table">
            <a:tbl>
              <a:tblPr firstRow="1" bandRow="1">
                <a:tableStyleId>{5C22544A-7EE6-4342-B048-85BDC9FD1C3A}</a:tableStyleId>
              </a:tblPr>
              <a:tblGrid>
                <a:gridCol w="2388475">
                  <a:extLst>
                    <a:ext uri="{9D8B030D-6E8A-4147-A177-3AD203B41FA5}">
                      <a16:colId xmlns:a16="http://schemas.microsoft.com/office/drawing/2014/main" val="190407770"/>
                    </a:ext>
                  </a:extLst>
                </a:gridCol>
                <a:gridCol w="2388475">
                  <a:extLst>
                    <a:ext uri="{9D8B030D-6E8A-4147-A177-3AD203B41FA5}">
                      <a16:colId xmlns:a16="http://schemas.microsoft.com/office/drawing/2014/main" val="2247999674"/>
                    </a:ext>
                  </a:extLst>
                </a:gridCol>
              </a:tblGrid>
              <a:tr h="474547">
                <a:tc>
                  <a:txBody>
                    <a:bodyPr/>
                    <a:lstStyle/>
                    <a:p>
                      <a:r>
                        <a:rPr lang="en-GB" dirty="0"/>
                        <a:t>Layer	</a:t>
                      </a:r>
                    </a:p>
                  </a:txBody>
                  <a:tcPr>
                    <a:solidFill>
                      <a:schemeClr val="accent6">
                        <a:lumMod val="50000"/>
                      </a:schemeClr>
                    </a:solidFill>
                  </a:tcPr>
                </a:tc>
                <a:tc>
                  <a:txBody>
                    <a:bodyPr/>
                    <a:lstStyle/>
                    <a:p>
                      <a:r>
                        <a:rPr lang="en-GB" dirty="0"/>
                        <a:t>Tools/Technologies</a:t>
                      </a:r>
                    </a:p>
                  </a:txBody>
                  <a:tcPr>
                    <a:solidFill>
                      <a:schemeClr val="accent6">
                        <a:lumMod val="50000"/>
                      </a:schemeClr>
                    </a:solidFill>
                  </a:tcPr>
                </a:tc>
                <a:extLst>
                  <a:ext uri="{0D108BD9-81ED-4DB2-BD59-A6C34878D82A}">
                    <a16:rowId xmlns:a16="http://schemas.microsoft.com/office/drawing/2014/main" val="725807585"/>
                  </a:ext>
                </a:extLst>
              </a:tr>
              <a:tr h="548630">
                <a:tc>
                  <a:txBody>
                    <a:bodyPr/>
                    <a:lstStyle/>
                    <a:p>
                      <a:r>
                        <a:rPr lang="en-GB" sz="1600" dirty="0"/>
                        <a:t>Front-end</a:t>
                      </a:r>
                    </a:p>
                  </a:txBody>
                  <a:tcPr/>
                </a:tc>
                <a:tc>
                  <a:txBody>
                    <a:bodyPr/>
                    <a:lstStyle/>
                    <a:p>
                      <a:r>
                        <a:rPr lang="en-GB" sz="1600" dirty="0"/>
                        <a:t>HTML, CSS and JavaScript.</a:t>
                      </a:r>
                    </a:p>
                  </a:txBody>
                  <a:tcPr/>
                </a:tc>
                <a:extLst>
                  <a:ext uri="{0D108BD9-81ED-4DB2-BD59-A6C34878D82A}">
                    <a16:rowId xmlns:a16="http://schemas.microsoft.com/office/drawing/2014/main" val="332886678"/>
                  </a:ext>
                </a:extLst>
              </a:tr>
              <a:tr h="474547">
                <a:tc>
                  <a:txBody>
                    <a:bodyPr/>
                    <a:lstStyle/>
                    <a:p>
                      <a:r>
                        <a:rPr lang="en-GB" sz="1600" dirty="0"/>
                        <a:t>Back-end</a:t>
                      </a:r>
                    </a:p>
                  </a:txBody>
                  <a:tcPr/>
                </a:tc>
                <a:tc>
                  <a:txBody>
                    <a:bodyPr/>
                    <a:lstStyle/>
                    <a:p>
                      <a:r>
                        <a:rPr lang="en-GB" sz="1600" dirty="0"/>
                        <a:t>PHP (Laravel), MySQL database</a:t>
                      </a:r>
                    </a:p>
                  </a:txBody>
                  <a:tcPr/>
                </a:tc>
                <a:extLst>
                  <a:ext uri="{0D108BD9-81ED-4DB2-BD59-A6C34878D82A}">
                    <a16:rowId xmlns:a16="http://schemas.microsoft.com/office/drawing/2014/main" val="2173597564"/>
                  </a:ext>
                </a:extLst>
              </a:tr>
              <a:tr h="474547">
                <a:tc>
                  <a:txBody>
                    <a:bodyPr/>
                    <a:lstStyle/>
                    <a:p>
                      <a:r>
                        <a:rPr lang="en-GB" sz="1600" dirty="0"/>
                        <a:t>Testing</a:t>
                      </a:r>
                    </a:p>
                  </a:txBody>
                  <a:tcPr/>
                </a:tc>
                <a:tc>
                  <a:txBody>
                    <a:bodyPr/>
                    <a:lstStyle/>
                    <a:p>
                      <a:r>
                        <a:rPr lang="en-GB" sz="1600" dirty="0"/>
                        <a:t>Unit &amp; Integration testing.</a:t>
                      </a:r>
                    </a:p>
                  </a:txBody>
                  <a:tcPr/>
                </a:tc>
                <a:extLst>
                  <a:ext uri="{0D108BD9-81ED-4DB2-BD59-A6C34878D82A}">
                    <a16:rowId xmlns:a16="http://schemas.microsoft.com/office/drawing/2014/main" val="3582206265"/>
                  </a:ext>
                </a:extLst>
              </a:tr>
              <a:tr h="548630">
                <a:tc>
                  <a:txBody>
                    <a:bodyPr/>
                    <a:lstStyle/>
                    <a:p>
                      <a:r>
                        <a:rPr lang="en-GB" sz="1600" dirty="0"/>
                        <a:t>Version Control</a:t>
                      </a:r>
                    </a:p>
                  </a:txBody>
                  <a:tcPr/>
                </a:tc>
                <a:tc>
                  <a:txBody>
                    <a:bodyPr/>
                    <a:lstStyle/>
                    <a:p>
                      <a:r>
                        <a:rPr lang="en-GB" sz="1600" dirty="0"/>
                        <a:t>Git &amp; GitHub</a:t>
                      </a:r>
                    </a:p>
                  </a:txBody>
                  <a:tcPr/>
                </a:tc>
                <a:extLst>
                  <a:ext uri="{0D108BD9-81ED-4DB2-BD59-A6C34878D82A}">
                    <a16:rowId xmlns:a16="http://schemas.microsoft.com/office/drawing/2014/main" val="2569505258"/>
                  </a:ext>
                </a:extLst>
              </a:tr>
            </a:tbl>
          </a:graphicData>
        </a:graphic>
      </p:graphicFrame>
      <p:sp>
        <p:nvSpPr>
          <p:cNvPr id="16" name="TextBox 15">
            <a:extLst>
              <a:ext uri="{FF2B5EF4-FFF2-40B4-BE49-F238E27FC236}">
                <a16:creationId xmlns:a16="http://schemas.microsoft.com/office/drawing/2014/main" id="{58B4D699-1ACA-57E2-9D76-C5138A49072D}"/>
              </a:ext>
            </a:extLst>
          </p:cNvPr>
          <p:cNvSpPr txBox="1"/>
          <p:nvPr/>
        </p:nvSpPr>
        <p:spPr>
          <a:xfrm>
            <a:off x="6318253" y="4777988"/>
            <a:ext cx="4896285" cy="1477328"/>
          </a:xfrm>
          <a:prstGeom prst="rect">
            <a:avLst/>
          </a:prstGeom>
          <a:noFill/>
        </p:spPr>
        <p:txBody>
          <a:bodyPr wrap="square" rtlCol="0">
            <a:spAutoFit/>
          </a:bodyPr>
          <a:lstStyle/>
          <a:p>
            <a:r>
              <a:rPr lang="en-US" b="1" dirty="0">
                <a:solidFill>
                  <a:schemeClr val="bg1"/>
                </a:solidFill>
              </a:rPr>
              <a:t>Data Sources</a:t>
            </a:r>
          </a:p>
          <a:p>
            <a:pPr marL="285750" indent="-285750">
              <a:buFont typeface="Wingdings" panose="05000000000000000000" pitchFamily="2" charset="2"/>
              <a:buChar char="v"/>
            </a:pPr>
            <a:r>
              <a:rPr lang="en-US" b="1" dirty="0">
                <a:solidFill>
                  <a:schemeClr val="bg1"/>
                </a:solidFill>
              </a:rPr>
              <a:t>Primary: </a:t>
            </a:r>
            <a:r>
              <a:rPr lang="en-US" dirty="0">
                <a:solidFill>
                  <a:schemeClr val="bg1"/>
                </a:solidFill>
              </a:rPr>
              <a:t>Simulated data for farmer-buyer interactions.</a:t>
            </a:r>
          </a:p>
          <a:p>
            <a:pPr marL="285750" indent="-285750">
              <a:buFont typeface="Wingdings" panose="05000000000000000000" pitchFamily="2" charset="2"/>
              <a:buChar char="v"/>
            </a:pPr>
            <a:r>
              <a:rPr lang="en-US" b="1" dirty="0">
                <a:solidFill>
                  <a:schemeClr val="bg1"/>
                </a:solidFill>
              </a:rPr>
              <a:t>Secondary: </a:t>
            </a:r>
            <a:r>
              <a:rPr lang="en-US" dirty="0">
                <a:solidFill>
                  <a:schemeClr val="bg1"/>
                </a:solidFill>
              </a:rPr>
              <a:t>Literature from IEEE Xplore, ScienceDirect, Google Scholar, etc...</a:t>
            </a:r>
            <a:endParaRPr lang="en-GB" dirty="0">
              <a:solidFill>
                <a:schemeClr val="bg1"/>
              </a:solidFill>
            </a:endParaRPr>
          </a:p>
        </p:txBody>
      </p:sp>
      <p:sp>
        <p:nvSpPr>
          <p:cNvPr id="17" name="TextBox 16">
            <a:extLst>
              <a:ext uri="{FF2B5EF4-FFF2-40B4-BE49-F238E27FC236}">
                <a16:creationId xmlns:a16="http://schemas.microsoft.com/office/drawing/2014/main" id="{9030ADD8-DA46-E35F-9423-4FFEEE34CC66}"/>
              </a:ext>
            </a:extLst>
          </p:cNvPr>
          <p:cNvSpPr txBox="1"/>
          <p:nvPr/>
        </p:nvSpPr>
        <p:spPr>
          <a:xfrm>
            <a:off x="420413" y="5237032"/>
            <a:ext cx="5784083" cy="1200329"/>
          </a:xfrm>
          <a:prstGeom prst="rect">
            <a:avLst/>
          </a:prstGeom>
          <a:noFill/>
        </p:spPr>
        <p:txBody>
          <a:bodyPr wrap="square" rtlCol="0">
            <a:spAutoFit/>
          </a:bodyPr>
          <a:lstStyle/>
          <a:p>
            <a:r>
              <a:rPr lang="en-US" b="1" dirty="0">
                <a:solidFill>
                  <a:schemeClr val="bg1"/>
                </a:solidFill>
              </a:rPr>
              <a:t>Ethical Considerations</a:t>
            </a:r>
          </a:p>
          <a:p>
            <a:pPr marL="285750" indent="-285750">
              <a:buFont typeface="Wingdings" panose="05000000000000000000" pitchFamily="2" charset="2"/>
              <a:buChar char="v"/>
            </a:pPr>
            <a:r>
              <a:rPr lang="en-US" dirty="0">
                <a:solidFill>
                  <a:schemeClr val="bg1"/>
                </a:solidFill>
              </a:rPr>
              <a:t>No real user data (only synthetic).</a:t>
            </a:r>
          </a:p>
          <a:p>
            <a:pPr marL="285750" indent="-285750">
              <a:buFont typeface="Wingdings" panose="05000000000000000000" pitchFamily="2" charset="2"/>
              <a:buChar char="v"/>
            </a:pPr>
            <a:r>
              <a:rPr lang="en-US" dirty="0">
                <a:solidFill>
                  <a:schemeClr val="bg1"/>
                </a:solidFill>
              </a:rPr>
              <a:t>Uses simulated data ensuring GDPR compliance [13].</a:t>
            </a:r>
          </a:p>
          <a:p>
            <a:pPr marL="285750" indent="-285750">
              <a:buFont typeface="Wingdings" panose="05000000000000000000" pitchFamily="2" charset="2"/>
              <a:buChar char="v"/>
            </a:pPr>
            <a:r>
              <a:rPr lang="en-US" dirty="0">
                <a:solidFill>
                  <a:schemeClr val="bg1"/>
                </a:solidFill>
              </a:rPr>
              <a:t>Use of open-source technologies.</a:t>
            </a:r>
            <a:endParaRPr lang="en-GB" dirty="0">
              <a:solidFill>
                <a:schemeClr val="bg1"/>
              </a:solidFill>
            </a:endParaRPr>
          </a:p>
        </p:txBody>
      </p:sp>
    </p:spTree>
    <p:extLst>
      <p:ext uri="{BB962C8B-B14F-4D97-AF65-F5344CB8AC3E}">
        <p14:creationId xmlns:p14="http://schemas.microsoft.com/office/powerpoint/2010/main" val="21629480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1CDEB4-3720-8AFA-1918-4A0F801DA462}"/>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30CA1AA7-7C6D-3105-DC0E-497B02B24C86}"/>
              </a:ext>
            </a:extLst>
          </p:cNvPr>
          <p:cNvPicPr>
            <a:picLocks noChangeAspect="1"/>
          </p:cNvPicPr>
          <p:nvPr/>
        </p:nvPicPr>
        <p:blipFill>
          <a:blip r:embed="rId2"/>
          <a:stretch>
            <a:fillRect/>
          </a:stretch>
        </p:blipFill>
        <p:spPr>
          <a:xfrm>
            <a:off x="0" y="0"/>
            <a:ext cx="12192000" cy="6858000"/>
          </a:xfrm>
          <a:prstGeom prst="rect">
            <a:avLst/>
          </a:prstGeom>
        </p:spPr>
      </p:pic>
      <p:sp>
        <p:nvSpPr>
          <p:cNvPr id="8" name="TextBox 7">
            <a:extLst>
              <a:ext uri="{FF2B5EF4-FFF2-40B4-BE49-F238E27FC236}">
                <a16:creationId xmlns:a16="http://schemas.microsoft.com/office/drawing/2014/main" id="{BC63D50F-E718-8C3F-3FFC-AFE75F88E524}"/>
              </a:ext>
            </a:extLst>
          </p:cNvPr>
          <p:cNvSpPr txBox="1"/>
          <p:nvPr/>
        </p:nvSpPr>
        <p:spPr>
          <a:xfrm>
            <a:off x="4440621" y="1831905"/>
            <a:ext cx="7094482" cy="923330"/>
          </a:xfrm>
          <a:prstGeom prst="rect">
            <a:avLst/>
          </a:prstGeom>
          <a:noFill/>
        </p:spPr>
        <p:txBody>
          <a:bodyPr wrap="square" rtlCol="0">
            <a:spAutoFit/>
          </a:bodyPr>
          <a:lstStyle/>
          <a:p>
            <a:r>
              <a:rPr lang="en-US" dirty="0"/>
              <a:t>The system includes farmer and buyer dashboards, analytics tools, and an admin control panel. User interfaces </a:t>
            </a:r>
            <a:r>
              <a:rPr lang="en-US" dirty="0" err="1"/>
              <a:t>prioritise</a:t>
            </a:r>
            <a:r>
              <a:rPr lang="en-US" dirty="0"/>
              <a:t> simplicity and accessibility. Data analytics </a:t>
            </a:r>
            <a:r>
              <a:rPr lang="en-US" dirty="0" err="1"/>
              <a:t>visualised</a:t>
            </a:r>
            <a:r>
              <a:rPr lang="en-US" dirty="0"/>
              <a:t> using Power BI [14].</a:t>
            </a:r>
          </a:p>
        </p:txBody>
      </p:sp>
      <p:pic>
        <p:nvPicPr>
          <p:cNvPr id="2" name="Picture 1">
            <a:extLst>
              <a:ext uri="{FF2B5EF4-FFF2-40B4-BE49-F238E27FC236}">
                <a16:creationId xmlns:a16="http://schemas.microsoft.com/office/drawing/2014/main" id="{7D0D41DD-C183-D1FC-69B8-0912936609BB}"/>
              </a:ext>
            </a:extLst>
          </p:cNvPr>
          <p:cNvPicPr>
            <a:picLocks noChangeAspect="1"/>
          </p:cNvPicPr>
          <p:nvPr/>
        </p:nvPicPr>
        <p:blipFill>
          <a:blip r:embed="rId3"/>
          <a:stretch>
            <a:fillRect/>
          </a:stretch>
        </p:blipFill>
        <p:spPr>
          <a:xfrm>
            <a:off x="4840014" y="2890346"/>
            <a:ext cx="5838496" cy="3398830"/>
          </a:xfrm>
          <a:prstGeom prst="rect">
            <a:avLst/>
          </a:prstGeom>
        </p:spPr>
      </p:pic>
    </p:spTree>
    <p:extLst>
      <p:ext uri="{BB962C8B-B14F-4D97-AF65-F5344CB8AC3E}">
        <p14:creationId xmlns:p14="http://schemas.microsoft.com/office/powerpoint/2010/main" val="2091498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A4FBFA-AF1C-1A30-72E9-6E71316A6502}"/>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E4CA2204-89A6-890C-B6DD-62E8961F52A3}"/>
              </a:ext>
            </a:extLst>
          </p:cNvPr>
          <p:cNvPicPr>
            <a:picLocks noChangeAspect="1"/>
          </p:cNvPicPr>
          <p:nvPr/>
        </p:nvPicPr>
        <p:blipFill>
          <a:blip r:embed="rId3"/>
          <a:stretch>
            <a:fillRect/>
          </a:stretch>
        </p:blipFill>
        <p:spPr>
          <a:xfrm>
            <a:off x="1" y="0"/>
            <a:ext cx="12192000" cy="6858000"/>
          </a:xfrm>
          <a:prstGeom prst="rect">
            <a:avLst/>
          </a:prstGeom>
        </p:spPr>
      </p:pic>
      <p:pic>
        <p:nvPicPr>
          <p:cNvPr id="5" name="Picture 4" descr="A screenshot of a computer&#10;&#10;AI-generated content may be incorrect.">
            <a:extLst>
              <a:ext uri="{FF2B5EF4-FFF2-40B4-BE49-F238E27FC236}">
                <a16:creationId xmlns:a16="http://schemas.microsoft.com/office/drawing/2014/main" id="{59CBCE72-80C5-6B9B-C2AA-0318755F8D1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87821" y="1445173"/>
            <a:ext cx="7851226" cy="4382814"/>
          </a:xfrm>
          <a:prstGeom prst="rect">
            <a:avLst/>
          </a:prstGeom>
        </p:spPr>
      </p:pic>
    </p:spTree>
    <p:extLst>
      <p:ext uri="{BB962C8B-B14F-4D97-AF65-F5344CB8AC3E}">
        <p14:creationId xmlns:p14="http://schemas.microsoft.com/office/powerpoint/2010/main" val="13000555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E219AB-2B70-7C55-D3FB-498497B172EA}"/>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A81DCC72-8172-1128-8255-A122942F7319}"/>
              </a:ext>
            </a:extLst>
          </p:cNvPr>
          <p:cNvPicPr>
            <a:picLocks noChangeAspect="1"/>
          </p:cNvPicPr>
          <p:nvPr/>
        </p:nvPicPr>
        <p:blipFill>
          <a:blip r:embed="rId2"/>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4D9E86D6-66FA-5061-72F8-877317191662}"/>
              </a:ext>
            </a:extLst>
          </p:cNvPr>
          <p:cNvPicPr>
            <a:picLocks noChangeAspect="1"/>
          </p:cNvPicPr>
          <p:nvPr/>
        </p:nvPicPr>
        <p:blipFill>
          <a:blip r:embed="rId3"/>
          <a:stretch>
            <a:fillRect/>
          </a:stretch>
        </p:blipFill>
        <p:spPr>
          <a:xfrm>
            <a:off x="266324" y="4362939"/>
            <a:ext cx="2955100" cy="2137709"/>
          </a:xfrm>
          <a:prstGeom prst="rect">
            <a:avLst/>
          </a:prstGeom>
        </p:spPr>
      </p:pic>
      <p:pic>
        <p:nvPicPr>
          <p:cNvPr id="6" name="Picture 5">
            <a:extLst>
              <a:ext uri="{FF2B5EF4-FFF2-40B4-BE49-F238E27FC236}">
                <a16:creationId xmlns:a16="http://schemas.microsoft.com/office/drawing/2014/main" id="{942771A7-227A-10CA-A0BA-D5F56FE58CCF}"/>
              </a:ext>
            </a:extLst>
          </p:cNvPr>
          <p:cNvPicPr>
            <a:picLocks noChangeAspect="1"/>
          </p:cNvPicPr>
          <p:nvPr/>
        </p:nvPicPr>
        <p:blipFill>
          <a:blip r:embed="rId4"/>
          <a:stretch>
            <a:fillRect/>
          </a:stretch>
        </p:blipFill>
        <p:spPr>
          <a:xfrm>
            <a:off x="6450158" y="1120676"/>
            <a:ext cx="5442297" cy="3046676"/>
          </a:xfrm>
          <a:prstGeom prst="rect">
            <a:avLst/>
          </a:prstGeom>
        </p:spPr>
      </p:pic>
      <p:pic>
        <p:nvPicPr>
          <p:cNvPr id="7" name="Picture 6">
            <a:extLst>
              <a:ext uri="{FF2B5EF4-FFF2-40B4-BE49-F238E27FC236}">
                <a16:creationId xmlns:a16="http://schemas.microsoft.com/office/drawing/2014/main" id="{49365EAA-7C50-7416-BDD6-16DDDFA5371C}"/>
              </a:ext>
            </a:extLst>
          </p:cNvPr>
          <p:cNvPicPr>
            <a:picLocks noChangeAspect="1"/>
          </p:cNvPicPr>
          <p:nvPr/>
        </p:nvPicPr>
        <p:blipFill>
          <a:blip r:embed="rId5"/>
          <a:stretch>
            <a:fillRect/>
          </a:stretch>
        </p:blipFill>
        <p:spPr>
          <a:xfrm>
            <a:off x="3400099" y="4362938"/>
            <a:ext cx="2823874" cy="2137709"/>
          </a:xfrm>
          <a:prstGeom prst="rect">
            <a:avLst/>
          </a:prstGeom>
        </p:spPr>
      </p:pic>
      <p:pic>
        <p:nvPicPr>
          <p:cNvPr id="8" name="Picture 7">
            <a:extLst>
              <a:ext uri="{FF2B5EF4-FFF2-40B4-BE49-F238E27FC236}">
                <a16:creationId xmlns:a16="http://schemas.microsoft.com/office/drawing/2014/main" id="{B7CC9561-617B-12F1-C9B3-1D745F475B28}"/>
              </a:ext>
            </a:extLst>
          </p:cNvPr>
          <p:cNvPicPr>
            <a:picLocks noChangeAspect="1"/>
          </p:cNvPicPr>
          <p:nvPr/>
        </p:nvPicPr>
        <p:blipFill>
          <a:blip r:embed="rId6"/>
          <a:stretch>
            <a:fillRect/>
          </a:stretch>
        </p:blipFill>
        <p:spPr>
          <a:xfrm>
            <a:off x="9316074" y="4362937"/>
            <a:ext cx="2616432" cy="2137709"/>
          </a:xfrm>
          <a:prstGeom prst="rect">
            <a:avLst/>
          </a:prstGeom>
        </p:spPr>
      </p:pic>
      <p:pic>
        <p:nvPicPr>
          <p:cNvPr id="9" name="Picture 8">
            <a:extLst>
              <a:ext uri="{FF2B5EF4-FFF2-40B4-BE49-F238E27FC236}">
                <a16:creationId xmlns:a16="http://schemas.microsoft.com/office/drawing/2014/main" id="{6825FC20-9533-91E5-E677-25CD9BB705DF}"/>
              </a:ext>
            </a:extLst>
          </p:cNvPr>
          <p:cNvPicPr>
            <a:picLocks noChangeAspect="1"/>
          </p:cNvPicPr>
          <p:nvPr/>
        </p:nvPicPr>
        <p:blipFill>
          <a:blip r:embed="rId7"/>
          <a:stretch>
            <a:fillRect/>
          </a:stretch>
        </p:blipFill>
        <p:spPr>
          <a:xfrm>
            <a:off x="6450159" y="4362937"/>
            <a:ext cx="2653307" cy="2137709"/>
          </a:xfrm>
          <a:prstGeom prst="rect">
            <a:avLst/>
          </a:prstGeom>
        </p:spPr>
      </p:pic>
      <p:sp>
        <p:nvSpPr>
          <p:cNvPr id="2" name="TextBox 1">
            <a:extLst>
              <a:ext uri="{FF2B5EF4-FFF2-40B4-BE49-F238E27FC236}">
                <a16:creationId xmlns:a16="http://schemas.microsoft.com/office/drawing/2014/main" id="{4B4C1C9F-964A-2B00-562D-B275BC58E1AA}"/>
              </a:ext>
            </a:extLst>
          </p:cNvPr>
          <p:cNvSpPr txBox="1"/>
          <p:nvPr/>
        </p:nvSpPr>
        <p:spPr>
          <a:xfrm>
            <a:off x="507670" y="1409710"/>
            <a:ext cx="5498992" cy="2585323"/>
          </a:xfrm>
          <a:prstGeom prst="rect">
            <a:avLst/>
          </a:prstGeom>
          <a:noFill/>
        </p:spPr>
        <p:txBody>
          <a:bodyPr wrap="square" rtlCol="0">
            <a:spAutoFit/>
          </a:bodyPr>
          <a:lstStyle/>
          <a:p>
            <a:r>
              <a:rPr lang="en-US" b="1" dirty="0"/>
              <a:t>UI Focus: </a:t>
            </a:r>
          </a:p>
          <a:p>
            <a:pPr marL="285750" indent="-285750">
              <a:buFont typeface="Wingdings" panose="05000000000000000000" pitchFamily="2" charset="2"/>
              <a:buChar char="v"/>
            </a:pPr>
            <a:r>
              <a:rPr lang="en-US" b="1" dirty="0"/>
              <a:t>Home page: </a:t>
            </a:r>
            <a:r>
              <a:rPr lang="en-US" dirty="0"/>
              <a:t>Attractive and welcoming message, with a call-to-action button.</a:t>
            </a:r>
          </a:p>
          <a:p>
            <a:pPr marL="285750" indent="-285750">
              <a:buFont typeface="Wingdings" panose="05000000000000000000" pitchFamily="2" charset="2"/>
              <a:buChar char="v"/>
            </a:pPr>
            <a:r>
              <a:rPr lang="en-US" b="1" dirty="0"/>
              <a:t>Marketplace page: </a:t>
            </a:r>
            <a:r>
              <a:rPr lang="en-US" dirty="0"/>
              <a:t>Displays products by category</a:t>
            </a:r>
          </a:p>
          <a:p>
            <a:pPr marL="285750" indent="-285750">
              <a:buFont typeface="Wingdings" panose="05000000000000000000" pitchFamily="2" charset="2"/>
              <a:buChar char="v"/>
            </a:pPr>
            <a:r>
              <a:rPr lang="en-US" b="1" dirty="0"/>
              <a:t>Farmer Dashboard: </a:t>
            </a:r>
            <a:r>
              <a:rPr lang="en-US" dirty="0"/>
              <a:t>Manage listings &amp; view analytics</a:t>
            </a:r>
          </a:p>
          <a:p>
            <a:pPr marL="285750" indent="-285750">
              <a:buFont typeface="Wingdings" panose="05000000000000000000" pitchFamily="2" charset="2"/>
              <a:buChar char="v"/>
            </a:pPr>
            <a:r>
              <a:rPr lang="en-US" b="1" dirty="0"/>
              <a:t>Buyer Portal: </a:t>
            </a:r>
            <a:r>
              <a:rPr lang="en-US" dirty="0"/>
              <a:t>Search, view, and order produce</a:t>
            </a:r>
          </a:p>
          <a:p>
            <a:pPr marL="285750" indent="-285750">
              <a:buFont typeface="Wingdings" panose="05000000000000000000" pitchFamily="2" charset="2"/>
              <a:buChar char="v"/>
            </a:pPr>
            <a:r>
              <a:rPr lang="en-US" b="1" dirty="0"/>
              <a:t>Admin Panel: </a:t>
            </a:r>
            <a:r>
              <a:rPr lang="en-US" dirty="0"/>
              <a:t>Monitor performance and user activity.</a:t>
            </a:r>
          </a:p>
        </p:txBody>
      </p:sp>
    </p:spTree>
    <p:extLst>
      <p:ext uri="{BB962C8B-B14F-4D97-AF65-F5344CB8AC3E}">
        <p14:creationId xmlns:p14="http://schemas.microsoft.com/office/powerpoint/2010/main" val="1323500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BC4790-1A8C-DC46-6039-FF77804ABE12}"/>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106ACE9B-5647-D379-7954-EAFA9BCB62EA}"/>
              </a:ext>
            </a:extLst>
          </p:cNvPr>
          <p:cNvPicPr>
            <a:picLocks noChangeAspect="1"/>
          </p:cNvPicPr>
          <p:nvPr/>
        </p:nvPicPr>
        <p:blipFill>
          <a:blip r:embed="rId2"/>
          <a:stretch>
            <a:fillRect/>
          </a:stretch>
        </p:blipFill>
        <p:spPr>
          <a:xfrm>
            <a:off x="0" y="0"/>
            <a:ext cx="12192000" cy="6858000"/>
          </a:xfrm>
          <a:prstGeom prst="rect">
            <a:avLst/>
          </a:prstGeom>
        </p:spPr>
      </p:pic>
      <p:sp>
        <p:nvSpPr>
          <p:cNvPr id="9" name="TextBox 8">
            <a:extLst>
              <a:ext uri="{FF2B5EF4-FFF2-40B4-BE49-F238E27FC236}">
                <a16:creationId xmlns:a16="http://schemas.microsoft.com/office/drawing/2014/main" id="{7D41EB58-2AC4-D2D3-A626-02C50F9DC478}"/>
              </a:ext>
            </a:extLst>
          </p:cNvPr>
          <p:cNvSpPr txBox="1"/>
          <p:nvPr/>
        </p:nvSpPr>
        <p:spPr>
          <a:xfrm>
            <a:off x="3920358" y="1523996"/>
            <a:ext cx="7541978" cy="2862322"/>
          </a:xfrm>
          <a:prstGeom prst="rect">
            <a:avLst/>
          </a:prstGeom>
          <a:noFill/>
        </p:spPr>
        <p:txBody>
          <a:bodyPr wrap="square" rtlCol="0">
            <a:spAutoFit/>
          </a:bodyPr>
          <a:lstStyle/>
          <a:p>
            <a:pPr marL="285750" indent="-285750">
              <a:buFont typeface="Wingdings" panose="05000000000000000000" pitchFamily="2" charset="2"/>
              <a:buChar char="v"/>
            </a:pPr>
            <a:r>
              <a:rPr lang="en-US" dirty="0"/>
              <a:t>AgriLink demonstrates how digital transformation can empower farmers and enhance agricultural sustainability. The platform applies modern web technologies, ensuring scalability, inclusivity, and transparency between farmers and consumers [15].</a:t>
            </a:r>
          </a:p>
          <a:p>
            <a:pPr marL="285750" indent="-285750">
              <a:buFont typeface="Wingdings" panose="05000000000000000000" pitchFamily="2" charset="2"/>
              <a:buChar char="v"/>
            </a:pPr>
            <a:r>
              <a:rPr lang="en-US" dirty="0"/>
              <a:t>The system promotes fair pricing and economic growth [16].</a:t>
            </a:r>
          </a:p>
          <a:p>
            <a:pPr marL="285750" indent="-285750">
              <a:buFont typeface="Wingdings" panose="05000000000000000000" pitchFamily="2" charset="2"/>
              <a:buChar char="v"/>
            </a:pPr>
            <a:r>
              <a:rPr lang="en-US" dirty="0"/>
              <a:t>The 3-month plan ensures structured development through Agile sprints.</a:t>
            </a:r>
          </a:p>
          <a:p>
            <a:endParaRPr lang="en-US" dirty="0"/>
          </a:p>
          <a:p>
            <a:r>
              <a:rPr lang="en-US" b="1" dirty="0"/>
              <a:t>Expected deliverables: </a:t>
            </a:r>
            <a:r>
              <a:rPr lang="en-US" dirty="0"/>
              <a:t>A working prototype, full project report, an exhibition poster</a:t>
            </a:r>
            <a:r>
              <a:rPr lang="en-GB" dirty="0"/>
              <a:t> </a:t>
            </a:r>
            <a:r>
              <a:rPr lang="en-US" dirty="0"/>
              <a:t>and evaluation results.</a:t>
            </a:r>
          </a:p>
        </p:txBody>
      </p:sp>
    </p:spTree>
    <p:extLst>
      <p:ext uri="{BB962C8B-B14F-4D97-AF65-F5344CB8AC3E}">
        <p14:creationId xmlns:p14="http://schemas.microsoft.com/office/powerpoint/2010/main" val="34244838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F26D07-7C3F-FF04-E3E8-E26458DB81E4}"/>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6271F350-2A80-0F64-5504-0F1EDE9FFA33}"/>
              </a:ext>
            </a:extLst>
          </p:cNvPr>
          <p:cNvPicPr>
            <a:picLocks noChangeAspect="1"/>
          </p:cNvPicPr>
          <p:nvPr/>
        </p:nvPicPr>
        <p:blipFill>
          <a:blip r:embed="rId2"/>
          <a:stretch>
            <a:fillRect/>
          </a:stretch>
        </p:blipFill>
        <p:spPr>
          <a:xfrm>
            <a:off x="0" y="7529"/>
            <a:ext cx="12192000" cy="6850471"/>
          </a:xfrm>
          <a:prstGeom prst="rect">
            <a:avLst/>
          </a:prstGeom>
        </p:spPr>
      </p:pic>
    </p:spTree>
    <p:extLst>
      <p:ext uri="{BB962C8B-B14F-4D97-AF65-F5344CB8AC3E}">
        <p14:creationId xmlns:p14="http://schemas.microsoft.com/office/powerpoint/2010/main" val="5148519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13310</TotalTime>
  <Words>1076</Words>
  <Application>Microsoft Office PowerPoint</Application>
  <PresentationFormat>Widescreen</PresentationFormat>
  <Paragraphs>164</Paragraphs>
  <Slides>14</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Victor</dc:creator>
  <cp:lastModifiedBy>James Victor</cp:lastModifiedBy>
  <cp:revision>80</cp:revision>
  <dcterms:created xsi:type="dcterms:W3CDTF">2025-09-15T21:12:25Z</dcterms:created>
  <dcterms:modified xsi:type="dcterms:W3CDTF">2025-10-31T11:50:13Z</dcterms:modified>
</cp:coreProperties>
</file>