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258" r:id="rId6"/>
    <p:sldId id="288" r:id="rId7"/>
    <p:sldId id="259" r:id="rId8"/>
    <p:sldId id="261" r:id="rId9"/>
    <p:sldId id="292" r:id="rId10"/>
    <p:sldId id="289" r:id="rId11"/>
    <p:sldId id="291" r:id="rId12"/>
    <p:sldId id="290" r:id="rId13"/>
    <p:sldId id="293" r:id="rId14"/>
    <p:sldId id="294" r:id="rId15"/>
    <p:sldId id="311" r:id="rId16"/>
    <p:sldId id="260" r:id="rId17"/>
    <p:sldId id="296" r:id="rId18"/>
    <p:sldId id="295" r:id="rId19"/>
    <p:sldId id="262" r:id="rId20"/>
    <p:sldId id="264" r:id="rId21"/>
    <p:sldId id="269" r:id="rId22"/>
    <p:sldId id="265" r:id="rId23"/>
    <p:sldId id="278" r:id="rId24"/>
    <p:sldId id="279" r:id="rId25"/>
    <p:sldId id="281" r:id="rId26"/>
    <p:sldId id="266" r:id="rId27"/>
    <p:sldId id="282" r:id="rId28"/>
    <p:sldId id="285" r:id="rId29"/>
    <p:sldId id="283" r:id="rId30"/>
    <p:sldId id="284" r:id="rId31"/>
    <p:sldId id="267" r:id="rId32"/>
    <p:sldId id="286" r:id="rId33"/>
    <p:sldId id="297" r:id="rId34"/>
    <p:sldId id="298" r:id="rId35"/>
    <p:sldId id="263" r:id="rId36"/>
    <p:sldId id="287" r:id="rId37"/>
    <p:sldId id="268" r:id="rId38"/>
    <p:sldId id="299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343" autoAdjust="0"/>
  </p:normalViewPr>
  <p:slideViewPr>
    <p:cSldViewPr>
      <p:cViewPr varScale="1">
        <p:scale>
          <a:sx n="91" d="100"/>
          <a:sy n="91" d="100"/>
        </p:scale>
        <p:origin x="795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D948BE-1C73-45CC-A1C2-18B83703E2BD}">
      <dgm:prSet/>
      <dgm:spPr/>
      <dgm:t>
        <a:bodyPr/>
        <a:lstStyle/>
        <a:p>
          <a:pPr rtl="0"/>
          <a:r>
            <a:rPr lang="cy-GB" smtClean="0"/>
            <a:t>Fel arfer ni dderbynnir traethodau hir i’w hasesu oni bai iddynt fod trwy broses o oruchwyliaeth gan diwtor.</a:t>
          </a:r>
          <a:endParaRPr lang="en-GB"/>
        </a:p>
      </dgm:t>
    </dgm:pt>
    <dgm:pt modelId="{846EFE86-E818-4C6A-9886-04F29EBEC63B}" type="parTrans" cxnId="{491CB0C8-FDEC-4FF0-81A8-BBE68017047A}">
      <dgm:prSet/>
      <dgm:spPr/>
      <dgm:t>
        <a:bodyPr/>
        <a:lstStyle/>
        <a:p>
          <a:endParaRPr lang="en-US"/>
        </a:p>
      </dgm:t>
    </dgm:pt>
    <dgm:pt modelId="{9507148B-4520-46EE-9275-41CC65D8DEB6}" type="sibTrans" cxnId="{491CB0C8-FDEC-4FF0-81A8-BBE68017047A}">
      <dgm:prSet/>
      <dgm:spPr/>
      <dgm:t>
        <a:bodyPr/>
        <a:lstStyle/>
        <a:p>
          <a:endParaRPr lang="en-US"/>
        </a:p>
      </dgm:t>
    </dgm:pt>
    <dgm:pt modelId="{FF26BB2F-7927-4ED3-B72E-4384334C6286}">
      <dgm:prSet/>
      <dgm:spPr/>
      <dgm:t>
        <a:bodyPr/>
        <a:lstStyle/>
        <a:p>
          <a:pPr rtl="0"/>
          <a:r>
            <a:rPr lang="en-GB" dirty="0" smtClean="0"/>
            <a:t>Dissertations shall not normally be accepted for assessment unless they have undergone a process of tutorial supervision. </a:t>
          </a:r>
          <a:endParaRPr lang="en-GB" dirty="0"/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1AF4B212-7D5C-43F4-9A30-4AFB90FE37E2}" type="pres">
      <dgm:prSet presAssocID="{B9D948BE-1C73-45CC-A1C2-18B83703E2BD}" presName="root" presStyleCnt="0"/>
      <dgm:spPr/>
    </dgm:pt>
    <dgm:pt modelId="{B677DA59-7016-4505-93B6-8625A7DDE7F3}" type="pres">
      <dgm:prSet presAssocID="{B9D948BE-1C73-45CC-A1C2-18B83703E2BD}" presName="rootComposite" presStyleCnt="0"/>
      <dgm:spPr/>
    </dgm:pt>
    <dgm:pt modelId="{5E277EDE-0B36-4DDD-9555-620B2355070F}" type="pres">
      <dgm:prSet presAssocID="{B9D948BE-1C73-45CC-A1C2-18B83703E2BD}" presName="rootText" presStyleLbl="node1" presStyleIdx="0" presStyleCnt="2" custScaleX="121510" custScaleY="208748"/>
      <dgm:spPr/>
      <dgm:t>
        <a:bodyPr/>
        <a:lstStyle/>
        <a:p>
          <a:endParaRPr lang="en-US"/>
        </a:p>
      </dgm:t>
    </dgm:pt>
    <dgm:pt modelId="{CB2D5975-7574-42BD-9B6D-DDA10067184C}" type="pres">
      <dgm:prSet presAssocID="{B9D948BE-1C73-45CC-A1C2-18B83703E2BD}" presName="rootConnector" presStyleLbl="node1" presStyleIdx="0" presStyleCnt="2"/>
      <dgm:spPr/>
      <dgm:t>
        <a:bodyPr/>
        <a:lstStyle/>
        <a:p>
          <a:endParaRPr lang="en-US"/>
        </a:p>
      </dgm:t>
    </dgm:pt>
    <dgm:pt modelId="{56AE4D49-4B71-48B0-8042-58EEB17CD8F4}" type="pres">
      <dgm:prSet presAssocID="{B9D948BE-1C73-45CC-A1C2-18B83703E2BD}" presName="childShape" presStyleCnt="0"/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1" presStyleCnt="2" custScaleX="108770" custScaleY="198020"/>
      <dgm:spPr/>
      <dgm:t>
        <a:bodyPr/>
        <a:lstStyle/>
        <a:p>
          <a:endParaRPr lang="en-US"/>
        </a:p>
      </dgm:t>
    </dgm:pt>
    <dgm:pt modelId="{52D1A864-0A5D-4622-886E-91BC5ED794B7}" type="pres">
      <dgm:prSet presAssocID="{FF26BB2F-7927-4ED3-B72E-4384334C6286}" presName="rootConnector" presStyleLbl="node1" presStyleIdx="1" presStyleCnt="2"/>
      <dgm:spPr/>
      <dgm:t>
        <a:bodyPr/>
        <a:lstStyle/>
        <a:p>
          <a:endParaRPr lang="en-US"/>
        </a:p>
      </dgm:t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1" destOrd="0" parTransId="{3D676E2D-4462-4B82-8677-F492801C120E}" sibTransId="{8226FAF0-8AED-4DED-AEC4-5197C160F049}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88B03A54-7FB6-4F81-857B-D9D83A952385}" type="presOf" srcId="{B9D948BE-1C73-45CC-A1C2-18B83703E2BD}" destId="{5E277EDE-0B36-4DDD-9555-620B2355070F}" srcOrd="0" destOrd="0" presId="urn:microsoft.com/office/officeart/2005/8/layout/hierarchy3"/>
    <dgm:cxn modelId="{491CB0C8-FDEC-4FF0-81A8-BBE68017047A}" srcId="{27C7B320-3167-4BAB-8EDA-10FAD62BA4B9}" destId="{B9D948BE-1C73-45CC-A1C2-18B83703E2BD}" srcOrd="0" destOrd="0" parTransId="{846EFE86-E818-4C6A-9886-04F29EBEC63B}" sibTransId="{9507148B-4520-46EE-9275-41CC65D8DEB6}"/>
    <dgm:cxn modelId="{11EA4C6A-7823-4F8F-97B8-5A1223D319D0}" type="presOf" srcId="{B9D948BE-1C73-45CC-A1C2-18B83703E2BD}" destId="{CB2D5975-7574-42BD-9B6D-DDA10067184C}" srcOrd="1" destOrd="0" presId="urn:microsoft.com/office/officeart/2005/8/layout/hierarchy3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E3ED01D5-B0C5-4BB6-9F4D-40BD0E36F91F}" type="presParOf" srcId="{5966B0CA-30E9-4DA1-BE35-0654B57D8CDE}" destId="{1AF4B212-7D5C-43F4-9A30-4AFB90FE37E2}" srcOrd="0" destOrd="0" presId="urn:microsoft.com/office/officeart/2005/8/layout/hierarchy3"/>
    <dgm:cxn modelId="{CCA11F6B-9435-4437-80AB-E928F3D19D92}" type="presParOf" srcId="{1AF4B212-7D5C-43F4-9A30-4AFB90FE37E2}" destId="{B677DA59-7016-4505-93B6-8625A7DDE7F3}" srcOrd="0" destOrd="0" presId="urn:microsoft.com/office/officeart/2005/8/layout/hierarchy3"/>
    <dgm:cxn modelId="{ED62E783-95F6-479C-B828-A0B569FAC7B9}" type="presParOf" srcId="{B677DA59-7016-4505-93B6-8625A7DDE7F3}" destId="{5E277EDE-0B36-4DDD-9555-620B2355070F}" srcOrd="0" destOrd="0" presId="urn:microsoft.com/office/officeart/2005/8/layout/hierarchy3"/>
    <dgm:cxn modelId="{F19AAEA1-2D04-4DD5-90C6-0E0CE75C8D91}" type="presParOf" srcId="{B677DA59-7016-4505-93B6-8625A7DDE7F3}" destId="{CB2D5975-7574-42BD-9B6D-DDA10067184C}" srcOrd="1" destOrd="0" presId="urn:microsoft.com/office/officeart/2005/8/layout/hierarchy3"/>
    <dgm:cxn modelId="{0616C0DA-9B9F-413C-8D49-812A6C6405D0}" type="presParOf" srcId="{1AF4B212-7D5C-43F4-9A30-4AFB90FE37E2}" destId="{56AE4D49-4B71-48B0-8042-58EEB17CD8F4}" srcOrd="1" destOrd="0" presId="urn:microsoft.com/office/officeart/2005/8/layout/hierarchy3"/>
    <dgm:cxn modelId="{A6F41CA1-2DFA-44EC-A99F-335E650F782D}" type="presParOf" srcId="{5966B0CA-30E9-4DA1-BE35-0654B57D8CDE}" destId="{CD1A12AF-53DD-4B64-A983-AD3946693DDC}" srcOrd="1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 smtClean="0"/>
            <a:t>Cwestiynau </a:t>
          </a:r>
          <a:endParaRPr lang="en-GB"/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r>
            <a:rPr lang="en-GB" dirty="0" err="1" smtClean="0"/>
            <a:t>Codwch</a:t>
          </a:r>
          <a:r>
            <a:rPr lang="en-GB" dirty="0" smtClean="0"/>
            <a:t> </a:t>
          </a:r>
          <a:r>
            <a:rPr lang="en-GB" dirty="0" err="1" smtClean="0"/>
            <a:t>eich</a:t>
          </a:r>
          <a:r>
            <a:rPr lang="en-GB" dirty="0" smtClean="0"/>
            <a:t> </a:t>
          </a:r>
          <a:r>
            <a:rPr lang="en-GB" dirty="0" err="1" smtClean="0"/>
            <a:t>llaw</a:t>
          </a:r>
          <a:r>
            <a:rPr lang="en-GB" dirty="0" smtClean="0"/>
            <a:t> </a:t>
          </a:r>
          <a:r>
            <a:rPr lang="en-GB" dirty="0" err="1" smtClean="0"/>
            <a:t>electronig</a:t>
          </a:r>
          <a:r>
            <a:rPr lang="en-GB" dirty="0" smtClean="0"/>
            <a:t> </a:t>
          </a:r>
          <a:endParaRPr lang="en-GB" dirty="0"/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smtClean="0"/>
            <a:t>Neu ysgrifennwch yn y sgwrs </a:t>
          </a:r>
          <a:endParaRPr lang="en-GB"/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 smtClean="0"/>
            <a:t>Questions </a:t>
          </a:r>
          <a:endParaRPr lang="en-GB"/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r>
            <a:rPr lang="en-GB" sz="2400" dirty="0" smtClean="0"/>
            <a:t>Please either raise your electronic hand </a:t>
          </a:r>
          <a:endParaRPr lang="en-GB" sz="2400" dirty="0"/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7BF58C6C-28DE-480C-8D06-2CF3AD1BDC3C}">
      <dgm:prSet custT="1"/>
      <dgm:spPr/>
      <dgm:t>
        <a:bodyPr/>
        <a:lstStyle/>
        <a:p>
          <a:pPr rtl="0"/>
          <a:r>
            <a:rPr lang="en-GB" sz="2400" dirty="0" smtClean="0"/>
            <a:t>Or write in the chat </a:t>
          </a:r>
          <a:endParaRPr lang="en-GB" sz="2400" dirty="0"/>
        </a:p>
      </dgm:t>
    </dgm:pt>
    <dgm:pt modelId="{E757309B-12CC-471D-8F83-3CB95C2DAD63}" type="parTrans" cxnId="{BFF2C5A9-AAED-4316-8614-B5BB8D310F44}">
      <dgm:prSet/>
      <dgm:spPr/>
      <dgm:t>
        <a:bodyPr/>
        <a:lstStyle/>
        <a:p>
          <a:endParaRPr lang="en-US"/>
        </a:p>
      </dgm:t>
    </dgm:pt>
    <dgm:pt modelId="{EDCEC0E5-0E0D-4230-8C64-DEA17DE45E8A}" type="sibTrans" cxnId="{BFF2C5A9-AAED-4316-8614-B5BB8D310F44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FF2C5A9-AAED-4316-8614-B5BB8D310F44}" srcId="{D94DD183-31F6-474A-A7F4-094C858E3844}" destId="{7BF58C6C-28DE-480C-8D06-2CF3AD1BDC3C}" srcOrd="1" destOrd="0" parTransId="{E757309B-12CC-471D-8F83-3CB95C2DAD63}" sibTransId="{EDCEC0E5-0E0D-4230-8C64-DEA17DE45E8A}"/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8BDEBAD7-2B3C-4835-BAC2-758FCA8E48BD}" type="presOf" srcId="{7BF58C6C-28DE-480C-8D06-2CF3AD1BDC3C}" destId="{A1E6EDA5-8CDD-44A1-82B6-9F8BD6153C60}" srcOrd="0" destOrd="1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 smtClean="0"/>
            <a:t>Crynodeb</a:t>
          </a:r>
          <a:endParaRPr lang="cy-GB" noProof="0" dirty="0"/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 smtClean="0"/>
            <a:t>Cynnwys</a:t>
          </a:r>
          <a:endParaRPr lang="cy-GB" noProof="0" dirty="0"/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 smtClean="0"/>
            <a:t>Cyflwyniad</a:t>
          </a:r>
          <a:endParaRPr lang="cy-GB" noProof="0" dirty="0"/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 smtClean="0"/>
            <a:t>Adolygiad llenyddiaeth</a:t>
          </a:r>
          <a:endParaRPr lang="cy-GB" noProof="0" dirty="0"/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 smtClean="0"/>
            <a:t>Methodoleg/ Dulliau</a:t>
          </a:r>
          <a:endParaRPr lang="cy-GB" noProof="0" dirty="0"/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 smtClean="0"/>
            <a:t>Canfyddiadau (os cesglir data empeiraidd)</a:t>
          </a:r>
          <a:endParaRPr lang="cy-GB" noProof="0" dirty="0"/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 smtClean="0"/>
            <a:t>Trafod a Dadansoddi</a:t>
          </a:r>
          <a:endParaRPr lang="cy-GB" noProof="0" dirty="0"/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 smtClean="0"/>
            <a:t>Casgliadau / Argymhellion</a:t>
          </a:r>
          <a:endParaRPr lang="cy-GB" noProof="0" dirty="0"/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9155" custLinFactNeighborY="17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 smtClean="0"/>
            <a:t>Abstract </a:t>
          </a:r>
          <a:endParaRPr lang="en-US" dirty="0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 smtClean="0"/>
            <a:t>Contents </a:t>
          </a:r>
          <a:endParaRPr lang="en-US" dirty="0"/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 smtClean="0"/>
            <a:t>Introduction </a:t>
          </a:r>
          <a:endParaRPr lang="en-US" dirty="0"/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 smtClean="0"/>
            <a:t>Literature review </a:t>
          </a:r>
          <a:endParaRPr lang="en-US" dirty="0"/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/>
      <dgm:spPr/>
      <dgm:t>
        <a:bodyPr/>
        <a:lstStyle/>
        <a:p>
          <a:r>
            <a:rPr lang="en-US" dirty="0" smtClean="0"/>
            <a:t>Methodology/Methods </a:t>
          </a:r>
          <a:endParaRPr lang="en-US" dirty="0"/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/>
      <dgm:spPr/>
      <dgm:t>
        <a:bodyPr/>
        <a:lstStyle/>
        <a:p>
          <a:r>
            <a:rPr lang="en-US" dirty="0" smtClean="0"/>
            <a:t>Findings (if collecting empirical data) </a:t>
          </a:r>
          <a:endParaRPr lang="en-US" dirty="0"/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 smtClean="0"/>
            <a:t>Discussion and Analysis </a:t>
          </a:r>
          <a:endParaRPr lang="en-US" dirty="0"/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 smtClean="0"/>
            <a:t>Conclusions / Recommendations</a:t>
          </a:r>
          <a:endParaRPr lang="en-US" dirty="0"/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EBF6E6-F194-4948-BAA6-D84717856F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44FF2B-1F7F-4943-866E-EB471F49EA9C}">
      <dgm:prSet/>
      <dgm:spPr/>
      <dgm:t>
        <a:bodyPr/>
        <a:lstStyle/>
        <a:p>
          <a:pPr rtl="0"/>
          <a:r>
            <a:rPr lang="cy-GB" smtClean="0"/>
            <a:t>Lluniwch gynllun gweithredu heddiw!</a:t>
          </a:r>
          <a:endParaRPr lang="en-GB"/>
        </a:p>
      </dgm:t>
    </dgm:pt>
    <dgm:pt modelId="{3CF2E246-C6E7-4C7A-803A-6030F7158F6E}" type="parTrans" cxnId="{BA265F40-5692-47A6-8C39-BE8E6FAD0522}">
      <dgm:prSet/>
      <dgm:spPr/>
      <dgm:t>
        <a:bodyPr/>
        <a:lstStyle/>
        <a:p>
          <a:endParaRPr lang="en-US"/>
        </a:p>
      </dgm:t>
    </dgm:pt>
    <dgm:pt modelId="{B17EFCBD-A899-4205-8906-CC41AB2248D0}" type="sibTrans" cxnId="{BA265F40-5692-47A6-8C39-BE8E6FAD0522}">
      <dgm:prSet/>
      <dgm:spPr/>
      <dgm:t>
        <a:bodyPr/>
        <a:lstStyle/>
        <a:p>
          <a:endParaRPr lang="en-US"/>
        </a:p>
      </dgm:t>
    </dgm:pt>
    <dgm:pt modelId="{3CB1AB1C-9850-473B-89AC-4DE523B70C63}" type="pres">
      <dgm:prSet presAssocID="{B5EBF6E6-F194-4948-BAA6-D84717856FE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9405699-8C6A-4B78-A941-281FEDBD22E0}" type="pres">
      <dgm:prSet presAssocID="{1F44FF2B-1F7F-4943-866E-EB471F49EA9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8618146-D18F-4A90-AE41-55D0DCF3FEB0}" type="presOf" srcId="{1F44FF2B-1F7F-4943-866E-EB471F49EA9C}" destId="{E9405699-8C6A-4B78-A941-281FEDBD22E0}" srcOrd="0" destOrd="0" presId="urn:microsoft.com/office/officeart/2005/8/layout/vList2"/>
    <dgm:cxn modelId="{F2DA13B5-A0B4-487D-8F37-452DA450B08E}" type="presOf" srcId="{B5EBF6E6-F194-4948-BAA6-D84717856FE1}" destId="{3CB1AB1C-9850-473B-89AC-4DE523B70C63}" srcOrd="0" destOrd="0" presId="urn:microsoft.com/office/officeart/2005/8/layout/vList2"/>
    <dgm:cxn modelId="{BA265F40-5692-47A6-8C39-BE8E6FAD0522}" srcId="{B5EBF6E6-F194-4948-BAA6-D84717856FE1}" destId="{1F44FF2B-1F7F-4943-866E-EB471F49EA9C}" srcOrd="0" destOrd="0" parTransId="{3CF2E246-C6E7-4C7A-803A-6030F7158F6E}" sibTransId="{B17EFCBD-A899-4205-8906-CC41AB2248D0}"/>
    <dgm:cxn modelId="{8B01D2FC-980A-42AE-B60E-44BB931A8EE5}" type="presParOf" srcId="{3CB1AB1C-9850-473B-89AC-4DE523B70C63}" destId="{E9405699-8C6A-4B78-A941-281FEDBD2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7B370E6-93B2-4740-8FE9-2A7417C7C7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5B4DAD-33BE-4551-AB59-22A0D1A4EC76}">
      <dgm:prSet/>
      <dgm:spPr/>
      <dgm:t>
        <a:bodyPr/>
        <a:lstStyle/>
        <a:p>
          <a:pPr rtl="0"/>
          <a:r>
            <a:rPr lang="en-GB" smtClean="0"/>
            <a:t>Prepare an action plan today! </a:t>
          </a:r>
          <a:endParaRPr lang="en-GB"/>
        </a:p>
      </dgm:t>
    </dgm:pt>
    <dgm:pt modelId="{3946F879-B53D-49F2-B9EE-C4A146C8D42A}" type="parTrans" cxnId="{BC5104E7-6CBD-483D-AEF5-69EDB86EB132}">
      <dgm:prSet/>
      <dgm:spPr/>
      <dgm:t>
        <a:bodyPr/>
        <a:lstStyle/>
        <a:p>
          <a:endParaRPr lang="en-US"/>
        </a:p>
      </dgm:t>
    </dgm:pt>
    <dgm:pt modelId="{6FED13AD-1282-418F-ACC2-9B582842C089}" type="sibTrans" cxnId="{BC5104E7-6CBD-483D-AEF5-69EDB86EB132}">
      <dgm:prSet/>
      <dgm:spPr/>
      <dgm:t>
        <a:bodyPr/>
        <a:lstStyle/>
        <a:p>
          <a:endParaRPr lang="en-US"/>
        </a:p>
      </dgm:t>
    </dgm:pt>
    <dgm:pt modelId="{62A757B2-8B28-44A3-95F2-7B791412AC4D}" type="pres">
      <dgm:prSet presAssocID="{77B370E6-93B2-4740-8FE9-2A7417C7C78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63C57DF-E9A9-44C5-951A-BBC30D1BCEBD}" type="pres">
      <dgm:prSet presAssocID="{C05B4DAD-33BE-4551-AB59-22A0D1A4EC76}" presName="parentText" presStyleLbl="node1" presStyleIdx="0" presStyleCnt="1" custLinFactNeighborX="-3763" custLinFactNeighborY="-806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C5104E7-6CBD-483D-AEF5-69EDB86EB132}" srcId="{77B370E6-93B2-4740-8FE9-2A7417C7C78E}" destId="{C05B4DAD-33BE-4551-AB59-22A0D1A4EC76}" srcOrd="0" destOrd="0" parTransId="{3946F879-B53D-49F2-B9EE-C4A146C8D42A}" sibTransId="{6FED13AD-1282-418F-ACC2-9B582842C089}"/>
    <dgm:cxn modelId="{9FE77B4A-9F68-494A-A3E0-D3DE185E5D99}" type="presOf" srcId="{C05B4DAD-33BE-4551-AB59-22A0D1A4EC76}" destId="{863C57DF-E9A9-44C5-951A-BBC30D1BCEBD}" srcOrd="0" destOrd="0" presId="urn:microsoft.com/office/officeart/2005/8/layout/vList2"/>
    <dgm:cxn modelId="{97903DAA-8A9E-46EC-B4BB-C87A04AC459B}" type="presOf" srcId="{77B370E6-93B2-4740-8FE9-2A7417C7C78E}" destId="{62A757B2-8B28-44A3-95F2-7B791412AC4D}" srcOrd="0" destOrd="0" presId="urn:microsoft.com/office/officeart/2005/8/layout/vList2"/>
    <dgm:cxn modelId="{B01261F5-939B-4DFE-BE77-70F618478BAA}" type="presParOf" srcId="{62A757B2-8B28-44A3-95F2-7B791412AC4D}" destId="{863C57DF-E9A9-44C5-951A-BBC30D1BCE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77EDE-0B36-4DDD-9555-620B2355070F}">
      <dsp:nvSpPr>
        <dsp:cNvPr id="0" name=""/>
        <dsp:cNvSpPr/>
      </dsp:nvSpPr>
      <dsp:spPr>
        <a:xfrm>
          <a:off x="1314" y="276672"/>
          <a:ext cx="3915932" cy="3363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700" kern="1200" smtClean="0"/>
            <a:t>Fel arfer ni dderbynnir traethodau hir i’w hasesu oni bai iddynt fod trwy broses o oruchwyliaeth gan diwtor.</a:t>
          </a:r>
          <a:endParaRPr lang="en-GB" sz="2700" kern="1200"/>
        </a:p>
      </dsp:txBody>
      <dsp:txXfrm>
        <a:off x="99833" y="375191"/>
        <a:ext cx="3718894" cy="3166648"/>
      </dsp:txXfrm>
    </dsp:sp>
    <dsp:sp modelId="{C39AD7AF-4537-4A88-A1E1-33B588B53A0C}">
      <dsp:nvSpPr>
        <dsp:cNvPr id="0" name=""/>
        <dsp:cNvSpPr/>
      </dsp:nvSpPr>
      <dsp:spPr>
        <a:xfrm>
          <a:off x="4722928" y="276672"/>
          <a:ext cx="3505357" cy="3190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Dissertations shall not normally be accepted for assessment unless they have undergone a process of tutorial supervision. </a:t>
          </a:r>
          <a:endParaRPr lang="en-GB" sz="2700" kern="1200" dirty="0"/>
        </a:p>
      </dsp:txBody>
      <dsp:txXfrm>
        <a:off x="4816384" y="370128"/>
        <a:ext cx="3318445" cy="30039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smtClean="0"/>
            <a:t>Cwestiynau </a:t>
          </a:r>
          <a:endParaRPr lang="en-GB" sz="2400" kern="1200"/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dirty="0" err="1" smtClean="0"/>
            <a:t>Codwch</a:t>
          </a:r>
          <a:r>
            <a:rPr lang="en-GB" sz="2500" kern="1200" dirty="0" smtClean="0"/>
            <a:t> </a:t>
          </a:r>
          <a:r>
            <a:rPr lang="en-GB" sz="2500" kern="1200" dirty="0" err="1" smtClean="0"/>
            <a:t>eich</a:t>
          </a:r>
          <a:r>
            <a:rPr lang="en-GB" sz="2500" kern="1200" dirty="0" smtClean="0"/>
            <a:t> </a:t>
          </a:r>
          <a:r>
            <a:rPr lang="en-GB" sz="2500" kern="1200" dirty="0" err="1" smtClean="0"/>
            <a:t>llaw</a:t>
          </a:r>
          <a:r>
            <a:rPr lang="en-GB" sz="2500" kern="1200" dirty="0" smtClean="0"/>
            <a:t> </a:t>
          </a:r>
          <a:r>
            <a:rPr lang="en-GB" sz="2500" kern="1200" dirty="0" err="1" smtClean="0"/>
            <a:t>electronig</a:t>
          </a:r>
          <a:r>
            <a:rPr lang="en-GB" sz="2500" kern="1200" dirty="0" smtClean="0"/>
            <a:t> </a:t>
          </a:r>
          <a:endParaRPr lang="en-GB" sz="2500" kern="1200" dirty="0"/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500" kern="1200" smtClean="0"/>
            <a:t>Neu ysgrifennwch yn y sgwrs </a:t>
          </a:r>
          <a:endParaRPr lang="en-GB" sz="2500" kern="1200"/>
        </a:p>
      </dsp:txBody>
      <dsp:txXfrm rot="-5400000">
        <a:off x="1641781" y="120218"/>
        <a:ext cx="2342455" cy="36191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smtClean="0"/>
            <a:t>Questions </a:t>
          </a:r>
          <a:endParaRPr lang="en-GB" sz="2700" kern="1200"/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 smtClean="0"/>
            <a:t>Please either raise your electronic hand </a:t>
          </a:r>
          <a:endParaRPr lang="en-GB" sz="24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dirty="0" smtClean="0"/>
            <a:t>Or write in the chat </a:t>
          </a:r>
          <a:endParaRPr lang="en-GB" sz="2400" kern="1200" dirty="0"/>
        </a:p>
      </dsp:txBody>
      <dsp:txXfrm rot="-5400000">
        <a:off x="1584176" y="115999"/>
        <a:ext cx="2260263" cy="32963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634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Crynodeb</a:t>
          </a:r>
          <a:endParaRPr lang="cy-GB" sz="2000" kern="1200" noProof="0" dirty="0"/>
        </a:p>
      </dsp:txBody>
      <dsp:txXfrm>
        <a:off x="4634" y="2102"/>
        <a:ext cx="1918729" cy="1151237"/>
      </dsp:txXfrm>
    </dsp:sp>
    <dsp:sp modelId="{571C94EE-3849-42C0-A22D-F2D9D3DFB466}">
      <dsp:nvSpPr>
        <dsp:cNvPr id="0" name=""/>
        <dsp:cNvSpPr/>
      </dsp:nvSpPr>
      <dsp:spPr>
        <a:xfrm>
          <a:off x="2119870" y="21800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Cynnwys</a:t>
          </a:r>
          <a:endParaRPr lang="cy-GB" sz="2000" kern="1200" noProof="0" dirty="0"/>
        </a:p>
      </dsp:txBody>
      <dsp:txXfrm>
        <a:off x="2119870" y="21800"/>
        <a:ext cx="1918729" cy="1151237"/>
      </dsp:txXfrm>
    </dsp:sp>
    <dsp:sp modelId="{72505763-D144-4BFF-A48D-EE164CE2F3F0}">
      <dsp:nvSpPr>
        <dsp:cNvPr id="0" name=""/>
        <dsp:cNvSpPr/>
      </dsp:nvSpPr>
      <dsp:spPr>
        <a:xfrm>
          <a:off x="4634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Cyflwyniad</a:t>
          </a:r>
          <a:endParaRPr lang="cy-GB" sz="2000" kern="1200" noProof="0" dirty="0"/>
        </a:p>
      </dsp:txBody>
      <dsp:txXfrm>
        <a:off x="4634" y="1345213"/>
        <a:ext cx="1918729" cy="1151237"/>
      </dsp:txXfrm>
    </dsp:sp>
    <dsp:sp modelId="{5AD312A7-8B26-4BAB-AD97-DD61DEB85322}">
      <dsp:nvSpPr>
        <dsp:cNvPr id="0" name=""/>
        <dsp:cNvSpPr/>
      </dsp:nvSpPr>
      <dsp:spPr>
        <a:xfrm>
          <a:off x="2115236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Adolygiad llenyddiaeth</a:t>
          </a:r>
          <a:endParaRPr lang="cy-GB" sz="2000" kern="1200" noProof="0" dirty="0"/>
        </a:p>
      </dsp:txBody>
      <dsp:txXfrm>
        <a:off x="2115236" y="1345213"/>
        <a:ext cx="1918729" cy="1151237"/>
      </dsp:txXfrm>
    </dsp:sp>
    <dsp:sp modelId="{527594E9-1838-409E-A3AB-CC8BE8F789B7}">
      <dsp:nvSpPr>
        <dsp:cNvPr id="0" name=""/>
        <dsp:cNvSpPr/>
      </dsp:nvSpPr>
      <dsp:spPr>
        <a:xfrm>
          <a:off x="4634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Methodoleg/ Dulliau</a:t>
          </a:r>
          <a:endParaRPr lang="cy-GB" sz="2000" kern="1200" noProof="0" dirty="0"/>
        </a:p>
      </dsp:txBody>
      <dsp:txXfrm>
        <a:off x="4634" y="2688323"/>
        <a:ext cx="1918729" cy="1151237"/>
      </dsp:txXfrm>
    </dsp:sp>
    <dsp:sp modelId="{17230887-3F6B-45CB-AE0E-E71E8D014D53}">
      <dsp:nvSpPr>
        <dsp:cNvPr id="0" name=""/>
        <dsp:cNvSpPr/>
      </dsp:nvSpPr>
      <dsp:spPr>
        <a:xfrm>
          <a:off x="2115236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Canfyddiadau (os cesglir data empeiraidd)</a:t>
          </a:r>
          <a:endParaRPr lang="cy-GB" sz="2000" kern="1200" noProof="0" dirty="0"/>
        </a:p>
      </dsp:txBody>
      <dsp:txXfrm>
        <a:off x="2115236" y="2688323"/>
        <a:ext cx="1918729" cy="1151237"/>
      </dsp:txXfrm>
    </dsp:sp>
    <dsp:sp modelId="{3D57761D-56F2-444D-9BF0-5D41E3B5D841}">
      <dsp:nvSpPr>
        <dsp:cNvPr id="0" name=""/>
        <dsp:cNvSpPr/>
      </dsp:nvSpPr>
      <dsp:spPr>
        <a:xfrm>
          <a:off x="4634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Trafod a Dadansoddi</a:t>
          </a:r>
          <a:endParaRPr lang="cy-GB" sz="2000" kern="1200" noProof="0" dirty="0"/>
        </a:p>
      </dsp:txBody>
      <dsp:txXfrm>
        <a:off x="4634" y="4031434"/>
        <a:ext cx="1918729" cy="1151237"/>
      </dsp:txXfrm>
    </dsp:sp>
    <dsp:sp modelId="{234F82C1-3E28-4EDA-88B0-339799AD280C}">
      <dsp:nvSpPr>
        <dsp:cNvPr id="0" name=""/>
        <dsp:cNvSpPr/>
      </dsp:nvSpPr>
      <dsp:spPr>
        <a:xfrm>
          <a:off x="2115236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Casgliadau / Argymhellion</a:t>
          </a:r>
          <a:endParaRPr lang="cy-GB" sz="2000" kern="1200" noProof="0" dirty="0"/>
        </a:p>
      </dsp:txBody>
      <dsp:txXfrm>
        <a:off x="2115236" y="4031434"/>
        <a:ext cx="1918729" cy="11512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634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Abstract </a:t>
          </a:r>
          <a:endParaRPr lang="en-US" sz="1400" kern="1200" dirty="0"/>
        </a:p>
      </dsp:txBody>
      <dsp:txXfrm>
        <a:off x="4634" y="2102"/>
        <a:ext cx="1918729" cy="1151237"/>
      </dsp:txXfrm>
    </dsp:sp>
    <dsp:sp modelId="{08774544-D9FE-4263-A1E6-A89225A39295}">
      <dsp:nvSpPr>
        <dsp:cNvPr id="0" name=""/>
        <dsp:cNvSpPr/>
      </dsp:nvSpPr>
      <dsp:spPr>
        <a:xfrm>
          <a:off x="2115236" y="2102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Contents </a:t>
          </a:r>
          <a:endParaRPr lang="en-US" sz="1400" kern="1200" dirty="0"/>
        </a:p>
      </dsp:txBody>
      <dsp:txXfrm>
        <a:off x="2115236" y="2102"/>
        <a:ext cx="1918729" cy="1151237"/>
      </dsp:txXfrm>
    </dsp:sp>
    <dsp:sp modelId="{C0DE8C18-0185-4A75-88C5-B1C0FD029DAE}">
      <dsp:nvSpPr>
        <dsp:cNvPr id="0" name=""/>
        <dsp:cNvSpPr/>
      </dsp:nvSpPr>
      <dsp:spPr>
        <a:xfrm>
          <a:off x="4634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Introduction </a:t>
          </a:r>
          <a:endParaRPr lang="en-US" sz="1400" kern="1200" dirty="0"/>
        </a:p>
      </dsp:txBody>
      <dsp:txXfrm>
        <a:off x="4634" y="1345213"/>
        <a:ext cx="1918729" cy="1151237"/>
      </dsp:txXfrm>
    </dsp:sp>
    <dsp:sp modelId="{F7673166-9F2B-4B6E-8AEF-D700D6FA7B48}">
      <dsp:nvSpPr>
        <dsp:cNvPr id="0" name=""/>
        <dsp:cNvSpPr/>
      </dsp:nvSpPr>
      <dsp:spPr>
        <a:xfrm>
          <a:off x="2115236" y="134521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Literature review </a:t>
          </a:r>
          <a:endParaRPr lang="en-US" sz="1400" kern="1200" dirty="0"/>
        </a:p>
      </dsp:txBody>
      <dsp:txXfrm>
        <a:off x="2115236" y="1345213"/>
        <a:ext cx="1918729" cy="1151237"/>
      </dsp:txXfrm>
    </dsp:sp>
    <dsp:sp modelId="{1E1FACA4-2EA6-49BB-9205-301D5A053EDC}">
      <dsp:nvSpPr>
        <dsp:cNvPr id="0" name=""/>
        <dsp:cNvSpPr/>
      </dsp:nvSpPr>
      <dsp:spPr>
        <a:xfrm>
          <a:off x="4634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Methodology/Methods </a:t>
          </a:r>
          <a:endParaRPr lang="en-US" sz="1400" kern="1200" dirty="0"/>
        </a:p>
      </dsp:txBody>
      <dsp:txXfrm>
        <a:off x="4634" y="2688323"/>
        <a:ext cx="1918729" cy="1151237"/>
      </dsp:txXfrm>
    </dsp:sp>
    <dsp:sp modelId="{25D6D313-C71A-4A78-A656-BFFF3844DA61}">
      <dsp:nvSpPr>
        <dsp:cNvPr id="0" name=""/>
        <dsp:cNvSpPr/>
      </dsp:nvSpPr>
      <dsp:spPr>
        <a:xfrm>
          <a:off x="2115236" y="2688323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Findings (if collecting empirical data) </a:t>
          </a:r>
          <a:endParaRPr lang="en-US" sz="1400" kern="1200" dirty="0"/>
        </a:p>
      </dsp:txBody>
      <dsp:txXfrm>
        <a:off x="2115236" y="2688323"/>
        <a:ext cx="1918729" cy="1151237"/>
      </dsp:txXfrm>
    </dsp:sp>
    <dsp:sp modelId="{68C81091-6FEC-4214-9DBE-769AA7B2FA6E}">
      <dsp:nvSpPr>
        <dsp:cNvPr id="0" name=""/>
        <dsp:cNvSpPr/>
      </dsp:nvSpPr>
      <dsp:spPr>
        <a:xfrm>
          <a:off x="4634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Discussion and Analysis </a:t>
          </a:r>
          <a:endParaRPr lang="en-US" sz="1400" kern="1200" dirty="0"/>
        </a:p>
      </dsp:txBody>
      <dsp:txXfrm>
        <a:off x="4634" y="4031434"/>
        <a:ext cx="1918729" cy="1151237"/>
      </dsp:txXfrm>
    </dsp:sp>
    <dsp:sp modelId="{00F513D4-2023-4B68-9EAC-8477225FB588}">
      <dsp:nvSpPr>
        <dsp:cNvPr id="0" name=""/>
        <dsp:cNvSpPr/>
      </dsp:nvSpPr>
      <dsp:spPr>
        <a:xfrm>
          <a:off x="2115236" y="4031434"/>
          <a:ext cx="1918729" cy="11512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Conclusions / Recommendations</a:t>
          </a:r>
          <a:endParaRPr lang="en-US" sz="1400" kern="1200" dirty="0"/>
        </a:p>
      </dsp:txBody>
      <dsp:txXfrm>
        <a:off x="2115236" y="4031434"/>
        <a:ext cx="1918729" cy="115123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05699-8C6A-4B78-A941-281FEDBD22E0}">
      <dsp:nvSpPr>
        <dsp:cNvPr id="0" name=""/>
        <dsp:cNvSpPr/>
      </dsp:nvSpPr>
      <dsp:spPr>
        <a:xfrm>
          <a:off x="0" y="230159"/>
          <a:ext cx="4038600" cy="3528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l" defTabSz="2311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5200" kern="1200" smtClean="0"/>
            <a:t>Lluniwch gynllun gweithredu heddiw!</a:t>
          </a:r>
          <a:endParaRPr lang="en-GB" sz="5200" kern="1200"/>
        </a:p>
      </dsp:txBody>
      <dsp:txXfrm>
        <a:off x="172258" y="402417"/>
        <a:ext cx="3694084" cy="31842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C57DF-E9A9-44C5-951A-BBC30D1BCEBD}">
      <dsp:nvSpPr>
        <dsp:cNvPr id="0" name=""/>
        <dsp:cNvSpPr/>
      </dsp:nvSpPr>
      <dsp:spPr>
        <a:xfrm>
          <a:off x="0" y="0"/>
          <a:ext cx="3826768" cy="3596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l" defTabSz="2355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300" kern="1200" smtClean="0"/>
            <a:t>Prepare an action plan today! </a:t>
          </a:r>
          <a:endParaRPr lang="en-GB" sz="5300" kern="1200"/>
        </a:p>
      </dsp:txBody>
      <dsp:txXfrm>
        <a:off x="175571" y="175571"/>
        <a:ext cx="3475626" cy="32454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463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1OBgtqAB_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pages/academic-support" TargetMode="External"/><Relationship Id="rId2" Type="http://schemas.openxmlformats.org/officeDocument/2006/relationships/hyperlink" Target="http://www.uwtsd.ac.uk/media/uwtsd-website/content-assets/documents/academic-office/quality-handbook/Rheoliadau'r-Brifysgol-Canllaw-i-Fyfyrwyr-Israddedig-Medi-2017.pdf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71-GucBaM8U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Cyfadran Addysg a Chymunedau </a:t>
            </a:r>
            <a:r>
              <a:rPr lang="en-GB" dirty="0" smtClean="0"/>
              <a:t>Faculty of Education and Communities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 smtClean="0"/>
              <a:t>Traethawd Hir </a:t>
            </a:r>
          </a:p>
          <a:p>
            <a:r>
              <a:rPr lang="en-GB" dirty="0" smtClean="0"/>
              <a:t>Dissertation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Nodau</a:t>
            </a:r>
            <a:r>
              <a:rPr lang="en-GB" dirty="0" smtClean="0"/>
              <a:t>   Aims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Cyflwyno’r traethawd hir ac</a:t>
            </a:r>
          </a:p>
          <a:p>
            <a:endParaRPr lang="cy-GB" dirty="0" smtClean="0"/>
          </a:p>
          <a:p>
            <a:r>
              <a:rPr lang="cy-GB" dirty="0" smtClean="0"/>
              <a:t>atgyfnerthu eich gwybodaeth</a:t>
            </a:r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To introduce the dissertation and </a:t>
            </a:r>
          </a:p>
          <a:p>
            <a:endParaRPr lang="en-GB" dirty="0" smtClean="0"/>
          </a:p>
          <a:p>
            <a:r>
              <a:rPr lang="en-GB" dirty="0"/>
              <a:t>c</a:t>
            </a:r>
            <a:r>
              <a:rPr lang="en-GB" dirty="0" smtClean="0"/>
              <a:t>onsolidate your knowledge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92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51OBgtqAB_4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3528" y="293472"/>
            <a:ext cx="8448938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76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u="sng" dirty="0" smtClean="0">
                <a:hlinkClick r:id="rId2"/>
              </a:rPr>
              <a:t/>
            </a:r>
            <a:br>
              <a:rPr lang="en-GB" sz="3100" u="sng" dirty="0" smtClean="0">
                <a:hlinkClick r:id="rId2"/>
              </a:rPr>
            </a:br>
            <a:r>
              <a:rPr lang="cy-GB" sz="3100" u="sng" dirty="0" smtClean="0">
                <a:hlinkClick r:id="rId2"/>
              </a:rPr>
              <a:t>Rheoliadau'r Brifysgol: Canllaw i Fyfyrwyr </a:t>
            </a:r>
            <a:r>
              <a:rPr lang="en-GB" sz="3100" dirty="0" smtClean="0"/>
              <a:t>/ </a:t>
            </a:r>
            <a:r>
              <a:rPr lang="en-GB" sz="3200" dirty="0" smtClean="0"/>
              <a:t>University </a:t>
            </a:r>
            <a:r>
              <a:rPr lang="en-GB" sz="3200" dirty="0"/>
              <a:t>Guidelines: Student Guide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pPr lvl="1"/>
            <a:r>
              <a:rPr lang="cy-GB" dirty="0" smtClean="0"/>
              <a:t>Rheoliadau'r Brifysgol Canllaw i Fyfyrwyr Ôl-raddedig a Addysgir </a:t>
            </a:r>
            <a:r>
              <a:rPr lang="cy-GB" dirty="0" smtClean="0">
                <a:solidFill>
                  <a:srgbClr val="0070C0"/>
                </a:solidFill>
              </a:rPr>
              <a:t>2020 – 21</a:t>
            </a:r>
          </a:p>
          <a:p>
            <a:pPr lvl="1"/>
            <a:r>
              <a:rPr lang="en-GB" dirty="0" err="1" smtClean="0"/>
              <a:t>Hwb</a:t>
            </a:r>
            <a:endParaRPr lang="en-GB" dirty="0" smtClean="0"/>
          </a:p>
          <a:p>
            <a:pPr lvl="1"/>
            <a:r>
              <a:rPr lang="cy-GB" dirty="0" smtClean="0">
                <a:solidFill>
                  <a:srgbClr val="0070C0"/>
                </a:solidFill>
                <a:hlinkClick r:id="rId3"/>
              </a:rPr>
              <a:t>https://hwb.uwtsd.ac.uk/pages/academic-support</a:t>
            </a:r>
            <a:endParaRPr lang="cy-GB" dirty="0" smtClean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endParaRPr lang="en-GB" u="sng" dirty="0" smtClean="0"/>
          </a:p>
          <a:p>
            <a:pPr lvl="1"/>
            <a:r>
              <a:rPr lang="en-GB" dirty="0" smtClean="0"/>
              <a:t>University </a:t>
            </a:r>
            <a:r>
              <a:rPr lang="en-GB" dirty="0"/>
              <a:t>Regulations Postgraduate Taught Student Guide </a:t>
            </a:r>
            <a:r>
              <a:rPr lang="en-GB" dirty="0" smtClean="0"/>
              <a:t>2020-21</a:t>
            </a:r>
          </a:p>
          <a:p>
            <a:pPr lvl="1"/>
            <a:r>
              <a:rPr lang="en-GB" dirty="0" err="1" smtClean="0"/>
              <a:t>Hwb</a:t>
            </a:r>
            <a:endParaRPr lang="en-GB" dirty="0" smtClean="0"/>
          </a:p>
          <a:p>
            <a:pPr lvl="1"/>
            <a:r>
              <a:rPr lang="en-GB" dirty="0" smtClean="0">
                <a:hlinkClick r:id="rId3"/>
              </a:rPr>
              <a:t>https://hwb.uwtsd.ac.uk/pages/academic-support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24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Llawlyfr y Traethawd Hir</a:t>
            </a:r>
            <a:br>
              <a:rPr lang="cy-GB" dirty="0" smtClean="0"/>
            </a:br>
            <a:r>
              <a:rPr lang="en-GB" dirty="0" smtClean="0"/>
              <a:t>Dissertation Handbook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Mae llawlyfr i’w gael gyda manylion penodol i’r modwl a’r rhaglen ar Moodle</a:t>
            </a:r>
            <a:r>
              <a:rPr lang="en-GB" dirty="0" smtClean="0"/>
              <a:t>.</a:t>
            </a:r>
          </a:p>
          <a:p>
            <a:r>
              <a:rPr lang="en-GB" dirty="0"/>
              <a:t>Gall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i </a:t>
            </a:r>
            <a:r>
              <a:rPr lang="en-GB" dirty="0" err="1"/>
              <a:t>ddisgyblaeth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Dyniaethau</a:t>
            </a:r>
            <a:r>
              <a:rPr lang="en-GB" dirty="0"/>
              <a:t>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 handbook can be found with module and programme specific details on Moodle.  </a:t>
            </a:r>
          </a:p>
          <a:p>
            <a:r>
              <a:rPr lang="en-GB" dirty="0" smtClean="0"/>
              <a:t>This may be discipline specific (e.g. Humanities)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46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Moodle </a:t>
            </a:r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323528" y="1772816"/>
            <a:ext cx="5709320" cy="3922934"/>
            <a:chOff x="518864" y="1757551"/>
            <a:chExt cx="5709320" cy="3922934"/>
          </a:xfrm>
        </p:grpSpPr>
        <p:sp>
          <p:nvSpPr>
            <p:cNvPr id="10" name="Freeform 9"/>
            <p:cNvSpPr/>
            <p:nvPr/>
          </p:nvSpPr>
          <p:spPr>
            <a:xfrm>
              <a:off x="518864" y="1757551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err="1" smtClean="0"/>
                <a:t>Gweler</a:t>
              </a:r>
              <a:r>
                <a:rPr lang="en-GB" sz="2400" kern="1200" dirty="0" smtClean="0"/>
                <a:t> </a:t>
              </a:r>
              <a:r>
                <a:rPr lang="en-GB" sz="2400" kern="1200" dirty="0" err="1" smtClean="0"/>
                <a:t>tudalen</a:t>
              </a:r>
              <a:r>
                <a:rPr lang="en-GB" sz="2400" kern="1200" dirty="0" smtClean="0"/>
                <a:t> Moodle </a:t>
              </a:r>
              <a:r>
                <a:rPr lang="en-GB" sz="2400" kern="1200" dirty="0" err="1" smtClean="0"/>
                <a:t>sy'n</a:t>
              </a:r>
              <a:r>
                <a:rPr lang="en-GB" sz="2400" kern="1200" dirty="0" smtClean="0"/>
                <a:t> </a:t>
              </a:r>
              <a:r>
                <a:rPr lang="en-GB" sz="2400" kern="1200" dirty="0" err="1" smtClean="0"/>
                <a:t>berthnasol</a:t>
              </a:r>
              <a:r>
                <a:rPr lang="en-GB" sz="2400" kern="1200" dirty="0" smtClean="0"/>
                <a:t> </a:t>
              </a:r>
              <a:r>
                <a:rPr lang="en-GB" sz="2400" kern="1200" dirty="0" err="1" smtClean="0"/>
                <a:t>i'ch</a:t>
              </a:r>
              <a:r>
                <a:rPr lang="en-GB" sz="2400" kern="1200" dirty="0" smtClean="0"/>
                <a:t> </a:t>
              </a:r>
              <a:r>
                <a:rPr lang="en-GB" sz="2400" kern="1200" dirty="0" err="1" smtClean="0"/>
                <a:t>Rhaglen</a:t>
              </a:r>
              <a:r>
                <a:rPr lang="en-GB" sz="2400" kern="1200" dirty="0" smtClean="0"/>
                <a:t> </a:t>
              </a:r>
              <a:endParaRPr lang="en-GB" sz="2400" kern="1200" dirty="0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smtClean="0"/>
                <a:t>ECGE7005Q</a:t>
              </a:r>
              <a:endParaRPr lang="en-GB" sz="2400" kern="1200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smtClean="0"/>
                <a:t>ECGE7005P</a:t>
              </a:r>
              <a:endParaRPr lang="en-GB" sz="2400" kern="1200"/>
            </a:p>
          </p:txBody>
        </p:sp>
      </p:grpSp>
      <p:sp>
        <p:nvSpPr>
          <p:cNvPr id="14" name="Freeform 13"/>
          <p:cNvSpPr/>
          <p:nvPr/>
        </p:nvSpPr>
        <p:spPr>
          <a:xfrm>
            <a:off x="4427984" y="1700808"/>
            <a:ext cx="4320480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l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 smtClean="0"/>
              <a:t>See Moodle page relevant to your Programme </a:t>
            </a:r>
            <a:endParaRPr lang="en-GB" sz="2600" kern="1200" dirty="0"/>
          </a:p>
        </p:txBody>
      </p:sp>
    </p:spTree>
    <p:extLst>
      <p:ext uri="{BB962C8B-B14F-4D97-AF65-F5344CB8AC3E}">
        <p14:creationId xmlns:p14="http://schemas.microsoft.com/office/powerpoint/2010/main" val="1095876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/>
              <a:t>Polisi Goruchwylio Myfyrwyr Meistr a Addysgir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AU" sz="2800" b="1" dirty="0" smtClean="0"/>
              <a:t>Supervision </a:t>
            </a:r>
            <a:r>
              <a:rPr lang="en-AU" sz="2800" b="1" dirty="0"/>
              <a:t>Policy for Taught Master’s </a:t>
            </a:r>
            <a:r>
              <a:rPr lang="en-AU" sz="2800" b="1" dirty="0" smtClean="0"/>
              <a:t>Students Summary: </a:t>
            </a:r>
            <a:endParaRPr lang="en-GB" sz="2800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2477292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9559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Cyfrifoldebau’r Goruchwyliwr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928992" cy="468052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Bydd goruchwylwyr traethodau hir yn gyfrifol am: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cy-GB" dirty="0"/>
              <a:t>annog y myfyriwr i archwilio ystod o destunau ymchwil dichonol o fewn y maes a ddewiswyd i’w astudio ac a ddynodwyd yn y teitl arfaethedig</a:t>
            </a:r>
            <a:r>
              <a:rPr lang="cy-GB" dirty="0" smtClean="0"/>
              <a:t>;</a:t>
            </a:r>
            <a:endParaRPr lang="en-GB" dirty="0"/>
          </a:p>
          <a:p>
            <a:pPr lvl="0"/>
            <a:r>
              <a:rPr lang="cy-GB" dirty="0"/>
              <a:t>darparu cyngor ac arweiniad priodol ym mhob agwedd ar gynhyrchu’r traethawd hir;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sicrhau y ceir cymeradwyaeth foesegol briodol ar bob cam wrth baratoi’r traethawd hir;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cytuno ar amserlen gyda’r myfyriwr ar gyfer cyflwyno’r gwaith a threfnu cyfarfodydd rheolaidd a sicrhau bod crynodeb cywir o ganlyniadau pob cyfarfod yn cael ei gofnodi ar y Cofnod Goruchwylio Traethawd Hir Ôl-raddedig a Addysgir (Atodiad GA19) a’i lofnodi gan y goruchwyliwr a’r myfyriwr;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sicrhau y dychwelir gwaith drafft yn ôl terfynau amser penodedig gyda sylwadau adeiladol;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cy-GB" dirty="0"/>
              <a:t>sicrhau na dderbynnir traethodau hir i’w hasesu oni bai iddynt fod trwy broses o oruchwyliaeth gan diwtor.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951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Dissertation Support Entitlement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The total amount of supervision should not normally exceed 10 meetings to discuss the dissertation. These meetings can either be virtual (such as </a:t>
            </a:r>
            <a:r>
              <a:rPr lang="en-GB" dirty="0" smtClean="0"/>
              <a:t>Microsoft Teams/email/telephone</a:t>
            </a:r>
            <a:r>
              <a:rPr lang="en-GB" dirty="0"/>
              <a:t>) or in person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lvl="0"/>
            <a:r>
              <a:rPr lang="en-GB" dirty="0" smtClean="0"/>
              <a:t>A </a:t>
            </a:r>
            <a:r>
              <a:rPr lang="en-GB" dirty="0"/>
              <a:t>proportion of the total amount of dissertation supervision may take the form of group tutorials or workshops.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lvl="0"/>
            <a:r>
              <a:rPr lang="en-GB" dirty="0" smtClean="0"/>
              <a:t>A </a:t>
            </a:r>
            <a:r>
              <a:rPr lang="en-GB" dirty="0"/>
              <a:t>summary of each meeting should be recorded by the student on the Postgraduate Taught Dissertation Supervision Record Form (GA19) and confirmed by the supervisor within 10 clear working days.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1509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013154901"/>
              </p:ext>
            </p:extLst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43838751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244673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for a Break </a:t>
            </a:r>
            <a:r>
              <a:rPr lang="en-GB" dirty="0" smtClean="0">
                <a:sym typeface="Wingdings" panose="05000000000000000000" pitchFamily="2" charset="2"/>
              </a:rPr>
              <a:t> </a:t>
            </a:r>
            <a:endParaRPr lang="en-GB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1763688" y="836712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Back in 15 minutes </a:t>
            </a:r>
            <a:endParaRPr lang="en-GB" dirty="0"/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835696" y="202016"/>
            <a:ext cx="7092280" cy="55336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2100" b="1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2100" b="1" i="0" u="none" strike="noStrike" cap="none" normalizeH="0" baseline="0" dirty="0" smtClean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600" b="0" i="0" u="none" strike="noStrike" cap="none" normalizeH="0" baseline="0" dirty="0" smtClean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3859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83568" y="240835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DISSERTION OPTIONS / STRUCTURE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8443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Sut dylai fy nhraethawd hir edrych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should my dissertation look like?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7648" y="1817440"/>
            <a:ext cx="4038600" cy="3989040"/>
          </a:xfrm>
        </p:spPr>
        <p:txBody>
          <a:bodyPr/>
          <a:lstStyle/>
          <a:p>
            <a:r>
              <a:rPr lang="cy-GB" dirty="0" smtClean="0"/>
              <a:t>Cewch chi arweiniad gan eich cyfarwyddwr rhaglen …</a:t>
            </a:r>
          </a:p>
          <a:p>
            <a:endParaRPr lang="cy-GB" dirty="0"/>
          </a:p>
          <a:p>
            <a:r>
              <a:rPr lang="cy-GB" altLang="en-US" dirty="0">
                <a:solidFill>
                  <a:srgbClr val="222222"/>
                </a:solidFill>
                <a:latin typeface="inherit"/>
              </a:rPr>
              <a:t>Fodd bynnag, 2 opsiwn i chi ...</a:t>
            </a:r>
            <a:r>
              <a:rPr lang="cy-GB" altLang="en-US" sz="500" dirty="0"/>
              <a:t> </a:t>
            </a:r>
            <a:endParaRPr lang="cy-GB" altLang="en-US" sz="2000" dirty="0">
              <a:latin typeface="Arial" panose="020B0604020202020204" pitchFamily="34" charset="0"/>
            </a:endParaRPr>
          </a:p>
          <a:p>
            <a:endParaRPr lang="cy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3989040"/>
          </a:xfrm>
        </p:spPr>
        <p:txBody>
          <a:bodyPr/>
          <a:lstStyle/>
          <a:p>
            <a:r>
              <a:rPr lang="en-GB" dirty="0" smtClean="0"/>
              <a:t>You will be given guidance by your programme director…</a:t>
            </a:r>
          </a:p>
          <a:p>
            <a:endParaRPr lang="en-GB" dirty="0" smtClean="0"/>
          </a:p>
          <a:p>
            <a:r>
              <a:rPr lang="en-GB" dirty="0" smtClean="0"/>
              <a:t>However 2 options for you …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324544" y="-73287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08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Empirical Versus Literature Review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Empirical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You collect primary data through adopting a rigorous ethical  methodology,  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Literature Review / Secondary Research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utilise secondary sources mainly quality research based literature. </a:t>
            </a:r>
            <a:endParaRPr lang="en-GB" dirty="0"/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What does quality suggest? </a:t>
            </a:r>
            <a:endParaRPr lang="en-GB" dirty="0"/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What do we mean primary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8229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>
                <a:solidFill>
                  <a:srgbClr val="222222"/>
                </a:solidFill>
                <a:latin typeface="inherit"/>
              </a:rPr>
              <a:t>E</a:t>
            </a:r>
            <a:r>
              <a:rPr lang="cy-GB" altLang="en-US" dirty="0" smtClean="0">
                <a:solidFill>
                  <a:srgbClr val="222222"/>
                </a:solidFill>
                <a:latin typeface="inherit"/>
              </a:rPr>
              <a:t>nghreifftiau </a:t>
            </a:r>
            <a:r>
              <a:rPr lang="en-GB" dirty="0" smtClean="0"/>
              <a:t>/ Examples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dirty="0">
                <a:solidFill>
                  <a:srgbClr val="222222"/>
                </a:solidFill>
                <a:latin typeface="inherit"/>
              </a:rPr>
              <a:t>Gweler enghreifftiau ar Moodle ac </a:t>
            </a:r>
            <a:r>
              <a:rPr lang="cy-GB" altLang="en-US" dirty="0" err="1">
                <a:solidFill>
                  <a:srgbClr val="222222"/>
                </a:solidFill>
                <a:latin typeface="inherit"/>
              </a:rPr>
              <a:t>ac</a:t>
            </a:r>
            <a:r>
              <a:rPr lang="cy-GB" altLang="en-US" dirty="0">
                <a:solidFill>
                  <a:srgbClr val="222222"/>
                </a:solidFill>
                <a:latin typeface="inherit"/>
              </a:rPr>
              <a:t> mewn ffeiliau ar y cyfarfod hwn</a:t>
            </a:r>
            <a:r>
              <a:rPr lang="cy-GB" altLang="en-US" sz="500" dirty="0"/>
              <a:t> </a:t>
            </a:r>
            <a:endParaRPr lang="cy-GB" altLang="en-US" sz="20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See examples on Moodle and in files on this meeting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612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07624743"/>
              </p:ext>
            </p:extLst>
          </p:nvPr>
        </p:nvGraphicFramePr>
        <p:xfrm>
          <a:off x="457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05894042"/>
              </p:ext>
            </p:extLst>
          </p:nvPr>
        </p:nvGraphicFramePr>
        <p:xfrm>
          <a:off x="4648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4350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Rheoli Prosiectau’n Llwyddiannus </a:t>
            </a:r>
            <a:r>
              <a:rPr lang="en-GB" dirty="0" smtClean="0"/>
              <a:t>Successful Project Management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 smtClean="0"/>
              <a:t>Prosiect bach yw’r traethawd hir,</a:t>
            </a:r>
          </a:p>
          <a:p>
            <a:r>
              <a:rPr lang="cy-GB" dirty="0" smtClean="0"/>
              <a:t> ac wrth reoli’r prosiect hwn, byddwch chi’n dysgu nifer o sgiliau trosglwyddadwy allweddol …</a:t>
            </a:r>
          </a:p>
          <a:p>
            <a:r>
              <a:rPr lang="cy-GB" dirty="0" smtClean="0"/>
              <a:t>Mewn grwpiau trafodwch beth, yn eich golwg chi, sy’n hanfodol ar gyfer rheoli prosiect yn llwyddiannus 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smtClean="0"/>
              <a:t>A dissertation represents a small project,</a:t>
            </a:r>
          </a:p>
          <a:p>
            <a:r>
              <a:rPr lang="en-GB" dirty="0" smtClean="0"/>
              <a:t> managing this will provide you with a number of key transferable skills…</a:t>
            </a:r>
          </a:p>
          <a:p>
            <a:r>
              <a:rPr lang="en-GB" dirty="0" smtClean="0"/>
              <a:t>What do you  you see as the key to successful project management …?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19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Rhwystrau </a:t>
            </a:r>
            <a:r>
              <a:rPr lang="en-GB" dirty="0" smtClean="0"/>
              <a:t>/ Barriers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Yn gyntaf, ystyriwch unrhyw rwystrau wrth reoli prosiect eich traethawd hir. </a:t>
            </a:r>
          </a:p>
          <a:p>
            <a:r>
              <a:rPr lang="cy-GB" dirty="0" smtClean="0"/>
              <a:t>Yn ail, ystyriwch unrhyw atebion?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Firstly consider any barriers to the project management of your dissertation. </a:t>
            </a:r>
          </a:p>
          <a:p>
            <a:r>
              <a:rPr lang="en-GB" dirty="0" smtClean="0"/>
              <a:t>Secondly consider any solutions?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82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Rheoli Prosiectau’n Llwyddiannus </a:t>
            </a:r>
            <a:r>
              <a:rPr lang="en-GB" dirty="0" smtClean="0"/>
              <a:t>Successful </a:t>
            </a:r>
            <a:r>
              <a:rPr lang="en-GB" dirty="0"/>
              <a:t>Project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RHEOLI TASG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sz="4000" dirty="0" smtClean="0"/>
              <a:t>TASK MANAGEMET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27185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Cwblhau ar Amser</a:t>
            </a:r>
            <a:r>
              <a:rPr lang="en-GB" dirty="0" smtClean="0"/>
              <a:t>/ Completing on Time: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Clr>
                <a:schemeClr val="accent2"/>
              </a:buClr>
              <a:buSzPct val="75000"/>
              <a:buNone/>
            </a:pPr>
            <a:r>
              <a:rPr lang="cy-GB" altLang="en-US" dirty="0" smtClean="0"/>
              <a:t>Ychydig o ymchwil ynghylch y rhwystrau rhag cwblhau ar amser a chyfraddau cwblhau traethodau hir yn y DU. </a:t>
            </a:r>
          </a:p>
          <a:p>
            <a:pPr>
              <a:lnSpc>
                <a:spcPct val="90000"/>
              </a:lnSpc>
              <a:buClr>
                <a:schemeClr val="accent2"/>
              </a:buClr>
              <a:buSzPct val="75000"/>
              <a:buNone/>
            </a:pPr>
            <a:r>
              <a:rPr lang="cy-GB" altLang="en-US" dirty="0" smtClean="0"/>
              <a:t>Darganfu arolwg yn y DU (</a:t>
            </a:r>
            <a:r>
              <a:rPr lang="cy-GB" altLang="en-US" dirty="0" err="1" smtClean="0"/>
              <a:t>Rivera</a:t>
            </a:r>
            <a:r>
              <a:rPr lang="cy-GB" altLang="en-US" dirty="0" smtClean="0"/>
              <a:t>, </a:t>
            </a:r>
            <a:r>
              <a:rPr lang="cy-GB" altLang="en-US" dirty="0" err="1" smtClean="0"/>
              <a:t>Levine</a:t>
            </a:r>
            <a:r>
              <a:rPr lang="cy-GB" altLang="en-US" dirty="0" smtClean="0"/>
              <a:t> a Wright, 2005) o 138 o feddygon ysbyty preswyl neu gofrestrwyr sydd wedi cwblhau prosiectau ysgolheigaidd ar amser yn llwyddiannus y themâu ar gyfer llwyddiant: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Clr>
                <a:schemeClr val="accent2"/>
              </a:buClr>
              <a:buSzPct val="75000"/>
              <a:buNone/>
            </a:pPr>
            <a:r>
              <a:rPr lang="en-GB" altLang="en-US" dirty="0" smtClean="0"/>
              <a:t>Little </a:t>
            </a:r>
            <a:r>
              <a:rPr lang="en-GB" altLang="en-US" dirty="0"/>
              <a:t>research concerning the barriers to completing on time and the rates of completion of UK dissertations. </a:t>
            </a:r>
          </a:p>
          <a:p>
            <a:pPr>
              <a:lnSpc>
                <a:spcPct val="90000"/>
              </a:lnSpc>
              <a:buClr>
                <a:schemeClr val="accent2"/>
              </a:buClr>
              <a:buSzPct val="75000"/>
              <a:buNone/>
            </a:pPr>
            <a:r>
              <a:rPr lang="en-GB" altLang="en-US" dirty="0"/>
              <a:t>A US survey (Rivera, Levine and Wright, 2005) of 138 resident hospital physicians or registrars who successfully completed scholarly projects on time discovered the following themes for success: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92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Cwblhau ar Amser</a:t>
            </a:r>
            <a:r>
              <a:rPr lang="en-GB" dirty="0" smtClean="0"/>
              <a:t>/ Completing on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Dechrau’n gynnar.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Neilltuo digon o amser.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Glynu wrth amserlen.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Gweithio gyda mentor cryf (neu oruchwyliwr, yn system y DU).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Dewiswch bwnc ymchwil sydd o ddiddordeb go iawn i chi.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Cadwch y prosiect yn syml ond yn arloesol.</a:t>
            </a:r>
            <a:endParaRPr lang="cy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Start </a:t>
            </a:r>
            <a:r>
              <a:rPr lang="en-GB" altLang="en-US" dirty="0"/>
              <a:t>early.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Set </a:t>
            </a:r>
            <a:r>
              <a:rPr lang="en-GB" altLang="en-US" dirty="0"/>
              <a:t>aside adequate time.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Adhere </a:t>
            </a:r>
            <a:r>
              <a:rPr lang="en-GB" altLang="en-US" dirty="0"/>
              <a:t>to a timeline.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Work </a:t>
            </a:r>
            <a:r>
              <a:rPr lang="en-GB" altLang="en-US" dirty="0"/>
              <a:t>with a strong mentor (or supervisor, in the UK system).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Choose </a:t>
            </a:r>
            <a:r>
              <a:rPr lang="en-GB" altLang="en-US" dirty="0"/>
              <a:t>a research topic that genuinely interests you.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dirty="0" smtClean="0"/>
              <a:t>Keep </a:t>
            </a:r>
            <a:r>
              <a:rPr lang="en-GB" altLang="en-US" dirty="0"/>
              <a:t>the project simple yet innovative.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755576" y="390370"/>
            <a:ext cx="79248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4000" b="1" dirty="0" smtClean="0">
                <a:latin typeface="+mj-lt"/>
              </a:rPr>
              <a:t>ADFYFYRIO  REFLECTION</a:t>
            </a:r>
            <a:endParaRPr lang="en-GB" altLang="en-US" sz="4000" b="1" dirty="0">
              <a:latin typeface="+mj-lt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320481"/>
          </a:xfrm>
        </p:spPr>
        <p:txBody>
          <a:bodyPr>
            <a:normAutofit fontScale="70000" lnSpcReduction="20000"/>
          </a:bodyPr>
          <a:lstStyle/>
          <a:p>
            <a:pPr marL="457200" lvl="1" indent="0">
              <a:buClr>
                <a:schemeClr val="tx1"/>
              </a:buClr>
              <a:buSzPct val="100000"/>
              <a:buNone/>
            </a:pPr>
            <a:r>
              <a:rPr lang="cy-GB" altLang="en-US" sz="2800" dirty="0" smtClean="0"/>
              <a:t>Ystyriwch pa mor hir y bydd ei angen i gwblhau eich traethawd hir trwy feddwl ynghylch: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faint o amser y gallwch chi ei neilltuo ar gyfer y traethawd hir bob wythnos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y tasgau tebygol y mae’n rhaid eu cwblhau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faint o amser y bydd pob tasg yn ei gymryd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pethau a fydd, o bosibl, yn mynd â’ch sylw ac yn achosi oedi.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495800" y="1268760"/>
            <a:ext cx="4191000" cy="4320481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70000" lnSpcReduction="20000"/>
          </a:bodyPr>
          <a:lstStyle/>
          <a:p>
            <a:pPr marL="457200" lvl="1" indent="0">
              <a:buClr>
                <a:schemeClr val="tx1"/>
              </a:buClr>
              <a:buSzPct val="100000"/>
              <a:buNone/>
            </a:pPr>
            <a:r>
              <a:rPr lang="en-GB" altLang="en-US" sz="2800" dirty="0"/>
              <a:t>Consider how long your dissertation will take to complete by thinking </a:t>
            </a:r>
            <a:r>
              <a:rPr lang="en-GB" altLang="en-US" sz="2800" dirty="0" smtClean="0"/>
              <a:t>about: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how </a:t>
            </a:r>
            <a:r>
              <a:rPr lang="en-GB" altLang="en-US" sz="2800" dirty="0"/>
              <a:t>much time you can set aside for the dissertation each </a:t>
            </a:r>
            <a:r>
              <a:rPr lang="en-GB" altLang="en-US" sz="2800" dirty="0" smtClean="0"/>
              <a:t>week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the </a:t>
            </a:r>
            <a:r>
              <a:rPr lang="en-GB" altLang="en-US" sz="2800" dirty="0"/>
              <a:t>likely tasks that must be </a:t>
            </a:r>
            <a:r>
              <a:rPr lang="en-GB" altLang="en-US" sz="2800" dirty="0" smtClean="0"/>
              <a:t>completed 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how </a:t>
            </a:r>
            <a:r>
              <a:rPr lang="en-GB" altLang="en-US" sz="2800" dirty="0"/>
              <a:t>long each task will </a:t>
            </a:r>
            <a:r>
              <a:rPr lang="en-GB" altLang="en-US" sz="2800" dirty="0" smtClean="0"/>
              <a:t>take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whether </a:t>
            </a:r>
            <a:r>
              <a:rPr lang="en-GB" altLang="en-US" sz="2800" dirty="0"/>
              <a:t>you can get help to complete some of the </a:t>
            </a:r>
            <a:r>
              <a:rPr lang="en-GB" altLang="en-US" sz="2800" dirty="0" smtClean="0"/>
              <a:t>tasks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potential </a:t>
            </a:r>
            <a:r>
              <a:rPr lang="en-GB" altLang="en-US" sz="2800" dirty="0"/>
              <a:t>distractions and delays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39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108012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Goruchwyliaeth Traethodau Hir : Gwneud yn fawr o’ch goruchwylio  </a:t>
            </a:r>
            <a:br>
              <a:rPr lang="cy-GB" sz="2800" dirty="0" smtClean="0"/>
            </a:br>
            <a:r>
              <a:rPr lang="en-GB" sz="2800" dirty="0" smtClean="0"/>
              <a:t>Dissertation Supervision : Getting the best out of supervision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Canllawiau’r Drindod Dewi Sant</a:t>
            </a:r>
          </a:p>
          <a:p>
            <a:r>
              <a:rPr lang="cy-GB" dirty="0" smtClean="0"/>
              <a:t>Trafodwch mewn grwpiau eich disgwyliadau ynghylch goruchwyliwr traethawd hir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UWTSD Guidelines </a:t>
            </a:r>
          </a:p>
          <a:p>
            <a:r>
              <a:rPr lang="en-GB" dirty="0" smtClean="0"/>
              <a:t>Discuss in groups what your expectations of a dissertation supervisor are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51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Mynd i sesiynau goruchwylio’n rheolaidd: </a:t>
            </a:r>
          </a:p>
          <a:p>
            <a:pPr lvl="1"/>
            <a:r>
              <a:rPr lang="cy-GB" dirty="0" smtClean="0"/>
              <a:t>Cytunwch ar ddyddiadau â’ch goruchwyliwr a glynu wrthynt, gall hyn helpu gyda’ch cynllunio…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Attend supervision regularly: </a:t>
            </a:r>
          </a:p>
          <a:p>
            <a:pPr lvl="1"/>
            <a:r>
              <a:rPr lang="en-GB" dirty="0" smtClean="0"/>
              <a:t>Agree dates with supervisor and stick to them, this can help with your planning…</a:t>
            </a:r>
          </a:p>
        </p:txBody>
      </p:sp>
    </p:spTree>
    <p:extLst>
      <p:ext uri="{BB962C8B-B14F-4D97-AF65-F5344CB8AC3E}">
        <p14:creationId xmlns:p14="http://schemas.microsoft.com/office/powerpoint/2010/main" val="373574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smtClean="0"/>
              <a:t>Trafodwch ddisgwyliadau gyda’ch goruchwyliwr: sut yr hoffai’r ddau ohonoch weithio gyda’ch gilydd…</a:t>
            </a:r>
          </a:p>
          <a:p>
            <a:pPr lvl="1"/>
            <a:r>
              <a:rPr lang="cy-GB" dirty="0" smtClean="0"/>
              <a:t>e.e. pryd yr hoffech chi fod y gwaith yn cael ei gyflwyno i’w adolygu, pa fath o adborth y bydd arnoch chi ei angen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Discuss expectations with your supervisor:  how you both would like to work together</a:t>
            </a:r>
            <a:r>
              <a:rPr lang="en-GB" dirty="0" smtClean="0"/>
              <a:t>…</a:t>
            </a:r>
          </a:p>
          <a:p>
            <a:pPr lvl="1"/>
            <a:r>
              <a:rPr lang="en-GB" dirty="0" smtClean="0"/>
              <a:t>e.g. </a:t>
            </a:r>
            <a:r>
              <a:rPr lang="en-GB" dirty="0"/>
              <a:t>when would they like work submitted to review, what type of feedback do you require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53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Byddwch yn barod:</a:t>
            </a:r>
          </a:p>
          <a:p>
            <a:pPr lvl="1"/>
            <a:r>
              <a:rPr lang="cy-GB" dirty="0" smtClean="0"/>
              <a:t> Dewch ag agenda glir neu set o gwestiynau gyda chi yr hoffech chi geisio cyngor arnynt …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Be prepared:</a:t>
            </a:r>
          </a:p>
          <a:p>
            <a:pPr lvl="1"/>
            <a:r>
              <a:rPr lang="en-GB" dirty="0" smtClean="0"/>
              <a:t> Come with a clear agenda or set of questions you want to ask seek advice on…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94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Autofit/>
          </a:bodyPr>
          <a:lstStyle/>
          <a:p>
            <a:r>
              <a:rPr lang="cy-GB" sz="2800" dirty="0" smtClean="0"/>
              <a:t>Goruchwylio Traethawd Hir : Gwneud yn fawr o’r goruchwylio </a:t>
            </a:r>
            <a:br>
              <a:rPr lang="cy-GB" sz="2800" dirty="0" smtClean="0"/>
            </a:br>
            <a:r>
              <a:rPr lang="en-GB" sz="2800" dirty="0" smtClean="0"/>
              <a:t>Dissertation </a:t>
            </a:r>
            <a:r>
              <a:rPr lang="en-GB" sz="28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/>
              <a:t>Sicrhewch eich bod chi’n anfon eich gwaith i’w oruchwylio gydag amser i’w adolygu </a:t>
            </a:r>
          </a:p>
          <a:p>
            <a:pPr lvl="1"/>
            <a:r>
              <a:rPr lang="cy-GB" dirty="0" smtClean="0"/>
              <a:t>Os anfonwch chi e-bost am 9p.m. pryd mae gennych chi apwyntiad am 9 o’r gloch y bore trannoeth, efallai na chaiff eich goruchwyliwr gyfle i fwrw golwg dros eich gwaith mewn unrhyw ddyfnder, os o gwbl…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/>
              <a:t>Ensure you send your work to your supervise with time to review </a:t>
            </a:r>
          </a:p>
          <a:p>
            <a:pPr lvl="1"/>
            <a:r>
              <a:rPr lang="en-GB" dirty="0" smtClean="0"/>
              <a:t>E-mailing your work  at 9pm if you have a 9am appointment the following day may not result in your supervisor looking at your work in any depth, if at all…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76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Cymorth Ychwanegol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Additional Support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Cyfathrebwch </a:t>
            </a:r>
          </a:p>
          <a:p>
            <a:pPr lvl="1"/>
            <a:r>
              <a:rPr lang="cy-GB" dirty="0" smtClean="0"/>
              <a:t>Cadwch mewn cysylltiad, peidiwch â chladdu eich pen yn y tywod os bydd gennych chi unrhyw broblemau…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Communicate </a:t>
            </a:r>
          </a:p>
          <a:p>
            <a:pPr lvl="1"/>
            <a:r>
              <a:rPr lang="en-GB" dirty="0" smtClean="0"/>
              <a:t>Keep in touch, don’t bury your head in the sand if you have any issues…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7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Adfyfyrio</a:t>
            </a:r>
            <a:r>
              <a:rPr lang="en-GB" dirty="0" smtClean="0"/>
              <a:t>   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dirty="0" smtClean="0"/>
              <a:t>Ystyriwch yr hyn yr hoffech chi ei gael o’r broses oruchwylio…</a:t>
            </a:r>
          </a:p>
          <a:p>
            <a:r>
              <a:rPr lang="cy-GB" dirty="0" smtClean="0"/>
              <a:t>Ni all eich goruchwyliwr chi ysgrifennu’r traethawd hir yn eich lle chi, ond gall roi pob cymorth i chi fod yn llwyddiannus…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Consider what you would like to gain from the supervision process…</a:t>
            </a:r>
          </a:p>
          <a:p>
            <a:r>
              <a:rPr lang="en-GB" dirty="0" smtClean="0"/>
              <a:t>Your supervisor can’t write the dissertation for you but can fully support you to be successful…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04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71-GucBaM8U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7121" y="260648"/>
            <a:ext cx="9011383" cy="5860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4076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Activities Post Session </a:t>
            </a:r>
            <a:endParaRPr lang="en-GB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35" r="14135"/>
          <a:stretch>
            <a:fillRect/>
          </a:stretch>
        </p:blipFill>
        <p:spPr>
          <a:xfrm>
            <a:off x="899592" y="400064"/>
            <a:ext cx="7488832" cy="4027722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0019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Gweithgaredd</a:t>
            </a:r>
            <a:r>
              <a:rPr lang="en-GB" dirty="0" smtClean="0"/>
              <a:t> / 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Drafftiwch gynllun cryno iawn o’ch traethawd hir gydag un neu ddwy frawddeg o dan bob pennawd.</a:t>
            </a:r>
          </a:p>
          <a:p>
            <a:r>
              <a:rPr lang="cy-GB" dirty="0" smtClean="0"/>
              <a:t>E.e. O dan y Cyflwyniad, cynhwyswch gwestiwn ymchwil/ nod ac / amcanion. </a:t>
            </a:r>
          </a:p>
          <a:p>
            <a:r>
              <a:rPr lang="cy-GB" dirty="0" smtClean="0"/>
              <a:t>Ystyriwch amserlen ar gyfer pob adran, gan weithio tuag yn ôl o’r dyddiad terfynol. 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r>
              <a:rPr lang="en-GB" dirty="0" smtClean="0"/>
              <a:t>Draft a very brief plan of your dissertation with one or two sentences under each heading.</a:t>
            </a:r>
          </a:p>
          <a:p>
            <a:r>
              <a:rPr lang="en-GB" dirty="0" smtClean="0"/>
              <a:t>E.g. Under Introduction, include research question / aim and / objectives. </a:t>
            </a:r>
          </a:p>
          <a:p>
            <a:r>
              <a:rPr lang="en-GB" dirty="0" smtClean="0"/>
              <a:t>Consider a timeline for each section, working backwards from your deadline date.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86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Cynllun Gweithredu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Action Planning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97255198"/>
              </p:ext>
            </p:extLst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8009464"/>
              </p:ext>
            </p:extLst>
          </p:nvPr>
        </p:nvGraphicFramePr>
        <p:xfrm>
          <a:off x="4860032" y="1988839"/>
          <a:ext cx="3826768" cy="3600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9137002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Llyfrau</a:t>
            </a:r>
            <a:r>
              <a:rPr lang="en-GB" dirty="0" smtClean="0"/>
              <a:t>…  Books…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03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dirty="0" smtClean="0">
                <a:solidFill>
                  <a:schemeClr val="accent1">
                    <a:lumMod val="50000"/>
                  </a:schemeClr>
                </a:solidFill>
              </a:rPr>
              <a:t>AMSER CINIO </a:t>
            </a:r>
            <a:endParaRPr lang="en-GB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0" b="3530"/>
          <a:stretch>
            <a:fillRect/>
          </a:stretch>
        </p:blipFill>
        <p:spPr/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1600" b="1" dirty="0" smtClean="0"/>
              <a:t>12- 12.45PM 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8824957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1199</TotalTime>
  <Words>1703</Words>
  <Application>Microsoft Office PowerPoint</Application>
  <PresentationFormat>On-screen Show (4:3)</PresentationFormat>
  <Paragraphs>201</Paragraphs>
  <Slides>35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inherit</vt:lpstr>
      <vt:lpstr>Myriad Pro</vt:lpstr>
      <vt:lpstr>Wingdings</vt:lpstr>
      <vt:lpstr>20140311PresentationUWTSDTemplate</vt:lpstr>
      <vt:lpstr>Cyfadran Addysg a Chymunedau Faculty of Education and Communities </vt:lpstr>
      <vt:lpstr>Nodau   Aims </vt:lpstr>
      <vt:lpstr>PowerPoint Presentation</vt:lpstr>
      <vt:lpstr> Rheoliadau'r Brifysgol: Canllaw i Fyfyrwyr / University Guidelines: Student Guide </vt:lpstr>
      <vt:lpstr>Llawlyfr y Traethawd Hir Dissertation Handbook </vt:lpstr>
      <vt:lpstr>Moodle </vt:lpstr>
      <vt:lpstr>Polisi Goruchwylio Myfyrwyr Meistr a Addysgir Supervision Policy for Taught Master’s Students Summary: </vt:lpstr>
      <vt:lpstr>Cyfrifoldebau’r Goruchwyliwr </vt:lpstr>
      <vt:lpstr>Dissertation Support Entitlement </vt:lpstr>
      <vt:lpstr>PowerPoint Presentation</vt:lpstr>
      <vt:lpstr>Time for a Break  </vt:lpstr>
      <vt:lpstr>DISSERTION OPTIONS / STRUCTURE </vt:lpstr>
      <vt:lpstr>Sut dylai fy nhraethawd hir edrych? What should my dissertation look like? </vt:lpstr>
      <vt:lpstr>Empirical Versus Literature Review </vt:lpstr>
      <vt:lpstr>Enghreifftiau / Examples </vt:lpstr>
      <vt:lpstr>PowerPoint Presentation</vt:lpstr>
      <vt:lpstr>Rheoli Prosiectau’n Llwyddiannus Successful Project Management </vt:lpstr>
      <vt:lpstr>Rhwystrau / Barriers </vt:lpstr>
      <vt:lpstr>Rheoli Prosiectau’n Llwyddiannus Successful Project Management </vt:lpstr>
      <vt:lpstr>Cwblhau ar Amser/ Completing on Time: </vt:lpstr>
      <vt:lpstr>Cwblhau ar Amser/ Completing on Time</vt:lpstr>
      <vt:lpstr>PowerPoint Presentation</vt:lpstr>
      <vt:lpstr>Goruchwyliaeth Traethodau Hir : Gwneud yn fawr o’ch goruchwylio 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Cymorth Ychwanegol  Additional Support </vt:lpstr>
      <vt:lpstr>Adfyfyrio   Reflection </vt:lpstr>
      <vt:lpstr>PowerPoint Presentation</vt:lpstr>
      <vt:lpstr>Activities Post Session </vt:lpstr>
      <vt:lpstr>Gweithgaredd / Activity </vt:lpstr>
      <vt:lpstr>Cynllun Gweithredu  Action Planning </vt:lpstr>
      <vt:lpstr>Llyfrau…  Books…</vt:lpstr>
      <vt:lpstr>AMSER CINIO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Nicola Welton</cp:lastModifiedBy>
  <cp:revision>45</cp:revision>
  <dcterms:created xsi:type="dcterms:W3CDTF">2015-04-14T15:21:28Z</dcterms:created>
  <dcterms:modified xsi:type="dcterms:W3CDTF">2020-09-30T10:08:29Z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