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AVI" ContentType="video/x-msvide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62" r:id="rId6"/>
    <p:sldId id="263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3" d="100"/>
          <a:sy n="113" d="100"/>
        </p:scale>
        <p:origin x="37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6012E-2493-4038-90DA-B6A9FE19EFCB}" type="datetimeFigureOut">
              <a:rPr lang="en-GB" smtClean="0"/>
              <a:t>27/04/2016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4A2B0-6DB9-490C-9861-90842B262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82752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6012E-2493-4038-90DA-B6A9FE19EFCB}" type="datetimeFigureOut">
              <a:rPr lang="en-GB" smtClean="0"/>
              <a:t>27/04/2016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4A2B0-6DB9-490C-9861-90842B262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9726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6012E-2493-4038-90DA-B6A9FE19EFCB}" type="datetimeFigureOut">
              <a:rPr lang="en-GB" smtClean="0"/>
              <a:t>27/04/2016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4A2B0-6DB9-490C-9861-90842B262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4448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6012E-2493-4038-90DA-B6A9FE19EFCB}" type="datetimeFigureOut">
              <a:rPr lang="en-GB" smtClean="0"/>
              <a:t>27/04/2016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4A2B0-6DB9-490C-9861-90842B262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7465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6012E-2493-4038-90DA-B6A9FE19EFCB}" type="datetimeFigureOut">
              <a:rPr lang="en-GB" smtClean="0"/>
              <a:t>27/04/2016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4A2B0-6DB9-490C-9861-90842B262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27704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6012E-2493-4038-90DA-B6A9FE19EFCB}" type="datetimeFigureOut">
              <a:rPr lang="en-GB" smtClean="0"/>
              <a:t>27/04/2016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4A2B0-6DB9-490C-9861-90842B262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599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6012E-2493-4038-90DA-B6A9FE19EFCB}" type="datetimeFigureOut">
              <a:rPr lang="en-GB" smtClean="0"/>
              <a:t>27/04/2016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4A2B0-6DB9-490C-9861-90842B262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875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6012E-2493-4038-90DA-B6A9FE19EFCB}" type="datetimeFigureOut">
              <a:rPr lang="en-GB" smtClean="0"/>
              <a:t>27/04/2016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4A2B0-6DB9-490C-9861-90842B262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269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6012E-2493-4038-90DA-B6A9FE19EFCB}" type="datetimeFigureOut">
              <a:rPr lang="en-GB" smtClean="0"/>
              <a:t>27/04/2016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4A2B0-6DB9-490C-9861-90842B262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97421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6012E-2493-4038-90DA-B6A9FE19EFCB}" type="datetimeFigureOut">
              <a:rPr lang="en-GB" smtClean="0"/>
              <a:t>27/04/2016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4A2B0-6DB9-490C-9861-90842B262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13440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6012E-2493-4038-90DA-B6A9FE19EFCB}" type="datetimeFigureOut">
              <a:rPr lang="en-GB" smtClean="0"/>
              <a:t>27/04/2016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4A2B0-6DB9-490C-9861-90842B262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873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a-DK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a-DK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a-DK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a-DK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E31948-0874-4BC3-A6C9-B839A2CE337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98668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B6012E-2493-4038-90DA-B6A9FE19EFCB}" type="datetimeFigureOut">
              <a:rPr lang="en-GB" smtClean="0"/>
              <a:t>27/04/2016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14A2B0-6DB9-490C-9861-90842B26262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8271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AVI"/><Relationship Id="rId1" Type="http://schemas.microsoft.com/office/2007/relationships/media" Target="../media/media1.AVI"/><Relationship Id="rId5" Type="http://schemas.openxmlformats.org/officeDocument/2006/relationships/image" Target="../media/image3.png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mtClean="0"/>
              <a:t>Intensive Latin 2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mtClean="0"/>
              <a:t>27.04.16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86532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9408" y="255"/>
            <a:ext cx="9073008" cy="626469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4367808" y="6381328"/>
            <a:ext cx="29967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/>
              <a:t>Manuscript P of Ovid: 9</a:t>
            </a:r>
            <a:r>
              <a:rPr lang="en-GB" baseline="30000"/>
              <a:t>th</a:t>
            </a:r>
            <a:r>
              <a:rPr lang="en-GB"/>
              <a:t> C CE</a:t>
            </a:r>
          </a:p>
        </p:txBody>
      </p:sp>
    </p:spTree>
    <p:extLst>
      <p:ext uri="{BB962C8B-B14F-4D97-AF65-F5344CB8AC3E}">
        <p14:creationId xmlns:p14="http://schemas.microsoft.com/office/powerpoint/2010/main" val="7236201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l="50880" t="23287" r="15280" b="61141"/>
          <a:stretch/>
        </p:blipFill>
        <p:spPr>
          <a:xfrm>
            <a:off x="1524001" y="620688"/>
            <a:ext cx="9065293" cy="288032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423592" y="3933057"/>
            <a:ext cx="864096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/>
              <a:t>Ov. Am. 2.12: </a:t>
            </a:r>
          </a:p>
          <a:p>
            <a:r>
              <a:rPr lang="en-GB" sz="2800"/>
              <a:t>haec est praecipuo victoria digna triumpho,</a:t>
            </a:r>
            <a:br>
              <a:rPr lang="en-GB" sz="2800"/>
            </a:br>
            <a:r>
              <a:rPr lang="en-GB" sz="2800"/>
              <a:t>    in qua, quaecumque est, sanguine praeda caret.</a:t>
            </a:r>
            <a:br>
              <a:rPr lang="en-GB" sz="2800"/>
            </a:br>
            <a:r>
              <a:rPr lang="en-GB" sz="2800"/>
              <a:t>non humiles muri, non parvis oppida fossis</a:t>
            </a:r>
            <a:br>
              <a:rPr lang="en-GB" sz="2800"/>
            </a:br>
            <a:r>
              <a:rPr lang="en-GB" sz="2800"/>
              <a:t>    cincta, sed est ductu capta puella meo!</a:t>
            </a:r>
          </a:p>
        </p:txBody>
      </p:sp>
    </p:spTree>
    <p:extLst>
      <p:ext uri="{BB962C8B-B14F-4D97-AF65-F5344CB8AC3E}">
        <p14:creationId xmlns:p14="http://schemas.microsoft.com/office/powerpoint/2010/main" val="37386826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965200" y="550333"/>
            <a:ext cx="8178800" cy="49314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300000"/>
              </a:lnSpc>
            </a:pPr>
            <a:r>
              <a:rPr lang="en-GB"/>
              <a:t>o utinam tum, cum Lacedaemona classe petebat,               5</a:t>
            </a:r>
          </a:p>
          <a:p>
            <a:pPr>
              <a:lnSpc>
                <a:spcPct val="300000"/>
              </a:lnSpc>
            </a:pPr>
            <a:r>
              <a:rPr lang="en-GB"/>
              <a:t>     obrutus insanis esset adulter aquis!</a:t>
            </a:r>
          </a:p>
          <a:p>
            <a:pPr>
              <a:lnSpc>
                <a:spcPct val="300000"/>
              </a:lnSpc>
            </a:pPr>
            <a:r>
              <a:rPr lang="en-GB"/>
              <a:t>non ego deserto iacuissem frigida lecto,</a:t>
            </a:r>
          </a:p>
          <a:p>
            <a:pPr>
              <a:lnSpc>
                <a:spcPct val="300000"/>
              </a:lnSpc>
            </a:pPr>
            <a:r>
              <a:rPr lang="en-GB"/>
              <a:t>     nec quererer tardos ire relicta dies;</a:t>
            </a:r>
          </a:p>
          <a:p>
            <a:pPr>
              <a:lnSpc>
                <a:spcPct val="300000"/>
              </a:lnSpc>
            </a:pPr>
            <a:r>
              <a:rPr lang="en-GB"/>
              <a:t>nec mihi quaerenti spatiosam fallere noctem</a:t>
            </a:r>
          </a:p>
          <a:p>
            <a:pPr>
              <a:lnSpc>
                <a:spcPct val="300000"/>
              </a:lnSpc>
            </a:pPr>
            <a:r>
              <a:rPr lang="en-GB"/>
              <a:t>     lassaret viduas pendula tela manus. </a:t>
            </a:r>
          </a:p>
        </p:txBody>
      </p:sp>
    </p:spTree>
    <p:extLst>
      <p:ext uri="{BB962C8B-B14F-4D97-AF65-F5344CB8AC3E}">
        <p14:creationId xmlns:p14="http://schemas.microsoft.com/office/powerpoint/2010/main" val="15856141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030" descr="Billede 06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953311" y="332656"/>
            <a:ext cx="4356494" cy="5807848"/>
          </a:xfrm>
          <a:prstGeom prst="rect">
            <a:avLst/>
          </a:prstGeom>
          <a:noFill/>
        </p:spPr>
      </p:pic>
      <p:pic>
        <p:nvPicPr>
          <p:cNvPr id="3" name="MVI_5671.AVI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9689" t="16961" r="20507"/>
          <a:stretch/>
        </p:blipFill>
        <p:spPr>
          <a:xfrm>
            <a:off x="7248128" y="332656"/>
            <a:ext cx="2448272" cy="3038766"/>
          </a:xfrm>
          <a:prstGeom prst="rect">
            <a:avLst/>
          </a:prstGeom>
        </p:spPr>
      </p:pic>
      <p:sp>
        <p:nvSpPr>
          <p:cNvPr id="4" name="Ellipse 3"/>
          <p:cNvSpPr/>
          <p:nvPr/>
        </p:nvSpPr>
        <p:spPr>
          <a:xfrm>
            <a:off x="3143672" y="4869161"/>
            <a:ext cx="2016224" cy="1343353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kstboks 4"/>
          <p:cNvSpPr txBox="1"/>
          <p:nvPr/>
        </p:nvSpPr>
        <p:spPr>
          <a:xfrm>
            <a:off x="6398895" y="3854077"/>
            <a:ext cx="4108302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      </a:t>
            </a:r>
            <a:r>
              <a:rPr lang="en-GB" sz="2000" i="1" dirty="0" err="1"/>
              <a:t>histos</a:t>
            </a:r>
            <a:r>
              <a:rPr lang="en-GB" sz="2000" i="1" dirty="0"/>
              <a:t> </a:t>
            </a:r>
            <a:r>
              <a:rPr lang="en-GB" sz="2000" i="1" dirty="0" err="1"/>
              <a:t>kalliphthonges</a:t>
            </a:r>
            <a:endParaRPr lang="en-GB" sz="2000" dirty="0"/>
          </a:p>
          <a:p>
            <a:r>
              <a:rPr lang="en-GB" sz="2000" dirty="0"/>
              <a:t>   beautifully sounding loom</a:t>
            </a:r>
          </a:p>
          <a:p>
            <a:endParaRPr lang="en-GB" dirty="0"/>
          </a:p>
          <a:p>
            <a:r>
              <a:rPr lang="en-GB" sz="1600" dirty="0"/>
              <a:t>Euripides</a:t>
            </a:r>
            <a:r>
              <a:rPr lang="en-GB" sz="1600" dirty="0"/>
              <a:t>, </a:t>
            </a:r>
            <a:r>
              <a:rPr lang="en-GB" sz="1600" i="1" dirty="0"/>
              <a:t>Iphigenia in Tauris </a:t>
            </a:r>
            <a:r>
              <a:rPr lang="en-GB" sz="1600" dirty="0"/>
              <a:t>208-225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328810" y="5279806"/>
            <a:ext cx="4248472" cy="1384995"/>
          </a:xfrm>
          <a:prstGeom prst="rect">
            <a:avLst/>
          </a:prstGeom>
          <a:solidFill>
            <a:schemeClr val="bg1">
              <a:lumMod val="65000"/>
              <a:lumOff val="35000"/>
            </a:schemeClr>
          </a:solidFill>
        </p:spPr>
        <p:txBody>
          <a:bodyPr wrap="square" rtlCol="0">
            <a:spAutoFit/>
          </a:bodyPr>
          <a:lstStyle/>
          <a:p>
            <a:pPr algn="r"/>
            <a:r>
              <a:rPr lang="en-GB" sz="1400"/>
              <a:t>Video above: Reconstruction </a:t>
            </a:r>
            <a:r>
              <a:rPr lang="en-GB" sz="1400"/>
              <a:t>of </a:t>
            </a:r>
            <a:r>
              <a:rPr lang="en-GB" sz="1400"/>
              <a:t>weaving with 1</a:t>
            </a:r>
            <a:r>
              <a:rPr lang="en-GB" sz="1400" baseline="30000"/>
              <a:t>st</a:t>
            </a:r>
            <a:r>
              <a:rPr lang="en-GB" sz="1400"/>
              <a:t> </a:t>
            </a:r>
            <a:r>
              <a:rPr lang="en-GB" sz="1400"/>
              <a:t>C BCE – 1</a:t>
            </a:r>
            <a:r>
              <a:rPr lang="en-GB" sz="1400" baseline="30000"/>
              <a:t>st</a:t>
            </a:r>
            <a:r>
              <a:rPr lang="en-GB" sz="1400"/>
              <a:t> C CE loom </a:t>
            </a:r>
            <a:r>
              <a:rPr lang="en-GB" sz="1400"/>
              <a:t>weights</a:t>
            </a:r>
          </a:p>
          <a:p>
            <a:pPr algn="r"/>
            <a:r>
              <a:rPr lang="en-GB" sz="1400"/>
              <a:t>Tabby</a:t>
            </a:r>
          </a:p>
          <a:p>
            <a:pPr algn="r"/>
            <a:r>
              <a:rPr lang="da-DK" sz="1400"/>
              <a:t>Weaver Ida Demant</a:t>
            </a:r>
          </a:p>
          <a:p>
            <a:pPr algn="r"/>
            <a:r>
              <a:rPr lang="da-DK" sz="1400"/>
              <a:t>Lejre Experimetal Centre, Denmark</a:t>
            </a:r>
          </a:p>
          <a:p>
            <a:pPr algn="r"/>
            <a:r>
              <a:rPr lang="da-DK" sz="1400"/>
              <a:t>June 2014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8198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ladsholder til indhold 2"/>
          <p:cNvSpPr>
            <a:spLocks noGrp="1"/>
          </p:cNvSpPr>
          <p:nvPr>
            <p:ph sz="half" idx="1"/>
          </p:nvPr>
        </p:nvSpPr>
        <p:spPr>
          <a:xfrm>
            <a:off x="1775520" y="332657"/>
            <a:ext cx="3600400" cy="579350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da-DK"/>
          </a:p>
          <a:p>
            <a:pPr marL="0" indent="0">
              <a:buNone/>
            </a:pPr>
            <a:r>
              <a:rPr lang="da-DK"/>
              <a:t>Warp-weighted looms:</a:t>
            </a:r>
          </a:p>
          <a:p>
            <a:pPr marL="0" indent="0">
              <a:buNone/>
            </a:pPr>
            <a:endParaRPr lang="da-DK"/>
          </a:p>
          <a:p>
            <a:pPr marL="0" indent="0">
              <a:buNone/>
            </a:pPr>
            <a:r>
              <a:rPr lang="da-DK"/>
              <a:t>Reconstruction </a:t>
            </a:r>
            <a:r>
              <a:rPr lang="da-DK" dirty="0"/>
              <a:t>of </a:t>
            </a:r>
            <a:r>
              <a:rPr lang="da-DK" dirty="0" err="1"/>
              <a:t>archaeological</a:t>
            </a:r>
            <a:r>
              <a:rPr lang="da-DK" dirty="0"/>
              <a:t> </a:t>
            </a:r>
            <a:r>
              <a:rPr lang="da-DK" dirty="0" err="1"/>
              <a:t>textile</a:t>
            </a:r>
            <a:r>
              <a:rPr lang="da-DK" dirty="0"/>
              <a:t> </a:t>
            </a:r>
            <a:r>
              <a:rPr lang="da-DK" dirty="0" err="1"/>
              <a:t>found</a:t>
            </a:r>
            <a:r>
              <a:rPr lang="da-DK" dirty="0"/>
              <a:t> </a:t>
            </a:r>
            <a:r>
              <a:rPr lang="da-DK"/>
              <a:t>in Hammerum</a:t>
            </a:r>
          </a:p>
          <a:p>
            <a:pPr marL="0" indent="0">
              <a:buNone/>
            </a:pPr>
            <a:endParaRPr lang="da-DK" sz="2400"/>
          </a:p>
          <a:p>
            <a:pPr marL="0" indent="0">
              <a:buNone/>
            </a:pPr>
            <a:endParaRPr lang="da-DK" sz="2400"/>
          </a:p>
          <a:p>
            <a:pPr marL="0" indent="0">
              <a:buNone/>
            </a:pPr>
            <a:endParaRPr lang="da-DK" sz="2400"/>
          </a:p>
          <a:p>
            <a:pPr marL="0" indent="0">
              <a:buNone/>
            </a:pPr>
            <a:r>
              <a:rPr lang="da-DK" sz="2400"/>
              <a:t>Twill</a:t>
            </a:r>
            <a:endParaRPr lang="da-DK" sz="2400"/>
          </a:p>
          <a:p>
            <a:pPr marL="0" indent="0">
              <a:buNone/>
            </a:pPr>
            <a:r>
              <a:rPr lang="da-DK" sz="2400"/>
              <a:t>Doughnut shaped loom weights</a:t>
            </a:r>
          </a:p>
          <a:p>
            <a:pPr marL="0" indent="0">
              <a:buNone/>
            </a:pPr>
            <a:r>
              <a:rPr lang="da-DK" sz="2400"/>
              <a:t>February </a:t>
            </a:r>
            <a:r>
              <a:rPr lang="da-DK" sz="2400"/>
              <a:t>2016</a:t>
            </a:r>
          </a:p>
          <a:p>
            <a:pPr marL="0" indent="0">
              <a:buNone/>
            </a:pPr>
            <a:r>
              <a:rPr lang="da-DK" sz="2400"/>
              <a:t>Weaver Ida Demant</a:t>
            </a:r>
          </a:p>
          <a:p>
            <a:pPr marL="0" indent="0">
              <a:buNone/>
            </a:pPr>
            <a:r>
              <a:rPr lang="da-DK" sz="2400"/>
              <a:t>Herning, Denmark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Pladsholder til indhold 3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Pladsholder til indhold 4"/>
          <p:cNvSpPr>
            <a:spLocks noGrp="1"/>
          </p:cNvSpPr>
          <p:nvPr>
            <p:ph sz="quarter" idx="3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 descr="C:\Users\nosch\Dropbox\Sound of Weaving\Vævelyde Feb 2016\Billede 12-02-2016 15.54.02.jpg"/>
          <p:cNvPicPr>
            <a:picLocks noChangeAspect="1" noChangeArrowheads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543550" y="0"/>
            <a:ext cx="51435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3505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Mart. 7.36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smtClean="0"/>
              <a:t>Cum </a:t>
            </a:r>
            <a:r>
              <a:rPr lang="en-GB"/>
              <a:t>pluuias madidumque Iouem perferre negaret</a:t>
            </a:r>
            <a:br>
              <a:rPr lang="en-GB"/>
            </a:br>
            <a:r>
              <a:rPr lang="en-GB"/>
              <a:t>    et rudis hibernis uilla nataret aquis,</a:t>
            </a:r>
            <a:br>
              <a:rPr lang="en-GB"/>
            </a:br>
            <a:r>
              <a:rPr lang="en-GB"/>
              <a:t>plurima, quae posset subitos effundere nimbos,</a:t>
            </a:r>
            <a:br>
              <a:rPr lang="en-GB"/>
            </a:br>
            <a:r>
              <a:rPr lang="en-GB"/>
              <a:t>    muneribus uenit tegula missa tuis.</a:t>
            </a:r>
            <a:br>
              <a:rPr lang="en-GB"/>
            </a:br>
            <a:r>
              <a:rPr lang="en-GB"/>
              <a:t>Horridus, ecce, sonat Boreae stridore December:              5</a:t>
            </a:r>
            <a:br>
              <a:rPr lang="en-GB"/>
            </a:br>
            <a:r>
              <a:rPr lang="en-GB"/>
              <a:t>    Stella, tegis uillam, non tegis agricolam.</a:t>
            </a:r>
          </a:p>
          <a:p>
            <a:pPr marL="0" indent="0">
              <a:buNone/>
            </a:pPr>
            <a:r>
              <a:rPr lang="en-GB" smtClean="0"/>
              <a:t/>
            </a:r>
            <a:br>
              <a:rPr lang="en-GB" smtClean="0"/>
            </a:b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98680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Hugo Primas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i="1"/>
              <a:t>pontificum spuma, fex cleri, sordida struma,</a:t>
            </a:r>
            <a:endParaRPr lang="en-GB"/>
          </a:p>
          <a:p>
            <a:pPr marL="0" indent="0">
              <a:buNone/>
            </a:pPr>
            <a:r>
              <a:rPr lang="en-GB" i="1"/>
              <a:t>aui dedit in bruma michi mangellum sine pluma!</a:t>
            </a:r>
            <a:endParaRPr lang="en-GB"/>
          </a:p>
          <a:p>
            <a:pPr marL="0" indent="0">
              <a:buNone/>
            </a:pPr>
            <a:r>
              <a:rPr lang="en-GB" i="1"/>
              <a:t> </a:t>
            </a:r>
            <a:endParaRPr lang="en-GB"/>
          </a:p>
          <a:p>
            <a:pPr marL="0" indent="0">
              <a:buNone/>
            </a:pPr>
            <a:r>
              <a:rPr lang="en-GB" i="1"/>
              <a:t>‘hoc indumentum tibi quis dedit? an fuit emptum?</a:t>
            </a:r>
            <a:endParaRPr lang="en-GB"/>
          </a:p>
          <a:p>
            <a:pPr marL="0" indent="0">
              <a:buNone/>
            </a:pPr>
            <a:r>
              <a:rPr lang="en-GB" i="1"/>
              <a:t>estne tuum?’ ‘nostrum. sed qui dedit, abstulit ostrum.’</a:t>
            </a:r>
            <a:endParaRPr lang="en-GB"/>
          </a:p>
          <a:p>
            <a:pPr marL="0" indent="0">
              <a:buNone/>
            </a:pPr>
            <a:r>
              <a:rPr lang="en-GB" i="1"/>
              <a:t>‘qui dedit hoc munus, dedit hoc in munere funus.</a:t>
            </a:r>
            <a:endParaRPr lang="en-GB"/>
          </a:p>
          <a:p>
            <a:pPr marL="0" indent="0">
              <a:buNone/>
            </a:pPr>
            <a:r>
              <a:rPr lang="en-GB" i="1"/>
              <a:t>quid vadet in bruma clamis absque pilo, sine pluma?</a:t>
            </a:r>
            <a:endParaRPr lang="en-GB"/>
          </a:p>
          <a:p>
            <a:pPr marL="0" indent="0">
              <a:buNone/>
            </a:pPr>
            <a:r>
              <a:rPr lang="en-GB" i="1"/>
              <a:t>cernis adesse nives, moriere gelu neque vives.’</a:t>
            </a: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395191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162</Words>
  <Application>Microsoft Office PowerPoint</Application>
  <PresentationFormat>Widescreen</PresentationFormat>
  <Paragraphs>44</Paragraphs>
  <Slides>8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Intensive Latin 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Mart. 7.36</vt:lpstr>
      <vt:lpstr>Hugo Primas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Intensive Latin 2</dc:title>
  <dc:creator>Magdalena Ohrman</dc:creator>
  <cp:lastModifiedBy>Magdalena Ohrman</cp:lastModifiedBy>
  <cp:revision>2</cp:revision>
  <dcterms:created xsi:type="dcterms:W3CDTF">2016-04-27T07:51:14Z</dcterms:created>
  <dcterms:modified xsi:type="dcterms:W3CDTF">2016-04-27T09:01:17Z</dcterms:modified>
</cp:coreProperties>
</file>