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70" r:id="rId4"/>
    <p:sldId id="264" r:id="rId5"/>
    <p:sldId id="271" r:id="rId6"/>
    <p:sldId id="269" r:id="rId7"/>
    <p:sldId id="272" r:id="rId8"/>
    <p:sldId id="274" r:id="rId9"/>
    <p:sldId id="266" r:id="rId10"/>
    <p:sldId id="263"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82" autoAdjust="0"/>
    <p:restoredTop sz="94660"/>
  </p:normalViewPr>
  <p:slideViewPr>
    <p:cSldViewPr snapToGrid="0">
      <p:cViewPr varScale="1">
        <p:scale>
          <a:sx n="85" d="100"/>
          <a:sy n="85" d="100"/>
        </p:scale>
        <p:origin x="14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4T12:07:08.756"/>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1/12/2021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15964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6378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34247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30052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26025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43556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77090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1996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4971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34933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1/12/2021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51212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1/12/2021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828586618"/>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mxmKNXqwYzY&amp;t=6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mca.org.uk/about/history-heritage/timelin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306AB6-9D65-4F8E-9FD7-C3F3A3DE3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6565A7-AE97-4A1D-82E9-ED28BA898CD4}"/>
              </a:ext>
            </a:extLst>
          </p:cNvPr>
          <p:cNvPicPr>
            <a:picLocks noChangeAspect="1"/>
          </p:cNvPicPr>
          <p:nvPr/>
        </p:nvPicPr>
        <p:blipFill rotWithShape="1">
          <a:blip r:embed="rId2"/>
          <a:srcRect t="22130" b="21620"/>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284C940E-7A1D-418E-A9E8-C9852CA8E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1255" y="2996261"/>
            <a:ext cx="6310745" cy="3861739"/>
          </a:xfrm>
          <a:custGeom>
            <a:avLst/>
            <a:gdLst>
              <a:gd name="connsiteX0" fmla="*/ 5172027 w 6310745"/>
              <a:gd name="connsiteY0" fmla="*/ 351902 h 3861739"/>
              <a:gd name="connsiteX1" fmla="*/ 5173047 w 6310745"/>
              <a:gd name="connsiteY1" fmla="*/ 352987 h 3861739"/>
              <a:gd name="connsiteX2" fmla="*/ 5177471 w 6310745"/>
              <a:gd name="connsiteY2" fmla="*/ 352581 h 3861739"/>
              <a:gd name="connsiteX3" fmla="*/ 2969865 w 6310745"/>
              <a:gd name="connsiteY3" fmla="*/ 91462 h 3861739"/>
              <a:gd name="connsiteX4" fmla="*/ 2918830 w 6310745"/>
              <a:gd name="connsiteY4" fmla="*/ 95401 h 3861739"/>
              <a:gd name="connsiteX5" fmla="*/ 1957331 w 6310745"/>
              <a:gd name="connsiteY5" fmla="*/ 323658 h 3861739"/>
              <a:gd name="connsiteX6" fmla="*/ 413011 w 6310745"/>
              <a:gd name="connsiteY6" fmla="*/ 1429370 h 3861739"/>
              <a:gd name="connsiteX7" fmla="*/ 88087 w 6310745"/>
              <a:gd name="connsiteY7" fmla="*/ 2204577 h 3861739"/>
              <a:gd name="connsiteX8" fmla="*/ 109862 w 6310745"/>
              <a:gd name="connsiteY8" fmla="*/ 2159496 h 3861739"/>
              <a:gd name="connsiteX9" fmla="*/ 566286 w 6310745"/>
              <a:gd name="connsiteY9" fmla="*/ 1369352 h 3861739"/>
              <a:gd name="connsiteX10" fmla="*/ 1648059 w 6310745"/>
              <a:gd name="connsiteY10" fmla="*/ 484837 h 3861739"/>
              <a:gd name="connsiteX11" fmla="*/ 2969865 w 6310745"/>
              <a:gd name="connsiteY11" fmla="*/ 91462 h 3861739"/>
              <a:gd name="connsiteX12" fmla="*/ 3495357 w 6310745"/>
              <a:gd name="connsiteY12" fmla="*/ 893 h 3861739"/>
              <a:gd name="connsiteX13" fmla="*/ 3941913 w 6310745"/>
              <a:gd name="connsiteY13" fmla="*/ 37963 h 3861739"/>
              <a:gd name="connsiteX14" fmla="*/ 5299614 w 6310745"/>
              <a:gd name="connsiteY14" fmla="*/ 324201 h 3861739"/>
              <a:gd name="connsiteX15" fmla="*/ 6213700 w 6310745"/>
              <a:gd name="connsiteY15" fmla="*/ 666307 h 3861739"/>
              <a:gd name="connsiteX16" fmla="*/ 6310745 w 6310745"/>
              <a:gd name="connsiteY16" fmla="*/ 718092 h 3861739"/>
              <a:gd name="connsiteX17" fmla="*/ 6310745 w 6310745"/>
              <a:gd name="connsiteY17" fmla="*/ 786964 h 3861739"/>
              <a:gd name="connsiteX18" fmla="*/ 6223734 w 6310745"/>
              <a:gd name="connsiteY18" fmla="*/ 739515 h 3861739"/>
              <a:gd name="connsiteX19" fmla="*/ 5436559 w 6310745"/>
              <a:gd name="connsiteY19" fmla="*/ 427942 h 3861739"/>
              <a:gd name="connsiteX20" fmla="*/ 5314925 w 6310745"/>
              <a:gd name="connsiteY20" fmla="*/ 390465 h 3861739"/>
              <a:gd name="connsiteX21" fmla="*/ 5198564 w 6310745"/>
              <a:gd name="connsiteY21" fmla="*/ 357468 h 3861739"/>
              <a:gd name="connsiteX22" fmla="*/ 5826636 w 6310745"/>
              <a:gd name="connsiteY22" fmla="*/ 619266 h 3861739"/>
              <a:gd name="connsiteX23" fmla="*/ 6125359 w 6310745"/>
              <a:gd name="connsiteY23" fmla="*/ 778370 h 3861739"/>
              <a:gd name="connsiteX24" fmla="*/ 6310745 w 6310745"/>
              <a:gd name="connsiteY24" fmla="*/ 896973 h 3861739"/>
              <a:gd name="connsiteX25" fmla="*/ 6310745 w 6310745"/>
              <a:gd name="connsiteY25" fmla="*/ 3861739 h 3861739"/>
              <a:gd name="connsiteX26" fmla="*/ 974639 w 6310745"/>
              <a:gd name="connsiteY26" fmla="*/ 3861739 h 3861739"/>
              <a:gd name="connsiteX27" fmla="*/ 719986 w 6310745"/>
              <a:gd name="connsiteY27" fmla="*/ 3659957 h 3861739"/>
              <a:gd name="connsiteX28" fmla="*/ 299202 w 6310745"/>
              <a:gd name="connsiteY28" fmla="*/ 3177626 h 3861739"/>
              <a:gd name="connsiteX29" fmla="*/ 52873 w 6310745"/>
              <a:gd name="connsiteY29" fmla="*/ 2564820 h 3861739"/>
              <a:gd name="connsiteX30" fmla="*/ 21743 w 6310745"/>
              <a:gd name="connsiteY30" fmla="*/ 2457276 h 3861739"/>
              <a:gd name="connsiteX31" fmla="*/ 15788 w 6310745"/>
              <a:gd name="connsiteY31" fmla="*/ 2193035 h 3861739"/>
              <a:gd name="connsiteX32" fmla="*/ 1087523 w 6310745"/>
              <a:gd name="connsiteY32" fmla="*/ 695306 h 3861739"/>
              <a:gd name="connsiteX33" fmla="*/ 2765215 w 6310745"/>
              <a:gd name="connsiteY33" fmla="*/ 56158 h 3861739"/>
              <a:gd name="connsiteX34" fmla="*/ 3120078 w 6310745"/>
              <a:gd name="connsiteY34" fmla="*/ 15422 h 3861739"/>
              <a:gd name="connsiteX35" fmla="*/ 3495357 w 6310745"/>
              <a:gd name="connsiteY35" fmla="*/ 893 h 386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10745" h="3861739">
                <a:moveTo>
                  <a:pt x="5172027" y="351902"/>
                </a:moveTo>
                <a:cubicBezTo>
                  <a:pt x="5172027" y="351902"/>
                  <a:pt x="5172027" y="352852"/>
                  <a:pt x="5173047" y="352987"/>
                </a:cubicBezTo>
                <a:lnTo>
                  <a:pt x="5177471" y="352581"/>
                </a:lnTo>
                <a:close/>
                <a:moveTo>
                  <a:pt x="2969865" y="91462"/>
                </a:moveTo>
                <a:cubicBezTo>
                  <a:pt x="2952701" y="89711"/>
                  <a:pt x="2935264" y="91055"/>
                  <a:pt x="2918830" y="95401"/>
                </a:cubicBezTo>
                <a:cubicBezTo>
                  <a:pt x="2586081" y="133611"/>
                  <a:pt x="2262146" y="210506"/>
                  <a:pt x="1957331" y="323658"/>
                </a:cubicBezTo>
                <a:cubicBezTo>
                  <a:pt x="1300170" y="565494"/>
                  <a:pt x="773488" y="924243"/>
                  <a:pt x="413011" y="1429370"/>
                </a:cubicBezTo>
                <a:cubicBezTo>
                  <a:pt x="241125" y="1667934"/>
                  <a:pt x="130650" y="1931482"/>
                  <a:pt x="88087" y="2204577"/>
                </a:cubicBezTo>
                <a:cubicBezTo>
                  <a:pt x="96253" y="2189777"/>
                  <a:pt x="103398" y="2174704"/>
                  <a:pt x="109862" y="2159496"/>
                </a:cubicBezTo>
                <a:cubicBezTo>
                  <a:pt x="227584" y="1883441"/>
                  <a:pt x="374053" y="1617978"/>
                  <a:pt x="566286" y="1369352"/>
                </a:cubicBezTo>
                <a:cubicBezTo>
                  <a:pt x="843916" y="1009789"/>
                  <a:pt x="1197929" y="710108"/>
                  <a:pt x="1648059" y="484837"/>
                </a:cubicBezTo>
                <a:cubicBezTo>
                  <a:pt x="2053957" y="281700"/>
                  <a:pt x="2497621" y="159899"/>
                  <a:pt x="2969865" y="91462"/>
                </a:cubicBezTo>
                <a:close/>
                <a:moveTo>
                  <a:pt x="3495357" y="893"/>
                </a:moveTo>
                <a:cubicBezTo>
                  <a:pt x="3633661" y="-4539"/>
                  <a:pt x="3787957" y="15693"/>
                  <a:pt x="3941913" y="37963"/>
                </a:cubicBezTo>
                <a:cubicBezTo>
                  <a:pt x="4403949" y="104770"/>
                  <a:pt x="4858161" y="195339"/>
                  <a:pt x="5299614" y="324201"/>
                </a:cubicBezTo>
                <a:cubicBezTo>
                  <a:pt x="5617945" y="417079"/>
                  <a:pt x="5925559" y="526685"/>
                  <a:pt x="6213700" y="666307"/>
                </a:cubicBezTo>
                <a:lnTo>
                  <a:pt x="6310745" y="718092"/>
                </a:lnTo>
                <a:lnTo>
                  <a:pt x="6310745" y="786964"/>
                </a:lnTo>
                <a:lnTo>
                  <a:pt x="6223734" y="739515"/>
                </a:lnTo>
                <a:cubicBezTo>
                  <a:pt x="5975170" y="615379"/>
                  <a:pt x="5710361" y="515015"/>
                  <a:pt x="5436559" y="427942"/>
                </a:cubicBezTo>
                <a:cubicBezTo>
                  <a:pt x="5396292" y="415002"/>
                  <a:pt x="5355753" y="402509"/>
                  <a:pt x="5314925" y="390465"/>
                </a:cubicBezTo>
                <a:cubicBezTo>
                  <a:pt x="5276307" y="379059"/>
                  <a:pt x="5237351" y="368468"/>
                  <a:pt x="5198564" y="357468"/>
                </a:cubicBezTo>
                <a:cubicBezTo>
                  <a:pt x="5414393" y="434473"/>
                  <a:pt x="5624129" y="521907"/>
                  <a:pt x="5826636" y="619266"/>
                </a:cubicBezTo>
                <a:cubicBezTo>
                  <a:pt x="5929344" y="669507"/>
                  <a:pt x="6029097" y="722388"/>
                  <a:pt x="6125359" y="778370"/>
                </a:cubicBezTo>
                <a:lnTo>
                  <a:pt x="6310745" y="896973"/>
                </a:lnTo>
                <a:lnTo>
                  <a:pt x="6310745" y="3861739"/>
                </a:lnTo>
                <a:lnTo>
                  <a:pt x="974639" y="3861739"/>
                </a:lnTo>
                <a:lnTo>
                  <a:pt x="719986" y="3659957"/>
                </a:lnTo>
                <a:cubicBezTo>
                  <a:pt x="556844" y="3515259"/>
                  <a:pt x="415052" y="3355506"/>
                  <a:pt x="299202" y="3177626"/>
                </a:cubicBezTo>
                <a:cubicBezTo>
                  <a:pt x="173197" y="2986301"/>
                  <a:pt x="89840" y="2778941"/>
                  <a:pt x="52873" y="2564820"/>
                </a:cubicBezTo>
                <a:cubicBezTo>
                  <a:pt x="46170" y="2528361"/>
                  <a:pt x="35760" y="2492390"/>
                  <a:pt x="21743" y="2457276"/>
                </a:cubicBezTo>
                <a:cubicBezTo>
                  <a:pt x="-12282" y="2369287"/>
                  <a:pt x="-34" y="2280753"/>
                  <a:pt x="15788" y="2193035"/>
                </a:cubicBezTo>
                <a:cubicBezTo>
                  <a:pt x="125343" y="1581179"/>
                  <a:pt x="505554" y="1091397"/>
                  <a:pt x="1087523" y="695306"/>
                </a:cubicBezTo>
                <a:cubicBezTo>
                  <a:pt x="1574397" y="363308"/>
                  <a:pt x="2138335" y="155961"/>
                  <a:pt x="2765215" y="56158"/>
                </a:cubicBezTo>
                <a:cubicBezTo>
                  <a:pt x="2882595" y="37419"/>
                  <a:pt x="3000997" y="24655"/>
                  <a:pt x="3120078" y="15422"/>
                </a:cubicBezTo>
                <a:cubicBezTo>
                  <a:pt x="3239161" y="6188"/>
                  <a:pt x="3356711" y="2250"/>
                  <a:pt x="3495357" y="893"/>
                </a:cubicBezTo>
                <a:close/>
              </a:path>
            </a:pathLst>
          </a:custGeom>
          <a:solidFill>
            <a:srgbClr val="E78129">
              <a:alpha val="91000"/>
            </a:srgbClr>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89EB664-C63D-483F-B055-60F2BB2FBB21}"/>
              </a:ext>
            </a:extLst>
          </p:cNvPr>
          <p:cNvSpPr>
            <a:spLocks noGrp="1"/>
          </p:cNvSpPr>
          <p:nvPr>
            <p:ph type="ctrTitle"/>
          </p:nvPr>
        </p:nvSpPr>
        <p:spPr>
          <a:xfrm>
            <a:off x="7004878" y="3732208"/>
            <a:ext cx="4574851" cy="1390218"/>
          </a:xfrm>
        </p:spPr>
        <p:txBody>
          <a:bodyPr anchor="b">
            <a:normAutofit/>
          </a:bodyPr>
          <a:lstStyle/>
          <a:p>
            <a:pPr algn="ctr"/>
            <a:r>
              <a:rPr lang="en-GB" sz="5200" dirty="0">
                <a:solidFill>
                  <a:schemeClr val="bg1"/>
                </a:solidFill>
                <a:latin typeface="Arial" panose="020B0604020202020204" pitchFamily="34" charset="0"/>
                <a:cs typeface="Arial" panose="020B0604020202020204" pitchFamily="34" charset="0"/>
              </a:rPr>
              <a:t>YMCA Charity</a:t>
            </a:r>
          </a:p>
        </p:txBody>
      </p:sp>
      <p:sp>
        <p:nvSpPr>
          <p:cNvPr id="13" name="Rectangle 6">
            <a:extLst>
              <a:ext uri="{FF2B5EF4-FFF2-40B4-BE49-F238E27FC236}">
                <a16:creationId xmlns:a16="http://schemas.microsoft.com/office/drawing/2014/main" id="{72E0F698-EDF5-464C-B466-8D34B8AF1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9179" y="5344820"/>
            <a:ext cx="3994793" cy="27432"/>
          </a:xfrm>
          <a:custGeom>
            <a:avLst/>
            <a:gdLst>
              <a:gd name="connsiteX0" fmla="*/ 0 w 3994793"/>
              <a:gd name="connsiteY0" fmla="*/ 0 h 27432"/>
              <a:gd name="connsiteX1" fmla="*/ 745695 w 3994793"/>
              <a:gd name="connsiteY1" fmla="*/ 0 h 27432"/>
              <a:gd name="connsiteX2" fmla="*/ 1451441 w 3994793"/>
              <a:gd name="connsiteY2" fmla="*/ 0 h 27432"/>
              <a:gd name="connsiteX3" fmla="*/ 2157188 w 3994793"/>
              <a:gd name="connsiteY3" fmla="*/ 0 h 27432"/>
              <a:gd name="connsiteX4" fmla="*/ 2703143 w 3994793"/>
              <a:gd name="connsiteY4" fmla="*/ 0 h 27432"/>
              <a:gd name="connsiteX5" fmla="*/ 3289046 w 3994793"/>
              <a:gd name="connsiteY5" fmla="*/ 0 h 27432"/>
              <a:gd name="connsiteX6" fmla="*/ 3994793 w 3994793"/>
              <a:gd name="connsiteY6" fmla="*/ 0 h 27432"/>
              <a:gd name="connsiteX7" fmla="*/ 3994793 w 3994793"/>
              <a:gd name="connsiteY7" fmla="*/ 27432 h 27432"/>
              <a:gd name="connsiteX8" fmla="*/ 3328994 w 3994793"/>
              <a:gd name="connsiteY8" fmla="*/ 27432 h 27432"/>
              <a:gd name="connsiteX9" fmla="*/ 2783039 w 3994793"/>
              <a:gd name="connsiteY9" fmla="*/ 27432 h 27432"/>
              <a:gd name="connsiteX10" fmla="*/ 2237084 w 3994793"/>
              <a:gd name="connsiteY10" fmla="*/ 27432 h 27432"/>
              <a:gd name="connsiteX11" fmla="*/ 1531337 w 3994793"/>
              <a:gd name="connsiteY11" fmla="*/ 27432 h 27432"/>
              <a:gd name="connsiteX12" fmla="*/ 945434 w 3994793"/>
              <a:gd name="connsiteY12" fmla="*/ 27432 h 27432"/>
              <a:gd name="connsiteX13" fmla="*/ 0 w 3994793"/>
              <a:gd name="connsiteY13" fmla="*/ 27432 h 27432"/>
              <a:gd name="connsiteX14" fmla="*/ 0 w 3994793"/>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94793" h="27432" fill="none" extrusionOk="0">
                <a:moveTo>
                  <a:pt x="0" y="0"/>
                </a:moveTo>
                <a:cubicBezTo>
                  <a:pt x="285474" y="-22732"/>
                  <a:pt x="421546" y="-1893"/>
                  <a:pt x="745695" y="0"/>
                </a:cubicBezTo>
                <a:cubicBezTo>
                  <a:pt x="1069844" y="1893"/>
                  <a:pt x="1267051" y="4066"/>
                  <a:pt x="1451441" y="0"/>
                </a:cubicBezTo>
                <a:cubicBezTo>
                  <a:pt x="1635831" y="-4066"/>
                  <a:pt x="1865269" y="3287"/>
                  <a:pt x="2157188" y="0"/>
                </a:cubicBezTo>
                <a:cubicBezTo>
                  <a:pt x="2449107" y="-3287"/>
                  <a:pt x="2473776" y="-12720"/>
                  <a:pt x="2703143" y="0"/>
                </a:cubicBezTo>
                <a:cubicBezTo>
                  <a:pt x="2932510" y="12720"/>
                  <a:pt x="3023998" y="17286"/>
                  <a:pt x="3289046" y="0"/>
                </a:cubicBezTo>
                <a:cubicBezTo>
                  <a:pt x="3554094" y="-17286"/>
                  <a:pt x="3836668" y="10296"/>
                  <a:pt x="3994793" y="0"/>
                </a:cubicBezTo>
                <a:cubicBezTo>
                  <a:pt x="3993836" y="8431"/>
                  <a:pt x="3994444" y="14612"/>
                  <a:pt x="3994793" y="27432"/>
                </a:cubicBezTo>
                <a:cubicBezTo>
                  <a:pt x="3751330" y="45147"/>
                  <a:pt x="3618521" y="7232"/>
                  <a:pt x="3328994" y="27432"/>
                </a:cubicBezTo>
                <a:cubicBezTo>
                  <a:pt x="3039467" y="47632"/>
                  <a:pt x="2908653" y="25202"/>
                  <a:pt x="2783039" y="27432"/>
                </a:cubicBezTo>
                <a:cubicBezTo>
                  <a:pt x="2657426" y="29662"/>
                  <a:pt x="2373985" y="40038"/>
                  <a:pt x="2237084" y="27432"/>
                </a:cubicBezTo>
                <a:cubicBezTo>
                  <a:pt x="2100183" y="14826"/>
                  <a:pt x="1862145" y="31781"/>
                  <a:pt x="1531337" y="27432"/>
                </a:cubicBezTo>
                <a:cubicBezTo>
                  <a:pt x="1200529" y="23083"/>
                  <a:pt x="1153029" y="12124"/>
                  <a:pt x="945434" y="27432"/>
                </a:cubicBezTo>
                <a:cubicBezTo>
                  <a:pt x="737839" y="42740"/>
                  <a:pt x="371500" y="-18970"/>
                  <a:pt x="0" y="27432"/>
                </a:cubicBezTo>
                <a:cubicBezTo>
                  <a:pt x="226" y="18208"/>
                  <a:pt x="-648" y="12891"/>
                  <a:pt x="0" y="0"/>
                </a:cubicBezTo>
                <a:close/>
              </a:path>
              <a:path w="3994793" h="27432" stroke="0" extrusionOk="0">
                <a:moveTo>
                  <a:pt x="0" y="0"/>
                </a:moveTo>
                <a:cubicBezTo>
                  <a:pt x="233202" y="14567"/>
                  <a:pt x="387388" y="28518"/>
                  <a:pt x="625851" y="0"/>
                </a:cubicBezTo>
                <a:cubicBezTo>
                  <a:pt x="864314" y="-28518"/>
                  <a:pt x="1027047" y="-26118"/>
                  <a:pt x="1171806" y="0"/>
                </a:cubicBezTo>
                <a:cubicBezTo>
                  <a:pt x="1316566" y="26118"/>
                  <a:pt x="1639655" y="-2490"/>
                  <a:pt x="1917501" y="0"/>
                </a:cubicBezTo>
                <a:cubicBezTo>
                  <a:pt x="2195348" y="2490"/>
                  <a:pt x="2328758" y="19053"/>
                  <a:pt x="2543352" y="0"/>
                </a:cubicBezTo>
                <a:cubicBezTo>
                  <a:pt x="2757946" y="-19053"/>
                  <a:pt x="3028913" y="23876"/>
                  <a:pt x="3169202" y="0"/>
                </a:cubicBezTo>
                <a:cubicBezTo>
                  <a:pt x="3309491" y="-23876"/>
                  <a:pt x="3706249" y="-31775"/>
                  <a:pt x="3994793" y="0"/>
                </a:cubicBezTo>
                <a:cubicBezTo>
                  <a:pt x="3993438" y="9524"/>
                  <a:pt x="3993591" y="13975"/>
                  <a:pt x="3994793" y="27432"/>
                </a:cubicBezTo>
                <a:cubicBezTo>
                  <a:pt x="3717302" y="841"/>
                  <a:pt x="3475105" y="20835"/>
                  <a:pt x="3328994" y="27432"/>
                </a:cubicBezTo>
                <a:cubicBezTo>
                  <a:pt x="3182883" y="34029"/>
                  <a:pt x="3048913" y="25304"/>
                  <a:pt x="2783039" y="27432"/>
                </a:cubicBezTo>
                <a:cubicBezTo>
                  <a:pt x="2517165" y="29560"/>
                  <a:pt x="2371663" y="19960"/>
                  <a:pt x="2117240" y="27432"/>
                </a:cubicBezTo>
                <a:cubicBezTo>
                  <a:pt x="1862817" y="34904"/>
                  <a:pt x="1771642" y="53179"/>
                  <a:pt x="1451441" y="27432"/>
                </a:cubicBezTo>
                <a:cubicBezTo>
                  <a:pt x="1131240" y="1685"/>
                  <a:pt x="1013354" y="33667"/>
                  <a:pt x="825591" y="27432"/>
                </a:cubicBezTo>
                <a:cubicBezTo>
                  <a:pt x="637828" y="21198"/>
                  <a:pt x="270465" y="28145"/>
                  <a:pt x="0" y="27432"/>
                </a:cubicBezTo>
                <a:cubicBezTo>
                  <a:pt x="-800" y="16780"/>
                  <a:pt x="-583" y="1291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ubtitle 7">
            <a:extLst>
              <a:ext uri="{FF2B5EF4-FFF2-40B4-BE49-F238E27FC236}">
                <a16:creationId xmlns:a16="http://schemas.microsoft.com/office/drawing/2014/main" id="{BB119B38-9162-46E7-9EA3-80ED5DCE990D}"/>
              </a:ext>
            </a:extLst>
          </p:cNvPr>
          <p:cNvSpPr txBox="1">
            <a:spLocks noGrp="1"/>
          </p:cNvSpPr>
          <p:nvPr>
            <p:ph type="subTitle" idx="1"/>
          </p:nvPr>
        </p:nvSpPr>
        <p:spPr>
          <a:xfrm>
            <a:off x="7010400" y="5586413"/>
            <a:ext cx="4568825" cy="555625"/>
          </a:xfrm>
          <a:prstGeom prst="rect">
            <a:avLst/>
          </a:prstGeom>
        </p:spPr>
        <p:txBody>
          <a:bodyPr vert="horz" lIns="91440" tIns="45720" rIns="91440" bIns="45720" rtlCol="0" anchor="t">
            <a:noAutofit/>
          </a:bodyPr>
          <a:lstStyle/>
          <a:p>
            <a:pPr algn="ctr">
              <a:lnSpc>
                <a:spcPct val="90000"/>
              </a:lnSpc>
              <a:spcBef>
                <a:spcPts val="1000"/>
              </a:spcBef>
              <a:buClr>
                <a:schemeClr val="accent1"/>
              </a:buClr>
              <a:buSzPct val="80000"/>
            </a:pPr>
            <a:r>
              <a:rPr lang="en-US" sz="1200" b="1" cap="all" dirty="0">
                <a:solidFill>
                  <a:schemeClr val="bg1"/>
                </a:solidFill>
                <a:latin typeface="Arial" panose="020B0604020202020204" pitchFamily="34" charset="0"/>
                <a:cs typeface="Arial" panose="020B0604020202020204" pitchFamily="34" charset="0"/>
              </a:rPr>
              <a:t>ECYW4002</a:t>
            </a:r>
          </a:p>
          <a:p>
            <a:pPr algn="ctr">
              <a:lnSpc>
                <a:spcPct val="90000"/>
              </a:lnSpc>
              <a:spcBef>
                <a:spcPts val="1000"/>
              </a:spcBef>
              <a:buClr>
                <a:schemeClr val="accent1"/>
              </a:buClr>
              <a:buSzPct val="80000"/>
            </a:pPr>
            <a:r>
              <a:rPr lang="en-US" sz="1200" b="1" cap="all" dirty="0">
                <a:solidFill>
                  <a:schemeClr val="bg1"/>
                </a:solidFill>
                <a:latin typeface="Arial" panose="020B0604020202020204" pitchFamily="34" charset="0"/>
                <a:cs typeface="Arial" panose="020B0604020202020204" pitchFamily="34" charset="0"/>
              </a:rPr>
              <a:t>Franchesca Alice Carter</a:t>
            </a:r>
          </a:p>
          <a:p>
            <a:pPr algn="ctr">
              <a:lnSpc>
                <a:spcPct val="90000"/>
              </a:lnSpc>
              <a:spcBef>
                <a:spcPts val="1000"/>
              </a:spcBef>
              <a:buClr>
                <a:schemeClr val="accent1"/>
              </a:buClr>
              <a:buSzPct val="80000"/>
            </a:pPr>
            <a:r>
              <a:rPr lang="en-US" sz="1200" b="1" cap="all" dirty="0">
                <a:solidFill>
                  <a:schemeClr val="bg1"/>
                </a:solidFill>
                <a:latin typeface="Arial" panose="020B0604020202020204" pitchFamily="34" charset="0"/>
                <a:cs typeface="Arial" panose="020B0604020202020204" pitchFamily="34" charset="0"/>
              </a:rPr>
              <a:t>Student number: 2007217</a:t>
            </a:r>
          </a:p>
        </p:txBody>
      </p:sp>
    </p:spTree>
    <p:extLst>
      <p:ext uri="{BB962C8B-B14F-4D97-AF65-F5344CB8AC3E}">
        <p14:creationId xmlns:p14="http://schemas.microsoft.com/office/powerpoint/2010/main" val="522852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8D190-DA93-4E1E-882E-9959D8002D32}"/>
              </a:ext>
            </a:extLst>
          </p:cNvPr>
          <p:cNvSpPr>
            <a:spLocks noGrp="1"/>
          </p:cNvSpPr>
          <p:nvPr>
            <p:ph type="title"/>
          </p:nvPr>
        </p:nvSpPr>
        <p:spPr>
          <a:xfrm>
            <a:off x="576072" y="238539"/>
            <a:ext cx="11018520" cy="1434415"/>
          </a:xfrm>
        </p:spPr>
        <p:txBody>
          <a:bodyPr anchor="b">
            <a:normAutofit/>
          </a:bodyPr>
          <a:lstStyle/>
          <a:p>
            <a:r>
              <a:rPr lang="en-GB" sz="7200" dirty="0">
                <a:latin typeface="Arial" panose="020B0604020202020204" pitchFamily="34" charset="0"/>
                <a:cs typeface="Arial" panose="020B0604020202020204" pitchFamily="34" charset="0"/>
              </a:rPr>
              <a:t>History of the YMCA</a:t>
            </a: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E78129"/>
          </a:solidFill>
          <a:ln w="38100" cap="rnd">
            <a:solidFill>
              <a:srgbClr val="E781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3CCA0B-9FAF-4E5B-A350-C260747CE4DB}"/>
              </a:ext>
            </a:extLst>
          </p:cNvPr>
          <p:cNvSpPr>
            <a:spLocks noGrp="1"/>
          </p:cNvSpPr>
          <p:nvPr>
            <p:ph idx="1"/>
          </p:nvPr>
        </p:nvSpPr>
        <p:spPr>
          <a:xfrm>
            <a:off x="572493" y="2071316"/>
            <a:ext cx="6713552" cy="4119172"/>
          </a:xfrm>
        </p:spPr>
        <p:txBody>
          <a:bodyPr anchor="t">
            <a:normAutofit/>
          </a:bodyPr>
          <a:lstStyle/>
          <a:p>
            <a:pPr>
              <a:lnSpc>
                <a:spcPct val="150000"/>
              </a:lnSpc>
            </a:pPr>
            <a:r>
              <a:rPr lang="en-GB" sz="2000" dirty="0">
                <a:latin typeface="Arial" panose="020B0604020202020204" pitchFamily="34" charset="0"/>
                <a:cs typeface="Arial" panose="020B0604020202020204" pitchFamily="34" charset="0"/>
              </a:rPr>
              <a:t>YMCA was founded by George Williams on the 6</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June 1844, when George was only twenty two years old. At the time George was a farmer and a store worker. </a:t>
            </a:r>
          </a:p>
          <a:p>
            <a:pPr>
              <a:lnSpc>
                <a:spcPct val="150000"/>
              </a:lnSpc>
            </a:pPr>
            <a:r>
              <a:rPr lang="en-GB" sz="2000" dirty="0">
                <a:latin typeface="Arial" panose="020B0604020202020204" pitchFamily="34" charset="0"/>
                <a:cs typeface="Arial" panose="020B0604020202020204" pitchFamily="34" charset="0"/>
              </a:rPr>
              <a:t>When George arrived at London he was hoping to find work. Just like many men  then, and many men today.  </a:t>
            </a: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5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77D70B3-1B0D-4576-9B59-28D37C150348}"/>
              </a:ext>
            </a:extLst>
          </p:cNvPr>
          <p:cNvPicPr>
            <a:picLocks noChangeAspect="1"/>
          </p:cNvPicPr>
          <p:nvPr/>
        </p:nvPicPr>
        <p:blipFill rotWithShape="1">
          <a:blip r:embed="rId2"/>
          <a:srcRect l="28073" r="36571" b="-2"/>
          <a:stretch/>
        </p:blipFill>
        <p:spPr>
          <a:xfrm>
            <a:off x="7780498" y="2135686"/>
            <a:ext cx="3839009" cy="3990432"/>
          </a:xfrm>
          <a:prstGeom prst="rect">
            <a:avLst/>
          </a:prstGeom>
        </p:spPr>
      </p:pic>
      <p:sp>
        <p:nvSpPr>
          <p:cNvPr id="5" name="TextBox 4">
            <a:extLst>
              <a:ext uri="{FF2B5EF4-FFF2-40B4-BE49-F238E27FC236}">
                <a16:creationId xmlns:a16="http://schemas.microsoft.com/office/drawing/2014/main" id="{DC4DC81D-B6FB-4575-8E5F-FAE3CA5B013A}"/>
              </a:ext>
            </a:extLst>
          </p:cNvPr>
          <p:cNvSpPr txBox="1"/>
          <p:nvPr/>
        </p:nvSpPr>
        <p:spPr>
          <a:xfrm>
            <a:off x="8297333" y="6344356"/>
            <a:ext cx="329725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YMCA of Greater Kansas City. 2020) </a:t>
            </a:r>
          </a:p>
        </p:txBody>
      </p:sp>
      <p:sp>
        <p:nvSpPr>
          <p:cNvPr id="6" name="TextBox 5">
            <a:extLst>
              <a:ext uri="{FF2B5EF4-FFF2-40B4-BE49-F238E27FC236}">
                <a16:creationId xmlns:a16="http://schemas.microsoft.com/office/drawing/2014/main" id="{8533C528-6993-431B-B9F1-AA2D3A0D8A0B}"/>
              </a:ext>
            </a:extLst>
          </p:cNvPr>
          <p:cNvSpPr txBox="1"/>
          <p:nvPr/>
        </p:nvSpPr>
        <p:spPr>
          <a:xfrm>
            <a:off x="2224532" y="4763080"/>
            <a:ext cx="38608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History and Heritage. 2019) </a:t>
            </a:r>
          </a:p>
        </p:txBody>
      </p:sp>
    </p:spTree>
    <p:extLst>
      <p:ext uri="{BB962C8B-B14F-4D97-AF65-F5344CB8AC3E}">
        <p14:creationId xmlns:p14="http://schemas.microsoft.com/office/powerpoint/2010/main" val="923666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F694A6-300C-45C1-8C9E-F88B2F15BBD2}"/>
              </a:ext>
            </a:extLst>
          </p:cNvPr>
          <p:cNvSpPr>
            <a:spLocks noGrp="1"/>
          </p:cNvSpPr>
          <p:nvPr>
            <p:ph idx="1"/>
          </p:nvPr>
        </p:nvSpPr>
        <p:spPr/>
        <p:txBody>
          <a:bodyPr>
            <a:normAutofit/>
          </a:bodyPr>
          <a:lstStyle/>
          <a:p>
            <a:pPr>
              <a:lnSpc>
                <a:spcPct val="150000"/>
              </a:lnSpc>
            </a:pPr>
            <a:r>
              <a:rPr lang="en-GB" sz="2000" dirty="0">
                <a:latin typeface="Arial" panose="020B0604020202020204" pitchFamily="34" charset="0"/>
                <a:cs typeface="Arial" panose="020B0604020202020204" pitchFamily="34" charset="0"/>
              </a:rPr>
              <a:t>George was concerned about the welfare of his fellow workers, therefor George and eleven of his friends arranged for men to socialise safely, whilst being able to have prayer and study sessions.</a:t>
            </a:r>
          </a:p>
          <a:p>
            <a:pPr>
              <a:lnSpc>
                <a:spcPct val="150000"/>
              </a:lnSpc>
            </a:pPr>
            <a:r>
              <a:rPr lang="en-GB" sz="2000" dirty="0">
                <a:latin typeface="Arial" panose="020B0604020202020204" pitchFamily="34" charset="0"/>
                <a:cs typeface="Arial" panose="020B0604020202020204" pitchFamily="34" charset="0"/>
              </a:rPr>
              <a:t>The YMCA was aimed at those young men, who wanted to seek escape from the dangers of life they were experiencing on the streets of London. </a:t>
            </a:r>
            <a:endParaRPr lang="en-GB" sz="2000" dirty="0"/>
          </a:p>
        </p:txBody>
      </p:sp>
      <p:sp>
        <p:nvSpPr>
          <p:cNvPr id="4" name="TextBox 3">
            <a:extLst>
              <a:ext uri="{FF2B5EF4-FFF2-40B4-BE49-F238E27FC236}">
                <a16:creationId xmlns:a16="http://schemas.microsoft.com/office/drawing/2014/main" id="{D864C43C-F091-47E7-94BF-315BDB7355C2}"/>
              </a:ext>
            </a:extLst>
          </p:cNvPr>
          <p:cNvSpPr txBox="1"/>
          <p:nvPr/>
        </p:nvSpPr>
        <p:spPr>
          <a:xfrm>
            <a:off x="2517067" y="4590098"/>
            <a:ext cx="38608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History and Heritage. 2019) </a:t>
            </a:r>
          </a:p>
        </p:txBody>
      </p:sp>
      <p:sp>
        <p:nvSpPr>
          <p:cNvPr id="5" name="TextBox 4">
            <a:extLst>
              <a:ext uri="{FF2B5EF4-FFF2-40B4-BE49-F238E27FC236}">
                <a16:creationId xmlns:a16="http://schemas.microsoft.com/office/drawing/2014/main" id="{2D23EEED-C014-45D6-AA94-99778F0EBBF0}"/>
              </a:ext>
            </a:extLst>
          </p:cNvPr>
          <p:cNvSpPr txBox="1"/>
          <p:nvPr/>
        </p:nvSpPr>
        <p:spPr>
          <a:xfrm>
            <a:off x="838200" y="643467"/>
            <a:ext cx="6894689"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Continued</a:t>
            </a:r>
            <a:r>
              <a:rPr lang="en-GB" dirty="0"/>
              <a:t> </a:t>
            </a:r>
          </a:p>
        </p:txBody>
      </p:sp>
      <p:pic>
        <p:nvPicPr>
          <p:cNvPr id="6" name="Picture 5">
            <a:extLst>
              <a:ext uri="{FF2B5EF4-FFF2-40B4-BE49-F238E27FC236}">
                <a16:creationId xmlns:a16="http://schemas.microsoft.com/office/drawing/2014/main" id="{FD7A42FB-FC59-4C8B-B68E-0D25C727AFB3}"/>
              </a:ext>
            </a:extLst>
          </p:cNvPr>
          <p:cNvPicPr>
            <a:picLocks noChangeAspect="1"/>
          </p:cNvPicPr>
          <p:nvPr/>
        </p:nvPicPr>
        <p:blipFill>
          <a:blip r:embed="rId2"/>
          <a:stretch>
            <a:fillRect/>
          </a:stretch>
        </p:blipFill>
        <p:spPr>
          <a:xfrm>
            <a:off x="8056733" y="4055364"/>
            <a:ext cx="3526381" cy="2301661"/>
          </a:xfrm>
          <a:prstGeom prst="rect">
            <a:avLst/>
          </a:prstGeom>
        </p:spPr>
      </p:pic>
      <p:sp>
        <p:nvSpPr>
          <p:cNvPr id="7" name="TextBox 6">
            <a:extLst>
              <a:ext uri="{FF2B5EF4-FFF2-40B4-BE49-F238E27FC236}">
                <a16:creationId xmlns:a16="http://schemas.microsoft.com/office/drawing/2014/main" id="{C34329DA-9758-4C8E-A186-EED045BC1353}"/>
              </a:ext>
            </a:extLst>
          </p:cNvPr>
          <p:cNvSpPr txBox="1"/>
          <p:nvPr/>
        </p:nvSpPr>
        <p:spPr>
          <a:xfrm>
            <a:off x="7958668" y="6357025"/>
            <a:ext cx="4120445"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'Dirty Old London': A History Of The Victorians' Infamous Filth. 2021)</a:t>
            </a:r>
          </a:p>
        </p:txBody>
      </p:sp>
    </p:spTree>
    <p:extLst>
      <p:ext uri="{BB962C8B-B14F-4D97-AF65-F5344CB8AC3E}">
        <p14:creationId xmlns:p14="http://schemas.microsoft.com/office/powerpoint/2010/main" val="1286240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2E174-6A4C-4C72-84B3-79E5A938D1DF}"/>
              </a:ext>
            </a:extLst>
          </p:cNvPr>
          <p:cNvSpPr>
            <a:spLocks noGrp="1"/>
          </p:cNvSpPr>
          <p:nvPr>
            <p:ph type="title"/>
          </p:nvPr>
        </p:nvSpPr>
        <p:spPr>
          <a:xfrm>
            <a:off x="630936" y="640080"/>
            <a:ext cx="4818888" cy="1481328"/>
          </a:xfrm>
        </p:spPr>
        <p:txBody>
          <a:bodyPr anchor="b">
            <a:normAutofit/>
          </a:bodyPr>
          <a:lstStyle/>
          <a:p>
            <a:r>
              <a:rPr lang="en-GB" sz="4400" dirty="0">
                <a:latin typeface="Arial" panose="020B0604020202020204" pitchFamily="34" charset="0"/>
                <a:cs typeface="Arial" panose="020B0604020202020204" pitchFamily="34" charset="0"/>
              </a:rPr>
              <a:t>Early 1900’s</a:t>
            </a:r>
          </a:p>
        </p:txBody>
      </p:sp>
      <p:sp>
        <p:nvSpPr>
          <p:cNvPr id="28"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78129"/>
          </a:solidFill>
          <a:ln w="38100" cap="rnd">
            <a:solidFill>
              <a:srgbClr val="E781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72FFD7-FC75-49E0-8F01-8E4C2F1422D1}"/>
              </a:ext>
            </a:extLst>
          </p:cNvPr>
          <p:cNvSpPr>
            <a:spLocks noGrp="1"/>
          </p:cNvSpPr>
          <p:nvPr>
            <p:ph idx="1"/>
          </p:nvPr>
        </p:nvSpPr>
        <p:spPr>
          <a:xfrm>
            <a:off x="630936" y="2660904"/>
            <a:ext cx="7449388" cy="3547872"/>
          </a:xfrm>
        </p:spPr>
        <p:txBody>
          <a:bodyPr anchor="t">
            <a:normAutofit/>
          </a:bodyPr>
          <a:lstStyle/>
          <a:p>
            <a:pPr marL="0" indent="0">
              <a:lnSpc>
                <a:spcPct val="150000"/>
              </a:lnSpc>
              <a:buNone/>
            </a:pPr>
            <a:r>
              <a:rPr lang="en-GB" sz="1600" dirty="0">
                <a:latin typeface="Arial" panose="020B0604020202020204" pitchFamily="34" charset="0"/>
                <a:cs typeface="Arial" panose="020B0604020202020204" pitchFamily="34" charset="0"/>
              </a:rPr>
              <a:t>. In 1905 YMCA celebrated it’s 50th anniversary. </a:t>
            </a:r>
          </a:p>
          <a:p>
            <a:pPr marL="0" indent="0">
              <a:lnSpc>
                <a:spcPct val="150000"/>
              </a:lnSpc>
              <a:buNone/>
            </a:pPr>
            <a:r>
              <a:rPr lang="en-GB" sz="1600" dirty="0">
                <a:latin typeface="Arial" panose="020B0604020202020204" pitchFamily="34" charset="0"/>
                <a:cs typeface="Arial" panose="020B0604020202020204" pitchFamily="34" charset="0"/>
              </a:rPr>
              <a:t>. At this point YMCA is currently operating in forty five different countries,  estimated at helping over 707,000 people. </a:t>
            </a:r>
          </a:p>
          <a:p>
            <a:pPr marL="0" indent="0">
              <a:lnSpc>
                <a:spcPct val="150000"/>
              </a:lnSpc>
              <a:buNone/>
            </a:pPr>
            <a:r>
              <a:rPr lang="en-GB" sz="1600" dirty="0">
                <a:latin typeface="Arial" panose="020B0604020202020204" pitchFamily="34" charset="0"/>
                <a:cs typeface="Arial" panose="020B0604020202020204" pitchFamily="34" charset="0"/>
              </a:rPr>
              <a:t>. During 1905 George Williams who founded </a:t>
            </a:r>
            <a:r>
              <a:rPr lang="en-GB" sz="1600">
                <a:latin typeface="Arial" panose="020B0604020202020204" pitchFamily="34" charset="0"/>
                <a:cs typeface="Arial" panose="020B0604020202020204" pitchFamily="34" charset="0"/>
              </a:rPr>
              <a:t>the YMCA died </a:t>
            </a:r>
            <a:r>
              <a:rPr lang="en-GB" sz="1600" dirty="0">
                <a:latin typeface="Arial" panose="020B0604020202020204" pitchFamily="34" charset="0"/>
                <a:cs typeface="Arial" panose="020B0604020202020204" pitchFamily="34" charset="0"/>
              </a:rPr>
              <a:t>at the age of 83. He was laid to rest in the crypt at St Paul’s Cathedral in London.</a:t>
            </a:r>
          </a:p>
        </p:txBody>
      </p:sp>
      <mc:AlternateContent xmlns:mc="http://schemas.openxmlformats.org/markup-compatibility/2006" xmlns:p14="http://schemas.microsoft.com/office/powerpoint/2010/main">
        <mc:Choice Requires="p14">
          <p:contentPart p14:bwMode="auto" r:id="rId2">
            <p14:nvContentPartPr>
              <p14:cNvPr id="33" name="Ink 29">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33" name="Ink 29">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4" name="Picture 3">
            <a:extLst>
              <a:ext uri="{FF2B5EF4-FFF2-40B4-BE49-F238E27FC236}">
                <a16:creationId xmlns:a16="http://schemas.microsoft.com/office/drawing/2014/main" id="{7A581EB1-BCA1-4A2C-8157-EA1FEC44AEEB}"/>
              </a:ext>
            </a:extLst>
          </p:cNvPr>
          <p:cNvPicPr>
            <a:picLocks noChangeAspect="1"/>
          </p:cNvPicPr>
          <p:nvPr/>
        </p:nvPicPr>
        <p:blipFill rotWithShape="1">
          <a:blip r:embed="rId4"/>
          <a:srcRect l="13662" r="22144"/>
          <a:stretch/>
        </p:blipFill>
        <p:spPr>
          <a:xfrm>
            <a:off x="8544355" y="577227"/>
            <a:ext cx="3629683" cy="3618714"/>
          </a:xfrm>
          <a:prstGeom prst="rect">
            <a:avLst/>
          </a:prstGeom>
        </p:spPr>
      </p:pic>
      <p:sp>
        <p:nvSpPr>
          <p:cNvPr id="6" name="TextBox 5">
            <a:extLst>
              <a:ext uri="{FF2B5EF4-FFF2-40B4-BE49-F238E27FC236}">
                <a16:creationId xmlns:a16="http://schemas.microsoft.com/office/drawing/2014/main" id="{7C0EC5F3-DEB2-4AE0-A469-BBC587B3445B}"/>
              </a:ext>
            </a:extLst>
          </p:cNvPr>
          <p:cNvSpPr txBox="1"/>
          <p:nvPr/>
        </p:nvSpPr>
        <p:spPr>
          <a:xfrm>
            <a:off x="9227638" y="4387991"/>
            <a:ext cx="294640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Source: St Paul’s Cathedral  2020) </a:t>
            </a:r>
          </a:p>
        </p:txBody>
      </p:sp>
      <p:sp>
        <p:nvSpPr>
          <p:cNvPr id="5" name="TextBox 4">
            <a:extLst>
              <a:ext uri="{FF2B5EF4-FFF2-40B4-BE49-F238E27FC236}">
                <a16:creationId xmlns:a16="http://schemas.microsoft.com/office/drawing/2014/main" id="{47CE5ECF-7503-455B-ACF4-3588ED381DDC}"/>
              </a:ext>
            </a:extLst>
          </p:cNvPr>
          <p:cNvSpPr txBox="1"/>
          <p:nvPr/>
        </p:nvSpPr>
        <p:spPr>
          <a:xfrm>
            <a:off x="2866136" y="5065776"/>
            <a:ext cx="37592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YMCA through the years)</a:t>
            </a:r>
          </a:p>
        </p:txBody>
      </p:sp>
    </p:spTree>
    <p:extLst>
      <p:ext uri="{BB962C8B-B14F-4D97-AF65-F5344CB8AC3E}">
        <p14:creationId xmlns:p14="http://schemas.microsoft.com/office/powerpoint/2010/main" val="3257330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1DCEF-2127-4250-BB55-FAD120630004}"/>
              </a:ext>
            </a:extLst>
          </p:cNvPr>
          <p:cNvSpPr>
            <a:spLocks noGrp="1"/>
          </p:cNvSpPr>
          <p:nvPr>
            <p:ph type="title"/>
          </p:nvPr>
        </p:nvSpPr>
        <p:spPr>
          <a:xfrm>
            <a:off x="787078" y="365125"/>
            <a:ext cx="10566722" cy="1325563"/>
          </a:xfrm>
        </p:spPr>
        <p:txBody>
          <a:bodyPr>
            <a:normAutofit/>
          </a:bodyPr>
          <a:lstStyle/>
          <a:p>
            <a:r>
              <a:rPr lang="en-GB" sz="4000" dirty="0">
                <a:latin typeface="Arial" panose="020B0604020202020204" pitchFamily="34" charset="0"/>
                <a:cs typeface="Arial" panose="020B0604020202020204" pitchFamily="34" charset="0"/>
              </a:rPr>
              <a:t>Continued </a:t>
            </a:r>
          </a:p>
        </p:txBody>
      </p:sp>
      <p:sp>
        <p:nvSpPr>
          <p:cNvPr id="3" name="Content Placeholder 2">
            <a:extLst>
              <a:ext uri="{FF2B5EF4-FFF2-40B4-BE49-F238E27FC236}">
                <a16:creationId xmlns:a16="http://schemas.microsoft.com/office/drawing/2014/main" id="{34007144-E9C9-48CD-8DF8-DAEAE880D744}"/>
              </a:ext>
            </a:extLst>
          </p:cNvPr>
          <p:cNvSpPr>
            <a:spLocks noGrp="1"/>
          </p:cNvSpPr>
          <p:nvPr>
            <p:ph idx="1"/>
          </p:nvPr>
        </p:nvSpPr>
        <p:spPr/>
        <p:txBody>
          <a:bodyPr/>
          <a:lstStyle/>
          <a:p>
            <a:pPr>
              <a:lnSpc>
                <a:spcPct val="150000"/>
              </a:lnSpc>
            </a:pPr>
            <a:r>
              <a:rPr lang="en-GB" sz="1800" dirty="0">
                <a:latin typeface="Arial" panose="020B0604020202020204" pitchFamily="34" charset="0"/>
                <a:cs typeface="Arial" panose="020B0604020202020204" pitchFamily="34" charset="0"/>
              </a:rPr>
              <a:t>In 1911, the original building of YMCA was built near the corner of Great Russell Street in London. This building included rooms for meetings, restaurants, a fitness facility, social gathering rooms, a only men’s department, and also an accommodation.</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 During 1914-1918, when world war 1 was happening, the YMCA supported the soldiers by providing shelter which contained food, and a place of rest for those serving on the front line.</a:t>
            </a:r>
          </a:p>
          <a:p>
            <a:endParaRPr lang="en-GB" dirty="0"/>
          </a:p>
        </p:txBody>
      </p:sp>
      <p:sp>
        <p:nvSpPr>
          <p:cNvPr id="4" name="TextBox 3">
            <a:extLst>
              <a:ext uri="{FF2B5EF4-FFF2-40B4-BE49-F238E27FC236}">
                <a16:creationId xmlns:a16="http://schemas.microsoft.com/office/drawing/2014/main" id="{735D152E-1317-4271-905A-973BEB1F4FBA}"/>
              </a:ext>
            </a:extLst>
          </p:cNvPr>
          <p:cNvSpPr txBox="1"/>
          <p:nvPr/>
        </p:nvSpPr>
        <p:spPr>
          <a:xfrm>
            <a:off x="9381602" y="4742320"/>
            <a:ext cx="37592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YMCA through the years)</a:t>
            </a:r>
          </a:p>
        </p:txBody>
      </p:sp>
      <p:pic>
        <p:nvPicPr>
          <p:cNvPr id="6" name="Picture 5">
            <a:extLst>
              <a:ext uri="{FF2B5EF4-FFF2-40B4-BE49-F238E27FC236}">
                <a16:creationId xmlns:a16="http://schemas.microsoft.com/office/drawing/2014/main" id="{13293F7F-E5FE-449B-BE4E-55C79EFF7B89}"/>
              </a:ext>
            </a:extLst>
          </p:cNvPr>
          <p:cNvPicPr>
            <a:picLocks noChangeAspect="1"/>
          </p:cNvPicPr>
          <p:nvPr/>
        </p:nvPicPr>
        <p:blipFill>
          <a:blip r:embed="rId2"/>
          <a:stretch>
            <a:fillRect/>
          </a:stretch>
        </p:blipFill>
        <p:spPr>
          <a:xfrm>
            <a:off x="119412" y="4786724"/>
            <a:ext cx="2381956" cy="1909111"/>
          </a:xfrm>
          <a:prstGeom prst="rect">
            <a:avLst/>
          </a:prstGeom>
        </p:spPr>
      </p:pic>
      <p:sp>
        <p:nvSpPr>
          <p:cNvPr id="7" name="TextBox 6">
            <a:extLst>
              <a:ext uri="{FF2B5EF4-FFF2-40B4-BE49-F238E27FC236}">
                <a16:creationId xmlns:a16="http://schemas.microsoft.com/office/drawing/2014/main" id="{F701A044-3039-429C-92DB-CA95B35AA5AC}"/>
              </a:ext>
            </a:extLst>
          </p:cNvPr>
          <p:cNvSpPr txBox="1"/>
          <p:nvPr/>
        </p:nvSpPr>
        <p:spPr>
          <a:xfrm>
            <a:off x="2501368" y="6181344"/>
            <a:ext cx="2381956"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Great War Report 2016)</a:t>
            </a:r>
          </a:p>
        </p:txBody>
      </p:sp>
      <p:sp>
        <p:nvSpPr>
          <p:cNvPr id="8" name="TextBox 7">
            <a:extLst>
              <a:ext uri="{FF2B5EF4-FFF2-40B4-BE49-F238E27FC236}">
                <a16:creationId xmlns:a16="http://schemas.microsoft.com/office/drawing/2014/main" id="{9E47E053-76A5-4AB4-B5EA-8A9542A579A1}"/>
              </a:ext>
            </a:extLst>
          </p:cNvPr>
          <p:cNvSpPr txBox="1"/>
          <p:nvPr/>
        </p:nvSpPr>
        <p:spPr>
          <a:xfrm>
            <a:off x="9178724" y="3243519"/>
            <a:ext cx="3333509"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Central Young Men’s Christian Association. no date) </a:t>
            </a:r>
          </a:p>
        </p:txBody>
      </p:sp>
    </p:spTree>
    <p:extLst>
      <p:ext uri="{BB962C8B-B14F-4D97-AF65-F5344CB8AC3E}">
        <p14:creationId xmlns:p14="http://schemas.microsoft.com/office/powerpoint/2010/main" val="22496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E78129"/>
          </a:solidFill>
          <a:ln w="38100" cap="rnd">
            <a:solidFill>
              <a:srgbClr val="E781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50C55B-EC3F-493A-8167-20D4265729A2}"/>
              </a:ext>
            </a:extLst>
          </p:cNvPr>
          <p:cNvSpPr>
            <a:spLocks noGrp="1"/>
          </p:cNvSpPr>
          <p:nvPr>
            <p:ph idx="1"/>
          </p:nvPr>
        </p:nvSpPr>
        <p:spPr>
          <a:xfrm>
            <a:off x="2852849" y="2036249"/>
            <a:ext cx="6713552" cy="4119172"/>
          </a:xfrm>
        </p:spPr>
        <p:txBody>
          <a:bodyPr anchor="t">
            <a:normAutofit lnSpcReduction="10000"/>
          </a:bodyPr>
          <a:lstStyle/>
          <a:p>
            <a:pPr marL="0" indent="0">
              <a:lnSpc>
                <a:spcPct val="150000"/>
              </a:lnSpc>
              <a:buNone/>
            </a:pPr>
            <a:endParaRPr lang="en-GB" sz="1500" dirty="0">
              <a:latin typeface="Arial" panose="020B0604020202020204" pitchFamily="34" charset="0"/>
              <a:cs typeface="Arial" panose="020B0604020202020204" pitchFamily="34" charset="0"/>
            </a:endParaRPr>
          </a:p>
          <a:p>
            <a:pPr>
              <a:lnSpc>
                <a:spcPct val="150000"/>
              </a:lnSpc>
            </a:pPr>
            <a:r>
              <a:rPr lang="en-GB" sz="15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As the wounded soldiers returned from war, volunteers from the YMCA found themselves working alongside the soldiers families. Betty Stevenson, who provided a key role in her duties, would drive the soldiers families back and forth from the hospital everyday, just so they could be reunited with their sons, until sadly some of them passed away. This was a difficult time for the soldiers, as many were injured, and many more suffered with depression. The YMCA worked closely with the soldiers and their families with their support. </a:t>
            </a:r>
          </a:p>
          <a:p>
            <a:pPr>
              <a:lnSpc>
                <a:spcPct val="100000"/>
              </a:lnSpc>
            </a:pPr>
            <a:endParaRPr lang="en-GB" sz="1500" dirty="0">
              <a:latin typeface="Arial" panose="020B0604020202020204" pitchFamily="34" charset="0"/>
              <a:cs typeface="Arial" panose="020B0604020202020204" pitchFamily="34" charset="0"/>
            </a:endParaRPr>
          </a:p>
          <a:p>
            <a:pPr marL="0" indent="0">
              <a:lnSpc>
                <a:spcPct val="100000"/>
              </a:lnSpc>
              <a:buNone/>
            </a:pPr>
            <a:endParaRPr lang="en-GB" sz="1500" dirty="0">
              <a:latin typeface="Arial" panose="020B0604020202020204" pitchFamily="34" charset="0"/>
              <a:cs typeface="Arial" panose="020B0604020202020204" pitchFamily="34" charset="0"/>
            </a:endParaRPr>
          </a:p>
          <a:p>
            <a:pPr>
              <a:lnSpc>
                <a:spcPct val="100000"/>
              </a:lnSpc>
            </a:pPr>
            <a:endParaRPr lang="en-GB" sz="1500" dirty="0"/>
          </a:p>
        </p:txBody>
      </p:sp>
      <p:sp>
        <p:nvSpPr>
          <p:cNvPr id="5" name="TextBox 4">
            <a:extLst>
              <a:ext uri="{FF2B5EF4-FFF2-40B4-BE49-F238E27FC236}">
                <a16:creationId xmlns:a16="http://schemas.microsoft.com/office/drawing/2014/main" id="{AF0CF9E4-45D4-44B3-96E8-B320CAEAC7A8}"/>
              </a:ext>
            </a:extLst>
          </p:cNvPr>
          <p:cNvSpPr txBox="1"/>
          <p:nvPr/>
        </p:nvSpPr>
        <p:spPr>
          <a:xfrm>
            <a:off x="4797778" y="6155421"/>
            <a:ext cx="433493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YMCA through the years)</a:t>
            </a:r>
          </a:p>
        </p:txBody>
      </p:sp>
    </p:spTree>
    <p:extLst>
      <p:ext uri="{BB962C8B-B14F-4D97-AF65-F5344CB8AC3E}">
        <p14:creationId xmlns:p14="http://schemas.microsoft.com/office/powerpoint/2010/main" val="873259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C4945-82ED-473A-9879-B0D1929C1815}"/>
              </a:ext>
            </a:extLst>
          </p:cNvPr>
          <p:cNvSpPr>
            <a:spLocks noGrp="1"/>
          </p:cNvSpPr>
          <p:nvPr>
            <p:ph type="title"/>
          </p:nvPr>
        </p:nvSpPr>
        <p:spPr>
          <a:xfrm>
            <a:off x="640080" y="325369"/>
            <a:ext cx="4368602" cy="1956841"/>
          </a:xfrm>
        </p:spPr>
        <p:txBody>
          <a:bodyPr anchor="b">
            <a:normAutofit/>
          </a:bodyPr>
          <a:lstStyle/>
          <a:p>
            <a:r>
              <a:rPr lang="en-GB" sz="6600"/>
              <a:t>Continued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E78129"/>
          </a:solidFill>
          <a:ln w="38100" cap="rnd">
            <a:solidFill>
              <a:srgbClr val="E781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93ADBF-38B3-44A1-90AE-746F6C6D4A4D}"/>
              </a:ext>
            </a:extLst>
          </p:cNvPr>
          <p:cNvSpPr>
            <a:spLocks noGrp="1"/>
          </p:cNvSpPr>
          <p:nvPr>
            <p:ph idx="1"/>
          </p:nvPr>
        </p:nvSpPr>
        <p:spPr>
          <a:xfrm>
            <a:off x="640080" y="2872899"/>
            <a:ext cx="4243589" cy="3320668"/>
          </a:xfrm>
        </p:spPr>
        <p:txBody>
          <a:bodyPr>
            <a:normAutofit/>
          </a:bodyPr>
          <a:lstStyle/>
          <a:p>
            <a:pPr>
              <a:lnSpc>
                <a:spcPct val="100000"/>
              </a:lnSpc>
            </a:pPr>
            <a:r>
              <a:rPr lang="en-GB" sz="1800" dirty="0">
                <a:latin typeface="Arial" panose="020B0604020202020204" pitchFamily="34" charset="0"/>
                <a:cs typeface="Arial" panose="020B0604020202020204" pitchFamily="34" charset="0"/>
              </a:rPr>
              <a:t> YMCA took on the challenge to set up a educational programme for soldiers, which then eventually turned into a Army Education Corps.</a:t>
            </a:r>
          </a:p>
          <a:p>
            <a:pPr>
              <a:lnSpc>
                <a:spcPct val="100000"/>
              </a:lnSpc>
            </a:pPr>
            <a:r>
              <a:rPr lang="en-GB" sz="1800" dirty="0">
                <a:latin typeface="Arial" panose="020B0604020202020204" pitchFamily="34" charset="0"/>
                <a:cs typeface="Arial" panose="020B0604020202020204" pitchFamily="34" charset="0"/>
              </a:rPr>
              <a:t>In 1916 the YMCA helped 38,000 ex service-men to find employment, simply by setting up a variety of employment departments in England. </a:t>
            </a:r>
            <a:endParaRPr lang="en-GB" sz="1800" dirty="0"/>
          </a:p>
        </p:txBody>
      </p:sp>
      <p:pic>
        <p:nvPicPr>
          <p:cNvPr id="4" name="Picture 3">
            <a:extLst>
              <a:ext uri="{FF2B5EF4-FFF2-40B4-BE49-F238E27FC236}">
                <a16:creationId xmlns:a16="http://schemas.microsoft.com/office/drawing/2014/main" id="{641C756C-C97A-4B06-834C-9613EFA9273B}"/>
              </a:ext>
            </a:extLst>
          </p:cNvPr>
          <p:cNvPicPr>
            <a:picLocks noChangeAspect="1"/>
          </p:cNvPicPr>
          <p:nvPr/>
        </p:nvPicPr>
        <p:blipFill rotWithShape="1">
          <a:blip r:embed="rId2"/>
          <a:srcRect t="404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Picture 6">
            <a:extLst>
              <a:ext uri="{FF2B5EF4-FFF2-40B4-BE49-F238E27FC236}">
                <a16:creationId xmlns:a16="http://schemas.microsoft.com/office/drawing/2014/main" id="{0112B4CA-505E-4143-AE25-D114C4691F54}"/>
              </a:ext>
            </a:extLst>
          </p:cNvPr>
          <p:cNvPicPr>
            <a:picLocks noChangeAspect="1"/>
          </p:cNvPicPr>
          <p:nvPr/>
        </p:nvPicPr>
        <p:blipFill>
          <a:blip r:embed="rId3"/>
          <a:stretch>
            <a:fillRect/>
          </a:stretch>
        </p:blipFill>
        <p:spPr>
          <a:xfrm>
            <a:off x="8075664" y="6141079"/>
            <a:ext cx="2353260" cy="591363"/>
          </a:xfrm>
          <a:prstGeom prst="rect">
            <a:avLst/>
          </a:prstGeom>
        </p:spPr>
      </p:pic>
    </p:spTree>
    <p:extLst>
      <p:ext uri="{BB962C8B-B14F-4D97-AF65-F5344CB8AC3E}">
        <p14:creationId xmlns:p14="http://schemas.microsoft.com/office/powerpoint/2010/main" val="1253078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592E2-18C7-4B0E-AE97-ECD0E77AB3A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6F93151-CA82-4721-9B63-3E47E9FBF228}"/>
              </a:ext>
            </a:extLst>
          </p:cNvPr>
          <p:cNvSpPr>
            <a:spLocks noGrp="1"/>
          </p:cNvSpPr>
          <p:nvPr>
            <p:ph idx="1"/>
          </p:nvPr>
        </p:nvSpPr>
        <p:spPr/>
        <p:txBody>
          <a:bodyPr/>
          <a:lstStyle/>
          <a:p>
            <a:pPr marL="0" indent="0">
              <a:buNone/>
            </a:pPr>
            <a:r>
              <a:rPr lang="en-GB" dirty="0">
                <a:hlinkClick r:id="rId2"/>
              </a:rPr>
              <a:t>https://www.youtube.com/watch?v=mxmKNXqwYzY&amp;t=6s</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39638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9FC1C-6AEF-440F-BCF2-DF0061883AA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1E01995D-5580-4BDF-A398-B8ED91D4A236}"/>
              </a:ext>
            </a:extLst>
          </p:cNvPr>
          <p:cNvSpPr>
            <a:spLocks noGrp="1"/>
          </p:cNvSpPr>
          <p:nvPr>
            <p:ph idx="1"/>
          </p:nvPr>
        </p:nvSpPr>
        <p:spPr/>
        <p:txBody>
          <a:bodyPr>
            <a:normAutofit/>
          </a:bodyPr>
          <a:lstStyle/>
          <a:p>
            <a:pPr marL="0" indent="0">
              <a:buNone/>
            </a:pPr>
            <a:r>
              <a:rPr lang="en-GB" sz="1800" dirty="0">
                <a:latin typeface="Arial" panose="020B0604020202020204" pitchFamily="34" charset="0"/>
                <a:cs typeface="Arial" panose="020B0604020202020204" pitchFamily="34" charset="0"/>
              </a:rPr>
              <a:t>To conclude my presentation, the YMCA has proven to be a huge success in young people’s lives. From seeing how the YMCA first founded, to how it was created by George Williams and his fellow friends, to how it is a huge success now. George William’s  created the YMCA for men to have a safe place to go. He achieved this by introducing young men to prayer and bible meetings. Over a period of time the meetings turned into public lectures and educational needs for the young men, which helped them with the challenging needs they were facing. Therefor Many friendships were formed over the years. YMCA has proven, and continues to prove how many people they have helped since the early 1800s. It was a huge success during 1914, as many young men and their families needed all the support during World War 1 and life afterwards.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0012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CDDBC-7BDA-4031-BE04-BF270CE2C2C3}"/>
              </a:ext>
            </a:extLst>
          </p:cNvPr>
          <p:cNvSpPr>
            <a:spLocks noGrp="1"/>
          </p:cNvSpPr>
          <p:nvPr>
            <p:ph type="title"/>
          </p:nvPr>
        </p:nvSpPr>
        <p:spPr/>
        <p:txBody>
          <a:bodyPr/>
          <a:lstStyle/>
          <a:p>
            <a:r>
              <a:rPr lang="en-GB" dirty="0"/>
              <a:t>Reference list</a:t>
            </a:r>
          </a:p>
        </p:txBody>
      </p:sp>
      <p:sp>
        <p:nvSpPr>
          <p:cNvPr id="6" name="TextBox 5">
            <a:extLst>
              <a:ext uri="{FF2B5EF4-FFF2-40B4-BE49-F238E27FC236}">
                <a16:creationId xmlns:a16="http://schemas.microsoft.com/office/drawing/2014/main" id="{AAC3E85D-8AAA-4C3A-A087-98CC9C4BA31C}"/>
              </a:ext>
            </a:extLst>
          </p:cNvPr>
          <p:cNvSpPr txBox="1"/>
          <p:nvPr/>
        </p:nvSpPr>
        <p:spPr>
          <a:xfrm>
            <a:off x="609599" y="1794934"/>
            <a:ext cx="11706578" cy="5847755"/>
          </a:xfrm>
          <a:prstGeom prst="rect">
            <a:avLst/>
          </a:prstGeom>
          <a:noFill/>
        </p:spPr>
        <p:txBody>
          <a:bodyPr wrap="square" rtlCol="0">
            <a:spAutoFit/>
          </a:bodyPr>
          <a:lstStyle/>
          <a:p>
            <a:endParaRPr lang="en-GB" sz="12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Central Young Men’s Christian Association. ( no date) Our history – big moments</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https://www.ymca.co.uk/about/history/timeline</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8th January 2021) </a:t>
            </a: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Dream house Apartments. (2020) St Paul’s Cathedral [image]</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https://www.dreamhouseapartments.com/st-pauls-cathedral/</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14th December 2020)</a:t>
            </a:r>
          </a:p>
          <a:p>
            <a:endParaRPr lang="en-GB" sz="1400" u="sng"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Digital Commonwealth. ( no date) YMCA camp and soldiers [image]</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https://www.digitalcommonwealth.org/search/commonwealth:vm4133500</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6th January 2021) </a:t>
            </a: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Great War Reports. (2016) YMCA hut [image] </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https://greatwarreports.wordpress.com/2016/05/26/may-26-1916/</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8th January 2021) </a:t>
            </a: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North Country Public Radio. (2021) 'Dirty Old London': A History Of The Victorians' Infamous Filth [image]</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https://www.northcountrypublicradio.org/news/npr/392332431/dirty-old-london-a-history-of-the-victorians-infamous-filth</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8th January 2021) </a:t>
            </a: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endParaRPr lang="en-GB" sz="1200" dirty="0">
              <a:solidFill>
                <a:schemeClr val="tx1">
                  <a:lumMod val="95000"/>
                  <a:lumOff val="5000"/>
                </a:schemeClr>
              </a:solidFill>
              <a:latin typeface="Arial" panose="020B0604020202020204" pitchFamily="34" charset="0"/>
              <a:cs typeface="Arial" panose="020B0604020202020204" pitchFamily="34" charset="0"/>
            </a:endParaRP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7055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24A438-53B3-467C-A32A-C0F2EDB63DF7}"/>
              </a:ext>
            </a:extLst>
          </p:cNvPr>
          <p:cNvSpPr>
            <a:spLocks noGrp="1"/>
          </p:cNvSpPr>
          <p:nvPr>
            <p:ph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YMCA England and Wales. (2019) History and Heritage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Available at: https://www.ymca.org.uk/about/history-heritage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(Accessed on 12th December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YMCA England and Wales. (2019) </a:t>
            </a:r>
            <a:r>
              <a:rPr lang="en-GB" sz="1400" i="1" dirty="0">
                <a:latin typeface="Arial" panose="020B0604020202020204" pitchFamily="34" charset="0"/>
                <a:cs typeface="Arial" panose="020B0604020202020204" pitchFamily="34" charset="0"/>
              </a:rPr>
              <a:t>YMCA through the years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https://www.ymca.org.uk/about/history-heritage/timeline</a:t>
            </a: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(Accessed on 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January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YMCA England and Wales. (2019) What we do.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Available at: https://www.ymca.org.uk/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(Accessed on 12th December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YMCA of Greater Kansas City. (2020) George Williams [image]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Available at: https://kansascityymca.org/y-s-history-building-better-us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(Accessed on 12th December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7410820"/>
      </p:ext>
    </p:extLst>
  </p:cSld>
  <p:clrMapOvr>
    <a:masterClrMapping/>
  </p:clrMapOvr>
</p:sld>
</file>

<file path=ppt/theme/theme1.xml><?xml version="1.0" encoding="utf-8"?>
<a:theme xmlns:a="http://schemas.openxmlformats.org/drawingml/2006/main" name="SketchyVTI">
  <a:themeElements>
    <a:clrScheme name="AnalogousFromRegularSeedLeftStep">
      <a:dk1>
        <a:srgbClr val="000000"/>
      </a:dk1>
      <a:lt1>
        <a:srgbClr val="FFFFFF"/>
      </a:lt1>
      <a:dk2>
        <a:srgbClr val="301B2D"/>
      </a:dk2>
      <a:lt2>
        <a:srgbClr val="F0F2F3"/>
      </a:lt2>
      <a:accent1>
        <a:srgbClr val="E78129"/>
      </a:accent1>
      <a:accent2>
        <a:srgbClr val="D52117"/>
      </a:accent2>
      <a:accent3>
        <a:srgbClr val="E7296F"/>
      </a:accent3>
      <a:accent4>
        <a:srgbClr val="D517AC"/>
      </a:accent4>
      <a:accent5>
        <a:srgbClr val="C129E7"/>
      </a:accent5>
      <a:accent6>
        <a:srgbClr val="621BD6"/>
      </a:accent6>
      <a:hlink>
        <a:srgbClr val="3F83BF"/>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284</TotalTime>
  <Words>1037</Words>
  <Application>Microsoft Office PowerPoint</Application>
  <PresentationFormat>Widescreen</PresentationFormat>
  <Paragraphs>80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The Hand Bold</vt:lpstr>
      <vt:lpstr>The Serif Hand Black</vt:lpstr>
      <vt:lpstr>SketchyVTI</vt:lpstr>
      <vt:lpstr>YMCA Charity</vt:lpstr>
      <vt:lpstr>History of the YMCA</vt:lpstr>
      <vt:lpstr>PowerPoint Presentation</vt:lpstr>
      <vt:lpstr>Early 1900’s</vt:lpstr>
      <vt:lpstr>Continued </vt:lpstr>
      <vt:lpstr>PowerPoint Presentation</vt:lpstr>
      <vt:lpstr>Continued </vt:lpstr>
      <vt:lpstr>PowerPoint Presentation</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YMCA Youth Charity</dc:title>
  <dc:creator>Franchesca Alice</dc:creator>
  <cp:lastModifiedBy>Franchesca Alice</cp:lastModifiedBy>
  <cp:revision>26</cp:revision>
  <dcterms:created xsi:type="dcterms:W3CDTF">2021-01-08T13:41:22Z</dcterms:created>
  <dcterms:modified xsi:type="dcterms:W3CDTF">2021-01-12T20:54:48Z</dcterms:modified>
</cp:coreProperties>
</file>