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9" r:id="rId3"/>
    <p:sldId id="282" r:id="rId4"/>
    <p:sldId id="258" r:id="rId5"/>
    <p:sldId id="283" r:id="rId6"/>
    <p:sldId id="284" r:id="rId7"/>
    <p:sldId id="260" r:id="rId8"/>
    <p:sldId id="257" r:id="rId9"/>
    <p:sldId id="261" r:id="rId10"/>
    <p:sldId id="267" r:id="rId11"/>
    <p:sldId id="274" r:id="rId12"/>
    <p:sldId id="285" r:id="rId13"/>
    <p:sldId id="262" r:id="rId14"/>
    <p:sldId id="263" r:id="rId15"/>
    <p:sldId id="264" r:id="rId16"/>
    <p:sldId id="266" r:id="rId17"/>
    <p:sldId id="268" r:id="rId18"/>
    <p:sldId id="270" r:id="rId19"/>
    <p:sldId id="273" r:id="rId20"/>
    <p:sldId id="269" r:id="rId21"/>
    <p:sldId id="271" r:id="rId22"/>
    <p:sldId id="286" r:id="rId23"/>
    <p:sldId id="275" r:id="rId24"/>
    <p:sldId id="265" r:id="rId25"/>
    <p:sldId id="276" r:id="rId26"/>
    <p:sldId id="278" r:id="rId27"/>
    <p:sldId id="279" r:id="rId28"/>
    <p:sldId id="280" r:id="rId29"/>
    <p:sldId id="277" r:id="rId30"/>
    <p:sldId id="281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A6928-9E19-E545-9440-3F5E1AEA36E5}" type="datetimeFigureOut">
              <a:rPr lang="en-US" smtClean="0"/>
              <a:pPr/>
              <a:t>11/20/2014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35C90-AD3B-254D-AD19-C076ABEAF0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dirty="0" smtClean="0"/>
              <a:t>The </a:t>
            </a:r>
            <a:r>
              <a:rPr lang="en-US" dirty="0" err="1" smtClean="0"/>
              <a:t>Sambia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864558"/>
            <a:ext cx="6400800" cy="1752600"/>
          </a:xfrm>
        </p:spPr>
        <p:txBody>
          <a:bodyPr/>
          <a:lstStyle/>
          <a:p>
            <a:pPr algn="l"/>
            <a:r>
              <a:rPr lang="en-US" dirty="0" smtClean="0"/>
              <a:t>An </a:t>
            </a:r>
            <a:r>
              <a:rPr lang="en-US" dirty="0" err="1" smtClean="0"/>
              <a:t>acephalous</a:t>
            </a:r>
            <a:r>
              <a:rPr lang="en-US" dirty="0" smtClean="0"/>
              <a:t> culture preoccupied with male/femaleness and shame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9946" y="790284"/>
            <a:ext cx="4188876" cy="296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82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5"/>
          <a:stretch/>
        </p:blipFill>
        <p:spPr bwMode="auto">
          <a:xfrm>
            <a:off x="185056" y="122238"/>
            <a:ext cx="7709811" cy="43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4" t="3653" r="9750" b="14233"/>
          <a:stretch/>
        </p:blipFill>
        <p:spPr bwMode="auto">
          <a:xfrm>
            <a:off x="6199509" y="3448475"/>
            <a:ext cx="2781204" cy="3314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139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Sambia</a:t>
            </a:r>
            <a:r>
              <a:rPr lang="en-US" dirty="0" smtClean="0"/>
              <a:t> tribe location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Oval 4"/>
          <p:cNvSpPr/>
          <p:nvPr/>
        </p:nvSpPr>
        <p:spPr>
          <a:xfrm>
            <a:off x="2757175" y="3864579"/>
            <a:ext cx="282231" cy="217111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50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Environment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Rugged impenetrable  </a:t>
            </a:r>
            <a:r>
              <a:rPr lang="en-US" dirty="0" smtClean="0"/>
              <a:t>mountains dissect the mainland</a:t>
            </a:r>
          </a:p>
          <a:p>
            <a:r>
              <a:rPr lang="en-US" dirty="0" smtClean="0"/>
              <a:t>Volcanic activity and earthquakes are common</a:t>
            </a:r>
            <a:endParaRPr lang="en-US" dirty="0" smtClean="0"/>
          </a:p>
          <a:p>
            <a:r>
              <a:rPr lang="en-US" dirty="0" smtClean="0"/>
              <a:t>Climate – extremely variable and can be turbulent but less so that other areas in Asia; high temps all year round (32C)</a:t>
            </a:r>
          </a:p>
          <a:p>
            <a:r>
              <a:rPr lang="en-US" dirty="0" smtClean="0"/>
              <a:t>High biodiversity</a:t>
            </a:r>
            <a:endParaRPr lang="en-US" dirty="0" smtClean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8463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are the </a:t>
            </a:r>
            <a:r>
              <a:rPr lang="en-US" dirty="0" err="1" smtClean="0"/>
              <a:t>Sambia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They say –</a:t>
            </a:r>
          </a:p>
          <a:p>
            <a:r>
              <a:rPr lang="en-US" dirty="0" smtClean="0"/>
              <a:t>‘squatters in the nest of a proud harpy eagle (a clan totem), [and]…cousins of the tree-dwelling possum’ (</a:t>
            </a:r>
            <a:r>
              <a:rPr lang="en-US" dirty="0" err="1" smtClean="0"/>
              <a:t>Herdt</a:t>
            </a:r>
            <a:r>
              <a:rPr lang="en-US" dirty="0" smtClean="0"/>
              <a:t>, 1987:12)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4189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5755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- horticulturalists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Diet ‘plain but…plentiful’ (</a:t>
            </a:r>
            <a:r>
              <a:rPr lang="en-US" dirty="0" err="1" smtClean="0"/>
              <a:t>Herdt</a:t>
            </a:r>
            <a:r>
              <a:rPr lang="en-US" dirty="0" smtClean="0"/>
              <a:t>, 1987:17)</a:t>
            </a:r>
          </a:p>
          <a:p>
            <a:r>
              <a:rPr lang="en-US" dirty="0" smtClean="0"/>
              <a:t>Sweet pots, mushrooms, palm hearts</a:t>
            </a:r>
          </a:p>
          <a:p>
            <a:r>
              <a:rPr lang="en-US" dirty="0" smtClean="0"/>
              <a:t>Pig farmers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6684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Cosmology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 beginning started with a brave ancestor called </a:t>
            </a:r>
            <a:r>
              <a:rPr lang="en-US" i="1" dirty="0" err="1" smtClean="0"/>
              <a:t>Numboolyu</a:t>
            </a:r>
            <a:endParaRPr lang="en-US" i="1" dirty="0" smtClean="0"/>
          </a:p>
          <a:p>
            <a:r>
              <a:rPr lang="en-US" i="1" dirty="0" err="1" smtClean="0"/>
              <a:t>Numboolyu</a:t>
            </a:r>
            <a:r>
              <a:rPr lang="en-US" dirty="0" smtClean="0"/>
              <a:t> = male role model</a:t>
            </a:r>
          </a:p>
          <a:p>
            <a:pPr lvl="1"/>
            <a:r>
              <a:rPr lang="en-US" dirty="0" smtClean="0"/>
              <a:t>Fathered many</a:t>
            </a:r>
          </a:p>
          <a:p>
            <a:pPr lvl="1"/>
            <a:r>
              <a:rPr lang="en-US" dirty="0" smtClean="0"/>
              <a:t>Outlived plagues</a:t>
            </a:r>
          </a:p>
          <a:p>
            <a:pPr lvl="1"/>
            <a:r>
              <a:rPr lang="en-US" dirty="0" smtClean="0"/>
              <a:t>Founded institutions</a:t>
            </a:r>
          </a:p>
          <a:p>
            <a:pPr lvl="1"/>
            <a:r>
              <a:rPr lang="en-US" dirty="0" smtClean="0"/>
              <a:t>Hacked the forest down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0712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roles x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Women , men and </a:t>
            </a:r>
            <a:r>
              <a:rPr lang="en-US" i="1" dirty="0" err="1" smtClean="0"/>
              <a:t>Kwolu-aatmwo</a:t>
            </a:r>
            <a:r>
              <a:rPr lang="en-US" dirty="0" err="1" smtClean="0"/>
              <a:t>l</a:t>
            </a:r>
            <a:endParaRPr lang="en-US" dirty="0" smtClean="0"/>
          </a:p>
          <a:p>
            <a:r>
              <a:rPr lang="en-US" dirty="0" smtClean="0"/>
              <a:t>2 worlds: Dichotomous conception = division of </a:t>
            </a:r>
            <a:r>
              <a:rPr lang="en-US" dirty="0" err="1" smtClean="0"/>
              <a:t>labour</a:t>
            </a:r>
            <a:endParaRPr lang="en-US" dirty="0" smtClean="0"/>
          </a:p>
          <a:p>
            <a:r>
              <a:rPr lang="en-US" dirty="0"/>
              <a:t>Avoid touch</a:t>
            </a:r>
          </a:p>
          <a:p>
            <a:r>
              <a:rPr lang="en-US" dirty="0" smtClean="0"/>
              <a:t>Men </a:t>
            </a:r>
            <a:r>
              <a:rPr lang="en-US" dirty="0"/>
              <a:t>own women</a:t>
            </a:r>
          </a:p>
          <a:p>
            <a:r>
              <a:rPr lang="en-US" dirty="0" smtClean="0"/>
              <a:t>Very </a:t>
            </a:r>
            <a:r>
              <a:rPr lang="en-US" dirty="0"/>
              <a:t>clearly defined roles </a:t>
            </a:r>
          </a:p>
          <a:p>
            <a:pPr lvl="1"/>
            <a:r>
              <a:rPr lang="en-US" dirty="0"/>
              <a:t>garden, hunting </a:t>
            </a:r>
            <a:r>
              <a:rPr lang="en-US" dirty="0" err="1"/>
              <a:t>etc</a:t>
            </a:r>
            <a:endParaRPr lang="en-US" dirty="0"/>
          </a:p>
          <a:p>
            <a:pPr lvl="1"/>
            <a:r>
              <a:rPr lang="en-US" dirty="0"/>
              <a:t>m</a:t>
            </a:r>
            <a:r>
              <a:rPr lang="en-US" dirty="0" smtClean="0"/>
              <a:t>en associate with men 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1548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Marriage  </a:t>
            </a:r>
            <a:br>
              <a:rPr lang="en-US" dirty="0" smtClean="0"/>
            </a:br>
            <a:r>
              <a:rPr lang="en-US" dirty="0" smtClean="0"/>
              <a:t>economic structure and tensions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9213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All men must marry</a:t>
            </a:r>
          </a:p>
          <a:p>
            <a:r>
              <a:rPr lang="en-US" dirty="0" smtClean="0"/>
              <a:t>2 main methods</a:t>
            </a:r>
          </a:p>
          <a:p>
            <a:pPr lvl="1"/>
            <a:r>
              <a:rPr lang="en-US" dirty="0" smtClean="0"/>
              <a:t>Traded wife </a:t>
            </a:r>
          </a:p>
          <a:p>
            <a:pPr lvl="1"/>
            <a:r>
              <a:rPr lang="en-US" dirty="0" smtClean="0"/>
              <a:t>Infant betrothal (reciprocal bond/partner)</a:t>
            </a:r>
          </a:p>
          <a:p>
            <a:r>
              <a:rPr lang="en-US" dirty="0" smtClean="0"/>
              <a:t>Polygyny expected =</a:t>
            </a:r>
          </a:p>
          <a:p>
            <a:pPr lvl="1"/>
            <a:r>
              <a:rPr lang="en-US" dirty="0" smtClean="0"/>
              <a:t>Getting wives is a constant worry</a:t>
            </a:r>
          </a:p>
          <a:p>
            <a:r>
              <a:rPr lang="en-US" dirty="0" smtClean="0"/>
              <a:t>Exogamous = wives traded from </a:t>
            </a:r>
            <a:r>
              <a:rPr lang="en-US" dirty="0" err="1" smtClean="0"/>
              <a:t>neighbours</a:t>
            </a:r>
            <a:endParaRPr lang="en-US" dirty="0" smtClean="0"/>
          </a:p>
          <a:p>
            <a:r>
              <a:rPr lang="en-US" dirty="0" smtClean="0"/>
              <a:t>Wife stealing fantasy – a daring display of masculinity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792663"/>
          </a:xfrm>
        </p:spPr>
      </p:pic>
    </p:spTree>
    <p:extLst>
      <p:ext uri="{BB962C8B-B14F-4D97-AF65-F5344CB8AC3E}">
        <p14:creationId xmlns:p14="http://schemas.microsoft.com/office/powerpoint/2010/main" val="155282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Children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Segregated quite early on (5 years-</a:t>
            </a:r>
            <a:r>
              <a:rPr lang="en-US" dirty="0" err="1" smtClean="0"/>
              <a:t>ish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Boys seen as between men and women</a:t>
            </a:r>
          </a:p>
          <a:p>
            <a:r>
              <a:rPr lang="en-US" dirty="0" smtClean="0"/>
              <a:t>Strongly discouraged and shamed about sexual </a:t>
            </a:r>
            <a:r>
              <a:rPr lang="en-US" dirty="0" err="1" smtClean="0"/>
              <a:t>behaviour</a:t>
            </a:r>
            <a:endParaRPr lang="en-US" dirty="0" smtClean="0"/>
          </a:p>
          <a:p>
            <a:r>
              <a:rPr lang="en-US" dirty="0" smtClean="0"/>
              <a:t>Rationale – obstructs daily life</a:t>
            </a:r>
          </a:p>
          <a:p>
            <a:r>
              <a:rPr lang="en-US" dirty="0" smtClean="0"/>
              <a:t>Children NOT punished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0230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Pregnancy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Occurs after man has ‘fed’ wife enough semen</a:t>
            </a:r>
          </a:p>
          <a:p>
            <a:r>
              <a:rPr lang="en-US" dirty="0" smtClean="0"/>
              <a:t>Mother’s strength comes from the semen</a:t>
            </a:r>
          </a:p>
          <a:p>
            <a:r>
              <a:rPr lang="en-US" dirty="0" smtClean="0"/>
              <a:t>Breast milk is semen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6955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Hamlet structure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Women’s houses = where families live</a:t>
            </a:r>
          </a:p>
          <a:p>
            <a:r>
              <a:rPr lang="en-US" dirty="0" smtClean="0"/>
              <a:t>Men’s clubhouses</a:t>
            </a:r>
          </a:p>
          <a:p>
            <a:pPr lvl="1"/>
            <a:r>
              <a:rPr lang="en-US" dirty="0" smtClean="0"/>
              <a:t>Women  forbidden entry</a:t>
            </a:r>
          </a:p>
          <a:p>
            <a:pPr lvl="1"/>
            <a:r>
              <a:rPr lang="en-US" dirty="0" smtClean="0"/>
              <a:t>Uninitiated men must avoid women</a:t>
            </a:r>
          </a:p>
          <a:p>
            <a:r>
              <a:rPr lang="en-US" dirty="0" smtClean="0"/>
              <a:t>Paths are gendered</a:t>
            </a:r>
          </a:p>
          <a:p>
            <a:pPr lvl="1"/>
            <a:r>
              <a:rPr lang="en-US" dirty="0" smtClean="0"/>
              <a:t>Elevated paths for men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6205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Men’s clubhouse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Centre of male activity</a:t>
            </a:r>
          </a:p>
          <a:p>
            <a:r>
              <a:rPr lang="en-US" dirty="0" smtClean="0"/>
              <a:t>Aura of secrecy</a:t>
            </a:r>
          </a:p>
          <a:p>
            <a:r>
              <a:rPr lang="en-US" dirty="0" smtClean="0"/>
              <a:t>Wars hatched and </a:t>
            </a:r>
            <a:r>
              <a:rPr lang="en-US" dirty="0" err="1" smtClean="0"/>
              <a:t>organised</a:t>
            </a:r>
            <a:endParaRPr lang="en-US" dirty="0" smtClean="0"/>
          </a:p>
          <a:p>
            <a:r>
              <a:rPr lang="en-US" dirty="0" smtClean="0"/>
              <a:t>Military training</a:t>
            </a:r>
          </a:p>
          <a:p>
            <a:r>
              <a:rPr lang="en-US" dirty="0" smtClean="0"/>
              <a:t>Secret knowledge and practices</a:t>
            </a:r>
          </a:p>
          <a:p>
            <a:r>
              <a:rPr lang="en-US" dirty="0" smtClean="0"/>
              <a:t>Hunting magic</a:t>
            </a:r>
          </a:p>
          <a:p>
            <a:r>
              <a:rPr lang="en-US" dirty="0" smtClean="0"/>
              <a:t>Warrior stories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2263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Chronic warring</a:t>
            </a:r>
          </a:p>
          <a:p>
            <a:r>
              <a:rPr lang="en-US" dirty="0" smtClean="0"/>
              <a:t>Hate and fear </a:t>
            </a:r>
            <a:r>
              <a:rPr lang="en-US" dirty="0" err="1" smtClean="0"/>
              <a:t>neighbours</a:t>
            </a:r>
            <a:endParaRPr lang="en-US" dirty="0" smtClean="0"/>
          </a:p>
          <a:p>
            <a:r>
              <a:rPr lang="en-US" dirty="0" smtClean="0"/>
              <a:t>War can break out at anytime</a:t>
            </a:r>
          </a:p>
          <a:p>
            <a:r>
              <a:rPr lang="en-US" dirty="0" smtClean="0"/>
              <a:t>Exist in state of ‘military readiness’ (</a:t>
            </a:r>
            <a:r>
              <a:rPr lang="en-US" dirty="0" err="1" smtClean="0"/>
              <a:t>Herdt</a:t>
            </a:r>
            <a:r>
              <a:rPr lang="en-US" dirty="0" smtClean="0"/>
              <a:t>, 1987:26)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4408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creation of masculinity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Key concept – </a:t>
            </a:r>
            <a:r>
              <a:rPr lang="en-US" i="1" dirty="0" smtClean="0"/>
              <a:t>JERUNGDU = supreme essence of masculinity</a:t>
            </a:r>
          </a:p>
          <a:p>
            <a:r>
              <a:rPr lang="en-US" dirty="0" smtClean="0"/>
              <a:t>Maleness has to be achieved – visible in actions</a:t>
            </a:r>
          </a:p>
          <a:p>
            <a:r>
              <a:rPr lang="en-US" i="1" dirty="0" err="1" smtClean="0"/>
              <a:t>Jerungdu</a:t>
            </a:r>
            <a:r>
              <a:rPr lang="en-US" dirty="0" smtClean="0"/>
              <a:t> as body fluids – sweat and semen. Physical hardness (bones </a:t>
            </a:r>
            <a:r>
              <a:rPr lang="en-US" dirty="0" err="1" smtClean="0"/>
              <a:t>etc</a:t>
            </a:r>
            <a:r>
              <a:rPr lang="en-US" dirty="0" smtClean="0"/>
              <a:t>) is </a:t>
            </a:r>
            <a:r>
              <a:rPr lang="en-US" i="1" dirty="0" err="1" smtClean="0"/>
              <a:t>Jerungdu</a:t>
            </a:r>
            <a:endParaRPr lang="en-US" i="1" dirty="0" smtClean="0"/>
          </a:p>
          <a:p>
            <a:r>
              <a:rPr lang="en-US" dirty="0" smtClean="0"/>
              <a:t>Ejaculation stimulates masculinity.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1144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Masculinity continued – </a:t>
            </a:r>
            <a:br>
              <a:rPr lang="en-US" dirty="0" smtClean="0"/>
            </a:br>
            <a:r>
              <a:rPr lang="en-US" dirty="0" smtClean="0"/>
              <a:t>avoiding changing into a girl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45050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Maleness depletion is poss. </a:t>
            </a:r>
            <a:r>
              <a:rPr lang="en-US" dirty="0"/>
              <a:t>During heterosexual intercourse women sap </a:t>
            </a:r>
            <a:r>
              <a:rPr lang="en-US" i="1" dirty="0" err="1"/>
              <a:t>Jerungdu</a:t>
            </a:r>
            <a:r>
              <a:rPr lang="en-US" dirty="0"/>
              <a:t> for their benefit (accounts for female </a:t>
            </a:r>
            <a:r>
              <a:rPr lang="en-US" dirty="0" smtClean="0"/>
              <a:t>longevity. p.34)</a:t>
            </a:r>
            <a:endParaRPr lang="en-US" dirty="0"/>
          </a:p>
          <a:p>
            <a:r>
              <a:rPr lang="en-US" dirty="0" smtClean="0"/>
              <a:t>So, needs topping up</a:t>
            </a:r>
          </a:p>
          <a:p>
            <a:r>
              <a:rPr lang="en-US" dirty="0" smtClean="0"/>
              <a:t>Weakness is ridiculed; cowardice is shamed</a:t>
            </a:r>
          </a:p>
          <a:p>
            <a:r>
              <a:rPr lang="en-US" dirty="0" smtClean="0"/>
              <a:t>Pseudo hermaphroditism – ambiguous sex and ratio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845050"/>
          </a:xfrm>
        </p:spPr>
      </p:pic>
    </p:spTree>
    <p:extLst>
      <p:ext uri="{BB962C8B-B14F-4D97-AF65-F5344CB8AC3E}">
        <p14:creationId xmlns:p14="http://schemas.microsoft.com/office/powerpoint/2010/main" val="2523986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 leader as ideal male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Love men but lust/take women</a:t>
            </a:r>
          </a:p>
          <a:p>
            <a:r>
              <a:rPr lang="en-US" dirty="0" smtClean="0"/>
              <a:t>Kill readily</a:t>
            </a:r>
          </a:p>
          <a:p>
            <a:r>
              <a:rPr lang="en-US" dirty="0" smtClean="0"/>
              <a:t>Boast of killings</a:t>
            </a:r>
          </a:p>
          <a:p>
            <a:r>
              <a:rPr lang="en-US" dirty="0" smtClean="0"/>
              <a:t>Possess abundant semen</a:t>
            </a:r>
          </a:p>
          <a:p>
            <a:r>
              <a:rPr lang="en-US" dirty="0" smtClean="0"/>
              <a:t>Pg39 – Mon as example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3001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Women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Female = occurs without action; made from blood</a:t>
            </a:r>
          </a:p>
          <a:p>
            <a:r>
              <a:rPr lang="en-US" dirty="0" smtClean="0"/>
              <a:t>Menstrual blood holds vitality and longevity but is also polluting </a:t>
            </a:r>
          </a:p>
          <a:p>
            <a:r>
              <a:rPr lang="en-US" dirty="0" smtClean="0"/>
              <a:t>Women are ‘wet’</a:t>
            </a:r>
          </a:p>
          <a:p>
            <a:pPr lvl="1"/>
            <a:r>
              <a:rPr lang="en-US" dirty="0" smtClean="0"/>
              <a:t>(children and old are ‘dry’, men are ‘hot’)</a:t>
            </a:r>
          </a:p>
          <a:p>
            <a:pPr lvl="1"/>
            <a:r>
              <a:rPr lang="en-US" dirty="0" smtClean="0"/>
              <a:t>Male’s blood is female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7276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</a:t>
            </a:r>
            <a:r>
              <a:rPr lang="en-US" dirty="0" err="1" smtClean="0"/>
              <a:t>summarised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Ontology (beliefs) </a:t>
            </a:r>
          </a:p>
          <a:p>
            <a:pPr lvl="1"/>
            <a:r>
              <a:rPr lang="en-US" dirty="0" smtClean="0"/>
              <a:t>Men need to fight</a:t>
            </a:r>
          </a:p>
          <a:p>
            <a:pPr lvl="1"/>
            <a:r>
              <a:rPr lang="en-US" dirty="0" smtClean="0"/>
              <a:t>Wives must be bought</a:t>
            </a:r>
          </a:p>
          <a:p>
            <a:pPr lvl="1"/>
            <a:r>
              <a:rPr lang="en-US" dirty="0" smtClean="0"/>
              <a:t>Heterosexual sex is dangerous but necessary</a:t>
            </a:r>
          </a:p>
          <a:p>
            <a:pPr lvl="1"/>
            <a:r>
              <a:rPr lang="en-US" dirty="0" smtClean="0"/>
              <a:t>Secrets are vital (power inequalities)</a:t>
            </a:r>
          </a:p>
          <a:p>
            <a:r>
              <a:rPr lang="en-US" dirty="0" smtClean="0"/>
              <a:t>Consequences = sexual antagonism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6149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Warning</a:t>
            </a:r>
            <a:br>
              <a:rPr lang="en-US" dirty="0" smtClean="0"/>
            </a:br>
            <a:r>
              <a:rPr lang="en-US" dirty="0" smtClean="0"/>
              <a:t>extreme </a:t>
            </a:r>
            <a:r>
              <a:rPr lang="en-US" dirty="0" err="1" smtClean="0"/>
              <a:t>behaviour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Men’s secret society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60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err="1" smtClean="0"/>
              <a:t>Tingu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An organ that produces </a:t>
            </a:r>
            <a:r>
              <a:rPr lang="en-US" smtClean="0"/>
              <a:t>blood and sexuality</a:t>
            </a:r>
            <a:endParaRPr lang="en-US" dirty="0" smtClean="0"/>
          </a:p>
          <a:p>
            <a:r>
              <a:rPr lang="en-US" dirty="0" smtClean="0"/>
              <a:t>Readiness to reproduce in women relies on </a:t>
            </a:r>
            <a:r>
              <a:rPr lang="en-US" i="1" dirty="0" err="1" smtClean="0"/>
              <a:t>tingu</a:t>
            </a:r>
            <a:r>
              <a:rPr lang="en-US" dirty="0" smtClean="0"/>
              <a:t> bursting (menstruation)</a:t>
            </a:r>
          </a:p>
          <a:p>
            <a:r>
              <a:rPr lang="en-US" dirty="0" smtClean="0"/>
              <a:t>Male </a:t>
            </a:r>
            <a:r>
              <a:rPr lang="en-US" i="1" dirty="0" err="1" smtClean="0"/>
              <a:t>tingu</a:t>
            </a:r>
            <a:r>
              <a:rPr lang="en-US" dirty="0" smtClean="0"/>
              <a:t> is dry; men can die from unprepared sex and so need initiation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91944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Initiation ritual – to make strong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Boys removed from mothers to strengthen them (7-10 </a:t>
            </a:r>
            <a:r>
              <a:rPr lang="en-US" dirty="0" err="1" smtClean="0"/>
              <a:t>yrs</a:t>
            </a:r>
            <a:r>
              <a:rPr lang="en-US" dirty="0" smtClean="0"/>
              <a:t>)</a:t>
            </a:r>
          </a:p>
          <a:p>
            <a:r>
              <a:rPr lang="en-US" dirty="0" smtClean="0"/>
              <a:t>Shyness, crying is female</a:t>
            </a:r>
          </a:p>
          <a:p>
            <a:r>
              <a:rPr lang="en-US" dirty="0" smtClean="0"/>
              <a:t>Polluted and wet </a:t>
            </a:r>
          </a:p>
          <a:p>
            <a:r>
              <a:rPr lang="en-US" dirty="0" smtClean="0"/>
              <a:t>Ritual removes pollution to encourage </a:t>
            </a:r>
            <a:r>
              <a:rPr lang="en-US" dirty="0" err="1" smtClean="0"/>
              <a:t>masculinisation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457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Ritual initiation – </a:t>
            </a:r>
            <a:br>
              <a:rPr lang="en-US" dirty="0" smtClean="0"/>
            </a:br>
            <a:r>
              <a:rPr lang="en-US" dirty="0" smtClean="0"/>
              <a:t>no exceptions, no prior knowledge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Boys told they will be taken when the flutes sound = fear/anxiety</a:t>
            </a:r>
          </a:p>
          <a:p>
            <a:r>
              <a:rPr lang="en-US" dirty="0" smtClean="0"/>
              <a:t>Ritual prep lasts months</a:t>
            </a:r>
          </a:p>
          <a:p>
            <a:r>
              <a:rPr lang="en-US" dirty="0" smtClean="0"/>
              <a:t>6 stages to first initiation</a:t>
            </a:r>
          </a:p>
          <a:p>
            <a:r>
              <a:rPr lang="en-US" dirty="0" smtClean="0"/>
              <a:t>Total initiations last years</a:t>
            </a:r>
          </a:p>
        </p:txBody>
      </p:sp>
    </p:spTree>
    <p:extLst>
      <p:ext uri="{BB962C8B-B14F-4D97-AF65-F5344CB8AC3E}">
        <p14:creationId xmlns:p14="http://schemas.microsoft.com/office/powerpoint/2010/main" val="419713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Stage 1 day - leaving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Men </a:t>
            </a:r>
            <a:r>
              <a:rPr lang="en-US" dirty="0" smtClean="0"/>
              <a:t>forcibly and dramatically </a:t>
            </a:r>
            <a:r>
              <a:rPr lang="en-US" dirty="0"/>
              <a:t>separate sons from </a:t>
            </a:r>
            <a:r>
              <a:rPr lang="en-US" dirty="0" smtClean="0"/>
              <a:t>mothers</a:t>
            </a:r>
          </a:p>
          <a:p>
            <a:r>
              <a:rPr lang="en-US" dirty="0" smtClean="0"/>
              <a:t>Boys given a sponsor</a:t>
            </a:r>
          </a:p>
          <a:p>
            <a:r>
              <a:rPr lang="en-US" dirty="0" smtClean="0"/>
              <a:t>Sponsor carries boy</a:t>
            </a:r>
          </a:p>
          <a:p>
            <a:r>
              <a:rPr lang="en-US" dirty="0" smtClean="0"/>
              <a:t>Men thrash them as they pass by</a:t>
            </a:r>
          </a:p>
          <a:p>
            <a:r>
              <a:rPr lang="en-US" dirty="0" smtClean="0"/>
              <a:t>Tree and boy join by being rubbed with growing palm leaves</a:t>
            </a:r>
          </a:p>
          <a:p>
            <a:r>
              <a:rPr lang="en-US" dirty="0" smtClean="0"/>
              <a:t>Locked and guarded in men’s house</a:t>
            </a:r>
            <a:endParaRPr lang="en-US" dirty="0"/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8317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Stage </a:t>
            </a:r>
            <a:r>
              <a:rPr lang="en-US" dirty="0"/>
              <a:t>1</a:t>
            </a:r>
            <a:r>
              <a:rPr lang="en-US" dirty="0" smtClean="0"/>
              <a:t> night – last meal with mother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Central bonfire</a:t>
            </a:r>
          </a:p>
          <a:p>
            <a:r>
              <a:rPr lang="en-US" dirty="0" smtClean="0"/>
              <a:t>Sexual antagonism acted out</a:t>
            </a:r>
          </a:p>
          <a:p>
            <a:r>
              <a:rPr lang="en-US" dirty="0" smtClean="0"/>
              <a:t>Women insult men and vice versa</a:t>
            </a:r>
          </a:p>
          <a:p>
            <a:r>
              <a:rPr lang="en-US" dirty="0" smtClean="0"/>
              <a:t>Women take sticks from fire and beat the boys</a:t>
            </a:r>
          </a:p>
          <a:p>
            <a:r>
              <a:rPr lang="en-US" dirty="0" smtClean="0"/>
              <a:t>Men fight the women</a:t>
            </a:r>
          </a:p>
          <a:p>
            <a:r>
              <a:rPr lang="en-US" dirty="0" smtClean="0"/>
              <a:t>Frog feeding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644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Day 2 repeat, day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Public thrashing at dawn; mothers try to save their boys – get beaten</a:t>
            </a:r>
          </a:p>
          <a:p>
            <a:r>
              <a:rPr lang="en-US" dirty="0" smtClean="0"/>
              <a:t>Possum liver spitting</a:t>
            </a:r>
          </a:p>
          <a:p>
            <a:r>
              <a:rPr lang="en-US" dirty="0" smtClean="0"/>
              <a:t>Nose bleeding</a:t>
            </a:r>
          </a:p>
          <a:p>
            <a:r>
              <a:rPr lang="en-US" dirty="0" smtClean="0"/>
              <a:t>Nettles </a:t>
            </a:r>
          </a:p>
          <a:p>
            <a:r>
              <a:rPr lang="en-US" dirty="0" smtClean="0"/>
              <a:t>Secret flutes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8331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Day 3 (night) - 5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First erotic encounter with bachelors</a:t>
            </a:r>
          </a:p>
          <a:p>
            <a:r>
              <a:rPr lang="en-US" dirty="0" smtClean="0"/>
              <a:t>Lasts 2 days</a:t>
            </a:r>
          </a:p>
          <a:p>
            <a:r>
              <a:rPr lang="en-US" dirty="0" smtClean="0"/>
              <a:t>Hallucinogens consumed</a:t>
            </a:r>
          </a:p>
          <a:p>
            <a:r>
              <a:rPr lang="en-US" dirty="0" smtClean="0"/>
              <a:t>Instructed on rules</a:t>
            </a:r>
          </a:p>
          <a:p>
            <a:pPr lvl="1"/>
            <a:r>
              <a:rPr lang="en-US" dirty="0" smtClean="0"/>
              <a:t>Ingest semen</a:t>
            </a:r>
          </a:p>
          <a:p>
            <a:pPr lvl="1"/>
            <a:r>
              <a:rPr lang="en-US" dirty="0" smtClean="0"/>
              <a:t>Hide homosexuality</a:t>
            </a:r>
          </a:p>
          <a:p>
            <a:pPr lvl="1"/>
            <a:r>
              <a:rPr lang="en-US" dirty="0" smtClean="0"/>
              <a:t>Avoid women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872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Mind altering substances (MAS)– </a:t>
            </a:r>
            <a:br>
              <a:rPr lang="en-US" dirty="0" smtClean="0"/>
            </a:br>
            <a:r>
              <a:rPr lang="en-US" dirty="0" err="1" smtClean="0"/>
              <a:t>Pandanus</a:t>
            </a:r>
            <a:r>
              <a:rPr lang="en-US" dirty="0" smtClean="0"/>
              <a:t> nuts and Kava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Pandanus</a:t>
            </a:r>
            <a:endParaRPr lang="en-US" dirty="0" smtClean="0"/>
          </a:p>
          <a:p>
            <a:pPr lvl="1"/>
            <a:r>
              <a:rPr lang="en-US" dirty="0" smtClean="0"/>
              <a:t>Look like pineapples</a:t>
            </a:r>
          </a:p>
          <a:p>
            <a:pPr lvl="1"/>
            <a:r>
              <a:rPr lang="en-US" dirty="0" smtClean="0"/>
              <a:t>Hallucinogen causing irrational </a:t>
            </a:r>
            <a:r>
              <a:rPr lang="en-US" dirty="0" err="1" smtClean="0"/>
              <a:t>behaviour</a:t>
            </a:r>
            <a:endParaRPr lang="en-US" dirty="0" smtClean="0"/>
          </a:p>
          <a:p>
            <a:pPr lvl="1"/>
            <a:r>
              <a:rPr lang="en-US" i="1" dirty="0" err="1" smtClean="0"/>
              <a:t>Longlong</a:t>
            </a:r>
            <a:r>
              <a:rPr lang="en-US" dirty="0" smtClean="0"/>
              <a:t>  - collective madness</a:t>
            </a:r>
          </a:p>
          <a:p>
            <a:r>
              <a:rPr lang="en-US" dirty="0" smtClean="0"/>
              <a:t>Kava</a:t>
            </a:r>
          </a:p>
          <a:p>
            <a:pPr lvl="1"/>
            <a:r>
              <a:rPr lang="en-US" dirty="0" smtClean="0"/>
              <a:t>Drink, like alcohol</a:t>
            </a:r>
          </a:p>
          <a:p>
            <a:pPr lvl="1"/>
            <a:r>
              <a:rPr lang="en-US" dirty="0" smtClean="0"/>
              <a:t>Now more popular than </a:t>
            </a:r>
            <a:r>
              <a:rPr lang="en-US" dirty="0"/>
              <a:t>P</a:t>
            </a:r>
            <a:r>
              <a:rPr lang="en-US" dirty="0" smtClean="0"/>
              <a:t>rozac in Europe</a:t>
            </a:r>
          </a:p>
          <a:p>
            <a:pPr lvl="1"/>
            <a:r>
              <a:rPr lang="en-US" dirty="0" smtClean="0"/>
              <a:t>Hangover ‘free’</a:t>
            </a:r>
          </a:p>
          <a:p>
            <a:pPr lvl="1"/>
            <a:r>
              <a:rPr lang="en-US" dirty="0" smtClean="0"/>
              <a:t>Legal 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2140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Sambia</a:t>
            </a:r>
            <a:r>
              <a:rPr lang="en-US" dirty="0" smtClean="0"/>
              <a:t> need maleness to survive</a:t>
            </a:r>
          </a:p>
          <a:p>
            <a:r>
              <a:rPr lang="en-US" dirty="0" smtClean="0"/>
              <a:t>Believe it has to be created</a:t>
            </a:r>
          </a:p>
          <a:p>
            <a:r>
              <a:rPr lang="en-US" dirty="0" smtClean="0"/>
              <a:t>Rituals to structure and promote maleness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1377" y="1749600"/>
            <a:ext cx="3112792" cy="4108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20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2637</TotalTime>
  <Words>805</Words>
  <Application>Microsoft Office PowerPoint</Application>
  <PresentationFormat>On-screen Show (4:3)</PresentationFormat>
  <Paragraphs>156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Black</vt:lpstr>
      <vt:lpstr>The Sambia</vt:lpstr>
      <vt:lpstr>PowerPoint Presentation</vt:lpstr>
      <vt:lpstr>Sambia tribe location</vt:lpstr>
      <vt:lpstr>Environment </vt:lpstr>
      <vt:lpstr>Who are the Sambia?</vt:lpstr>
      <vt:lpstr>PowerPoint Presentation</vt:lpstr>
      <vt:lpstr>Subsistence - horticulturalists</vt:lpstr>
      <vt:lpstr>Cosmology </vt:lpstr>
      <vt:lpstr>Gender roles x 3</vt:lpstr>
      <vt:lpstr>Marriage   economic structure and tensions </vt:lpstr>
      <vt:lpstr>Children </vt:lpstr>
      <vt:lpstr>Pregnancy </vt:lpstr>
      <vt:lpstr>Hamlet structure </vt:lpstr>
      <vt:lpstr>Men’s clubhouse</vt:lpstr>
      <vt:lpstr>War </vt:lpstr>
      <vt:lpstr>The creation of masculinity</vt:lpstr>
      <vt:lpstr>Masculinity continued –  avoiding changing into a girl</vt:lpstr>
      <vt:lpstr>War leader as ideal male</vt:lpstr>
      <vt:lpstr>Women </vt:lpstr>
      <vt:lpstr>Gender summarised</vt:lpstr>
      <vt:lpstr>Warning extreme behaviour </vt:lpstr>
      <vt:lpstr>Tingu</vt:lpstr>
      <vt:lpstr>Initiation ritual – to make strong</vt:lpstr>
      <vt:lpstr>Ritual initiation –  no exceptions, no prior knowledge</vt:lpstr>
      <vt:lpstr>Stage 1 day - leaving</vt:lpstr>
      <vt:lpstr>Stage 1 night – last meal with mother</vt:lpstr>
      <vt:lpstr>Day 2 repeat, day 3</vt:lpstr>
      <vt:lpstr>Day 3 (night) - 5</vt:lpstr>
      <vt:lpstr>Mind altering substances (MAS)–  Pandanus nuts and Kava</vt:lpstr>
      <vt:lpstr>Analysis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Sambia</dc:title>
  <dc:creator>Luci Attala</dc:creator>
  <cp:lastModifiedBy>Administrator</cp:lastModifiedBy>
  <cp:revision>39</cp:revision>
  <dcterms:created xsi:type="dcterms:W3CDTF">2012-11-18T13:21:27Z</dcterms:created>
  <dcterms:modified xsi:type="dcterms:W3CDTF">2014-11-20T13:11:54Z</dcterms:modified>
</cp:coreProperties>
</file>