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sldIdLst>
    <p:sldId id="256" r:id="rId2"/>
    <p:sldId id="257" r:id="rId3"/>
  </p:sldIdLst>
  <p:sldSz cx="10287000" cy="12852400"/>
  <p:notesSz cx="6858000" cy="9144000"/>
  <p:embeddedFontLst>
    <p:embeddedFont>
      <p:font typeface="Hind Guntur Medium" panose="02000000000000000000" pitchFamily="2" charset="0"/>
      <p:regular r:id="rId4"/>
    </p:embeddedFont>
    <p:embeddedFont>
      <p:font typeface="Hind Guntur Semi-Bold" panose="020B0604020202020204" charset="0"/>
      <p:regular r:id="rId5"/>
    </p:embeddedFont>
    <p:embeddedFont>
      <p:font typeface="Times New Roman Bold" panose="02020803070505020304" pitchFamily="18" charset="0"/>
      <p:regular r:id="rId6"/>
      <p:bold r:id="rId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32" d="100"/>
          <a:sy n="32" d="100"/>
        </p:scale>
        <p:origin x="2144" y="1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font" Target="fonts/font4.fntdata"/><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tableStyles" Target="tableStyles.xml"/><Relationship Id="rId5" Type="http://schemas.openxmlformats.org/officeDocument/2006/relationships/font" Target="fonts/font2.fntdata"/><Relationship Id="rId10" Type="http://schemas.openxmlformats.org/officeDocument/2006/relationships/theme" Target="theme/theme1.xml"/><Relationship Id="rId4" Type="http://schemas.openxmlformats.org/officeDocument/2006/relationships/font" Target="fonts/font1.fntdata"/><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11/17/2025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E8E1"/>
        </a:solidFill>
        <a:effectLst/>
      </p:bgPr>
    </p:bg>
    <p:spTree>
      <p:nvGrpSpPr>
        <p:cNvPr id="1" name=""/>
        <p:cNvGrpSpPr/>
        <p:nvPr/>
      </p:nvGrpSpPr>
      <p:grpSpPr>
        <a:xfrm>
          <a:off x="0" y="0"/>
          <a:ext cx="0" cy="0"/>
          <a:chOff x="0" y="0"/>
          <a:chExt cx="0" cy="0"/>
        </a:xfrm>
      </p:grpSpPr>
      <p:grpSp>
        <p:nvGrpSpPr>
          <p:cNvPr id="2" name="Group 2"/>
          <p:cNvGrpSpPr/>
          <p:nvPr/>
        </p:nvGrpSpPr>
        <p:grpSpPr>
          <a:xfrm>
            <a:off x="-5014" y="4869413"/>
            <a:ext cx="10292014" cy="7967103"/>
            <a:chOff x="0" y="0"/>
            <a:chExt cx="2710654" cy="2098332"/>
          </a:xfrm>
        </p:grpSpPr>
        <p:sp>
          <p:nvSpPr>
            <p:cNvPr id="3" name="Freeform 3"/>
            <p:cNvSpPr/>
            <p:nvPr/>
          </p:nvSpPr>
          <p:spPr>
            <a:xfrm>
              <a:off x="0" y="0"/>
              <a:ext cx="2710654" cy="2098332"/>
            </a:xfrm>
            <a:custGeom>
              <a:avLst/>
              <a:gdLst/>
              <a:ahLst/>
              <a:cxnLst/>
              <a:rect l="l" t="t" r="r" b="b"/>
              <a:pathLst>
                <a:path w="2710654" h="2098332">
                  <a:moveTo>
                    <a:pt x="0" y="0"/>
                  </a:moveTo>
                  <a:lnTo>
                    <a:pt x="2710654" y="0"/>
                  </a:lnTo>
                  <a:lnTo>
                    <a:pt x="2710654" y="2098332"/>
                  </a:lnTo>
                  <a:lnTo>
                    <a:pt x="0" y="2098332"/>
                  </a:lnTo>
                  <a:close/>
                </a:path>
              </a:pathLst>
            </a:custGeom>
            <a:solidFill>
              <a:srgbClr val="FAA186"/>
            </a:solidFill>
          </p:spPr>
        </p:sp>
        <p:sp>
          <p:nvSpPr>
            <p:cNvPr id="4" name="TextBox 4"/>
            <p:cNvSpPr txBox="1"/>
            <p:nvPr/>
          </p:nvSpPr>
          <p:spPr>
            <a:xfrm>
              <a:off x="0" y="0"/>
              <a:ext cx="2710654" cy="2098332"/>
            </a:xfrm>
            <a:prstGeom prst="rect">
              <a:avLst/>
            </a:prstGeom>
          </p:spPr>
          <p:txBody>
            <a:bodyPr lIns="50800" tIns="50800" rIns="50800" bIns="50800" rtlCol="0" anchor="ctr"/>
            <a:lstStyle/>
            <a:p>
              <a:pPr algn="ctr">
                <a:lnSpc>
                  <a:spcPts val="2961"/>
                </a:lnSpc>
              </a:pPr>
              <a:endParaRPr/>
            </a:p>
          </p:txBody>
        </p:sp>
      </p:grpSp>
      <p:sp>
        <p:nvSpPr>
          <p:cNvPr id="5" name="TextBox 5"/>
          <p:cNvSpPr txBox="1"/>
          <p:nvPr/>
        </p:nvSpPr>
        <p:spPr>
          <a:xfrm>
            <a:off x="733276" y="767034"/>
            <a:ext cx="8820448" cy="2421255"/>
          </a:xfrm>
          <a:prstGeom prst="rect">
            <a:avLst/>
          </a:prstGeom>
        </p:spPr>
        <p:txBody>
          <a:bodyPr lIns="0" tIns="0" rIns="0" bIns="0" rtlCol="0" anchor="t">
            <a:spAutoFit/>
          </a:bodyPr>
          <a:lstStyle/>
          <a:p>
            <a:pPr algn="ctr">
              <a:lnSpc>
                <a:spcPts val="6120"/>
              </a:lnSpc>
            </a:pPr>
            <a:r>
              <a:rPr lang="en-US" sz="6800">
                <a:solidFill>
                  <a:srgbClr val="503299"/>
                </a:solidFill>
                <a:latin typeface="Times New Roman"/>
                <a:ea typeface="Times New Roman"/>
                <a:cs typeface="Times New Roman"/>
                <a:sym typeface="Times New Roman"/>
              </a:rPr>
              <a:t>How to create a new Teams meeting</a:t>
            </a:r>
          </a:p>
          <a:p>
            <a:pPr algn="ctr">
              <a:lnSpc>
                <a:spcPts val="6120"/>
              </a:lnSpc>
            </a:pPr>
            <a:endParaRPr lang="en-US" sz="6800">
              <a:solidFill>
                <a:srgbClr val="503299"/>
              </a:solidFill>
              <a:latin typeface="Times New Roman"/>
              <a:ea typeface="Times New Roman"/>
              <a:cs typeface="Times New Roman"/>
              <a:sym typeface="Times New Roman"/>
            </a:endParaRPr>
          </a:p>
        </p:txBody>
      </p:sp>
      <p:grpSp>
        <p:nvGrpSpPr>
          <p:cNvPr id="6" name="Group 6"/>
          <p:cNvGrpSpPr/>
          <p:nvPr/>
        </p:nvGrpSpPr>
        <p:grpSpPr>
          <a:xfrm>
            <a:off x="441170" y="2792278"/>
            <a:ext cx="4699823" cy="1938440"/>
            <a:chOff x="0" y="0"/>
            <a:chExt cx="1362201" cy="561839"/>
          </a:xfrm>
        </p:grpSpPr>
        <p:sp>
          <p:nvSpPr>
            <p:cNvPr id="7" name="Freeform 7"/>
            <p:cNvSpPr/>
            <p:nvPr/>
          </p:nvSpPr>
          <p:spPr>
            <a:xfrm>
              <a:off x="0" y="0"/>
              <a:ext cx="1362201" cy="561839"/>
            </a:xfrm>
            <a:custGeom>
              <a:avLst/>
              <a:gdLst/>
              <a:ahLst/>
              <a:cxnLst/>
              <a:rect l="l" t="t" r="r" b="b"/>
              <a:pathLst>
                <a:path w="1362201" h="561839">
                  <a:moveTo>
                    <a:pt x="28004" y="0"/>
                  </a:moveTo>
                  <a:lnTo>
                    <a:pt x="1334198" y="0"/>
                  </a:lnTo>
                  <a:cubicBezTo>
                    <a:pt x="1341625" y="0"/>
                    <a:pt x="1348748" y="2950"/>
                    <a:pt x="1353999" y="8202"/>
                  </a:cubicBezTo>
                  <a:cubicBezTo>
                    <a:pt x="1359251" y="13454"/>
                    <a:pt x="1362201" y="20577"/>
                    <a:pt x="1362201" y="28004"/>
                  </a:cubicBezTo>
                  <a:lnTo>
                    <a:pt x="1362201" y="533836"/>
                  </a:lnTo>
                  <a:cubicBezTo>
                    <a:pt x="1362201" y="549302"/>
                    <a:pt x="1349664" y="561839"/>
                    <a:pt x="1334198" y="561839"/>
                  </a:cubicBezTo>
                  <a:lnTo>
                    <a:pt x="28004" y="561839"/>
                  </a:lnTo>
                  <a:cubicBezTo>
                    <a:pt x="20577" y="561839"/>
                    <a:pt x="13454" y="558889"/>
                    <a:pt x="8202" y="553637"/>
                  </a:cubicBezTo>
                  <a:cubicBezTo>
                    <a:pt x="2950" y="548386"/>
                    <a:pt x="0" y="541263"/>
                    <a:pt x="0" y="533836"/>
                  </a:cubicBezTo>
                  <a:lnTo>
                    <a:pt x="0" y="28004"/>
                  </a:lnTo>
                  <a:cubicBezTo>
                    <a:pt x="0" y="20577"/>
                    <a:pt x="2950" y="13454"/>
                    <a:pt x="8202" y="8202"/>
                  </a:cubicBezTo>
                  <a:cubicBezTo>
                    <a:pt x="13454" y="2950"/>
                    <a:pt x="20577" y="0"/>
                    <a:pt x="28004" y="0"/>
                  </a:cubicBezTo>
                  <a:close/>
                </a:path>
              </a:pathLst>
            </a:custGeom>
            <a:solidFill>
              <a:srgbClr val="FFE8E1"/>
            </a:solidFill>
            <a:ln w="47625" cap="sq">
              <a:solidFill>
                <a:srgbClr val="503299"/>
              </a:solidFill>
              <a:prstDash val="solid"/>
              <a:miter/>
            </a:ln>
          </p:spPr>
        </p:sp>
        <p:sp>
          <p:nvSpPr>
            <p:cNvPr id="8" name="TextBox 8"/>
            <p:cNvSpPr txBox="1"/>
            <p:nvPr/>
          </p:nvSpPr>
          <p:spPr>
            <a:xfrm>
              <a:off x="0" y="0"/>
              <a:ext cx="1362201" cy="561839"/>
            </a:xfrm>
            <a:prstGeom prst="rect">
              <a:avLst/>
            </a:prstGeom>
          </p:spPr>
          <p:txBody>
            <a:bodyPr lIns="50800" tIns="50800" rIns="50800" bIns="50800" rtlCol="0" anchor="ctr"/>
            <a:lstStyle/>
            <a:p>
              <a:pPr algn="ctr">
                <a:lnSpc>
                  <a:spcPts val="2961"/>
                </a:lnSpc>
              </a:pPr>
              <a:endParaRPr/>
            </a:p>
          </p:txBody>
        </p:sp>
      </p:grpSp>
      <p:grpSp>
        <p:nvGrpSpPr>
          <p:cNvPr id="9" name="Group 9"/>
          <p:cNvGrpSpPr/>
          <p:nvPr/>
        </p:nvGrpSpPr>
        <p:grpSpPr>
          <a:xfrm>
            <a:off x="3620940" y="5106281"/>
            <a:ext cx="6487551" cy="3289448"/>
            <a:chOff x="0" y="0"/>
            <a:chExt cx="1880358" cy="953417"/>
          </a:xfrm>
        </p:grpSpPr>
        <p:sp>
          <p:nvSpPr>
            <p:cNvPr id="10" name="Freeform 10"/>
            <p:cNvSpPr/>
            <p:nvPr/>
          </p:nvSpPr>
          <p:spPr>
            <a:xfrm>
              <a:off x="0" y="0"/>
              <a:ext cx="1880358" cy="953417"/>
            </a:xfrm>
            <a:custGeom>
              <a:avLst/>
              <a:gdLst/>
              <a:ahLst/>
              <a:cxnLst/>
              <a:rect l="l" t="t" r="r" b="b"/>
              <a:pathLst>
                <a:path w="1880358" h="953417">
                  <a:moveTo>
                    <a:pt x="20287" y="0"/>
                  </a:moveTo>
                  <a:lnTo>
                    <a:pt x="1860071" y="0"/>
                  </a:lnTo>
                  <a:cubicBezTo>
                    <a:pt x="1871275" y="0"/>
                    <a:pt x="1880358" y="9083"/>
                    <a:pt x="1880358" y="20287"/>
                  </a:cubicBezTo>
                  <a:lnTo>
                    <a:pt x="1880358" y="933130"/>
                  </a:lnTo>
                  <a:cubicBezTo>
                    <a:pt x="1880358" y="938510"/>
                    <a:pt x="1878221" y="943670"/>
                    <a:pt x="1874416" y="947475"/>
                  </a:cubicBezTo>
                  <a:cubicBezTo>
                    <a:pt x="1870612" y="951279"/>
                    <a:pt x="1865452" y="953417"/>
                    <a:pt x="1860071" y="953417"/>
                  </a:cubicBezTo>
                  <a:lnTo>
                    <a:pt x="20287" y="953417"/>
                  </a:lnTo>
                  <a:cubicBezTo>
                    <a:pt x="14907" y="953417"/>
                    <a:pt x="9746" y="951279"/>
                    <a:pt x="5942" y="947475"/>
                  </a:cubicBezTo>
                  <a:cubicBezTo>
                    <a:pt x="2137" y="943670"/>
                    <a:pt x="0" y="938510"/>
                    <a:pt x="0" y="933130"/>
                  </a:cubicBezTo>
                  <a:lnTo>
                    <a:pt x="0" y="20287"/>
                  </a:lnTo>
                  <a:cubicBezTo>
                    <a:pt x="0" y="14907"/>
                    <a:pt x="2137" y="9746"/>
                    <a:pt x="5942" y="5942"/>
                  </a:cubicBezTo>
                  <a:cubicBezTo>
                    <a:pt x="9746" y="2137"/>
                    <a:pt x="14907" y="0"/>
                    <a:pt x="20287" y="0"/>
                  </a:cubicBezTo>
                  <a:close/>
                </a:path>
              </a:pathLst>
            </a:custGeom>
            <a:solidFill>
              <a:srgbClr val="FFE8E1"/>
            </a:solidFill>
            <a:ln w="47625" cap="sq">
              <a:solidFill>
                <a:srgbClr val="503299"/>
              </a:solidFill>
              <a:prstDash val="solid"/>
              <a:miter/>
            </a:ln>
          </p:spPr>
        </p:sp>
        <p:sp>
          <p:nvSpPr>
            <p:cNvPr id="11" name="TextBox 11"/>
            <p:cNvSpPr txBox="1"/>
            <p:nvPr/>
          </p:nvSpPr>
          <p:spPr>
            <a:xfrm>
              <a:off x="0" y="0"/>
              <a:ext cx="1880358" cy="953417"/>
            </a:xfrm>
            <a:prstGeom prst="rect">
              <a:avLst/>
            </a:prstGeom>
          </p:spPr>
          <p:txBody>
            <a:bodyPr lIns="50800" tIns="50800" rIns="50800" bIns="50800" rtlCol="0" anchor="ctr"/>
            <a:lstStyle/>
            <a:p>
              <a:pPr algn="ctr">
                <a:lnSpc>
                  <a:spcPts val="2961"/>
                </a:lnSpc>
              </a:pPr>
              <a:endParaRPr/>
            </a:p>
          </p:txBody>
        </p:sp>
      </p:grpSp>
      <p:grpSp>
        <p:nvGrpSpPr>
          <p:cNvPr id="12" name="Group 12"/>
          <p:cNvGrpSpPr/>
          <p:nvPr/>
        </p:nvGrpSpPr>
        <p:grpSpPr>
          <a:xfrm>
            <a:off x="3945343" y="8633853"/>
            <a:ext cx="6163148" cy="1890050"/>
            <a:chOff x="0" y="0"/>
            <a:chExt cx="1786333" cy="547814"/>
          </a:xfrm>
        </p:grpSpPr>
        <p:sp>
          <p:nvSpPr>
            <p:cNvPr id="13" name="Freeform 13"/>
            <p:cNvSpPr/>
            <p:nvPr/>
          </p:nvSpPr>
          <p:spPr>
            <a:xfrm>
              <a:off x="0" y="0"/>
              <a:ext cx="1786333" cy="547814"/>
            </a:xfrm>
            <a:custGeom>
              <a:avLst/>
              <a:gdLst/>
              <a:ahLst/>
              <a:cxnLst/>
              <a:rect l="l" t="t" r="r" b="b"/>
              <a:pathLst>
                <a:path w="1786333" h="547814">
                  <a:moveTo>
                    <a:pt x="21355" y="0"/>
                  </a:moveTo>
                  <a:lnTo>
                    <a:pt x="1764978" y="0"/>
                  </a:lnTo>
                  <a:cubicBezTo>
                    <a:pt x="1770642" y="0"/>
                    <a:pt x="1776074" y="2250"/>
                    <a:pt x="1780078" y="6255"/>
                  </a:cubicBezTo>
                  <a:cubicBezTo>
                    <a:pt x="1784083" y="10259"/>
                    <a:pt x="1786333" y="15691"/>
                    <a:pt x="1786333" y="21355"/>
                  </a:cubicBezTo>
                  <a:lnTo>
                    <a:pt x="1786333" y="526459"/>
                  </a:lnTo>
                  <a:cubicBezTo>
                    <a:pt x="1786333" y="538253"/>
                    <a:pt x="1776772" y="547814"/>
                    <a:pt x="1764978" y="547814"/>
                  </a:cubicBezTo>
                  <a:lnTo>
                    <a:pt x="21355" y="547814"/>
                  </a:lnTo>
                  <a:cubicBezTo>
                    <a:pt x="9561" y="547814"/>
                    <a:pt x="0" y="538253"/>
                    <a:pt x="0" y="526459"/>
                  </a:cubicBezTo>
                  <a:lnTo>
                    <a:pt x="0" y="21355"/>
                  </a:lnTo>
                  <a:cubicBezTo>
                    <a:pt x="0" y="9561"/>
                    <a:pt x="9561" y="0"/>
                    <a:pt x="21355" y="0"/>
                  </a:cubicBezTo>
                  <a:close/>
                </a:path>
              </a:pathLst>
            </a:custGeom>
            <a:solidFill>
              <a:srgbClr val="FFE8E1"/>
            </a:solidFill>
            <a:ln w="47625" cap="sq">
              <a:solidFill>
                <a:srgbClr val="503299"/>
              </a:solidFill>
              <a:prstDash val="solid"/>
              <a:miter/>
            </a:ln>
          </p:spPr>
        </p:sp>
        <p:sp>
          <p:nvSpPr>
            <p:cNvPr id="14" name="TextBox 14"/>
            <p:cNvSpPr txBox="1"/>
            <p:nvPr/>
          </p:nvSpPr>
          <p:spPr>
            <a:xfrm>
              <a:off x="0" y="0"/>
              <a:ext cx="1786333" cy="547814"/>
            </a:xfrm>
            <a:prstGeom prst="rect">
              <a:avLst/>
            </a:prstGeom>
          </p:spPr>
          <p:txBody>
            <a:bodyPr lIns="50800" tIns="50800" rIns="50800" bIns="50800" rtlCol="0" anchor="ctr"/>
            <a:lstStyle/>
            <a:p>
              <a:pPr algn="ctr">
                <a:lnSpc>
                  <a:spcPts val="2961"/>
                </a:lnSpc>
              </a:pPr>
              <a:endParaRPr/>
            </a:p>
          </p:txBody>
        </p:sp>
      </p:grpSp>
      <p:grpSp>
        <p:nvGrpSpPr>
          <p:cNvPr id="15" name="Group 15"/>
          <p:cNvGrpSpPr/>
          <p:nvPr/>
        </p:nvGrpSpPr>
        <p:grpSpPr>
          <a:xfrm>
            <a:off x="152632" y="10702227"/>
            <a:ext cx="8656176" cy="2061273"/>
            <a:chOff x="0" y="0"/>
            <a:chExt cx="2508914" cy="597441"/>
          </a:xfrm>
        </p:grpSpPr>
        <p:sp>
          <p:nvSpPr>
            <p:cNvPr id="16" name="Freeform 16"/>
            <p:cNvSpPr/>
            <p:nvPr/>
          </p:nvSpPr>
          <p:spPr>
            <a:xfrm>
              <a:off x="0" y="0"/>
              <a:ext cx="2508914" cy="597441"/>
            </a:xfrm>
            <a:custGeom>
              <a:avLst/>
              <a:gdLst/>
              <a:ahLst/>
              <a:cxnLst/>
              <a:rect l="l" t="t" r="r" b="b"/>
              <a:pathLst>
                <a:path w="2508914" h="597441">
                  <a:moveTo>
                    <a:pt x="15204" y="0"/>
                  </a:moveTo>
                  <a:lnTo>
                    <a:pt x="2493710" y="0"/>
                  </a:lnTo>
                  <a:cubicBezTo>
                    <a:pt x="2502107" y="0"/>
                    <a:pt x="2508914" y="6807"/>
                    <a:pt x="2508914" y="15204"/>
                  </a:cubicBezTo>
                  <a:lnTo>
                    <a:pt x="2508914" y="582237"/>
                  </a:lnTo>
                  <a:cubicBezTo>
                    <a:pt x="2508914" y="590634"/>
                    <a:pt x="2502107" y="597441"/>
                    <a:pt x="2493710" y="597441"/>
                  </a:cubicBezTo>
                  <a:lnTo>
                    <a:pt x="15204" y="597441"/>
                  </a:lnTo>
                  <a:cubicBezTo>
                    <a:pt x="6807" y="597441"/>
                    <a:pt x="0" y="590634"/>
                    <a:pt x="0" y="582237"/>
                  </a:cubicBezTo>
                  <a:lnTo>
                    <a:pt x="0" y="15204"/>
                  </a:lnTo>
                  <a:cubicBezTo>
                    <a:pt x="0" y="6807"/>
                    <a:pt x="6807" y="0"/>
                    <a:pt x="15204" y="0"/>
                  </a:cubicBezTo>
                  <a:close/>
                </a:path>
              </a:pathLst>
            </a:custGeom>
            <a:solidFill>
              <a:srgbClr val="FFE8E1"/>
            </a:solidFill>
            <a:ln w="47625" cap="sq">
              <a:solidFill>
                <a:srgbClr val="503299"/>
              </a:solidFill>
              <a:prstDash val="solid"/>
              <a:miter/>
            </a:ln>
          </p:spPr>
        </p:sp>
        <p:sp>
          <p:nvSpPr>
            <p:cNvPr id="17" name="TextBox 17"/>
            <p:cNvSpPr txBox="1"/>
            <p:nvPr/>
          </p:nvSpPr>
          <p:spPr>
            <a:xfrm>
              <a:off x="0" y="0"/>
              <a:ext cx="2508914" cy="597441"/>
            </a:xfrm>
            <a:prstGeom prst="rect">
              <a:avLst/>
            </a:prstGeom>
          </p:spPr>
          <p:txBody>
            <a:bodyPr lIns="50800" tIns="50800" rIns="50800" bIns="50800" rtlCol="0" anchor="ctr"/>
            <a:lstStyle/>
            <a:p>
              <a:pPr algn="ctr">
                <a:lnSpc>
                  <a:spcPts val="2961"/>
                </a:lnSpc>
              </a:pPr>
              <a:endParaRPr/>
            </a:p>
          </p:txBody>
        </p:sp>
      </p:grpSp>
      <p:sp>
        <p:nvSpPr>
          <p:cNvPr id="18" name="AutoShape 18"/>
          <p:cNvSpPr/>
          <p:nvPr/>
        </p:nvSpPr>
        <p:spPr>
          <a:xfrm>
            <a:off x="5151096" y="4236540"/>
            <a:ext cx="893108" cy="893108"/>
          </a:xfrm>
          <a:prstGeom prst="line">
            <a:avLst/>
          </a:prstGeom>
          <a:ln w="28575" cap="flat">
            <a:solidFill>
              <a:srgbClr val="503299"/>
            </a:solidFill>
            <a:prstDash val="sysDash"/>
            <a:headEnd type="oval" w="lg" len="lg"/>
            <a:tailEnd type="oval" w="lg" len="lg"/>
          </a:ln>
        </p:spPr>
      </p:sp>
      <p:sp>
        <p:nvSpPr>
          <p:cNvPr id="19" name="AutoShape 19"/>
          <p:cNvSpPr/>
          <p:nvPr/>
        </p:nvSpPr>
        <p:spPr>
          <a:xfrm>
            <a:off x="6808355" y="8354961"/>
            <a:ext cx="229693" cy="480024"/>
          </a:xfrm>
          <a:prstGeom prst="line">
            <a:avLst/>
          </a:prstGeom>
          <a:ln w="28575" cap="flat">
            <a:solidFill>
              <a:srgbClr val="503299"/>
            </a:solidFill>
            <a:prstDash val="sysDash"/>
            <a:headEnd type="oval" w="lg" len="lg"/>
            <a:tailEnd type="oval" w="lg" len="lg"/>
          </a:ln>
        </p:spPr>
      </p:sp>
      <p:sp>
        <p:nvSpPr>
          <p:cNvPr id="20" name="AutoShape 20"/>
          <p:cNvSpPr/>
          <p:nvPr/>
        </p:nvSpPr>
        <p:spPr>
          <a:xfrm flipV="1">
            <a:off x="3042132" y="9858938"/>
            <a:ext cx="893108" cy="893108"/>
          </a:xfrm>
          <a:prstGeom prst="line">
            <a:avLst/>
          </a:prstGeom>
          <a:ln w="28575" cap="flat">
            <a:solidFill>
              <a:srgbClr val="503299"/>
            </a:solidFill>
            <a:prstDash val="sysDash"/>
            <a:headEnd type="oval" w="lg" len="lg"/>
            <a:tailEnd type="oval" w="lg" len="lg"/>
          </a:ln>
        </p:spPr>
      </p:sp>
      <p:sp>
        <p:nvSpPr>
          <p:cNvPr id="21" name="Freeform 21"/>
          <p:cNvSpPr/>
          <p:nvPr/>
        </p:nvSpPr>
        <p:spPr>
          <a:xfrm>
            <a:off x="9495801" y="11890625"/>
            <a:ext cx="729215" cy="729215"/>
          </a:xfrm>
          <a:custGeom>
            <a:avLst/>
            <a:gdLst/>
            <a:ahLst/>
            <a:cxnLst/>
            <a:rect l="l" t="t" r="r" b="b"/>
            <a:pathLst>
              <a:path w="729215" h="729215">
                <a:moveTo>
                  <a:pt x="0" y="0"/>
                </a:moveTo>
                <a:lnTo>
                  <a:pt x="729214" y="0"/>
                </a:lnTo>
                <a:lnTo>
                  <a:pt x="729214" y="729214"/>
                </a:lnTo>
                <a:lnTo>
                  <a:pt x="0" y="72921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22" name="Freeform 22"/>
          <p:cNvSpPr/>
          <p:nvPr/>
        </p:nvSpPr>
        <p:spPr>
          <a:xfrm>
            <a:off x="8808808" y="1690705"/>
            <a:ext cx="786860" cy="786860"/>
          </a:xfrm>
          <a:custGeom>
            <a:avLst/>
            <a:gdLst/>
            <a:ahLst/>
            <a:cxnLst/>
            <a:rect l="l" t="t" r="r" b="b"/>
            <a:pathLst>
              <a:path w="786860" h="786860">
                <a:moveTo>
                  <a:pt x="0" y="0"/>
                </a:moveTo>
                <a:lnTo>
                  <a:pt x="786860" y="0"/>
                </a:lnTo>
                <a:lnTo>
                  <a:pt x="786860" y="786860"/>
                </a:lnTo>
                <a:lnTo>
                  <a:pt x="0" y="78686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23" name="Freeform 23"/>
          <p:cNvSpPr/>
          <p:nvPr/>
        </p:nvSpPr>
        <p:spPr>
          <a:xfrm>
            <a:off x="8639448" y="1650799"/>
            <a:ext cx="769616" cy="769616"/>
          </a:xfrm>
          <a:custGeom>
            <a:avLst/>
            <a:gdLst/>
            <a:ahLst/>
            <a:cxnLst/>
            <a:rect l="l" t="t" r="r" b="b"/>
            <a:pathLst>
              <a:path w="769616" h="769616">
                <a:moveTo>
                  <a:pt x="0" y="0"/>
                </a:moveTo>
                <a:lnTo>
                  <a:pt x="769616" y="0"/>
                </a:lnTo>
                <a:lnTo>
                  <a:pt x="769616" y="769616"/>
                </a:lnTo>
                <a:lnTo>
                  <a:pt x="0" y="769616"/>
                </a:lnTo>
                <a:lnTo>
                  <a:pt x="0" y="0"/>
                </a:lnTo>
                <a:close/>
              </a:path>
            </a:pathLst>
          </a:custGeom>
          <a:blipFill>
            <a:blip r:embed="rId4">
              <a:alphaModFix amt="68000"/>
              <a:extLst>
                <a:ext uri="{96DAC541-7B7A-43D3-8B79-37D633B846F1}">
                  <asvg:svgBlip xmlns:asvg="http://schemas.microsoft.com/office/drawing/2016/SVG/main" r:embed="rId5"/>
                </a:ext>
              </a:extLst>
            </a:blip>
            <a:stretch>
              <a:fillRect/>
            </a:stretch>
          </a:blipFill>
        </p:spPr>
      </p:sp>
      <p:sp>
        <p:nvSpPr>
          <p:cNvPr id="24" name="Freeform 24"/>
          <p:cNvSpPr/>
          <p:nvPr/>
        </p:nvSpPr>
        <p:spPr>
          <a:xfrm>
            <a:off x="8381771" y="11316817"/>
            <a:ext cx="573807" cy="573807"/>
          </a:xfrm>
          <a:custGeom>
            <a:avLst/>
            <a:gdLst/>
            <a:ahLst/>
            <a:cxnLst/>
            <a:rect l="l" t="t" r="r" b="b"/>
            <a:pathLst>
              <a:path w="573807" h="573807">
                <a:moveTo>
                  <a:pt x="0" y="0"/>
                </a:moveTo>
                <a:lnTo>
                  <a:pt x="573807" y="0"/>
                </a:lnTo>
                <a:lnTo>
                  <a:pt x="573807" y="573808"/>
                </a:lnTo>
                <a:lnTo>
                  <a:pt x="0" y="573808"/>
                </a:lnTo>
                <a:lnTo>
                  <a:pt x="0" y="0"/>
                </a:lnTo>
                <a:close/>
              </a:path>
            </a:pathLst>
          </a:custGeom>
          <a:blipFill>
            <a:blip r:embed="rId6">
              <a:alphaModFix amt="30000"/>
              <a:extLst>
                <a:ext uri="{96DAC541-7B7A-43D3-8B79-37D633B846F1}">
                  <asvg:svgBlip xmlns:asvg="http://schemas.microsoft.com/office/drawing/2016/SVG/main" r:embed="rId7"/>
                </a:ext>
              </a:extLst>
            </a:blip>
            <a:stretch>
              <a:fillRect/>
            </a:stretch>
          </a:blipFill>
        </p:spPr>
      </p:sp>
      <p:sp>
        <p:nvSpPr>
          <p:cNvPr id="25" name="Freeform 25"/>
          <p:cNvSpPr/>
          <p:nvPr/>
        </p:nvSpPr>
        <p:spPr>
          <a:xfrm>
            <a:off x="441170" y="501882"/>
            <a:ext cx="573807" cy="573807"/>
          </a:xfrm>
          <a:custGeom>
            <a:avLst/>
            <a:gdLst/>
            <a:ahLst/>
            <a:cxnLst/>
            <a:rect l="l" t="t" r="r" b="b"/>
            <a:pathLst>
              <a:path w="573807" h="573807">
                <a:moveTo>
                  <a:pt x="0" y="0"/>
                </a:moveTo>
                <a:lnTo>
                  <a:pt x="573807" y="0"/>
                </a:lnTo>
                <a:lnTo>
                  <a:pt x="573807" y="573807"/>
                </a:lnTo>
                <a:lnTo>
                  <a:pt x="0" y="57380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grpSp>
        <p:nvGrpSpPr>
          <p:cNvPr id="26" name="Group 26"/>
          <p:cNvGrpSpPr/>
          <p:nvPr/>
        </p:nvGrpSpPr>
        <p:grpSpPr>
          <a:xfrm>
            <a:off x="5151096" y="3152089"/>
            <a:ext cx="906971" cy="960047"/>
            <a:chOff x="0" y="0"/>
            <a:chExt cx="1209295" cy="1280063"/>
          </a:xfrm>
        </p:grpSpPr>
        <p:grpSp>
          <p:nvGrpSpPr>
            <p:cNvPr id="27" name="Group 27"/>
            <p:cNvGrpSpPr/>
            <p:nvPr/>
          </p:nvGrpSpPr>
          <p:grpSpPr>
            <a:xfrm>
              <a:off x="0" y="0"/>
              <a:ext cx="1209295" cy="1209295"/>
              <a:chOff x="0" y="0"/>
              <a:chExt cx="812800" cy="812800"/>
            </a:xfrm>
          </p:grpSpPr>
          <p:sp>
            <p:nvSpPr>
              <p:cNvPr id="28" name="Freeform 2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alpha val="84706"/>
                </a:srgbClr>
              </a:solidFill>
            </p:spPr>
          </p:sp>
          <p:sp>
            <p:nvSpPr>
              <p:cNvPr id="29" name="TextBox 29"/>
              <p:cNvSpPr txBox="1"/>
              <p:nvPr/>
            </p:nvSpPr>
            <p:spPr>
              <a:xfrm>
                <a:off x="76200" y="76200"/>
                <a:ext cx="660400" cy="660400"/>
              </a:xfrm>
              <a:prstGeom prst="rect">
                <a:avLst/>
              </a:prstGeom>
            </p:spPr>
            <p:txBody>
              <a:bodyPr lIns="50800" tIns="50800" rIns="50800" bIns="50800" rtlCol="0" anchor="ctr"/>
              <a:lstStyle/>
              <a:p>
                <a:pPr algn="ctr">
                  <a:lnSpc>
                    <a:spcPts val="2961"/>
                  </a:lnSpc>
                </a:pPr>
                <a:endParaRPr/>
              </a:p>
            </p:txBody>
          </p:sp>
        </p:grpSp>
        <p:sp>
          <p:nvSpPr>
            <p:cNvPr id="30" name="TextBox 30"/>
            <p:cNvSpPr txBox="1"/>
            <p:nvPr/>
          </p:nvSpPr>
          <p:spPr>
            <a:xfrm>
              <a:off x="239626" y="380903"/>
              <a:ext cx="704642" cy="899161"/>
            </a:xfrm>
            <a:prstGeom prst="rect">
              <a:avLst/>
            </a:prstGeom>
          </p:spPr>
          <p:txBody>
            <a:bodyPr lIns="0" tIns="0" rIns="0" bIns="0" rtlCol="0" anchor="t">
              <a:spAutoFit/>
            </a:bodyPr>
            <a:lstStyle/>
            <a:p>
              <a:pPr algn="ctr">
                <a:lnSpc>
                  <a:spcPts val="4680"/>
                </a:lnSpc>
              </a:pPr>
              <a:r>
                <a:rPr lang="en-US" sz="5200" b="1">
                  <a:solidFill>
                    <a:srgbClr val="503299"/>
                  </a:solidFill>
                  <a:latin typeface="Hind Guntur Semi-Bold"/>
                  <a:ea typeface="Hind Guntur Semi-Bold"/>
                  <a:cs typeface="Hind Guntur Semi-Bold"/>
                  <a:sym typeface="Hind Guntur Semi-Bold"/>
                </a:rPr>
                <a:t>1</a:t>
              </a:r>
            </a:p>
          </p:txBody>
        </p:sp>
      </p:grpSp>
      <p:grpSp>
        <p:nvGrpSpPr>
          <p:cNvPr id="31" name="Group 31"/>
          <p:cNvGrpSpPr/>
          <p:nvPr/>
        </p:nvGrpSpPr>
        <p:grpSpPr>
          <a:xfrm>
            <a:off x="3028269" y="8898891"/>
            <a:ext cx="906971" cy="960047"/>
            <a:chOff x="0" y="0"/>
            <a:chExt cx="1209295" cy="1280063"/>
          </a:xfrm>
        </p:grpSpPr>
        <p:grpSp>
          <p:nvGrpSpPr>
            <p:cNvPr id="32" name="Group 32"/>
            <p:cNvGrpSpPr/>
            <p:nvPr/>
          </p:nvGrpSpPr>
          <p:grpSpPr>
            <a:xfrm>
              <a:off x="0" y="0"/>
              <a:ext cx="1209295" cy="1209295"/>
              <a:chOff x="0" y="0"/>
              <a:chExt cx="812800" cy="812800"/>
            </a:xfrm>
          </p:grpSpPr>
          <p:sp>
            <p:nvSpPr>
              <p:cNvPr id="33" name="Freeform 3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alpha val="84706"/>
                </a:srgbClr>
              </a:solidFill>
            </p:spPr>
          </p:sp>
          <p:sp>
            <p:nvSpPr>
              <p:cNvPr id="34" name="TextBox 34"/>
              <p:cNvSpPr txBox="1"/>
              <p:nvPr/>
            </p:nvSpPr>
            <p:spPr>
              <a:xfrm>
                <a:off x="76200" y="76200"/>
                <a:ext cx="660400" cy="660400"/>
              </a:xfrm>
              <a:prstGeom prst="rect">
                <a:avLst/>
              </a:prstGeom>
            </p:spPr>
            <p:txBody>
              <a:bodyPr lIns="50800" tIns="50800" rIns="50800" bIns="50800" rtlCol="0" anchor="ctr"/>
              <a:lstStyle/>
              <a:p>
                <a:pPr algn="ctr">
                  <a:lnSpc>
                    <a:spcPts val="2961"/>
                  </a:lnSpc>
                </a:pPr>
                <a:endParaRPr/>
              </a:p>
            </p:txBody>
          </p:sp>
        </p:grpSp>
        <p:sp>
          <p:nvSpPr>
            <p:cNvPr id="35" name="TextBox 35"/>
            <p:cNvSpPr txBox="1"/>
            <p:nvPr/>
          </p:nvSpPr>
          <p:spPr>
            <a:xfrm>
              <a:off x="239626" y="380903"/>
              <a:ext cx="704642" cy="899161"/>
            </a:xfrm>
            <a:prstGeom prst="rect">
              <a:avLst/>
            </a:prstGeom>
          </p:spPr>
          <p:txBody>
            <a:bodyPr lIns="0" tIns="0" rIns="0" bIns="0" rtlCol="0" anchor="t">
              <a:spAutoFit/>
            </a:bodyPr>
            <a:lstStyle/>
            <a:p>
              <a:pPr algn="ctr">
                <a:lnSpc>
                  <a:spcPts val="4680"/>
                </a:lnSpc>
              </a:pPr>
              <a:r>
                <a:rPr lang="en-US" sz="5200" b="1">
                  <a:solidFill>
                    <a:srgbClr val="503299"/>
                  </a:solidFill>
                  <a:latin typeface="Hind Guntur Medium"/>
                  <a:ea typeface="Hind Guntur Medium"/>
                  <a:cs typeface="Hind Guntur Medium"/>
                  <a:sym typeface="Hind Guntur Medium"/>
                </a:rPr>
                <a:t>3</a:t>
              </a:r>
            </a:p>
          </p:txBody>
        </p:sp>
      </p:grpSp>
      <p:grpSp>
        <p:nvGrpSpPr>
          <p:cNvPr id="36" name="Group 36"/>
          <p:cNvGrpSpPr/>
          <p:nvPr/>
        </p:nvGrpSpPr>
        <p:grpSpPr>
          <a:xfrm>
            <a:off x="8955578" y="10930577"/>
            <a:ext cx="906971" cy="906971"/>
            <a:chOff x="0" y="0"/>
            <a:chExt cx="812800" cy="812800"/>
          </a:xfrm>
        </p:grpSpPr>
        <p:sp>
          <p:nvSpPr>
            <p:cNvPr id="37" name="Freeform 3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alpha val="84706"/>
              </a:srgbClr>
            </a:solidFill>
          </p:spPr>
        </p:sp>
        <p:sp>
          <p:nvSpPr>
            <p:cNvPr id="38" name="TextBox 38"/>
            <p:cNvSpPr txBox="1"/>
            <p:nvPr/>
          </p:nvSpPr>
          <p:spPr>
            <a:xfrm>
              <a:off x="76200" y="76200"/>
              <a:ext cx="660400" cy="660400"/>
            </a:xfrm>
            <a:prstGeom prst="rect">
              <a:avLst/>
            </a:prstGeom>
          </p:spPr>
          <p:txBody>
            <a:bodyPr lIns="50800" tIns="50800" rIns="50800" bIns="50800" rtlCol="0" anchor="ctr"/>
            <a:lstStyle/>
            <a:p>
              <a:pPr algn="ctr">
                <a:lnSpc>
                  <a:spcPts val="2961"/>
                </a:lnSpc>
              </a:pPr>
              <a:endParaRPr/>
            </a:p>
          </p:txBody>
        </p:sp>
      </p:grpSp>
      <p:grpSp>
        <p:nvGrpSpPr>
          <p:cNvPr id="39" name="Group 39"/>
          <p:cNvGrpSpPr/>
          <p:nvPr/>
        </p:nvGrpSpPr>
        <p:grpSpPr>
          <a:xfrm>
            <a:off x="2606104" y="4869413"/>
            <a:ext cx="906971" cy="960047"/>
            <a:chOff x="0" y="0"/>
            <a:chExt cx="1209295" cy="1280063"/>
          </a:xfrm>
        </p:grpSpPr>
        <p:grpSp>
          <p:nvGrpSpPr>
            <p:cNvPr id="40" name="Group 40"/>
            <p:cNvGrpSpPr/>
            <p:nvPr/>
          </p:nvGrpSpPr>
          <p:grpSpPr>
            <a:xfrm>
              <a:off x="0" y="0"/>
              <a:ext cx="1209295" cy="1209295"/>
              <a:chOff x="0" y="0"/>
              <a:chExt cx="812800" cy="812800"/>
            </a:xfrm>
          </p:grpSpPr>
          <p:sp>
            <p:nvSpPr>
              <p:cNvPr id="41" name="Freeform 4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alpha val="84706"/>
                </a:srgbClr>
              </a:solidFill>
            </p:spPr>
          </p:sp>
          <p:sp>
            <p:nvSpPr>
              <p:cNvPr id="42" name="TextBox 42"/>
              <p:cNvSpPr txBox="1"/>
              <p:nvPr/>
            </p:nvSpPr>
            <p:spPr>
              <a:xfrm>
                <a:off x="76200" y="76200"/>
                <a:ext cx="660400" cy="660400"/>
              </a:xfrm>
              <a:prstGeom prst="rect">
                <a:avLst/>
              </a:prstGeom>
            </p:spPr>
            <p:txBody>
              <a:bodyPr lIns="50800" tIns="50800" rIns="50800" bIns="50800" rtlCol="0" anchor="ctr"/>
              <a:lstStyle/>
              <a:p>
                <a:pPr algn="ctr">
                  <a:lnSpc>
                    <a:spcPts val="2961"/>
                  </a:lnSpc>
                </a:pPr>
                <a:endParaRPr/>
              </a:p>
            </p:txBody>
          </p:sp>
        </p:grpSp>
        <p:sp>
          <p:nvSpPr>
            <p:cNvPr id="43" name="TextBox 43"/>
            <p:cNvSpPr txBox="1"/>
            <p:nvPr/>
          </p:nvSpPr>
          <p:spPr>
            <a:xfrm>
              <a:off x="239626" y="380903"/>
              <a:ext cx="704642" cy="899161"/>
            </a:xfrm>
            <a:prstGeom prst="rect">
              <a:avLst/>
            </a:prstGeom>
          </p:spPr>
          <p:txBody>
            <a:bodyPr lIns="0" tIns="0" rIns="0" bIns="0" rtlCol="0" anchor="t">
              <a:spAutoFit/>
            </a:bodyPr>
            <a:lstStyle/>
            <a:p>
              <a:pPr algn="ctr">
                <a:lnSpc>
                  <a:spcPts val="4680"/>
                </a:lnSpc>
              </a:pPr>
              <a:r>
                <a:rPr lang="en-US" sz="5200" b="1">
                  <a:solidFill>
                    <a:srgbClr val="503299"/>
                  </a:solidFill>
                  <a:latin typeface="Hind Guntur Medium"/>
                  <a:ea typeface="Hind Guntur Medium"/>
                  <a:cs typeface="Hind Guntur Medium"/>
                  <a:sym typeface="Hind Guntur Medium"/>
                </a:rPr>
                <a:t>2</a:t>
              </a:r>
            </a:p>
          </p:txBody>
        </p:sp>
      </p:grpSp>
      <p:grpSp>
        <p:nvGrpSpPr>
          <p:cNvPr id="44" name="Group 44"/>
          <p:cNvGrpSpPr/>
          <p:nvPr/>
        </p:nvGrpSpPr>
        <p:grpSpPr>
          <a:xfrm>
            <a:off x="8808808" y="10930577"/>
            <a:ext cx="906971" cy="960047"/>
            <a:chOff x="0" y="0"/>
            <a:chExt cx="1209295" cy="1280063"/>
          </a:xfrm>
        </p:grpSpPr>
        <p:grpSp>
          <p:nvGrpSpPr>
            <p:cNvPr id="45" name="Group 45"/>
            <p:cNvGrpSpPr/>
            <p:nvPr/>
          </p:nvGrpSpPr>
          <p:grpSpPr>
            <a:xfrm>
              <a:off x="0" y="0"/>
              <a:ext cx="1209295" cy="1209295"/>
              <a:chOff x="0" y="0"/>
              <a:chExt cx="812800" cy="812800"/>
            </a:xfrm>
          </p:grpSpPr>
          <p:sp>
            <p:nvSpPr>
              <p:cNvPr id="46" name="Freeform 4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alpha val="84706"/>
                </a:srgbClr>
              </a:solidFill>
            </p:spPr>
          </p:sp>
          <p:sp>
            <p:nvSpPr>
              <p:cNvPr id="47" name="TextBox 47"/>
              <p:cNvSpPr txBox="1"/>
              <p:nvPr/>
            </p:nvSpPr>
            <p:spPr>
              <a:xfrm>
                <a:off x="76200" y="76200"/>
                <a:ext cx="660400" cy="660400"/>
              </a:xfrm>
              <a:prstGeom prst="rect">
                <a:avLst/>
              </a:prstGeom>
            </p:spPr>
            <p:txBody>
              <a:bodyPr lIns="50800" tIns="50800" rIns="50800" bIns="50800" rtlCol="0" anchor="ctr"/>
              <a:lstStyle/>
              <a:p>
                <a:pPr algn="ctr">
                  <a:lnSpc>
                    <a:spcPts val="2961"/>
                  </a:lnSpc>
                </a:pPr>
                <a:endParaRPr/>
              </a:p>
            </p:txBody>
          </p:sp>
        </p:grpSp>
        <p:sp>
          <p:nvSpPr>
            <p:cNvPr id="48" name="TextBox 48"/>
            <p:cNvSpPr txBox="1"/>
            <p:nvPr/>
          </p:nvSpPr>
          <p:spPr>
            <a:xfrm>
              <a:off x="239626" y="380903"/>
              <a:ext cx="704642" cy="899161"/>
            </a:xfrm>
            <a:prstGeom prst="rect">
              <a:avLst/>
            </a:prstGeom>
          </p:spPr>
          <p:txBody>
            <a:bodyPr lIns="0" tIns="0" rIns="0" bIns="0" rtlCol="0" anchor="t">
              <a:spAutoFit/>
            </a:bodyPr>
            <a:lstStyle/>
            <a:p>
              <a:pPr algn="ctr">
                <a:lnSpc>
                  <a:spcPts val="4680"/>
                </a:lnSpc>
              </a:pPr>
              <a:r>
                <a:rPr lang="en-US" sz="5200" b="1">
                  <a:solidFill>
                    <a:srgbClr val="503299"/>
                  </a:solidFill>
                  <a:latin typeface="Hind Guntur Medium"/>
                  <a:ea typeface="Hind Guntur Medium"/>
                  <a:cs typeface="Hind Guntur Medium"/>
                  <a:sym typeface="Hind Guntur Medium"/>
                </a:rPr>
                <a:t>4</a:t>
              </a:r>
            </a:p>
          </p:txBody>
        </p:sp>
      </p:grpSp>
      <p:sp>
        <p:nvSpPr>
          <p:cNvPr id="49" name="Freeform 49"/>
          <p:cNvSpPr/>
          <p:nvPr/>
        </p:nvSpPr>
        <p:spPr>
          <a:xfrm>
            <a:off x="6336643" y="2753790"/>
            <a:ext cx="3495815" cy="2015418"/>
          </a:xfrm>
          <a:custGeom>
            <a:avLst/>
            <a:gdLst/>
            <a:ahLst/>
            <a:cxnLst/>
            <a:rect l="l" t="t" r="r" b="b"/>
            <a:pathLst>
              <a:path w="3495815" h="2015418">
                <a:moveTo>
                  <a:pt x="0" y="0"/>
                </a:moveTo>
                <a:lnTo>
                  <a:pt x="3495815" y="0"/>
                </a:lnTo>
                <a:lnTo>
                  <a:pt x="3495815" y="2015417"/>
                </a:lnTo>
                <a:lnTo>
                  <a:pt x="0" y="2015417"/>
                </a:lnTo>
                <a:lnTo>
                  <a:pt x="0" y="0"/>
                </a:lnTo>
                <a:close/>
              </a:path>
            </a:pathLst>
          </a:custGeom>
          <a:blipFill>
            <a:blip r:embed="rId8"/>
            <a:stretch>
              <a:fillRect/>
            </a:stretch>
          </a:blipFill>
        </p:spPr>
      </p:sp>
      <p:sp>
        <p:nvSpPr>
          <p:cNvPr id="50" name="Freeform 50"/>
          <p:cNvSpPr/>
          <p:nvPr/>
        </p:nvSpPr>
        <p:spPr>
          <a:xfrm>
            <a:off x="152632" y="5867560"/>
            <a:ext cx="3360443" cy="2087621"/>
          </a:xfrm>
          <a:custGeom>
            <a:avLst/>
            <a:gdLst/>
            <a:ahLst/>
            <a:cxnLst/>
            <a:rect l="l" t="t" r="r" b="b"/>
            <a:pathLst>
              <a:path w="3360443" h="2087621">
                <a:moveTo>
                  <a:pt x="0" y="0"/>
                </a:moveTo>
                <a:lnTo>
                  <a:pt x="3360443" y="0"/>
                </a:lnTo>
                <a:lnTo>
                  <a:pt x="3360443" y="2087621"/>
                </a:lnTo>
                <a:lnTo>
                  <a:pt x="0" y="2087621"/>
                </a:lnTo>
                <a:lnTo>
                  <a:pt x="0" y="0"/>
                </a:lnTo>
                <a:close/>
              </a:path>
            </a:pathLst>
          </a:custGeom>
          <a:blipFill>
            <a:blip r:embed="rId9"/>
            <a:stretch>
              <a:fillRect/>
            </a:stretch>
          </a:blipFill>
        </p:spPr>
      </p:sp>
      <p:sp>
        <p:nvSpPr>
          <p:cNvPr id="51" name="Freeform 51"/>
          <p:cNvSpPr/>
          <p:nvPr/>
        </p:nvSpPr>
        <p:spPr>
          <a:xfrm>
            <a:off x="213507" y="8406128"/>
            <a:ext cx="2577574" cy="2032014"/>
          </a:xfrm>
          <a:custGeom>
            <a:avLst/>
            <a:gdLst/>
            <a:ahLst/>
            <a:cxnLst/>
            <a:rect l="l" t="t" r="r" b="b"/>
            <a:pathLst>
              <a:path w="2577574" h="2032014">
                <a:moveTo>
                  <a:pt x="0" y="0"/>
                </a:moveTo>
                <a:lnTo>
                  <a:pt x="2577574" y="0"/>
                </a:lnTo>
                <a:lnTo>
                  <a:pt x="2577574" y="2032014"/>
                </a:lnTo>
                <a:lnTo>
                  <a:pt x="0" y="2032014"/>
                </a:lnTo>
                <a:lnTo>
                  <a:pt x="0" y="0"/>
                </a:lnTo>
                <a:close/>
              </a:path>
            </a:pathLst>
          </a:custGeom>
          <a:blipFill>
            <a:blip r:embed="rId10"/>
            <a:stretch>
              <a:fillRect/>
            </a:stretch>
          </a:blipFill>
        </p:spPr>
      </p:sp>
      <p:sp>
        <p:nvSpPr>
          <p:cNvPr id="52" name="TextBox 52"/>
          <p:cNvSpPr txBox="1"/>
          <p:nvPr/>
        </p:nvSpPr>
        <p:spPr>
          <a:xfrm>
            <a:off x="273483" y="10752624"/>
            <a:ext cx="8395191" cy="2156714"/>
          </a:xfrm>
          <a:prstGeom prst="rect">
            <a:avLst/>
          </a:prstGeom>
        </p:spPr>
        <p:txBody>
          <a:bodyPr lIns="0" tIns="0" rIns="0" bIns="0" rtlCol="0" anchor="t">
            <a:spAutoFit/>
          </a:bodyPr>
          <a:lstStyle/>
          <a:p>
            <a:pPr algn="just">
              <a:lnSpc>
                <a:spcPts val="1887"/>
              </a:lnSpc>
            </a:pPr>
            <a:r>
              <a:rPr lang="en-US" sz="1599">
                <a:solidFill>
                  <a:srgbClr val="503299"/>
                </a:solidFill>
                <a:latin typeface="Times New Roman"/>
                <a:ea typeface="Times New Roman"/>
                <a:cs typeface="Times New Roman"/>
                <a:sym typeface="Times New Roman"/>
              </a:rPr>
              <a:t>Allen and Lehmann-Willenbrock (2023) opined that these meetings assist in navigating work experiences, behaviours and better wellbeing. It becomes significant to note that there are multiple ways so as to schedule a meeting, and a meeting can also be scheduled from the chat. To create a meeting from the chat, a person needs to:</a:t>
            </a:r>
          </a:p>
          <a:p>
            <a:pPr algn="just">
              <a:lnSpc>
                <a:spcPts val="1887"/>
              </a:lnSpc>
            </a:pPr>
            <a:r>
              <a:rPr lang="en-US" sz="1599">
                <a:solidFill>
                  <a:srgbClr val="503299"/>
                </a:solidFill>
                <a:latin typeface="Times New Roman"/>
                <a:ea typeface="Times New Roman"/>
                <a:cs typeface="Times New Roman"/>
                <a:sym typeface="Times New Roman"/>
              </a:rPr>
              <a:t>●     Choose chat and opt for more chat options that lie at the top of the chat</a:t>
            </a:r>
          </a:p>
          <a:p>
            <a:pPr algn="just">
              <a:lnSpc>
                <a:spcPts val="1887"/>
              </a:lnSpc>
            </a:pPr>
            <a:r>
              <a:rPr lang="en-US" sz="1599">
                <a:solidFill>
                  <a:srgbClr val="503299"/>
                </a:solidFill>
                <a:latin typeface="Times New Roman"/>
                <a:ea typeface="Times New Roman"/>
                <a:cs typeface="Times New Roman"/>
                <a:sym typeface="Times New Roman"/>
              </a:rPr>
              <a:t>●     Select the Schedule a meeting option and further include the necessary details of the meeting (support.microsoft.com, 2025)</a:t>
            </a:r>
          </a:p>
          <a:p>
            <a:pPr algn="just">
              <a:lnSpc>
                <a:spcPts val="1887"/>
              </a:lnSpc>
            </a:pPr>
            <a:r>
              <a:rPr lang="en-US" sz="1599">
                <a:solidFill>
                  <a:srgbClr val="503299"/>
                </a:solidFill>
                <a:latin typeface="Times New Roman"/>
                <a:ea typeface="Times New Roman"/>
                <a:cs typeface="Times New Roman"/>
                <a:sym typeface="Times New Roman"/>
              </a:rPr>
              <a:t>●     It is after this that the send option can be selected </a:t>
            </a:r>
          </a:p>
          <a:p>
            <a:pPr algn="just">
              <a:lnSpc>
                <a:spcPts val="1887"/>
              </a:lnSpc>
            </a:pPr>
            <a:endParaRPr lang="en-US" sz="1599">
              <a:solidFill>
                <a:srgbClr val="503299"/>
              </a:solidFill>
              <a:latin typeface="Times New Roman"/>
              <a:ea typeface="Times New Roman"/>
              <a:cs typeface="Times New Roman"/>
              <a:sym typeface="Times New Roman"/>
            </a:endParaRPr>
          </a:p>
        </p:txBody>
      </p:sp>
      <p:sp>
        <p:nvSpPr>
          <p:cNvPr id="53" name="TextBox 53"/>
          <p:cNvSpPr txBox="1"/>
          <p:nvPr/>
        </p:nvSpPr>
        <p:spPr>
          <a:xfrm>
            <a:off x="4103965" y="8757678"/>
            <a:ext cx="5868166" cy="1680464"/>
          </a:xfrm>
          <a:prstGeom prst="rect">
            <a:avLst/>
          </a:prstGeom>
        </p:spPr>
        <p:txBody>
          <a:bodyPr lIns="0" tIns="0" rIns="0" bIns="0" rtlCol="0" anchor="t">
            <a:spAutoFit/>
          </a:bodyPr>
          <a:lstStyle/>
          <a:p>
            <a:pPr algn="just">
              <a:lnSpc>
                <a:spcPts val="1888"/>
              </a:lnSpc>
            </a:pPr>
            <a:r>
              <a:rPr lang="en-US" sz="1600">
                <a:solidFill>
                  <a:srgbClr val="503299"/>
                </a:solidFill>
                <a:latin typeface="Times New Roman"/>
                <a:ea typeface="Times New Roman"/>
                <a:cs typeface="Times New Roman"/>
                <a:sym typeface="Times New Roman"/>
              </a:rPr>
              <a:t>It is after executing the above procedure that an individual can select the Send option which will make all the meeting participants to attain an invite. However, this invite will be further utilised by people or the clients to join the respective meeting. On their joining the meeting, the initiator will be notified so that the initiator or some other participants who already exist in the meeting can effectively permit their entry.</a:t>
            </a:r>
          </a:p>
          <a:p>
            <a:pPr algn="just">
              <a:lnSpc>
                <a:spcPts val="1888"/>
              </a:lnSpc>
            </a:pPr>
            <a:endParaRPr lang="en-US" sz="1600">
              <a:solidFill>
                <a:srgbClr val="503299"/>
              </a:solidFill>
              <a:latin typeface="Times New Roman"/>
              <a:ea typeface="Times New Roman"/>
              <a:cs typeface="Times New Roman"/>
              <a:sym typeface="Times New Roman"/>
            </a:endParaRPr>
          </a:p>
        </p:txBody>
      </p:sp>
      <p:sp>
        <p:nvSpPr>
          <p:cNvPr id="54" name="TextBox 54"/>
          <p:cNvSpPr txBox="1"/>
          <p:nvPr/>
        </p:nvSpPr>
        <p:spPr>
          <a:xfrm>
            <a:off x="514493" y="3217524"/>
            <a:ext cx="4553177" cy="966089"/>
          </a:xfrm>
          <a:prstGeom prst="rect">
            <a:avLst/>
          </a:prstGeom>
        </p:spPr>
        <p:txBody>
          <a:bodyPr lIns="0" tIns="0" rIns="0" bIns="0" rtlCol="0" anchor="t">
            <a:spAutoFit/>
          </a:bodyPr>
          <a:lstStyle/>
          <a:p>
            <a:pPr algn="just">
              <a:lnSpc>
                <a:spcPts val="1888"/>
              </a:lnSpc>
            </a:pPr>
            <a:r>
              <a:rPr lang="en-US" sz="1600">
                <a:solidFill>
                  <a:srgbClr val="503299"/>
                </a:solidFill>
                <a:latin typeface="Times New Roman"/>
                <a:ea typeface="Times New Roman"/>
                <a:cs typeface="Times New Roman"/>
                <a:sym typeface="Times New Roman"/>
              </a:rPr>
              <a:t>According to Siddique et al. (2022), Microsoft team engages a significant tool that adequately supports collaboration and includes interactive features such as live caption and others, with adherence to AI support. </a:t>
            </a:r>
          </a:p>
        </p:txBody>
      </p:sp>
      <p:sp>
        <p:nvSpPr>
          <p:cNvPr id="55" name="TextBox 55"/>
          <p:cNvSpPr txBox="1"/>
          <p:nvPr/>
        </p:nvSpPr>
        <p:spPr>
          <a:xfrm>
            <a:off x="3678021" y="5245746"/>
            <a:ext cx="6260669" cy="3109214"/>
          </a:xfrm>
          <a:prstGeom prst="rect">
            <a:avLst/>
          </a:prstGeom>
        </p:spPr>
        <p:txBody>
          <a:bodyPr lIns="0" tIns="0" rIns="0" bIns="0" rtlCol="0" anchor="t">
            <a:spAutoFit/>
          </a:bodyPr>
          <a:lstStyle/>
          <a:p>
            <a:pPr algn="just">
              <a:lnSpc>
                <a:spcPts val="1888"/>
              </a:lnSpc>
            </a:pPr>
            <a:r>
              <a:rPr lang="en-US" sz="1600">
                <a:solidFill>
                  <a:srgbClr val="503299"/>
                </a:solidFill>
                <a:latin typeface="Times New Roman"/>
                <a:ea typeface="Times New Roman"/>
                <a:cs typeface="Times New Roman"/>
                <a:sym typeface="Times New Roman"/>
              </a:rPr>
              <a:t>However, to schedule an online meeting with the aid of Microsoft Teams, an individual needs to traverse through the following steps:</a:t>
            </a:r>
          </a:p>
          <a:p>
            <a:pPr algn="just">
              <a:lnSpc>
                <a:spcPts val="1888"/>
              </a:lnSpc>
            </a:pPr>
            <a:r>
              <a:rPr lang="en-US" sz="1600">
                <a:solidFill>
                  <a:srgbClr val="503299"/>
                </a:solidFill>
                <a:latin typeface="Times New Roman"/>
                <a:ea typeface="Times New Roman"/>
                <a:cs typeface="Times New Roman"/>
                <a:sym typeface="Times New Roman"/>
              </a:rPr>
              <a:t>●     Open Teams in order to go to the Calendar option, wherein the New Meeting option needs to be selected</a:t>
            </a:r>
          </a:p>
          <a:p>
            <a:pPr algn="just">
              <a:lnSpc>
                <a:spcPts val="1888"/>
              </a:lnSpc>
            </a:pPr>
            <a:r>
              <a:rPr lang="en-US" sz="1600">
                <a:solidFill>
                  <a:srgbClr val="503299"/>
                </a:solidFill>
                <a:latin typeface="Times New Roman"/>
                <a:ea typeface="Times New Roman"/>
                <a:cs typeface="Times New Roman"/>
                <a:sym typeface="Times New Roman"/>
              </a:rPr>
              <a:t>●     For the purpose of the meeting, some of the details are required to be filled out, including the title of the particular meeting (support.microsoft.com, 2025)</a:t>
            </a:r>
          </a:p>
          <a:p>
            <a:pPr algn="just">
              <a:lnSpc>
                <a:spcPts val="1888"/>
              </a:lnSpc>
            </a:pPr>
            <a:r>
              <a:rPr lang="en-US" sz="1600">
                <a:solidFill>
                  <a:srgbClr val="503299"/>
                </a:solidFill>
                <a:latin typeface="Times New Roman"/>
                <a:ea typeface="Times New Roman"/>
                <a:cs typeface="Times New Roman"/>
                <a:sym typeface="Times New Roman"/>
              </a:rPr>
              <a:t>●     It is after this that attendees are to be added, including the necessary clients</a:t>
            </a:r>
          </a:p>
          <a:p>
            <a:pPr algn="just">
              <a:lnSpc>
                <a:spcPts val="1888"/>
              </a:lnSpc>
            </a:pPr>
            <a:r>
              <a:rPr lang="en-US" sz="1600">
                <a:solidFill>
                  <a:srgbClr val="503299"/>
                </a:solidFill>
                <a:latin typeface="Times New Roman"/>
                <a:ea typeface="Times New Roman"/>
                <a:cs typeface="Times New Roman"/>
                <a:sym typeface="Times New Roman"/>
              </a:rPr>
              <a:t>●     The time and date for the meeting need to be placed and adjusted</a:t>
            </a:r>
          </a:p>
          <a:p>
            <a:pPr algn="just">
              <a:lnSpc>
                <a:spcPts val="1888"/>
              </a:lnSpc>
            </a:pPr>
            <a:r>
              <a:rPr lang="en-US" sz="1600">
                <a:solidFill>
                  <a:srgbClr val="503299"/>
                </a:solidFill>
                <a:latin typeface="Times New Roman"/>
                <a:ea typeface="Times New Roman"/>
                <a:cs typeface="Times New Roman"/>
                <a:sym typeface="Times New Roman"/>
              </a:rPr>
              <a:t>●     A person can also add a specific location in the case that is required, along with the other details, for instance, what the meeting is for and others </a:t>
            </a:r>
          </a:p>
          <a:p>
            <a:pPr algn="just">
              <a:lnSpc>
                <a:spcPts val="1888"/>
              </a:lnSpc>
            </a:pPr>
            <a:endParaRPr lang="en-US" sz="1600">
              <a:solidFill>
                <a:srgbClr val="503299"/>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E8E1"/>
        </a:solidFill>
        <a:effectLst/>
      </p:bgPr>
    </p:bg>
    <p:spTree>
      <p:nvGrpSpPr>
        <p:cNvPr id="1" name=""/>
        <p:cNvGrpSpPr/>
        <p:nvPr/>
      </p:nvGrpSpPr>
      <p:grpSpPr>
        <a:xfrm>
          <a:off x="0" y="0"/>
          <a:ext cx="0" cy="0"/>
          <a:chOff x="0" y="0"/>
          <a:chExt cx="0" cy="0"/>
        </a:xfrm>
      </p:grpSpPr>
      <p:sp>
        <p:nvSpPr>
          <p:cNvPr id="2" name="TextBox 2"/>
          <p:cNvSpPr txBox="1"/>
          <p:nvPr/>
        </p:nvSpPr>
        <p:spPr>
          <a:xfrm>
            <a:off x="0" y="759918"/>
            <a:ext cx="10287000" cy="4348734"/>
          </a:xfrm>
          <a:prstGeom prst="rect">
            <a:avLst/>
          </a:prstGeom>
        </p:spPr>
        <p:txBody>
          <a:bodyPr lIns="0" tIns="0" rIns="0" bIns="0" rtlCol="0" anchor="t">
            <a:spAutoFit/>
          </a:bodyPr>
          <a:lstStyle/>
          <a:p>
            <a:pPr algn="ctr">
              <a:lnSpc>
                <a:spcPts val="3067"/>
              </a:lnSpc>
              <a:spcBef>
                <a:spcPct val="0"/>
              </a:spcBef>
            </a:pPr>
            <a:r>
              <a:rPr lang="en-US" sz="2599" b="1">
                <a:solidFill>
                  <a:srgbClr val="000000"/>
                </a:solidFill>
                <a:latin typeface="Times New Roman Bold"/>
                <a:ea typeface="Times New Roman Bold"/>
                <a:cs typeface="Times New Roman Bold"/>
                <a:sym typeface="Times New Roman Bold"/>
              </a:rPr>
              <a:t>References </a:t>
            </a:r>
          </a:p>
          <a:p>
            <a:pPr algn="ctr">
              <a:lnSpc>
                <a:spcPts val="3067"/>
              </a:lnSpc>
              <a:spcBef>
                <a:spcPct val="0"/>
              </a:spcBef>
            </a:pPr>
            <a:endParaRPr lang="en-US" sz="2599" b="1">
              <a:solidFill>
                <a:srgbClr val="000000"/>
              </a:solidFill>
              <a:latin typeface="Times New Roman Bold"/>
              <a:ea typeface="Times New Roman Bold"/>
              <a:cs typeface="Times New Roman Bold"/>
              <a:sym typeface="Times New Roman Bold"/>
            </a:endParaRPr>
          </a:p>
          <a:p>
            <a:pPr algn="just">
              <a:lnSpc>
                <a:spcPts val="1887"/>
              </a:lnSpc>
              <a:spcBef>
                <a:spcPct val="0"/>
              </a:spcBef>
            </a:pPr>
            <a:r>
              <a:rPr lang="en-US" sz="1599">
                <a:solidFill>
                  <a:srgbClr val="000000"/>
                </a:solidFill>
                <a:latin typeface="Times New Roman"/>
                <a:ea typeface="Times New Roman"/>
                <a:cs typeface="Times New Roman"/>
                <a:sym typeface="Times New Roman"/>
              </a:rPr>
              <a:t>Allen, J.A. and Lehmann-Willenbrock, N., 2023. The key features of workplace meetings: Conceptualizing the why, how, and what of meetings at work. Organizational Psychology Review, 13(4), pp.355-378. Available at: https://journals.sagepub.com/doi/abs/10.1177/20413866221129231 </a:t>
            </a:r>
          </a:p>
          <a:p>
            <a:pPr algn="just">
              <a:lnSpc>
                <a:spcPts val="1887"/>
              </a:lnSpc>
              <a:spcBef>
                <a:spcPct val="0"/>
              </a:spcBef>
            </a:pPr>
            <a:r>
              <a:rPr lang="en-US" sz="1599">
                <a:solidFill>
                  <a:srgbClr val="000000"/>
                </a:solidFill>
                <a:latin typeface="Times New Roman"/>
                <a:ea typeface="Times New Roman"/>
                <a:cs typeface="Times New Roman"/>
                <a:sym typeface="Times New Roman"/>
              </a:rPr>
              <a:t>Siddique, M.N., Wahid, A., Sarker, S. and Polash, J., 2022. Documenting team meetings in Microsoft Teams. Available at: https://www.researchgate.net/profile/Md-Naiem-Siddique/publication/362944578_Documenting_team_meetings_in_Microsoft_Teams/links/6308674eacd814437fd876cb/Documenting-team-meetings-in-Microsoft-Teams.pdf </a:t>
            </a:r>
          </a:p>
          <a:p>
            <a:pPr algn="just">
              <a:lnSpc>
                <a:spcPts val="1887"/>
              </a:lnSpc>
              <a:spcBef>
                <a:spcPct val="0"/>
              </a:spcBef>
            </a:pPr>
            <a:r>
              <a:rPr lang="en-US" sz="1599">
                <a:solidFill>
                  <a:srgbClr val="000000"/>
                </a:solidFill>
                <a:latin typeface="Times New Roman"/>
                <a:ea typeface="Times New Roman"/>
                <a:cs typeface="Times New Roman"/>
                <a:sym typeface="Times New Roman"/>
              </a:rPr>
              <a:t>support.microsoft.com 2025 Available at: https://support.microsoft.com/en-us/office/use-a-teams-meeting-template-to-create-a-virtual-appointment-6a9e8cbb-c0ed-4598-851e-3b1750a4a747 [Accessed on: 17th November 2025]</a:t>
            </a:r>
          </a:p>
          <a:p>
            <a:pPr algn="just">
              <a:lnSpc>
                <a:spcPts val="1887"/>
              </a:lnSpc>
              <a:spcBef>
                <a:spcPct val="0"/>
              </a:spcBef>
            </a:pPr>
            <a:r>
              <a:rPr lang="en-US" sz="1599">
                <a:solidFill>
                  <a:srgbClr val="000000"/>
                </a:solidFill>
                <a:latin typeface="Times New Roman"/>
                <a:ea typeface="Times New Roman"/>
                <a:cs typeface="Times New Roman"/>
                <a:sym typeface="Times New Roman"/>
              </a:rPr>
              <a:t>support.microsoft.com 2025 Available at: https://support.microsoft.com/en-gb/office/customize-your-meeting-view-in-microsoft-teams-95aaeaf8-0f22-46cf-a6f9-34ca9b04a1b2 [Accessed on: 17th November 2025]</a:t>
            </a:r>
          </a:p>
          <a:p>
            <a:pPr algn="just">
              <a:lnSpc>
                <a:spcPts val="1887"/>
              </a:lnSpc>
              <a:spcBef>
                <a:spcPct val="0"/>
              </a:spcBef>
            </a:pPr>
            <a:r>
              <a:rPr lang="en-US" sz="1599">
                <a:solidFill>
                  <a:srgbClr val="000000"/>
                </a:solidFill>
                <a:latin typeface="Times New Roman"/>
                <a:ea typeface="Times New Roman"/>
                <a:cs typeface="Times New Roman"/>
                <a:sym typeface="Times New Roman"/>
              </a:rPr>
              <a:t>support.microsoft.com 2025 Available at: https://support.microsoft.com/en-us/office/set-up-online-meetings-with-teams-97bde5eb-9109-4e71-ba62-f4cf16da1d00 [Accessed on: 17th November 2025]</a:t>
            </a:r>
          </a:p>
          <a:p>
            <a:pPr algn="just">
              <a:lnSpc>
                <a:spcPts val="1887"/>
              </a:lnSpc>
              <a:spcBef>
                <a:spcPct val="0"/>
              </a:spcBef>
            </a:pPr>
            <a:r>
              <a:rPr lang="en-US" sz="1599">
                <a:solidFill>
                  <a:srgbClr val="000000"/>
                </a:solidFill>
                <a:latin typeface="Times New Roman"/>
                <a:ea typeface="Times New Roman"/>
                <a:cs typeface="Times New Roman"/>
                <a:sym typeface="Times New Roman"/>
              </a:rPr>
              <a:t>support.microsoft.com 2025 Available at: https://support.microsoft.com/en-us/office/schedule-a-meeting-in-microsoft-teams-943507a9-8583-4c58-b5d2-8ec8265e04e5 [Accessed on: 17th November 2025]</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628</Words>
  <Application>Microsoft Office PowerPoint</Application>
  <PresentationFormat>Custom</PresentationFormat>
  <Paragraphs>25</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Times New Roman</vt:lpstr>
      <vt:lpstr>Hind Guntur Medium</vt:lpstr>
      <vt:lpstr>Hind Guntur Semi-Bold</vt:lpstr>
      <vt:lpstr>Calibri</vt:lpstr>
      <vt:lpstr>Times New Roman Bold</vt:lpstr>
      <vt:lpstr>Arial</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2025-11-17T09:53:35Z</dcterms:created>
  <dcterms:modified xsi:type="dcterms:W3CDTF">2025-11-17T09:53:39Z</dcterms:modified>
  <dc:identifier/>
</cp:coreProperties>
</file>