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5143500" type="screen16x9"/>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1pPr>
    <a:lvl2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2pPr>
    <a:lvl3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3pPr>
    <a:lvl4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4pPr>
    <a:lvl5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5pPr>
    <a:lvl6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6pPr>
    <a:lvl7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7pPr>
    <a:lvl8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8pPr>
    <a:lvl9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8FB"/>
          </a:solidFill>
        </a:fill>
      </a:tcStyle>
    </a:wholeTbl>
    <a:band2H>
      <a:tcTxStyle/>
      <a:tcStyle>
        <a:tcBdr/>
        <a:fill>
          <a:solidFill>
            <a:srgbClr val="E8EDFD"/>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5DBDE"/>
          </a:solidFill>
        </a:fill>
      </a:tcStyle>
    </a:wholeTbl>
    <a:band2H>
      <a:tcTxStyle/>
      <a:tcStyle>
        <a:tcBdr/>
        <a:fill>
          <a:solidFill>
            <a:srgbClr val="EBEEE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8FFCD"/>
          </a:solidFill>
        </a:fill>
      </a:tcStyle>
    </a:wholeTbl>
    <a:band2H>
      <a:tcTxStyle/>
      <a:tcStyle>
        <a:tcBdr/>
        <a:fill>
          <a:solidFill>
            <a:srgbClr val="FCFF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5" d="100"/>
          <a:sy n="115" d="100"/>
        </p:scale>
        <p:origin x="6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6" name="Shape 106"/>
          <p:cNvSpPr>
            <a:spLocks noGrp="1" noRot="1" noChangeAspect="1"/>
          </p:cNvSpPr>
          <p:nvPr>
            <p:ph type="sldImg"/>
          </p:nvPr>
        </p:nvSpPr>
        <p:spPr>
          <a:xfrm>
            <a:off x="1143000" y="685800"/>
            <a:ext cx="4572000" cy="3429000"/>
          </a:xfrm>
          <a:prstGeom prst="rect">
            <a:avLst/>
          </a:prstGeom>
        </p:spPr>
        <p:txBody>
          <a:bodyPr/>
          <a:lstStyle/>
          <a:p>
            <a:endParaRPr/>
          </a:p>
        </p:txBody>
      </p:sp>
      <p:sp>
        <p:nvSpPr>
          <p:cNvPr id="107" name="Shape 10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080875921"/>
      </p:ext>
    </p:extLst>
  </p:cSld>
  <p:clrMap bg1="lt1" tx1="dk1" bg2="lt2" tx2="dk2" accent1="accent1" accent2="accent2" accent3="accent3" accent4="accent4" accent5="accent5" accent6="accent6" hlink="hlink" folHlink="folHlink"/>
  <p:notesStyle>
    <a:lvl1pPr latinLnBrk="0">
      <a:defRPr sz="1400">
        <a:latin typeface="+mn-lt"/>
        <a:ea typeface="+mn-ea"/>
        <a:cs typeface="+mn-cs"/>
        <a:sym typeface="Arial"/>
      </a:defRPr>
    </a:lvl1pPr>
    <a:lvl2pPr indent="228600" latinLnBrk="0">
      <a:defRPr sz="1400">
        <a:latin typeface="+mn-lt"/>
        <a:ea typeface="+mn-ea"/>
        <a:cs typeface="+mn-cs"/>
        <a:sym typeface="Arial"/>
      </a:defRPr>
    </a:lvl2pPr>
    <a:lvl3pPr indent="457200" latinLnBrk="0">
      <a:defRPr sz="1400">
        <a:latin typeface="+mn-lt"/>
        <a:ea typeface="+mn-ea"/>
        <a:cs typeface="+mn-cs"/>
        <a:sym typeface="Arial"/>
      </a:defRPr>
    </a:lvl3pPr>
    <a:lvl4pPr indent="685800" latinLnBrk="0">
      <a:defRPr sz="1400">
        <a:latin typeface="+mn-lt"/>
        <a:ea typeface="+mn-ea"/>
        <a:cs typeface="+mn-cs"/>
        <a:sym typeface="Arial"/>
      </a:defRPr>
    </a:lvl4pPr>
    <a:lvl5pPr indent="914400" latinLnBrk="0">
      <a:defRPr sz="1400">
        <a:latin typeface="+mn-lt"/>
        <a:ea typeface="+mn-ea"/>
        <a:cs typeface="+mn-cs"/>
        <a:sym typeface="Arial"/>
      </a:defRPr>
    </a:lvl5pPr>
    <a:lvl6pPr indent="1143000" latinLnBrk="0">
      <a:defRPr sz="1400">
        <a:latin typeface="+mn-lt"/>
        <a:ea typeface="+mn-ea"/>
        <a:cs typeface="+mn-cs"/>
        <a:sym typeface="Arial"/>
      </a:defRPr>
    </a:lvl6pPr>
    <a:lvl7pPr indent="1371600" latinLnBrk="0">
      <a:defRPr sz="1400">
        <a:latin typeface="+mn-lt"/>
        <a:ea typeface="+mn-ea"/>
        <a:cs typeface="+mn-cs"/>
        <a:sym typeface="Arial"/>
      </a:defRPr>
    </a:lvl7pPr>
    <a:lvl8pPr indent="1600200" latinLnBrk="0">
      <a:defRPr sz="1400">
        <a:latin typeface="+mn-lt"/>
        <a:ea typeface="+mn-ea"/>
        <a:cs typeface="+mn-cs"/>
        <a:sym typeface="Arial"/>
      </a:defRPr>
    </a:lvl8pPr>
    <a:lvl9pPr indent="1828800" latinLnBrk="0">
      <a:defRPr sz="1400">
        <a:latin typeface="+mn-lt"/>
        <a:ea typeface="+mn-ea"/>
        <a:cs typeface="+mn-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noRot="1" noChangeAspect="1"/>
          </p:cNvSpPr>
          <p:nvPr>
            <p:ph type="sldImg"/>
          </p:nvPr>
        </p:nvSpPr>
        <p:spPr>
          <a:xfrm>
            <a:off x="381000" y="685800"/>
            <a:ext cx="6096000" cy="3429000"/>
          </a:xfrm>
          <a:prstGeom prst="rect">
            <a:avLst/>
          </a:prstGeom>
        </p:spPr>
        <p:txBody>
          <a:bodyPr/>
          <a:lstStyle/>
          <a:p>
            <a:endParaRPr/>
          </a:p>
        </p:txBody>
      </p:sp>
      <p:sp>
        <p:nvSpPr>
          <p:cNvPr id="132" name="Shape 132"/>
          <p:cNvSpPr>
            <a:spLocks noGrp="1"/>
          </p:cNvSpPr>
          <p:nvPr>
            <p:ph type="body" sz="quarter" idx="1"/>
          </p:nvPr>
        </p:nvSpPr>
        <p:spPr>
          <a:prstGeom prst="rect">
            <a:avLst/>
          </a:prstGeom>
        </p:spPr>
        <p:txBody>
          <a:bodyPr/>
          <a:lstStyle>
            <a:lvl1pPr algn="just">
              <a:spcBef>
                <a:spcPts val="1000"/>
              </a:spcBef>
              <a:defRPr sz="1200">
                <a:solidFill>
                  <a:srgbClr val="FF0000"/>
                </a:solidFill>
                <a:latin typeface="Times New Roman"/>
                <a:ea typeface="Times New Roman"/>
                <a:cs typeface="Times New Roman"/>
                <a:sym typeface="Times New Roman"/>
              </a:defRPr>
            </a:lvl1pPr>
          </a:lstStyle>
          <a:p>
            <a:r>
              <a:t>Finding and fixing these holes may greatly enhance healthcare's efficacy, fairness, and efficiency, according to the research. This research expands on previous work to promote policies based on solid evidence for more fair implementation of technology in public health.</a:t>
            </a:r>
          </a:p>
        </p:txBody>
      </p:sp>
    </p:spTree>
    <p:extLst>
      <p:ext uri="{BB962C8B-B14F-4D97-AF65-F5344CB8AC3E}">
        <p14:creationId xmlns:p14="http://schemas.microsoft.com/office/powerpoint/2010/main" val="262063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Shape 141"/>
          <p:cNvSpPr>
            <a:spLocks noGrp="1" noRot="1" noChangeAspect="1"/>
          </p:cNvSpPr>
          <p:nvPr>
            <p:ph type="sldImg"/>
          </p:nvPr>
        </p:nvSpPr>
        <p:spPr>
          <a:xfrm>
            <a:off x="381000" y="685800"/>
            <a:ext cx="6096000" cy="3429000"/>
          </a:xfrm>
          <a:prstGeom prst="rect">
            <a:avLst/>
          </a:prstGeom>
        </p:spPr>
        <p:txBody>
          <a:bodyPr/>
          <a:lstStyle/>
          <a:p>
            <a:endParaRPr/>
          </a:p>
        </p:txBody>
      </p:sp>
      <p:sp>
        <p:nvSpPr>
          <p:cNvPr id="142" name="Shape 142"/>
          <p:cNvSpPr>
            <a:spLocks noGrp="1"/>
          </p:cNvSpPr>
          <p:nvPr>
            <p:ph type="body" sz="quarter" idx="1"/>
          </p:nvPr>
        </p:nvSpPr>
        <p:spPr>
          <a:prstGeom prst="rect">
            <a:avLst/>
          </a:prstGeom>
        </p:spPr>
        <p:txBody>
          <a:bodyPr/>
          <a:lstStyle/>
          <a:p>
            <a:pPr algn="just">
              <a:spcBef>
                <a:spcPts val="1000"/>
              </a:spcBef>
              <a:defRPr sz="1200">
                <a:solidFill>
                  <a:srgbClr val="FF0000"/>
                </a:solidFill>
                <a:latin typeface="Times New Roman"/>
                <a:ea typeface="Times New Roman"/>
                <a:cs typeface="Times New Roman"/>
                <a:sym typeface="Times New Roman"/>
              </a:defRPr>
            </a:pPr>
            <a:r>
              <a:t>Notably, data suggests a huge discrepancy in healthcare costs, with the UK paying around £2,989 per capita, while India invests a meager $193 . Our cost difference highlights the essential vacuum our study aims to fill, perhaps altering healthcare outcomes in both countries, by illuminating how technology advances affect </a:t>
            </a:r>
            <a:r>
              <a:rPr>
                <a:solidFill>
                  <a:srgbClr val="000000"/>
                </a:solidFill>
              </a:rPr>
              <a:t>healthcare delivery.</a:t>
            </a:r>
          </a:p>
        </p:txBody>
      </p:sp>
    </p:spTree>
    <p:extLst>
      <p:ext uri="{BB962C8B-B14F-4D97-AF65-F5344CB8AC3E}">
        <p14:creationId xmlns:p14="http://schemas.microsoft.com/office/powerpoint/2010/main" val="3464553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311708" y="744573"/>
            <a:ext cx="8520601" cy="2052603"/>
          </a:xfrm>
          <a:prstGeom prst="rect">
            <a:avLst/>
          </a:prstGeom>
        </p:spPr>
        <p:txBody>
          <a:bodyPr anchor="b"/>
          <a:lstStyle>
            <a:lvl1pPr algn="ctr">
              <a:defRPr sz="5200"/>
            </a:lvl1pPr>
          </a:lstStyle>
          <a:p>
            <a:r>
              <a:t>Title Text</a:t>
            </a:r>
          </a:p>
        </p:txBody>
      </p:sp>
      <p:sp>
        <p:nvSpPr>
          <p:cNvPr id="12" name="Body Level One…"/>
          <p:cNvSpPr txBox="1">
            <a:spLocks noGrp="1"/>
          </p:cNvSpPr>
          <p:nvPr>
            <p:ph type="body" sz="quarter" idx="1"/>
          </p:nvPr>
        </p:nvSpPr>
        <p:spPr>
          <a:xfrm>
            <a:off x="311698" y="2834125"/>
            <a:ext cx="8520603" cy="792602"/>
          </a:xfrm>
          <a:prstGeom prst="rect">
            <a:avLst/>
          </a:prstGeom>
        </p:spPr>
        <p:txBody>
          <a:bodyPr/>
          <a:lstStyle>
            <a:lvl1pPr marL="228600" indent="-114300" algn="ctr">
              <a:lnSpc>
                <a:spcPct val="100000"/>
              </a:lnSpc>
              <a:buClrTx/>
              <a:buSzTx/>
              <a:buFontTx/>
              <a:buNone/>
              <a:defRPr sz="2800"/>
            </a:lvl1pPr>
            <a:lvl2pPr marL="228600" indent="114300" algn="ctr">
              <a:lnSpc>
                <a:spcPct val="100000"/>
              </a:lnSpc>
              <a:buClrTx/>
              <a:buSzTx/>
              <a:buFontTx/>
              <a:buNone/>
              <a:defRPr sz="2800"/>
            </a:lvl2pPr>
            <a:lvl3pPr marL="228600" indent="114300" algn="ctr">
              <a:lnSpc>
                <a:spcPct val="100000"/>
              </a:lnSpc>
              <a:buClrTx/>
              <a:buSzTx/>
              <a:buFontTx/>
              <a:buNone/>
              <a:defRPr sz="2800"/>
            </a:lvl3pPr>
            <a:lvl4pPr marL="228600" indent="114300" algn="ctr">
              <a:lnSpc>
                <a:spcPct val="100000"/>
              </a:lnSpc>
              <a:buClrTx/>
              <a:buSzTx/>
              <a:buFontTx/>
              <a:buNone/>
              <a:defRPr sz="2800"/>
            </a:lvl4pPr>
            <a:lvl5pPr marL="228600" indent="114300" algn="ctr">
              <a:lnSpc>
                <a:spcPct val="100000"/>
              </a:lnSpc>
              <a:buClrTx/>
              <a:buSzTx/>
              <a:buFontTx/>
              <a:buNone/>
              <a:defRPr sz="28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_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311698" y="2150848"/>
            <a:ext cx="8520603" cy="841802"/>
          </a:xfrm>
          <a:prstGeom prst="rect">
            <a:avLst/>
          </a:prstGeom>
        </p:spPr>
        <p:txBody>
          <a:bodyPr anchor="ctr"/>
          <a:lstStyle>
            <a:lvl1pPr algn="ctr">
              <a:defRPr sz="3600"/>
            </a:lvl1pPr>
          </a:lstStyle>
          <a:p>
            <a:r>
              <a:t>Title Text</a:t>
            </a:r>
          </a:p>
        </p:txBody>
      </p:sp>
      <p:sp>
        <p:nvSpPr>
          <p:cNvPr id="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37" name="Title Text"/>
          <p:cNvSpPr txBox="1">
            <a:spLocks noGrp="1"/>
          </p:cNvSpPr>
          <p:nvPr>
            <p:ph type="title"/>
          </p:nvPr>
        </p:nvSpPr>
        <p:spPr>
          <a:prstGeom prst="rect">
            <a:avLst/>
          </a:prstGeom>
        </p:spPr>
        <p:txBody>
          <a:bodyPr/>
          <a:lstStyle/>
          <a:p>
            <a:r>
              <a:t>Title Text</a:t>
            </a:r>
          </a:p>
        </p:txBody>
      </p:sp>
      <p:sp>
        <p:nvSpPr>
          <p:cNvPr id="38" name="Body Level One…"/>
          <p:cNvSpPr txBox="1">
            <a:spLocks noGrp="1"/>
          </p:cNvSpPr>
          <p:nvPr>
            <p:ph type="body" sz="half" idx="1"/>
          </p:nvPr>
        </p:nvSpPr>
        <p:spPr>
          <a:xfrm>
            <a:off x="311698" y="1152475"/>
            <a:ext cx="3999903" cy="3416400"/>
          </a:xfrm>
          <a:prstGeom prst="rect">
            <a:avLst/>
          </a:prstGeom>
        </p:spPr>
        <p:txBody>
          <a:bodyPr/>
          <a:lstStyle>
            <a:lvl1pPr indent="-317500">
              <a:buSzPts val="1400"/>
              <a:defRPr sz="1400"/>
            </a:lvl1pPr>
            <a:lvl2pPr marL="965200" indent="-355600">
              <a:buSzPts val="1400"/>
              <a:defRPr sz="1400"/>
            </a:lvl2pPr>
            <a:lvl3pPr marL="1422400" indent="-355600">
              <a:buSzPts val="1400"/>
              <a:defRPr sz="1400"/>
            </a:lvl3pPr>
            <a:lvl4pPr marL="1879600" indent="-355600">
              <a:buSzPts val="1400"/>
              <a:defRPr sz="1400"/>
            </a:lvl4pPr>
            <a:lvl5pPr marL="2336800" indent="-355600">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39" name="Google Shape;23;p28"/>
          <p:cNvSpPr txBox="1">
            <a:spLocks noGrp="1"/>
          </p:cNvSpPr>
          <p:nvPr>
            <p:ph type="body" sz="half" idx="13"/>
          </p:nvPr>
        </p:nvSpPr>
        <p:spPr>
          <a:xfrm>
            <a:off x="4832398" y="1152475"/>
            <a:ext cx="3999903" cy="3416400"/>
          </a:xfrm>
          <a:prstGeom prst="rect">
            <a:avLst/>
          </a:prstGeom>
        </p:spPr>
        <p:txBody>
          <a:bodyPr/>
          <a:lstStyle/>
          <a:p>
            <a:endParaRP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_ONLY">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ONE_COLUMN_TEXT">
    <p:spTree>
      <p:nvGrpSpPr>
        <p:cNvPr id="1" name=""/>
        <p:cNvGrpSpPr/>
        <p:nvPr/>
      </p:nvGrpSpPr>
      <p:grpSpPr>
        <a:xfrm>
          <a:off x="0" y="0"/>
          <a:ext cx="0" cy="0"/>
          <a:chOff x="0" y="0"/>
          <a:chExt cx="0" cy="0"/>
        </a:xfrm>
      </p:grpSpPr>
      <p:sp>
        <p:nvSpPr>
          <p:cNvPr id="55" name="Title Text"/>
          <p:cNvSpPr txBox="1">
            <a:spLocks noGrp="1"/>
          </p:cNvSpPr>
          <p:nvPr>
            <p:ph type="title"/>
          </p:nvPr>
        </p:nvSpPr>
        <p:spPr>
          <a:xfrm>
            <a:off x="311698" y="555600"/>
            <a:ext cx="2808003" cy="755700"/>
          </a:xfrm>
          <a:prstGeom prst="rect">
            <a:avLst/>
          </a:prstGeom>
        </p:spPr>
        <p:txBody>
          <a:bodyPr anchor="b"/>
          <a:lstStyle>
            <a:lvl1pPr>
              <a:defRPr sz="2400"/>
            </a:lvl1pPr>
          </a:lstStyle>
          <a:p>
            <a:r>
              <a:t>Title Text</a:t>
            </a:r>
          </a:p>
        </p:txBody>
      </p:sp>
      <p:sp>
        <p:nvSpPr>
          <p:cNvPr id="56" name="Body Level One…"/>
          <p:cNvSpPr txBox="1">
            <a:spLocks noGrp="1"/>
          </p:cNvSpPr>
          <p:nvPr>
            <p:ph type="body" sz="quarter" idx="1"/>
          </p:nvPr>
        </p:nvSpPr>
        <p:spPr>
          <a:xfrm>
            <a:off x="311698" y="1389598"/>
            <a:ext cx="2808003" cy="3179403"/>
          </a:xfrm>
          <a:prstGeom prst="rect">
            <a:avLst/>
          </a:prstGeom>
        </p:spPr>
        <p:txBody>
          <a:bodyPr/>
          <a:lstStyle>
            <a:lvl1pPr indent="-304800">
              <a:buSzPts val="1200"/>
              <a:defRPr sz="1200"/>
            </a:lvl1pPr>
            <a:lvl2pPr marL="914400" indent="-304800">
              <a:buSzPts val="1200"/>
              <a:defRPr sz="1200"/>
            </a:lvl2pPr>
            <a:lvl3pPr marL="1371600" indent="-304800">
              <a:buSzPts val="1200"/>
              <a:defRPr sz="1200"/>
            </a:lvl3pPr>
            <a:lvl4pPr marL="1828800" indent="-304800">
              <a:buSzPts val="1200"/>
              <a:defRPr sz="1200"/>
            </a:lvl4pPr>
            <a:lvl5pPr marL="2286000"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5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MAIN_POINT">
    <p:spTree>
      <p:nvGrpSpPr>
        <p:cNvPr id="1" name=""/>
        <p:cNvGrpSpPr/>
        <p:nvPr/>
      </p:nvGrpSpPr>
      <p:grpSpPr>
        <a:xfrm>
          <a:off x="0" y="0"/>
          <a:ext cx="0" cy="0"/>
          <a:chOff x="0" y="0"/>
          <a:chExt cx="0" cy="0"/>
        </a:xfrm>
      </p:grpSpPr>
      <p:sp>
        <p:nvSpPr>
          <p:cNvPr id="64" name="Title Text"/>
          <p:cNvSpPr txBox="1">
            <a:spLocks noGrp="1"/>
          </p:cNvSpPr>
          <p:nvPr>
            <p:ph type="title"/>
          </p:nvPr>
        </p:nvSpPr>
        <p:spPr>
          <a:xfrm>
            <a:off x="490250" y="450148"/>
            <a:ext cx="6367801" cy="4090803"/>
          </a:xfrm>
          <a:prstGeom prst="rect">
            <a:avLst/>
          </a:prstGeom>
        </p:spPr>
        <p:txBody>
          <a:bodyPr anchor="ctr"/>
          <a:lstStyle>
            <a:lvl1pPr>
              <a:defRPr sz="4800"/>
            </a:lvl1pPr>
          </a:lstStyle>
          <a:p>
            <a:r>
              <a:t>Title Text</a:t>
            </a:r>
          </a:p>
        </p:txBody>
      </p:sp>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SECTION_TITLE_AND_DESCRIPTION">
    <p:spTree>
      <p:nvGrpSpPr>
        <p:cNvPr id="1" name=""/>
        <p:cNvGrpSpPr/>
        <p:nvPr/>
      </p:nvGrpSpPr>
      <p:grpSpPr>
        <a:xfrm>
          <a:off x="0" y="0"/>
          <a:ext cx="0" cy="0"/>
          <a:chOff x="0" y="0"/>
          <a:chExt cx="0" cy="0"/>
        </a:xfrm>
      </p:grpSpPr>
      <p:sp>
        <p:nvSpPr>
          <p:cNvPr id="72" name="Google Shape;36;p32"/>
          <p:cNvSpPr/>
          <p:nvPr/>
        </p:nvSpPr>
        <p:spPr>
          <a:xfrm>
            <a:off x="4572000" y="-126"/>
            <a:ext cx="4572000" cy="5143503"/>
          </a:xfrm>
          <a:prstGeom prst="rect">
            <a:avLst/>
          </a:prstGeom>
          <a:solidFill>
            <a:srgbClr val="EEEEEE"/>
          </a:solidFill>
          <a:ln w="12700">
            <a:miter lim="400000"/>
          </a:ln>
        </p:spPr>
        <p:txBody>
          <a:bodyPr lIns="45718" tIns="45718" rIns="45718" bIns="45718" anchor="ctr"/>
          <a:lstStyle/>
          <a:p>
            <a:endParaRPr/>
          </a:p>
        </p:txBody>
      </p:sp>
      <p:sp>
        <p:nvSpPr>
          <p:cNvPr id="73" name="Title Text"/>
          <p:cNvSpPr txBox="1">
            <a:spLocks noGrp="1"/>
          </p:cNvSpPr>
          <p:nvPr>
            <p:ph type="title"/>
          </p:nvPr>
        </p:nvSpPr>
        <p:spPr>
          <a:xfrm>
            <a:off x="265500" y="1233175"/>
            <a:ext cx="4045200" cy="1482302"/>
          </a:xfrm>
          <a:prstGeom prst="rect">
            <a:avLst/>
          </a:prstGeom>
        </p:spPr>
        <p:txBody>
          <a:bodyPr anchor="b"/>
          <a:lstStyle>
            <a:lvl1pPr algn="ctr">
              <a:defRPr sz="4200"/>
            </a:lvl1pPr>
          </a:lstStyle>
          <a:p>
            <a:r>
              <a:t>Title Text</a:t>
            </a:r>
          </a:p>
        </p:txBody>
      </p:sp>
      <p:sp>
        <p:nvSpPr>
          <p:cNvPr id="74" name="Body Level One…"/>
          <p:cNvSpPr txBox="1">
            <a:spLocks noGrp="1"/>
          </p:cNvSpPr>
          <p:nvPr>
            <p:ph type="body" sz="quarter" idx="1"/>
          </p:nvPr>
        </p:nvSpPr>
        <p:spPr>
          <a:xfrm>
            <a:off x="265500" y="2803075"/>
            <a:ext cx="4045200" cy="1235101"/>
          </a:xfrm>
          <a:prstGeom prst="rect">
            <a:avLst/>
          </a:prstGeom>
        </p:spPr>
        <p:txBody>
          <a:bodyPr/>
          <a:lstStyle>
            <a:lvl1pPr marL="228600" indent="-114300" algn="ctr">
              <a:lnSpc>
                <a:spcPct val="100000"/>
              </a:lnSpc>
              <a:buClrTx/>
              <a:buSzTx/>
              <a:buFontTx/>
              <a:buNone/>
              <a:defRPr sz="2100"/>
            </a:lvl1pPr>
            <a:lvl2pPr marL="228600" indent="114300" algn="ctr">
              <a:lnSpc>
                <a:spcPct val="100000"/>
              </a:lnSpc>
              <a:buClrTx/>
              <a:buSzTx/>
              <a:buFontTx/>
              <a:buNone/>
              <a:defRPr sz="2100"/>
            </a:lvl2pPr>
            <a:lvl3pPr marL="228600" indent="114300" algn="ctr">
              <a:lnSpc>
                <a:spcPct val="100000"/>
              </a:lnSpc>
              <a:buClrTx/>
              <a:buSzTx/>
              <a:buFontTx/>
              <a:buNone/>
              <a:defRPr sz="2100"/>
            </a:lvl3pPr>
            <a:lvl4pPr marL="228600" indent="114300" algn="ctr">
              <a:lnSpc>
                <a:spcPct val="100000"/>
              </a:lnSpc>
              <a:buClrTx/>
              <a:buSzTx/>
              <a:buFontTx/>
              <a:buNone/>
              <a:defRPr sz="2100"/>
            </a:lvl4pPr>
            <a:lvl5pPr marL="228600" indent="114300" algn="ctr">
              <a:lnSpc>
                <a:spcPct val="100000"/>
              </a:lnSpc>
              <a:buClrTx/>
              <a:buSzTx/>
              <a:buFontTx/>
              <a:buNone/>
              <a:defRPr sz="2100"/>
            </a:lvl5pPr>
          </a:lstStyle>
          <a:p>
            <a:r>
              <a:t>Body Level One</a:t>
            </a:r>
          </a:p>
          <a:p>
            <a:pPr lvl="1"/>
            <a:r>
              <a:t>Body Level Two</a:t>
            </a:r>
          </a:p>
          <a:p>
            <a:pPr lvl="2"/>
            <a:r>
              <a:t>Body Level Three</a:t>
            </a:r>
          </a:p>
          <a:p>
            <a:pPr lvl="3"/>
            <a:r>
              <a:t>Body Level Four</a:t>
            </a:r>
          </a:p>
          <a:p>
            <a:pPr lvl="4"/>
            <a:r>
              <a:t>Body Level Five</a:t>
            </a:r>
          </a:p>
        </p:txBody>
      </p:sp>
      <p:sp>
        <p:nvSpPr>
          <p:cNvPr id="75" name="Google Shape;39;p32"/>
          <p:cNvSpPr txBox="1">
            <a:spLocks noGrp="1"/>
          </p:cNvSpPr>
          <p:nvPr>
            <p:ph type="body" sz="half" idx="13"/>
          </p:nvPr>
        </p:nvSpPr>
        <p:spPr>
          <a:xfrm>
            <a:off x="4939500" y="724074"/>
            <a:ext cx="3837000" cy="3695102"/>
          </a:xfrm>
          <a:prstGeom prst="rect">
            <a:avLst/>
          </a:prstGeom>
        </p:spPr>
        <p:txBody>
          <a:bodyPr anchor="ctr"/>
          <a:lstStyle/>
          <a:p>
            <a:endParaRP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CAPTION_ONLY">
    <p:spTree>
      <p:nvGrpSpPr>
        <p:cNvPr id="1" name=""/>
        <p:cNvGrpSpPr/>
        <p:nvPr/>
      </p:nvGrpSpPr>
      <p:grpSpPr>
        <a:xfrm>
          <a:off x="0" y="0"/>
          <a:ext cx="0" cy="0"/>
          <a:chOff x="0" y="0"/>
          <a:chExt cx="0" cy="0"/>
        </a:xfrm>
      </p:grpSpPr>
      <p:sp>
        <p:nvSpPr>
          <p:cNvPr id="83" name="Body Level One…"/>
          <p:cNvSpPr txBox="1">
            <a:spLocks noGrp="1"/>
          </p:cNvSpPr>
          <p:nvPr>
            <p:ph type="body" sz="quarter" idx="1"/>
          </p:nvPr>
        </p:nvSpPr>
        <p:spPr>
          <a:xfrm>
            <a:off x="311698" y="4230575"/>
            <a:ext cx="5998804" cy="605102"/>
          </a:xfrm>
          <a:prstGeom prst="rect">
            <a:avLst/>
          </a:prstGeom>
        </p:spPr>
        <p:txBody>
          <a:bodyPr anchor="ctr"/>
          <a:lstStyle>
            <a:lvl1pPr marL="0" indent="228600">
              <a:lnSpc>
                <a:spcPct val="100000"/>
              </a:lnSpc>
              <a:buClrTx/>
              <a:buSzTx/>
              <a:buFontTx/>
              <a:buNone/>
            </a:lvl1pPr>
            <a:lvl2pPr>
              <a:lnSpc>
                <a:spcPct val="100000"/>
              </a:lnSpc>
              <a:buClrTx/>
              <a:buFontTx/>
            </a:lvl2pPr>
            <a:lvl3pPr>
              <a:lnSpc>
                <a:spcPct val="100000"/>
              </a:lnSpc>
              <a:buClrTx/>
              <a:buFontTx/>
            </a:lvl3pPr>
            <a:lvl4pPr>
              <a:lnSpc>
                <a:spcPct val="100000"/>
              </a:lnSpc>
              <a:buClrTx/>
              <a:buFontTx/>
            </a:lvl4pPr>
            <a:lvl5pPr>
              <a:lnSpc>
                <a:spcPct val="100000"/>
              </a:lnSpc>
              <a:buClrTx/>
              <a:buFontTx/>
            </a:lvl5pPr>
          </a:lstStyle>
          <a:p>
            <a:r>
              <a:t>Body Level One</a:t>
            </a:r>
          </a:p>
          <a:p>
            <a:pPr lvl="1"/>
            <a:r>
              <a:t>Body Level Two</a:t>
            </a:r>
          </a:p>
          <a:p>
            <a:pPr lvl="2"/>
            <a:r>
              <a:t>Body Level Three</a:t>
            </a:r>
          </a:p>
          <a:p>
            <a:pPr lvl="3"/>
            <a:r>
              <a:t>Body Level Four</a:t>
            </a:r>
          </a:p>
          <a:p>
            <a:pPr lvl="4"/>
            <a:r>
              <a:t>Body Level Five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IG_NUMBER">
    <p:spTree>
      <p:nvGrpSpPr>
        <p:cNvPr id="1" name=""/>
        <p:cNvGrpSpPr/>
        <p:nvPr/>
      </p:nvGrpSpPr>
      <p:grpSpPr>
        <a:xfrm>
          <a:off x="0" y="0"/>
          <a:ext cx="0" cy="0"/>
          <a:chOff x="0" y="0"/>
          <a:chExt cx="0" cy="0"/>
        </a:xfrm>
      </p:grpSpPr>
      <p:sp>
        <p:nvSpPr>
          <p:cNvPr id="91" name="Title Text"/>
          <p:cNvSpPr txBox="1">
            <a:spLocks noGrp="1"/>
          </p:cNvSpPr>
          <p:nvPr>
            <p:ph type="title"/>
          </p:nvPr>
        </p:nvSpPr>
        <p:spPr>
          <a:xfrm>
            <a:off x="311698" y="1106125"/>
            <a:ext cx="8520603" cy="1963500"/>
          </a:xfrm>
          <a:prstGeom prst="rect">
            <a:avLst/>
          </a:prstGeom>
        </p:spPr>
        <p:txBody>
          <a:bodyPr anchor="b"/>
          <a:lstStyle>
            <a:lvl1pPr algn="ctr">
              <a:defRPr sz="12000"/>
            </a:lvl1pPr>
          </a:lstStyle>
          <a:p>
            <a:r>
              <a:t>Title Text</a:t>
            </a:r>
          </a:p>
        </p:txBody>
      </p:sp>
      <p:sp>
        <p:nvSpPr>
          <p:cNvPr id="92" name="Body Level One…"/>
          <p:cNvSpPr txBox="1">
            <a:spLocks noGrp="1"/>
          </p:cNvSpPr>
          <p:nvPr>
            <p:ph type="body" sz="half" idx="1"/>
          </p:nvPr>
        </p:nvSpPr>
        <p:spPr>
          <a:xfrm>
            <a:off x="311698" y="3152225"/>
            <a:ext cx="8520603" cy="1300800"/>
          </a:xfrm>
          <a:prstGeom prst="rect">
            <a:avLst/>
          </a:prstGeom>
        </p:spPr>
        <p:txBody>
          <a:bodyPr/>
          <a:lstStyle>
            <a:lvl1pPr algn="ctr"/>
            <a:lvl2pPr algn="ctr"/>
            <a:lvl3pPr algn="ctr"/>
            <a:lvl4pPr algn="ctr"/>
            <a:lvl5pPr algn="ctr"/>
          </a:lstStyle>
          <a:p>
            <a:r>
              <a:t>Body Level One</a:t>
            </a:r>
          </a:p>
          <a:p>
            <a:pPr lvl="1"/>
            <a:r>
              <a:t>Body Level Two</a:t>
            </a:r>
          </a:p>
          <a:p>
            <a:pPr lvl="2"/>
            <a:r>
              <a:t>Body Level Three</a:t>
            </a:r>
          </a:p>
          <a:p>
            <a:pPr lvl="3"/>
            <a:r>
              <a:t>Body Level Four</a:t>
            </a:r>
          </a:p>
          <a:p>
            <a:pPr lvl="4"/>
            <a:r>
              <a:t>Body Level Five</a:t>
            </a:r>
          </a:p>
        </p:txBody>
      </p:sp>
      <p:sp>
        <p:nvSpPr>
          <p:cNvPr id="9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311698" y="445025"/>
            <a:ext cx="8520603" cy="5727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ormAutofit/>
          </a:bodyPr>
          <a:lstStyle/>
          <a:p>
            <a:r>
              <a:t>Title Text</a:t>
            </a:r>
          </a:p>
        </p:txBody>
      </p:sp>
      <p:sp>
        <p:nvSpPr>
          <p:cNvPr id="3" name="Body Level One…"/>
          <p:cNvSpPr txBox="1">
            <a:spLocks noGrp="1"/>
          </p:cNvSpPr>
          <p:nvPr>
            <p:ph type="body" idx="1"/>
          </p:nvPr>
        </p:nvSpPr>
        <p:spPr>
          <a:xfrm>
            <a:off x="311698" y="1152475"/>
            <a:ext cx="8520603" cy="3416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3" tIns="91423" rIns="91423" bIns="91423">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684348" y="4700820"/>
            <a:ext cx="336812" cy="318394"/>
          </a:xfrm>
          <a:prstGeom prst="rect">
            <a:avLst/>
          </a:prstGeom>
          <a:ln w="12700">
            <a:miter lim="400000"/>
          </a:ln>
        </p:spPr>
        <p:txBody>
          <a:bodyPr wrap="none" lIns="91423" tIns="91423" rIns="91423" bIns="91423" anchor="ctr">
            <a:normAutofit/>
          </a:bodyPr>
          <a:lstStyle>
            <a:lvl1pPr algn="r">
              <a:defRPr sz="1000">
                <a:solidFill>
                  <a:srgbClr val="58585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1pPr>
      <a:lvl2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2pPr>
      <a:lvl3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3pPr>
      <a:lvl4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4pPr>
      <a:lvl5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5pPr>
      <a:lvl6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6pPr>
      <a:lvl7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7pPr>
      <a:lvl8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8pPr>
      <a:lvl9pPr marL="0" marR="0" indent="0" algn="l" defTabSz="914400" rtl="0" latinLnBrk="0">
        <a:lnSpc>
          <a:spcPct val="100000"/>
        </a:lnSpc>
        <a:spcBef>
          <a:spcPts val="0"/>
        </a:spcBef>
        <a:spcAft>
          <a:spcPts val="0"/>
        </a:spcAft>
        <a:buClrTx/>
        <a:buSzTx/>
        <a:buFontTx/>
        <a:buNone/>
        <a:tabLst/>
        <a:defRPr sz="2800" b="0" i="0" u="none" strike="noStrike" cap="none" spc="0" baseline="0">
          <a:solidFill>
            <a:srgbClr val="000000"/>
          </a:solidFill>
          <a:uFillTx/>
          <a:latin typeface="+mn-lt"/>
          <a:ea typeface="+mn-ea"/>
          <a:cs typeface="+mn-cs"/>
          <a:sym typeface="Arial"/>
        </a:defRPr>
      </a:lvl9pPr>
    </p:titleStyle>
    <p:bodyStyle>
      <a:lvl1pPr marL="457200" marR="0" indent="-342900"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1pPr>
      <a:lvl2pPr marL="1005114" marR="0" indent="-408213"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2pPr>
      <a:lvl3pPr marL="1462314" marR="0" indent="-408214"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3pPr>
      <a:lvl4pPr marL="1919514" marR="0" indent="-408214"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4pPr>
      <a:lvl5pPr marL="2376714" marR="0" indent="-408214"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5pPr>
      <a:lvl6pPr marL="2833914" marR="0" indent="-408214"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6pPr>
      <a:lvl7pPr marL="3291113" marR="0" indent="-408214"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7pPr>
      <a:lvl8pPr marL="3748313" marR="0" indent="-408213"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8pPr>
      <a:lvl9pPr marL="4205513" marR="0" indent="-408213" algn="l" defTabSz="914400" rtl="0" latinLnBrk="0">
        <a:lnSpc>
          <a:spcPct val="115000"/>
        </a:lnSpc>
        <a:spcBef>
          <a:spcPts val="0"/>
        </a:spcBef>
        <a:spcAft>
          <a:spcPts val="0"/>
        </a:spcAft>
        <a:buClr>
          <a:srgbClr val="585858"/>
        </a:buClr>
        <a:buSzPts val="1800"/>
        <a:buFont typeface="Arial"/>
        <a:buChar char="■"/>
        <a:tabLst/>
        <a:defRPr sz="1800" b="0" i="0" u="none" strike="noStrike" cap="none" spc="0" baseline="0">
          <a:solidFill>
            <a:srgbClr val="585858"/>
          </a:solidFill>
          <a:uFillTx/>
          <a:latin typeface="+mn-lt"/>
          <a:ea typeface="+mn-ea"/>
          <a:cs typeface="+mn-cs"/>
          <a:sym typeface="Arial"/>
        </a:defRPr>
      </a:lvl9pPr>
    </p:bodyStyle>
    <p:otherStyle>
      <a:lvl1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3.tif"/><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58999/cijmr.v2i02.120" TargetMode="External"/><Relationship Id="rId3" Type="http://schemas.openxmlformats.org/officeDocument/2006/relationships/hyperlink" Target="https://us.sagepub.com/en-us/nam/applied-thematic-analysis/book233379" TargetMode="External"/><Relationship Id="rId7" Type="http://schemas.openxmlformats.org/officeDocument/2006/relationships/hyperlink" Target="https://doi.org/10.1108/tg-05-2019-0031" TargetMode="External"/><Relationship Id="rId2" Type="http://schemas.openxmlformats.org/officeDocument/2006/relationships/hyperlink" Target="https://doi.org/10.1111/peps.12573" TargetMode="External"/><Relationship Id="rId1" Type="http://schemas.openxmlformats.org/officeDocument/2006/relationships/slideLayout" Target="../slideLayouts/slideLayout11.xml"/><Relationship Id="rId6" Type="http://schemas.openxmlformats.org/officeDocument/2006/relationships/hyperlink" Target="https://doi.org/10.1191/1478088706qp063oa" TargetMode="External"/><Relationship Id="rId5" Type="http://schemas.openxmlformats.org/officeDocument/2006/relationships/hyperlink" Target="https://doi.org/10.1002/alz.13412" TargetMode="External"/><Relationship Id="rId4" Type="http://schemas.openxmlformats.org/officeDocument/2006/relationships/hyperlink" Target="https://doi.org/10.3390/healthcare12020125" TargetMode="External"/><Relationship Id="rId9" Type="http://schemas.openxmlformats.org/officeDocument/2006/relationships/hyperlink" Target="https://doi.org/10.3389/frai.2020.561802"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edge.sagepub.com/creswellrd5e" TargetMode="External"/><Relationship Id="rId3" Type="http://schemas.openxmlformats.org/officeDocument/2006/relationships/hyperlink" Target="https://doi.org/10.1001/jama.2016.17216" TargetMode="External"/><Relationship Id="rId7" Type="http://schemas.openxmlformats.org/officeDocument/2006/relationships/hyperlink" Target="https://www.scirp.org/reference/referencespapers?referenceid=1485541" TargetMode="External"/><Relationship Id="rId2" Type="http://schemas.openxmlformats.org/officeDocument/2006/relationships/hyperlink" Target="https://doi.org/10.4324/9781003223955" TargetMode="External"/><Relationship Id="rId1" Type="http://schemas.openxmlformats.org/officeDocument/2006/relationships/slideLayout" Target="../slideLayouts/slideLayout11.xml"/><Relationship Id="rId6" Type="http://schemas.openxmlformats.org/officeDocument/2006/relationships/hyperlink" Target="https://doi.org/10.3390/healthcare9080961" TargetMode="External"/><Relationship Id="rId5" Type="http://schemas.openxmlformats.org/officeDocument/2006/relationships/hyperlink" Target="https://www.researchgate.net/publication/264274753_Educational_Research_Quantitative_Qualitative_and_Mixed_Approaches_Fifth_Edition" TargetMode="External"/><Relationship Id="rId10" Type="http://schemas.openxmlformats.org/officeDocument/2006/relationships/hyperlink" Target="https://doi.org/10.51519/journalisi.v4i4.399" TargetMode="External"/><Relationship Id="rId4" Type="http://schemas.openxmlformats.org/officeDocument/2006/relationships/hyperlink" Target="https://doi.org/10.1177/03000605211000157" TargetMode="External"/><Relationship Id="rId9" Type="http://schemas.openxmlformats.org/officeDocument/2006/relationships/hyperlink" Target="https://doi.org/10.1016/s0140-6736(20)3022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 name="Picture 2" descr="Picture 2"/>
          <p:cNvPicPr>
            <a:picLocks noChangeAspect="1"/>
          </p:cNvPicPr>
          <p:nvPr/>
        </p:nvPicPr>
        <p:blipFill>
          <a:blip r:embed="rId2"/>
          <a:stretch>
            <a:fillRect/>
          </a:stretch>
        </p:blipFill>
        <p:spPr>
          <a:xfrm>
            <a:off x="3330804" y="328900"/>
            <a:ext cx="2482391" cy="871596"/>
          </a:xfrm>
          <a:prstGeom prst="rect">
            <a:avLst/>
          </a:prstGeom>
          <a:ln w="12700">
            <a:miter lim="400000"/>
          </a:ln>
        </p:spPr>
      </p:pic>
      <p:sp>
        <p:nvSpPr>
          <p:cNvPr id="110" name="TextBox 3"/>
          <p:cNvSpPr txBox="1"/>
          <p:nvPr/>
        </p:nvSpPr>
        <p:spPr>
          <a:xfrm>
            <a:off x="766990" y="1284703"/>
            <a:ext cx="5760723" cy="23083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1600">
                <a:latin typeface="Times New Roman"/>
                <a:ea typeface="Times New Roman"/>
                <a:cs typeface="Times New Roman"/>
                <a:sym typeface="Times New Roman"/>
              </a:defRPr>
            </a:pPr>
            <a:r>
              <a:rPr dirty="0"/>
              <a:t>Practice-Based Research</a:t>
            </a:r>
          </a:p>
          <a:p>
            <a:pPr algn="ctr">
              <a:defRPr sz="1600">
                <a:latin typeface="Times New Roman"/>
                <a:ea typeface="Times New Roman"/>
                <a:cs typeface="Times New Roman"/>
                <a:sym typeface="Times New Roman"/>
              </a:defRPr>
            </a:pPr>
            <a:r>
              <a:rPr dirty="0"/>
              <a:t>Assessment -1</a:t>
            </a:r>
          </a:p>
          <a:p>
            <a:pPr algn="ctr">
              <a:defRPr sz="1600">
                <a:latin typeface="Times New Roman"/>
                <a:ea typeface="Times New Roman"/>
                <a:cs typeface="Times New Roman"/>
                <a:sym typeface="Times New Roman"/>
              </a:defRPr>
            </a:pPr>
            <a:r>
              <a:rPr dirty="0" err="1"/>
              <a:t>PROGRAMME</a:t>
            </a:r>
            <a:r>
              <a:rPr dirty="0"/>
              <a:t>: M.Sc. Public Health Social Care And Practice </a:t>
            </a:r>
            <a:r>
              <a:rPr dirty="0" err="1"/>
              <a:t>Programme</a:t>
            </a:r>
            <a:r>
              <a:rPr dirty="0"/>
              <a:t>.</a:t>
            </a:r>
          </a:p>
          <a:p>
            <a:pPr algn="ctr">
              <a:defRPr sz="1600">
                <a:latin typeface="Times New Roman"/>
                <a:ea typeface="Times New Roman"/>
                <a:cs typeface="Times New Roman"/>
                <a:sym typeface="Times New Roman"/>
              </a:defRPr>
            </a:pPr>
            <a:r>
              <a:rPr dirty="0"/>
              <a:t>STUDENT NAME : Siva Prasanth Dandamudi</a:t>
            </a:r>
          </a:p>
          <a:p>
            <a:pPr algn="ctr">
              <a:defRPr sz="1600">
                <a:latin typeface="Times New Roman"/>
                <a:ea typeface="Times New Roman"/>
                <a:cs typeface="Times New Roman"/>
                <a:sym typeface="Times New Roman"/>
              </a:defRPr>
            </a:pPr>
            <a:r>
              <a:rPr dirty="0"/>
              <a:t>STUDENT ID : 2242089</a:t>
            </a:r>
          </a:p>
          <a:p>
            <a:pPr algn="ctr">
              <a:defRPr sz="1600">
                <a:latin typeface="Times New Roman"/>
                <a:ea typeface="Times New Roman"/>
                <a:cs typeface="Times New Roman"/>
                <a:sym typeface="Times New Roman"/>
              </a:defRPr>
            </a:pPr>
            <a:r>
              <a:rPr dirty="0"/>
              <a:t>MODULE CODE : LCHS7001</a:t>
            </a:r>
          </a:p>
          <a:p>
            <a:pPr algn="ctr">
              <a:defRPr sz="1600">
                <a:latin typeface="Times New Roman"/>
                <a:ea typeface="Times New Roman"/>
                <a:cs typeface="Times New Roman"/>
                <a:sym typeface="Times New Roman"/>
              </a:defRPr>
            </a:pPr>
            <a:r>
              <a:rPr dirty="0"/>
              <a:t>LECTURE NAME :</a:t>
            </a:r>
            <a:r>
              <a:rPr lang="en-GB" dirty="0"/>
              <a:t> PING WU</a:t>
            </a:r>
          </a:p>
          <a:p>
            <a:pPr algn="ctr">
              <a:defRPr sz="1600">
                <a:latin typeface="Times New Roman"/>
                <a:ea typeface="Times New Roman"/>
                <a:cs typeface="Times New Roman"/>
                <a:sym typeface="Times New Roman"/>
              </a:defRPr>
            </a:pPr>
            <a:r>
              <a:rPr lang="en-GB" dirty="0"/>
              <a:t>MODULE NAME: PRACTICE BASED RESEARCH </a:t>
            </a:r>
            <a:endParaRPr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2" name="Google Shape;54;p1"/>
          <p:cNvSpPr txBox="1">
            <a:spLocks noGrp="1"/>
          </p:cNvSpPr>
          <p:nvPr>
            <p:ph type="subTitle" sz="half" idx="1"/>
          </p:nvPr>
        </p:nvSpPr>
        <p:spPr>
          <a:xfrm>
            <a:off x="311699" y="2834125"/>
            <a:ext cx="8520602" cy="1443301"/>
          </a:xfrm>
          <a:prstGeom prst="rect">
            <a:avLst/>
          </a:prstGeom>
          <a:solidFill>
            <a:srgbClr val="FF9900"/>
          </a:solidFill>
        </p:spPr>
        <p:txBody>
          <a:bodyPr>
            <a:normAutofit fontScale="92500" lnSpcReduction="20000"/>
          </a:bodyPr>
          <a:lstStyle>
            <a:lvl1pPr marL="0" indent="0" defTabSz="768095">
              <a:lnSpc>
                <a:spcPct val="130000"/>
              </a:lnSpc>
              <a:defRPr sz="2520" b="1">
                <a:solidFill>
                  <a:srgbClr val="000000"/>
                </a:solidFill>
                <a:latin typeface="Times New Roman"/>
                <a:ea typeface="Times New Roman"/>
                <a:cs typeface="Times New Roman"/>
                <a:sym typeface="Times New Roman"/>
              </a:defRPr>
            </a:lvl1pPr>
          </a:lstStyle>
          <a:p>
            <a:r>
              <a:t>"Comparative Analysis of Artificial intelligence-Driven Technological Disparities in Public Health: The Case of the UK and India"</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Google Shape;59;p2"/>
          <p:cNvSpPr txBox="1">
            <a:spLocks noGrp="1"/>
          </p:cNvSpPr>
          <p:nvPr>
            <p:ph type="title"/>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OVERVIEW </a:t>
            </a:r>
          </a:p>
        </p:txBody>
      </p:sp>
      <p:sp>
        <p:nvSpPr>
          <p:cNvPr id="115" name="Introduction…"/>
          <p:cNvSpPr txBox="1"/>
          <p:nvPr/>
        </p:nvSpPr>
        <p:spPr>
          <a:xfrm>
            <a:off x="118354" y="803882"/>
            <a:ext cx="3949627" cy="38512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marL="140367" indent="-140367">
              <a:buSzPct val="100000"/>
              <a:buChar char="•"/>
              <a:defRPr sz="2900"/>
            </a:pPr>
            <a:r>
              <a:t>Introduction</a:t>
            </a:r>
          </a:p>
          <a:p>
            <a:pPr marL="140367" indent="-140367">
              <a:buSzPct val="100000"/>
              <a:buChar char="•"/>
              <a:defRPr sz="2900"/>
            </a:pPr>
            <a:r>
              <a:t>Rationale of the study </a:t>
            </a:r>
          </a:p>
          <a:p>
            <a:pPr marL="140367" indent="-140367">
              <a:buSzPct val="100000"/>
              <a:buChar char="•"/>
              <a:defRPr sz="2900"/>
            </a:pPr>
            <a:r>
              <a:t>Research questions </a:t>
            </a:r>
          </a:p>
          <a:p>
            <a:pPr marL="140367" indent="-140367">
              <a:buSzPct val="100000"/>
              <a:buChar char="•"/>
              <a:defRPr sz="2900"/>
            </a:pPr>
            <a:r>
              <a:t>Hypothesis </a:t>
            </a:r>
          </a:p>
          <a:p>
            <a:pPr marL="140367" indent="-140367">
              <a:buSzPct val="100000"/>
              <a:buChar char="•"/>
              <a:defRPr sz="2900"/>
            </a:pPr>
            <a:r>
              <a:t>Research design </a:t>
            </a:r>
          </a:p>
          <a:p>
            <a:pPr marL="140367" indent="-140367">
              <a:buSzPct val="100000"/>
              <a:buChar char="•"/>
              <a:defRPr sz="2900"/>
            </a:pPr>
            <a:r>
              <a:t>Ethical considerations </a:t>
            </a:r>
          </a:p>
          <a:p>
            <a:pPr marL="140367" indent="-140367">
              <a:buSzPct val="100000"/>
              <a:buChar char="•"/>
              <a:defRPr sz="2900"/>
            </a:pPr>
            <a:r>
              <a:t>Implication of research</a:t>
            </a:r>
          </a:p>
          <a:p>
            <a:pPr marL="140367" indent="-140367">
              <a:buSzPct val="100000"/>
              <a:buChar char="•"/>
              <a:defRPr sz="2900"/>
            </a:pPr>
            <a:r>
              <a:t>Timeline </a:t>
            </a:r>
          </a:p>
          <a:p>
            <a:pPr marL="140367" indent="-140367">
              <a:buSzPct val="100000"/>
              <a:buChar char="•"/>
              <a:defRPr sz="2900"/>
            </a:pPr>
            <a:r>
              <a:t>References  </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Google Shape;66;p3"/>
          <p:cNvSpPr txBox="1">
            <a:spLocks noGrp="1"/>
          </p:cNvSpPr>
          <p:nvPr>
            <p:ph type="title"/>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 INTRODUCTION </a:t>
            </a:r>
          </a:p>
        </p:txBody>
      </p:sp>
      <p:grpSp>
        <p:nvGrpSpPr>
          <p:cNvPr id="127" name="Group"/>
          <p:cNvGrpSpPr/>
          <p:nvPr/>
        </p:nvGrpSpPr>
        <p:grpSpPr>
          <a:xfrm>
            <a:off x="5167347" y="2038169"/>
            <a:ext cx="3782556" cy="3011525"/>
            <a:chOff x="0" y="0"/>
            <a:chExt cx="3782554" cy="3011524"/>
          </a:xfrm>
        </p:grpSpPr>
        <p:grpSp>
          <p:nvGrpSpPr>
            <p:cNvPr id="120" name="USE OF AI"/>
            <p:cNvGrpSpPr/>
            <p:nvPr/>
          </p:nvGrpSpPr>
          <p:grpSpPr>
            <a:xfrm>
              <a:off x="1434650" y="-1"/>
              <a:ext cx="1216793" cy="1216791"/>
              <a:chOff x="0" y="0"/>
              <a:chExt cx="1216791" cy="1216789"/>
            </a:xfrm>
          </p:grpSpPr>
          <p:sp>
            <p:nvSpPr>
              <p:cNvPr id="118" name="Circle"/>
              <p:cNvSpPr/>
              <p:nvPr/>
            </p:nvSpPr>
            <p:spPr>
              <a:xfrm>
                <a:off x="-1" y="-1"/>
                <a:ext cx="1216793" cy="1216791"/>
              </a:xfrm>
              <a:prstGeom prst="ellipse">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p:spPr>
            <p:txBody>
              <a:bodyPr wrap="square" lIns="45718" tIns="45718" rIns="45718" bIns="45718" numCol="1" anchor="ctr">
                <a:noAutofit/>
              </a:bodyPr>
              <a:lstStyle/>
              <a:p>
                <a:pPr algn="ctr">
                  <a:defRPr b="1"/>
                </a:pPr>
                <a:endParaRPr/>
              </a:p>
            </p:txBody>
          </p:sp>
          <p:sp>
            <p:nvSpPr>
              <p:cNvPr id="119" name="USE OF AI"/>
              <p:cNvSpPr txBox="1"/>
              <p:nvPr/>
            </p:nvSpPr>
            <p:spPr>
              <a:xfrm>
                <a:off x="178194" y="372691"/>
                <a:ext cx="860403" cy="471408"/>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1" anchor="ctr">
                <a:noAutofit/>
              </a:bodyPr>
              <a:lstStyle>
                <a:lvl1pPr algn="ctr">
                  <a:defRPr b="1"/>
                </a:lvl1pPr>
              </a:lstStyle>
              <a:p>
                <a:r>
                  <a:t>USE OF AI </a:t>
                </a:r>
              </a:p>
            </p:txBody>
          </p:sp>
        </p:grpSp>
        <p:sp>
          <p:nvSpPr>
            <p:cNvPr id="121" name="Line"/>
            <p:cNvSpPr/>
            <p:nvPr/>
          </p:nvSpPr>
          <p:spPr>
            <a:xfrm flipH="1">
              <a:off x="630988" y="1048635"/>
              <a:ext cx="873970" cy="873969"/>
            </a:xfrm>
            <a:prstGeom prst="line">
              <a:avLst/>
            </a:prstGeom>
            <a:noFill/>
            <a:ln w="25400" cap="flat">
              <a:solidFill>
                <a:schemeClr val="accent1"/>
              </a:solidFill>
              <a:prstDash val="solid"/>
              <a:round/>
              <a:tailEnd type="triangle" w="med" len="med"/>
            </a:ln>
            <a:effectLst>
              <a:outerShdw blurRad="38100" dist="20000" dir="5400000" rotWithShape="0">
                <a:srgbClr val="000000">
                  <a:alpha val="38000"/>
                </a:srgbClr>
              </a:outerShdw>
            </a:effectLst>
          </p:spPr>
          <p:txBody>
            <a:bodyPr wrap="square" lIns="45718" tIns="45718" rIns="45718" bIns="45718" numCol="1" anchor="t">
              <a:noAutofit/>
            </a:bodyPr>
            <a:lstStyle/>
            <a:p>
              <a:endParaRPr/>
            </a:p>
          </p:txBody>
        </p:sp>
        <p:sp>
          <p:nvSpPr>
            <p:cNvPr id="122" name="Line"/>
            <p:cNvSpPr/>
            <p:nvPr/>
          </p:nvSpPr>
          <p:spPr>
            <a:xfrm flipH="1">
              <a:off x="2046088" y="1313245"/>
              <a:ext cx="2" cy="972860"/>
            </a:xfrm>
            <a:prstGeom prst="line">
              <a:avLst/>
            </a:prstGeom>
            <a:noFill/>
            <a:ln w="25400" cap="flat">
              <a:solidFill>
                <a:schemeClr val="accent1"/>
              </a:solidFill>
              <a:prstDash val="solid"/>
              <a:round/>
              <a:tailEnd type="triangle" w="med" len="med"/>
            </a:ln>
            <a:effectLst>
              <a:outerShdw blurRad="38100" dist="20000" dir="5400000" rotWithShape="0">
                <a:srgbClr val="000000">
                  <a:alpha val="38000"/>
                </a:srgbClr>
              </a:outerShdw>
            </a:effectLst>
          </p:spPr>
          <p:txBody>
            <a:bodyPr wrap="square" lIns="45718" tIns="45718" rIns="45718" bIns="45718" numCol="1" anchor="t">
              <a:noAutofit/>
            </a:bodyPr>
            <a:lstStyle/>
            <a:p>
              <a:endParaRPr/>
            </a:p>
          </p:txBody>
        </p:sp>
        <p:sp>
          <p:nvSpPr>
            <p:cNvPr id="123" name="Line"/>
            <p:cNvSpPr/>
            <p:nvPr/>
          </p:nvSpPr>
          <p:spPr>
            <a:xfrm>
              <a:off x="2588982" y="1001150"/>
              <a:ext cx="594462" cy="966708"/>
            </a:xfrm>
            <a:prstGeom prst="line">
              <a:avLst/>
            </a:prstGeom>
            <a:noFill/>
            <a:ln w="25400" cap="flat">
              <a:solidFill>
                <a:schemeClr val="accent1"/>
              </a:solidFill>
              <a:prstDash val="solid"/>
              <a:round/>
              <a:tailEnd type="triangle" w="med" len="med"/>
            </a:ln>
            <a:effectLst>
              <a:outerShdw blurRad="38100" dist="20000" dir="5400000" rotWithShape="0">
                <a:srgbClr val="000000">
                  <a:alpha val="38000"/>
                </a:srgbClr>
              </a:outerShdw>
            </a:effectLst>
          </p:spPr>
          <p:txBody>
            <a:bodyPr wrap="square" lIns="45718" tIns="45718" rIns="45718" bIns="45718" numCol="1" anchor="t">
              <a:noAutofit/>
            </a:bodyPr>
            <a:lstStyle/>
            <a:p>
              <a:endParaRPr/>
            </a:p>
          </p:txBody>
        </p:sp>
        <p:sp>
          <p:nvSpPr>
            <p:cNvPr id="124" name="early disease detection"/>
            <p:cNvSpPr txBox="1"/>
            <p:nvPr/>
          </p:nvSpPr>
          <p:spPr>
            <a:xfrm>
              <a:off x="0" y="1945577"/>
              <a:ext cx="1232000" cy="480534"/>
            </a:xfrm>
            <a:prstGeom prst="rect">
              <a:avLst/>
            </a:prstGeom>
            <a:gradFill flip="none" rotWithShape="1">
              <a:gsLst>
                <a:gs pos="0">
                  <a:schemeClr val="accent4">
                    <a:hueOff val="-473915"/>
                    <a:lumOff val="24720"/>
                  </a:schemeClr>
                </a:gs>
                <a:gs pos="35000">
                  <a:srgbClr val="FFE4D1"/>
                </a:gs>
                <a:gs pos="100000">
                  <a:schemeClr val="accent4">
                    <a:hueOff val="-591707"/>
                    <a:lumOff val="34068"/>
                  </a:schemeClr>
                </a:gs>
              </a:gsLst>
              <a:lin ang="16200000" scaled="0"/>
            </a:gradFill>
            <a:ln w="9525" cap="flat">
              <a:solidFill>
                <a:srgbClr val="FEA83A"/>
              </a:solidFill>
              <a:prstDash val="solid"/>
              <a:round/>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1" anchor="t">
              <a:noAutofit/>
            </a:bodyPr>
            <a:lstStyle>
              <a:lvl1pPr>
                <a:defRPr b="1">
                  <a:solidFill>
                    <a:schemeClr val="accent2">
                      <a:lumOff val="-2588"/>
                    </a:schemeClr>
                  </a:solidFill>
                </a:defRPr>
              </a:lvl1pPr>
            </a:lstStyle>
            <a:p>
              <a:r>
                <a:t>early disease detection</a:t>
              </a:r>
            </a:p>
          </p:txBody>
        </p:sp>
        <p:sp>
          <p:nvSpPr>
            <p:cNvPr id="125" name="optimise treatment protocols"/>
            <p:cNvSpPr txBox="1"/>
            <p:nvPr/>
          </p:nvSpPr>
          <p:spPr>
            <a:xfrm>
              <a:off x="1492144" y="2336305"/>
              <a:ext cx="931455" cy="675220"/>
            </a:xfrm>
            <a:prstGeom prst="rect">
              <a:avLst/>
            </a:prstGeom>
            <a:gradFill flip="none" rotWithShape="1">
              <a:gsLst>
                <a:gs pos="0">
                  <a:schemeClr val="accent4">
                    <a:hueOff val="-473915"/>
                    <a:lumOff val="24720"/>
                  </a:schemeClr>
                </a:gs>
                <a:gs pos="35000">
                  <a:srgbClr val="FFE4D1"/>
                </a:gs>
                <a:gs pos="100000">
                  <a:schemeClr val="accent4">
                    <a:hueOff val="-591707"/>
                    <a:lumOff val="34068"/>
                  </a:schemeClr>
                </a:gs>
              </a:gsLst>
              <a:lin ang="16200000" scaled="0"/>
            </a:gradFill>
            <a:ln w="9525" cap="flat">
              <a:solidFill>
                <a:srgbClr val="FEA83A"/>
              </a:solidFill>
              <a:prstDash val="solid"/>
              <a:round/>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1" anchor="t">
              <a:noAutofit/>
            </a:bodyPr>
            <a:lstStyle>
              <a:lvl1pPr>
                <a:defRPr b="1">
                  <a:solidFill>
                    <a:schemeClr val="accent2">
                      <a:lumOff val="-2588"/>
                    </a:schemeClr>
                  </a:solidFill>
                </a:defRPr>
              </a:lvl1pPr>
            </a:lstStyle>
            <a:p>
              <a:r>
                <a:t>optimise treatment protocols</a:t>
              </a:r>
            </a:p>
          </p:txBody>
        </p:sp>
        <p:sp>
          <p:nvSpPr>
            <p:cNvPr id="126" name="improve population health outcomes"/>
            <p:cNvSpPr txBox="1"/>
            <p:nvPr/>
          </p:nvSpPr>
          <p:spPr>
            <a:xfrm>
              <a:off x="2757278" y="1978741"/>
              <a:ext cx="1025277" cy="869906"/>
            </a:xfrm>
            <a:prstGeom prst="rect">
              <a:avLst/>
            </a:prstGeom>
            <a:gradFill flip="none" rotWithShape="1">
              <a:gsLst>
                <a:gs pos="0">
                  <a:schemeClr val="accent4">
                    <a:hueOff val="-473915"/>
                    <a:lumOff val="24720"/>
                  </a:schemeClr>
                </a:gs>
                <a:gs pos="35000">
                  <a:srgbClr val="FFE4D1"/>
                </a:gs>
                <a:gs pos="100000">
                  <a:schemeClr val="accent4">
                    <a:hueOff val="-591707"/>
                    <a:lumOff val="34068"/>
                  </a:schemeClr>
                </a:gs>
              </a:gsLst>
              <a:lin ang="16200000" scaled="0"/>
            </a:gradFill>
            <a:ln w="9525" cap="flat">
              <a:solidFill>
                <a:srgbClr val="FEA83A"/>
              </a:solidFill>
              <a:prstDash val="solid"/>
              <a:round/>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1" anchor="t">
              <a:noAutofit/>
            </a:bodyPr>
            <a:lstStyle>
              <a:lvl1pPr>
                <a:defRPr b="1">
                  <a:solidFill>
                    <a:schemeClr val="accent2">
                      <a:lumOff val="-2588"/>
                    </a:schemeClr>
                  </a:solidFill>
                </a:defRPr>
              </a:lvl1pPr>
            </a:lstStyle>
            <a:p>
              <a:r>
                <a:t>improve population health outcomes</a:t>
              </a:r>
            </a:p>
          </p:txBody>
        </p:sp>
      </p:grpSp>
      <p:sp>
        <p:nvSpPr>
          <p:cNvPr id="128" name="Despite the transformative potential of AI in public health, significant disparities exist in its adoption and utilisation between India and the UK.…"/>
          <p:cNvSpPr txBox="1"/>
          <p:nvPr/>
        </p:nvSpPr>
        <p:spPr>
          <a:xfrm>
            <a:off x="25743" y="707352"/>
            <a:ext cx="4249567" cy="27509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180472" indent="-180472">
              <a:buSzPct val="100000"/>
              <a:buChar char="•"/>
              <a:defRPr sz="1800"/>
            </a:pPr>
            <a:r>
              <a:t>Despite the transformative potential of Artificial intelligence in public health, significant disparities exist in its adoption and utilisation between India and the UK. </a:t>
            </a:r>
          </a:p>
          <a:p>
            <a:pPr marL="180472" indent="-180472">
              <a:buSzPct val="100000"/>
              <a:buChar char="•"/>
              <a:defRPr sz="1800"/>
            </a:pPr>
            <a:r>
              <a:t>These disparities are influenced by factors such as technological infrastructure, regulatory frameworks, investment in research and development, and healthcare financing</a:t>
            </a:r>
          </a:p>
        </p:txBody>
      </p:sp>
      <p:sp>
        <p:nvSpPr>
          <p:cNvPr id="129" name="Olawade, 2023"/>
          <p:cNvSpPr txBox="1"/>
          <p:nvPr/>
        </p:nvSpPr>
        <p:spPr>
          <a:xfrm>
            <a:off x="140313" y="4178443"/>
            <a:ext cx="1846421" cy="7432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r>
              <a:t>Olawade, 2023</a:t>
            </a:r>
          </a:p>
          <a:p>
            <a:pPr defTabSz="457200">
              <a:defRPr sz="1600">
                <a:latin typeface="Times New Roman"/>
                <a:ea typeface="Times New Roman"/>
                <a:cs typeface="Times New Roman"/>
                <a:sym typeface="Times New Roman"/>
              </a:defRPr>
            </a:pPr>
            <a:r>
              <a:t>Bekbolatova</a:t>
            </a:r>
            <a:r>
              <a:rPr sz="1200">
                <a:latin typeface="Times"/>
                <a:ea typeface="Times"/>
                <a:cs typeface="Times"/>
                <a:sym typeface="Times"/>
              </a:rPr>
              <a:t> et al., 2024</a:t>
            </a:r>
          </a:p>
          <a:p>
            <a:pPr defTabSz="457200">
              <a:defRPr sz="1600">
                <a:latin typeface="Times New Roman"/>
                <a:ea typeface="Times New Roman"/>
                <a:cs typeface="Times New Roman"/>
                <a:sym typeface="Times New Roman"/>
              </a:defRPr>
            </a:pPr>
            <a:r>
              <a:t>Borchert</a:t>
            </a:r>
            <a:r>
              <a:rPr sz="1200">
                <a:latin typeface="Times"/>
                <a:ea typeface="Times"/>
                <a:cs typeface="Times"/>
                <a:sym typeface="Times"/>
              </a:rPr>
              <a:t> et al., 2023</a:t>
            </a:r>
          </a:p>
        </p:txBody>
      </p:sp>
      <p:sp>
        <p:nvSpPr>
          <p:cNvPr id="130" name="AI encompasses a diverse set of technologies and algorithms that enable machines to perform tasks that typically require human intelligence"/>
          <p:cNvSpPr txBox="1"/>
          <p:nvPr/>
        </p:nvSpPr>
        <p:spPr>
          <a:xfrm>
            <a:off x="4199246" y="757137"/>
            <a:ext cx="4028519" cy="16841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b">
            <a:spAutoFit/>
          </a:bodyPr>
          <a:lstStyle>
            <a:lvl1pPr marL="180472" indent="-180472">
              <a:buSzPct val="100000"/>
              <a:buChar char="•"/>
              <a:defRPr sz="1800">
                <a:solidFill>
                  <a:schemeClr val="accent2">
                    <a:lumOff val="-2588"/>
                  </a:schemeClr>
                </a:solidFill>
              </a:defRPr>
            </a:lvl1pPr>
          </a:lstStyle>
          <a:p>
            <a:r>
              <a:t>Artificial intelligence (AI) encompasses a diverse set of technologies and algorithms that enable machines to perform tasks that typically require human intelligence</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AIM"/>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 AIM  </a:t>
            </a:r>
          </a:p>
        </p:txBody>
      </p:sp>
      <p:sp>
        <p:nvSpPr>
          <p:cNvPr id="135" name="The aim of this study is to conduct a comparative analysis of the utilization of artificial intelligence (AI) for diagnosis and disease prevention in the United Kingdom (UK) and India. Drawing on existing literature and research findings, the study aims to:…"/>
          <p:cNvSpPr txBox="1"/>
          <p:nvPr/>
        </p:nvSpPr>
        <p:spPr>
          <a:xfrm>
            <a:off x="72109" y="903339"/>
            <a:ext cx="8865504" cy="35394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r>
              <a:rPr dirty="0"/>
              <a:t>The aim of this study is to conduct a comparative analysis of the utilization of artificial intelligence (AI) for diagnosis and disease prevention in the United Kingdom (UK) and India. Drawing on existing literature and research findings, the study aims to:</a:t>
            </a:r>
          </a:p>
          <a:p>
            <a:endParaRPr dirty="0"/>
          </a:p>
          <a:p>
            <a:r>
              <a:rPr dirty="0"/>
              <a:t>1. Determine best practices in Artificial intelligence utilization for diagnosis and disease prevention by comparing approaches adopted in both countries.</a:t>
            </a:r>
          </a:p>
          <a:p>
            <a:r>
              <a:rPr dirty="0"/>
              <a:t>2. Identify areas of improvement in AI adaptation for diagnosis and disease prevention specific to each country.</a:t>
            </a:r>
          </a:p>
          <a:p>
            <a:endParaRPr dirty="0"/>
          </a:p>
          <a:p>
            <a:r>
              <a:rPr dirty="0"/>
              <a:t>3. Provide insights into policy formulation surrounding AI adaptation in diagnosis and disease prevention in the respective contexts of the UK and India.</a:t>
            </a:r>
          </a:p>
          <a:p>
            <a:r>
              <a:rPr dirty="0"/>
              <a:t>4. Highlight aspects of AI adaptation in diagnosis and disease prevention that both countries can learn from each other, facilitating opportunities for mutual improvement.</a:t>
            </a:r>
          </a:p>
          <a:p>
            <a:endParaRPr dirty="0"/>
          </a:p>
          <a:p>
            <a:r>
              <a:rPr dirty="0"/>
              <a:t>Through this comparative analysis, the study aims to contribute to the enhancement of AI-driven healthcare strategies, with a focus on promoting equitable access to quality healthcare services and improving health outcomes in both the UK and India.</a:t>
            </a:r>
          </a:p>
        </p:txBody>
      </p:sp>
      <p:sp>
        <p:nvSpPr>
          <p:cNvPr id="136" name="Chatterjee, 2020…"/>
          <p:cNvSpPr txBox="1"/>
          <p:nvPr/>
        </p:nvSpPr>
        <p:spPr>
          <a:xfrm>
            <a:off x="7370872" y="4331656"/>
            <a:ext cx="1566741" cy="6756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a:defRPr sz="1300"/>
            </a:pPr>
            <a:r>
              <a:t>Chatterjee, 2020</a:t>
            </a:r>
          </a:p>
          <a:p>
            <a:pPr>
              <a:defRPr sz="1300"/>
            </a:pPr>
            <a:r>
              <a:t>Gaidhane, 2023</a:t>
            </a:r>
          </a:p>
          <a:p>
            <a:pPr defTabSz="457200">
              <a:defRPr sz="1300">
                <a:latin typeface="Times New Roman"/>
                <a:ea typeface="Times New Roman"/>
                <a:cs typeface="Times New Roman"/>
                <a:sym typeface="Times New Roman"/>
              </a:defRPr>
            </a:pPr>
            <a:r>
              <a:t>Iliashenko</a:t>
            </a:r>
            <a:r>
              <a:rPr>
                <a:latin typeface="Times"/>
                <a:ea typeface="Times"/>
                <a:cs typeface="Times"/>
                <a:sym typeface="Times"/>
              </a:rPr>
              <a:t> et al., 2019</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Google Shape;73;p4"/>
          <p:cNvSpPr txBox="1">
            <a:spLocks noGrp="1"/>
          </p:cNvSpPr>
          <p:nvPr>
            <p:ph type="title"/>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RATIONALE OF THE STUDY </a:t>
            </a:r>
          </a:p>
        </p:txBody>
      </p:sp>
      <p:sp>
        <p:nvSpPr>
          <p:cNvPr id="139" name="1. A comparative analysis will help in determining best practices in AI utilization for diagnosis and disease prevention (Gulshan et al., 2016).…"/>
          <p:cNvSpPr txBox="1"/>
          <p:nvPr/>
        </p:nvSpPr>
        <p:spPr>
          <a:xfrm>
            <a:off x="124033" y="1169722"/>
            <a:ext cx="8895934" cy="37157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sz="1900"/>
            </a:pPr>
            <a:endParaRPr/>
          </a:p>
          <a:p>
            <a:pPr>
              <a:defRPr sz="1900"/>
            </a:pPr>
            <a:r>
              <a:t>1. A comparative analysis will help in determining best practices in Artificial intelligence utilization for diagnosis and disease prevention (Gulshan et al., 2016). </a:t>
            </a:r>
          </a:p>
          <a:p>
            <a:pPr>
              <a:defRPr sz="1900"/>
            </a:pPr>
            <a:r>
              <a:t>2. A comparative analysis will help in highlighting areas of improvement in Artificial intelligence adaptation for diagnosis and disease prevention in respective countries (Jiang et al., 2021).  </a:t>
            </a:r>
          </a:p>
          <a:p>
            <a:pPr>
              <a:defRPr sz="1900"/>
            </a:pPr>
            <a:r>
              <a:t>3. A comparative analysis will help provide useful insights into policy formulation surrounding Artificial intelligence adaptation in diagnosis and disease prevention in respective countries (Borchert et al., 2023).</a:t>
            </a:r>
          </a:p>
          <a:p>
            <a:pPr>
              <a:defRPr sz="1900"/>
            </a:pPr>
            <a:r>
              <a:t>4. A comparative analysis will help highlight aspects of Artificial intelligence adaptation in diagnosis and disease prevention that both UK and India can learn from each other, therefore opening doors for improvement (Bekbolatova et al., 2024). </a:t>
            </a:r>
          </a:p>
        </p:txBody>
      </p:sp>
      <p:sp>
        <p:nvSpPr>
          <p:cNvPr id="140" name="Search"/>
          <p:cNvSpPr/>
          <p:nvPr/>
        </p:nvSpPr>
        <p:spPr>
          <a:xfrm>
            <a:off x="7297297" y="166580"/>
            <a:ext cx="979872" cy="1148507"/>
          </a:xfrm>
          <a:custGeom>
            <a:avLst/>
            <a:gdLst/>
            <a:ahLst/>
            <a:cxnLst>
              <a:cxn ang="0">
                <a:pos x="wd2" y="hd2"/>
              </a:cxn>
              <a:cxn ang="5400000">
                <a:pos x="wd2" y="hd2"/>
              </a:cxn>
              <a:cxn ang="10800000">
                <a:pos x="wd2" y="hd2"/>
              </a:cxn>
              <a:cxn ang="16200000">
                <a:pos x="wd2" y="hd2"/>
              </a:cxn>
            </a:cxnLst>
            <a:rect l="0" t="0" r="r" b="b"/>
            <a:pathLst>
              <a:path w="20399" h="21502" extrusionOk="0">
                <a:moveTo>
                  <a:pt x="7928" y="4"/>
                </a:moveTo>
                <a:cubicBezTo>
                  <a:pt x="6343" y="54"/>
                  <a:pt x="4758" y="513"/>
                  <a:pt x="3383" y="1414"/>
                </a:cubicBezTo>
                <a:cubicBezTo>
                  <a:pt x="-286" y="3816"/>
                  <a:pt x="-1098" y="8454"/>
                  <a:pt x="1573" y="11753"/>
                </a:cubicBezTo>
                <a:cubicBezTo>
                  <a:pt x="3866" y="14587"/>
                  <a:pt x="8102" y="15587"/>
                  <a:pt x="11645" y="14130"/>
                </a:cubicBezTo>
                <a:lnTo>
                  <a:pt x="11895" y="14028"/>
                </a:lnTo>
                <a:lnTo>
                  <a:pt x="12039" y="14238"/>
                </a:lnTo>
                <a:cubicBezTo>
                  <a:pt x="12051" y="14256"/>
                  <a:pt x="12060" y="14269"/>
                  <a:pt x="12071" y="14282"/>
                </a:cubicBezTo>
                <a:lnTo>
                  <a:pt x="17686" y="21218"/>
                </a:lnTo>
                <a:cubicBezTo>
                  <a:pt x="17806" y="21366"/>
                  <a:pt x="17984" y="21464"/>
                  <a:pt x="18188" y="21493"/>
                </a:cubicBezTo>
                <a:cubicBezTo>
                  <a:pt x="18392" y="21522"/>
                  <a:pt x="18597" y="21479"/>
                  <a:pt x="18762" y="21371"/>
                </a:cubicBezTo>
                <a:lnTo>
                  <a:pt x="20082" y="20505"/>
                </a:lnTo>
                <a:cubicBezTo>
                  <a:pt x="20425" y="20281"/>
                  <a:pt x="20502" y="19847"/>
                  <a:pt x="20252" y="19538"/>
                </a:cubicBezTo>
                <a:lnTo>
                  <a:pt x="14637" y="12602"/>
                </a:lnTo>
                <a:cubicBezTo>
                  <a:pt x="14613" y="12572"/>
                  <a:pt x="14586" y="12546"/>
                  <a:pt x="14559" y="12521"/>
                </a:cubicBezTo>
                <a:lnTo>
                  <a:pt x="14359" y="12340"/>
                </a:lnTo>
                <a:lnTo>
                  <a:pt x="14540" y="12143"/>
                </a:lnTo>
                <a:cubicBezTo>
                  <a:pt x="16964" y="9533"/>
                  <a:pt x="17103" y="5790"/>
                  <a:pt x="14878" y="3042"/>
                </a:cubicBezTo>
                <a:cubicBezTo>
                  <a:pt x="13209" y="980"/>
                  <a:pt x="10569" y="-78"/>
                  <a:pt x="7928" y="4"/>
                </a:cubicBezTo>
                <a:close/>
                <a:moveTo>
                  <a:pt x="7952" y="1548"/>
                </a:moveTo>
                <a:cubicBezTo>
                  <a:pt x="8377" y="1533"/>
                  <a:pt x="8807" y="1556"/>
                  <a:pt x="9237" y="1617"/>
                </a:cubicBezTo>
                <a:cubicBezTo>
                  <a:pt x="10956" y="1861"/>
                  <a:pt x="12466" y="2690"/>
                  <a:pt x="13488" y="3952"/>
                </a:cubicBezTo>
                <a:cubicBezTo>
                  <a:pt x="15601" y="6562"/>
                  <a:pt x="14959" y="10231"/>
                  <a:pt x="12058" y="12131"/>
                </a:cubicBezTo>
                <a:cubicBezTo>
                  <a:pt x="10904" y="12887"/>
                  <a:pt x="9563" y="13250"/>
                  <a:pt x="8234" y="13250"/>
                </a:cubicBezTo>
                <a:cubicBezTo>
                  <a:pt x="6221" y="13250"/>
                  <a:pt x="4235" y="12415"/>
                  <a:pt x="2963" y="10843"/>
                </a:cubicBezTo>
                <a:cubicBezTo>
                  <a:pt x="850" y="8233"/>
                  <a:pt x="1491" y="4565"/>
                  <a:pt x="4393" y="2665"/>
                </a:cubicBezTo>
                <a:cubicBezTo>
                  <a:pt x="5446" y="1976"/>
                  <a:pt x="6677" y="1593"/>
                  <a:pt x="7952" y="1548"/>
                </a:cubicBezTo>
                <a:close/>
              </a:path>
            </a:pathLst>
          </a:custGeom>
          <a:solidFill>
            <a:srgbClr val="FFFFFF"/>
          </a:solidFill>
          <a:ln w="25400">
            <a:solidFill>
              <a:schemeClr val="accent1"/>
            </a:solidFill>
          </a:ln>
          <a:effectLst>
            <a:outerShdw blurRad="38100" dist="23000" dir="5400000" rotWithShape="0">
              <a:srgbClr val="000000">
                <a:alpha val="35000"/>
              </a:srgbClr>
            </a:outerShdw>
          </a:effectLst>
        </p:spPr>
        <p:txBody>
          <a:bodyPr lIns="45718" tIns="45718" rIns="45718" bIns="45718" anchor="ctr"/>
          <a:lstStyle/>
          <a:p>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RESEARCH QUESTIONS"/>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QUESTIONS </a:t>
            </a:r>
          </a:p>
        </p:txBody>
      </p:sp>
      <p:sp>
        <p:nvSpPr>
          <p:cNvPr id="145" name="How is AI being implemented for diagnosis and disease prevention in public healthcare sector in India and UK?"/>
          <p:cNvSpPr txBox="1"/>
          <p:nvPr/>
        </p:nvSpPr>
        <p:spPr>
          <a:xfrm>
            <a:off x="128057" y="1407471"/>
            <a:ext cx="8887886" cy="501547"/>
          </a:xfrm>
          <a:prstGeom prst="rect">
            <a:avLst/>
          </a:prstGeom>
          <a:gradFill>
            <a:gsLst>
              <a:gs pos="0">
                <a:schemeClr val="accent4">
                  <a:hueOff val="-473915"/>
                  <a:lumOff val="24720"/>
                </a:schemeClr>
              </a:gs>
              <a:gs pos="35000">
                <a:srgbClr val="FFE4D1"/>
              </a:gs>
              <a:gs pos="100000">
                <a:schemeClr val="accent4">
                  <a:hueOff val="-591707"/>
                  <a:lumOff val="34068"/>
                </a:schemeClr>
              </a:gs>
            </a:gsLst>
            <a:lin ang="16200000"/>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r>
              <a:t>How is Artificial intelligence being implemented for diagnosis and disease prevention in public healthcare sector in India and UK?</a:t>
            </a:r>
          </a:p>
        </p:txBody>
      </p:sp>
      <p:sp>
        <p:nvSpPr>
          <p:cNvPr id="146" name="What are the challenges and area of improvement of AI adoption in diagnostics and disease prevention landscapes in public healthcare sector of India and UK?"/>
          <p:cNvSpPr txBox="1"/>
          <p:nvPr/>
        </p:nvSpPr>
        <p:spPr>
          <a:xfrm>
            <a:off x="14026" y="2632230"/>
            <a:ext cx="9115948" cy="501547"/>
          </a:xfrm>
          <a:prstGeom prst="rect">
            <a:avLst/>
          </a:prstGeom>
          <a:gradFill>
            <a:gsLst>
              <a:gs pos="0">
                <a:schemeClr val="accent4">
                  <a:hueOff val="-473915"/>
                  <a:lumOff val="24720"/>
                </a:schemeClr>
              </a:gs>
              <a:gs pos="35000">
                <a:srgbClr val="FFE4D1"/>
              </a:gs>
              <a:gs pos="100000">
                <a:schemeClr val="accent4">
                  <a:hueOff val="-591707"/>
                  <a:lumOff val="34068"/>
                </a:schemeClr>
              </a:gs>
            </a:gsLst>
            <a:lin ang="16200000"/>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r>
              <a:t>What are the challenges and area of improvement of Artificial intelligence adoption in diagnostics and disease prevention landscapes in public healthcare sector of India and UK?</a:t>
            </a:r>
          </a:p>
        </p:txBody>
      </p:sp>
      <p:sp>
        <p:nvSpPr>
          <p:cNvPr id="147" name="Klumpp  et al., 2021…"/>
          <p:cNvSpPr txBox="1"/>
          <p:nvPr/>
        </p:nvSpPr>
        <p:spPr>
          <a:xfrm>
            <a:off x="125402" y="4606808"/>
            <a:ext cx="1705530" cy="5400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defTabSz="457200">
              <a:defRPr sz="1600">
                <a:latin typeface="Times New Roman"/>
                <a:ea typeface="Times New Roman"/>
                <a:cs typeface="Times New Roman"/>
                <a:sym typeface="Times New Roman"/>
              </a:defRPr>
            </a:pPr>
            <a:r>
              <a:t>Klumpp</a:t>
            </a:r>
            <a:r>
              <a:rPr sz="1200">
                <a:latin typeface="Times"/>
                <a:ea typeface="Times"/>
                <a:cs typeface="Times"/>
                <a:sym typeface="Times"/>
              </a:rPr>
              <a:t>  et al., 2021</a:t>
            </a:r>
          </a:p>
          <a:p>
            <a:pPr defTabSz="457200">
              <a:defRPr sz="1600">
                <a:latin typeface="Times New Roman"/>
                <a:ea typeface="Times New Roman"/>
                <a:cs typeface="Times New Roman"/>
                <a:sym typeface="Times New Roman"/>
              </a:defRPr>
            </a:pPr>
            <a:r>
              <a:t>Morley </a:t>
            </a:r>
            <a:r>
              <a:rPr i="1"/>
              <a:t>et al.,</a:t>
            </a:r>
            <a:r>
              <a:t> 2020</a:t>
            </a:r>
            <a:r>
              <a:rPr sz="1200">
                <a:latin typeface="Times"/>
                <a:ea typeface="Times"/>
                <a:cs typeface="Times"/>
                <a:sym typeface="Times"/>
              </a:rPr>
              <a:t>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Objectives…"/>
          <p:cNvSpPr txBox="1"/>
          <p:nvPr/>
        </p:nvSpPr>
        <p:spPr>
          <a:xfrm>
            <a:off x="94530" y="598539"/>
            <a:ext cx="8954939" cy="41496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b="1" u="sng"/>
            </a:pPr>
            <a:endParaRPr/>
          </a:p>
          <a:p>
            <a:pPr>
              <a:defRPr b="1" u="sng"/>
            </a:pPr>
            <a:endParaRPr/>
          </a:p>
          <a:p>
            <a:r>
              <a:t>A) Explore the implementation of Artificial intelligence in diagnosis and disease prevention by major government hospitals in Indiaa and UK.</a:t>
            </a:r>
          </a:p>
          <a:p>
            <a:endParaRPr/>
          </a:p>
          <a:p>
            <a:r>
              <a:t>B) Investigate the utilization of Artificial intelligence in diagnosis and disease prevention by major government hospitals in India and UK.</a:t>
            </a:r>
          </a:p>
          <a:p>
            <a:endParaRPr/>
          </a:p>
          <a:p>
            <a:r>
              <a:t>C) Explore the disparities in challenges encountered by major government hospitals in the United Kingdom and India when adopting artificial intelligence for diagnosis and disease prevention.</a:t>
            </a:r>
          </a:p>
          <a:p>
            <a:endParaRPr/>
          </a:p>
          <a:p>
            <a:r>
              <a:t>D) Identify the areas requiring improvement in the adoption of artificial intelligence for diagnosis and disease prevention by major government hospitals in both India and the United Kingdom.</a:t>
            </a:r>
          </a:p>
          <a:p>
            <a:endParaRPr/>
          </a:p>
          <a:p>
            <a:r>
              <a:t>E) Propose strategic initiatives that could be implemented by India and the United Kingdom to enhance the adoption of artificial intelligence and improve diagnostics and disease prevention within their respective healthcare systems.</a:t>
            </a:r>
          </a:p>
          <a:p>
            <a:endParaRPr/>
          </a:p>
          <a:p>
            <a:r>
              <a:t>F) Investigate the disparities in the adoption of artificial intelligence for diagnosis and disease prevention within major government hospitals in the United Kingdom and India.</a:t>
            </a:r>
          </a:p>
        </p:txBody>
      </p:sp>
      <p:sp>
        <p:nvSpPr>
          <p:cNvPr id="150" name="Objectives…"/>
          <p:cNvSpPr txBox="1"/>
          <p:nvPr/>
        </p:nvSpPr>
        <p:spPr>
          <a:xfrm>
            <a:off x="4198871" y="348781"/>
            <a:ext cx="4554042" cy="288822"/>
          </a:xfrm>
          <a:prstGeom prst="rect">
            <a:avLst/>
          </a:prstGeom>
          <a:ln w="12700">
            <a:miter lim="400000"/>
          </a:ln>
        </p:spPr>
        <p:txBody>
          <a:bodyPr lIns="45718" tIns="45718" rIns="45718" bIns="45718">
            <a:spAutoFit/>
          </a:bodyPr>
          <a:lstStyle/>
          <a:p>
            <a:pPr>
              <a:defRPr b="1" u="sng"/>
            </a:pPr>
            <a:endParaRPr/>
          </a:p>
        </p:txBody>
      </p:sp>
      <p:sp>
        <p:nvSpPr>
          <p:cNvPr id="151" name="OBJECTIVES"/>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OBJECTIVES </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HYPOTHESIS"/>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HYPOTHESIS </a:t>
            </a:r>
          </a:p>
        </p:txBody>
      </p:sp>
      <p:sp>
        <p:nvSpPr>
          <p:cNvPr id="154" name="The study hypothesises that there are significant differences in the utilisation, impact, and challenges associated with the deployment of Artificial Intelligence (AI) in public health between India and the United Kingdom, reflecting variations in healthcare systems, infrastructure, and socio-economic contexts."/>
          <p:cNvSpPr txBox="1"/>
          <p:nvPr/>
        </p:nvSpPr>
        <p:spPr>
          <a:xfrm>
            <a:off x="386464" y="1148772"/>
            <a:ext cx="8756960" cy="11507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228600" indent="-228600">
              <a:defRPr sz="1800"/>
            </a:lvl1pPr>
          </a:lstStyle>
          <a:p>
            <a:r>
              <a:t>The study hypothesises that there are significant differences in the utilisation, impact, and challenges associated with the deployment of Artificial Intelligence (Artificial intelligence) in public health between India and the United Kingdom, reflecting variations in healthcare systems, infrastructure, and socio-economic contexts.</a:t>
            </a:r>
          </a:p>
        </p:txBody>
      </p:sp>
      <p:pic>
        <p:nvPicPr>
          <p:cNvPr id="155" name="Image" descr="Image"/>
          <p:cNvPicPr>
            <a:picLocks noChangeAspect="1"/>
          </p:cNvPicPr>
          <p:nvPr/>
        </p:nvPicPr>
        <p:blipFill>
          <a:blip r:embed="rId2"/>
          <a:stretch>
            <a:fillRect/>
          </a:stretch>
        </p:blipFill>
        <p:spPr>
          <a:xfrm>
            <a:off x="3219900" y="2379218"/>
            <a:ext cx="3090087" cy="2648103"/>
          </a:xfrm>
          <a:prstGeom prst="rect">
            <a:avLst/>
          </a:prstGeom>
          <a:ln w="12700">
            <a:miter lim="400000"/>
          </a:ln>
        </p:spPr>
      </p:pic>
      <p:sp>
        <p:nvSpPr>
          <p:cNvPr id="156" name="(Klumpp et al., 2021)"/>
          <p:cNvSpPr txBox="1"/>
          <p:nvPr/>
        </p:nvSpPr>
        <p:spPr>
          <a:xfrm>
            <a:off x="7684320" y="4838805"/>
            <a:ext cx="1689153"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defTabSz="457200">
              <a:defRPr sz="1200">
                <a:ln w="0" cap="flat">
                  <a:solidFill>
                    <a:srgbClr val="000000"/>
                  </a:solidFill>
                  <a:prstDash val="solid"/>
                  <a:miter lim="400000"/>
                </a:ln>
                <a:latin typeface="Times"/>
                <a:ea typeface="Times"/>
                <a:cs typeface="Times"/>
                <a:sym typeface="Times"/>
              </a:defRPr>
            </a:lvl1pPr>
          </a:lstStyle>
          <a:p>
            <a:r>
              <a:t>(Klumpp et al., 2021)</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OVERVIEW OF RESEARCH DESIGN"/>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OVERVIEW OF RESEARCH DESIGN </a:t>
            </a:r>
          </a:p>
        </p:txBody>
      </p:sp>
      <p:sp>
        <p:nvSpPr>
          <p:cNvPr id="159" name="Identification of databases"/>
          <p:cNvSpPr txBox="1"/>
          <p:nvPr/>
        </p:nvSpPr>
        <p:spPr>
          <a:xfrm>
            <a:off x="221540" y="2087746"/>
            <a:ext cx="2536547"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Identification of databases </a:t>
            </a:r>
          </a:p>
        </p:txBody>
      </p:sp>
      <p:sp>
        <p:nvSpPr>
          <p:cNvPr id="160" name="Formulation of keywords"/>
          <p:cNvSpPr txBox="1"/>
          <p:nvPr/>
        </p:nvSpPr>
        <p:spPr>
          <a:xfrm>
            <a:off x="167193" y="2450496"/>
            <a:ext cx="2407972"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Formulation of keywords </a:t>
            </a:r>
          </a:p>
        </p:txBody>
      </p:sp>
      <p:sp>
        <p:nvSpPr>
          <p:cNvPr id="161" name="Search Strategy"/>
          <p:cNvSpPr txBox="1"/>
          <p:nvPr/>
        </p:nvSpPr>
        <p:spPr>
          <a:xfrm>
            <a:off x="244713" y="2817635"/>
            <a:ext cx="1598409"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Search Strategy</a:t>
            </a:r>
          </a:p>
        </p:txBody>
      </p:sp>
      <p:sp>
        <p:nvSpPr>
          <p:cNvPr id="162" name="Data Collection"/>
          <p:cNvSpPr txBox="1"/>
          <p:nvPr/>
        </p:nvSpPr>
        <p:spPr>
          <a:xfrm>
            <a:off x="274579" y="3184775"/>
            <a:ext cx="1538679"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Collection</a:t>
            </a:r>
          </a:p>
        </p:txBody>
      </p:sp>
      <p:sp>
        <p:nvSpPr>
          <p:cNvPr id="163" name="Data Analysis"/>
          <p:cNvSpPr txBox="1"/>
          <p:nvPr/>
        </p:nvSpPr>
        <p:spPr>
          <a:xfrm>
            <a:off x="317205" y="3718466"/>
            <a:ext cx="1453425"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Analysis </a:t>
            </a:r>
          </a:p>
        </p:txBody>
      </p:sp>
      <p:sp>
        <p:nvSpPr>
          <p:cNvPr id="164" name="How is AI being implemented for diagnosis and disease prevention in public healthcare sector in India and UK?"/>
          <p:cNvSpPr txBox="1"/>
          <p:nvPr/>
        </p:nvSpPr>
        <p:spPr>
          <a:xfrm>
            <a:off x="189242" y="1008151"/>
            <a:ext cx="2601147" cy="984979"/>
          </a:xfrm>
          <a:prstGeom prst="rect">
            <a:avLst/>
          </a:prstGeom>
          <a:gradFill>
            <a:gsLst>
              <a:gs pos="0">
                <a:schemeClr val="accent4">
                  <a:hueOff val="-473915"/>
                  <a:lumOff val="24720"/>
                </a:schemeClr>
              </a:gs>
              <a:gs pos="35000">
                <a:srgbClr val="FFE4D1"/>
              </a:gs>
              <a:gs pos="100000">
                <a:schemeClr val="accent4">
                  <a:hueOff val="-591707"/>
                  <a:lumOff val="34068"/>
                </a:schemeClr>
              </a:gs>
            </a:gsLst>
            <a:path>
              <a:fillToRect l="50000" t="44372" r="50000" b="55627"/>
            </a:path>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1200" b="1"/>
            </a:lvl1pPr>
          </a:lstStyle>
          <a:p>
            <a:r>
              <a:t>How is Artificial intelligence being implemented for diagnosis and disease prevention in public healthcare sector in India and UK?</a:t>
            </a:r>
          </a:p>
        </p:txBody>
      </p:sp>
      <p:sp>
        <p:nvSpPr>
          <p:cNvPr id="165" name="What are the challenges and area of improvement of AI adoption in diagnostics and disease prevention landscapes in public healthcare sector of India and UK?"/>
          <p:cNvSpPr txBox="1"/>
          <p:nvPr/>
        </p:nvSpPr>
        <p:spPr>
          <a:xfrm>
            <a:off x="5255990" y="1008151"/>
            <a:ext cx="3355102" cy="984979"/>
          </a:xfrm>
          <a:prstGeom prst="rect">
            <a:avLst/>
          </a:prstGeom>
          <a:gradFill>
            <a:gsLst>
              <a:gs pos="0">
                <a:schemeClr val="accent4">
                  <a:hueOff val="-473915"/>
                  <a:lumOff val="24720"/>
                </a:schemeClr>
              </a:gs>
              <a:gs pos="35000">
                <a:srgbClr val="FFE4D1"/>
              </a:gs>
              <a:gs pos="100000">
                <a:schemeClr val="accent4">
                  <a:hueOff val="-591707"/>
                  <a:lumOff val="34068"/>
                </a:schemeClr>
              </a:gs>
            </a:gsLst>
            <a:lin ang="16200000"/>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1200" b="1"/>
            </a:lvl1pPr>
          </a:lstStyle>
          <a:p>
            <a:r>
              <a:t>What are the challenges and area of improvement of Artificial intelligence adoption in diagnostics and disease prevention landscapes in public healthcare sector of India and UK?</a:t>
            </a:r>
          </a:p>
        </p:txBody>
      </p:sp>
      <p:sp>
        <p:nvSpPr>
          <p:cNvPr id="166" name="Research design: Exploratory"/>
          <p:cNvSpPr txBox="1"/>
          <p:nvPr/>
        </p:nvSpPr>
        <p:spPr>
          <a:xfrm>
            <a:off x="5169447" y="2059908"/>
            <a:ext cx="2813578"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Research design: Exploratory </a:t>
            </a:r>
          </a:p>
        </p:txBody>
      </p:sp>
      <p:sp>
        <p:nvSpPr>
          <p:cNvPr id="167" name="Participants"/>
          <p:cNvSpPr txBox="1"/>
          <p:nvPr/>
        </p:nvSpPr>
        <p:spPr>
          <a:xfrm>
            <a:off x="5178573" y="2501076"/>
            <a:ext cx="1311654"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Participants </a:t>
            </a:r>
          </a:p>
        </p:txBody>
      </p:sp>
      <p:sp>
        <p:nvSpPr>
          <p:cNvPr id="168" name="Recruitment procedure"/>
          <p:cNvSpPr txBox="1"/>
          <p:nvPr/>
        </p:nvSpPr>
        <p:spPr>
          <a:xfrm>
            <a:off x="5196825" y="2942243"/>
            <a:ext cx="2200741"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Recruitment procedure</a:t>
            </a:r>
          </a:p>
        </p:txBody>
      </p:sp>
      <p:sp>
        <p:nvSpPr>
          <p:cNvPr id="169" name="Sampling strategy: Convenience"/>
          <p:cNvSpPr txBox="1"/>
          <p:nvPr/>
        </p:nvSpPr>
        <p:spPr>
          <a:xfrm>
            <a:off x="5157869" y="3293085"/>
            <a:ext cx="3050500"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Sampling strategy: Convenience </a:t>
            </a:r>
          </a:p>
        </p:txBody>
      </p:sp>
      <p:sp>
        <p:nvSpPr>
          <p:cNvPr id="170" name="Data Collection: Telephonic Interviews/Video Meetings"/>
          <p:cNvSpPr txBox="1"/>
          <p:nvPr/>
        </p:nvSpPr>
        <p:spPr>
          <a:xfrm>
            <a:off x="5223042" y="3643927"/>
            <a:ext cx="3141585" cy="4920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Collection: Telephonic Interviews/Video Meetings </a:t>
            </a:r>
          </a:p>
        </p:txBody>
      </p:sp>
      <p:sp>
        <p:nvSpPr>
          <p:cNvPr id="171" name="Questions to Ask Participants:"/>
          <p:cNvSpPr txBox="1"/>
          <p:nvPr/>
        </p:nvSpPr>
        <p:spPr>
          <a:xfrm>
            <a:off x="5269906" y="4197966"/>
            <a:ext cx="2826427"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Questions to Ask Participants:</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RESEARCH DESIGN"/>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
        <p:nvSpPr>
          <p:cNvPr id="174" name="How is AI being implemented for diagnosis and disease prevention in public healthcare sector in India and UK?"/>
          <p:cNvSpPr txBox="1"/>
          <p:nvPr/>
        </p:nvSpPr>
        <p:spPr>
          <a:xfrm>
            <a:off x="24979" y="845283"/>
            <a:ext cx="9094042" cy="501548"/>
          </a:xfrm>
          <a:prstGeom prst="rect">
            <a:avLst/>
          </a:prstGeom>
          <a:gradFill>
            <a:gsLst>
              <a:gs pos="0">
                <a:schemeClr val="accent4">
                  <a:hueOff val="-473915"/>
                  <a:lumOff val="24720"/>
                </a:schemeClr>
              </a:gs>
              <a:gs pos="35000">
                <a:srgbClr val="FFE4D1"/>
              </a:gs>
              <a:gs pos="100000">
                <a:schemeClr val="accent4">
                  <a:hueOff val="-591707"/>
                  <a:lumOff val="34068"/>
                </a:schemeClr>
              </a:gs>
            </a:gsLst>
            <a:lin ang="16200000"/>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b="1"/>
            </a:lvl1pPr>
          </a:lstStyle>
          <a:p>
            <a:r>
              <a:t>How is Artificial intelligence being implemented for diagnosis and disease prevention in public healthcare sector in India and UK?</a:t>
            </a:r>
          </a:p>
        </p:txBody>
      </p:sp>
      <p:sp>
        <p:nvSpPr>
          <p:cNvPr id="175" name="Identification of databases"/>
          <p:cNvSpPr txBox="1"/>
          <p:nvPr/>
        </p:nvSpPr>
        <p:spPr>
          <a:xfrm>
            <a:off x="48150" y="1503096"/>
            <a:ext cx="2536547"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Identification of databases </a:t>
            </a:r>
          </a:p>
        </p:txBody>
      </p:sp>
      <p:sp>
        <p:nvSpPr>
          <p:cNvPr id="176" name="PubMed: A widely-used database for biomedical literature, including research articles on AI applications in healthcare.…"/>
          <p:cNvSpPr txBox="1"/>
          <p:nvPr/>
        </p:nvSpPr>
        <p:spPr>
          <a:xfrm>
            <a:off x="-340738" y="1817738"/>
            <a:ext cx="9419378" cy="1304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556418" indent="-416718">
              <a:buClr>
                <a:srgbClr val="ECECEC"/>
              </a:buClr>
              <a:buSzPct val="100000"/>
              <a:buFont typeface="Arial Unicode MS"/>
              <a:buChar char="•"/>
              <a:defRPr b="1"/>
            </a:pPr>
            <a:r>
              <a:t>PubMed</a:t>
            </a:r>
            <a:r>
              <a:rPr b="0"/>
              <a:t>: A widely-used database for biomedical literature, including research articles on Artificial intelligence applications in healthcare.</a:t>
            </a:r>
          </a:p>
          <a:p>
            <a:pPr marL="556418" indent="-416718">
              <a:buClr>
                <a:srgbClr val="ECECEC"/>
              </a:buClr>
              <a:buSzPct val="100000"/>
              <a:buFont typeface="Arial Unicode MS"/>
              <a:buChar char="•"/>
              <a:defRPr b="1"/>
            </a:pPr>
            <a:r>
              <a:t>ScienceDirect</a:t>
            </a:r>
            <a:r>
              <a:rPr b="0"/>
              <a:t>: Provides access to a vast collection of peer-reviewed journals covering various disciplines, including healthcare and Artificial intelligence.</a:t>
            </a:r>
          </a:p>
          <a:p>
            <a:pPr marL="556418" indent="-416718">
              <a:buClr>
                <a:srgbClr val="ECECEC"/>
              </a:buClr>
              <a:buSzPct val="100000"/>
              <a:buFont typeface="Arial Unicode MS"/>
              <a:buChar char="•"/>
              <a:defRPr b="1"/>
            </a:pPr>
            <a:r>
              <a:t>Google Scholar:</a:t>
            </a:r>
            <a:r>
              <a:rPr b="0"/>
              <a:t> Useful for accessing a wide range of scholarly articles, including those related to Artificial intelligence in public healthcare.</a:t>
            </a:r>
          </a:p>
        </p:txBody>
      </p:sp>
      <p:sp>
        <p:nvSpPr>
          <p:cNvPr id="177" name="Formulation of keywords"/>
          <p:cNvSpPr txBox="1"/>
          <p:nvPr/>
        </p:nvSpPr>
        <p:spPr>
          <a:xfrm>
            <a:off x="39376" y="3126551"/>
            <a:ext cx="2407971"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Formulation of keywords </a:t>
            </a:r>
          </a:p>
        </p:txBody>
      </p:sp>
      <p:sp>
        <p:nvSpPr>
          <p:cNvPr id="178" name="“AI”, “Diagnosis”, “Disease prevention”, “India”, “UK”"/>
          <p:cNvSpPr txBox="1"/>
          <p:nvPr/>
        </p:nvSpPr>
        <p:spPr>
          <a:xfrm>
            <a:off x="19048" y="3468904"/>
            <a:ext cx="5588158"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342900" indent="-342900" algn="just"/>
          </a:lstStyle>
          <a:p>
            <a:r>
              <a:t>“Artificial intelligence”, “Diagnosis”, “Disease prevention”, “India”, “UK”</a:t>
            </a:r>
          </a:p>
        </p:txBody>
      </p:sp>
      <p:sp>
        <p:nvSpPr>
          <p:cNvPr id="179" name="Search Strategy"/>
          <p:cNvSpPr txBox="1"/>
          <p:nvPr/>
        </p:nvSpPr>
        <p:spPr>
          <a:xfrm>
            <a:off x="153455" y="4008237"/>
            <a:ext cx="1598409"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Search Strategy</a:t>
            </a:r>
          </a:p>
        </p:txBody>
      </p:sp>
      <p:sp>
        <p:nvSpPr>
          <p:cNvPr id="180" name="Use Boolean operators (AND, OR, NOT) to combine keywords effectively. For example:…"/>
          <p:cNvSpPr txBox="1"/>
          <p:nvPr/>
        </p:nvSpPr>
        <p:spPr>
          <a:xfrm>
            <a:off x="106804" y="4307271"/>
            <a:ext cx="6984946" cy="6952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marL="228600" indent="-228600"/>
            <a:r>
              <a:t>Use Boolean operators (AND, OR, NOT) to combine keywords effectively. For example:</a:t>
            </a:r>
          </a:p>
          <a:p>
            <a:pPr marL="228600" indent="-228600"/>
            <a:r>
              <a:t>“Artificial intelligence </a:t>
            </a:r>
            <a:r>
              <a:rPr b="1"/>
              <a:t>AND</a:t>
            </a:r>
            <a:r>
              <a:t> diagnosis”</a:t>
            </a:r>
          </a:p>
          <a:p>
            <a:pPr marL="228600" indent="-228600"/>
            <a:r>
              <a:t>“Artificial intelligence </a:t>
            </a:r>
            <a:r>
              <a:rPr b="1"/>
              <a:t>AND</a:t>
            </a:r>
            <a:r>
              <a:t> disease prevention”</a:t>
            </a:r>
          </a:p>
        </p:txBody>
      </p:sp>
      <p:sp>
        <p:nvSpPr>
          <p:cNvPr id="181" name="(Johnson &amp; Christensen, 2014)"/>
          <p:cNvSpPr txBox="1"/>
          <p:nvPr/>
        </p:nvSpPr>
        <p:spPr>
          <a:xfrm>
            <a:off x="6909151" y="4765199"/>
            <a:ext cx="2000581"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defTabSz="457200">
              <a:defRPr sz="1200">
                <a:ln w="3175" cap="flat">
                  <a:solidFill>
                    <a:srgbClr val="000000"/>
                  </a:solidFill>
                  <a:prstDash val="solid"/>
                  <a:miter lim="400000"/>
                </a:ln>
                <a:latin typeface="Times"/>
                <a:ea typeface="Times"/>
                <a:cs typeface="Times"/>
                <a:sym typeface="Times"/>
              </a:defRPr>
            </a:lvl1pPr>
          </a:lstStyle>
          <a:p>
            <a:r>
              <a:t>(Johnson &amp; Christensen, 2014)</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Data Collection"/>
          <p:cNvSpPr txBox="1"/>
          <p:nvPr/>
        </p:nvSpPr>
        <p:spPr>
          <a:xfrm>
            <a:off x="110038" y="1129568"/>
            <a:ext cx="1538679"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Collection</a:t>
            </a:r>
          </a:p>
        </p:txBody>
      </p:sp>
      <p:sp>
        <p:nvSpPr>
          <p:cNvPr id="184" name="Search the identified databases using the formulated keywords.…"/>
          <p:cNvSpPr txBox="1"/>
          <p:nvPr/>
        </p:nvSpPr>
        <p:spPr>
          <a:xfrm>
            <a:off x="11567" y="1354630"/>
            <a:ext cx="8912842" cy="17112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496887" indent="-357186" algn="just">
              <a:buClr>
                <a:srgbClr val="ECECEC"/>
              </a:buClr>
              <a:buSzPct val="100000"/>
              <a:buFont typeface="Arial Unicode MS"/>
              <a:buChar char="•"/>
            </a:pPr>
            <a:r>
              <a:t>Search the identified databases using the formulated keywords.</a:t>
            </a:r>
          </a:p>
          <a:p>
            <a:pPr marL="496887" indent="-357186" algn="just">
              <a:buClr>
                <a:srgbClr val="ECECEC"/>
              </a:buClr>
              <a:buSzPct val="100000"/>
              <a:buFont typeface="Arial Unicode MS"/>
              <a:buChar char="•"/>
            </a:pPr>
            <a:r>
              <a:t>Filter the search results based on relevance, publication date, and study design (preferably peer-reviewed articles).</a:t>
            </a:r>
          </a:p>
          <a:p>
            <a:pPr marL="496887" indent="-357186" algn="just">
              <a:buClr>
                <a:srgbClr val="ECECEC"/>
              </a:buClr>
              <a:buSzPct val="100000"/>
              <a:buFont typeface="Arial Unicode MS"/>
              <a:buChar char="•"/>
            </a:pPr>
            <a:r>
              <a:t>Retrieve relevant articles that specifically discuss Artificial intelligence implementation for diagnosis and disease prevention in the public healthcare sector in India and the UK.</a:t>
            </a:r>
          </a:p>
          <a:p>
            <a:pPr marL="496887" indent="-357186" algn="just">
              <a:buClr>
                <a:srgbClr val="ECECEC"/>
              </a:buClr>
              <a:buSzPct val="100000"/>
              <a:buFont typeface="Arial Unicode MS"/>
              <a:buChar char="•"/>
            </a:pPr>
            <a:r>
              <a:t>Additionally, gather information from industry articles, government websites (e.g., Ministry of Health websites), and reputable news sources for insights into ongoing Artificial intelligence initiatives and policies in healthcare.</a:t>
            </a:r>
          </a:p>
        </p:txBody>
      </p:sp>
      <p:sp>
        <p:nvSpPr>
          <p:cNvPr id="185" name="Data Analysis"/>
          <p:cNvSpPr txBox="1"/>
          <p:nvPr/>
        </p:nvSpPr>
        <p:spPr>
          <a:xfrm>
            <a:off x="152664" y="3039335"/>
            <a:ext cx="1453426"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Analysis </a:t>
            </a:r>
          </a:p>
        </p:txBody>
      </p:sp>
      <p:sp>
        <p:nvSpPr>
          <p:cNvPr id="186" name="Thematic content analysis is appropriate for answering the research question as it facilitates a qualitative exploration of the data, enables comparative analysis between India and the UK, and allows for the identification of patterns and themes relevant to AI implementation in the public healthcare sector."/>
          <p:cNvSpPr txBox="1"/>
          <p:nvPr/>
        </p:nvSpPr>
        <p:spPr>
          <a:xfrm>
            <a:off x="178254" y="3411152"/>
            <a:ext cx="8746155" cy="9541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r>
              <a:rPr dirty="0"/>
              <a:t>Thematic content analysis is appropriate for answering the research question as it facilitates a qualitative exploration of the data, enables comparative analysis between India and the UK, and allows for the identification of patterns and themes relevant to Artificial intelligence implementation in the public healthcare sector.</a:t>
            </a:r>
          </a:p>
        </p:txBody>
      </p:sp>
      <p:sp>
        <p:nvSpPr>
          <p:cNvPr id="187" name="(Braun &amp; Clarke, 2006)"/>
          <p:cNvSpPr txBox="1"/>
          <p:nvPr/>
        </p:nvSpPr>
        <p:spPr>
          <a:xfrm>
            <a:off x="7289729" y="4837498"/>
            <a:ext cx="1560050"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defTabSz="457200">
              <a:defRPr sz="1200">
                <a:ln w="3175" cap="flat">
                  <a:solidFill>
                    <a:srgbClr val="000000"/>
                  </a:solidFill>
                  <a:prstDash val="solid"/>
                  <a:miter lim="400000"/>
                </a:ln>
                <a:latin typeface="Times"/>
                <a:ea typeface="Times"/>
                <a:cs typeface="Times"/>
                <a:sym typeface="Times"/>
              </a:defRPr>
            </a:lvl1pPr>
          </a:lstStyle>
          <a:p>
            <a:r>
              <a:t>(Braun &amp; Clarke, 2006)</a:t>
            </a:r>
          </a:p>
        </p:txBody>
      </p:sp>
      <p:sp>
        <p:nvSpPr>
          <p:cNvPr id="188" name="RESEARCH DESIGN"/>
          <p:cNvSpPr txBox="1">
            <a:spLocks noGrp="1"/>
          </p:cNvSpPr>
          <p:nvPr>
            <p:ph type="title" idx="4294967295"/>
          </p:nvPr>
        </p:nvSpPr>
        <p:spPr>
          <a:xfrm>
            <a:off x="-25326" y="230192"/>
            <a:ext cx="9194652" cy="572702"/>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What are the challenges and area of improvement of AI adoption in diagnostics and disease prevention landscapes in public healthcare sector of India and UK?"/>
          <p:cNvSpPr txBox="1"/>
          <p:nvPr/>
        </p:nvSpPr>
        <p:spPr>
          <a:xfrm>
            <a:off x="4762" y="875455"/>
            <a:ext cx="9134476" cy="501547"/>
          </a:xfrm>
          <a:prstGeom prst="rect">
            <a:avLst/>
          </a:prstGeom>
          <a:gradFill>
            <a:gsLst>
              <a:gs pos="0">
                <a:schemeClr val="accent4">
                  <a:hueOff val="-473915"/>
                  <a:lumOff val="24720"/>
                </a:schemeClr>
              </a:gs>
              <a:gs pos="35000">
                <a:srgbClr val="FFE4D1"/>
              </a:gs>
              <a:gs pos="100000">
                <a:schemeClr val="accent4">
                  <a:hueOff val="-591707"/>
                  <a:lumOff val="34068"/>
                </a:schemeClr>
              </a:gs>
            </a:gsLst>
            <a:lin ang="16200000"/>
          </a:gradFill>
          <a:ln>
            <a:solidFill>
              <a:srgbClr val="FEA83A"/>
            </a:solidFill>
          </a:ln>
          <a:effectLst>
            <a:outerShdw blurRad="38100" dist="20000" dir="5400000" rotWithShape="0">
              <a:srgbClr val="000000">
                <a:alpha val="38000"/>
              </a:srgbClr>
            </a:outerShdw>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b="1"/>
            </a:lvl1pPr>
          </a:lstStyle>
          <a:p>
            <a:r>
              <a:t>What are the challenges and area of improvement of Artificial intelligence adoption in diagnostics and disease prevention landscapes in public healthcare sector of India and UK?</a:t>
            </a:r>
          </a:p>
        </p:txBody>
      </p:sp>
      <p:sp>
        <p:nvSpPr>
          <p:cNvPr id="191" name="Research design: Exploratory"/>
          <p:cNvSpPr txBox="1"/>
          <p:nvPr/>
        </p:nvSpPr>
        <p:spPr>
          <a:xfrm>
            <a:off x="4274" y="1573974"/>
            <a:ext cx="2813578"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Research design: Exploratory </a:t>
            </a:r>
          </a:p>
        </p:txBody>
      </p:sp>
      <p:sp>
        <p:nvSpPr>
          <p:cNvPr id="192" name="Exploratory research is relevant to the research question because it aims to investigate and gain insights into a relatively unexplored area. Given that the challenges and areas of improvement of AI adoption in diagnostics and disease prevention landscapes in the public healthcare sector of India and the UK may not be fully understood, an exploratory approach allows for a deep dive into these issues."/>
          <p:cNvSpPr txBox="1"/>
          <p:nvPr/>
        </p:nvSpPr>
        <p:spPr>
          <a:xfrm>
            <a:off x="-463594" y="1952226"/>
            <a:ext cx="9419378" cy="8984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t>Exploratory research is relevant to the research question because it aims to investigate and gain insights into a relatively unexplored area. Given that the challenges and areas of improvement of Artificial intelligence adoption in diagnostics and disease prevention landscapes in the public healthcare sector of India and the UK may not be fully understood, an exploratory approach allows for a deep dive into these issues.</a:t>
            </a:r>
          </a:p>
        </p:txBody>
      </p:sp>
      <p:sp>
        <p:nvSpPr>
          <p:cNvPr id="193" name="Participants"/>
          <p:cNvSpPr txBox="1"/>
          <p:nvPr/>
        </p:nvSpPr>
        <p:spPr>
          <a:xfrm>
            <a:off x="4274" y="2905128"/>
            <a:ext cx="1311654"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Participants </a:t>
            </a:r>
          </a:p>
        </p:txBody>
      </p:sp>
      <p:sp>
        <p:nvSpPr>
          <p:cNvPr id="194" name="Senior management from major Government hospitals in both countries and senior officials from healthcare technology consultants"/>
          <p:cNvSpPr txBox="1"/>
          <p:nvPr/>
        </p:nvSpPr>
        <p:spPr>
          <a:xfrm>
            <a:off x="-463594" y="3248430"/>
            <a:ext cx="9419378" cy="8984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rPr dirty="0"/>
              <a:t>Senior management from major Government hospitals in both countries and senior officials from healthcare technology consultants. A sample size of approximately 10-15 major government hospitals from each country could be sufficient. This sample size allows for a detailed examination of each hospital's experiences and perspectives while also providing diversity in terms of geographic location, size, and resources.</a:t>
            </a:r>
          </a:p>
        </p:txBody>
      </p:sp>
      <p:sp>
        <p:nvSpPr>
          <p:cNvPr id="195" name="(Kumar, R. (2014) Research Methodology a Step-by-Step Guide for Beginners. 4th Edition, SAGE Publications Ltd., London. - References - Scientific Research Publishing, n.d.)"/>
          <p:cNvSpPr txBox="1"/>
          <p:nvPr/>
        </p:nvSpPr>
        <p:spPr>
          <a:xfrm>
            <a:off x="196055" y="4484556"/>
            <a:ext cx="8637500" cy="4616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defTabSz="457200">
              <a:defRPr sz="1200">
                <a:ln w="3175" cap="flat">
                  <a:solidFill>
                    <a:srgbClr val="000000"/>
                  </a:solidFill>
                  <a:prstDash val="solid"/>
                  <a:miter lim="400000"/>
                </a:ln>
                <a:latin typeface="Times"/>
                <a:ea typeface="Times"/>
                <a:cs typeface="Times"/>
                <a:sym typeface="Times"/>
              </a:defRPr>
            </a:pPr>
            <a:r>
              <a:rPr dirty="0"/>
              <a:t>(</a:t>
            </a:r>
            <a:r>
              <a:rPr i="1" dirty="0"/>
              <a:t>Kumar, R. (2014) Research Methodology a Step-by-Step Guide for Beginners. 4th Edition, SAGE Publications Ltd., London. - References - Scientific Research Publishing</a:t>
            </a:r>
            <a:r>
              <a:rPr dirty="0"/>
              <a:t>, </a:t>
            </a:r>
            <a:r>
              <a:rPr dirty="0" err="1"/>
              <a:t>n.d.</a:t>
            </a:r>
            <a:r>
              <a:rPr dirty="0"/>
              <a:t>)</a:t>
            </a:r>
          </a:p>
        </p:txBody>
      </p:sp>
      <p:sp>
        <p:nvSpPr>
          <p:cNvPr id="196" name="RESEARCH DESIGN"/>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Inclusive Criteria:…"/>
          <p:cNvSpPr txBox="1"/>
          <p:nvPr/>
        </p:nvSpPr>
        <p:spPr>
          <a:xfrm>
            <a:off x="64402" y="1173186"/>
            <a:ext cx="8838452" cy="39703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defRPr sz="1200" b="1"/>
            </a:pPr>
            <a:r>
              <a:rPr dirty="0"/>
              <a:t>Inclusive Criteria:</a:t>
            </a:r>
          </a:p>
          <a:p>
            <a:pPr>
              <a:defRPr sz="1200"/>
            </a:pPr>
            <a:r>
              <a:rPr dirty="0"/>
              <a:t>1. Participants should be affiliated with major government hospitals in the public healthcare sector of either India or the United Kingdom.</a:t>
            </a:r>
          </a:p>
          <a:p>
            <a:pPr>
              <a:defRPr sz="1200"/>
            </a:pPr>
            <a:r>
              <a:rPr dirty="0"/>
              <a:t>2. Healthcare administrators, IT personnel, medical professionals (e.g., doctors, nurses), and policymakers involved in the adoption or management of artificial intelligence technologies in diagnostics and disease prevention.</a:t>
            </a:r>
          </a:p>
          <a:p>
            <a:pPr>
              <a:defRPr sz="1200"/>
            </a:pPr>
            <a:r>
              <a:rPr dirty="0"/>
              <a:t>3. Participants who have direct involvement or decision-making authority regarding the implementation of artificial intelligence solutions within their respective hospitals.</a:t>
            </a:r>
          </a:p>
          <a:p>
            <a:pPr>
              <a:defRPr sz="1200"/>
            </a:pPr>
            <a:r>
              <a:rPr dirty="0"/>
              <a:t>4. Participants who are willing to provide insights and perspectives on the challenges and areas of improvement in AI adoption in healthcare.</a:t>
            </a:r>
          </a:p>
          <a:p>
            <a:pPr>
              <a:defRPr sz="1200"/>
            </a:pPr>
            <a:endParaRPr dirty="0"/>
          </a:p>
          <a:p>
            <a:pPr>
              <a:defRPr sz="1200" b="1"/>
            </a:pPr>
            <a:r>
              <a:rPr dirty="0"/>
              <a:t>Exclusive Criteria:</a:t>
            </a:r>
          </a:p>
          <a:p>
            <a:pPr>
              <a:defRPr sz="1200"/>
            </a:pPr>
            <a:r>
              <a:rPr dirty="0"/>
              <a:t>1. Participants not affiliated with major government hospitals in the public healthcare sector.</a:t>
            </a:r>
          </a:p>
          <a:p>
            <a:pPr>
              <a:defRPr sz="1200"/>
            </a:pPr>
            <a:r>
              <a:rPr dirty="0"/>
              <a:t>2. Individuals not directly involved in the adoption or management of artificial intelligence technologies for diagnostics and disease prevention.</a:t>
            </a:r>
          </a:p>
          <a:p>
            <a:pPr>
              <a:defRPr sz="1200"/>
            </a:pPr>
            <a:r>
              <a:rPr dirty="0"/>
              <a:t>3. Participants who do not have relevant experience or expertise in healthcare administration, IT, medicine, or policymaking.</a:t>
            </a:r>
          </a:p>
          <a:p>
            <a:pPr>
              <a:defRPr sz="1200"/>
            </a:pPr>
            <a:r>
              <a:rPr dirty="0"/>
              <a:t>4. Participants unwilling or unable to provide informed opinions or insights regarding AI adoption in healthcare.</a:t>
            </a:r>
          </a:p>
          <a:p>
            <a:pPr>
              <a:defRPr sz="1200"/>
            </a:pPr>
            <a:endParaRPr dirty="0"/>
          </a:p>
          <a:p>
            <a:pPr>
              <a:defRPr sz="1200" b="1"/>
            </a:pPr>
            <a:r>
              <a:rPr dirty="0"/>
              <a:t>Age Group:</a:t>
            </a:r>
          </a:p>
          <a:p>
            <a:pPr>
              <a:defRPr sz="1200"/>
            </a:pPr>
            <a:r>
              <a:rPr dirty="0"/>
              <a:t>Participants should be adults aged 18 years or older. There is no upper age limit specified, as long as participants meet the inclusion criteria and are actively involved in healthcare administration, IT, medicine, or policymaking related to artificial intelligence adoption in diagnostics and disease prevention.</a:t>
            </a:r>
          </a:p>
        </p:txBody>
      </p:sp>
      <p:sp>
        <p:nvSpPr>
          <p:cNvPr id="199" name="RESEARCH DESIGN"/>
          <p:cNvSpPr txBox="1">
            <a:spLocks noGrp="1"/>
          </p:cNvSpPr>
          <p:nvPr>
            <p:ph type="title" idx="4294967295"/>
          </p:nvPr>
        </p:nvSpPr>
        <p:spPr>
          <a:xfrm>
            <a:off x="-25326" y="330575"/>
            <a:ext cx="9194652" cy="572702"/>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Recruitment procedure"/>
          <p:cNvSpPr txBox="1"/>
          <p:nvPr/>
        </p:nvSpPr>
        <p:spPr>
          <a:xfrm>
            <a:off x="122908" y="631723"/>
            <a:ext cx="2200741" cy="2888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Recruitment procedure</a:t>
            </a:r>
          </a:p>
        </p:txBody>
      </p:sp>
      <p:sp>
        <p:nvSpPr>
          <p:cNvPr id="202" name="Using LinkedIn for participant identification and shortlisting is suitable as it provides access to a professional network where individuals with relevant expertise can be found. Contacting potential participants via direct messages, emails, and calls allows for efficient communication and recruitment. Qualifying questions ensure that participants have the necessary expertise and experience to contribute meaningfully to the research."/>
          <p:cNvSpPr txBox="1"/>
          <p:nvPr/>
        </p:nvSpPr>
        <p:spPr>
          <a:xfrm>
            <a:off x="-354085" y="1031939"/>
            <a:ext cx="9419378" cy="11016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t>Using LinkedIn for participant identification and shortlisting is suitable as it provides access to a professional network where individuals with relevant expertise can be found. Contacting potential participants via direct messages, emArtificial intelligencels, and calls allows for efficient communication and recruitment. Qualifying questions ensure that participants have the necessary expertise and experience to contribute meaningfully to the research.</a:t>
            </a:r>
          </a:p>
        </p:txBody>
      </p:sp>
      <p:sp>
        <p:nvSpPr>
          <p:cNvPr id="203" name="Sampling strategy: Convenience"/>
          <p:cNvSpPr txBox="1"/>
          <p:nvPr/>
        </p:nvSpPr>
        <p:spPr>
          <a:xfrm>
            <a:off x="168316" y="2167980"/>
            <a:ext cx="3050500"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Sampling strategy: Convenience </a:t>
            </a:r>
          </a:p>
        </p:txBody>
      </p:sp>
      <p:sp>
        <p:nvSpPr>
          <p:cNvPr id="204" name="Convenience sampling is appropriate for this research question because the focus is on accessing participants who are readily available and accessible. Given the time constraints and logistical challenges associated with recruiting senior management from major Government hospitals and healthcare technology consultants, convenience sampling allows for efficient data collection."/>
          <p:cNvSpPr txBox="1"/>
          <p:nvPr/>
        </p:nvSpPr>
        <p:spPr>
          <a:xfrm>
            <a:off x="-354084" y="2575001"/>
            <a:ext cx="9419377" cy="8984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t>Convenience sampling is appropriate for this research question because the focus is on accessing participants who are readily available and accessible. Given the time constraints and logistical challenges associated with recruiting senior management from major Government hospitals and healthcare technology consultants, convenience sampling allows for efficient data collection.</a:t>
            </a:r>
          </a:p>
        </p:txBody>
      </p:sp>
      <p:sp>
        <p:nvSpPr>
          <p:cNvPr id="205" name="Data Collection: Telephonic Interviews/Video Meetings"/>
          <p:cNvSpPr txBox="1"/>
          <p:nvPr/>
        </p:nvSpPr>
        <p:spPr>
          <a:xfrm>
            <a:off x="168317" y="3704238"/>
            <a:ext cx="4891268"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Collection: Telephonic Interviews/Video Meetings </a:t>
            </a:r>
          </a:p>
        </p:txBody>
      </p:sp>
      <p:sp>
        <p:nvSpPr>
          <p:cNvPr id="206" name="In-depth discussions, probing of responses, and clarification of any uncertainties"/>
          <p:cNvSpPr txBox="1"/>
          <p:nvPr/>
        </p:nvSpPr>
        <p:spPr>
          <a:xfrm>
            <a:off x="85951" y="4223874"/>
            <a:ext cx="9419377"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t>In-depth discussions, probing of responses, and clarification of any uncertainties</a:t>
            </a:r>
          </a:p>
        </p:txBody>
      </p:sp>
      <p:sp>
        <p:nvSpPr>
          <p:cNvPr id="207" name="(Research Design: Qualitative, Quantitative, and Mixed Methods Approaches | Online Resources, n.d.)"/>
          <p:cNvSpPr txBox="1"/>
          <p:nvPr/>
        </p:nvSpPr>
        <p:spPr>
          <a:xfrm>
            <a:off x="2446564" y="4880007"/>
            <a:ext cx="6390490"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defTabSz="457200">
              <a:defRPr sz="1200">
                <a:ln w="3175" cap="flat">
                  <a:solidFill>
                    <a:srgbClr val="000000"/>
                  </a:solidFill>
                  <a:prstDash val="solid"/>
                  <a:miter lim="400000"/>
                </a:ln>
                <a:latin typeface="Times"/>
                <a:ea typeface="Times"/>
                <a:cs typeface="Times"/>
                <a:sym typeface="Times"/>
              </a:defRPr>
            </a:pPr>
            <a:r>
              <a:t>(</a:t>
            </a:r>
            <a:r>
              <a:rPr i="1"/>
              <a:t>Research Design: Qualitative, Quantitative, and Mixed Methods Approaches | Online Resources</a:t>
            </a:r>
            <a:r>
              <a:t>, n.d.)</a:t>
            </a:r>
          </a:p>
        </p:txBody>
      </p:sp>
      <p:sp>
        <p:nvSpPr>
          <p:cNvPr id="208" name="RESEARCH DESIGN"/>
          <p:cNvSpPr txBox="1">
            <a:spLocks noGrp="1"/>
          </p:cNvSpPr>
          <p:nvPr>
            <p:ph type="title" idx="4294967295"/>
          </p:nvPr>
        </p:nvSpPr>
        <p:spPr>
          <a:xfrm>
            <a:off x="-25326" y="93306"/>
            <a:ext cx="9194652" cy="572702"/>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Questions to Ask Participants:"/>
          <p:cNvSpPr txBox="1"/>
          <p:nvPr/>
        </p:nvSpPr>
        <p:spPr>
          <a:xfrm>
            <a:off x="136284" y="816243"/>
            <a:ext cx="2826427"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Questions to Ask Participants:</a:t>
            </a:r>
          </a:p>
        </p:txBody>
      </p:sp>
      <p:sp>
        <p:nvSpPr>
          <p:cNvPr id="211" name="What do you perceive as the main challenges hindering the effective adoption of AI in diagnostics and disease prevention within the public healthcare sector?…"/>
          <p:cNvSpPr txBox="1"/>
          <p:nvPr/>
        </p:nvSpPr>
        <p:spPr>
          <a:xfrm>
            <a:off x="133861" y="1211477"/>
            <a:ext cx="8876278" cy="21176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140367" indent="-140367" algn="just">
              <a:buSzPct val="100000"/>
              <a:buChar char="•"/>
            </a:pPr>
            <a:r>
              <a:t>What do you perceive as the main challenges hindering the effective adoption of Artificial intelligence in diagnostics and disease prevention within the public healthcare sector?</a:t>
            </a:r>
          </a:p>
          <a:p>
            <a:pPr marL="140367" indent="-140367" algn="just">
              <a:buSzPct val="100000"/>
              <a:buChar char="•"/>
            </a:pPr>
            <a:r>
              <a:t>Are there any specific barriers or obstacles your organisation has encountered in implementing Artificial intelligence technologies for healthcare purposes?</a:t>
            </a:r>
          </a:p>
          <a:p>
            <a:pPr marL="140367" indent="-140367" algn="just">
              <a:buSzPct val="100000"/>
              <a:buChar char="•"/>
            </a:pPr>
            <a:r>
              <a:t>In your opinion, what are the key areas that require improvement to facilitate greater adoption and utilisation of Artificial intelligence for diagnostics and disease prevention in public healthcare?</a:t>
            </a:r>
          </a:p>
          <a:p>
            <a:pPr marL="140367" indent="-140367" algn="just">
              <a:buSzPct val="100000"/>
              <a:buChar char="•"/>
            </a:pPr>
            <a:r>
              <a:t>What impact do you anticipate Artificial intelligence adoption will have on healthcare delivery, particularly in terms of diagnostics accuracy and disease prevention effectiveness?</a:t>
            </a:r>
          </a:p>
          <a:p>
            <a:pPr marL="140367" indent="-140367" algn="just">
              <a:buSzPct val="100000"/>
              <a:buChar char="•"/>
            </a:pPr>
            <a:r>
              <a:t>Are there any strategies or initiatives you believe could enhance the integration of Artificial intelligence technologies into clinical workflows and healthcare practices?</a:t>
            </a:r>
          </a:p>
        </p:txBody>
      </p:sp>
      <p:sp>
        <p:nvSpPr>
          <p:cNvPr id="212" name="Data analysis: thematic content analysis"/>
          <p:cNvSpPr txBox="1"/>
          <p:nvPr/>
        </p:nvSpPr>
        <p:spPr>
          <a:xfrm>
            <a:off x="110630" y="3277608"/>
            <a:ext cx="3663510" cy="2888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marL="140367" indent="-140367">
              <a:buSzPct val="60000"/>
              <a:buBlip>
                <a:blip r:embed="rId2"/>
              </a:buBlip>
              <a:defRPr b="1" u="sng">
                <a:solidFill>
                  <a:schemeClr val="accent1">
                    <a:satOff val="-31580"/>
                    <a:lumOff val="-12156"/>
                  </a:schemeClr>
                </a:solidFill>
              </a:defRPr>
            </a:lvl1pPr>
          </a:lstStyle>
          <a:p>
            <a:r>
              <a:t>Data analysis: thematic content analysis</a:t>
            </a:r>
          </a:p>
        </p:txBody>
      </p:sp>
      <p:sp>
        <p:nvSpPr>
          <p:cNvPr id="213" name="Thematic content analysis is appropriate for this research question as it allows for the identification of recurring themes, patterns, and issues related to AI adoption in diagnostics and disease prevention. By analyzing the qualitative data collected from interviews, thematic analysis enables researchers to uncover the underlying challenges and areas of improvement across different contexts."/>
          <p:cNvSpPr txBox="1"/>
          <p:nvPr/>
        </p:nvSpPr>
        <p:spPr>
          <a:xfrm>
            <a:off x="-423647" y="3818792"/>
            <a:ext cx="9419377" cy="8984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556418" indent="-416718">
              <a:buClr>
                <a:srgbClr val="ECECEC"/>
              </a:buClr>
              <a:buSzPct val="100000"/>
              <a:buFont typeface="Arial Unicode MS"/>
              <a:buChar char="•"/>
            </a:lvl1pPr>
          </a:lstStyle>
          <a:p>
            <a:r>
              <a:t>Thematic content analysis is appropriate for this research question as it allows for the identification of recurring themes, patterns, and issues related to Artificial intelligence adoption in diagnostics and disease prevention. By analyzing the qualitative data collected from interviews, thematic analysis enables researchers to uncover the underlying challenges and areas of improvement across different contexts.</a:t>
            </a:r>
          </a:p>
        </p:txBody>
      </p:sp>
      <p:sp>
        <p:nvSpPr>
          <p:cNvPr id="214" name="(Applied Thematic Analysis, 2024)"/>
          <p:cNvSpPr txBox="1"/>
          <p:nvPr/>
        </p:nvSpPr>
        <p:spPr>
          <a:xfrm>
            <a:off x="6713228" y="4836964"/>
            <a:ext cx="2217796"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p>
            <a:pPr defTabSz="457200">
              <a:defRPr sz="1200">
                <a:ln w="3175" cap="flat">
                  <a:solidFill>
                    <a:srgbClr val="000000"/>
                  </a:solidFill>
                  <a:prstDash val="solid"/>
                  <a:miter lim="400000"/>
                </a:ln>
                <a:latin typeface="Times"/>
                <a:ea typeface="Times"/>
                <a:cs typeface="Times"/>
                <a:sym typeface="Times"/>
              </a:defRPr>
            </a:pPr>
            <a:r>
              <a:t>(</a:t>
            </a:r>
            <a:r>
              <a:rPr i="1"/>
              <a:t>Applied Thematic Analysis</a:t>
            </a:r>
            <a:r>
              <a:t>, 2024)</a:t>
            </a:r>
          </a:p>
        </p:txBody>
      </p:sp>
      <p:sp>
        <p:nvSpPr>
          <p:cNvPr id="215" name="RESEARCH DESIGN"/>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RESEARCH DESIGN</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ETHICAL CONSIDERATIONS"/>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ETHICAL CONSIDERATIONS </a:t>
            </a:r>
          </a:p>
        </p:txBody>
      </p:sp>
      <p:pic>
        <p:nvPicPr>
          <p:cNvPr id="218" name="Informed consent.jpg" descr="Informed consent.jpg"/>
          <p:cNvPicPr>
            <a:picLocks noChangeAspect="1"/>
          </p:cNvPicPr>
          <p:nvPr/>
        </p:nvPicPr>
        <p:blipFill>
          <a:blip r:embed="rId2"/>
          <a:srcRect b="15714"/>
          <a:stretch>
            <a:fillRect/>
          </a:stretch>
        </p:blipFill>
        <p:spPr>
          <a:xfrm>
            <a:off x="0" y="746387"/>
            <a:ext cx="9144001" cy="4335231"/>
          </a:xfrm>
          <a:prstGeom prst="rect">
            <a:avLst/>
          </a:prstGeom>
          <a:ln w="12700">
            <a:miter lim="400000"/>
          </a:ln>
        </p:spPr>
      </p:pic>
      <p:sp>
        <p:nvSpPr>
          <p:cNvPr id="219" name="(Gaidhane et al., 2023)"/>
          <p:cNvSpPr txBox="1"/>
          <p:nvPr/>
        </p:nvSpPr>
        <p:spPr>
          <a:xfrm>
            <a:off x="7349145" y="4745964"/>
            <a:ext cx="1504835"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defTabSz="457200">
              <a:defRPr sz="1200">
                <a:ln w="3175" cap="flat">
                  <a:solidFill>
                    <a:srgbClr val="000000"/>
                  </a:solidFill>
                  <a:prstDash val="solid"/>
                  <a:miter lim="400000"/>
                </a:ln>
                <a:latin typeface="Times"/>
                <a:ea typeface="Times"/>
                <a:cs typeface="Times"/>
                <a:sym typeface="Times"/>
              </a:defRPr>
            </a:lvl1pPr>
          </a:lstStyle>
          <a:p>
            <a:r>
              <a:t>(Gaidhane et al., 2023)</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IMPLICATION OF RESEARCH"/>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IMPLICATION OF RESEARCH</a:t>
            </a:r>
          </a:p>
        </p:txBody>
      </p:sp>
      <p:sp>
        <p:nvSpPr>
          <p:cNvPr id="222" name="Policy and Strategy Development…"/>
          <p:cNvSpPr txBox="1"/>
          <p:nvPr/>
        </p:nvSpPr>
        <p:spPr>
          <a:xfrm>
            <a:off x="76491" y="905205"/>
            <a:ext cx="8908148" cy="13849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marL="140367" indent="-140367">
              <a:buSzPct val="60000"/>
              <a:buBlip>
                <a:blip r:embed="rId2"/>
              </a:buBlip>
              <a:defRPr b="1" u="sng">
                <a:solidFill>
                  <a:schemeClr val="accent1">
                    <a:satOff val="-31580"/>
                    <a:lumOff val="-12156"/>
                  </a:schemeClr>
                </a:solidFill>
              </a:defRPr>
            </a:pPr>
            <a:r>
              <a:rPr dirty="0"/>
              <a:t>Policy and Strategy Development </a:t>
            </a:r>
          </a:p>
          <a:p>
            <a:pPr marL="228600" indent="-228600"/>
            <a:r>
              <a:rPr dirty="0"/>
              <a:t>Understanding the challenges and areas of improvement in Artificial intelligence adoption informs policymakers and healthcare administrators in both India and the UK about the specific barriers hindering effective implementation. </a:t>
            </a:r>
          </a:p>
          <a:p>
            <a:pPr marL="228600" indent="-228600"/>
            <a:r>
              <a:rPr dirty="0"/>
              <a:t>Analysis of Artificial intelligence implementation practices provides insights into successful strategies and approaches employed in the public healthcare sector</a:t>
            </a:r>
          </a:p>
        </p:txBody>
      </p:sp>
      <p:sp>
        <p:nvSpPr>
          <p:cNvPr id="223" name="Resource Allocation and Investment…"/>
          <p:cNvSpPr txBox="1"/>
          <p:nvPr/>
        </p:nvSpPr>
        <p:spPr>
          <a:xfrm>
            <a:off x="76491" y="2290195"/>
            <a:ext cx="8908148" cy="7386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marL="140367" indent="-140367">
              <a:buSzPct val="60000"/>
              <a:buBlip>
                <a:blip r:embed="rId2"/>
              </a:buBlip>
              <a:defRPr b="1" u="sng">
                <a:solidFill>
                  <a:schemeClr val="accent1">
                    <a:satOff val="-31580"/>
                    <a:lumOff val="-12156"/>
                  </a:schemeClr>
                </a:solidFill>
              </a:defRPr>
            </a:pPr>
            <a:r>
              <a:rPr dirty="0"/>
              <a:t>Resource Allocation and Investment</a:t>
            </a:r>
          </a:p>
          <a:p>
            <a:pPr marL="228600" indent="-228600"/>
            <a:r>
              <a:rPr dirty="0"/>
              <a:t>Identification of challenges related to Artificial intelligence adoption assists policymakers and healthcare leaders in allocating resources effectively.</a:t>
            </a:r>
          </a:p>
        </p:txBody>
      </p:sp>
      <p:sp>
        <p:nvSpPr>
          <p:cNvPr id="224" name="Capacity Building and Training:…"/>
          <p:cNvSpPr txBox="1"/>
          <p:nvPr/>
        </p:nvSpPr>
        <p:spPr>
          <a:xfrm>
            <a:off x="76491" y="3053172"/>
            <a:ext cx="8817549" cy="7386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marL="140367" indent="-140367">
              <a:buSzPct val="60000"/>
              <a:buBlip>
                <a:blip r:embed="rId2"/>
              </a:buBlip>
              <a:defRPr b="1" u="sng">
                <a:solidFill>
                  <a:schemeClr val="accent1">
                    <a:satOff val="-31580"/>
                    <a:lumOff val="-12156"/>
                  </a:schemeClr>
                </a:solidFill>
              </a:defRPr>
            </a:pPr>
            <a:r>
              <a:rPr dirty="0"/>
              <a:t>Capacity Building and Training</a:t>
            </a:r>
            <a:r>
              <a:rPr b="0" dirty="0"/>
              <a:t>:</a:t>
            </a:r>
          </a:p>
          <a:p>
            <a:pPr marL="228600" indent="-228600"/>
            <a:r>
              <a:rPr dirty="0"/>
              <a:t>Knowledge of challenges and areas of improvement in Artificial intelligence adoption underscores the importance of capacity building and training initiatives for healthcare professionals. </a:t>
            </a:r>
          </a:p>
        </p:txBody>
      </p:sp>
      <p:sp>
        <p:nvSpPr>
          <p:cNvPr id="225" name="The implications of addressing these research questions extend beyond academic inquiry and have practical significance for policymakers, healthcare leaders, and stakeholders involved in shaping the future of AI adoption in the public healthcare sector of India and the UK."/>
          <p:cNvSpPr txBox="1"/>
          <p:nvPr/>
        </p:nvSpPr>
        <p:spPr>
          <a:xfrm>
            <a:off x="834565" y="4003850"/>
            <a:ext cx="7281690" cy="6575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marL="228600" indent="-228600">
              <a:defRPr sz="1300" i="1">
                <a:solidFill>
                  <a:schemeClr val="accent1">
                    <a:satOff val="-31580"/>
                    <a:lumOff val="-12156"/>
                  </a:schemeClr>
                </a:solidFill>
              </a:defRPr>
            </a:lvl1pPr>
          </a:lstStyle>
          <a:p>
            <a:r>
              <a:t>The implications of addressing these research questions extend beyond academic inquiry and have practical significance for policymakers, healthcare leaders, and stakeholders involved in shaping the future of AI adoption in the public healthcare sector of India and the UK.</a:t>
            </a:r>
          </a:p>
        </p:txBody>
      </p:sp>
      <p:sp>
        <p:nvSpPr>
          <p:cNvPr id="226" name="(Iliashenko et al., 2019)"/>
          <p:cNvSpPr txBox="1"/>
          <p:nvPr/>
        </p:nvSpPr>
        <p:spPr>
          <a:xfrm>
            <a:off x="7261815" y="4800050"/>
            <a:ext cx="1555734" cy="269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spAutoFit/>
          </a:bodyPr>
          <a:lstStyle>
            <a:lvl1pPr defTabSz="457200">
              <a:defRPr sz="1200">
                <a:ln w="3175" cap="flat">
                  <a:solidFill>
                    <a:srgbClr val="000000"/>
                  </a:solidFill>
                  <a:prstDash val="solid"/>
                  <a:miter lim="400000"/>
                </a:ln>
                <a:latin typeface="Times"/>
                <a:ea typeface="Times"/>
                <a:cs typeface="Times"/>
                <a:sym typeface="Times"/>
              </a:defRPr>
            </a:lvl1pPr>
          </a:lstStyle>
          <a:p>
            <a:r>
              <a:t>(Iliashenko et al., 2019)</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Timeline"/>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Timeline </a:t>
            </a:r>
          </a:p>
        </p:txBody>
      </p:sp>
      <p:pic>
        <p:nvPicPr>
          <p:cNvPr id="229" name="Screenshot 2024-04-03 at 10.27.16 PM.png" descr="Screenshot 2024-04-03 at 10.27.16 PM.png"/>
          <p:cNvPicPr>
            <a:picLocks noChangeAspect="1"/>
          </p:cNvPicPr>
          <p:nvPr/>
        </p:nvPicPr>
        <p:blipFill>
          <a:blip r:embed="rId2"/>
          <a:stretch>
            <a:fillRect/>
          </a:stretch>
        </p:blipFill>
        <p:spPr>
          <a:xfrm>
            <a:off x="-2" y="607544"/>
            <a:ext cx="9144002" cy="4536377"/>
          </a:xfrm>
          <a:prstGeom prst="rect">
            <a:avLst/>
          </a:prstGeom>
          <a:ln w="12700">
            <a:miter lim="400000"/>
          </a:ln>
        </p:spPr>
      </p:pic>
      <p:sp>
        <p:nvSpPr>
          <p:cNvPr id="230" name="Rectangle"/>
          <p:cNvSpPr/>
          <p:nvPr/>
        </p:nvSpPr>
        <p:spPr>
          <a:xfrm>
            <a:off x="2239610" y="1818115"/>
            <a:ext cx="1270001" cy="472561"/>
          </a:xfrm>
          <a:prstGeom prst="rect">
            <a:avLst/>
          </a:prstGeom>
          <a:solidFill>
            <a:schemeClr val="accent4"/>
          </a:solidFill>
          <a:ln w="25400">
            <a:solidFill>
              <a:schemeClr val="accent4"/>
            </a:solidFill>
          </a:ln>
          <a:effectLst>
            <a:outerShdw blurRad="38100" dist="23000" dir="5400000" rotWithShape="0">
              <a:srgbClr val="000000">
                <a:alpha val="35000"/>
              </a:srgbClr>
            </a:outerShdw>
          </a:effectLst>
        </p:spPr>
        <p:txBody>
          <a:bodyPr lIns="45718" tIns="45718" rIns="45718" bIns="45718" anchor="ctr"/>
          <a:lstStyle/>
          <a:p>
            <a:endParaRPr/>
          </a:p>
        </p:txBody>
      </p:sp>
      <p:sp>
        <p:nvSpPr>
          <p:cNvPr id="231" name="Rectangle"/>
          <p:cNvSpPr/>
          <p:nvPr/>
        </p:nvSpPr>
        <p:spPr>
          <a:xfrm>
            <a:off x="2621975" y="2310069"/>
            <a:ext cx="1270001" cy="472562"/>
          </a:xfrm>
          <a:prstGeom prst="rect">
            <a:avLst/>
          </a:prstGeom>
          <a:solidFill>
            <a:schemeClr val="accent5">
              <a:satOff val="-50445"/>
              <a:lumOff val="16813"/>
            </a:schemeClr>
          </a:solidFill>
          <a:ln w="25400">
            <a:solidFill>
              <a:schemeClr val="accent4"/>
            </a:solidFill>
          </a:ln>
          <a:effectLst>
            <a:outerShdw blurRad="38100" dist="23000" dir="5400000" rotWithShape="0">
              <a:srgbClr val="000000">
                <a:alpha val="35000"/>
              </a:srgbClr>
            </a:outerShdw>
          </a:effectLst>
        </p:spPr>
        <p:txBody>
          <a:bodyPr lIns="45718" tIns="45718" rIns="45718" bIns="45718" anchor="ctr"/>
          <a:lstStyle/>
          <a:p>
            <a:endParaRPr/>
          </a:p>
        </p:txBody>
      </p:sp>
      <p:sp>
        <p:nvSpPr>
          <p:cNvPr id="232" name="Rectangle"/>
          <p:cNvSpPr/>
          <p:nvPr/>
        </p:nvSpPr>
        <p:spPr>
          <a:xfrm>
            <a:off x="3050124" y="2774722"/>
            <a:ext cx="1270001" cy="472561"/>
          </a:xfrm>
          <a:prstGeom prst="rect">
            <a:avLst/>
          </a:prstGeom>
          <a:solidFill>
            <a:schemeClr val="accent6">
              <a:lumOff val="9313"/>
            </a:schemeClr>
          </a:solidFill>
          <a:ln w="25400">
            <a:solidFill>
              <a:schemeClr val="accent4"/>
            </a:solidFill>
          </a:ln>
          <a:effectLst>
            <a:outerShdw blurRad="38100" dist="23000" dir="5400000" rotWithShape="0">
              <a:srgbClr val="000000">
                <a:alpha val="35000"/>
              </a:srgbClr>
            </a:outerShdw>
          </a:effectLst>
        </p:spPr>
        <p:txBody>
          <a:bodyPr lIns="45718" tIns="45718" rIns="45718" bIns="45718" anchor="ctr"/>
          <a:lstStyle/>
          <a:p>
            <a:endParaRPr/>
          </a:p>
        </p:txBody>
      </p:sp>
      <p:sp>
        <p:nvSpPr>
          <p:cNvPr id="233" name="Rectangle"/>
          <p:cNvSpPr/>
          <p:nvPr/>
        </p:nvSpPr>
        <p:spPr>
          <a:xfrm>
            <a:off x="4326500" y="3157243"/>
            <a:ext cx="701366" cy="472561"/>
          </a:xfrm>
          <a:prstGeom prst="rect">
            <a:avLst/>
          </a:prstGeom>
          <a:solidFill>
            <a:schemeClr val="accent1">
              <a:lumOff val="9803"/>
            </a:schemeClr>
          </a:solidFill>
          <a:ln w="25400">
            <a:solidFill>
              <a:schemeClr val="accent4"/>
            </a:solidFill>
          </a:ln>
          <a:effectLst>
            <a:outerShdw blurRad="38100" dist="23000" dir="5400000" rotWithShape="0">
              <a:srgbClr val="000000">
                <a:alpha val="35000"/>
              </a:srgbClr>
            </a:outerShdw>
          </a:effectLst>
        </p:spPr>
        <p:txBody>
          <a:bodyPr lIns="45718" tIns="45718" rIns="45718" bIns="45718" anchor="ctr"/>
          <a:lstStyle/>
          <a:p>
            <a:endParaRPr/>
          </a:p>
        </p:txBody>
      </p:sp>
      <p:sp>
        <p:nvSpPr>
          <p:cNvPr id="234" name="Square"/>
          <p:cNvSpPr/>
          <p:nvPr/>
        </p:nvSpPr>
        <p:spPr>
          <a:xfrm>
            <a:off x="3050124" y="3259983"/>
            <a:ext cx="1270001" cy="1270001"/>
          </a:xfrm>
          <a:prstGeom prst="rect">
            <a:avLst/>
          </a:prstGeom>
          <a:solidFill>
            <a:srgbClr val="FFFFFF"/>
          </a:solidFill>
          <a:ln w="12700">
            <a:miter lim="400000"/>
          </a:ln>
        </p:spPr>
        <p:txBody>
          <a:bodyPr lIns="45718" tIns="45718" rIns="45718" bIns="45718" anchor="ctr"/>
          <a:lstStyle/>
          <a:p>
            <a:endParaRPr/>
          </a:p>
        </p:txBody>
      </p:sp>
      <p:sp>
        <p:nvSpPr>
          <p:cNvPr id="235" name="Square"/>
          <p:cNvSpPr/>
          <p:nvPr/>
        </p:nvSpPr>
        <p:spPr>
          <a:xfrm>
            <a:off x="3852430" y="1497953"/>
            <a:ext cx="1270001" cy="1270001"/>
          </a:xfrm>
          <a:prstGeom prst="rect">
            <a:avLst/>
          </a:prstGeom>
          <a:solidFill>
            <a:srgbClr val="FFFFFF"/>
          </a:solidFill>
          <a:ln w="12700">
            <a:miter lim="400000"/>
          </a:ln>
        </p:spPr>
        <p:txBody>
          <a:bodyPr lIns="45718" tIns="45718" rIns="45718" bIns="45718" anchor="ctr"/>
          <a:lstStyle/>
          <a:p>
            <a:endParaRPr/>
          </a:p>
        </p:txBody>
      </p:sp>
      <p:sp>
        <p:nvSpPr>
          <p:cNvPr id="236" name="Rectangle"/>
          <p:cNvSpPr/>
          <p:nvPr/>
        </p:nvSpPr>
        <p:spPr>
          <a:xfrm>
            <a:off x="5141598" y="4026546"/>
            <a:ext cx="1857757" cy="472561"/>
          </a:xfrm>
          <a:prstGeom prst="rect">
            <a:avLst/>
          </a:prstGeom>
          <a:solidFill>
            <a:schemeClr val="accent3"/>
          </a:solidFill>
          <a:ln w="38100">
            <a:solidFill>
              <a:srgbClr val="FFFFFF"/>
            </a:solidFill>
          </a:ln>
          <a:effectLst>
            <a:outerShdw blurRad="38100" dist="23000" dir="5400000" rotWithShape="0">
              <a:srgbClr val="000000">
                <a:alpha val="35000"/>
              </a:srgbClr>
            </a:outerShdw>
          </a:effectLst>
        </p:spPr>
        <p:txBody>
          <a:bodyPr lIns="45718" tIns="45718" rIns="45718" bIns="45718" anchor="ctr"/>
          <a:lstStyle/>
          <a:p>
            <a:pPr>
              <a:defRPr>
                <a:solidFill>
                  <a:srgbClr val="FFFFFF"/>
                </a:solidFill>
              </a:defRPr>
            </a:pPr>
            <a:endParaRPr/>
          </a:p>
        </p:txBody>
      </p:sp>
      <p:sp>
        <p:nvSpPr>
          <p:cNvPr id="237" name="Rectangle"/>
          <p:cNvSpPr/>
          <p:nvPr/>
        </p:nvSpPr>
        <p:spPr>
          <a:xfrm>
            <a:off x="5697509" y="4527702"/>
            <a:ext cx="2684019" cy="472561"/>
          </a:xfrm>
          <a:prstGeom prst="rect">
            <a:avLst/>
          </a:prstGeom>
          <a:solidFill>
            <a:schemeClr val="accent3"/>
          </a:solidFill>
          <a:ln w="38100">
            <a:solidFill>
              <a:srgbClr val="FFFFFF"/>
            </a:solidFill>
          </a:ln>
          <a:effectLst>
            <a:outerShdw blurRad="38100" dist="23000" dir="5400000" rotWithShape="0">
              <a:srgbClr val="000000">
                <a:alpha val="35000"/>
              </a:srgbClr>
            </a:outerShdw>
          </a:effectLst>
        </p:spPr>
        <p:txBody>
          <a:bodyPr lIns="45718" tIns="45718" rIns="45718" bIns="45718" anchor="ctr"/>
          <a:lstStyle/>
          <a:p>
            <a:pPr>
              <a:defRPr>
                <a:solidFill>
                  <a:srgbClr val="FFFFFF"/>
                </a:solidFill>
              </a:defRPr>
            </a:pPr>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REFERENCES"/>
          <p:cNvSpPr txBox="1">
            <a:spLocks noGrp="1"/>
          </p:cNvSpPr>
          <p:nvPr>
            <p:ph type="title" idx="4294967295"/>
          </p:nvPr>
        </p:nvSpPr>
        <p:spPr>
          <a:xfrm>
            <a:off x="-25326" y="111558"/>
            <a:ext cx="9194652" cy="572701"/>
          </a:xfrm>
          <a:prstGeom prst="rect">
            <a:avLst/>
          </a:prstGeom>
          <a:gradFill>
            <a:gsLst>
              <a:gs pos="0">
                <a:schemeClr val="accent5"/>
              </a:gs>
              <a:gs pos="100000">
                <a:srgbClr val="94EBFE"/>
              </a:gs>
            </a:gsLst>
            <a:lin ang="16200000"/>
          </a:gradFill>
          <a:ln w="9525">
            <a:solidFill>
              <a:srgbClr val="0094A3"/>
            </a:solidFill>
            <a:round/>
          </a:ln>
          <a:effectLst>
            <a:outerShdw blurRad="38100" dist="23000" dir="5400000" rotWithShape="0">
              <a:srgbClr val="000000">
                <a:alpha val="35000"/>
              </a:srgbClr>
            </a:outerShdw>
          </a:effectLst>
        </p:spPr>
        <p:txBody>
          <a:bodyPr>
            <a:normAutofit fontScale="90000"/>
          </a:bodyPr>
          <a:lstStyle>
            <a:lvl1pPr algn="ctr" defTabSz="336499">
              <a:defRPr sz="2576" b="1">
                <a:solidFill>
                  <a:srgbClr val="FFFFFF"/>
                </a:solidFill>
              </a:defRPr>
            </a:lvl1pPr>
          </a:lstStyle>
          <a:p>
            <a:r>
              <a:t>REFERENCES </a:t>
            </a:r>
          </a:p>
        </p:txBody>
      </p:sp>
      <p:sp>
        <p:nvSpPr>
          <p:cNvPr id="240" name="Applied Thematic Analysis. (2024, March 3). SAGE Publications Inc. https://us.sagepub.com/en-us/nam/applied-thematic-analysis/book233379…"/>
          <p:cNvSpPr txBox="1"/>
          <p:nvPr/>
        </p:nvSpPr>
        <p:spPr>
          <a:xfrm>
            <a:off x="-1" y="880082"/>
            <a:ext cx="9144001" cy="44602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812800" indent="-812800" defTabSz="457200">
              <a:defRPr sz="1200">
                <a:latin typeface="Times New Roman"/>
                <a:ea typeface="Times New Roman"/>
                <a:cs typeface="Times New Roman"/>
                <a:sym typeface="Times New Roman"/>
              </a:defRPr>
            </a:pPr>
            <a:r>
              <a:t>Allen, T.D. and French, K.A. (2023) 'Workâ€family research: A review and next steps,' </a:t>
            </a:r>
            <a:r>
              <a:rPr i="1"/>
              <a:t>Personnel Psychology</a:t>
            </a:r>
            <a:r>
              <a:t>, 76(2), pp. 437â€“471. </a:t>
            </a:r>
            <a:r>
              <a:rPr u="sng">
                <a:solidFill>
                  <a:srgbClr val="0000FF"/>
                </a:solidFill>
                <a:uFill>
                  <a:solidFill>
                    <a:srgbClr val="0000FF"/>
                  </a:solidFill>
                </a:uFill>
                <a:hlinkClick r:id="rId2"/>
              </a:rPr>
              <a:t>https://doi.org/10.1111/peps.12573</a:t>
            </a:r>
            <a:r>
              <a:t>.</a:t>
            </a:r>
            <a:endParaRPr>
              <a:latin typeface="+mj-lt"/>
              <a:ea typeface="+mj-ea"/>
              <a:cs typeface="+mj-cs"/>
              <a:sym typeface="Helvetica"/>
            </a:endParaRPr>
          </a:p>
          <a:p>
            <a:pPr marL="1083310" indent="-1083310" defTabSz="457200">
              <a:defRPr sz="1200" u="sng">
                <a:solidFill>
                  <a:srgbClr val="0000FF"/>
                </a:solidFill>
                <a:uFill>
                  <a:solidFill>
                    <a:srgbClr val="0000FF"/>
                  </a:solidFill>
                </a:uFill>
                <a:latin typeface="Times New Roman"/>
                <a:ea typeface="Times New Roman"/>
                <a:cs typeface="Times New Roman"/>
                <a:sym typeface="Times New Roman"/>
              </a:defRPr>
            </a:pPr>
            <a:r>
              <a:rPr u="none">
                <a:solidFill>
                  <a:srgbClr val="000000"/>
                </a:solidFill>
              </a:rPr>
              <a:t>Applied Thematic Analysis. (2024, March 3). SAGE Publications Inc. </a:t>
            </a:r>
            <a:r>
              <a:rPr>
                <a:hlinkClick r:id="rId3"/>
              </a:rPr>
              <a:t>https://us.sagepub.com/en-us/nam/applied-thematic-analysis/book233379</a:t>
            </a:r>
            <a:endParaRPr u="none">
              <a:solidFill>
                <a:srgbClr val="000000"/>
              </a:solidFill>
              <a:latin typeface="+mj-lt"/>
              <a:ea typeface="+mj-ea"/>
              <a:cs typeface="+mj-cs"/>
              <a:sym typeface="Helvetica"/>
            </a:endParaRPr>
          </a:p>
          <a:p>
            <a:pPr marL="1083310" indent="-1083310" defTabSz="457200">
              <a:defRPr sz="1200">
                <a:latin typeface="Times New Roman"/>
                <a:ea typeface="Times New Roman"/>
                <a:cs typeface="Times New Roman"/>
                <a:sym typeface="Times New Roman"/>
              </a:defRPr>
            </a:pPr>
            <a:r>
              <a:t>Bekbolatova, M., Mayer, J., Ong, C. W., &amp; Toma, M. (2024). Transformative Potential of AI in Healthcare: Definitions, applications, and navigating the ethical landscape and public perspectives. Healthcare (Basel), 12(2), 125. </a:t>
            </a:r>
            <a:r>
              <a:rPr u="sng">
                <a:solidFill>
                  <a:srgbClr val="0000FF"/>
                </a:solidFill>
                <a:uFill>
                  <a:solidFill>
                    <a:srgbClr val="0000FF"/>
                  </a:solidFill>
                </a:uFill>
                <a:hlinkClick r:id="rId4"/>
              </a:rPr>
              <a:t>https://doi.org/10.3390/healthcare12020125</a:t>
            </a:r>
            <a:endParaRPr>
              <a:latin typeface="+mj-lt"/>
              <a:ea typeface="+mj-ea"/>
              <a:cs typeface="+mj-cs"/>
              <a:sym typeface="Helvetica"/>
            </a:endParaRPr>
          </a:p>
          <a:p>
            <a:pPr marL="812800" indent="-812800" defTabSz="457200">
              <a:defRPr sz="1200">
                <a:latin typeface="Times New Roman"/>
                <a:ea typeface="Times New Roman"/>
                <a:cs typeface="Times New Roman"/>
                <a:sym typeface="Times New Roman"/>
              </a:defRPr>
            </a:pPr>
            <a:r>
              <a:t>Bhutoria, A. (2022) 'Personalized education and Artificial Intelligence in the United States, China, and India: A systematic review using a Human-In-The-Loop model,' </a:t>
            </a:r>
            <a:r>
              <a:rPr i="1"/>
              <a:t>Computers and Education. Artificial Intelligence</a:t>
            </a:r>
            <a:r>
              <a:t>, 3, p. 100068. https://doi.org/10.1016/j.caeai.2022.100068.</a:t>
            </a:r>
            <a:endParaRPr>
              <a:latin typeface="+mj-lt"/>
              <a:ea typeface="+mj-ea"/>
              <a:cs typeface="+mj-cs"/>
              <a:sym typeface="Helvetica"/>
            </a:endParaRPr>
          </a:p>
          <a:p>
            <a:pPr marL="1083310" indent="-1083310" defTabSz="457200">
              <a:defRPr sz="1200">
                <a:latin typeface="Times New Roman"/>
                <a:ea typeface="Times New Roman"/>
                <a:cs typeface="Times New Roman"/>
                <a:sym typeface="Times New Roman"/>
              </a:defRPr>
            </a:pPr>
            <a:r>
              <a:t>Borchert, R., Azevedo, T., Badhwar, A., Bernal, J., Betts, M. J., Bruffaerts, R., Burkhart, M. C., Dewachter, I., Gellersen, H. M., Low, A., Lourida, I., Machado, L. S., Madan, C. R., Malpetti, M., Mejia, J., Michopoulou, S., MuÃ±oz-Neira, C., Pepys, J., Peres, M., . . . Rittman, T. (2023). Artificial intelligence for diagnostic and prognostic neuroimaging in dementia: A systematic review. Alzheimerâ€™s &amp; Dementia, 19(12), 5885â€“5904. </a:t>
            </a:r>
            <a:r>
              <a:rPr u="sng">
                <a:solidFill>
                  <a:srgbClr val="0000FF"/>
                </a:solidFill>
                <a:uFill>
                  <a:solidFill>
                    <a:srgbClr val="0000FF"/>
                  </a:solidFill>
                </a:uFill>
                <a:hlinkClick r:id="rId5"/>
              </a:rPr>
              <a:t>https://doi.org/10.1002/alz.13412</a:t>
            </a:r>
            <a:endParaRPr>
              <a:latin typeface="+mj-lt"/>
              <a:ea typeface="+mj-ea"/>
              <a:cs typeface="+mj-cs"/>
              <a:sym typeface="Helvetica"/>
            </a:endParaRPr>
          </a:p>
          <a:p>
            <a:pPr marL="1083310" indent="-1083310" defTabSz="457200">
              <a:defRPr sz="1200">
                <a:latin typeface="Times New Roman"/>
                <a:ea typeface="Times New Roman"/>
                <a:cs typeface="Times New Roman"/>
                <a:sym typeface="Times New Roman"/>
              </a:defRPr>
            </a:pPr>
            <a:r>
              <a:t>Braun, V., &amp; Clarke, V. (2006). Using thematic analysis in psychology. Qualitative Research in Psychology (Print), 3(2), 77â€“101. </a:t>
            </a:r>
            <a:r>
              <a:rPr u="sng">
                <a:solidFill>
                  <a:srgbClr val="0000FF"/>
                </a:solidFill>
                <a:uFill>
                  <a:solidFill>
                    <a:srgbClr val="0000FF"/>
                  </a:solidFill>
                </a:uFill>
                <a:hlinkClick r:id="rId6"/>
              </a:rPr>
              <a:t>https://doi.org/10.1191/1478088706qp063oa</a:t>
            </a:r>
            <a:endParaRPr>
              <a:latin typeface="+mj-lt"/>
              <a:ea typeface="+mj-ea"/>
              <a:cs typeface="+mj-cs"/>
              <a:sym typeface="Helvetica"/>
            </a:endParaRPr>
          </a:p>
          <a:p>
            <a:pPr marL="812800" indent="-812800" defTabSz="457200">
              <a:defRPr sz="1200">
                <a:latin typeface="Times New Roman"/>
                <a:ea typeface="Times New Roman"/>
                <a:cs typeface="Times New Roman"/>
                <a:sym typeface="Times New Roman"/>
              </a:defRPr>
            </a:pPr>
            <a:r>
              <a:t>Chatterjee, S. (2020) 'AI strategy of India: policy framework, adoption challenges and actions for government,' </a:t>
            </a:r>
            <a:r>
              <a:rPr i="1"/>
              <a:t>Transforming Government</a:t>
            </a:r>
            <a:r>
              <a:t>, 14(5), pp. 757â€“775. </a:t>
            </a:r>
            <a:r>
              <a:rPr u="sng">
                <a:solidFill>
                  <a:srgbClr val="0000FF"/>
                </a:solidFill>
                <a:uFill>
                  <a:solidFill>
                    <a:srgbClr val="0000FF"/>
                  </a:solidFill>
                </a:uFill>
                <a:hlinkClick r:id="rId7"/>
              </a:rPr>
              <a:t>https://doi.org/10.1108/tg-05-2019-0031</a:t>
            </a:r>
            <a:endParaRPr>
              <a:latin typeface="+mj-lt"/>
              <a:ea typeface="+mj-ea"/>
              <a:cs typeface="+mj-cs"/>
              <a:sym typeface="Helvetica"/>
            </a:endParaRPr>
          </a:p>
          <a:p>
            <a:pPr marL="812800" indent="-812800" defTabSz="457200">
              <a:defRPr sz="1200">
                <a:latin typeface="Times New Roman"/>
                <a:ea typeface="Times New Roman"/>
                <a:cs typeface="Times New Roman"/>
                <a:sym typeface="Times New Roman"/>
              </a:defRPr>
            </a:pPr>
            <a:r>
              <a:t>Dwivedi, S.N. (2023) 'What are the Major Research Methodology Steps under a Clinical Study?,' </a:t>
            </a:r>
            <a:r>
              <a:rPr i="1"/>
              <a:t>Central India Journal of Medical Research</a:t>
            </a:r>
            <a:r>
              <a:t>, 2(02), pp. 4â€“9. </a:t>
            </a:r>
            <a:r>
              <a:rPr u="sng">
                <a:solidFill>
                  <a:srgbClr val="0000FF"/>
                </a:solidFill>
                <a:uFill>
                  <a:solidFill>
                    <a:srgbClr val="0000FF"/>
                  </a:solidFill>
                </a:uFill>
                <a:hlinkClick r:id="rId8"/>
              </a:rPr>
              <a:t>https://doi.org/10.58999/cijmr.v2i02.120</a:t>
            </a:r>
            <a:r>
              <a:t>.</a:t>
            </a:r>
            <a:endParaRPr>
              <a:latin typeface="+mj-lt"/>
              <a:ea typeface="+mj-ea"/>
              <a:cs typeface="+mj-cs"/>
              <a:sym typeface="Helvetica"/>
            </a:endParaRPr>
          </a:p>
          <a:p>
            <a:pPr marL="812800" indent="-812800" defTabSz="457200">
              <a:defRPr sz="1200">
                <a:latin typeface="Times New Roman"/>
                <a:ea typeface="Times New Roman"/>
                <a:cs typeface="Times New Roman"/>
                <a:sym typeface="Times New Roman"/>
              </a:defRPr>
            </a:pPr>
            <a:r>
              <a:t>Fletcher, R., Nakeshimana, A. and Olubeko, O. (2021) 'Addressing fairness, bias, and appropriate use of artificial intelligence and machine learning in global health,' </a:t>
            </a:r>
            <a:r>
              <a:rPr i="1"/>
              <a:t>Frontiers in Artificial Intelligence (Lausanne)</a:t>
            </a:r>
            <a:r>
              <a:t>, 3. </a:t>
            </a:r>
            <a:r>
              <a:rPr u="sng">
                <a:solidFill>
                  <a:srgbClr val="0000FF"/>
                </a:solidFill>
                <a:uFill>
                  <a:solidFill>
                    <a:srgbClr val="0000FF"/>
                  </a:solidFill>
                </a:uFill>
                <a:hlinkClick r:id="rId9"/>
              </a:rPr>
              <a:t>https://doi.org/10.3389/frai.2020.561802</a:t>
            </a:r>
            <a:r>
              <a:t>.</a:t>
            </a:r>
            <a:endParaRPr>
              <a:latin typeface="+mj-lt"/>
              <a:ea typeface="+mj-ea"/>
              <a:cs typeface="+mj-cs"/>
              <a:sym typeface="Helvetica"/>
            </a:endParaRPr>
          </a:p>
          <a:p>
            <a:pPr marL="1083310" indent="-1083310" defTabSz="457200">
              <a:defRPr sz="1200">
                <a:latin typeface="Times New Roman"/>
                <a:ea typeface="Times New Roman"/>
                <a:cs typeface="Times New Roman"/>
                <a:sym typeface="Times New Roman"/>
              </a:defRPr>
            </a:pPr>
            <a:r>
              <a:t>Gaidhane, A., Choudhari, S. G., Gaidhane, S., Khatib, M. N., &amp; Zahiruddin, Q. S. (2023). Ethical considerations in public health practice: Addressing challenges and embracing opportunities. Research Square (Research Square). https://doi.org/10.21203/rs.3.rs-3259889/v1</a:t>
            </a:r>
            <a:endParaRPr>
              <a:latin typeface="+mj-lt"/>
              <a:ea typeface="+mj-ea"/>
              <a:cs typeface="+mj-cs"/>
              <a:sym typeface="Helvetica"/>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Grimsgaard, W. (2022). Design and strategy. https://doi.org/10.4324/9781003223955…"/>
          <p:cNvSpPr txBox="1"/>
          <p:nvPr/>
        </p:nvSpPr>
        <p:spPr>
          <a:xfrm>
            <a:off x="73682" y="59533"/>
            <a:ext cx="8920689" cy="53245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marL="812800" indent="-812800" defTabSz="457200">
              <a:defRPr sz="1000">
                <a:latin typeface="Times New Roman"/>
                <a:ea typeface="Times New Roman"/>
                <a:cs typeface="Times New Roman"/>
                <a:sym typeface="Times New Roman"/>
              </a:defRPr>
            </a:pPr>
            <a:r>
              <a:rPr dirty="0" err="1"/>
              <a:t>Grimsgaard</a:t>
            </a:r>
            <a:r>
              <a:rPr dirty="0"/>
              <a:t>, W. (2022). </a:t>
            </a:r>
            <a:r>
              <a:rPr i="1" dirty="0"/>
              <a:t>Design and strategy</a:t>
            </a:r>
            <a:r>
              <a:rPr dirty="0"/>
              <a:t>. </a:t>
            </a:r>
            <a:r>
              <a:rPr u="sng" dirty="0">
                <a:solidFill>
                  <a:srgbClr val="0000FF"/>
                </a:solidFill>
                <a:uFill>
                  <a:solidFill>
                    <a:srgbClr val="0000FF"/>
                  </a:solidFill>
                </a:uFill>
                <a:hlinkClick r:id="rId2"/>
              </a:rPr>
              <a:t>https://doi.org/10.4324/9781003223955</a:t>
            </a:r>
            <a:endParaRPr dirty="0">
              <a:latin typeface="+mj-lt"/>
              <a:ea typeface="+mj-ea"/>
              <a:cs typeface="+mj-cs"/>
              <a:sym typeface="Helvetica"/>
            </a:endParaRPr>
          </a:p>
          <a:p>
            <a:pPr marL="1083310" indent="-1083310" defTabSz="457200">
              <a:defRPr sz="1000">
                <a:latin typeface="Times New Roman"/>
                <a:ea typeface="Times New Roman"/>
                <a:cs typeface="Times New Roman"/>
                <a:sym typeface="Times New Roman"/>
              </a:defRPr>
            </a:pPr>
            <a:r>
              <a:rPr dirty="0" err="1"/>
              <a:t>Gulshan</a:t>
            </a:r>
            <a:r>
              <a:rPr dirty="0"/>
              <a:t>, V., Peng, L., Coram, M., </a:t>
            </a:r>
            <a:r>
              <a:rPr dirty="0" err="1"/>
              <a:t>Stumpe</a:t>
            </a:r>
            <a:r>
              <a:rPr dirty="0"/>
              <a:t>, M. C., Wu, D., </a:t>
            </a:r>
            <a:r>
              <a:rPr dirty="0" err="1"/>
              <a:t>Narayanaswamy</a:t>
            </a:r>
            <a:r>
              <a:rPr dirty="0"/>
              <a:t>, A., </a:t>
            </a:r>
            <a:r>
              <a:rPr dirty="0" err="1"/>
              <a:t>Venugopalan</a:t>
            </a:r>
            <a:r>
              <a:rPr dirty="0"/>
              <a:t>, S., </a:t>
            </a:r>
            <a:r>
              <a:rPr dirty="0" err="1"/>
              <a:t>Widner</a:t>
            </a:r>
            <a:r>
              <a:rPr dirty="0"/>
              <a:t>, K., Madams, T., </a:t>
            </a:r>
            <a:r>
              <a:rPr dirty="0" err="1"/>
              <a:t>Cuadros</a:t>
            </a:r>
            <a:r>
              <a:rPr dirty="0"/>
              <a:t>, J., </a:t>
            </a:r>
            <a:r>
              <a:rPr dirty="0" err="1"/>
              <a:t>Ramasamy</a:t>
            </a:r>
            <a:r>
              <a:rPr dirty="0"/>
              <a:t>, K., Raman, R., Nelson, P. C., Mega, J. L., &amp; Webster, D. R. (2016). Development and validation of a deep learning algorithm for detection of diabetic retinopathy in retinal Fundus photographs. </a:t>
            </a:r>
            <a:r>
              <a:rPr i="1" dirty="0"/>
              <a:t>JAMA (Chicago, Ill.)</a:t>
            </a:r>
            <a:r>
              <a:rPr dirty="0"/>
              <a:t>, </a:t>
            </a:r>
            <a:r>
              <a:rPr i="1" dirty="0"/>
              <a:t>316</a:t>
            </a:r>
            <a:r>
              <a:rPr dirty="0"/>
              <a:t>(22), 2402. </a:t>
            </a:r>
            <a:r>
              <a:rPr u="sng" dirty="0">
                <a:solidFill>
                  <a:srgbClr val="0000FF"/>
                </a:solidFill>
                <a:uFill>
                  <a:solidFill>
                    <a:srgbClr val="0000FF"/>
                  </a:solidFill>
                </a:uFill>
                <a:hlinkClick r:id="rId3"/>
              </a:rPr>
              <a:t>https://doi.org/10.1001/jama.2016.17216</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err="1"/>
              <a:t>Gunasekeran</a:t>
            </a:r>
            <a:r>
              <a:rPr dirty="0"/>
              <a:t>, D.V. </a:t>
            </a:r>
            <a:r>
              <a:rPr i="1" dirty="0"/>
              <a:t>et al.</a:t>
            </a:r>
            <a:r>
              <a:rPr dirty="0"/>
              <a:t> (2021) 'Applications of digital health for public health responses to COVID-19: a systematic scoping review of artificial intelligence, telehealth and related technologies,' </a:t>
            </a:r>
            <a:r>
              <a:rPr i="1" dirty="0" err="1"/>
              <a:t>Npj</a:t>
            </a:r>
            <a:r>
              <a:rPr i="1" dirty="0"/>
              <a:t> Digital Medicine</a:t>
            </a:r>
            <a:r>
              <a:rPr dirty="0"/>
              <a:t>, 4(1). https://doi.org/10.1038/s41746-021-00412-9.</a:t>
            </a:r>
            <a:endParaRPr dirty="0">
              <a:latin typeface="+mj-lt"/>
              <a:ea typeface="+mj-ea"/>
              <a:cs typeface="+mj-cs"/>
              <a:sym typeface="Helvetica"/>
            </a:endParaRPr>
          </a:p>
          <a:p>
            <a:pPr marL="1083310" indent="-1083310" defTabSz="457200">
              <a:defRPr sz="1000">
                <a:latin typeface="Times New Roman"/>
                <a:ea typeface="Times New Roman"/>
                <a:cs typeface="Times New Roman"/>
                <a:sym typeface="Times New Roman"/>
              </a:defRPr>
            </a:pPr>
            <a:r>
              <a:rPr dirty="0" err="1"/>
              <a:t>Iliashenko</a:t>
            </a:r>
            <a:r>
              <a:rPr dirty="0"/>
              <a:t>, O., </a:t>
            </a:r>
            <a:r>
              <a:rPr dirty="0" err="1"/>
              <a:t>Bikkulova</a:t>
            </a:r>
            <a:r>
              <a:rPr dirty="0"/>
              <a:t>, Z. U., &amp; </a:t>
            </a:r>
            <a:r>
              <a:rPr dirty="0" err="1"/>
              <a:t>Dubgorn</a:t>
            </a:r>
            <a:r>
              <a:rPr dirty="0"/>
              <a:t>, A. (2019). Opportunities and challenges of artificial intelligence in healthcare. E3S Web of Conferences, 110, 02028. https://doi.org/10.1051/e3sconf/201911002028</a:t>
            </a:r>
            <a:endParaRPr dirty="0">
              <a:latin typeface="+mj-lt"/>
              <a:ea typeface="+mj-ea"/>
              <a:cs typeface="+mj-cs"/>
              <a:sym typeface="Helvetica"/>
            </a:endParaRPr>
          </a:p>
          <a:p>
            <a:pPr marL="1083310" indent="-1083310" defTabSz="457200">
              <a:defRPr sz="1000">
                <a:latin typeface="Times New Roman"/>
                <a:ea typeface="Times New Roman"/>
                <a:cs typeface="Times New Roman"/>
                <a:sym typeface="Times New Roman"/>
              </a:defRPr>
            </a:pPr>
            <a:r>
              <a:rPr dirty="0"/>
              <a:t>Jiang, L., Wu, Z., Xu, X., Zhan, Y., </a:t>
            </a:r>
            <a:r>
              <a:rPr dirty="0" err="1"/>
              <a:t>Jin</a:t>
            </a:r>
            <a:r>
              <a:rPr dirty="0"/>
              <a:t>, X., Wang, L., &amp; </a:t>
            </a:r>
            <a:r>
              <a:rPr dirty="0" err="1"/>
              <a:t>Qiu</a:t>
            </a:r>
            <a:r>
              <a:rPr dirty="0"/>
              <a:t>, Y. (2021). Opportunities and challenges of artificial intelligence in the medical field: current application, emerging problems, and problem-solving strategies. </a:t>
            </a:r>
            <a:r>
              <a:rPr i="1" dirty="0"/>
              <a:t>Journal of International Medical Research</a:t>
            </a:r>
            <a:r>
              <a:rPr dirty="0"/>
              <a:t>, </a:t>
            </a:r>
            <a:r>
              <a:rPr i="1" dirty="0"/>
              <a:t>49</a:t>
            </a:r>
            <a:r>
              <a:rPr dirty="0"/>
              <a:t>(3), 030006052110001. </a:t>
            </a:r>
            <a:r>
              <a:rPr u="sng" dirty="0">
                <a:solidFill>
                  <a:srgbClr val="0000FF"/>
                </a:solidFill>
                <a:uFill>
                  <a:solidFill>
                    <a:srgbClr val="0000FF"/>
                  </a:solidFill>
                </a:uFill>
                <a:hlinkClick r:id="rId4"/>
              </a:rPr>
              <a:t>https://doi.org/10.1177/03000605211000157</a:t>
            </a:r>
            <a:endParaRPr dirty="0">
              <a:latin typeface="+mj-lt"/>
              <a:ea typeface="+mj-ea"/>
              <a:cs typeface="+mj-cs"/>
              <a:sym typeface="Helvetica"/>
            </a:endParaRPr>
          </a:p>
          <a:p>
            <a:pPr marL="1083310" indent="-1083310" defTabSz="457200">
              <a:defRPr sz="1000">
                <a:latin typeface="Times New Roman"/>
                <a:ea typeface="Times New Roman"/>
                <a:cs typeface="Times New Roman"/>
                <a:sym typeface="Times New Roman"/>
              </a:defRPr>
            </a:pPr>
            <a:r>
              <a:rPr dirty="0"/>
              <a:t>Johnson, R. B., &amp; Christensen, L. (2014). Educational Research Quantitative, Qualitative, and Mixed Approaches Fifth Edition. </a:t>
            </a:r>
            <a:r>
              <a:rPr dirty="0" err="1"/>
              <a:t>ResearchGate</a:t>
            </a:r>
            <a:r>
              <a:rPr dirty="0"/>
              <a:t>. </a:t>
            </a:r>
            <a:r>
              <a:rPr u="sng" dirty="0">
                <a:solidFill>
                  <a:srgbClr val="0000FF"/>
                </a:solidFill>
                <a:uFill>
                  <a:solidFill>
                    <a:srgbClr val="0000FF"/>
                  </a:solidFill>
                </a:uFill>
                <a:hlinkClick r:id="rId5"/>
              </a:rPr>
              <a:t>https://www.researchgate.net/publication/264274753_Educational_Research_Quantitative_Qualitative_and_Mixed_Approaches_Fifth_Edition</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err="1"/>
              <a:t>Klumpp</a:t>
            </a:r>
            <a:r>
              <a:rPr dirty="0"/>
              <a:t>, M., </a:t>
            </a:r>
            <a:r>
              <a:rPr dirty="0" err="1"/>
              <a:t>Hintze</a:t>
            </a:r>
            <a:r>
              <a:rPr dirty="0"/>
              <a:t>, M., </a:t>
            </a:r>
            <a:r>
              <a:rPr dirty="0" err="1"/>
              <a:t>Immonen</a:t>
            </a:r>
            <a:r>
              <a:rPr dirty="0"/>
              <a:t>, M., RÃ³denasâ€Rigla, F., </a:t>
            </a:r>
            <a:r>
              <a:rPr dirty="0" err="1"/>
              <a:t>Pilati</a:t>
            </a:r>
            <a:r>
              <a:rPr dirty="0"/>
              <a:t>, F., </a:t>
            </a:r>
            <a:r>
              <a:rPr dirty="0" err="1"/>
              <a:t>Aparicio-MartÃ­nez</a:t>
            </a:r>
            <a:r>
              <a:rPr dirty="0"/>
              <a:t>, F., </a:t>
            </a:r>
            <a:r>
              <a:rPr dirty="0" err="1"/>
              <a:t>Ã‡elebi</a:t>
            </a:r>
            <a:r>
              <a:rPr dirty="0"/>
              <a:t>, D., Liebig, T., </a:t>
            </a:r>
            <a:r>
              <a:rPr dirty="0" err="1"/>
              <a:t>Jirstrand</a:t>
            </a:r>
            <a:r>
              <a:rPr dirty="0"/>
              <a:t>, M., </a:t>
            </a:r>
            <a:r>
              <a:rPr dirty="0" err="1"/>
              <a:t>Urbann</a:t>
            </a:r>
            <a:r>
              <a:rPr dirty="0"/>
              <a:t>, O., </a:t>
            </a:r>
            <a:r>
              <a:rPr dirty="0" err="1"/>
              <a:t>Hedman</a:t>
            </a:r>
            <a:r>
              <a:rPr dirty="0"/>
              <a:t>, M. </a:t>
            </a:r>
            <a:r>
              <a:rPr dirty="0" err="1"/>
              <a:t>Lipponen</a:t>
            </a:r>
            <a:r>
              <a:rPr dirty="0"/>
              <a:t>, J. A., </a:t>
            </a:r>
            <a:r>
              <a:rPr dirty="0" err="1"/>
              <a:t>Bicciato</a:t>
            </a:r>
            <a:r>
              <a:rPr dirty="0"/>
              <a:t>, S., </a:t>
            </a:r>
            <a:r>
              <a:rPr dirty="0" err="1"/>
              <a:t>Radan</a:t>
            </a:r>
            <a:r>
              <a:rPr dirty="0"/>
              <a:t>, A., </a:t>
            </a:r>
            <a:r>
              <a:rPr dirty="0" err="1"/>
              <a:t>Valdivieso</a:t>
            </a:r>
            <a:r>
              <a:rPr dirty="0"/>
              <a:t>, B., </a:t>
            </a:r>
            <a:r>
              <a:rPr dirty="0" err="1"/>
              <a:t>Thronicke</a:t>
            </a:r>
            <a:r>
              <a:rPr dirty="0"/>
              <a:t>, W., </a:t>
            </a:r>
            <a:r>
              <a:rPr dirty="0" err="1"/>
              <a:t>Gunopulos</a:t>
            </a:r>
            <a:r>
              <a:rPr dirty="0"/>
              <a:t>, D., &amp; Delgado-Gonzalo, R. (2021). Artificial intelligence for hospital health care: application cases and answers to challenges in European hospitals. </a:t>
            </a:r>
            <a:r>
              <a:rPr i="1" dirty="0"/>
              <a:t>Healthcare (Basel)</a:t>
            </a:r>
            <a:r>
              <a:rPr dirty="0"/>
              <a:t>, </a:t>
            </a:r>
            <a:r>
              <a:rPr i="1" dirty="0"/>
              <a:t>9</a:t>
            </a:r>
            <a:r>
              <a:rPr dirty="0"/>
              <a:t>(8), 961. </a:t>
            </a:r>
            <a:r>
              <a:rPr u="sng" dirty="0">
                <a:solidFill>
                  <a:srgbClr val="0563C1"/>
                </a:solidFill>
                <a:uFill>
                  <a:solidFill>
                    <a:srgbClr val="0563C1"/>
                  </a:solidFill>
                </a:uFill>
                <a:hlinkClick r:id="rId6"/>
              </a:rPr>
              <a:t>https://doi.org/10.3390/healthcare9080961</a:t>
            </a:r>
            <a:endParaRPr dirty="0">
              <a:latin typeface="+mj-lt"/>
              <a:ea typeface="+mj-ea"/>
              <a:cs typeface="+mj-cs"/>
              <a:sym typeface="Helvetica"/>
            </a:endParaRPr>
          </a:p>
          <a:p>
            <a:pPr marL="1083310" indent="-1083310" defTabSz="457200">
              <a:defRPr sz="1000">
                <a:latin typeface="Times New Roman"/>
                <a:ea typeface="Times New Roman"/>
                <a:cs typeface="Times New Roman"/>
                <a:sym typeface="Times New Roman"/>
              </a:defRPr>
            </a:pPr>
            <a:r>
              <a:rPr dirty="0"/>
              <a:t>Kumar, R. (2014) Research Methodology A Step-by-Step Guide for Beginners. 4th Edition, SAGE Publications Ltd., London. - References - Scientific Research Publishing. (</a:t>
            </a:r>
            <a:r>
              <a:rPr dirty="0" err="1"/>
              <a:t>n.d.</a:t>
            </a:r>
            <a:r>
              <a:rPr dirty="0"/>
              <a:t>). </a:t>
            </a:r>
            <a:r>
              <a:rPr u="sng" dirty="0">
                <a:solidFill>
                  <a:srgbClr val="0000FF"/>
                </a:solidFill>
                <a:uFill>
                  <a:solidFill>
                    <a:srgbClr val="0000FF"/>
                  </a:solidFill>
                </a:uFill>
                <a:hlinkClick r:id="rId7"/>
              </a:rPr>
              <a:t>https://www.scirp.org/reference/referencespapers?referenceid=1485541</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Lee, D. and Yoon, S.N. (2021) 'Application of Artificial Intelligence-Based Technologies in the Healthcare Industry: Opportunities and challenges,' </a:t>
            </a:r>
            <a:r>
              <a:rPr i="1" dirty="0"/>
              <a:t>International Journal of Environmental Research and Public Health</a:t>
            </a:r>
            <a:r>
              <a:rPr dirty="0"/>
              <a:t>, 18(1), p. 271. https://doi.org/10.3390/ijerph18010271.</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Morley, J. </a:t>
            </a:r>
            <a:r>
              <a:rPr i="1" dirty="0"/>
              <a:t>et al.</a:t>
            </a:r>
            <a:r>
              <a:rPr dirty="0"/>
              <a:t> (2020) 'The ethics of AI in health care: A mapping review,' </a:t>
            </a:r>
            <a:r>
              <a:rPr i="1" dirty="0"/>
              <a:t>Social Science &amp; Medicine (1982. Print)</a:t>
            </a:r>
            <a:r>
              <a:rPr dirty="0"/>
              <a:t>, 260, p. 113172. https://doi.org/10.1016/j.socscimed.2020.113172.</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Murphy, K. </a:t>
            </a:r>
            <a:r>
              <a:rPr i="1" dirty="0"/>
              <a:t>et al.</a:t>
            </a:r>
            <a:r>
              <a:rPr dirty="0"/>
              <a:t> (2021) 'Artificial intelligence for good health: a scoping review of the ethics literature,' </a:t>
            </a:r>
            <a:r>
              <a:rPr i="1" dirty="0"/>
              <a:t>BMC Medical Ethics</a:t>
            </a:r>
            <a:r>
              <a:rPr dirty="0"/>
              <a:t>, 22(1). https://doi.org/10.1186/s12910-021-00577-8.</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Research design: Qualitative, quantitative, and mixed methods approaches | Online resources. (</a:t>
            </a:r>
            <a:r>
              <a:rPr dirty="0" err="1"/>
              <a:t>n.d.</a:t>
            </a:r>
            <a:r>
              <a:rPr dirty="0"/>
              <a:t>). </a:t>
            </a:r>
            <a:r>
              <a:rPr u="sng" dirty="0">
                <a:solidFill>
                  <a:srgbClr val="0563C1"/>
                </a:solidFill>
                <a:uFill>
                  <a:solidFill>
                    <a:srgbClr val="0563C1"/>
                  </a:solidFill>
                </a:uFill>
                <a:hlinkClick r:id="rId8"/>
              </a:rPr>
              <a:t>https://edge.sagepub.com/creswellrd5e</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Santosh, K.C. and Gaur, L. (2021) 'AI solutions to public health issues,' in </a:t>
            </a:r>
            <a:r>
              <a:rPr i="1" dirty="0" err="1"/>
              <a:t>SpringerBriefs</a:t>
            </a:r>
            <a:r>
              <a:rPr i="1" dirty="0"/>
              <a:t> in applied sciences and technology (Print)</a:t>
            </a:r>
            <a:r>
              <a:rPr dirty="0"/>
              <a:t>, pp. 23â€“32. https://doi.org/10.1007/978-981-16-6768-8_3.</a:t>
            </a:r>
            <a:endParaRPr dirty="0">
              <a:latin typeface="+mj-lt"/>
              <a:ea typeface="+mj-ea"/>
              <a:cs typeface="+mj-cs"/>
              <a:sym typeface="Helvetica"/>
            </a:endParaRPr>
          </a:p>
          <a:p>
            <a:pPr defTabSz="457200">
              <a:defRPr sz="1000">
                <a:latin typeface="Times New Roman"/>
                <a:ea typeface="Times New Roman"/>
                <a:cs typeface="Times New Roman"/>
                <a:sym typeface="Times New Roman"/>
              </a:defRPr>
            </a:pPr>
            <a:r>
              <a:rPr dirty="0"/>
              <a:t>Schwalbe, N. and Wahl, B. (2020) 'Artificial intelligence and the future of global health,' </a:t>
            </a:r>
            <a:r>
              <a:rPr i="1" dirty="0"/>
              <a:t>Lancet (British Edition)</a:t>
            </a:r>
            <a:r>
              <a:rPr dirty="0"/>
              <a:t>, 395(10236), pp. 1579â€“1586. </a:t>
            </a:r>
            <a:r>
              <a:rPr u="sng" dirty="0">
                <a:solidFill>
                  <a:srgbClr val="0000FF"/>
                </a:solidFill>
                <a:uFill>
                  <a:solidFill>
                    <a:srgbClr val="0000FF"/>
                  </a:solidFill>
                </a:uFill>
                <a:hlinkClick r:id="rId9"/>
              </a:rPr>
              <a:t>https://doi.org/10.1016/s0140-6736(20)30226-9</a:t>
            </a:r>
            <a:r>
              <a:rPr dirty="0">
                <a:latin typeface="Times"/>
                <a:ea typeface="Times"/>
                <a:cs typeface="Times"/>
                <a:sym typeface="Times"/>
              </a:rPr>
              <a:t> </a:t>
            </a:r>
          </a:p>
          <a:p>
            <a:pPr marL="812800" indent="-812800" defTabSz="457200">
              <a:defRPr sz="1000">
                <a:latin typeface="Times New Roman"/>
                <a:ea typeface="Times New Roman"/>
                <a:cs typeface="Times New Roman"/>
                <a:sym typeface="Times New Roman"/>
              </a:defRPr>
            </a:pPr>
            <a:r>
              <a:rPr dirty="0" err="1"/>
              <a:t>Sihombing</a:t>
            </a:r>
            <a:r>
              <a:rPr dirty="0"/>
              <a:t>, D.J.C. (2022) 'Academic Data warehouse modeling in higher Education using Nine-Step design methodology,' </a:t>
            </a:r>
            <a:r>
              <a:rPr i="1" dirty="0"/>
              <a:t>Journal of Information Systems and Informatics (</a:t>
            </a:r>
            <a:r>
              <a:rPr i="1" dirty="0" err="1"/>
              <a:t>Palembang.Cetak</a:t>
            </a:r>
            <a:r>
              <a:rPr i="1" dirty="0"/>
              <a:t>)</a:t>
            </a:r>
            <a:r>
              <a:rPr dirty="0"/>
              <a:t>, 4(4), pp. 1126â€“1134. </a:t>
            </a:r>
            <a:r>
              <a:rPr u="sng" dirty="0">
                <a:solidFill>
                  <a:srgbClr val="0000FF"/>
                </a:solidFill>
                <a:uFill>
                  <a:solidFill>
                    <a:srgbClr val="0000FF"/>
                  </a:solidFill>
                </a:uFill>
                <a:hlinkClick r:id="rId10"/>
              </a:rPr>
              <a:t>https://doi.org/10.51519/journalisi.v4i4.399</a:t>
            </a:r>
            <a:r>
              <a:rPr dirty="0"/>
              <a:t>.</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Urbina, F. </a:t>
            </a:r>
            <a:r>
              <a:rPr i="1" dirty="0"/>
              <a:t>et al.</a:t>
            </a:r>
            <a:r>
              <a:rPr dirty="0"/>
              <a:t> (2022) 'Dual use of artificial-intelligence-powered drug discovery,' </a:t>
            </a:r>
            <a:r>
              <a:rPr i="1" dirty="0"/>
              <a:t>Nature Machine Intelligence</a:t>
            </a:r>
            <a:r>
              <a:rPr dirty="0"/>
              <a:t>, 4(3), pp. 189â€“191. https://doi.org/10.1038/s42256-022-00465-9.</a:t>
            </a:r>
            <a:endParaRPr dirty="0">
              <a:latin typeface="+mj-lt"/>
              <a:ea typeface="+mj-ea"/>
              <a:cs typeface="+mj-cs"/>
              <a:sym typeface="Helvetica"/>
            </a:endParaRPr>
          </a:p>
          <a:p>
            <a:pPr marL="812800" indent="-812800" defTabSz="457200">
              <a:defRPr sz="1000">
                <a:latin typeface="Times New Roman"/>
                <a:ea typeface="Times New Roman"/>
                <a:cs typeface="Times New Roman"/>
                <a:sym typeface="Times New Roman"/>
              </a:defRPr>
            </a:pPr>
            <a:r>
              <a:rPr dirty="0"/>
              <a:t>William, F.K.A. (2024) 'Crafting a Strong Research Design: A Step-by-Step journey in Academic writing,' </a:t>
            </a:r>
            <a:r>
              <a:rPr i="1" dirty="0"/>
              <a:t>papers.ssrn.com</a:t>
            </a:r>
            <a:r>
              <a:rPr dirty="0"/>
              <a:t> [Preprint]. https://doi.org/10.2139/ssrn.4748261.</a:t>
            </a:r>
            <a:endParaRPr dirty="0">
              <a:latin typeface="+mj-lt"/>
              <a:ea typeface="+mj-ea"/>
              <a:cs typeface="+mj-cs"/>
              <a:sym typeface="Helvetica"/>
            </a:endParaRPr>
          </a:p>
        </p:txBody>
      </p:sp>
    </p:spTree>
  </p:cSld>
  <p:clrMapOvr>
    <a:masterClrMapping/>
  </p:clrMapOvr>
  <p:transition spd="med"/>
</p:sld>
</file>

<file path=ppt/theme/theme1.xml><?xml version="1.0" encoding="utf-8"?>
<a:theme xmlns:a="http://schemas.openxmlformats.org/drawingml/2006/main" name="Simple Light">
  <a:themeElements>
    <a:clrScheme name="Simple Light">
      <a:dk1>
        <a:srgbClr val="000000"/>
      </a:dk1>
      <a:lt1>
        <a:srgbClr val="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Simple Light">
      <a:majorFont>
        <a:latin typeface="Helvetica"/>
        <a:ea typeface="Helvetica"/>
        <a:cs typeface="Helvetica"/>
      </a:majorFont>
      <a:minorFont>
        <a:latin typeface="Arial"/>
        <a:ea typeface="Arial"/>
        <a:cs typeface="Arial"/>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A7A7A7"/>
      </a:dk2>
      <a:lt2>
        <a:srgbClr val="535353"/>
      </a:lt2>
      <a:accent1>
        <a:srgbClr val="4285F4"/>
      </a:accent1>
      <a:accent2>
        <a:srgbClr val="212121"/>
      </a:accent2>
      <a:accent3>
        <a:srgbClr val="78909C"/>
      </a:accent3>
      <a:accent4>
        <a:srgbClr val="FFAB40"/>
      </a:accent4>
      <a:accent5>
        <a:srgbClr val="0097A7"/>
      </a:accent5>
      <a:accent6>
        <a:srgbClr val="EEFF41"/>
      </a:accent6>
      <a:hlink>
        <a:srgbClr val="0000FF"/>
      </a:hlink>
      <a:folHlink>
        <a:srgbClr val="FF00FF"/>
      </a:folHlink>
    </a:clrScheme>
    <a:fontScheme name="Simple Light">
      <a:majorFont>
        <a:latin typeface="Helvetica"/>
        <a:ea typeface="Helvetica"/>
        <a:cs typeface="Helvetica"/>
      </a:majorFont>
      <a:minorFont>
        <a:latin typeface="Arial"/>
        <a:ea typeface="Arial"/>
        <a:cs typeface="Arial"/>
      </a:minorFont>
    </a:fontScheme>
    <a:fmtScheme name="Simple 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3496</Words>
  <Application>Microsoft Office PowerPoint</Application>
  <PresentationFormat>On-screen Show (16:9)</PresentationFormat>
  <Paragraphs>189</Paragraphs>
  <Slides>21</Slides>
  <Notes>2</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Simple Light</vt:lpstr>
      <vt:lpstr>PowerPoint Presentation</vt:lpstr>
      <vt:lpstr>PowerPoint Presentation</vt:lpstr>
      <vt:lpstr>OVERVIEW </vt:lpstr>
      <vt:lpstr> INTRODUCTION </vt:lpstr>
      <vt:lpstr> AIM  </vt:lpstr>
      <vt:lpstr>RATIONALE OF THE STUDY </vt:lpstr>
      <vt:lpstr>RESEARCH QUESTIONS </vt:lpstr>
      <vt:lpstr>OBJECTIVES </vt:lpstr>
      <vt:lpstr>HYPOTHESIS </vt:lpstr>
      <vt:lpstr>OVERVIEW OF RESEARCH DESIGN </vt:lpstr>
      <vt:lpstr>RESEARCH DESIGN</vt:lpstr>
      <vt:lpstr>RESEARCH DESIGN</vt:lpstr>
      <vt:lpstr>RESEARCH DESIGN</vt:lpstr>
      <vt:lpstr>RESEARCH DESIGN</vt:lpstr>
      <vt:lpstr>RESEARCH DESIGN</vt:lpstr>
      <vt:lpstr>RESEARCH DESIGN</vt:lpstr>
      <vt:lpstr>ETHICAL CONSIDERATIONS </vt:lpstr>
      <vt:lpstr>IMPLICATION OF RESEARCH</vt:lpstr>
      <vt:lpstr>Timeline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Siva</cp:lastModifiedBy>
  <cp:revision>1</cp:revision>
  <dcterms:modified xsi:type="dcterms:W3CDTF">2024-04-15T12:25:48Z</dcterms:modified>
</cp:coreProperties>
</file>