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7"/>
  </p:notesMasterIdLst>
  <p:sldIdLst>
    <p:sldId id="256" r:id="rId2"/>
    <p:sldId id="261" r:id="rId3"/>
    <p:sldId id="259" r:id="rId4"/>
    <p:sldId id="260" r:id="rId5"/>
    <p:sldId id="262" r:id="rId6"/>
    <p:sldId id="263" r:id="rId7"/>
    <p:sldId id="264" r:id="rId8"/>
    <p:sldId id="265" r:id="rId9"/>
    <p:sldId id="266" r:id="rId10"/>
    <p:sldId id="270" r:id="rId11"/>
    <p:sldId id="271" r:id="rId12"/>
    <p:sldId id="272" r:id="rId13"/>
    <p:sldId id="273" r:id="rId14"/>
    <p:sldId id="268" r:id="rId15"/>
    <p:sldId id="269" r:id="rId16"/>
  </p:sldIdLst>
  <p:sldSz cx="12192000" cy="6858000"/>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A1D4"/>
    <a:srgbClr val="8FB5EF"/>
    <a:srgbClr val="B18BFC"/>
    <a:srgbClr val="8A90FE"/>
    <a:srgbClr val="A18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96" autoAdjust="0"/>
    <p:restoredTop sz="86405" autoAdjust="0"/>
  </p:normalViewPr>
  <p:slideViewPr>
    <p:cSldViewPr snapToGrid="0">
      <p:cViewPr>
        <p:scale>
          <a:sx n="71" d="100"/>
          <a:sy n="71" d="100"/>
        </p:scale>
        <p:origin x="-378" y="15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619233-2020-4BE8-B761-B54D04B7A5E4}" type="datetimeFigureOut">
              <a:rPr lang="hu-HU" smtClean="0"/>
              <a:t>2023. 10. 12.</a:t>
            </a:fld>
            <a:endParaRPr lang="hu-H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u-H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C120A8-A536-46D5-AA00-926CB367B0DF}" type="slidenum">
              <a:rPr lang="hu-HU" smtClean="0"/>
              <a:t>‹#›</a:t>
            </a:fld>
            <a:endParaRPr lang="hu-HU"/>
          </a:p>
        </p:txBody>
      </p:sp>
    </p:spTree>
    <p:extLst>
      <p:ext uri="{BB962C8B-B14F-4D97-AF65-F5344CB8AC3E}">
        <p14:creationId xmlns:p14="http://schemas.microsoft.com/office/powerpoint/2010/main" val="1845583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hasCustomPrompt="1"/>
          </p:nvPr>
        </p:nvSpPr>
        <p:spPr>
          <a:xfrm>
            <a:off x="1524000" y="1122363"/>
            <a:ext cx="9144000" cy="2387600"/>
          </a:xfrm>
        </p:spPr>
        <p:txBody>
          <a:bodyPr anchor="b"/>
          <a:lstStyle>
            <a:lvl1pPr algn="ctr">
              <a:defRPr sz="6000"/>
            </a:lvl1pPr>
          </a:lstStyle>
          <a:p>
            <a:r>
              <a:rPr lang="hu-HU"/>
              <a:t>Mintacím szerkesztése</a:t>
            </a:r>
          </a:p>
        </p:txBody>
      </p:sp>
      <p:sp>
        <p:nvSpPr>
          <p:cNvPr id="3" name="Alcím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a:t>Kattintson ide az alcím mintájának szerkesztéséhez</a:t>
            </a:r>
          </a:p>
        </p:txBody>
      </p:sp>
      <p:sp>
        <p:nvSpPr>
          <p:cNvPr id="4" name="Dátum helye 3"/>
          <p:cNvSpPr>
            <a:spLocks noGrp="1"/>
          </p:cNvSpPr>
          <p:nvPr>
            <p:ph type="dt" sz="half" idx="10"/>
          </p:nvPr>
        </p:nvSpPr>
        <p:spPr/>
        <p:txBody>
          <a:bodyPr/>
          <a:lstStyle/>
          <a:p>
            <a:fld id="{E0447E11-4238-2345-8D1C-05BD722A6D4F}" type="datetimeFigureOut">
              <a:rPr lang="hu-HU" smtClean="0"/>
              <a:t>2023. 10. 12.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a:t>Mintacím szerkesztése</a:t>
            </a:r>
          </a:p>
        </p:txBody>
      </p:sp>
      <p:sp>
        <p:nvSpPr>
          <p:cNvPr id="3" name="Tartalom helye 2"/>
          <p:cNvSpPr>
            <a:spLocks noGrp="1"/>
          </p:cNvSpPr>
          <p:nvPr>
            <p:ph idx="1" hasCustomPrompt="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E0447E11-4238-2345-8D1C-05BD722A6D4F}" type="datetimeFigureOut">
              <a:rPr lang="hu-HU" smtClean="0"/>
              <a:t>2023. 10. 12.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831850" y="1709738"/>
            <a:ext cx="10515600" cy="2852737"/>
          </a:xfrm>
        </p:spPr>
        <p:txBody>
          <a:bodyPr anchor="b"/>
          <a:lstStyle>
            <a:lvl1pPr>
              <a:defRPr sz="6000"/>
            </a:lvl1pPr>
          </a:lstStyle>
          <a:p>
            <a:r>
              <a:rPr lang="hu-HU"/>
              <a:t>Mintacím szerkesztése</a:t>
            </a:r>
          </a:p>
        </p:txBody>
      </p:sp>
      <p:sp>
        <p:nvSpPr>
          <p:cNvPr id="3" name="Szöveg helye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E0447E11-4238-2345-8D1C-05BD722A6D4F}" type="datetimeFigureOut">
              <a:rPr lang="hu-HU" smtClean="0"/>
              <a:t>2023. 10. 12.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a:t>Mintacím szerkesztése</a:t>
            </a:r>
          </a:p>
        </p:txBody>
      </p:sp>
      <p:sp>
        <p:nvSpPr>
          <p:cNvPr id="3" name="Tartalom helye 2"/>
          <p:cNvSpPr>
            <a:spLocks noGrp="1"/>
          </p:cNvSpPr>
          <p:nvPr>
            <p:ph sz="half" idx="1" hasCustomPrompt="1"/>
          </p:nvPr>
        </p:nvSpPr>
        <p:spPr>
          <a:xfrm>
            <a:off x="838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hasCustomPrompt="1"/>
          </p:nvPr>
        </p:nvSpPr>
        <p:spPr>
          <a:xfrm>
            <a:off x="6172200" y="1825625"/>
            <a:ext cx="5181600" cy="435133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E0447E11-4238-2345-8D1C-05BD722A6D4F}" type="datetimeFigureOut">
              <a:rPr lang="hu-HU" smtClean="0"/>
              <a:t>2023. 10. 12.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839788" y="365125"/>
            <a:ext cx="10515600" cy="1325563"/>
          </a:xfrm>
        </p:spPr>
        <p:txBody>
          <a:bodyPr/>
          <a:lstStyle/>
          <a:p>
            <a:r>
              <a:rPr lang="hu-HU"/>
              <a:t>Mintacím szerkesztése</a:t>
            </a:r>
          </a:p>
        </p:txBody>
      </p:sp>
      <p:sp>
        <p:nvSpPr>
          <p:cNvPr id="3" name="Szöveg helye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hasCustomPrompt="1"/>
          </p:nvPr>
        </p:nvSpPr>
        <p:spPr>
          <a:xfrm>
            <a:off x="839788" y="2505075"/>
            <a:ext cx="5157787"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hasCustomPrompt="1"/>
          </p:nvPr>
        </p:nvSpPr>
        <p:spPr>
          <a:xfrm>
            <a:off x="6172200" y="2505075"/>
            <a:ext cx="5183188" cy="3684588"/>
          </a:xfrm>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E0447E11-4238-2345-8D1C-05BD722A6D4F}" type="datetimeFigureOut">
              <a:rPr lang="hu-HU" smtClean="0"/>
              <a:t>2023. 10. 12.</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a:t>Mintacím szerkesztése</a:t>
            </a:r>
          </a:p>
        </p:txBody>
      </p:sp>
      <p:sp>
        <p:nvSpPr>
          <p:cNvPr id="3" name="Dátum helye 2"/>
          <p:cNvSpPr>
            <a:spLocks noGrp="1"/>
          </p:cNvSpPr>
          <p:nvPr>
            <p:ph type="dt" sz="half" idx="10"/>
          </p:nvPr>
        </p:nvSpPr>
        <p:spPr/>
        <p:txBody>
          <a:bodyPr/>
          <a:lstStyle/>
          <a:p>
            <a:fld id="{E0447E11-4238-2345-8D1C-05BD722A6D4F}" type="datetimeFigureOut">
              <a:rPr lang="hu-HU" smtClean="0"/>
              <a:t>2023. 10. 12.</a:t>
            </a:fld>
            <a:endParaRPr lang="hu-HU"/>
          </a:p>
        </p:txBody>
      </p:sp>
      <p:sp>
        <p:nvSpPr>
          <p:cNvPr id="4" name="Élőláb helye 3"/>
          <p:cNvSpPr>
            <a:spLocks noGrp="1"/>
          </p:cNvSpPr>
          <p:nvPr>
            <p:ph type="ftr" sz="quarter" idx="11"/>
          </p:nvPr>
        </p:nvSpPr>
        <p:spPr/>
        <p:txBody>
          <a:bodyPr/>
          <a:lstStyle/>
          <a:p>
            <a:endParaRPr lang="hu-HU"/>
          </a:p>
        </p:txBody>
      </p:sp>
      <p:sp>
        <p:nvSpPr>
          <p:cNvPr id="5" name="Dia számának helye 4"/>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E0447E11-4238-2345-8D1C-05BD722A6D4F}" type="datetimeFigureOut">
              <a:rPr lang="hu-HU" smtClean="0"/>
              <a:t>2023. 10. 12.</a:t>
            </a:fld>
            <a:endParaRPr lang="hu-HU"/>
          </a:p>
        </p:txBody>
      </p:sp>
      <p:sp>
        <p:nvSpPr>
          <p:cNvPr id="3" name="Élőláb helye 2"/>
          <p:cNvSpPr>
            <a:spLocks noGrp="1"/>
          </p:cNvSpPr>
          <p:nvPr>
            <p:ph type="ftr" sz="quarter" idx="11"/>
          </p:nvPr>
        </p:nvSpPr>
        <p:spPr/>
        <p:txBody>
          <a:bodyPr/>
          <a:lstStyle/>
          <a:p>
            <a:endParaRPr lang="hu-HU"/>
          </a:p>
        </p:txBody>
      </p:sp>
      <p:sp>
        <p:nvSpPr>
          <p:cNvPr id="4" name="Dia számának helye 3"/>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839788" y="457200"/>
            <a:ext cx="3932237" cy="1600200"/>
          </a:xfrm>
        </p:spPr>
        <p:txBody>
          <a:bodyPr anchor="b"/>
          <a:lstStyle>
            <a:lvl1pPr>
              <a:defRPr sz="3200"/>
            </a:lvl1pPr>
          </a:lstStyle>
          <a:p>
            <a:r>
              <a:rPr lang="hu-HU"/>
              <a:t>Mintacím szerkesztése</a:t>
            </a:r>
          </a:p>
        </p:txBody>
      </p:sp>
      <p:sp>
        <p:nvSpPr>
          <p:cNvPr id="3" name="Tartalom helye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átum helye 4"/>
          <p:cNvSpPr>
            <a:spLocks noGrp="1"/>
          </p:cNvSpPr>
          <p:nvPr>
            <p:ph type="dt" sz="half" idx="10"/>
          </p:nvPr>
        </p:nvSpPr>
        <p:spPr/>
        <p:txBody>
          <a:bodyPr/>
          <a:lstStyle/>
          <a:p>
            <a:fld id="{E0447E11-4238-2345-8D1C-05BD722A6D4F}" type="datetimeFigureOut">
              <a:rPr lang="hu-HU" smtClean="0"/>
              <a:t>2023. 10. 12.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hasCustomPrompt="1"/>
          </p:nvPr>
        </p:nvSpPr>
        <p:spPr>
          <a:xfrm>
            <a:off x="839788" y="457200"/>
            <a:ext cx="3932237" cy="1600200"/>
          </a:xfrm>
        </p:spPr>
        <p:txBody>
          <a:bodyPr anchor="b"/>
          <a:lstStyle>
            <a:lvl1pPr>
              <a:defRPr sz="3200"/>
            </a:lvl1pPr>
          </a:lstStyle>
          <a:p>
            <a:r>
              <a:rPr lang="hu-HU"/>
              <a:t>Mintacím szerkesztése</a:t>
            </a:r>
          </a:p>
        </p:txBody>
      </p:sp>
      <p:sp>
        <p:nvSpPr>
          <p:cNvPr id="3" name="Kép hely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a:t>Mintaszöveg szerkesztése</a:t>
            </a:r>
          </a:p>
        </p:txBody>
      </p:sp>
      <p:sp>
        <p:nvSpPr>
          <p:cNvPr id="5" name="Dátum helye 4"/>
          <p:cNvSpPr>
            <a:spLocks noGrp="1"/>
          </p:cNvSpPr>
          <p:nvPr>
            <p:ph type="dt" sz="half" idx="10"/>
          </p:nvPr>
        </p:nvSpPr>
        <p:spPr/>
        <p:txBody>
          <a:bodyPr/>
          <a:lstStyle/>
          <a:p>
            <a:fld id="{E0447E11-4238-2345-8D1C-05BD722A6D4F}" type="datetimeFigureOut">
              <a:rPr lang="hu-HU" smtClean="0"/>
              <a:t>2023. 10. 12.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hasCustomPrompt="1"/>
          </p:nvPr>
        </p:nvSpPr>
        <p:spPr/>
        <p:txBody>
          <a:bodyPr/>
          <a:lstStyle/>
          <a:p>
            <a:r>
              <a:rPr lang="hu-HU"/>
              <a:t>Mintacím szerkesztése</a:t>
            </a:r>
          </a:p>
        </p:txBody>
      </p:sp>
      <p:sp>
        <p:nvSpPr>
          <p:cNvPr id="3" name="Függőleges szöveg helye 2"/>
          <p:cNvSpPr>
            <a:spLocks noGrp="1"/>
          </p:cNvSpPr>
          <p:nvPr>
            <p:ph type="body" orient="vert" idx="1" hasCustomPrompt="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E0447E11-4238-2345-8D1C-05BD722A6D4F}" type="datetimeFigureOut">
              <a:rPr lang="hu-HU" smtClean="0"/>
              <a:t>2023. 10. 12.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hasCustomPrompt="1"/>
          </p:nvPr>
        </p:nvSpPr>
        <p:spPr>
          <a:xfrm>
            <a:off x="8724900" y="365125"/>
            <a:ext cx="2628900" cy="5811838"/>
          </a:xfrm>
        </p:spPr>
        <p:txBody>
          <a:bodyPr vert="eaVert"/>
          <a:lstStyle/>
          <a:p>
            <a:r>
              <a:rPr lang="hu-HU"/>
              <a:t>Mintacím szerkesztése</a:t>
            </a:r>
          </a:p>
        </p:txBody>
      </p:sp>
      <p:sp>
        <p:nvSpPr>
          <p:cNvPr id="3" name="Függőleges szöveg helye 2"/>
          <p:cNvSpPr>
            <a:spLocks noGrp="1"/>
          </p:cNvSpPr>
          <p:nvPr>
            <p:ph type="body" orient="vert" idx="1" hasCustomPrompt="1"/>
          </p:nvPr>
        </p:nvSpPr>
        <p:spPr>
          <a:xfrm>
            <a:off x="838200" y="365125"/>
            <a:ext cx="7734300" cy="5811838"/>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E0447E11-4238-2345-8D1C-05BD722A6D4F}" type="datetimeFigureOut">
              <a:rPr lang="hu-HU" smtClean="0"/>
              <a:t>2023. 10. 12.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0896DB3-801C-AA4D-989A-757D0401F8CA}" type="slidenum">
              <a:rPr lang="hu-HU" smtClean="0"/>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u-HU"/>
              <a:t>Mintacím szerkesztése</a:t>
            </a:r>
          </a:p>
        </p:txBody>
      </p:sp>
      <p:sp>
        <p:nvSpPr>
          <p:cNvPr id="3" name="Szöveg hely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447E11-4238-2345-8D1C-05BD722A6D4F}" type="datetimeFigureOut">
              <a:rPr lang="hu-HU" smtClean="0"/>
              <a:t>2023. 10. 12.</a:t>
            </a:fld>
            <a:endParaRPr lang="hu-HU"/>
          </a:p>
        </p:txBody>
      </p:sp>
      <p:sp>
        <p:nvSpPr>
          <p:cNvPr id="5" name="Élőláb hely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896DB3-801C-AA4D-989A-757D0401F8CA}" type="slidenum">
              <a:rPr lang="hu-HU" smtClean="0"/>
              <a:t>‹#›</a:t>
            </a:fld>
            <a:endParaRPr lang="hu-H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file:////Users/bugar-meszaroskrisztina/Library/Group%20Containers/UBF8T346G9.ms/WebArchiveCopyPasteTempFiles/com.microsoft.Word/TangibleIntangible.gif" TargetMode="External"/><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jw-marriott.marriott.com/destinations/" TargetMode="External"/><Relationship Id="rId7" Type="http://schemas.openxmlformats.org/officeDocument/2006/relationships/hyperlink" Target="https://marriott.gcs-web.com/static-files/b82978a6-9d28-4e38-" TargetMode="External"/><Relationship Id="rId2" Type="http://schemas.openxmlformats.org/officeDocument/2006/relationships/hyperlink" Target="https://www.hotel-online.com/News/PR2013_1st/Feb13_IntangibleAssets.html" TargetMode="External"/><Relationship Id="rId1" Type="http://schemas.openxmlformats.org/officeDocument/2006/relationships/slideLayout" Target="../slideLayouts/slideLayout1.xml"/><Relationship Id="rId6" Type="http://schemas.openxmlformats.org/officeDocument/2006/relationships/hyperlink" Target="http://dx.doi.org/10.1108/EUM0000000001086" TargetMode="External"/><Relationship Id="rId5" Type="http://schemas.openxmlformats.org/officeDocument/2006/relationships/hyperlink" Target="https://hmhub.in/the-service-quality/" TargetMode="External"/><Relationship Id="rId4" Type="http://schemas.openxmlformats.org/officeDocument/2006/relationships/hyperlink" Target="https://smallbusiness.chron.com/effective-sales-marketing-techniques-815.html"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s://hospitalityinsights.ehl.edu/what-is-service-excellence"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grpSp>
        <p:nvGrpSpPr>
          <p:cNvPr id="17" name="Csoportba foglalás 16"/>
          <p:cNvGrpSpPr/>
          <p:nvPr/>
        </p:nvGrpSpPr>
        <p:grpSpPr>
          <a:xfrm>
            <a:off x="2948350" y="-2"/>
            <a:ext cx="9243651" cy="6858005"/>
            <a:chOff x="2948350" y="-5"/>
            <a:chExt cx="9243651" cy="6858005"/>
          </a:xfrm>
          <a:blipFill>
            <a:blip r:embed="rId2"/>
            <a:stretch>
              <a:fillRect/>
            </a:stretch>
          </a:blipFill>
        </p:grpSpPr>
        <p:sp>
          <p:nvSpPr>
            <p:cNvPr id="14" name="Háromszög 13"/>
            <p:cNvSpPr/>
            <p:nvPr/>
          </p:nvSpPr>
          <p:spPr>
            <a:xfrm rot="10800000">
              <a:off x="6096000" y="-2"/>
              <a:ext cx="5556738" cy="6857999"/>
            </a:xfrm>
            <a:prstGeom prst="triangle">
              <a:avLst>
                <a:gd name="adj" fmla="val 46202"/>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5" name="Háromszög 14"/>
            <p:cNvSpPr/>
            <p:nvPr/>
          </p:nvSpPr>
          <p:spPr>
            <a:xfrm>
              <a:off x="2948350" y="-5"/>
              <a:ext cx="5568461" cy="6858000"/>
            </a:xfrm>
            <a:prstGeom prst="triangle">
              <a:avLst>
                <a:gd name="adj" fmla="val 46632"/>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16" name="Derékszögű háromszög 15"/>
            <p:cNvSpPr/>
            <p:nvPr/>
          </p:nvSpPr>
          <p:spPr>
            <a:xfrm rot="16200000">
              <a:off x="7491045" y="2157045"/>
              <a:ext cx="6858003" cy="2543908"/>
            </a:xfrm>
            <a:prstGeom prst="r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grpSp>
      <p:sp>
        <p:nvSpPr>
          <p:cNvPr id="18" name="Szövegdoboz 17"/>
          <p:cNvSpPr txBox="1"/>
          <p:nvPr/>
        </p:nvSpPr>
        <p:spPr>
          <a:xfrm>
            <a:off x="226770" y="412788"/>
            <a:ext cx="4250637" cy="3447098"/>
          </a:xfrm>
          <a:prstGeom prst="rect">
            <a:avLst/>
          </a:prstGeom>
          <a:noFill/>
        </p:spPr>
        <p:txBody>
          <a:bodyPr wrap="square" rtlCol="0">
            <a:spAutoFit/>
          </a:bodyPr>
          <a:lstStyle/>
          <a:p>
            <a:pPr>
              <a:lnSpc>
                <a:spcPct val="150000"/>
              </a:lnSpc>
            </a:pPr>
            <a:r>
              <a:rPr lang="en-US" sz="3000" b="1" dirty="0">
                <a:effectLst/>
                <a:latin typeface="+mj-lt"/>
                <a:ea typeface="Calibri" panose="020F0502020204030204" pitchFamily="34" charset="0"/>
                <a:cs typeface="Calibri" panose="020F0502020204030204" pitchFamily="34" charset="0"/>
              </a:rPr>
              <a:t>The role and importance of Hospitality &amp; Guest Services within the </a:t>
            </a:r>
          </a:p>
          <a:p>
            <a:pPr>
              <a:lnSpc>
                <a:spcPct val="150000"/>
              </a:lnSpc>
            </a:pPr>
            <a:r>
              <a:rPr lang="en-US" sz="3000" b="1" dirty="0">
                <a:effectLst/>
                <a:latin typeface="+mj-lt"/>
                <a:ea typeface="Calibri" panose="020F0502020204030204" pitchFamily="34" charset="0"/>
                <a:cs typeface="Calibri" panose="020F0502020204030204" pitchFamily="34" charset="0"/>
              </a:rPr>
              <a:t>hotel industry</a:t>
            </a:r>
          </a:p>
          <a:p>
            <a:pPr algn="ctr"/>
            <a:endParaRPr lang="en-US" sz="3800" dirty="0">
              <a:latin typeface="Calibri" panose="020F0502020204030204" pitchFamily="34" charset="0"/>
              <a:cs typeface="Calibri" panose="020F0502020204030204" pitchFamily="34" charset="0"/>
            </a:endParaRPr>
          </a:p>
        </p:txBody>
      </p:sp>
      <p:sp>
        <p:nvSpPr>
          <p:cNvPr id="19" name="Szövegdoboz 18"/>
          <p:cNvSpPr txBox="1"/>
          <p:nvPr/>
        </p:nvSpPr>
        <p:spPr>
          <a:xfrm>
            <a:off x="223288" y="3428998"/>
            <a:ext cx="4041140" cy="461665"/>
          </a:xfrm>
          <a:prstGeom prst="rect">
            <a:avLst/>
          </a:prstGeom>
          <a:noFill/>
        </p:spPr>
        <p:txBody>
          <a:bodyPr wrap="square" rtlCol="0">
            <a:spAutoFit/>
          </a:bodyPr>
          <a:lstStyle/>
          <a:p>
            <a:r>
              <a:rPr lang="en-US" sz="2400" dirty="0" smtClean="0">
                <a:latin typeface="Calibri" panose="020F0502020204030204" pitchFamily="34" charset="0"/>
                <a:cs typeface="Calibri" panose="020F0502020204030204" pitchFamily="34" charset="0"/>
              </a:rPr>
              <a:t>Referring </a:t>
            </a:r>
            <a:r>
              <a:rPr lang="en-US" sz="2400" dirty="0">
                <a:latin typeface="Calibri" panose="020F0502020204030204" pitchFamily="34" charset="0"/>
                <a:cs typeface="Calibri" panose="020F0502020204030204" pitchFamily="34" charset="0"/>
              </a:rPr>
              <a:t>to JW Marriott</a:t>
            </a:r>
          </a:p>
        </p:txBody>
      </p:sp>
      <p:sp>
        <p:nvSpPr>
          <p:cNvPr id="20" name="Szövegdoboz 19"/>
          <p:cNvSpPr txBox="1"/>
          <p:nvPr/>
        </p:nvSpPr>
        <p:spPr>
          <a:xfrm>
            <a:off x="223288" y="4851110"/>
            <a:ext cx="2480551" cy="1200329"/>
          </a:xfrm>
          <a:prstGeom prst="rect">
            <a:avLst/>
          </a:prstGeom>
          <a:noFill/>
        </p:spPr>
        <p:txBody>
          <a:bodyPr wrap="none" rtlCol="0">
            <a:spAutoFit/>
          </a:bodyPr>
          <a:lstStyle/>
          <a:p>
            <a:r>
              <a:rPr lang="en-US" dirty="0"/>
              <a:t>Presentation created </a:t>
            </a:r>
            <a:r>
              <a:rPr lang="en-US" dirty="0" smtClean="0"/>
              <a:t>by:</a:t>
            </a:r>
          </a:p>
          <a:p>
            <a:endParaRPr lang="en-US" dirty="0"/>
          </a:p>
          <a:p>
            <a:r>
              <a:rPr lang="en-US" dirty="0" smtClean="0"/>
              <a:t>Jayson Anthony Luba</a:t>
            </a:r>
          </a:p>
          <a:p>
            <a:r>
              <a:rPr lang="en-US" dirty="0" smtClean="0"/>
              <a:t>2245377</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18" name="Szövegdoboz 17"/>
          <p:cNvSpPr txBox="1"/>
          <p:nvPr/>
        </p:nvSpPr>
        <p:spPr>
          <a:xfrm>
            <a:off x="3970681" y="0"/>
            <a:ext cx="4250637" cy="1369606"/>
          </a:xfrm>
          <a:prstGeom prst="rect">
            <a:avLst/>
          </a:prstGeom>
          <a:noFill/>
        </p:spPr>
        <p:txBody>
          <a:bodyPr wrap="square" rtlCol="0">
            <a:spAutoFit/>
          </a:bodyPr>
          <a:lstStyle/>
          <a:p>
            <a:pPr algn="ctr">
              <a:lnSpc>
                <a:spcPct val="150000"/>
              </a:lnSpc>
            </a:pPr>
            <a:r>
              <a:rPr lang="hu-HU" sz="3000" b="1" dirty="0" err="1">
                <a:effectLst/>
                <a:latin typeface="+mj-lt"/>
                <a:ea typeface="Calibri" panose="020F0502020204030204" pitchFamily="34" charset="0"/>
                <a:cs typeface="Calibri" panose="020F0502020204030204" pitchFamily="34" charset="0"/>
              </a:rPr>
              <a:t>Table</a:t>
            </a:r>
            <a:r>
              <a:rPr lang="hu-HU" sz="3000" b="1" dirty="0">
                <a:effectLst/>
                <a:latin typeface="+mj-lt"/>
                <a:ea typeface="Calibri" panose="020F0502020204030204" pitchFamily="34" charset="0"/>
                <a:cs typeface="Calibri" panose="020F0502020204030204" pitchFamily="34" charset="0"/>
              </a:rPr>
              <a:t> of </a:t>
            </a:r>
            <a:r>
              <a:rPr lang="hu-HU" sz="3000" b="1" dirty="0" err="1">
                <a:effectLst/>
                <a:latin typeface="+mj-lt"/>
                <a:ea typeface="Calibri" panose="020F0502020204030204" pitchFamily="34" charset="0"/>
                <a:cs typeface="Calibri" panose="020F0502020204030204" pitchFamily="34" charset="0"/>
              </a:rPr>
              <a:t>Content</a:t>
            </a:r>
            <a:endParaRPr lang="en-US" sz="3000" b="1" dirty="0">
              <a:effectLst/>
              <a:latin typeface="+mj-lt"/>
              <a:ea typeface="Calibri" panose="020F0502020204030204" pitchFamily="34" charset="0"/>
              <a:cs typeface="Calibri" panose="020F0502020204030204" pitchFamily="34" charset="0"/>
            </a:endParaRPr>
          </a:p>
          <a:p>
            <a:pPr algn="ctr"/>
            <a:endParaRPr lang="en-US" sz="3800" dirty="0">
              <a:latin typeface="Calibri" panose="020F0502020204030204" pitchFamily="34" charset="0"/>
              <a:cs typeface="Calibri" panose="020F0502020204030204" pitchFamily="34" charset="0"/>
            </a:endParaRPr>
          </a:p>
        </p:txBody>
      </p:sp>
      <p:sp>
        <p:nvSpPr>
          <p:cNvPr id="5" name="TextBox 4"/>
          <p:cNvSpPr txBox="1"/>
          <p:nvPr/>
        </p:nvSpPr>
        <p:spPr>
          <a:xfrm>
            <a:off x="225468" y="655622"/>
            <a:ext cx="12450872" cy="6133859"/>
          </a:xfrm>
          <a:prstGeom prst="rect">
            <a:avLst/>
          </a:prstGeom>
          <a:noFill/>
        </p:spPr>
        <p:txBody>
          <a:bodyPr wrap="square" rtlCol="0">
            <a:spAutoFit/>
          </a:bodyPr>
          <a:lstStyle/>
          <a:p>
            <a:pPr>
              <a:lnSpc>
                <a:spcPct val="150000"/>
              </a:lnSpc>
            </a:pPr>
            <a:r>
              <a:rPr lang="en-US" sz="2200" dirty="0"/>
              <a:t>History JW Marriott</a:t>
            </a:r>
          </a:p>
          <a:p>
            <a:pPr>
              <a:lnSpc>
                <a:spcPct val="150000"/>
              </a:lnSpc>
            </a:pPr>
            <a:r>
              <a:rPr lang="en-US" sz="2200" dirty="0"/>
              <a:t>JW Marriott now</a:t>
            </a:r>
          </a:p>
          <a:p>
            <a:pPr>
              <a:lnSpc>
                <a:spcPct val="150000"/>
              </a:lnSpc>
            </a:pPr>
            <a:r>
              <a:rPr lang="en-US" sz="2200" dirty="0"/>
              <a:t>Potential guests of JW Marriott</a:t>
            </a:r>
          </a:p>
          <a:p>
            <a:pPr>
              <a:lnSpc>
                <a:spcPct val="150000"/>
              </a:lnSpc>
            </a:pPr>
            <a:r>
              <a:rPr lang="en-US" sz="2200" dirty="0"/>
              <a:t>Clarification of terms</a:t>
            </a:r>
          </a:p>
          <a:p>
            <a:pPr>
              <a:lnSpc>
                <a:spcPct val="150000"/>
              </a:lnSpc>
            </a:pPr>
            <a:r>
              <a:rPr lang="en-US" sz="2200" dirty="0"/>
              <a:t>Tangible and intangible assets</a:t>
            </a:r>
          </a:p>
          <a:p>
            <a:pPr>
              <a:lnSpc>
                <a:spcPct val="150000"/>
              </a:lnSpc>
            </a:pPr>
            <a:r>
              <a:rPr lang="en-US" sz="2200" dirty="0"/>
              <a:t>Importance of quality service and WOW factor</a:t>
            </a:r>
          </a:p>
          <a:p>
            <a:pPr>
              <a:lnSpc>
                <a:spcPct val="150000"/>
              </a:lnSpc>
            </a:pPr>
            <a:r>
              <a:rPr lang="en-US" sz="2200" dirty="0"/>
              <a:t>Hotel Loyalty Programs</a:t>
            </a:r>
          </a:p>
          <a:p>
            <a:pPr>
              <a:lnSpc>
                <a:spcPct val="150000"/>
              </a:lnSpc>
            </a:pPr>
            <a:r>
              <a:rPr lang="en-US" sz="2200" dirty="0"/>
              <a:t>The WOW factor in JW Marriott Hotels</a:t>
            </a:r>
            <a:r>
              <a:rPr lang="hu-HU" sz="2200" dirty="0"/>
              <a:t> - </a:t>
            </a:r>
            <a:r>
              <a:rPr lang="en-US" sz="2200" dirty="0"/>
              <a:t>Breathtaking Environment &amp; Exceptional Interiors</a:t>
            </a:r>
          </a:p>
          <a:p>
            <a:pPr>
              <a:lnSpc>
                <a:spcPct val="150000"/>
              </a:lnSpc>
            </a:pPr>
            <a:r>
              <a:rPr lang="en-US" sz="2200" dirty="0"/>
              <a:t>The WOW factor in JW Marriott Hotels</a:t>
            </a:r>
            <a:r>
              <a:rPr lang="hu-HU" sz="2200" dirty="0"/>
              <a:t> - </a:t>
            </a:r>
            <a:r>
              <a:rPr lang="en-US" sz="2200" dirty="0"/>
              <a:t>Special care for guests and environment</a:t>
            </a:r>
          </a:p>
          <a:p>
            <a:pPr>
              <a:lnSpc>
                <a:spcPct val="150000"/>
              </a:lnSpc>
            </a:pPr>
            <a:r>
              <a:rPr lang="en-US" sz="2200" dirty="0"/>
              <a:t>Loyalty Programs in JW Marriott </a:t>
            </a:r>
            <a:r>
              <a:rPr lang="hu-HU" sz="2200" dirty="0"/>
              <a:t>- </a:t>
            </a:r>
            <a:r>
              <a:rPr lang="en-US" sz="2200" dirty="0"/>
              <a:t>Reward Program</a:t>
            </a:r>
          </a:p>
          <a:p>
            <a:pPr>
              <a:lnSpc>
                <a:spcPct val="150000"/>
              </a:lnSpc>
            </a:pPr>
            <a:r>
              <a:rPr lang="en-US" sz="2200" dirty="0"/>
              <a:t>Loyalty Programs in JW Marriott </a:t>
            </a:r>
            <a:r>
              <a:rPr lang="hu-HU" sz="2200" dirty="0"/>
              <a:t>- </a:t>
            </a:r>
            <a:r>
              <a:rPr lang="en-US" sz="2200" dirty="0"/>
              <a:t>Membership Program</a:t>
            </a:r>
            <a:endParaRPr lang="hu-HU" sz="2200" dirty="0"/>
          </a:p>
          <a:p>
            <a:pPr>
              <a:lnSpc>
                <a:spcPct val="150000"/>
              </a:lnSpc>
            </a:pPr>
            <a:r>
              <a:rPr lang="hu-HU" sz="2200" dirty="0" err="1"/>
              <a:t>References</a:t>
            </a:r>
            <a:endParaRPr lang="en-US"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1524000" y="-911389"/>
            <a:ext cx="9144000" cy="2387600"/>
          </a:xfrm>
        </p:spPr>
        <p:txBody>
          <a:bodyPr/>
          <a:lstStyle/>
          <a:p>
            <a:r>
              <a:rPr lang="hu-HU" dirty="0" err="1"/>
              <a:t>History</a:t>
            </a:r>
            <a:r>
              <a:rPr lang="hu-HU" dirty="0"/>
              <a:t> JW </a:t>
            </a:r>
            <a:r>
              <a:rPr lang="hu-HU" dirty="0" err="1"/>
              <a:t>Marriott</a:t>
            </a:r>
            <a:endParaRPr lang="hu-HU" dirty="0"/>
          </a:p>
        </p:txBody>
      </p:sp>
      <p:sp>
        <p:nvSpPr>
          <p:cNvPr id="7" name="Téglalap 6"/>
          <p:cNvSpPr/>
          <p:nvPr/>
        </p:nvSpPr>
        <p:spPr>
          <a:xfrm>
            <a:off x="0" y="1358900"/>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2" name="Lekerekített téglalap 11"/>
          <p:cNvSpPr/>
          <p:nvPr/>
        </p:nvSpPr>
        <p:spPr>
          <a:xfrm>
            <a:off x="6362508" y="1478240"/>
            <a:ext cx="5461191" cy="3075090"/>
          </a:xfrm>
          <a:prstGeom prst="roundRect">
            <a:avLst/>
          </a:prstGeom>
          <a:blipFill>
            <a:blip r:embed="rId2"/>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4" name="Szövegdoboz 13"/>
          <p:cNvSpPr txBox="1"/>
          <p:nvPr/>
        </p:nvSpPr>
        <p:spPr>
          <a:xfrm>
            <a:off x="558800" y="1652271"/>
            <a:ext cx="4699000" cy="263469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900" dirty="0"/>
              <a:t>Part of Marriott International – Luxury Group</a:t>
            </a:r>
          </a:p>
          <a:p>
            <a:pPr marL="285750" indent="-285750" algn="just">
              <a:lnSpc>
                <a:spcPct val="150000"/>
              </a:lnSpc>
              <a:buFont typeface="Arial" panose="020B0604020202020204" pitchFamily="34" charset="0"/>
              <a:buChar char="•"/>
            </a:pPr>
            <a:r>
              <a:rPr lang="en-US" sz="1900" dirty="0"/>
              <a:t>Luxury Group: delivers customized, high-quality amenities and services </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a:p>
        </p:txBody>
      </p:sp>
      <p:sp>
        <p:nvSpPr>
          <p:cNvPr id="18" name="Szövegdoboz 17"/>
          <p:cNvSpPr txBox="1"/>
          <p:nvPr/>
        </p:nvSpPr>
        <p:spPr>
          <a:xfrm>
            <a:off x="6591203" y="4600189"/>
            <a:ext cx="5232495" cy="2727029"/>
          </a:xfrm>
          <a:prstGeom prst="rect">
            <a:avLst/>
          </a:prstGeom>
          <a:noFill/>
          <a:ln>
            <a:noFill/>
          </a:ln>
        </p:spPr>
        <p:txBody>
          <a:bodyPr wrap="square" rtlCol="0">
            <a:spAutoFit/>
          </a:bodyPr>
          <a:lstStyle/>
          <a:p>
            <a:pPr marL="285750" indent="-285750" algn="just">
              <a:lnSpc>
                <a:spcPct val="150000"/>
              </a:lnSpc>
              <a:buFont typeface="Arial" panose="020B0604020202020204" pitchFamily="34" charset="0"/>
              <a:buChar char="•"/>
            </a:pPr>
            <a:r>
              <a:rPr lang="en-US" sz="1900" dirty="0"/>
              <a:t>JW Marriot was named after the founder of Marriott International: J. Willard Marriott</a:t>
            </a:r>
          </a:p>
          <a:p>
            <a:pPr marL="285750" indent="-285750" algn="just">
              <a:lnSpc>
                <a:spcPct val="150000"/>
              </a:lnSpc>
              <a:buFont typeface="Arial" panose="020B0604020202020204" pitchFamily="34" charset="0"/>
              <a:buChar char="•"/>
            </a:pPr>
            <a:r>
              <a:rPr lang="en-US" sz="1900" dirty="0"/>
              <a:t>First JW Marriott Hotel opened in 1984 in Washington DC (JW Marriott, 2023)</a:t>
            </a:r>
          </a:p>
          <a:p>
            <a:pPr marL="285750" indent="-285750" algn="just">
              <a:lnSpc>
                <a:spcPct val="150000"/>
              </a:lnSpc>
              <a:buFont typeface="Arial" panose="020B0604020202020204" pitchFamily="34" charset="0"/>
              <a:buChar char="•"/>
            </a:pPr>
            <a:endParaRPr lang="en-US" sz="1900" dirty="0"/>
          </a:p>
          <a:p>
            <a:pPr marL="285750" indent="-285750" algn="just">
              <a:lnSpc>
                <a:spcPct val="150000"/>
              </a:lnSpc>
              <a:buFont typeface="Arial" panose="020B0604020202020204" pitchFamily="34" charset="0"/>
              <a:buChar char="•"/>
            </a:pPr>
            <a:endParaRPr lang="en-US" sz="1900" dirty="0"/>
          </a:p>
        </p:txBody>
      </p:sp>
      <p:sp>
        <p:nvSpPr>
          <p:cNvPr id="19" name="Lekerekített téglalap 18"/>
          <p:cNvSpPr/>
          <p:nvPr/>
        </p:nvSpPr>
        <p:spPr>
          <a:xfrm>
            <a:off x="368302" y="3668184"/>
            <a:ext cx="5461191" cy="3075090"/>
          </a:xfrm>
          <a:prstGeom prst="roundRect">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1524000" y="-911389"/>
            <a:ext cx="9144000" cy="2387600"/>
          </a:xfrm>
        </p:spPr>
        <p:txBody>
          <a:bodyPr/>
          <a:lstStyle/>
          <a:p>
            <a:r>
              <a:rPr lang="hu-HU" dirty="0"/>
              <a:t>JW </a:t>
            </a:r>
            <a:r>
              <a:rPr lang="hu-HU" dirty="0" err="1"/>
              <a:t>Marriott</a:t>
            </a:r>
            <a:r>
              <a:rPr lang="hu-HU" dirty="0"/>
              <a:t> </a:t>
            </a:r>
            <a:r>
              <a:rPr lang="hu-HU" dirty="0" err="1"/>
              <a:t>now</a:t>
            </a:r>
            <a:endParaRPr lang="hu-HU" dirty="0"/>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4" name="Szövegdoboz 13"/>
          <p:cNvSpPr txBox="1"/>
          <p:nvPr/>
        </p:nvSpPr>
        <p:spPr>
          <a:xfrm>
            <a:off x="558800" y="1652271"/>
            <a:ext cx="5537200" cy="2219197"/>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900" dirty="0"/>
              <a:t>113 properties all over the world by the end of 2022</a:t>
            </a:r>
          </a:p>
          <a:p>
            <a:pPr marL="285750" indent="-285750" algn="just">
              <a:lnSpc>
                <a:spcPct val="150000"/>
              </a:lnSpc>
              <a:buFont typeface="Arial" panose="020B0604020202020204" pitchFamily="34" charset="0"/>
              <a:buChar char="•"/>
            </a:pPr>
            <a:r>
              <a:rPr lang="en-US" sz="1900" dirty="0"/>
              <a:t>124 properties at the moment (October 2023)</a:t>
            </a:r>
          </a:p>
          <a:p>
            <a:pPr marL="285750" indent="-285750" algn="just">
              <a:lnSpc>
                <a:spcPct val="150000"/>
              </a:lnSpc>
              <a:buFont typeface="Arial" panose="020B0604020202020204" pitchFamily="34" charset="0"/>
              <a:buChar char="•"/>
            </a:pPr>
            <a:r>
              <a:rPr lang="en-US" sz="1900" dirty="0"/>
              <a:t>Latest openings: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JW Marriott Hotel Madrid, JW Marriott Hotel Berlin, JW Marriott Hotel Goa</a:t>
            </a:r>
            <a:endParaRPr lang="hu-HU" sz="1800" i="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Szövegdoboz 17"/>
          <p:cNvSpPr txBox="1"/>
          <p:nvPr/>
        </p:nvSpPr>
        <p:spPr>
          <a:xfrm>
            <a:off x="6400705" y="1653542"/>
            <a:ext cx="5537200" cy="3117072"/>
          </a:xfrm>
          <a:prstGeom prst="rect">
            <a:avLst/>
          </a:prstGeom>
          <a:noFill/>
          <a:ln>
            <a:noFill/>
          </a:ln>
        </p:spPr>
        <p:txBody>
          <a:bodyPr wrap="square" rtlCol="0">
            <a:spAutoFit/>
          </a:bodyPr>
          <a:lstStyle/>
          <a:p>
            <a:pPr marL="285750" indent="-285750" algn="just">
              <a:lnSpc>
                <a:spcPct val="150000"/>
              </a:lnSpc>
              <a:buFont typeface="Arial" panose="020B0604020202020204" pitchFamily="34" charset="0"/>
              <a:buChar char="•"/>
            </a:pPr>
            <a:r>
              <a:rPr lang="en-US" sz="1900" dirty="0"/>
              <a:t>Motto: The Destination is All Yours</a:t>
            </a:r>
          </a:p>
          <a:p>
            <a:pPr marL="285750" indent="-285750" algn="just">
              <a:lnSpc>
                <a:spcPct val="150000"/>
              </a:lnSpc>
              <a:buFont typeface="Arial" panose="020B0604020202020204" pitchFamily="34" charset="0"/>
              <a:buChar char="•"/>
            </a:pPr>
            <a:r>
              <a:rPr lang="en-US" sz="1900" dirty="0"/>
              <a:t>Mission: JW Marriott offers </a:t>
            </a:r>
            <a:r>
              <a:rPr lang="hu-HU" sz="1900" dirty="0"/>
              <a:t>an</a:t>
            </a:r>
            <a:r>
              <a:rPr lang="en-US" sz="1900" dirty="0"/>
              <a:t> environment and experience designed to allow guests to focus on feeling present in mind, nourished in body, and revitalized in spirit. (JW Marriott, 2023</a:t>
            </a:r>
            <a:r>
              <a:rPr lang="hu-HU" sz="1900" dirty="0"/>
              <a:t>)</a:t>
            </a:r>
            <a:endParaRPr lang="en-US" sz="1900" dirty="0"/>
          </a:p>
          <a:p>
            <a:pPr marL="285750" indent="-285750" algn="just">
              <a:lnSpc>
                <a:spcPct val="150000"/>
              </a:lnSpc>
              <a:buFont typeface="Arial" panose="020B0604020202020204" pitchFamily="34" charset="0"/>
              <a:buChar char="•"/>
            </a:pPr>
            <a:endParaRPr lang="en-US" sz="1900" dirty="0"/>
          </a:p>
          <a:p>
            <a:pPr marL="285750" indent="-285750" algn="just">
              <a:lnSpc>
                <a:spcPct val="150000"/>
              </a:lnSpc>
              <a:buFont typeface="Arial" panose="020B0604020202020204" pitchFamily="34" charset="0"/>
              <a:buChar char="•"/>
            </a:pPr>
            <a:endParaRPr lang="en-US" sz="1900" dirty="0"/>
          </a:p>
        </p:txBody>
      </p:sp>
      <p:graphicFrame>
        <p:nvGraphicFramePr>
          <p:cNvPr id="3" name="Táblázat 2"/>
          <p:cNvGraphicFramePr>
            <a:graphicFrameLocks noGrp="1"/>
          </p:cNvGraphicFramePr>
          <p:nvPr/>
        </p:nvGraphicFramePr>
        <p:xfrm>
          <a:off x="1701801" y="4685601"/>
          <a:ext cx="8788398" cy="1864360"/>
        </p:xfrm>
        <a:graphic>
          <a:graphicData uri="http://schemas.openxmlformats.org/drawingml/2006/table">
            <a:tbl>
              <a:tblPr firstRow="1" firstCol="1" bandRow="1">
                <a:tableStyleId>{5C22544A-7EE6-4342-B048-85BDC9FD1C3A}</a:tableStyleId>
              </a:tblPr>
              <a:tblGrid>
                <a:gridCol w="1208377"/>
                <a:gridCol w="1334799"/>
                <a:gridCol w="1326373"/>
                <a:gridCol w="1324265"/>
                <a:gridCol w="1306356"/>
                <a:gridCol w="1144114"/>
                <a:gridCol w="1144114"/>
              </a:tblGrid>
              <a:tr h="805629">
                <a:tc>
                  <a:txBody>
                    <a:bodyPr/>
                    <a:lstStyle/>
                    <a:p>
                      <a:r>
                        <a:rPr lang="en-US" sz="1800" kern="100" dirty="0">
                          <a:effectLst/>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8A90FE"/>
                    </a:solidFill>
                  </a:tcPr>
                </a:tc>
                <a:tc>
                  <a:txBody>
                    <a:bodyPr/>
                    <a:lstStyle/>
                    <a:p>
                      <a:pPr algn="ctr"/>
                      <a:r>
                        <a:rPr lang="en-US" sz="1800" kern="100" dirty="0">
                          <a:effectLst/>
                        </a:rPr>
                        <a:t>U.S. &amp; Canada</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Europe</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Middle East &amp; Africa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Asia Pacific</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Caribbean &amp; Latin America</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Total</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r>
              <a:tr h="533047">
                <a:tc>
                  <a:txBody>
                    <a:bodyPr/>
                    <a:lstStyle/>
                    <a:p>
                      <a:pPr algn="l"/>
                      <a:r>
                        <a:rPr lang="en-US" sz="1800" kern="100" dirty="0">
                          <a:effectLst/>
                        </a:rPr>
                        <a:t>Properties</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33</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c>
                  <a:txBody>
                    <a:bodyPr/>
                    <a:lstStyle/>
                    <a:p>
                      <a:pPr algn="ctr"/>
                      <a:r>
                        <a:rPr lang="en-US" sz="1800" kern="100" dirty="0">
                          <a:effectLst/>
                        </a:rPr>
                        <a:t>7</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c>
                  <a:txBody>
                    <a:bodyPr/>
                    <a:lstStyle/>
                    <a:p>
                      <a:pPr algn="ctr"/>
                      <a:r>
                        <a:rPr lang="en-US" sz="1800" kern="100" dirty="0">
                          <a:effectLst/>
                        </a:rPr>
                        <a:t>10</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c>
                  <a:txBody>
                    <a:bodyPr/>
                    <a:lstStyle/>
                    <a:p>
                      <a:pPr algn="ctr"/>
                      <a:r>
                        <a:rPr lang="en-US" sz="1800" kern="100" dirty="0">
                          <a:effectLst/>
                        </a:rPr>
                        <a:t>47</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c>
                  <a:txBody>
                    <a:bodyPr/>
                    <a:lstStyle/>
                    <a:p>
                      <a:pPr algn="ctr"/>
                      <a:r>
                        <a:rPr lang="en-US" sz="1800" kern="100" dirty="0">
                          <a:effectLst/>
                        </a:rPr>
                        <a:t>16</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c>
                  <a:txBody>
                    <a:bodyPr/>
                    <a:lstStyle/>
                    <a:p>
                      <a:pPr algn="ctr"/>
                      <a:r>
                        <a:rPr lang="en-US" sz="1800" kern="100" dirty="0">
                          <a:effectLst/>
                        </a:rPr>
                        <a:t>113</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A18DFC"/>
                    </a:solidFill>
                  </a:tcPr>
                </a:tc>
              </a:tr>
              <a:tr h="508353">
                <a:tc>
                  <a:txBody>
                    <a:bodyPr/>
                    <a:lstStyle/>
                    <a:p>
                      <a:pPr algn="l"/>
                      <a:r>
                        <a:rPr lang="en-US" sz="1800" kern="100" dirty="0">
                          <a:effectLst/>
                        </a:rPr>
                        <a:t>Rooms</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8A90FE"/>
                    </a:solidFill>
                  </a:tcPr>
                </a:tc>
                <a:tc>
                  <a:txBody>
                    <a:bodyPr/>
                    <a:lstStyle/>
                    <a:p>
                      <a:pPr algn="ctr"/>
                      <a:r>
                        <a:rPr lang="en-US" sz="1800" kern="100" dirty="0">
                          <a:effectLst/>
                        </a:rPr>
                        <a:t>18,796</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c>
                  <a:txBody>
                    <a:bodyPr/>
                    <a:lstStyle/>
                    <a:p>
                      <a:pPr algn="ctr"/>
                      <a:r>
                        <a:rPr lang="en-US" sz="1800" kern="100" dirty="0">
                          <a:effectLst/>
                        </a:rPr>
                        <a:t>2,387</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c>
                  <a:txBody>
                    <a:bodyPr/>
                    <a:lstStyle/>
                    <a:p>
                      <a:pPr algn="ctr"/>
                      <a:r>
                        <a:rPr lang="en-US" sz="1800" kern="100" dirty="0">
                          <a:effectLst/>
                        </a:rPr>
                        <a:t>4,427</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c>
                  <a:txBody>
                    <a:bodyPr/>
                    <a:lstStyle/>
                    <a:p>
                      <a:pPr algn="ctr"/>
                      <a:r>
                        <a:rPr lang="en-US" sz="1800" kern="100" dirty="0">
                          <a:effectLst/>
                        </a:rPr>
                        <a:t>17,009</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c>
                  <a:txBody>
                    <a:bodyPr/>
                    <a:lstStyle/>
                    <a:p>
                      <a:pPr algn="ctr"/>
                      <a:r>
                        <a:rPr lang="en-US" sz="1800" kern="100" dirty="0">
                          <a:effectLst/>
                        </a:rPr>
                        <a:t>4,296</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c>
                  <a:txBody>
                    <a:bodyPr/>
                    <a:lstStyle/>
                    <a:p>
                      <a:pPr algn="ctr"/>
                      <a:r>
                        <a:rPr lang="en-US" sz="1800" kern="100" dirty="0">
                          <a:effectLst/>
                        </a:rPr>
                        <a:t>46,735</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rgbClr val="B18BFC"/>
                    </a:solidFill>
                  </a:tcPr>
                </a:tc>
              </a:tr>
            </a:tbl>
          </a:graphicData>
        </a:graphic>
      </p:graphicFrame>
      <p:sp>
        <p:nvSpPr>
          <p:cNvPr id="4" name="Szövegdoboz 3"/>
          <p:cNvSpPr txBox="1"/>
          <p:nvPr/>
        </p:nvSpPr>
        <p:spPr>
          <a:xfrm>
            <a:off x="1784256" y="4254079"/>
            <a:ext cx="9232897" cy="338554"/>
          </a:xfrm>
          <a:prstGeom prst="rect">
            <a:avLst/>
          </a:prstGeom>
          <a:noFill/>
        </p:spPr>
        <p:txBody>
          <a:bodyPr wrap="square" rtlCol="0">
            <a:spAutoFit/>
          </a:bodyPr>
          <a:lstStyle/>
          <a:p>
            <a:r>
              <a:rPr lang="en-US" sz="1600" i="1" dirty="0"/>
              <a:t>Geographic distribution of JW Marriott properties at the end of 2022 (Marriott International Inc, 2022)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946150" y="-1011906"/>
            <a:ext cx="10299700" cy="2387600"/>
          </a:xfrm>
        </p:spPr>
        <p:txBody>
          <a:bodyPr/>
          <a:lstStyle/>
          <a:p>
            <a:r>
              <a:rPr lang="hu-HU" dirty="0" err="1"/>
              <a:t>Potential</a:t>
            </a:r>
            <a:r>
              <a:rPr lang="hu-HU" dirty="0"/>
              <a:t> </a:t>
            </a:r>
            <a:r>
              <a:rPr lang="hu-HU" dirty="0" err="1"/>
              <a:t>guests</a:t>
            </a:r>
            <a:r>
              <a:rPr lang="hu-HU" dirty="0"/>
              <a:t> of JW </a:t>
            </a:r>
            <a:r>
              <a:rPr lang="hu-HU" dirty="0" err="1"/>
              <a:t>Marriott</a:t>
            </a:r>
            <a:endParaRPr lang="hu-HU" dirty="0"/>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5" name="Lekerekített téglalap 4"/>
          <p:cNvSpPr/>
          <p:nvPr/>
        </p:nvSpPr>
        <p:spPr>
          <a:xfrm>
            <a:off x="676276" y="2514600"/>
            <a:ext cx="2940050" cy="4013200"/>
          </a:xfrm>
          <a:prstGeom prst="roundRect">
            <a:avLst/>
          </a:prstGeom>
          <a:solidFill>
            <a:srgbClr val="8A90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6" name="Lekerekített téglalap 5"/>
          <p:cNvSpPr/>
          <p:nvPr/>
        </p:nvSpPr>
        <p:spPr>
          <a:xfrm>
            <a:off x="4794250" y="2514600"/>
            <a:ext cx="2940050" cy="4013200"/>
          </a:xfrm>
          <a:prstGeom prst="roundRect">
            <a:avLst/>
          </a:prstGeom>
          <a:solidFill>
            <a:srgbClr val="8A90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8" name="Lekerekített téglalap 7"/>
          <p:cNvSpPr/>
          <p:nvPr/>
        </p:nvSpPr>
        <p:spPr>
          <a:xfrm>
            <a:off x="8912224" y="2514600"/>
            <a:ext cx="2940050" cy="4013200"/>
          </a:xfrm>
          <a:prstGeom prst="roundRect">
            <a:avLst/>
          </a:prstGeom>
          <a:solidFill>
            <a:srgbClr val="8A90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Szövegdoboz 8"/>
          <p:cNvSpPr txBox="1"/>
          <p:nvPr/>
        </p:nvSpPr>
        <p:spPr>
          <a:xfrm>
            <a:off x="4349750" y="1699136"/>
            <a:ext cx="3829050" cy="707886"/>
          </a:xfrm>
          <a:prstGeom prst="rect">
            <a:avLst/>
          </a:prstGeom>
          <a:noFill/>
        </p:spPr>
        <p:txBody>
          <a:bodyPr wrap="square" rtlCol="0">
            <a:spAutoFit/>
          </a:bodyPr>
          <a:lstStyle/>
          <a:p>
            <a:pPr algn="ctr"/>
            <a:r>
              <a:rPr lang="en-GB" sz="2000" dirty="0"/>
              <a:t>Main consumers: Luxury travellers (Juhász, 2023)</a:t>
            </a:r>
          </a:p>
        </p:txBody>
      </p:sp>
      <p:sp>
        <p:nvSpPr>
          <p:cNvPr id="10" name="Szövegdoboz 9"/>
          <p:cNvSpPr txBox="1"/>
          <p:nvPr/>
        </p:nvSpPr>
        <p:spPr>
          <a:xfrm>
            <a:off x="676276" y="2518281"/>
            <a:ext cx="2940050" cy="4013919"/>
          </a:xfrm>
          <a:prstGeom prst="rect">
            <a:avLst/>
          </a:prstGeom>
          <a:noFill/>
        </p:spPr>
        <p:txBody>
          <a:bodyPr wrap="square" rtlCol="0">
            <a:spAutoFit/>
          </a:bodyPr>
          <a:lstStyle/>
          <a:p>
            <a:pPr algn="ctr">
              <a:lnSpc>
                <a:spcPts val="2460"/>
              </a:lnSpc>
            </a:pPr>
            <a:r>
              <a:rPr lang="en-GB" b="1" dirty="0"/>
              <a:t>Attributes</a:t>
            </a:r>
          </a:p>
          <a:p>
            <a:pPr marL="342900" lvl="0" indent="-342900">
              <a:lnSpc>
                <a:spcPct val="150000"/>
              </a:lnSpc>
              <a:buFont typeface="Symbol" panose="05050102010706020507" pitchFamily="2" charset="2"/>
              <a:buChar char=""/>
            </a:pPr>
            <a:r>
              <a:rPr lang="en-US" dirty="0">
                <a:latin typeface="Calibri" panose="020F0502020204030204" pitchFamily="34" charset="0"/>
                <a:ea typeface="Times New Roman" panose="02020603050405020304" pitchFamily="18" charset="0"/>
              </a:rPr>
              <a:t>W</a:t>
            </a:r>
            <a:r>
              <a:rPr lang="en-US" dirty="0">
                <a:effectLst/>
                <a:latin typeface="Calibri" panose="020F0502020204030204" pitchFamily="34" charset="0"/>
                <a:ea typeface="Times New Roman" panose="02020603050405020304" pitchFamily="18" charset="0"/>
              </a:rPr>
              <a:t>ealthy people, more likely to spend without looking at the price </a:t>
            </a:r>
            <a:endParaRPr lang="hu-HU"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anose="05050102010706020507" pitchFamily="2" charset="2"/>
              <a:buChar char=""/>
            </a:pPr>
            <a:r>
              <a:rPr lang="en-US" dirty="0">
                <a:latin typeface="Calibri" panose="020F0502020204030204" pitchFamily="34" charset="0"/>
                <a:ea typeface="Times New Roman" panose="02020603050405020304" pitchFamily="18" charset="0"/>
              </a:rPr>
              <a:t>O</a:t>
            </a:r>
            <a:r>
              <a:rPr lang="en-US" dirty="0">
                <a:effectLst/>
                <a:latin typeface="Calibri" panose="020F0502020204030204" pitchFamily="34" charset="0"/>
                <a:ea typeface="Times New Roman" panose="02020603050405020304" pitchFamily="18" charset="0"/>
              </a:rPr>
              <a:t>lder generations – who already have enough money</a:t>
            </a:r>
            <a:endParaRPr lang="hu-HU"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anose="05050102010706020507" pitchFamily="2" charset="2"/>
              <a:buChar char=""/>
            </a:pPr>
            <a:r>
              <a:rPr lang="en-US" dirty="0">
                <a:latin typeface="Calibri" panose="020F0502020204030204" pitchFamily="34" charset="0"/>
                <a:ea typeface="Times New Roman" panose="02020603050405020304" pitchFamily="18" charset="0"/>
              </a:rPr>
              <a:t>T</a:t>
            </a:r>
            <a:r>
              <a:rPr lang="en-US" dirty="0">
                <a:effectLst/>
                <a:latin typeface="Calibri" panose="020F0502020204030204" pitchFamily="34" charset="0"/>
                <a:ea typeface="Times New Roman" panose="02020603050405020304" pitchFamily="18" charset="0"/>
              </a:rPr>
              <a:t>hey plan trips, choose hotels carefully</a:t>
            </a:r>
            <a:endParaRPr lang="hu-HU" dirty="0">
              <a:effectLst/>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endParaRPr lang="en-GB" dirty="0"/>
          </a:p>
        </p:txBody>
      </p:sp>
      <p:sp>
        <p:nvSpPr>
          <p:cNvPr id="11" name="Szövegdoboz 10"/>
          <p:cNvSpPr txBox="1"/>
          <p:nvPr/>
        </p:nvSpPr>
        <p:spPr>
          <a:xfrm>
            <a:off x="4794250" y="2514600"/>
            <a:ext cx="3117850" cy="3904146"/>
          </a:xfrm>
          <a:prstGeom prst="rect">
            <a:avLst/>
          </a:prstGeom>
          <a:noFill/>
        </p:spPr>
        <p:txBody>
          <a:bodyPr wrap="square" rtlCol="0">
            <a:spAutoFit/>
          </a:bodyPr>
          <a:lstStyle/>
          <a:p>
            <a:pPr algn="ctr">
              <a:lnSpc>
                <a:spcPts val="2460"/>
              </a:lnSpc>
            </a:pPr>
            <a:r>
              <a:rPr lang="en-GB" b="1" dirty="0"/>
              <a:t>What they expect</a:t>
            </a:r>
          </a:p>
          <a:p>
            <a:pPr marL="342900" indent="-342900">
              <a:lnSpc>
                <a:spcPct val="150000"/>
              </a:lnSpc>
              <a:buFont typeface="Symbol" panose="05050102010706020507" pitchFamily="2" charset="2"/>
              <a:buChar char=""/>
            </a:pPr>
            <a:r>
              <a:rPr lang="en-US" sz="1700" dirty="0">
                <a:latin typeface="Calibri" panose="020F0502020204030204" pitchFamily="34" charset="0"/>
              </a:rPr>
              <a:t>Beautiful environment, comfortable and luxurious interior</a:t>
            </a:r>
            <a:endParaRPr lang="hu-HU" sz="1700" dirty="0">
              <a:latin typeface="Calibri" panose="020F0502020204030204" pitchFamily="34" charset="0"/>
            </a:endParaRPr>
          </a:p>
          <a:p>
            <a:pPr marL="342900" indent="-342900">
              <a:lnSpc>
                <a:spcPct val="150000"/>
              </a:lnSpc>
              <a:buFont typeface="Symbol" panose="05050102010706020507" pitchFamily="2" charset="2"/>
              <a:buChar char=""/>
            </a:pPr>
            <a:r>
              <a:rPr lang="en-US" sz="1700" dirty="0">
                <a:latin typeface="Calibri" panose="020F0502020204030204" pitchFamily="34" charset="0"/>
              </a:rPr>
              <a:t>Top-of-the-line, personal service</a:t>
            </a:r>
            <a:endParaRPr lang="hu-HU" sz="1700" dirty="0">
              <a:latin typeface="Calibri" panose="020F0502020204030204" pitchFamily="34" charset="0"/>
            </a:endParaRPr>
          </a:p>
          <a:p>
            <a:pPr marL="342900" indent="-342900">
              <a:lnSpc>
                <a:spcPct val="150000"/>
              </a:lnSpc>
              <a:buFont typeface="Symbol" panose="05050102010706020507" pitchFamily="2" charset="2"/>
              <a:buChar char=""/>
            </a:pPr>
            <a:r>
              <a:rPr lang="en-US" sz="1700" dirty="0">
                <a:latin typeface="Calibri" panose="020F0502020204030204" pitchFamily="34" charset="0"/>
              </a:rPr>
              <a:t>Wide variety of high-quality services and facilities (spa, bar, restaurant, etc.)</a:t>
            </a:r>
            <a:endParaRPr lang="hu-HU" sz="1700" dirty="0">
              <a:latin typeface="Calibri" panose="020F0502020204030204" pitchFamily="34" charset="0"/>
            </a:endParaRPr>
          </a:p>
          <a:p>
            <a:pPr marL="342900" indent="-342900">
              <a:lnSpc>
                <a:spcPct val="150000"/>
              </a:lnSpc>
              <a:buFont typeface="Symbol" panose="05050102010706020507" pitchFamily="2" charset="2"/>
              <a:buChar char=""/>
            </a:pPr>
            <a:r>
              <a:rPr lang="en-US" sz="1700" dirty="0">
                <a:latin typeface="Calibri" panose="020F0502020204030204" pitchFamily="34" charset="0"/>
              </a:rPr>
              <a:t>Access to exclusive events</a:t>
            </a:r>
            <a:endParaRPr lang="hu-HU" sz="1700" dirty="0">
              <a:latin typeface="Calibri" panose="020F0502020204030204" pitchFamily="34" charset="0"/>
            </a:endParaRPr>
          </a:p>
        </p:txBody>
      </p:sp>
      <p:sp>
        <p:nvSpPr>
          <p:cNvPr id="12" name="Szövegdoboz 11"/>
          <p:cNvSpPr txBox="1"/>
          <p:nvPr/>
        </p:nvSpPr>
        <p:spPr>
          <a:xfrm>
            <a:off x="8912224" y="2514600"/>
            <a:ext cx="2940050" cy="3693960"/>
          </a:xfrm>
          <a:prstGeom prst="rect">
            <a:avLst/>
          </a:prstGeom>
          <a:noFill/>
        </p:spPr>
        <p:txBody>
          <a:bodyPr wrap="square" rtlCol="0">
            <a:spAutoFit/>
          </a:bodyPr>
          <a:lstStyle/>
          <a:p>
            <a:pPr algn="ctr">
              <a:lnSpc>
                <a:spcPts val="2460"/>
              </a:lnSpc>
            </a:pPr>
            <a:r>
              <a:rPr lang="en-GB" b="1" dirty="0"/>
              <a:t>How to attract them </a:t>
            </a:r>
          </a:p>
          <a:p>
            <a:pPr marL="342900" lvl="0" indent="-342900">
              <a:lnSpc>
                <a:spcPct val="150000"/>
              </a:lnSpc>
              <a:buFont typeface="Symbol" panose="05050102010706020507" pitchFamily="2" charset="2"/>
              <a:buChar char=""/>
            </a:pPr>
            <a:r>
              <a:rPr lang="en-US" dirty="0">
                <a:latin typeface="Calibri" panose="020F0502020204030204" pitchFamily="34" charset="0"/>
              </a:rPr>
              <a:t>Exceptional service, attention to the details</a:t>
            </a:r>
            <a:endParaRPr lang="hu-HU" dirty="0">
              <a:latin typeface="Calibri" panose="020F0502020204030204" pitchFamily="34" charset="0"/>
            </a:endParaRPr>
          </a:p>
          <a:p>
            <a:pPr marL="342900" lvl="0" indent="-342900">
              <a:lnSpc>
                <a:spcPct val="150000"/>
              </a:lnSpc>
              <a:buFont typeface="Symbol" panose="05050102010706020507" pitchFamily="2" charset="2"/>
              <a:buChar char=""/>
            </a:pPr>
            <a:r>
              <a:rPr lang="en-US" dirty="0">
                <a:latin typeface="Calibri" panose="020F0502020204030204" pitchFamily="34" charset="0"/>
              </a:rPr>
              <a:t>Learning about guest’ preferences prior arrival</a:t>
            </a:r>
            <a:endParaRPr lang="hu-HU" dirty="0">
              <a:latin typeface="Calibri" panose="020F0502020204030204" pitchFamily="34" charset="0"/>
            </a:endParaRPr>
          </a:p>
          <a:p>
            <a:pPr marL="342900" lvl="0" indent="-342900">
              <a:lnSpc>
                <a:spcPct val="150000"/>
              </a:lnSpc>
              <a:buFont typeface="Symbol" panose="05050102010706020507" pitchFamily="2" charset="2"/>
              <a:buChar char=""/>
            </a:pPr>
            <a:r>
              <a:rPr lang="en-US" dirty="0">
                <a:latin typeface="Calibri" panose="020F0502020204030204" pitchFamily="34" charset="0"/>
              </a:rPr>
              <a:t>Personalized program recommendation</a:t>
            </a:r>
            <a:endParaRPr lang="hu-HU" dirty="0">
              <a:latin typeface="Calibri" panose="020F0502020204030204" pitchFamily="34" charset="0"/>
            </a:endParaRPr>
          </a:p>
          <a:p>
            <a:pPr marL="342900" lvl="0" indent="-342900">
              <a:lnSpc>
                <a:spcPct val="150000"/>
              </a:lnSpc>
              <a:buFont typeface="Symbol" panose="05050102010706020507" pitchFamily="2" charset="2"/>
              <a:buChar char=""/>
            </a:pPr>
            <a:r>
              <a:rPr lang="en-US" dirty="0">
                <a:latin typeface="Calibri" panose="020F0502020204030204" pitchFamily="34" charset="0"/>
              </a:rPr>
              <a:t>Spotless, luxury environment</a:t>
            </a:r>
            <a:endParaRPr lang="hu-HU" dirty="0">
              <a:latin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946150" y="-1011906"/>
            <a:ext cx="10299700" cy="2387600"/>
          </a:xfrm>
        </p:spPr>
        <p:txBody>
          <a:bodyPr/>
          <a:lstStyle/>
          <a:p>
            <a:r>
              <a:rPr lang="en-US" dirty="0"/>
              <a:t>Clarification of terms</a:t>
            </a:r>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3" name="Szövegdoboz 2"/>
          <p:cNvSpPr txBox="1"/>
          <p:nvPr/>
        </p:nvSpPr>
        <p:spPr>
          <a:xfrm>
            <a:off x="590550" y="1663700"/>
            <a:ext cx="11010900" cy="664797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b="1" u="sng" dirty="0">
                <a:latin typeface="Calibri" panose="020F0502020204030204" pitchFamily="34" charset="0"/>
              </a:rPr>
              <a:t>Guest service</a:t>
            </a:r>
            <a:r>
              <a:rPr lang="en-US" sz="2000" b="1" dirty="0">
                <a:latin typeface="Calibri" panose="020F0502020204030204" pitchFamily="34" charset="0"/>
              </a:rPr>
              <a:t>: </a:t>
            </a:r>
            <a:r>
              <a:rPr lang="en-US" sz="2000" dirty="0">
                <a:latin typeface="Calibri" panose="020F0502020204030204" pitchFamily="34" charset="0"/>
              </a:rPr>
              <a:t>is the interaction between a service organization and its customers/clients, and may take varying forms: face-to-face, over the telephone, by letter, or by automated means. (Lewis &amp; Mitchell, 1990, pp.11.)</a:t>
            </a:r>
          </a:p>
          <a:p>
            <a:pPr algn="just">
              <a:lnSpc>
                <a:spcPct val="150000"/>
              </a:lnSpc>
            </a:pPr>
            <a:endParaRPr lang="en-US" sz="2000" dirty="0">
              <a:latin typeface="Calibri" panose="020F0502020204030204" pitchFamily="34" charset="0"/>
            </a:endParaRPr>
          </a:p>
          <a:p>
            <a:pPr marL="285750" indent="-285750" algn="just">
              <a:lnSpc>
                <a:spcPct val="150000"/>
              </a:lnSpc>
              <a:buFont typeface="Arial" panose="020B0604020202020204" pitchFamily="34" charset="0"/>
              <a:buChar char="•"/>
            </a:pPr>
            <a:r>
              <a:rPr lang="en-US" sz="2000" b="1" u="sng" dirty="0">
                <a:latin typeface="Calibri" panose="020F0502020204030204" pitchFamily="34" charset="0"/>
              </a:rPr>
              <a:t>Service quality</a:t>
            </a:r>
            <a:r>
              <a:rPr lang="en-US" sz="2000" b="1" dirty="0">
                <a:latin typeface="Calibri" panose="020F0502020204030204" pitchFamily="34" charset="0"/>
              </a:rPr>
              <a:t>:</a:t>
            </a:r>
            <a:r>
              <a:rPr lang="en-US" sz="2000" dirty="0">
                <a:latin typeface="Calibri" panose="020F0502020204030204" pitchFamily="34" charset="0"/>
              </a:rPr>
              <a:t> refers to the overall level of service provided to customers, including the quality of the product or service, the reliability and responsiveness of the staff, and the overall customer experience. (Prince, 2023)</a:t>
            </a:r>
          </a:p>
          <a:p>
            <a:pPr algn="just">
              <a:lnSpc>
                <a:spcPct val="150000"/>
              </a:lnSpc>
            </a:pPr>
            <a:endParaRPr lang="en-US" sz="2000" dirty="0">
              <a:latin typeface="Calibri" panose="020F0502020204030204" pitchFamily="34" charset="0"/>
            </a:endParaRPr>
          </a:p>
          <a:p>
            <a:pPr marL="285750" indent="-285750" algn="just">
              <a:lnSpc>
                <a:spcPct val="150000"/>
              </a:lnSpc>
              <a:buFont typeface="Arial" panose="020B0604020202020204" pitchFamily="34" charset="0"/>
              <a:buChar char="•"/>
            </a:pPr>
            <a:r>
              <a:rPr lang="en-US" sz="2000" b="1" u="sng" dirty="0">
                <a:latin typeface="Calibri" panose="020F0502020204030204" pitchFamily="34" charset="0"/>
              </a:rPr>
              <a:t>Service excellence</a:t>
            </a:r>
            <a:r>
              <a:rPr lang="en-US" sz="2000" dirty="0">
                <a:latin typeface="Calibri" panose="020F0502020204030204" pitchFamily="34" charset="0"/>
              </a:rPr>
              <a:t>: service excellence refers to the ability of service providers to consistently meet and occasionally even exceed customers’ expectations. (Yoong, 2022)</a:t>
            </a:r>
          </a:p>
          <a:p>
            <a:pPr marL="285750" indent="-285750" algn="just">
              <a:lnSpc>
                <a:spcPct val="150000"/>
              </a:lnSpc>
              <a:buFont typeface="Arial" panose="020B0604020202020204" pitchFamily="34" charset="0"/>
              <a:buChar char="•"/>
            </a:pPr>
            <a:endParaRPr lang="hu-HU" dirty="0">
              <a:latin typeface="Calibri" panose="020F0502020204030204" pitchFamily="34" charset="0"/>
            </a:endParaRPr>
          </a:p>
          <a:p>
            <a:pPr marL="285750" indent="-285750" algn="just">
              <a:lnSpc>
                <a:spcPct val="150000"/>
              </a:lnSpc>
              <a:buFont typeface="Arial" panose="020B0604020202020204" pitchFamily="34" charset="0"/>
              <a:buChar char="•"/>
            </a:pPr>
            <a:endParaRPr lang="hu-HU" dirty="0">
              <a:latin typeface="Calibri" panose="020F0502020204030204" pitchFamily="34" charset="0"/>
            </a:endParaRPr>
          </a:p>
          <a:p>
            <a:pPr marL="285750" indent="-285750" algn="just">
              <a:lnSpc>
                <a:spcPct val="150000"/>
              </a:lnSpc>
              <a:buFont typeface="Arial" panose="020B0604020202020204" pitchFamily="34" charset="0"/>
              <a:buChar char="•"/>
            </a:pPr>
            <a:endParaRPr lang="hu-HU" dirty="0">
              <a:latin typeface="Calibri" panose="020F0502020204030204" pitchFamily="34" charset="0"/>
            </a:endParaRPr>
          </a:p>
          <a:p>
            <a:pPr marL="285750" indent="-285750" algn="just">
              <a:lnSpc>
                <a:spcPct val="150000"/>
              </a:lnSpc>
              <a:buFont typeface="Arial" panose="020B0604020202020204" pitchFamily="34" charset="0"/>
              <a:buChar char="•"/>
            </a:pPr>
            <a:endParaRPr lang="en-US" dirty="0">
              <a:latin typeface="Calibri" panose="020F0502020204030204" pitchFamily="34" charset="0"/>
            </a:endParaRP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946150" y="-1011906"/>
            <a:ext cx="10299700" cy="2387600"/>
          </a:xfrm>
        </p:spPr>
        <p:txBody>
          <a:bodyPr/>
          <a:lstStyle/>
          <a:p>
            <a:r>
              <a:rPr lang="en-US" dirty="0"/>
              <a:t>Tangible and intangible assets</a:t>
            </a:r>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Rectangle 2"/>
          <p:cNvSpPr>
            <a:spLocks noChangeArrowheads="1"/>
          </p:cNvSpPr>
          <p:nvPr/>
        </p:nvSpPr>
        <p:spPr bwMode="auto">
          <a:xfrm>
            <a:off x="342899" y="1778754"/>
            <a:ext cx="1437202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endParaRPr lang="hu-HU"/>
          </a:p>
        </p:txBody>
      </p:sp>
      <p:pic>
        <p:nvPicPr>
          <p:cNvPr id="5121" name="Kép 3" descr="A képen szöveg, képernyőkép, diagram, Párhuzamos látható&#10;&#10;Automatikusan generált leírás"/>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l="-1" r="-249" b="13128"/>
          <a:stretch>
            <a:fillRect/>
          </a:stretch>
        </p:blipFill>
        <p:spPr bwMode="auto">
          <a:xfrm>
            <a:off x="241299" y="1651755"/>
            <a:ext cx="8037931" cy="4677599"/>
          </a:xfrm>
          <a:prstGeom prst="rect">
            <a:avLst/>
          </a:prstGeom>
          <a:noFill/>
          <a:extLst>
            <a:ext uri="{909E8E84-426E-40DD-AFC4-6F175D3DCCD1}">
              <a14:hiddenFill xmlns:a14="http://schemas.microsoft.com/office/drawing/2010/main">
                <a:solidFill>
                  <a:srgbClr val="FFFFFF"/>
                </a:solidFill>
              </a14:hiddenFill>
            </a:ext>
          </a:extLst>
        </p:spPr>
      </p:pic>
      <p:sp>
        <p:nvSpPr>
          <p:cNvPr id="5" name="Szövegdoboz 4"/>
          <p:cNvSpPr txBox="1"/>
          <p:nvPr/>
        </p:nvSpPr>
        <p:spPr>
          <a:xfrm>
            <a:off x="241299" y="6363504"/>
            <a:ext cx="6756401" cy="276999"/>
          </a:xfrm>
          <a:prstGeom prst="rect">
            <a:avLst/>
          </a:prstGeom>
          <a:noFill/>
        </p:spPr>
        <p:txBody>
          <a:bodyPr wrap="square" rtlCol="0">
            <a:spAutoFit/>
          </a:bodyPr>
          <a:lstStyle/>
          <a:p>
            <a:r>
              <a:rPr lang="hu-HU" sz="1200" dirty="0" err="1"/>
              <a:t>Source</a:t>
            </a:r>
            <a:r>
              <a:rPr lang="hu-HU" sz="1200" dirty="0"/>
              <a:t>: </a:t>
            </a:r>
            <a:r>
              <a:rPr lang="hu-HU" sz="1200" dirty="0" err="1"/>
              <a:t>Elgonemy</a:t>
            </a:r>
            <a:r>
              <a:rPr lang="hu-HU" sz="1200" dirty="0"/>
              <a:t>, 2013</a:t>
            </a:r>
          </a:p>
        </p:txBody>
      </p:sp>
      <p:sp>
        <p:nvSpPr>
          <p:cNvPr id="6" name="Szövegdoboz 5"/>
          <p:cNvSpPr txBox="1"/>
          <p:nvPr/>
        </p:nvSpPr>
        <p:spPr>
          <a:xfrm>
            <a:off x="8279230" y="1651755"/>
            <a:ext cx="3709570" cy="3987054"/>
          </a:xfrm>
          <a:prstGeom prst="rect">
            <a:avLst/>
          </a:prstGeom>
          <a:noFill/>
        </p:spPr>
        <p:txBody>
          <a:bodyPr wrap="square" rtlCol="0">
            <a:spAutoFit/>
          </a:bodyPr>
          <a:lstStyle/>
          <a:p>
            <a:pPr marL="285750" lvl="0" indent="-285750" algn="just" fontAlgn="base">
              <a:lnSpc>
                <a:spcPct val="150000"/>
              </a:lnSpc>
              <a:buFont typeface="Arial" panose="020B0604020202020204" pitchFamily="34" charset="0"/>
              <a:buChar char="•"/>
            </a:pPr>
            <a:r>
              <a:rPr lang="en-US" sz="1900" b="0" u="sng" dirty="0">
                <a:effectLst/>
                <a:latin typeface="Times New Roman" panose="02020603050405020304" pitchFamily="18" charset="0"/>
                <a:ea typeface="Times New Roman" panose="02020603050405020304" pitchFamily="18" charset="0"/>
              </a:rPr>
              <a:t>Important tangible assets in hotel </a:t>
            </a:r>
            <a:r>
              <a:rPr lang="en-US" sz="1900" u="sng" dirty="0">
                <a:latin typeface="Times New Roman" panose="02020603050405020304" pitchFamily="18" charset="0"/>
                <a:ea typeface="Times New Roman" panose="02020603050405020304" pitchFamily="18" charset="0"/>
              </a:rPr>
              <a:t>i</a:t>
            </a:r>
            <a:r>
              <a:rPr lang="en-US" sz="1900" b="0" u="sng" dirty="0">
                <a:effectLst/>
                <a:latin typeface="Times New Roman" panose="02020603050405020304" pitchFamily="18" charset="0"/>
                <a:ea typeface="Times New Roman" panose="02020603050405020304" pitchFamily="18" charset="0"/>
              </a:rPr>
              <a:t>ndustry:</a:t>
            </a:r>
            <a:r>
              <a:rPr lang="en-US" sz="1900" b="0" dirty="0">
                <a:effectLst/>
                <a:latin typeface="Times New Roman" panose="02020603050405020304" pitchFamily="18" charset="0"/>
                <a:ea typeface="Times New Roman" panose="02020603050405020304" pitchFamily="18" charset="0"/>
              </a:rPr>
              <a:t> clean, comfortable rooms, amazing food in restaurant,  additional luxury facilities</a:t>
            </a:r>
          </a:p>
          <a:p>
            <a:pPr lvl="0" algn="just" fontAlgn="base">
              <a:lnSpc>
                <a:spcPct val="150000"/>
              </a:lnSpc>
            </a:pPr>
            <a:endParaRPr lang="en-US" sz="1900" b="1" dirty="0">
              <a:effectLst/>
              <a:latin typeface="Times New Roman" panose="02020603050405020304" pitchFamily="18" charset="0"/>
              <a:ea typeface="Times New Roman" panose="02020603050405020304" pitchFamily="18" charset="0"/>
            </a:endParaRPr>
          </a:p>
          <a:p>
            <a:pPr marL="285750" lvl="0" indent="-285750" algn="just" fontAlgn="base">
              <a:lnSpc>
                <a:spcPct val="150000"/>
              </a:lnSpc>
              <a:buFont typeface="Arial" panose="020B0604020202020204" pitchFamily="34" charset="0"/>
              <a:buChar char="•"/>
            </a:pPr>
            <a:r>
              <a:rPr lang="en-US" sz="1900" b="0" u="sng" dirty="0">
                <a:effectLst/>
                <a:latin typeface="Times New Roman" panose="02020603050405020304" pitchFamily="18" charset="0"/>
                <a:ea typeface="Times New Roman" panose="02020603050405020304" pitchFamily="18" charset="0"/>
              </a:rPr>
              <a:t>Important intangible assets in hotel industry:</a:t>
            </a:r>
            <a:r>
              <a:rPr lang="en-US" sz="1900" b="0" dirty="0">
                <a:effectLst/>
                <a:latin typeface="Times New Roman" panose="02020603050405020304" pitchFamily="18" charset="0"/>
                <a:ea typeface="Times New Roman" panose="02020603050405020304" pitchFamily="18" charset="0"/>
              </a:rPr>
              <a:t> personal attention, security, speed of service </a:t>
            </a:r>
            <a:endParaRPr lang="en-US" sz="1900" b="1"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120650" y="-1011906"/>
            <a:ext cx="11950700" cy="2387600"/>
          </a:xfrm>
        </p:spPr>
        <p:txBody>
          <a:bodyPr>
            <a:normAutofit/>
          </a:bodyPr>
          <a:lstStyle/>
          <a:p>
            <a:r>
              <a:rPr lang="en-US" sz="4800" dirty="0"/>
              <a:t>Importance of quality service and WOW factor</a:t>
            </a:r>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Rectangle 2"/>
          <p:cNvSpPr>
            <a:spLocks noChangeArrowheads="1"/>
          </p:cNvSpPr>
          <p:nvPr/>
        </p:nvSpPr>
        <p:spPr bwMode="auto">
          <a:xfrm>
            <a:off x="342899" y="1778754"/>
            <a:ext cx="1437202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endParaRPr lang="hu-HU"/>
          </a:p>
        </p:txBody>
      </p:sp>
      <p:sp>
        <p:nvSpPr>
          <p:cNvPr id="8" name="Szövegdoboz 7"/>
          <p:cNvSpPr txBox="1"/>
          <p:nvPr/>
        </p:nvSpPr>
        <p:spPr>
          <a:xfrm>
            <a:off x="60325" y="6437379"/>
            <a:ext cx="12071350" cy="369332"/>
          </a:xfrm>
          <a:prstGeom prst="rect">
            <a:avLst/>
          </a:prstGeom>
          <a:noFill/>
        </p:spPr>
        <p:txBody>
          <a:bodyPr wrap="square" rtlCol="0">
            <a:spAutoFit/>
          </a:bodyPr>
          <a:lstStyle/>
          <a:p>
            <a:r>
              <a:rPr lang="en-US" b="1" dirty="0"/>
              <a:t>Conclusion: Lots of similarities between the effects of quality service and the WOW factor, but WOW factor ads a little extra. </a:t>
            </a:r>
          </a:p>
        </p:txBody>
      </p:sp>
      <p:sp>
        <p:nvSpPr>
          <p:cNvPr id="9" name="Lekerekített téglalap 8"/>
          <p:cNvSpPr/>
          <p:nvPr/>
        </p:nvSpPr>
        <p:spPr>
          <a:xfrm>
            <a:off x="685799" y="1513325"/>
            <a:ext cx="5349875" cy="4894692"/>
          </a:xfrm>
          <a:prstGeom prst="roundRect">
            <a:avLst>
              <a:gd name="adj" fmla="val 13813"/>
            </a:avLst>
          </a:prstGeom>
          <a:solidFill>
            <a:srgbClr val="8A90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US" b="1" dirty="0">
                <a:solidFill>
                  <a:srgbClr val="000000"/>
                </a:solidFill>
                <a:latin typeface="Calibri" panose="020F0502020204030204" pitchFamily="34" charset="0"/>
                <a:ea typeface="Times New Roman" panose="02020603050405020304" pitchFamily="18" charset="0"/>
              </a:rPr>
              <a:t>Quality Service</a:t>
            </a:r>
            <a:endParaRPr lang="en-US" b="1" dirty="0">
              <a:solidFill>
                <a:srgbClr val="000000"/>
              </a:solidFill>
              <a:effectLst/>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solidFill>
                  <a:srgbClr val="000000"/>
                </a:solidFill>
                <a:effectLst/>
                <a:latin typeface="Calibri" panose="020F0502020204030204" pitchFamily="34" charset="0"/>
                <a:ea typeface="Times New Roman" panose="02020603050405020304" pitchFamily="18" charset="0"/>
              </a:rPr>
              <a:t>Quality service closely linked with customer satisfaction.</a:t>
            </a:r>
            <a:endParaRPr lang="hu-HU" dirty="0">
              <a:effectLst/>
              <a:latin typeface="Times New Roman" panose="02020603050405020304" pitchFamily="18"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solidFill>
                  <a:srgbClr val="000000"/>
                </a:solidFill>
                <a:effectLst/>
                <a:latin typeface="Calibri" panose="020F0502020204030204" pitchFamily="34" charset="0"/>
                <a:ea typeface="Times New Roman" panose="02020603050405020304" pitchFamily="18" charset="0"/>
              </a:rPr>
              <a:t>Satisfied customers tend to become loyal to the hotel. – loyalty programs</a:t>
            </a:r>
            <a:endParaRPr lang="hu-HU" dirty="0">
              <a:effectLst/>
              <a:latin typeface="Times New Roman" panose="02020603050405020304" pitchFamily="18"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solidFill>
                  <a:srgbClr val="000000"/>
                </a:solidFill>
                <a:effectLst/>
                <a:latin typeface="Calibri" panose="020F0502020204030204" pitchFamily="34" charset="0"/>
                <a:ea typeface="Times New Roman" panose="02020603050405020304" pitchFamily="18" charset="0"/>
              </a:rPr>
              <a:t>Loyal customers contribute to competitive advantages, business performance and sustainable development.</a:t>
            </a:r>
            <a:endParaRPr lang="hu-HU" dirty="0">
              <a:effectLst/>
              <a:latin typeface="Times New Roman" panose="02020603050405020304" pitchFamily="18"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solidFill>
                  <a:srgbClr val="000000"/>
                </a:solidFill>
                <a:effectLst/>
                <a:latin typeface="Calibri" panose="020F0502020204030204" pitchFamily="34" charset="0"/>
                <a:ea typeface="Times New Roman" panose="02020603050405020304" pitchFamily="18" charset="0"/>
              </a:rPr>
              <a:t>Long term loyal customers are likely to recommend t</a:t>
            </a:r>
            <a:r>
              <a:rPr lang="hu-HU" dirty="0">
                <a:solidFill>
                  <a:srgbClr val="000000"/>
                </a:solidFill>
                <a:effectLst/>
                <a:latin typeface="Calibri" panose="020F0502020204030204" pitchFamily="34" charset="0"/>
                <a:ea typeface="Times New Roman" panose="02020603050405020304" pitchFamily="18" charset="0"/>
              </a:rPr>
              <a:t>he</a:t>
            </a:r>
            <a:r>
              <a:rPr lang="en-US" dirty="0">
                <a:solidFill>
                  <a:srgbClr val="000000"/>
                </a:solidFill>
                <a:effectLst/>
                <a:latin typeface="Calibri" panose="020F0502020204030204" pitchFamily="34" charset="0"/>
                <a:ea typeface="Times New Roman" panose="02020603050405020304" pitchFamily="18" charset="0"/>
              </a:rPr>
              <a:t> hotel to their friends and family. (</a:t>
            </a:r>
            <a:r>
              <a:rPr lang="en-US" sz="18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Marić</a:t>
            </a:r>
            <a:r>
              <a:rPr lang="hu-HU" dirty="0">
                <a:solidFill>
                  <a:schemeClr val="tx1"/>
                </a:solidFill>
                <a:effectLst/>
                <a:latin typeface="Calibri" panose="020F0502020204030204" pitchFamily="34" charset="0"/>
                <a:cs typeface="Calibri" panose="020F0502020204030204" pitchFamily="34" charset="0"/>
              </a:rPr>
              <a:t> </a:t>
            </a:r>
            <a:r>
              <a:rPr lang="hu-HU" dirty="0" err="1">
                <a:solidFill>
                  <a:schemeClr val="tx1"/>
                </a:solidFill>
                <a:effectLst/>
                <a:latin typeface="Calibri" panose="020F0502020204030204" pitchFamily="34" charset="0"/>
                <a:cs typeface="Calibri" panose="020F0502020204030204" pitchFamily="34" charset="0"/>
              </a:rPr>
              <a:t>et</a:t>
            </a:r>
            <a:r>
              <a:rPr lang="hu-HU" dirty="0">
                <a:solidFill>
                  <a:schemeClr val="tx1"/>
                </a:solidFill>
                <a:effectLst/>
                <a:latin typeface="Calibri" panose="020F0502020204030204" pitchFamily="34" charset="0"/>
                <a:cs typeface="Calibri" panose="020F0502020204030204" pitchFamily="34" charset="0"/>
              </a:rPr>
              <a:t> </a:t>
            </a:r>
            <a:r>
              <a:rPr lang="hu-HU" dirty="0" err="1">
                <a:solidFill>
                  <a:schemeClr val="tx1"/>
                </a:solidFill>
                <a:effectLst/>
                <a:latin typeface="Calibri" panose="020F0502020204030204" pitchFamily="34" charset="0"/>
                <a:cs typeface="Calibri" panose="020F0502020204030204" pitchFamily="34" charset="0"/>
              </a:rPr>
              <a:t>al</a:t>
            </a:r>
            <a:r>
              <a:rPr lang="hu-HU" dirty="0">
                <a:solidFill>
                  <a:schemeClr val="tx1"/>
                </a:solidFill>
                <a:effectLst/>
                <a:latin typeface="Calibri" panose="020F0502020204030204" pitchFamily="34" charset="0"/>
                <a:cs typeface="Calibri" panose="020F0502020204030204" pitchFamily="34" charset="0"/>
              </a:rPr>
              <a:t>., </a:t>
            </a:r>
            <a:r>
              <a:rPr lang="hu-HU" sz="1800" dirty="0">
                <a:solidFill>
                  <a:srgbClr val="000000"/>
                </a:solidFill>
                <a:latin typeface="Calibri" panose="020F0502020204030204" pitchFamily="34" charset="0"/>
                <a:ea typeface="Calibri" panose="020F0502020204030204" pitchFamily="34" charset="0"/>
              </a:rPr>
              <a:t>2016)</a:t>
            </a:r>
            <a:endParaRPr lang="hu-HU" dirty="0">
              <a:effectLst/>
              <a:latin typeface="Times New Roman" panose="02020603050405020304" pitchFamily="18" charset="0"/>
              <a:ea typeface="Times New Roman" panose="02020603050405020304" pitchFamily="18" charset="0"/>
            </a:endParaRPr>
          </a:p>
        </p:txBody>
      </p:sp>
      <p:sp>
        <p:nvSpPr>
          <p:cNvPr id="10" name="Lekerekített téglalap 9"/>
          <p:cNvSpPr/>
          <p:nvPr/>
        </p:nvSpPr>
        <p:spPr>
          <a:xfrm>
            <a:off x="6156328" y="1476337"/>
            <a:ext cx="5349873" cy="4894692"/>
          </a:xfrm>
          <a:prstGeom prst="roundRect">
            <a:avLst>
              <a:gd name="adj" fmla="val 13813"/>
            </a:avLst>
          </a:prstGeom>
          <a:solidFill>
            <a:srgbClr val="8A90F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US" b="1" dirty="0">
                <a:solidFill>
                  <a:srgbClr val="000000"/>
                </a:solidFill>
                <a:latin typeface="Calibri" panose="020F0502020204030204" pitchFamily="34" charset="0"/>
                <a:ea typeface="Times New Roman" panose="02020603050405020304" pitchFamily="18" charset="0"/>
              </a:rPr>
              <a:t>WOW factor</a:t>
            </a:r>
          </a:p>
          <a:p>
            <a:pPr marL="285750" indent="-285750" algn="just">
              <a:lnSpc>
                <a:spcPct val="150000"/>
              </a:lnSpc>
              <a:buFont typeface="Arial" panose="020B0604020202020204" pitchFamily="34" charset="0"/>
              <a:buChar char="•"/>
            </a:pPr>
            <a:r>
              <a:rPr lang="en-US" dirty="0">
                <a:solidFill>
                  <a:srgbClr val="000000"/>
                </a:solidFill>
                <a:latin typeface="Calibri" panose="020F0502020204030204" pitchFamily="34" charset="0"/>
              </a:rPr>
              <a:t>WOW factor etymology: WOW is an interjection used to express excitement. </a:t>
            </a:r>
          </a:p>
          <a:p>
            <a:pPr marL="285750" indent="-285750" algn="just">
              <a:lnSpc>
                <a:spcPct val="150000"/>
              </a:lnSpc>
              <a:buFont typeface="Arial" panose="020B0604020202020204" pitchFamily="34" charset="0"/>
              <a:buChar char="•"/>
            </a:pPr>
            <a:r>
              <a:rPr lang="en-US" dirty="0">
                <a:solidFill>
                  <a:srgbClr val="000000"/>
                </a:solidFill>
                <a:latin typeface="Calibri" panose="020F0502020204030204" pitchFamily="34" charset="0"/>
              </a:rPr>
              <a:t>Wow factor is a term commonly used to describe when a company goes above and beyond customer expectations in delivering a great product and service experience.  (Kokemuller, 2023)</a:t>
            </a:r>
          </a:p>
          <a:p>
            <a:pPr marL="285750" indent="-285750" algn="just">
              <a:lnSpc>
                <a:spcPct val="150000"/>
              </a:lnSpc>
              <a:buFont typeface="Arial" panose="020B0604020202020204" pitchFamily="34" charset="0"/>
              <a:buChar char="•"/>
            </a:pPr>
            <a:r>
              <a:rPr lang="en-US" dirty="0">
                <a:solidFill>
                  <a:srgbClr val="000000"/>
                </a:solidFill>
                <a:latin typeface="Calibri" panose="020F0502020204030204" pitchFamily="34" charset="0"/>
              </a:rPr>
              <a:t>Has important role in customer experience.</a:t>
            </a:r>
          </a:p>
          <a:p>
            <a:pPr marL="285750" indent="-285750" algn="just">
              <a:lnSpc>
                <a:spcPct val="150000"/>
              </a:lnSpc>
              <a:buFont typeface="Arial" panose="020B0604020202020204" pitchFamily="34" charset="0"/>
              <a:buChar char="•"/>
            </a:pPr>
            <a:r>
              <a:rPr lang="en-US" dirty="0">
                <a:solidFill>
                  <a:srgbClr val="000000"/>
                </a:solidFill>
                <a:latin typeface="Calibri" panose="020F0502020204030204" pitchFamily="34" charset="0"/>
              </a:rPr>
              <a:t>Helps the hotel in staying competitive.</a:t>
            </a:r>
          </a:p>
          <a:p>
            <a:pPr marL="285750" indent="-285750" algn="just">
              <a:lnSpc>
                <a:spcPct val="150000"/>
              </a:lnSpc>
              <a:buFont typeface="Arial" panose="020B0604020202020204" pitchFamily="34" charset="0"/>
              <a:buChar char="•"/>
            </a:pPr>
            <a:r>
              <a:rPr lang="en-US" dirty="0">
                <a:solidFill>
                  <a:srgbClr val="000000"/>
                </a:solidFill>
                <a:latin typeface="Calibri" panose="020F0502020204030204" pitchFamily="34" charset="0"/>
              </a:rPr>
              <a:t>Motivates guests to join loyalty programs. (Pantelic, 2017)</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120650" y="-1011906"/>
            <a:ext cx="11950700" cy="2387600"/>
          </a:xfrm>
        </p:spPr>
        <p:txBody>
          <a:bodyPr>
            <a:normAutofit/>
          </a:bodyPr>
          <a:lstStyle/>
          <a:p>
            <a:r>
              <a:rPr lang="en-US" sz="4800" dirty="0"/>
              <a:t>Hotel Loyalty Programs</a:t>
            </a:r>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Rectangle 2"/>
          <p:cNvSpPr>
            <a:spLocks noChangeArrowheads="1"/>
          </p:cNvSpPr>
          <p:nvPr/>
        </p:nvSpPr>
        <p:spPr bwMode="auto">
          <a:xfrm>
            <a:off x="-1090014" y="1524193"/>
            <a:ext cx="1437202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algn="ctr"/>
            <a:r>
              <a:rPr lang="en-US" dirty="0"/>
              <a:t>Loyalty programs are strategic tools to attract and retain customers. (Shin et al., 2022)</a:t>
            </a:r>
          </a:p>
        </p:txBody>
      </p:sp>
      <p:sp>
        <p:nvSpPr>
          <p:cNvPr id="6" name="Szövegdoboz 5"/>
          <p:cNvSpPr txBox="1"/>
          <p:nvPr/>
        </p:nvSpPr>
        <p:spPr>
          <a:xfrm>
            <a:off x="1130301" y="2800841"/>
            <a:ext cx="4825999" cy="3554178"/>
          </a:xfrm>
          <a:prstGeom prst="rect">
            <a:avLst/>
          </a:prstGeom>
          <a:noFill/>
        </p:spPr>
        <p:txBody>
          <a:bodyPr wrap="square" rtlCol="0">
            <a:spAutoFit/>
          </a:bodyPr>
          <a:lstStyle/>
          <a:p>
            <a:pPr lvl="0" algn="ctr">
              <a:lnSpc>
                <a:spcPct val="150000"/>
              </a:lnSpc>
            </a:pPr>
            <a:r>
              <a:rPr lang="en-US" sz="1900" b="1" dirty="0">
                <a:solidFill>
                  <a:srgbClr val="000000"/>
                </a:solidFill>
                <a:effectLst/>
                <a:latin typeface="Calibri" panose="020F0502020204030204" pitchFamily="34" charset="0"/>
                <a:ea typeface="Times New Roman" panose="02020603050405020304" pitchFamily="18" charset="0"/>
              </a:rPr>
              <a:t>Reward Programs</a:t>
            </a:r>
            <a:endParaRPr lang="hu-HU" sz="1900" b="1" dirty="0">
              <a:solidFill>
                <a:srgbClr val="000000"/>
              </a:solidFill>
              <a:effectLst/>
              <a:latin typeface="Calibri" panose="020F0502020204030204" pitchFamily="34" charset="0"/>
              <a:ea typeface="Times New Roman" panose="02020603050405020304" pitchFamily="18" charset="0"/>
            </a:endParaRPr>
          </a:p>
          <a:p>
            <a:pPr lvl="0" algn="ctr">
              <a:lnSpc>
                <a:spcPct val="150000"/>
              </a:lnSpc>
            </a:pPr>
            <a:endParaRPr lang="en-US" sz="1900" b="1" dirty="0">
              <a:solidFill>
                <a:srgbClr val="000000"/>
              </a:solidFill>
              <a:effectLst/>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ea typeface="Times New Roman" panose="02020603050405020304" pitchFamily="18" charset="0"/>
              </a:rPr>
              <a:t>Offers benefits or points</a:t>
            </a:r>
            <a:r>
              <a:rPr lang="hu-HU" sz="1900" dirty="0">
                <a:solidFill>
                  <a:srgbClr val="000000"/>
                </a:solidFill>
                <a:latin typeface="Calibri" panose="020F0502020204030204" pitchFamily="34" charset="0"/>
                <a:ea typeface="Times New Roman" panose="02020603050405020304" pitchFamily="18" charset="0"/>
              </a:rPr>
              <a:t>.</a:t>
            </a:r>
            <a:endParaRPr lang="en-US" sz="1900" dirty="0">
              <a:solidFill>
                <a:srgbClr val="000000"/>
              </a:solidFill>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sz="1900" dirty="0">
                <a:solidFill>
                  <a:srgbClr val="000000"/>
                </a:solidFill>
                <a:effectLst/>
                <a:latin typeface="Calibri" panose="020F0502020204030204" pitchFamily="34" charset="0"/>
                <a:ea typeface="Times New Roman" panose="02020603050405020304" pitchFamily="18" charset="0"/>
              </a:rPr>
              <a:t>Can be transferred into discounts and free nights</a:t>
            </a:r>
            <a:r>
              <a:rPr lang="hu-HU" sz="1900" dirty="0">
                <a:solidFill>
                  <a:srgbClr val="000000"/>
                </a:solidFill>
                <a:effectLst/>
                <a:latin typeface="Calibri" panose="020F0502020204030204" pitchFamily="34" charset="0"/>
                <a:ea typeface="Times New Roman" panose="02020603050405020304" pitchFamily="18" charset="0"/>
              </a:rPr>
              <a:t>.</a:t>
            </a:r>
            <a:endParaRPr lang="en-US" sz="1900" dirty="0">
              <a:solidFill>
                <a:srgbClr val="000000"/>
              </a:solidFill>
              <a:effectLst/>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ea typeface="Times New Roman" panose="02020603050405020304" pitchFamily="18" charset="0"/>
              </a:rPr>
              <a:t>Guest must pay first, reward comes later</a:t>
            </a:r>
            <a:r>
              <a:rPr lang="hu-HU" sz="1900" dirty="0">
                <a:solidFill>
                  <a:srgbClr val="000000"/>
                </a:solidFill>
                <a:latin typeface="Calibri" panose="020F0502020204030204" pitchFamily="34" charset="0"/>
                <a:ea typeface="Times New Roman" panose="02020603050405020304" pitchFamily="18" charset="0"/>
              </a:rPr>
              <a:t>.</a:t>
            </a:r>
            <a:endParaRPr lang="en-US" sz="1900" dirty="0">
              <a:solidFill>
                <a:srgbClr val="000000"/>
              </a:solidFill>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sz="1900" dirty="0">
                <a:solidFill>
                  <a:srgbClr val="000000"/>
                </a:solidFill>
                <a:effectLst/>
                <a:latin typeface="Calibri" panose="020F0502020204030204" pitchFamily="34" charset="0"/>
                <a:ea typeface="Times New Roman" panose="02020603050405020304" pitchFamily="18" charset="0"/>
              </a:rPr>
              <a:t>Only available after at least one stay</a:t>
            </a:r>
            <a:r>
              <a:rPr lang="hu-HU" sz="1900" dirty="0">
                <a:solidFill>
                  <a:srgbClr val="000000"/>
                </a:solidFill>
                <a:effectLst/>
                <a:latin typeface="Calibri" panose="020F0502020204030204" pitchFamily="34" charset="0"/>
                <a:ea typeface="Times New Roman" panose="02020603050405020304" pitchFamily="18" charset="0"/>
              </a:rPr>
              <a:t>.</a:t>
            </a:r>
            <a:endParaRPr lang="en-US" sz="1900" dirty="0">
              <a:solidFill>
                <a:srgbClr val="000000"/>
              </a:solidFill>
              <a:effectLst/>
              <a:latin typeface="Calibri" panose="020F0502020204030204" pitchFamily="34" charset="0"/>
              <a:ea typeface="Times New Roman" panose="02020603050405020304" pitchFamily="18" charset="0"/>
            </a:endParaRPr>
          </a:p>
          <a:p>
            <a:pPr marL="285750" lvl="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ea typeface="Times New Roman" panose="02020603050405020304" pitchFamily="18" charset="0"/>
              </a:rPr>
              <a:t>Only returning guests can benefit from it</a:t>
            </a:r>
            <a:r>
              <a:rPr lang="hu-HU" sz="1900" dirty="0">
                <a:solidFill>
                  <a:srgbClr val="000000"/>
                </a:solidFill>
                <a:latin typeface="Calibri" panose="020F0502020204030204" pitchFamily="34" charset="0"/>
                <a:ea typeface="Times New Roman" panose="02020603050405020304" pitchFamily="18" charset="0"/>
              </a:rPr>
              <a:t>.</a:t>
            </a:r>
            <a:endParaRPr lang="en-US" sz="1900" dirty="0">
              <a:effectLst/>
              <a:latin typeface="Times New Roman" panose="02020603050405020304" pitchFamily="18" charset="0"/>
              <a:ea typeface="Times New Roman" panose="02020603050405020304" pitchFamily="18" charset="0"/>
            </a:endParaRPr>
          </a:p>
        </p:txBody>
      </p:sp>
      <p:sp>
        <p:nvSpPr>
          <p:cNvPr id="5" name="Szövegdoboz 4"/>
          <p:cNvSpPr txBox="1"/>
          <p:nvPr/>
        </p:nvSpPr>
        <p:spPr>
          <a:xfrm>
            <a:off x="6680198" y="2931257"/>
            <a:ext cx="4381501" cy="3701911"/>
          </a:xfrm>
          <a:prstGeom prst="rect">
            <a:avLst/>
          </a:prstGeom>
          <a:noFill/>
        </p:spPr>
        <p:txBody>
          <a:bodyPr wrap="square" rtlCol="0">
            <a:spAutoFit/>
          </a:bodyPr>
          <a:lstStyle/>
          <a:p>
            <a:pPr lvl="0" algn="ctr"/>
            <a:r>
              <a:rPr lang="en-US" sz="1900" b="1" dirty="0">
                <a:solidFill>
                  <a:srgbClr val="000000"/>
                </a:solidFill>
                <a:effectLst/>
                <a:latin typeface="Calibri" panose="020F0502020204030204" pitchFamily="34" charset="0"/>
                <a:ea typeface="Times New Roman" panose="02020603050405020304" pitchFamily="18" charset="0"/>
              </a:rPr>
              <a:t>Membership programs</a:t>
            </a:r>
            <a:endParaRPr lang="hu-HU" sz="1900" b="1" dirty="0">
              <a:solidFill>
                <a:srgbClr val="000000"/>
              </a:solidFill>
              <a:effectLst/>
              <a:latin typeface="Calibri" panose="020F0502020204030204" pitchFamily="34" charset="0"/>
              <a:ea typeface="Times New Roman" panose="02020603050405020304" pitchFamily="18" charset="0"/>
            </a:endParaRPr>
          </a:p>
          <a:p>
            <a:pPr lvl="0" algn="ctr"/>
            <a:endParaRPr lang="en-US" sz="1900" b="1" dirty="0">
              <a:solidFill>
                <a:srgbClr val="000000"/>
              </a:solidFill>
              <a:effectLst/>
              <a:latin typeface="Calibri" panose="020F0502020204030204" pitchFamily="34"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rPr>
              <a:t>Alternative option, mostly available at luxury hotels</a:t>
            </a:r>
            <a:r>
              <a:rPr lang="hu-HU" sz="1900" dirty="0">
                <a:solidFill>
                  <a:srgbClr val="000000"/>
                </a:solidFill>
                <a:latin typeface="Calibri" panose="020F0502020204030204" pitchFamily="34" charset="0"/>
              </a:rPr>
              <a:t>.</a:t>
            </a:r>
            <a:endParaRPr lang="en-US" sz="1900" dirty="0">
              <a:solidFill>
                <a:srgbClr val="000000"/>
              </a:solidFill>
              <a:latin typeface="Calibri" panose="020F0502020204030204" pitchFamily="34" charset="0"/>
            </a:endParaRPr>
          </a:p>
          <a:p>
            <a:pPr marL="28575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rPr>
              <a:t>Pay for membership, enjoy benefits right away</a:t>
            </a:r>
            <a:r>
              <a:rPr lang="hu-HU" sz="1900" dirty="0">
                <a:solidFill>
                  <a:srgbClr val="000000"/>
                </a:solidFill>
                <a:latin typeface="Calibri" panose="020F0502020204030204" pitchFamily="34" charset="0"/>
              </a:rPr>
              <a:t>.</a:t>
            </a:r>
            <a:r>
              <a:rPr lang="en-US" sz="1900" dirty="0">
                <a:solidFill>
                  <a:srgbClr val="000000"/>
                </a:solidFill>
                <a:latin typeface="Calibri" panose="020F0502020204030204" pitchFamily="34" charset="0"/>
              </a:rPr>
              <a:t> – instant gratification</a:t>
            </a:r>
          </a:p>
          <a:p>
            <a:pPr marL="285750" indent="-285750" algn="just">
              <a:lnSpc>
                <a:spcPct val="150000"/>
              </a:lnSpc>
              <a:buFont typeface="Arial" panose="020B0604020202020204" pitchFamily="34" charset="0"/>
              <a:buChar char="•"/>
            </a:pPr>
            <a:r>
              <a:rPr lang="en-US" sz="1900" dirty="0">
                <a:solidFill>
                  <a:srgbClr val="000000"/>
                </a:solidFill>
                <a:latin typeface="Calibri" panose="020F0502020204030204" pitchFamily="34" charset="0"/>
              </a:rPr>
              <a:t>Can be hotel &amp; bar or hotel &amp; restaurant membership</a:t>
            </a:r>
            <a:r>
              <a:rPr lang="hu-HU" sz="1900" dirty="0">
                <a:solidFill>
                  <a:srgbClr val="000000"/>
                </a:solidFill>
                <a:latin typeface="Calibri" panose="020F0502020204030204" pitchFamily="34" charset="0"/>
              </a:rPr>
              <a:t>.</a:t>
            </a:r>
            <a:r>
              <a:rPr lang="en-US" sz="1900" dirty="0">
                <a:solidFill>
                  <a:srgbClr val="000000"/>
                </a:solidFill>
                <a:latin typeface="Calibri" panose="020F0502020204030204" pitchFamily="34" charset="0"/>
              </a:rPr>
              <a:t> – includes local elite </a:t>
            </a:r>
          </a:p>
        </p:txBody>
      </p:sp>
      <p:cxnSp>
        <p:nvCxnSpPr>
          <p:cNvPr id="10" name="Egyenes összekötő 9"/>
          <p:cNvCxnSpPr/>
          <p:nvPr/>
        </p:nvCxnSpPr>
        <p:spPr>
          <a:xfrm flipH="1">
            <a:off x="3746500" y="2095500"/>
            <a:ext cx="939800" cy="546100"/>
          </a:xfrm>
          <a:prstGeom prst="line">
            <a:avLst/>
          </a:prstGeom>
        </p:spPr>
        <p:style>
          <a:lnRef idx="1">
            <a:schemeClr val="dk1"/>
          </a:lnRef>
          <a:fillRef idx="0">
            <a:schemeClr val="dk1"/>
          </a:fillRef>
          <a:effectRef idx="0">
            <a:schemeClr val="dk1"/>
          </a:effectRef>
          <a:fontRef idx="minor">
            <a:schemeClr val="tx1"/>
          </a:fontRef>
        </p:style>
      </p:cxnSp>
      <p:cxnSp>
        <p:nvCxnSpPr>
          <p:cNvPr id="14" name="Egyenes összekötő 13"/>
          <p:cNvCxnSpPr/>
          <p:nvPr/>
        </p:nvCxnSpPr>
        <p:spPr>
          <a:xfrm>
            <a:off x="8153400" y="2095500"/>
            <a:ext cx="812800" cy="54610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662440" y="130612"/>
            <a:ext cx="10867120" cy="1277730"/>
          </a:xfrm>
        </p:spPr>
        <p:txBody>
          <a:bodyPr>
            <a:normAutofit fontScale="90000"/>
          </a:bodyPr>
          <a:lstStyle/>
          <a:p>
            <a:pPr>
              <a:lnSpc>
                <a:spcPct val="150000"/>
              </a:lnSpc>
            </a:pPr>
            <a:r>
              <a:rPr lang="en-GB" sz="3600" dirty="0"/>
              <a:t>The WOW factor in JW Marriott Hotels</a:t>
            </a:r>
            <a:br>
              <a:rPr lang="en-GB" sz="3600" dirty="0"/>
            </a:br>
            <a:r>
              <a:rPr lang="en-GB" sz="3600" dirty="0"/>
              <a:t>Breathtaking Environment &amp; Exceptional Interiors</a:t>
            </a:r>
          </a:p>
        </p:txBody>
      </p:sp>
      <p:sp>
        <p:nvSpPr>
          <p:cNvPr id="7" name="Téglalap 6"/>
          <p:cNvSpPr/>
          <p:nvPr/>
        </p:nvSpPr>
        <p:spPr>
          <a:xfrm>
            <a:off x="0" y="1336488"/>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1028" name="Picture 4" descr="Aerial view of resort showing pool, law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8458"/>
            <a:ext cx="5510830" cy="367388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ating area in the living room of the Artisans 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5210" y="3822061"/>
            <a:ext cx="4343442" cy="303593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eflection Po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5555" y="3888259"/>
            <a:ext cx="4454612" cy="296974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Aaleshan Indoor Sitt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60722"/>
            <a:ext cx="4185555" cy="279727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dining, hotel in madri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94434" y="1467605"/>
            <a:ext cx="4697566" cy="312784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wo Bedroom Villa - Master Bedroo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42331" y="1448459"/>
            <a:ext cx="4625154" cy="30834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9552" y="6334779"/>
            <a:ext cx="2035278" cy="523220"/>
          </a:xfrm>
          <a:prstGeom prst="rect">
            <a:avLst/>
          </a:prstGeom>
          <a:noFill/>
        </p:spPr>
        <p:txBody>
          <a:bodyPr wrap="square" rtlCol="0">
            <a:spAutoFit/>
          </a:bodyPr>
          <a:lstStyle/>
          <a:p>
            <a:r>
              <a:rPr lang="hu-HU" sz="1400" dirty="0" err="1">
                <a:solidFill>
                  <a:schemeClr val="bg1"/>
                </a:solidFill>
              </a:rPr>
              <a:t>Source</a:t>
            </a:r>
            <a:r>
              <a:rPr lang="hu-HU" sz="1400" dirty="0">
                <a:solidFill>
                  <a:schemeClr val="bg1"/>
                </a:solidFill>
              </a:rPr>
              <a:t>: marriott.com, 2023</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662440" y="130612"/>
            <a:ext cx="10867120" cy="1277730"/>
          </a:xfrm>
        </p:spPr>
        <p:txBody>
          <a:bodyPr>
            <a:normAutofit fontScale="90000"/>
          </a:bodyPr>
          <a:lstStyle/>
          <a:p>
            <a:pPr>
              <a:lnSpc>
                <a:spcPct val="150000"/>
              </a:lnSpc>
            </a:pPr>
            <a:r>
              <a:rPr lang="en-GB" sz="3600" dirty="0"/>
              <a:t>The WOW factor in JW Marriott Hotels</a:t>
            </a:r>
            <a:br>
              <a:rPr lang="en-GB" sz="3600" dirty="0"/>
            </a:br>
            <a:r>
              <a:rPr lang="en-GB" sz="3600" dirty="0"/>
              <a:t>Special care for guests and environment</a:t>
            </a:r>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3" name="TextBox 2"/>
          <p:cNvSpPr txBox="1"/>
          <p:nvPr/>
        </p:nvSpPr>
        <p:spPr>
          <a:xfrm>
            <a:off x="552442" y="1482369"/>
            <a:ext cx="11529561" cy="369332"/>
          </a:xfrm>
          <a:prstGeom prst="rect">
            <a:avLst/>
          </a:prstGeom>
          <a:noFill/>
        </p:spPr>
        <p:txBody>
          <a:bodyPr wrap="square" rtlCol="0">
            <a:spAutoFit/>
          </a:bodyPr>
          <a:lstStyle/>
          <a:p>
            <a:r>
              <a:rPr lang="en-GB" dirty="0"/>
              <a:t>JW Marriott hotels aim to please their guest and be gentle with the environment at the same time. </a:t>
            </a:r>
            <a:r>
              <a:rPr lang="hu-HU" dirty="0"/>
              <a:t>(JW </a:t>
            </a:r>
            <a:r>
              <a:rPr lang="hu-HU" dirty="0" err="1"/>
              <a:t>Marriott</a:t>
            </a:r>
            <a:r>
              <a:rPr lang="hu-HU" dirty="0"/>
              <a:t>, 2023)</a:t>
            </a:r>
          </a:p>
        </p:txBody>
      </p:sp>
      <p:sp>
        <p:nvSpPr>
          <p:cNvPr id="4" name="TextBox 3"/>
          <p:cNvSpPr txBox="1"/>
          <p:nvPr/>
        </p:nvSpPr>
        <p:spPr>
          <a:xfrm>
            <a:off x="698092" y="2124846"/>
            <a:ext cx="4843625" cy="126957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hu-HU" sz="1700" dirty="0" err="1"/>
              <a:t>Guided</a:t>
            </a:r>
            <a:r>
              <a:rPr lang="hu-HU" sz="1700" dirty="0"/>
              <a:t> </a:t>
            </a:r>
            <a:r>
              <a:rPr lang="en-GB" sz="1700" dirty="0"/>
              <a:t>meditation sessions on site. </a:t>
            </a:r>
          </a:p>
          <a:p>
            <a:pPr marL="285750" indent="-285750" algn="just">
              <a:lnSpc>
                <a:spcPct val="150000"/>
              </a:lnSpc>
              <a:buFont typeface="Arial" panose="020B0604020202020204" pitchFamily="34" charset="0"/>
              <a:buChar char="•"/>
            </a:pPr>
            <a:r>
              <a:rPr lang="en-GB" sz="1700" dirty="0"/>
              <a:t>Nearby activ</a:t>
            </a:r>
            <a:r>
              <a:rPr lang="hu-HU" sz="1700" dirty="0" err="1"/>
              <a:t>iti</a:t>
            </a:r>
            <a:r>
              <a:rPr lang="en-GB" sz="1700" dirty="0"/>
              <a:t>es listed on every properties' website. </a:t>
            </a:r>
          </a:p>
        </p:txBody>
      </p:sp>
      <p:sp>
        <p:nvSpPr>
          <p:cNvPr id="6" name="TextBox 5"/>
          <p:cNvSpPr txBox="1"/>
          <p:nvPr/>
        </p:nvSpPr>
        <p:spPr>
          <a:xfrm>
            <a:off x="6373140" y="3536076"/>
            <a:ext cx="4843625" cy="164211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700" dirty="0"/>
              <a:t>In room dining experience, with fresh and healthy options.</a:t>
            </a:r>
          </a:p>
          <a:p>
            <a:pPr marL="285750" indent="-285750" algn="just">
              <a:lnSpc>
                <a:spcPct val="150000"/>
              </a:lnSpc>
              <a:buFont typeface="Arial" panose="020B0604020202020204" pitchFamily="34" charset="0"/>
              <a:buChar char="•"/>
            </a:pPr>
            <a:r>
              <a:rPr lang="en-GB" sz="1700" dirty="0"/>
              <a:t>Dishes include ingredients from their own gardens</a:t>
            </a:r>
            <a:r>
              <a:rPr lang="en-GB" dirty="0"/>
              <a:t>. </a:t>
            </a:r>
          </a:p>
        </p:txBody>
      </p:sp>
      <p:sp>
        <p:nvSpPr>
          <p:cNvPr id="11" name="TextBox 10"/>
          <p:cNvSpPr txBox="1"/>
          <p:nvPr/>
        </p:nvSpPr>
        <p:spPr>
          <a:xfrm>
            <a:off x="662439" y="5241097"/>
            <a:ext cx="4843625" cy="166199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700" dirty="0"/>
              <a:t>Drinking water extracted from the humidity in the air. – JW Marriott Phuket Resort</a:t>
            </a:r>
          </a:p>
          <a:p>
            <a:pPr marL="285750" indent="-285750" algn="just">
              <a:lnSpc>
                <a:spcPct val="150000"/>
              </a:lnSpc>
              <a:buFont typeface="Arial" panose="020B0604020202020204" pitchFamily="34" charset="0"/>
              <a:buChar char="•"/>
            </a:pPr>
            <a:r>
              <a:rPr lang="en-GB" sz="1700" dirty="0"/>
              <a:t>Olive grove where guests can harvest or relax – JW Marriott Venice Resport &amp; Spa</a:t>
            </a:r>
          </a:p>
        </p:txBody>
      </p:sp>
      <p:sp>
        <p:nvSpPr>
          <p:cNvPr id="12" name="Oval 11"/>
          <p:cNvSpPr/>
          <p:nvPr/>
        </p:nvSpPr>
        <p:spPr>
          <a:xfrm>
            <a:off x="6317223" y="1807339"/>
            <a:ext cx="4955460" cy="186406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4" name="Oval 13"/>
          <p:cNvSpPr/>
          <p:nvPr/>
        </p:nvSpPr>
        <p:spPr>
          <a:xfrm>
            <a:off x="698092" y="3425100"/>
            <a:ext cx="4955460" cy="1864068"/>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5" name="Oval 14"/>
          <p:cNvSpPr/>
          <p:nvPr/>
        </p:nvSpPr>
        <p:spPr>
          <a:xfrm>
            <a:off x="6317223" y="4956997"/>
            <a:ext cx="4955460" cy="1864068"/>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662440" y="130612"/>
            <a:ext cx="10867120" cy="1277730"/>
          </a:xfrm>
        </p:spPr>
        <p:txBody>
          <a:bodyPr>
            <a:noAutofit/>
          </a:bodyPr>
          <a:lstStyle/>
          <a:p>
            <a:pPr>
              <a:lnSpc>
                <a:spcPct val="150000"/>
              </a:lnSpc>
            </a:pPr>
            <a:r>
              <a:rPr lang="hu-HU" sz="3000" dirty="0" err="1"/>
              <a:t>Loyalty</a:t>
            </a:r>
            <a:r>
              <a:rPr lang="hu-HU" sz="3000" dirty="0"/>
              <a:t> </a:t>
            </a:r>
            <a:r>
              <a:rPr lang="hu-HU" sz="3000" dirty="0" err="1"/>
              <a:t>Programs</a:t>
            </a:r>
            <a:r>
              <a:rPr lang="hu-HU" sz="3000" dirty="0"/>
              <a:t> </a:t>
            </a:r>
            <a:r>
              <a:rPr lang="hu-HU" sz="3000" dirty="0" err="1"/>
              <a:t>at</a:t>
            </a:r>
            <a:r>
              <a:rPr lang="hu-HU" sz="3000" dirty="0"/>
              <a:t> JW </a:t>
            </a:r>
            <a:r>
              <a:rPr lang="hu-HU" sz="3000" dirty="0" err="1"/>
              <a:t>Marriott</a:t>
            </a:r>
            <a:r>
              <a:rPr lang="hu-HU" sz="3000" dirty="0"/>
              <a:t> </a:t>
            </a:r>
            <a:br>
              <a:rPr lang="hu-HU" sz="3000" dirty="0"/>
            </a:br>
            <a:r>
              <a:rPr lang="hu-HU" sz="3000" dirty="0" err="1"/>
              <a:t>Reward</a:t>
            </a:r>
            <a:r>
              <a:rPr lang="hu-HU" sz="3000" dirty="0"/>
              <a:t> Program</a:t>
            </a:r>
            <a:endParaRPr lang="en-US" sz="3000" dirty="0"/>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TextBox 3"/>
          <p:cNvSpPr txBox="1"/>
          <p:nvPr/>
        </p:nvSpPr>
        <p:spPr>
          <a:xfrm>
            <a:off x="193287" y="1532952"/>
            <a:ext cx="6420463" cy="4368375"/>
          </a:xfrm>
          <a:prstGeom prst="rect">
            <a:avLst/>
          </a:prstGeom>
          <a:noFill/>
        </p:spPr>
        <p:txBody>
          <a:bodyPr wrap="square" rtlCol="0">
            <a:spAutoFit/>
          </a:bodyPr>
          <a:lstStyle/>
          <a:p>
            <a:pPr algn="just">
              <a:lnSpc>
                <a:spcPct val="150000"/>
              </a:lnSpc>
            </a:pPr>
            <a:r>
              <a:rPr lang="en-GB" sz="1700" dirty="0"/>
              <a:t>Marriott International offers 3 different ways for guests to earn points. JW Marriott is part of this program as well. (JW Marriott, 2023)</a:t>
            </a:r>
            <a:endParaRPr lang="hu-HU" sz="1700" dirty="0"/>
          </a:p>
          <a:p>
            <a:pPr algn="just">
              <a:lnSpc>
                <a:spcPct val="150000"/>
              </a:lnSpc>
            </a:pPr>
            <a:endParaRPr lang="en-GB" sz="1700" dirty="0"/>
          </a:p>
          <a:p>
            <a:pPr marL="342900" indent="-342900" algn="just">
              <a:lnSpc>
                <a:spcPct val="150000"/>
              </a:lnSpc>
              <a:buFont typeface="+mj-lt"/>
              <a:buAutoNum type="arabicPeriod"/>
            </a:pPr>
            <a:r>
              <a:rPr lang="en-GB" sz="1700" dirty="0"/>
              <a:t>Guests can earn points </a:t>
            </a:r>
            <a:r>
              <a:rPr lang="hu-HU" sz="1700" dirty="0" err="1"/>
              <a:t>by</a:t>
            </a:r>
            <a:r>
              <a:rPr lang="hu-HU" sz="1700" dirty="0"/>
              <a:t> </a:t>
            </a:r>
            <a:r>
              <a:rPr lang="hu-HU" sz="1700" dirty="0" err="1"/>
              <a:t>spending</a:t>
            </a:r>
            <a:r>
              <a:rPr lang="hu-HU" sz="1700" dirty="0"/>
              <a:t> </a:t>
            </a:r>
            <a:r>
              <a:rPr lang="hu-HU" sz="1700" dirty="0" err="1"/>
              <a:t>nights</a:t>
            </a:r>
            <a:r>
              <a:rPr lang="hu-HU" sz="1700" dirty="0"/>
              <a:t> </a:t>
            </a:r>
            <a:r>
              <a:rPr lang="en-GB" sz="1700" dirty="0"/>
              <a:t>in Marriott Hotels – at JW Marriott guests earn 10 points per 1 USD spent.</a:t>
            </a:r>
          </a:p>
          <a:p>
            <a:pPr marL="342900" indent="-342900" algn="just">
              <a:lnSpc>
                <a:spcPct val="150000"/>
              </a:lnSpc>
              <a:buFont typeface="+mj-lt"/>
              <a:buAutoNum type="arabicPeriod"/>
            </a:pPr>
            <a:r>
              <a:rPr lang="en-GB" sz="1700" dirty="0"/>
              <a:t>Guests can transfer reward points from Marriott International’s partner companies. (American Express, Chase Ultimate, etc.)</a:t>
            </a:r>
          </a:p>
          <a:p>
            <a:pPr marL="342900" indent="-342900" algn="just">
              <a:lnSpc>
                <a:spcPct val="150000"/>
              </a:lnSpc>
              <a:buFont typeface="+mj-lt"/>
              <a:buAutoNum type="arabicPeriod"/>
            </a:pPr>
            <a:r>
              <a:rPr lang="en-GB" sz="1700" dirty="0"/>
              <a:t>Guests can link their credit cards to Marriott Bonvoy and earn points by spending money in participating hotels. This way guests do not have to stay in the hotel, it is enough to eat in the restaurant. </a:t>
            </a:r>
          </a:p>
        </p:txBody>
      </p:sp>
      <p:sp>
        <p:nvSpPr>
          <p:cNvPr id="8" name="TextBox 7"/>
          <p:cNvSpPr txBox="1"/>
          <p:nvPr/>
        </p:nvSpPr>
        <p:spPr>
          <a:xfrm>
            <a:off x="6925586" y="1532952"/>
            <a:ext cx="5266414" cy="2929520"/>
          </a:xfrm>
          <a:prstGeom prst="rect">
            <a:avLst/>
          </a:prstGeom>
          <a:noFill/>
        </p:spPr>
        <p:txBody>
          <a:bodyPr wrap="square" rtlCol="0">
            <a:spAutoFit/>
          </a:bodyPr>
          <a:lstStyle/>
          <a:p>
            <a:r>
              <a:rPr lang="en-GB" sz="1700" dirty="0"/>
              <a:t>What do the points worth? </a:t>
            </a:r>
            <a:endParaRPr lang="hu-HU" sz="1700" dirty="0"/>
          </a:p>
          <a:p>
            <a:endParaRPr lang="en-GB" sz="1700" dirty="0"/>
          </a:p>
          <a:p>
            <a:pPr marL="285750" indent="-285750" algn="just">
              <a:lnSpc>
                <a:spcPct val="150000"/>
              </a:lnSpc>
              <a:buFont typeface="Arial" panose="020B0604020202020204" pitchFamily="34" charset="0"/>
              <a:buChar char="•"/>
            </a:pPr>
            <a:r>
              <a:rPr lang="en-GB" sz="1700" dirty="0"/>
              <a:t>Points can be used on nights or on other charges, such as restaurant charges, golf charges, etc. </a:t>
            </a:r>
          </a:p>
          <a:p>
            <a:pPr marL="285750" indent="-285750" algn="just">
              <a:lnSpc>
                <a:spcPct val="150000"/>
              </a:lnSpc>
              <a:buFont typeface="Arial" panose="020B0604020202020204" pitchFamily="34" charset="0"/>
              <a:buChar char="•"/>
            </a:pPr>
            <a:r>
              <a:rPr lang="en-GB" sz="1700" dirty="0"/>
              <a:t>If it’s used for hotel nights, point’s worth is different in every resort. 1 USD can be 150-600 points. </a:t>
            </a:r>
          </a:p>
          <a:p>
            <a:pPr marL="285750" indent="-285750" algn="just">
              <a:lnSpc>
                <a:spcPct val="150000"/>
              </a:lnSpc>
              <a:buFont typeface="Arial" panose="020B0604020202020204" pitchFamily="34" charset="0"/>
              <a:buChar char="•"/>
            </a:pPr>
            <a:r>
              <a:rPr lang="en-GB" sz="1700" dirty="0"/>
              <a:t>If it’s used for other charges, the exchange rate is the following: </a:t>
            </a:r>
          </a:p>
        </p:txBody>
      </p:sp>
      <p:pic>
        <p:nvPicPr>
          <p:cNvPr id="10" name="Picture 9"/>
          <p:cNvPicPr>
            <a:picLocks noChangeAspect="1"/>
          </p:cNvPicPr>
          <p:nvPr/>
        </p:nvPicPr>
        <p:blipFill>
          <a:blip r:embed="rId2"/>
          <a:stretch>
            <a:fillRect/>
          </a:stretch>
        </p:blipFill>
        <p:spPr>
          <a:xfrm>
            <a:off x="8181818" y="4462472"/>
            <a:ext cx="4010182" cy="239552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Cím 1"/>
          <p:cNvSpPr>
            <a:spLocks noGrp="1"/>
          </p:cNvSpPr>
          <p:nvPr>
            <p:ph type="ctrTitle"/>
          </p:nvPr>
        </p:nvSpPr>
        <p:spPr>
          <a:xfrm>
            <a:off x="662440" y="130612"/>
            <a:ext cx="10867120" cy="1277730"/>
          </a:xfrm>
        </p:spPr>
        <p:txBody>
          <a:bodyPr>
            <a:noAutofit/>
          </a:bodyPr>
          <a:lstStyle/>
          <a:p>
            <a:pPr>
              <a:lnSpc>
                <a:spcPct val="150000"/>
              </a:lnSpc>
            </a:pPr>
            <a:r>
              <a:rPr lang="hu-HU" sz="3000" dirty="0" err="1"/>
              <a:t>Loyalty</a:t>
            </a:r>
            <a:r>
              <a:rPr lang="hu-HU" sz="3000" dirty="0"/>
              <a:t> </a:t>
            </a:r>
            <a:r>
              <a:rPr lang="hu-HU" sz="3000" dirty="0" err="1"/>
              <a:t>Programs</a:t>
            </a:r>
            <a:r>
              <a:rPr lang="hu-HU" sz="3000" dirty="0"/>
              <a:t> in JW </a:t>
            </a:r>
            <a:r>
              <a:rPr lang="hu-HU" sz="3000" dirty="0" err="1"/>
              <a:t>Marriott</a:t>
            </a:r>
            <a:r>
              <a:rPr lang="hu-HU" sz="3000" dirty="0"/>
              <a:t> </a:t>
            </a:r>
            <a:br>
              <a:rPr lang="hu-HU" sz="3000" dirty="0"/>
            </a:br>
            <a:r>
              <a:rPr lang="hu-HU" sz="3000" dirty="0" err="1"/>
              <a:t>Membership</a:t>
            </a:r>
            <a:r>
              <a:rPr lang="hu-HU" sz="3000" dirty="0"/>
              <a:t> Program</a:t>
            </a:r>
            <a:endParaRPr lang="en-US" sz="3000" dirty="0"/>
          </a:p>
        </p:txBody>
      </p:sp>
      <p:sp>
        <p:nvSpPr>
          <p:cNvPr id="7" name="Téglalap 6"/>
          <p:cNvSpPr/>
          <p:nvPr/>
        </p:nvSpPr>
        <p:spPr>
          <a:xfrm>
            <a:off x="0" y="1375694"/>
            <a:ext cx="12192000" cy="91911"/>
          </a:xfrm>
          <a:prstGeom prst="rect">
            <a:avLst/>
          </a:prstGeom>
          <a:solidFill>
            <a:schemeClr val="bg1">
              <a:alpha val="3174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 name="TextBox 3"/>
          <p:cNvSpPr txBox="1"/>
          <p:nvPr/>
        </p:nvSpPr>
        <p:spPr>
          <a:xfrm>
            <a:off x="182583" y="1506346"/>
            <a:ext cx="2510585" cy="2406300"/>
          </a:xfrm>
          <a:prstGeom prst="rect">
            <a:avLst/>
          </a:prstGeom>
          <a:noFill/>
        </p:spPr>
        <p:txBody>
          <a:bodyPr wrap="square" rtlCol="0">
            <a:spAutoFit/>
          </a:bodyPr>
          <a:lstStyle/>
          <a:p>
            <a:pPr algn="just">
              <a:lnSpc>
                <a:spcPct val="150000"/>
              </a:lnSpc>
            </a:pPr>
            <a:r>
              <a:rPr lang="en-GB" sz="1700" dirty="0"/>
              <a:t>Marriott International offers different membership programs with different benefits</a:t>
            </a:r>
            <a:r>
              <a:rPr lang="hu-HU" sz="1700" dirty="0"/>
              <a:t>.</a:t>
            </a:r>
          </a:p>
          <a:p>
            <a:pPr algn="just">
              <a:lnSpc>
                <a:spcPct val="150000"/>
              </a:lnSpc>
            </a:pPr>
            <a:r>
              <a:rPr lang="en-GB" sz="1700" dirty="0"/>
              <a:t>(JW Marriott, 2023)</a:t>
            </a:r>
            <a:endParaRPr lang="hu-HU" sz="1700" dirty="0"/>
          </a:p>
          <a:p>
            <a:pPr algn="just">
              <a:lnSpc>
                <a:spcPct val="150000"/>
              </a:lnSpc>
            </a:pPr>
            <a:endParaRPr lang="en-GB" sz="1700" dirty="0"/>
          </a:p>
        </p:txBody>
      </p:sp>
      <p:pic>
        <p:nvPicPr>
          <p:cNvPr id="3" name="Picture 2" descr="A screenshot of a website&#10;&#10;Description automatically generated"/>
          <p:cNvPicPr>
            <a:picLocks noChangeAspect="1"/>
          </p:cNvPicPr>
          <p:nvPr/>
        </p:nvPicPr>
        <p:blipFill>
          <a:blip r:embed="rId2"/>
          <a:stretch>
            <a:fillRect/>
          </a:stretch>
        </p:blipFill>
        <p:spPr>
          <a:xfrm>
            <a:off x="2875751" y="1467605"/>
            <a:ext cx="6440498" cy="5390395"/>
          </a:xfrm>
          <a:prstGeom prst="rect">
            <a:avLst/>
          </a:prstGeom>
        </p:spPr>
      </p:pic>
      <p:sp>
        <p:nvSpPr>
          <p:cNvPr id="11" name="TextBox 10"/>
          <p:cNvSpPr txBox="1"/>
          <p:nvPr/>
        </p:nvSpPr>
        <p:spPr>
          <a:xfrm>
            <a:off x="9457675" y="5016022"/>
            <a:ext cx="2592898" cy="1711366"/>
          </a:xfrm>
          <a:prstGeom prst="rect">
            <a:avLst/>
          </a:prstGeom>
          <a:noFill/>
        </p:spPr>
        <p:txBody>
          <a:bodyPr wrap="square">
            <a:spAutoFit/>
          </a:bodyPr>
          <a:lstStyle/>
          <a:p>
            <a:pPr algn="just">
              <a:lnSpc>
                <a:spcPct val="150000"/>
              </a:lnSpc>
            </a:pPr>
            <a:r>
              <a:rPr lang="en-GB" sz="1800" dirty="0"/>
              <a:t>With this program guests do not have to stay at the hotel first to enjoy the benefits. </a:t>
            </a:r>
            <a:endParaRPr lang="hu-H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Szövegdoboz 1"/>
          <p:cNvSpPr txBox="1"/>
          <p:nvPr/>
        </p:nvSpPr>
        <p:spPr>
          <a:xfrm>
            <a:off x="3098800" y="212963"/>
            <a:ext cx="5994400" cy="492443"/>
          </a:xfrm>
          <a:prstGeom prst="rect">
            <a:avLst/>
          </a:prstGeom>
          <a:noFill/>
        </p:spPr>
        <p:txBody>
          <a:bodyPr wrap="square" rtlCol="0">
            <a:spAutoFit/>
          </a:bodyPr>
          <a:lstStyle/>
          <a:p>
            <a:pPr algn="ctr"/>
            <a:r>
              <a:rPr lang="hu-HU" sz="2600" u="sng" dirty="0" err="1">
                <a:latin typeface="+mj-lt"/>
              </a:rPr>
              <a:t>Reference</a:t>
            </a:r>
            <a:r>
              <a:rPr lang="hu-HU" sz="2600" u="sng" dirty="0">
                <a:latin typeface="+mj-lt"/>
              </a:rPr>
              <a:t> </a:t>
            </a:r>
            <a:r>
              <a:rPr lang="hu-HU" sz="2600" u="sng" dirty="0" err="1">
                <a:latin typeface="+mj-lt"/>
              </a:rPr>
              <a:t>list</a:t>
            </a:r>
            <a:endParaRPr lang="hu-HU" sz="2600" u="sng" dirty="0">
              <a:latin typeface="+mj-lt"/>
            </a:endParaRPr>
          </a:p>
        </p:txBody>
      </p:sp>
      <p:sp>
        <p:nvSpPr>
          <p:cNvPr id="3" name="Szövegdoboz 2"/>
          <p:cNvSpPr txBox="1"/>
          <p:nvPr/>
        </p:nvSpPr>
        <p:spPr>
          <a:xfrm>
            <a:off x="673100" y="832406"/>
            <a:ext cx="11023600" cy="7191712"/>
          </a:xfrm>
          <a:prstGeom prst="rect">
            <a:avLst/>
          </a:prstGeom>
          <a:noFill/>
        </p:spPr>
        <p:txBody>
          <a:bodyPr wrap="square" rtlCol="0">
            <a:spAutoFit/>
          </a:bodyPr>
          <a:lstStyle/>
          <a:p>
            <a:pPr algn="just"/>
            <a:r>
              <a:rPr lang="hu-HU" sz="1600" dirty="0" err="1">
                <a:effectLst/>
                <a:latin typeface="Calibri" panose="020F0502020204030204" pitchFamily="34" charset="0"/>
                <a:ea typeface="Times New Roman" panose="02020603050405020304" pitchFamily="18" charset="0"/>
                <a:cs typeface="Calibri" panose="020F0502020204030204" pitchFamily="34" charset="0"/>
              </a:rPr>
              <a:t>Elgonemy</a:t>
            </a:r>
            <a:r>
              <a:rPr lang="hu-HU" sz="1600" dirty="0">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effectLst/>
                <a:latin typeface="Calibri" panose="020F0502020204030204" pitchFamily="34" charset="0"/>
                <a:ea typeface="Times New Roman" panose="02020603050405020304" pitchFamily="18" charset="0"/>
                <a:cs typeface="Calibri" panose="020F0502020204030204" pitchFamily="34" charset="0"/>
              </a:rPr>
              <a:t>Anwar</a:t>
            </a:r>
            <a:r>
              <a:rPr lang="hu-HU" sz="1600" dirty="0">
                <a:effectLst/>
                <a:latin typeface="Calibri" panose="020F0502020204030204" pitchFamily="34" charset="0"/>
                <a:ea typeface="Times New Roman" panose="02020603050405020304" pitchFamily="18" charset="0"/>
                <a:cs typeface="Calibri" panose="020F0502020204030204" pitchFamily="34" charset="0"/>
              </a:rPr>
              <a:t> (2013) </a:t>
            </a:r>
            <a:r>
              <a:rPr lang="hu-HU" sz="1600" i="1" dirty="0" err="1">
                <a:effectLst/>
                <a:latin typeface="Calibri" panose="020F0502020204030204" pitchFamily="34" charset="0"/>
                <a:ea typeface="Times New Roman" panose="02020603050405020304" pitchFamily="18" charset="0"/>
                <a:cs typeface="Calibri" panose="020F0502020204030204" pitchFamily="34" charset="0"/>
              </a:rPr>
              <a:t>Clarifying</a:t>
            </a:r>
            <a:r>
              <a:rPr lang="hu-HU" sz="1600" i="1" dirty="0">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effectLst/>
                <a:latin typeface="Calibri" panose="020F0502020204030204" pitchFamily="34" charset="0"/>
                <a:ea typeface="Times New Roman" panose="02020603050405020304" pitchFamily="18" charset="0"/>
                <a:cs typeface="Calibri" panose="020F0502020204030204" pitchFamily="34" charset="0"/>
              </a:rPr>
              <a:t>Misunderstandings</a:t>
            </a:r>
            <a:r>
              <a:rPr lang="hu-HU" sz="1600" i="1" dirty="0">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effectLst/>
                <a:latin typeface="Calibri" panose="020F0502020204030204" pitchFamily="34" charset="0"/>
                <a:ea typeface="Times New Roman" panose="02020603050405020304" pitchFamily="18" charset="0"/>
                <a:cs typeface="Calibri" panose="020F0502020204030204" pitchFamily="34" charset="0"/>
              </a:rPr>
              <a:t>About</a:t>
            </a:r>
            <a:r>
              <a:rPr lang="hu-HU" sz="1600" i="1" dirty="0">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effectLst/>
                <a:latin typeface="Calibri" panose="020F0502020204030204" pitchFamily="34" charset="0"/>
                <a:ea typeface="Times New Roman" panose="02020603050405020304" pitchFamily="18" charset="0"/>
                <a:cs typeface="Calibri" panose="020F0502020204030204" pitchFamily="34" charset="0"/>
              </a:rPr>
              <a:t>Intangible</a:t>
            </a:r>
            <a:r>
              <a:rPr lang="hu-HU" sz="1600" i="1" dirty="0">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effectLst/>
                <a:latin typeface="Calibri" panose="020F0502020204030204" pitchFamily="34" charset="0"/>
                <a:ea typeface="Times New Roman" panose="02020603050405020304" pitchFamily="18" charset="0"/>
                <a:cs typeface="Calibri" panose="020F0502020204030204" pitchFamily="34" charset="0"/>
              </a:rPr>
              <a:t>Asstets</a:t>
            </a:r>
            <a:r>
              <a:rPr lang="hu-HU" sz="1600" i="1" dirty="0">
                <a:effectLst/>
                <a:latin typeface="Calibri" panose="020F0502020204030204" pitchFamily="34" charset="0"/>
                <a:ea typeface="Times New Roman" panose="02020603050405020304" pitchFamily="18" charset="0"/>
                <a:cs typeface="Calibri" panose="020F0502020204030204" pitchFamily="34" charset="0"/>
              </a:rPr>
              <a:t> of Hotels, </a:t>
            </a:r>
            <a:r>
              <a:rPr lang="hu-HU" sz="1600" dirty="0" err="1">
                <a:effectLst/>
                <a:latin typeface="Calibri" panose="020F0502020204030204" pitchFamily="34" charset="0"/>
                <a:ea typeface="Times New Roman" panose="02020603050405020304" pitchFamily="18" charset="0"/>
                <a:cs typeface="Calibri" panose="020F0502020204030204" pitchFamily="34" charset="0"/>
              </a:rPr>
              <a:t>Available</a:t>
            </a:r>
            <a:r>
              <a:rPr lang="hu-HU" sz="1600" dirty="0">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effectLst/>
                <a:latin typeface="Calibri" panose="020F0502020204030204" pitchFamily="34" charset="0"/>
                <a:ea typeface="Times New Roman" panose="02020603050405020304" pitchFamily="18" charset="0"/>
                <a:cs typeface="Calibri" panose="020F0502020204030204" pitchFamily="34" charset="0"/>
              </a:rPr>
              <a:t>at</a:t>
            </a:r>
            <a:r>
              <a:rPr lang="hu-HU" sz="1600" dirty="0">
                <a:effectLst/>
                <a:latin typeface="Calibri" panose="020F0502020204030204" pitchFamily="34" charset="0"/>
                <a:ea typeface="Times New Roman" panose="02020603050405020304" pitchFamily="18" charset="0"/>
                <a:cs typeface="Calibri" panose="020F0502020204030204" pitchFamily="34" charset="0"/>
              </a:rPr>
              <a:t>: </a:t>
            </a:r>
            <a:r>
              <a:rPr lang="hu-HU" sz="1600" u="sng" dirty="0">
                <a:solidFill>
                  <a:srgbClr val="0563C1"/>
                </a:solidFill>
                <a:effectLst/>
                <a:latin typeface="Calibri" panose="020F0502020204030204" pitchFamily="34" charset="0"/>
                <a:ea typeface="Times New Roman" panose="02020603050405020304" pitchFamily="18" charset="0"/>
                <a:cs typeface="Calibri" panose="020F0502020204030204" pitchFamily="34" charset="0"/>
                <a:hlinkClick r:id="rId2"/>
              </a:rPr>
              <a:t>https://www.hotel-	online.com/News/PR2013_1st/Feb13_IntangibleAssets.html</a:t>
            </a:r>
            <a:r>
              <a:rPr lang="hu-HU" sz="1600" dirty="0">
                <a:effectLst/>
                <a:latin typeface="Calibri" panose="020F0502020204030204" pitchFamily="34" charset="0"/>
                <a:ea typeface="Times New Roman" panose="02020603050405020304" pitchFamily="18" charset="0"/>
                <a:cs typeface="Calibri" panose="020F0502020204030204" pitchFamily="34" charset="0"/>
              </a:rPr>
              <a:t> (Accessed: 4 </a:t>
            </a:r>
            <a:r>
              <a:rPr lang="hu-HU" sz="1600" dirty="0" err="1">
                <a:effectLst/>
                <a:latin typeface="Calibri" panose="020F0502020204030204" pitchFamily="34" charset="0"/>
                <a:ea typeface="Times New Roman" panose="02020603050405020304" pitchFamily="18" charset="0"/>
                <a:cs typeface="Calibri" panose="020F0502020204030204" pitchFamily="34" charset="0"/>
              </a:rPr>
              <a:t>October</a:t>
            </a:r>
            <a:r>
              <a:rPr lang="hu-HU" sz="1600" dirty="0">
                <a:effectLst/>
                <a:latin typeface="Calibri" panose="020F0502020204030204" pitchFamily="34" charset="0"/>
                <a:ea typeface="Times New Roman" panose="02020603050405020304" pitchFamily="18" charset="0"/>
                <a:cs typeface="Calibri" panose="020F0502020204030204" pitchFamily="34" charset="0"/>
              </a:rPr>
              <a:t> 2023)</a:t>
            </a: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effectLst/>
                <a:latin typeface="Calibri" panose="020F0502020204030204" pitchFamily="34" charset="0"/>
                <a:ea typeface="Times New Roman" panose="02020603050405020304" pitchFamily="18" charset="0"/>
                <a:cs typeface="Calibri" panose="020F0502020204030204" pitchFamily="34" charset="0"/>
              </a:rPr>
              <a:t>Juhász-Dóra Katalin (2022) ‘Temporal dimensions of transformation of the luxury hotel milieu.’ </a:t>
            </a:r>
            <a:r>
              <a:rPr lang="en-US" sz="1600" i="1" dirty="0">
                <a:effectLst/>
                <a:latin typeface="Calibri" panose="020F0502020204030204" pitchFamily="34" charset="0"/>
                <a:ea typeface="Times New Roman" panose="02020603050405020304" pitchFamily="18" charset="0"/>
                <a:cs typeface="Calibri" panose="020F0502020204030204" pitchFamily="34" charset="0"/>
              </a:rPr>
              <a:t>Turizmus Bulletin</a:t>
            </a:r>
            <a:r>
              <a:rPr lang="en-US" sz="1600" dirty="0">
                <a:effectLst/>
                <a:latin typeface="Calibri" panose="020F0502020204030204" pitchFamily="34" charset="0"/>
                <a:ea typeface="Times New Roman" panose="02020603050405020304" pitchFamily="18" charset="0"/>
                <a:cs typeface="Calibri" panose="020F0502020204030204" pitchFamily="34" charset="0"/>
              </a:rPr>
              <a:t>, XXII.(1), pp. 13-25. 	DOI:10.14267/TURBULL.2022v22n1.2 </a:t>
            </a:r>
          </a:p>
          <a:p>
            <a:pPr algn="just"/>
            <a:endParaRPr lang="en-US" sz="1600" dirty="0">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effectLst/>
                <a:latin typeface="Calibri" panose="020F0502020204030204" pitchFamily="34" charset="0"/>
                <a:ea typeface="Times New Roman" panose="02020603050405020304" pitchFamily="18" charset="0"/>
                <a:cs typeface="Calibri" panose="020F0502020204030204" pitchFamily="34" charset="0"/>
              </a:rPr>
              <a:t>JW Marriott (2023) </a:t>
            </a:r>
            <a:r>
              <a:rPr lang="en-US" sz="1600" i="1" dirty="0">
                <a:effectLst/>
                <a:latin typeface="Calibri" panose="020F0502020204030204" pitchFamily="34" charset="0"/>
                <a:ea typeface="Times New Roman" panose="02020603050405020304" pitchFamily="18" charset="0"/>
                <a:cs typeface="Calibri" panose="020F0502020204030204" pitchFamily="34" charset="0"/>
              </a:rPr>
              <a:t>Destinations. </a:t>
            </a:r>
            <a:r>
              <a:rPr lang="en-US" sz="1600" dirty="0">
                <a:effectLst/>
                <a:latin typeface="Calibri" panose="020F0502020204030204" pitchFamily="34" charset="0"/>
                <a:ea typeface="Times New Roman" panose="02020603050405020304" pitchFamily="18" charset="0"/>
                <a:cs typeface="Calibri" panose="020F0502020204030204" pitchFamily="34" charset="0"/>
              </a:rPr>
              <a:t>Available at: </a:t>
            </a:r>
            <a:r>
              <a:rPr lang="en-US" sz="1600" u="sng" dirty="0">
                <a:solidFill>
                  <a:srgbClr val="0563C1"/>
                </a:solidFill>
                <a:effectLst/>
                <a:latin typeface="Calibri" panose="020F0502020204030204" pitchFamily="34" charset="0"/>
                <a:ea typeface="Times New Roman" panose="02020603050405020304" pitchFamily="18" charset="0"/>
                <a:cs typeface="Calibri" panose="020F0502020204030204" pitchFamily="34" charset="0"/>
                <a:hlinkClick r:id="rId3"/>
              </a:rPr>
              <a:t>https://jw-marriott.marriott.com/destinations/</a:t>
            </a:r>
            <a:r>
              <a:rPr lang="en-US" sz="1600" dirty="0">
                <a:effectLst/>
                <a:latin typeface="Calibri" panose="020F0502020204030204" pitchFamily="34" charset="0"/>
                <a:ea typeface="Times New Roman" panose="02020603050405020304" pitchFamily="18" charset="0"/>
                <a:cs typeface="Calibri" panose="020F0502020204030204" pitchFamily="34" charset="0"/>
              </a:rPr>
              <a:t> (Accessed: 4 October 2023). </a:t>
            </a:r>
          </a:p>
          <a:p>
            <a:pPr algn="just"/>
            <a:endParaRPr lang="en-US" sz="1600" dirty="0">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Kokemuller, Neil (2023) </a:t>
            </a:r>
            <a:r>
              <a:rPr lang="en-US"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WOW factor in business, </a:t>
            </a:r>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Available at: </a:t>
            </a:r>
            <a:r>
              <a:rPr lang="en-US" sz="16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hlinkClick r:id="rId4"/>
              </a:rPr>
              <a:t>https://smallbusiness.chron.com/effective-sales-marketing-techniques-815.html</a:t>
            </a:r>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(Accessed: 7 	October 2023)</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Kumar, Prince (2023) </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Service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Quality</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Hospitality</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Industry</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Understanding</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and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Improving</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Customer</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Satisfaction</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Available</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hlinkClick r:id="rId5"/>
              </a:rPr>
              <a:t>https://hmhub.in/the-service-	quality/</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(Accessed: 6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October</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2023)</a:t>
            </a:r>
          </a:p>
          <a:p>
            <a:pPr algn="just"/>
            <a:endParaRPr lang="hu-HU" sz="16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latin typeface="Calibri" panose="020F0502020204030204" pitchFamily="34" charset="0"/>
                <a:cs typeface="Calibri" panose="020F0502020204030204" pitchFamily="34" charset="0"/>
              </a:rPr>
              <a:t>Lewis, Barbara R. &amp; Mitchell, Vincent W., (1990)  ‘Defining and Measuring the Quality of Customer Service’, Marketing</a:t>
            </a:r>
            <a:r>
              <a:rPr lang="hu-HU" sz="1600" dirty="0">
                <a:latin typeface="Calibri" panose="020F0502020204030204" pitchFamily="34" charset="0"/>
                <a:cs typeface="Calibri" panose="020F0502020204030204" pitchFamily="34" charset="0"/>
              </a:rPr>
              <a:t> </a:t>
            </a:r>
            <a:r>
              <a:rPr lang="hu-HU" sz="1600" dirty="0" err="1">
                <a:latin typeface="Calibri" panose="020F0502020204030204" pitchFamily="34" charset="0"/>
                <a:cs typeface="Calibri" panose="020F0502020204030204" pitchFamily="34" charset="0"/>
              </a:rPr>
              <a:t>Intelligence</a:t>
            </a:r>
            <a:r>
              <a:rPr lang="hu-HU" sz="1600" dirty="0">
                <a:latin typeface="Calibri" panose="020F0502020204030204" pitchFamily="34" charset="0"/>
                <a:cs typeface="Calibri" panose="020F0502020204030204" pitchFamily="34" charset="0"/>
              </a:rPr>
              <a:t> &amp; </a:t>
            </a:r>
            <a:r>
              <a:rPr lang="hu-HU" sz="1600" dirty="0" err="1">
                <a:latin typeface="Calibri" panose="020F0502020204030204" pitchFamily="34" charset="0"/>
                <a:cs typeface="Calibri" panose="020F0502020204030204" pitchFamily="34" charset="0"/>
              </a:rPr>
              <a:t>Planning</a:t>
            </a:r>
            <a:r>
              <a:rPr lang="hu-HU" sz="1600" dirty="0">
                <a:latin typeface="Calibri" panose="020F0502020204030204" pitchFamily="34" charset="0"/>
                <a:cs typeface="Calibri" panose="020F0502020204030204" pitchFamily="34" charset="0"/>
              </a:rPr>
              <a:t>, </a:t>
            </a:r>
            <a:r>
              <a:rPr lang="hu-HU" sz="1600" dirty="0" err="1">
                <a:latin typeface="Calibri" panose="020F0502020204030204" pitchFamily="34" charset="0"/>
                <a:cs typeface="Calibri" panose="020F0502020204030204" pitchFamily="34" charset="0"/>
              </a:rPr>
              <a:t>Vol</a:t>
            </a:r>
            <a:r>
              <a:rPr lang="hu-HU" sz="1600" dirty="0">
                <a:latin typeface="Calibri" panose="020F0502020204030204" pitchFamily="34" charset="0"/>
                <a:cs typeface="Calibri" panose="020F0502020204030204" pitchFamily="34" charset="0"/>
              </a:rPr>
              <a:t>. 8 </a:t>
            </a:r>
            <a:r>
              <a:rPr lang="hu-HU" sz="1600" dirty="0" err="1">
                <a:latin typeface="Calibri" panose="020F0502020204030204" pitchFamily="34" charset="0"/>
                <a:cs typeface="Calibri" panose="020F0502020204030204" pitchFamily="34" charset="0"/>
              </a:rPr>
              <a:t>Iss</a:t>
            </a:r>
            <a:r>
              <a:rPr lang="hu-HU" sz="1600" dirty="0">
                <a:latin typeface="Calibri" panose="020F0502020204030204" pitchFamily="34" charset="0"/>
                <a:cs typeface="Calibri" panose="020F0502020204030204" pitchFamily="34" charset="0"/>
              </a:rPr>
              <a:t> 6 pp. 11 – 17 	</a:t>
            </a:r>
            <a:r>
              <a:rPr lang="hu-HU" sz="1600" dirty="0" err="1">
                <a:latin typeface="Calibri" panose="020F0502020204030204" pitchFamily="34" charset="0"/>
                <a:cs typeface="Calibri" panose="020F0502020204030204" pitchFamily="34" charset="0"/>
              </a:rPr>
              <a:t>Available</a:t>
            </a:r>
            <a:r>
              <a:rPr lang="hu-HU" sz="1600" dirty="0">
                <a:latin typeface="Calibri" panose="020F0502020204030204" pitchFamily="34" charset="0"/>
                <a:cs typeface="Calibri" panose="020F0502020204030204" pitchFamily="34" charset="0"/>
              </a:rPr>
              <a:t> </a:t>
            </a:r>
            <a:r>
              <a:rPr lang="hu-HU" sz="1600" dirty="0" err="1">
                <a:latin typeface="Calibri" panose="020F0502020204030204" pitchFamily="34" charset="0"/>
                <a:cs typeface="Calibri" panose="020F0502020204030204" pitchFamily="34" charset="0"/>
              </a:rPr>
              <a:t>at</a:t>
            </a:r>
            <a:r>
              <a:rPr lang="hu-HU" sz="1600" dirty="0">
                <a:latin typeface="Calibri" panose="020F0502020204030204" pitchFamily="34" charset="0"/>
                <a:cs typeface="Calibri" panose="020F0502020204030204" pitchFamily="34" charset="0"/>
              </a:rPr>
              <a:t>: </a:t>
            </a:r>
            <a:r>
              <a:rPr lang="hu-HU" sz="1600" dirty="0">
                <a:latin typeface="Calibri" panose="020F0502020204030204" pitchFamily="34" charset="0"/>
                <a:cs typeface="Calibri" panose="020F0502020204030204" pitchFamily="34" charset="0"/>
                <a:hlinkClick r:id="rId6"/>
              </a:rPr>
              <a:t>http://dx.doi.org/10.1108/EUM0000000001086</a:t>
            </a:r>
            <a:r>
              <a:rPr lang="hu-HU" sz="1600" dirty="0">
                <a:latin typeface="Calibri" panose="020F0502020204030204" pitchFamily="34" charset="0"/>
                <a:cs typeface="Calibri" panose="020F0502020204030204" pitchFamily="34" charset="0"/>
              </a:rPr>
              <a:t> (Accessed: 5 </a:t>
            </a:r>
            <a:r>
              <a:rPr lang="hu-HU" sz="1600" dirty="0" err="1">
                <a:latin typeface="Calibri" panose="020F0502020204030204" pitchFamily="34" charset="0"/>
                <a:cs typeface="Calibri" panose="020F0502020204030204" pitchFamily="34" charset="0"/>
              </a:rPr>
              <a:t>October</a:t>
            </a:r>
            <a:r>
              <a:rPr lang="hu-HU" sz="1600" dirty="0">
                <a:latin typeface="Calibri" panose="020F0502020204030204" pitchFamily="34" charset="0"/>
                <a:cs typeface="Calibri" panose="020F0502020204030204" pitchFamily="34" charset="0"/>
              </a:rPr>
              <a:t> 2023)  </a:t>
            </a: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Marić, Dražen &amp; Marinković, Veljko &amp; Marić, Radenko &amp; Dimitrovski, Darko. (2016). ‘Analysis of tangible and intangible hotel service quality components’. </a:t>
            </a:r>
            <a:r>
              <a:rPr lang="en-US"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Industrija</a:t>
            </a:r>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44. 7-25.  DOI: 10.5937/industrija1-8437.</a:t>
            </a:r>
          </a:p>
          <a:p>
            <a:pPr algn="just"/>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effectLst/>
                <a:latin typeface="Calibri" panose="020F0502020204030204" pitchFamily="34" charset="0"/>
                <a:ea typeface="Times New Roman" panose="02020603050405020304" pitchFamily="18" charset="0"/>
                <a:cs typeface="Calibri" panose="020F0502020204030204" pitchFamily="34" charset="0"/>
              </a:rPr>
              <a:t>Marriott International, Inc. (2022) </a:t>
            </a:r>
            <a:r>
              <a:rPr lang="en-US" sz="1600" i="1" dirty="0">
                <a:effectLst/>
                <a:latin typeface="Calibri" panose="020F0502020204030204" pitchFamily="34" charset="0"/>
                <a:ea typeface="Times New Roman" panose="02020603050405020304" pitchFamily="18" charset="0"/>
                <a:cs typeface="Calibri" panose="020F0502020204030204" pitchFamily="34" charset="0"/>
              </a:rPr>
              <a:t>Annual Report 2022</a:t>
            </a:r>
            <a:r>
              <a:rPr lang="en-US" sz="1600" dirty="0">
                <a:effectLst/>
                <a:latin typeface="Calibri" panose="020F0502020204030204" pitchFamily="34" charset="0"/>
                <a:ea typeface="Times New Roman" panose="02020603050405020304" pitchFamily="18" charset="0"/>
                <a:cs typeface="Calibri" panose="020F0502020204030204" pitchFamily="34" charset="0"/>
              </a:rPr>
              <a:t>. Available at: </a:t>
            </a:r>
            <a:r>
              <a:rPr lang="en-US" sz="1600" dirty="0">
                <a:effectLst/>
                <a:latin typeface="Calibri" panose="020F0502020204030204" pitchFamily="34" charset="0"/>
                <a:ea typeface="Times New Roman" panose="02020603050405020304" pitchFamily="18" charset="0"/>
                <a:cs typeface="Calibri" panose="020F0502020204030204" pitchFamily="34" charset="0"/>
                <a:hlinkClick r:id="rId7"/>
              </a:rPr>
              <a:t>https://marriott.gcs-web.com/static-files/b82978a6-9d28-4e38-</a:t>
            </a:r>
            <a:r>
              <a:rPr lang="en-US" sz="1600" dirty="0">
                <a:effectLst/>
                <a:latin typeface="Calibri" panose="020F0502020204030204" pitchFamily="34" charset="0"/>
                <a:ea typeface="Times New Roman" panose="02020603050405020304" pitchFamily="18" charset="0"/>
                <a:cs typeface="Calibri" panose="020F0502020204030204" pitchFamily="34" charset="0"/>
              </a:rPr>
              <a:t>9855-fc4ae2cebe11 (Accessed: 6 	October 2023). </a:t>
            </a:r>
          </a:p>
          <a:p>
            <a:pPr algn="just"/>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fontAlgn="base">
              <a:lnSpc>
                <a:spcPts val="1560"/>
              </a:lnSpc>
            </a:pPr>
            <a:r>
              <a:rPr lang="hu-HU" sz="1600" dirty="0">
                <a:effectLst/>
                <a:latin typeface="Calibri" panose="020F0502020204030204" pitchFamily="34" charset="0"/>
                <a:ea typeface="Times New Roman" panose="02020603050405020304" pitchFamily="18" charset="0"/>
                <a:cs typeface="Calibri" panose="020F0502020204030204" pitchFamily="34" charset="0"/>
              </a:rPr>
              <a:t> </a:t>
            </a: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latin typeface="Calibri" panose="020F0502020204030204" pitchFamily="34" charset="0"/>
              <a:cs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80A1D4">
            <a:alpha val="58000"/>
          </a:srgbClr>
        </a:solidFill>
        <a:effectLst/>
      </p:bgPr>
    </p:bg>
    <p:spTree>
      <p:nvGrpSpPr>
        <p:cNvPr id="1" name=""/>
        <p:cNvGrpSpPr/>
        <p:nvPr/>
      </p:nvGrpSpPr>
      <p:grpSpPr>
        <a:xfrm>
          <a:off x="0" y="0"/>
          <a:ext cx="0" cy="0"/>
          <a:chOff x="0" y="0"/>
          <a:chExt cx="0" cy="0"/>
        </a:xfrm>
      </p:grpSpPr>
      <p:sp>
        <p:nvSpPr>
          <p:cNvPr id="2" name="Szövegdoboz 1"/>
          <p:cNvSpPr txBox="1"/>
          <p:nvPr/>
        </p:nvSpPr>
        <p:spPr>
          <a:xfrm>
            <a:off x="3098800" y="225911"/>
            <a:ext cx="5994400" cy="492443"/>
          </a:xfrm>
          <a:prstGeom prst="rect">
            <a:avLst/>
          </a:prstGeom>
          <a:noFill/>
        </p:spPr>
        <p:txBody>
          <a:bodyPr wrap="square" rtlCol="0">
            <a:spAutoFit/>
          </a:bodyPr>
          <a:lstStyle/>
          <a:p>
            <a:pPr algn="ctr"/>
            <a:r>
              <a:rPr lang="hu-HU" sz="2600" u="sng" dirty="0" err="1">
                <a:latin typeface="+mj-lt"/>
              </a:rPr>
              <a:t>Reference</a:t>
            </a:r>
            <a:r>
              <a:rPr lang="hu-HU" sz="2600" u="sng" dirty="0">
                <a:latin typeface="+mj-lt"/>
              </a:rPr>
              <a:t> </a:t>
            </a:r>
            <a:r>
              <a:rPr lang="hu-HU" sz="2600" u="sng" dirty="0" err="1">
                <a:latin typeface="+mj-lt"/>
              </a:rPr>
              <a:t>list</a:t>
            </a:r>
            <a:endParaRPr lang="hu-HU" sz="2600" u="sng" dirty="0">
              <a:latin typeface="+mj-lt"/>
            </a:endParaRPr>
          </a:p>
        </p:txBody>
      </p:sp>
      <p:sp>
        <p:nvSpPr>
          <p:cNvPr id="3" name="Szövegdoboz 2"/>
          <p:cNvSpPr txBox="1"/>
          <p:nvPr/>
        </p:nvSpPr>
        <p:spPr>
          <a:xfrm>
            <a:off x="635000" y="718354"/>
            <a:ext cx="10922000" cy="3744615"/>
          </a:xfrm>
          <a:prstGeom prst="rect">
            <a:avLst/>
          </a:prstGeom>
          <a:noFill/>
        </p:spPr>
        <p:txBody>
          <a:bodyPr wrap="square" rtlCol="0">
            <a:spAutoFit/>
          </a:bodyPr>
          <a:lstStyle/>
          <a:p>
            <a:pPr algn="just"/>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Pantelic, Vladan. (2017). </a:t>
            </a:r>
            <a:r>
              <a:rPr lang="en-US"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Factors influencing hotel selection: Decision making process. </a:t>
            </a:r>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Unpublished Dissertation. The Emirates Academy of Hospitality Management</a:t>
            </a: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Shin, M., Back, K.-J., Lee, C.-K., &amp; Lee, Y.-S. (2022). ‘The Loyalty Program for Our Self-Esteem: The Role of Collective Self-Esteem in Luxury Hotel Membership Programs.’ 	</a:t>
            </a:r>
            <a:r>
              <a:rPr lang="en-US"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Cornell Hospitality Quarterly</a:t>
            </a:r>
            <a:r>
              <a:rPr lang="en-US"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63(1), 19-32. DOI:10.1177/19389655211017449</a:t>
            </a:r>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1600" dirty="0">
                <a:latin typeface="Calibri" panose="020F0502020204030204" pitchFamily="34" charset="0"/>
                <a:cs typeface="Calibri" panose="020F0502020204030204" pitchFamily="34" charset="0"/>
              </a:rPr>
              <a:t>		</a:t>
            </a:r>
            <a:r>
              <a:rPr lang="en-US" sz="1600" dirty="0">
                <a:effectLst/>
                <a:latin typeface="Calibri" panose="020F0502020204030204" pitchFamily="34" charset="0"/>
                <a:ea typeface="Times New Roman" panose="02020603050405020304" pitchFamily="18" charset="0"/>
                <a:cs typeface="Calibri" panose="020F0502020204030204" pitchFamily="34" charset="0"/>
              </a:rPr>
              <a:t>	</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Yoong</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Kimberly</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(2022)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What</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is service excellence? The service excellence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definition</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i="1"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for</a:t>
            </a:r>
            <a:r>
              <a:rPr lang="hu-HU" sz="16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2022,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Available</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hu-HU" sz="16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hlinkClick r:id="rId2"/>
              </a:rPr>
              <a:t>https://hospitalityinsights.ehl.edu/what-is-service-	excellence</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(Accessed: 7 </a:t>
            </a:r>
            <a:r>
              <a:rPr lang="hu-HU" sz="16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October</a:t>
            </a:r>
            <a:r>
              <a:rPr lang="hu-HU"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2023)</a:t>
            </a:r>
          </a:p>
          <a:p>
            <a:pPr algn="just"/>
            <a:endParaRPr lang="hu-HU" sz="16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fontAlgn="base">
              <a:lnSpc>
                <a:spcPts val="1560"/>
              </a:lnSpc>
            </a:pPr>
            <a:r>
              <a:rPr lang="hu-HU" sz="1600" dirty="0">
                <a:effectLst/>
                <a:latin typeface="Calibri" panose="020F0502020204030204" pitchFamily="34" charset="0"/>
                <a:ea typeface="Times New Roman" panose="02020603050405020304" pitchFamily="18" charset="0"/>
                <a:cs typeface="Calibri" panose="020F0502020204030204" pitchFamily="34" charset="0"/>
              </a:rPr>
              <a:t> </a:t>
            </a: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hu-HU" sz="1600" dirty="0">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1194</Words>
  <Application>Microsoft Office PowerPoint</Application>
  <PresentationFormat>Custom</PresentationFormat>
  <Paragraphs>166</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Office-téma</vt:lpstr>
      <vt:lpstr>PowerPoint Presentation</vt:lpstr>
      <vt:lpstr>PowerPoint Presentation</vt:lpstr>
      <vt:lpstr>History JW Marriott</vt:lpstr>
      <vt:lpstr>JW Marriott now</vt:lpstr>
      <vt:lpstr>Potential guests of JW Marriott</vt:lpstr>
      <vt:lpstr>Clarification of terms</vt:lpstr>
      <vt:lpstr>Tangible and intangible assets</vt:lpstr>
      <vt:lpstr>Importance of quality service and WOW factor</vt:lpstr>
      <vt:lpstr>Hotel Loyalty Programs</vt:lpstr>
      <vt:lpstr>The WOW factor in JW Marriott Hotels Breathtaking Environment &amp; Exceptional Interiors</vt:lpstr>
      <vt:lpstr>The WOW factor in JW Marriott Hotels Special care for guests and environment</vt:lpstr>
      <vt:lpstr>Loyalty Programs at JW Marriott  Reward Program</vt:lpstr>
      <vt:lpstr>Loyalty Programs in JW Marriott  Membership Program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2</cp:revision>
  <dcterms:created xsi:type="dcterms:W3CDTF">2023-10-09T12:56:00Z</dcterms:created>
  <dcterms:modified xsi:type="dcterms:W3CDTF">2023-10-12T06:46:37Z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617FEE7882C94851A3552E0D2A575258_13</vt:lpwstr>
  </property>
  <property fmtid="{D5CDD505-2E9C-101B-9397-08002B2CF9AE}" pid="3" name="KSOProductBuildVer">
    <vt:lpwstr>1033-12.2.0.13215</vt:lpwstr>
  </property>
</Properties>
</file>