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E9E6"/>
    <a:srgbClr val="F7EB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73E825-43FB-45CD-8B6F-22F095213E9B}" v="3" dt="2023-10-27T06:56:43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7473E825-43FB-45CD-8B6F-22F095213E9B}"/>
    <pc:docChg chg="undo custSel addSld modSld">
      <pc:chgData name="Biatrice Bogos" userId="032b47c63b49b01c" providerId="LiveId" clId="{7473E825-43FB-45CD-8B6F-22F095213E9B}" dt="2023-10-27T07:00:21.628" v="340" actId="1076"/>
      <pc:docMkLst>
        <pc:docMk/>
      </pc:docMkLst>
      <pc:sldChg chg="modSp mod">
        <pc:chgData name="Biatrice Bogos" userId="032b47c63b49b01c" providerId="LiveId" clId="{7473E825-43FB-45CD-8B6F-22F095213E9B}" dt="2023-10-27T06:42:10.795" v="14" actId="1076"/>
        <pc:sldMkLst>
          <pc:docMk/>
          <pc:sldMk cId="1336633204" sldId="257"/>
        </pc:sldMkLst>
        <pc:spChg chg="mod">
          <ac:chgData name="Biatrice Bogos" userId="032b47c63b49b01c" providerId="LiveId" clId="{7473E825-43FB-45CD-8B6F-22F095213E9B}" dt="2023-10-27T06:41:58.475" v="10" actId="1076"/>
          <ac:spMkLst>
            <pc:docMk/>
            <pc:sldMk cId="1336633204" sldId="257"/>
            <ac:spMk id="2" creationId="{F1CD2E50-0D86-E772-C9AD-2A92062953E6}"/>
          </ac:spMkLst>
        </pc:spChg>
        <pc:spChg chg="mod">
          <ac:chgData name="Biatrice Bogos" userId="032b47c63b49b01c" providerId="LiveId" clId="{7473E825-43FB-45CD-8B6F-22F095213E9B}" dt="2023-10-27T06:42:01.949" v="11" actId="1076"/>
          <ac:spMkLst>
            <pc:docMk/>
            <pc:sldMk cId="1336633204" sldId="257"/>
            <ac:spMk id="3" creationId="{58C520F8-415B-BC7B-89CD-114A2D58BF0C}"/>
          </ac:spMkLst>
        </pc:spChg>
        <pc:picChg chg="mod">
          <ac:chgData name="Biatrice Bogos" userId="032b47c63b49b01c" providerId="LiveId" clId="{7473E825-43FB-45CD-8B6F-22F095213E9B}" dt="2023-10-27T06:42:10.795" v="14" actId="1076"/>
          <ac:picMkLst>
            <pc:docMk/>
            <pc:sldMk cId="1336633204" sldId="257"/>
            <ac:picMk id="5" creationId="{9CA1ACA4-D5E4-6518-AC83-02E5DF42B395}"/>
          </ac:picMkLst>
        </pc:picChg>
      </pc:sldChg>
      <pc:sldChg chg="modSp mod">
        <pc:chgData name="Biatrice Bogos" userId="032b47c63b49b01c" providerId="LiveId" clId="{7473E825-43FB-45CD-8B6F-22F095213E9B}" dt="2023-10-27T06:58:20.842" v="295" actId="208"/>
        <pc:sldMkLst>
          <pc:docMk/>
          <pc:sldMk cId="2960540343" sldId="259"/>
        </pc:sldMkLst>
        <pc:spChg chg="mod">
          <ac:chgData name="Biatrice Bogos" userId="032b47c63b49b01c" providerId="LiveId" clId="{7473E825-43FB-45CD-8B6F-22F095213E9B}" dt="2023-10-27T06:58:20.842" v="295" actId="208"/>
          <ac:spMkLst>
            <pc:docMk/>
            <pc:sldMk cId="2960540343" sldId="259"/>
            <ac:spMk id="3" creationId="{E2FEFC72-BF92-4AEB-3D30-C839FA6AC220}"/>
          </ac:spMkLst>
        </pc:spChg>
      </pc:sldChg>
      <pc:sldChg chg="modSp mod">
        <pc:chgData name="Biatrice Bogos" userId="032b47c63b49b01c" providerId="LiveId" clId="{7473E825-43FB-45CD-8B6F-22F095213E9B}" dt="2023-10-27T06:59:38.984" v="332" actId="27636"/>
        <pc:sldMkLst>
          <pc:docMk/>
          <pc:sldMk cId="1878111132" sldId="260"/>
        </pc:sldMkLst>
        <pc:spChg chg="mod">
          <ac:chgData name="Biatrice Bogos" userId="032b47c63b49b01c" providerId="LiveId" clId="{7473E825-43FB-45CD-8B6F-22F095213E9B}" dt="2023-10-27T06:59:38.984" v="332" actId="27636"/>
          <ac:spMkLst>
            <pc:docMk/>
            <pc:sldMk cId="1878111132" sldId="260"/>
            <ac:spMk id="3" creationId="{A5EF93AF-745F-9072-CBFA-3CEF10469F15}"/>
          </ac:spMkLst>
        </pc:spChg>
      </pc:sldChg>
      <pc:sldChg chg="addSp modSp new mod">
        <pc:chgData name="Biatrice Bogos" userId="032b47c63b49b01c" providerId="LiveId" clId="{7473E825-43FB-45CD-8B6F-22F095213E9B}" dt="2023-10-27T07:00:21.628" v="340" actId="1076"/>
        <pc:sldMkLst>
          <pc:docMk/>
          <pc:sldMk cId="1853075718" sldId="261"/>
        </pc:sldMkLst>
        <pc:spChg chg="mod">
          <ac:chgData name="Biatrice Bogos" userId="032b47c63b49b01c" providerId="LiveId" clId="{7473E825-43FB-45CD-8B6F-22F095213E9B}" dt="2023-10-27T06:59:56.067" v="333" actId="122"/>
          <ac:spMkLst>
            <pc:docMk/>
            <pc:sldMk cId="1853075718" sldId="261"/>
            <ac:spMk id="2" creationId="{85553ED5-E473-8E3C-315F-9F6CBC0D67AC}"/>
          </ac:spMkLst>
        </pc:spChg>
        <pc:spChg chg="mod">
          <ac:chgData name="Biatrice Bogos" userId="032b47c63b49b01c" providerId="LiveId" clId="{7473E825-43FB-45CD-8B6F-22F095213E9B}" dt="2023-10-27T07:00:07.289" v="336" actId="14100"/>
          <ac:spMkLst>
            <pc:docMk/>
            <pc:sldMk cId="1853075718" sldId="261"/>
            <ac:spMk id="3" creationId="{D1902BED-E199-995A-2738-92528DDE88A9}"/>
          </ac:spMkLst>
        </pc:spChg>
        <pc:picChg chg="add mod">
          <ac:chgData name="Biatrice Bogos" userId="032b47c63b49b01c" providerId="LiveId" clId="{7473E825-43FB-45CD-8B6F-22F095213E9B}" dt="2023-10-27T07:00:21.628" v="340" actId="1076"/>
          <ac:picMkLst>
            <pc:docMk/>
            <pc:sldMk cId="1853075718" sldId="261"/>
            <ac:picMk id="5" creationId="{3B4D1A0F-DA82-FB3A-5FAF-C22C28D7652C}"/>
          </ac:picMkLst>
        </pc:picChg>
      </pc:sldChg>
      <pc:sldChg chg="addSp modSp new mod setBg">
        <pc:chgData name="Biatrice Bogos" userId="032b47c63b49b01c" providerId="LiveId" clId="{7473E825-43FB-45CD-8B6F-22F095213E9B}" dt="2023-10-27T06:58:06.830" v="294" actId="403"/>
        <pc:sldMkLst>
          <pc:docMk/>
          <pc:sldMk cId="2336449805" sldId="262"/>
        </pc:sldMkLst>
        <pc:spChg chg="mod">
          <ac:chgData name="Biatrice Bogos" userId="032b47c63b49b01c" providerId="LiveId" clId="{7473E825-43FB-45CD-8B6F-22F095213E9B}" dt="2023-10-27T06:57:29.435" v="275" actId="1076"/>
          <ac:spMkLst>
            <pc:docMk/>
            <pc:sldMk cId="2336449805" sldId="262"/>
            <ac:spMk id="2" creationId="{C03A6035-09C7-39FF-9BF2-CBD8AC78C574}"/>
          </ac:spMkLst>
        </pc:spChg>
        <pc:spChg chg="mod">
          <ac:chgData name="Biatrice Bogos" userId="032b47c63b49b01c" providerId="LiveId" clId="{7473E825-43FB-45CD-8B6F-22F095213E9B}" dt="2023-10-27T06:58:06.830" v="294" actId="403"/>
          <ac:spMkLst>
            <pc:docMk/>
            <pc:sldMk cId="2336449805" sldId="262"/>
            <ac:spMk id="3" creationId="{73B08F08-B891-3DF3-9C3C-8E22E632F13F}"/>
          </ac:spMkLst>
        </pc:spChg>
        <pc:spChg chg="add">
          <ac:chgData name="Biatrice Bogos" userId="032b47c63b49b01c" providerId="LiveId" clId="{7473E825-43FB-45CD-8B6F-22F095213E9B}" dt="2023-10-27T06:56:53.405" v="244" actId="26606"/>
          <ac:spMkLst>
            <pc:docMk/>
            <pc:sldMk cId="2336449805" sldId="262"/>
            <ac:spMk id="10" creationId="{04812C46-200A-4DEB-A05E-3ED6C68C2387}"/>
          </ac:spMkLst>
        </pc:spChg>
        <pc:spChg chg="add">
          <ac:chgData name="Biatrice Bogos" userId="032b47c63b49b01c" providerId="LiveId" clId="{7473E825-43FB-45CD-8B6F-22F095213E9B}" dt="2023-10-27T06:56:53.405" v="244" actId="26606"/>
          <ac:spMkLst>
            <pc:docMk/>
            <pc:sldMk cId="2336449805" sldId="262"/>
            <ac:spMk id="12" creationId="{D1EA859B-E555-4109-94F3-6700E046E008}"/>
          </ac:spMkLst>
        </pc:spChg>
        <pc:picChg chg="add mod ord">
          <ac:chgData name="Biatrice Bogos" userId="032b47c63b49b01c" providerId="LiveId" clId="{7473E825-43FB-45CD-8B6F-22F095213E9B}" dt="2023-10-27T06:56:53.405" v="244" actId="26606"/>
          <ac:picMkLst>
            <pc:docMk/>
            <pc:sldMk cId="2336449805" sldId="262"/>
            <ac:picMk id="5" creationId="{C66167F1-A604-C989-EE4B-192F3F72C52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68844-1354-BD6F-1B86-FB35BA9B8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E8EFB7-1260-926A-9EA6-882928F1A8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77E09-8945-5DEF-12E0-0E60ACD52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26400-7C66-0F73-A7A0-CBC3A3CCD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242CF-D9DB-DCF2-8A88-F43F57E7E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767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4D09-0712-8F4C-A37B-DB718B021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1B9AB-842E-6FF6-C1B1-22A30819D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44E504-71B9-C5F7-6051-D828962EF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F597C-0255-FDD4-0ADA-B2DBE1030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C20DB-72A0-F7CB-79B2-DFC82DE14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420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12574-37E7-21E1-4841-78E663C22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34C97-14CE-BD5E-46CB-6DCCFC35E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746B8-D8FC-90D6-14AF-B09351781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F6C4F-CFAC-4104-0088-A047E89989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3A4ACB-8232-89A5-E7A8-43954C525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098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624CD-E0B9-2B2D-4B85-E51A19A32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AB91A-E217-F6D9-7B2C-D12F5EAC85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793B9B-09F1-4769-AA52-36D87888E3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B5A59-FF0F-EACB-50BB-4231167D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31843A-DF4E-4D44-F93E-E14836503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1DA64-B185-35C5-5C31-5381962B0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93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C4059-458A-E23A-21D1-A43A7FEFE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20E68-8012-70B3-54AB-D052E56316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A40E7-8CAE-2DE4-4186-779921096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E9807D-F555-8D54-5901-248CA01AD2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B6D97-B0A0-46C5-6775-1261C10CD8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9A0204-A1A5-EA55-00E0-17BA69F95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B97EC4-1216-29A4-B920-FC54720FD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F22437-3E0B-8A9D-42A1-70B3D8B08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27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97E46-8A8D-C3A6-957F-2B3C3A837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017D3F-199D-8323-6966-C693FFE96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0FCE2B-4B61-6AFC-3A83-3EAF6012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6204-5C92-AF71-63B0-50995A71D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713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A94A10-21FA-9225-75B2-B8E941E0A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07D43C-B52A-BD80-EF1B-7774F6BDB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48533-4C4F-B990-56EC-8EE720891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773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F1096-A344-9F39-ED8E-D6B4FC7E0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CB79D-800D-3B2B-A180-0847EABBB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251E37-29D6-88C8-6BA1-CC86C8A0A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005EC2-ABBF-26A1-400A-5FEE5DD1F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9EE1B-E20A-CEB6-7428-C2562102F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BA453-59B9-DA02-3FDB-06B57705B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39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10DF6-28B0-BA15-91B8-4DAC415D3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74FD12-BAFA-0184-F4B8-69E2645BC6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A23DF-C59A-C269-EDD0-86FBB6E0CA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7C99D0-CA07-396E-845A-7C8989750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925342-51D6-4A03-4DFC-784595C0B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977244-144E-ACDC-859F-F7E5F6ACE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08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B7A68-55EF-A1EB-84E2-2D8657E3A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FFE22C-744A-691D-77CA-24F1162101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C16A7F-DC3D-BF9C-238E-84268A1D8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C80BF-2AB8-6D4D-E114-33428063B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D763B-3AD8-EF0B-214F-38009FF89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433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FBAF88-E781-670B-7AE5-401C2AF57B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01A1D5-32D5-342F-30E2-EE1348E8F8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26070-ADBB-0A07-354E-86A860796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6D8C68-1C0A-1EA2-1C42-1BA465254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FAED1-BE6D-3CE9-A6C8-D2C5DFFFE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885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ED634C-BCFF-7C33-87E7-9EDB5CA5F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AF74B-C9E4-1F62-E92C-E60078E753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E64E4-CC88-2849-6A1F-852F70543F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65F31-A5FC-4D75-AFF3-6D081C23D5AE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B6579-14AF-FB66-0A1F-7F6E67A2FA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E27B7-3712-6BB2-A12D-12B8A8719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92C78-23A5-4A2D-B184-DE33F9FCE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866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v:/r/personal/2213957_student_uwtsd_ac_uk/Documents/Recording-20231027_130617.webm?csf=1&amp;web=1&amp;e=zuyXO3&amp;nav=eyJyZWZlcnJhbEluZm8iOnsicmVmZXJyYWxBcHAiOiJTdHJlYW1XZWJBcHAiLCJyZWZlcnJhbFZpZXciOiJTaGFyZURpYWxvZyIsInJlZmVycmFsQXBwUGxhdGZvcm0iOiJXZWIiLCJyZWZlcnJhbE1vZGUiOiJ2aWV3In19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80484-14B2-108C-9283-993144BFC9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24523"/>
            <a:ext cx="9144000" cy="2387600"/>
          </a:xfrm>
          <a:gradFill flip="none" rotWithShape="1">
            <a:gsLst>
              <a:gs pos="0">
                <a:srgbClr val="7030A0">
                  <a:shade val="30000"/>
                  <a:satMod val="115000"/>
                </a:srgbClr>
              </a:gs>
              <a:gs pos="50000">
                <a:srgbClr val="7030A0">
                  <a:shade val="67500"/>
                  <a:satMod val="115000"/>
                </a:srgbClr>
              </a:gs>
              <a:gs pos="100000">
                <a:srgbClr val="7030A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Languages and Cultural Awareness</a:t>
            </a:r>
            <a:b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9B3AF0-C176-46D0-D2BC-9242088862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97238"/>
            <a:ext cx="9144000" cy="165576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on cultural misunderstandings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lecturer: Heidi Prosser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and id: Georgiana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Cucu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/2213957</a:t>
            </a:r>
          </a:p>
        </p:txBody>
      </p:sp>
      <p:pic>
        <p:nvPicPr>
          <p:cNvPr id="5" name="Picture 4" descr="A logo for a hotel&#10;&#10;Description automatically generated">
            <a:extLst>
              <a:ext uri="{FF2B5EF4-FFF2-40B4-BE49-F238E27FC236}">
                <a16:creationId xmlns:a16="http://schemas.microsoft.com/office/drawing/2014/main" id="{4EAD6E94-7164-4707-D952-94C1121F5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142" y="3889479"/>
            <a:ext cx="2051715" cy="2343998"/>
          </a:xfrm>
          <a:prstGeom prst="rect">
            <a:avLst/>
          </a:prstGeom>
          <a:ln>
            <a:solidFill>
              <a:srgbClr val="F7E9E6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  <p:sp>
        <p:nvSpPr>
          <p:cNvPr id="9" name="CasetăText 8">
            <a:extLst>
              <a:ext uri="{FF2B5EF4-FFF2-40B4-BE49-F238E27FC236}">
                <a16:creationId xmlns:a16="http://schemas.microsoft.com/office/drawing/2014/main" id="{B8BB660B-2B87-A0BA-9BE0-77F5FD7CF322}"/>
              </a:ext>
            </a:extLst>
          </p:cNvPr>
          <p:cNvSpPr txBox="1"/>
          <p:nvPr/>
        </p:nvSpPr>
        <p:spPr>
          <a:xfrm>
            <a:off x="3962264" y="5061477"/>
            <a:ext cx="77315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 b="0" i="0" dirty="0" err="1">
                <a:effectLst/>
                <a:hlinkClick r:id="rId3"/>
              </a:rPr>
              <a:t>Recording-20231027_130617.webm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505050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D2E50-0D86-E772-C9AD-2A9206295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360" y="30702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Multilingualism's Influence on the Hotel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520F8-415B-BC7B-89CD-114A2D58B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3790" y="1495546"/>
            <a:ext cx="10616850" cy="41836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Successful interactions with visitors from various origins is mandated by the hotel industry's worldwide nature.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bridging the disparities among cultures, multilingualism improves the guest experience.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Proficient language skills are crucial when it comes to building confidence and guaranteeing satisfaction of guests (Christiansen, Branch, and 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Karmowska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A poster of a person and person&#10;&#10;Description automatically generated">
            <a:extLst>
              <a:ext uri="{FF2B5EF4-FFF2-40B4-BE49-F238E27FC236}">
                <a16:creationId xmlns:a16="http://schemas.microsoft.com/office/drawing/2014/main" id="{9CA1ACA4-D5E4-6518-AC83-02E5DF42B3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54" t="19329" r="11556" b="18392"/>
          <a:stretch/>
        </p:blipFill>
        <p:spPr>
          <a:xfrm>
            <a:off x="2908984" y="3571857"/>
            <a:ext cx="6374032" cy="2950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633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53ED5-E473-8E3C-315F-9F6CBC0D6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Why Language Awareness Is Crucial?</a:t>
            </a:r>
            <a:b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02BED-E199-995A-2738-92528DDE8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880" y="1463041"/>
            <a:ext cx="11231880" cy="2326640"/>
          </a:xfrm>
        </p:spPr>
        <p:txBody>
          <a:bodyPr/>
          <a:lstStyle/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Facilitates staff comprehension and accommodation of guest preferences.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misinterpretations and possible disputes (</a:t>
            </a: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Maheshkar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Sharma, 2018).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Contributes to the hotel's enhanced standing in terms of cultural sensitivity and superior service.</a:t>
            </a:r>
          </a:p>
        </p:txBody>
      </p:sp>
      <p:pic>
        <p:nvPicPr>
          <p:cNvPr id="5" name="Picture 4" descr="A group of colorful gears&#10;&#10;Description automatically generated">
            <a:extLst>
              <a:ext uri="{FF2B5EF4-FFF2-40B4-BE49-F238E27FC236}">
                <a16:creationId xmlns:a16="http://schemas.microsoft.com/office/drawing/2014/main" id="{3B4D1A0F-DA82-FB3A-5FAF-C22C28D765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129" y="3796984"/>
            <a:ext cx="6816231" cy="2759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075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33FFF-560C-5F7B-9161-3F7E4FB87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19685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Spanish language</a:t>
            </a:r>
            <a:endParaRPr lang="en-GB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FEBDA-895C-5E4C-16F8-C9715A69E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1234598"/>
            <a:ext cx="7848600" cy="5356859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Spanish is an official language of Spain and numerous Latin American nations.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more than 460 million indigenous Spanish speakers worldwide (Abramson and Moran, 2016).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language is regarded as the second most widely spoken by native speakers.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Business Etiquette: Dos and Don’ts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Being polite entails employing formal salutations such as "Buenos días" and expressing gratitude with "Gracias".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formal setting, impoliteness includes interrupting while a guest is speaking or using colloquial language.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Neglecting the preferences or particular demands of guests.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Constantly approach hotel visitors with courtesy, refrain from using informal language, and ensure clear communication (Hampden-Turner and Trompenaars,2020).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screenshot of a phone&#10;&#10;Description automatically generated">
            <a:extLst>
              <a:ext uri="{FF2B5EF4-FFF2-40B4-BE49-F238E27FC236}">
                <a16:creationId xmlns:a16="http://schemas.microsoft.com/office/drawing/2014/main" id="{45077B7A-C1CA-DC51-A36E-1216AEBC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739140"/>
            <a:ext cx="3657600" cy="535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80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cleaning a logo&#10;&#10;Description automatically generated">
            <a:extLst>
              <a:ext uri="{FF2B5EF4-FFF2-40B4-BE49-F238E27FC236}">
                <a16:creationId xmlns:a16="http://schemas.microsoft.com/office/drawing/2014/main" id="{C66167F1-A604-C989-EE4B-192F3F72C5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63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3A6035-09C7-39FF-9BF2-CBD8AC78C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7930" y="-9207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Ritz Carlton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08F08-B891-3DF3-9C3C-8E22E632F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2508" y="1899912"/>
            <a:ext cx="4397891" cy="4775208"/>
          </a:xfrm>
        </p:spPr>
        <p:txBody>
          <a:bodyPr>
            <a:normAutofit fontScale="32500" lnSpcReduction="20000"/>
          </a:bodyPr>
          <a:lstStyle/>
          <a:p>
            <a:pPr algn="just">
              <a:lnSpc>
                <a:spcPct val="170000"/>
              </a:lnSpc>
              <a:buFont typeface="Courier New" panose="02070309020205020404" pitchFamily="49" charset="0"/>
              <a:buChar char="o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The Ritz-Carlton is noted for providing exceptional service and has a set of high standards of service called as "The Gold Standards.“</a:t>
            </a:r>
          </a:p>
          <a:p>
            <a:pPr algn="just">
              <a:lnSpc>
                <a:spcPct val="170000"/>
              </a:lnSpc>
              <a:buFont typeface="Courier New" panose="02070309020205020404" pitchFamily="49" charset="0"/>
              <a:buChar char="o"/>
            </a:pPr>
            <a:endParaRPr lang="en-GB" sz="4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300" b="1" dirty="0">
                <a:latin typeface="Arial" panose="020B0604020202020204" pitchFamily="34" charset="0"/>
                <a:cs typeface="Arial" panose="020B0604020202020204" pitchFamily="34" charset="0"/>
              </a:rPr>
              <a:t>Ritz Carlton service in 3 simple steps:</a:t>
            </a:r>
          </a:p>
          <a:p>
            <a:pPr algn="just">
              <a:lnSpc>
                <a:spcPct val="170000"/>
              </a:lnSpc>
              <a:buFont typeface="Courier New" panose="02070309020205020404" pitchFamily="49" charset="0"/>
              <a:buChar char="o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A heartfelt and sincere greeting. Make use of the guest's name.</a:t>
            </a:r>
          </a:p>
          <a:p>
            <a:pPr algn="just">
              <a:lnSpc>
                <a:spcPct val="170000"/>
              </a:lnSpc>
              <a:buFont typeface="Courier New" panose="02070309020205020404" pitchFamily="49" charset="0"/>
              <a:buChar char="o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Anticipation and satisfaction of each guest's wants.</a:t>
            </a:r>
          </a:p>
          <a:p>
            <a:pPr algn="just">
              <a:lnSpc>
                <a:spcPct val="170000"/>
              </a:lnSpc>
              <a:buFont typeface="Courier New" panose="02070309020205020404" pitchFamily="49" charset="0"/>
              <a:buChar char="o"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Farewell with a warm good-bye that includes the guest's name.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GB" sz="43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(Ritz Carlton, n.d.).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449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F1BC2-BD2C-EB20-248F-AC0C6B8FC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standards of Diversity Hotel &amp; Spa London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EFC72-BF92-4AEB-3D30-C839FA6AC2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485846"/>
            <a:ext cx="6643555" cy="3704642"/>
          </a:xfrm>
          <a:ln>
            <a:solidFill>
              <a:schemeClr val="accent1"/>
            </a:solidFill>
          </a:ln>
        </p:spPr>
        <p:txBody>
          <a:bodyPr anchor="t">
            <a:normAutofit fontScale="925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Accept etiquette as a part of the hotel culture.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Invite guest input to improve our service standards.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to meet or exceed the requirements set by industry. leaders such as the Ritz-Carlton.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Prioritise the privacy of guests.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aware of dietary preferences.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 about important religious customs.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(Hofstede, Hofstede, and Minkov, 2010)</a:t>
            </a:r>
          </a:p>
        </p:txBody>
      </p:sp>
      <p:pic>
        <p:nvPicPr>
          <p:cNvPr id="4" name="Picture 3" descr="A logo for a hotel&#10;&#10;Description automatically generated">
            <a:extLst>
              <a:ext uri="{FF2B5EF4-FFF2-40B4-BE49-F238E27FC236}">
                <a16:creationId xmlns:a16="http://schemas.microsoft.com/office/drawing/2014/main" id="{0BF85062-AB3E-D15A-2986-59859309AA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71" r="4" b="1350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60540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8DF2D-1B0E-662A-58DC-A9A59273E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7839"/>
            <a:ext cx="10515600" cy="1325563"/>
          </a:xfrm>
        </p:spPr>
        <p:txBody>
          <a:bodyPr/>
          <a:lstStyle/>
          <a:p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F93AF-745F-9072-CBFA-3CEF10469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80" y="1825624"/>
            <a:ext cx="10916920" cy="4697095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Abramson, N.R. and Moran, R. (2018) Managing Cultural Differences: Global Leadership for the 21st Century. 10th Ed. Abingdon: Routledge.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Christiansen, B., Branch, J.D. and </a:t>
            </a: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Karmowska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(2020) Cultural Factors and Performance in 21st Century Businesses. Hershey : IGI Global.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Hampden-Turner, C. and Trompenaars, F. (2020) Riding the Waves of Culture. 4 </a:t>
            </a: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London: John Murray Press. 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Hofstede, G., Hofstede, G.J. and Minkov, M. (2010) Cultures and organizations: software of the mind. 3rd Ed. New York: McGraw-Hill. </a:t>
            </a:r>
          </a:p>
          <a:p>
            <a:pPr algn="just">
              <a:lnSpc>
                <a:spcPct val="150000"/>
              </a:lnSpc>
            </a:pPr>
            <a:r>
              <a:rPr lang="en-GB" sz="1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Maheshkar</a:t>
            </a:r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and Sharma, V. (2018) Handbook of Research on Cross-Cultural Business Education. Hershey: IGI Global.</a:t>
            </a:r>
          </a:p>
          <a:p>
            <a:pPr algn="l"/>
            <a:r>
              <a:rPr lang="en-GB" sz="1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Ritz Carlton (n.d.) </a:t>
            </a:r>
            <a:r>
              <a:rPr lang="en-GB" sz="19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About The Ritz-Carlton</a:t>
            </a:r>
            <a:r>
              <a:rPr lang="en-GB" sz="19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https://www.ritzcarlton.com/en/about-the-ritz-carlton/.</a:t>
            </a:r>
          </a:p>
          <a:p>
            <a:pPr algn="l"/>
            <a:r>
              <a:rPr lang="en-GB" sz="19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  <a:p>
            <a:pPr algn="just">
              <a:lnSpc>
                <a:spcPct val="150000"/>
              </a:lnSpc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111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583</Words>
  <Application>Microsoft Office PowerPoint</Application>
  <PresentationFormat>Ecran lat</PresentationFormat>
  <Paragraphs>46</Paragraphs>
  <Slides>7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Office Theme</vt:lpstr>
      <vt:lpstr>Foreign Languages and Cultural Awareness BMIH5003</vt:lpstr>
      <vt:lpstr>Multilingualism's Influence on the Hotel Industry</vt:lpstr>
      <vt:lpstr>Why Language Awareness Is Crucial? </vt:lpstr>
      <vt:lpstr>Spanish language</vt:lpstr>
      <vt:lpstr>Ritz Carlton Example</vt:lpstr>
      <vt:lpstr>The standards of Diversity Hotel &amp; Spa London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and Cultural Awareness BMIH5003</dc:title>
  <cp:lastModifiedBy>Georgiana Cucu (2213957)</cp:lastModifiedBy>
  <cp:revision>2</cp:revision>
  <dcterms:created xsi:type="dcterms:W3CDTF">2023-10-27T05:37:41Z</dcterms:created>
  <dcterms:modified xsi:type="dcterms:W3CDTF">2023-10-27T10:29:36Z</dcterms:modified>
</cp:coreProperties>
</file>