
<file path=[Content_Types].xml><?xml version="1.0" encoding="utf-8"?>
<Types xmlns="http://schemas.openxmlformats.org/package/2006/content-types">
  <Default Extension="jpeg" ContentType="image/jpeg"/>
  <Default Extension="mp3" ContentType="audio/m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notesMasterIdLst>
    <p:notesMasterId r:id="rId28"/>
  </p:notesMasterIdLst>
  <p:sldIdLst>
    <p:sldId id="256" r:id="rId2"/>
    <p:sldId id="299" r:id="rId3"/>
    <p:sldId id="300" r:id="rId4"/>
    <p:sldId id="287" r:id="rId5"/>
    <p:sldId id="301" r:id="rId6"/>
    <p:sldId id="302" r:id="rId7"/>
    <p:sldId id="303" r:id="rId8"/>
    <p:sldId id="304" r:id="rId9"/>
    <p:sldId id="306" r:id="rId10"/>
    <p:sldId id="282" r:id="rId11"/>
    <p:sldId id="266" r:id="rId12"/>
    <p:sldId id="307" r:id="rId13"/>
    <p:sldId id="308" r:id="rId14"/>
    <p:sldId id="288" r:id="rId15"/>
    <p:sldId id="259" r:id="rId16"/>
    <p:sldId id="289" r:id="rId17"/>
    <p:sldId id="283" r:id="rId18"/>
    <p:sldId id="280" r:id="rId19"/>
    <p:sldId id="290" r:id="rId20"/>
    <p:sldId id="291" r:id="rId21"/>
    <p:sldId id="281" r:id="rId22"/>
    <p:sldId id="292" r:id="rId23"/>
    <p:sldId id="293" r:id="rId24"/>
    <p:sldId id="294" r:id="rId25"/>
    <p:sldId id="295" r:id="rId26"/>
    <p:sldId id="305" r:id="rId27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  <p:ext uri="{2D200454-40CA-4A62-9FC3-DE9A4176ACB9}">
      <p15:notes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F35FB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–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22838BEF-8BB2-4498-84A7-C5851F593DF1}" styleName="Medium Style 4 – Accent 5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5"/>
              </a:solidFill>
            </a:ln>
          </a:left>
          <a:right>
            <a:ln w="12700" cmpd="sng">
              <a:solidFill>
                <a:schemeClr val="accent5"/>
              </a:solidFill>
            </a:ln>
          </a:right>
          <a:top>
            <a:ln w="12700" cmpd="sng">
              <a:solidFill>
                <a:schemeClr val="accent5"/>
              </a:solidFill>
            </a:ln>
          </a:top>
          <a:bottom>
            <a:ln w="12700" cmpd="sng">
              <a:solidFill>
                <a:schemeClr val="accent5"/>
              </a:solidFill>
            </a:ln>
          </a:bottom>
          <a:insideH>
            <a:ln w="12700" cmpd="sng">
              <a:solidFill>
                <a:schemeClr val="accent5"/>
              </a:solidFill>
            </a:ln>
          </a:insideH>
          <a:insideV>
            <a:ln w="12700" cmpd="sng">
              <a:solidFill>
                <a:schemeClr val="accent5"/>
              </a:solidFill>
            </a:ln>
          </a:insideV>
        </a:tcBdr>
        <a:fill>
          <a:solidFill>
            <a:schemeClr val="accent5">
              <a:tint val="20000"/>
            </a:schemeClr>
          </a:solidFill>
        </a:fill>
      </a:tcStyle>
    </a:wholeTbl>
    <a:band1H>
      <a:tcStyle>
        <a:tcBdr/>
        <a:fill>
          <a:solidFill>
            <a:schemeClr val="accent5">
              <a:tint val="40000"/>
            </a:schemeClr>
          </a:solidFill>
        </a:fill>
      </a:tcStyle>
    </a:band1H>
    <a:band1V>
      <a:tcStyle>
        <a:tcBdr/>
        <a:fill>
          <a:solidFill>
            <a:schemeClr val="accent5">
              <a:tint val="4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25400" cmpd="sng">
              <a:solidFill>
                <a:schemeClr val="accent5"/>
              </a:solidFill>
            </a:ln>
          </a:top>
        </a:tcBdr>
        <a:fill>
          <a:solidFill>
            <a:schemeClr val="accent5">
              <a:tint val="20000"/>
            </a:schemeClr>
          </a:solidFill>
        </a:fill>
      </a:tcStyle>
    </a:lastRow>
    <a:firstRow>
      <a:tcTxStyle b="on"/>
      <a:tcStyle>
        <a:tcBdr/>
        <a:fill>
          <a:solidFill>
            <a:schemeClr val="accent5">
              <a:tint val="20000"/>
            </a:schemeClr>
          </a:solidFill>
        </a:fill>
      </a:tcStyle>
    </a:firstRow>
  </a:tblStyle>
  <a:tblStyle styleId="{46F890A9-2807-4EBB-B81D-B2AA78EC7F39}" styleName="Dark Style 2 – Accent 5/Accent 6">
    <a:wholeTbl>
      <a:tcTxStyle>
        <a:fontRef idx="minor">
          <a:scrgbClr r="0" g="0" b="0"/>
        </a:fontRef>
        <a:schemeClr val="dk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5">
              <a:tint val="20000"/>
            </a:schemeClr>
          </a:solidFill>
        </a:fill>
      </a:tcStyle>
    </a:wholeTbl>
    <a:band1H>
      <a:tcStyle>
        <a:tcBdr/>
        <a:fill>
          <a:solidFill>
            <a:schemeClr val="accent5">
              <a:tint val="40000"/>
            </a:schemeClr>
          </a:solidFill>
        </a:fill>
      </a:tcStyle>
    </a:band1H>
    <a:band1V>
      <a:tcStyle>
        <a:tcBdr/>
        <a:fill>
          <a:solidFill>
            <a:schemeClr val="accent5">
              <a:tint val="4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dk1"/>
              </a:solidFill>
            </a:ln>
          </a:top>
        </a:tcBdr>
        <a:fill>
          <a:solidFill>
            <a:schemeClr val="accent5">
              <a:tint val="20000"/>
            </a:schemeClr>
          </a:solidFill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6"/>
          </a:solidFill>
        </a:fill>
      </a:tcStyle>
    </a:firstRow>
  </a:tblStyle>
  <a:tblStyle styleId="{3C2FFA5D-87B4-456A-9821-1D502468CF0F}" styleName="Themed Style 1 – Accent 1">
    <a:tblBg>
      <a:fillRef idx="2">
        <a:schemeClr val="accent1"/>
      </a:fillRef>
      <a:effectRef idx="1">
        <a:schemeClr val="accent1"/>
      </a:effectRef>
    </a:tblBg>
    <a:wholeTbl>
      <a:tcTxStyle>
        <a:fontRef idx="minor">
          <a:scrgbClr r="0" g="0" b="0"/>
        </a:fontRef>
        <a:schemeClr val="dk1"/>
      </a:tcTxStyle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Ref idx="1">
              <a:schemeClr val="accent1"/>
            </a:lnRef>
          </a:insideH>
          <a:insideV>
            <a:lnRef idx="1">
              <a:schemeClr val="accent1"/>
            </a:lnRef>
          </a:insideV>
        </a:tcBdr>
        <a:fill>
          <a:noFill/>
        </a:fill>
      </a:tcStyle>
    </a:wholeTbl>
    <a:band1H>
      <a:tcStyle>
        <a:tcBdr/>
        <a:fill>
          <a:solidFill>
            <a:schemeClr val="accent1">
              <a:alpha val="40000"/>
            </a:schemeClr>
          </a:solidFill>
        </a:fill>
      </a:tcStyle>
    </a:band1H>
    <a:band2H>
      <a:tcStyle>
        <a:tcBdr/>
      </a:tcStyle>
    </a:band2H>
    <a:band1V>
      <a:tcStyle>
        <a:tcBdr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</a:tcBdr>
        <a:fill>
          <a:solidFill>
            <a:schemeClr val="accent1">
              <a:alpha val="40000"/>
            </a:schemeClr>
          </a:solidFill>
        </a:fill>
      </a:tcStyle>
    </a:band1V>
    <a:band2V>
      <a:tcStyle>
        <a:tcBdr/>
      </a:tcStyle>
    </a:band2V>
    <a:lastCol>
      <a:tcTxStyle b="on"/>
      <a:tcStyle>
        <a:tcBdr>
          <a:left>
            <a:lnRef idx="2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Ref idx="1">
              <a:schemeClr val="accent1"/>
            </a:lnRef>
          </a:insideH>
          <a:insideV>
            <a:ln>
              <a:noFill/>
            </a:ln>
          </a:insideV>
        </a:tcBdr>
      </a:tcStyle>
    </a:lastCol>
    <a:firstCol>
      <a:tcTxStyle b="on"/>
      <a:tcStyle>
        <a:tcBdr>
          <a:left>
            <a:lnRef idx="1">
              <a:schemeClr val="accent1"/>
            </a:lnRef>
          </a:left>
          <a:right>
            <a:lnRef idx="2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Ref idx="1">
              <a:schemeClr val="accent1"/>
            </a:lnRef>
          </a:insideH>
          <a:insideV>
            <a:ln>
              <a:noFill/>
            </a:ln>
          </a:insideV>
        </a:tcBdr>
      </a:tcStyle>
    </a:firstCol>
    <a:lastRow>
      <a:tcTxStyle b="on"/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2">
              <a:schemeClr val="accent1"/>
            </a:lnRef>
          </a:top>
          <a:bottom>
            <a:lnRef idx="2">
              <a:schemeClr val="accen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2">
              <a:schemeClr val="l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1"/>
          </a:solidFill>
        </a:fill>
      </a:tcStyle>
    </a:firstRow>
  </a:tblStyle>
  <a:tblStyle styleId="{D113A9D2-9D6B-4929-AA2D-F23B5EE8CBE7}" styleName="Themed Style 2 – Accent 1">
    <a:tblBg>
      <a:fillRef idx="3">
        <a:schemeClr val="accent1"/>
      </a:fillRef>
      <a:effectRef idx="3">
        <a:schemeClr val="accent1"/>
      </a:effectRef>
    </a:tblBg>
    <a:wholeTbl>
      <a:tcTxStyle>
        <a:fontRef idx="minor">
          <a:scrgbClr r="0" g="0" b="0"/>
        </a:fontRef>
        <a:schemeClr val="lt1"/>
      </a:tcTxStyle>
      <a:tcStyle>
        <a:tcBdr>
          <a:left>
            <a:lnRef idx="1">
              <a:schemeClr val="accent1">
                <a:tint val="50000"/>
              </a:schemeClr>
            </a:lnRef>
          </a:left>
          <a:right>
            <a:lnRef idx="1">
              <a:schemeClr val="accent1">
                <a:tint val="50000"/>
              </a:schemeClr>
            </a:lnRef>
          </a:right>
          <a:top>
            <a:lnRef idx="1">
              <a:schemeClr val="accent1">
                <a:tint val="50000"/>
              </a:schemeClr>
            </a:lnRef>
          </a:top>
          <a:bottom>
            <a:lnRef idx="1">
              <a:schemeClr val="accent1">
                <a:tint val="50000"/>
              </a:schemeClr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lt1">
              <a:alpha val="20000"/>
            </a:schemeClr>
          </a:solidFill>
        </a:fill>
      </a:tcStyle>
    </a:band1H>
    <a:band1V>
      <a:tcStyle>
        <a:tcBdr/>
        <a:fill>
          <a:solidFill>
            <a:schemeClr val="lt1">
              <a:alpha val="20000"/>
            </a:schemeClr>
          </a:solidFill>
        </a:fill>
      </a:tcStyle>
    </a:band1V>
    <a:lastCol>
      <a:tcTxStyle b="on"/>
      <a:tcStyle>
        <a:tcBdr>
          <a:left>
            <a:lnRef idx="2">
              <a:schemeClr val="lt1"/>
            </a:lnRef>
          </a:left>
        </a:tcBdr>
      </a:tcStyle>
    </a:lastCol>
    <a:firstCol>
      <a:tcTxStyle b="on"/>
      <a:tcStyle>
        <a:tcBdr>
          <a:right>
            <a:lnRef idx="2">
              <a:schemeClr val="lt1"/>
            </a:lnRef>
          </a:right>
        </a:tcBdr>
      </a:tcStyle>
    </a:firstCol>
    <a:lastRow>
      <a:tcTxStyle b="on"/>
      <a:tcStyle>
        <a:tcBdr>
          <a:top>
            <a:lnRef idx="2">
              <a:schemeClr val="lt1"/>
            </a:lnRef>
          </a:top>
        </a:tcBdr>
        <a:fill>
          <a:noFill/>
        </a:fill>
      </a:tcStyle>
    </a:lastRow>
    <a:seCell>
      <a:tcStyle>
        <a:tcBdr>
          <a:left>
            <a:ln>
              <a:noFill/>
            </a:ln>
          </a:left>
          <a:top>
            <a:ln>
              <a:noFill/>
            </a:ln>
          </a:top>
        </a:tcBdr>
      </a:tcStyle>
    </a:seCell>
    <a:swCell>
      <a:tcStyle>
        <a:tcBdr>
          <a:right>
            <a:ln>
              <a:noFill/>
            </a:ln>
          </a:right>
          <a:top>
            <a:ln>
              <a:noFill/>
            </a:ln>
          </a:top>
        </a:tcBdr>
      </a:tcStyle>
    </a:swCell>
    <a:firstRow>
      <a:tcTxStyle b="on"/>
      <a:tcStyle>
        <a:tcBdr>
          <a:bottom>
            <a:lnRef idx="3">
              <a:schemeClr val="lt1"/>
            </a:lnRef>
          </a:bottom>
        </a:tcBdr>
        <a:fill>
          <a:noFill/>
        </a:fill>
      </a:tcStyle>
    </a:firstRow>
    <a:neCell>
      <a:tcStyle>
        <a:tcBdr>
          <a:bottom>
            <a:ln>
              <a:noFill/>
            </a:ln>
          </a:bottom>
        </a:tcBdr>
      </a:tcStyle>
    </a:neCell>
  </a:tblStyle>
  <a:tblStyle styleId="{E269D01E-BC32-4049-B463-5C60D7B0CCD2}" styleName="Themed Style 2 – Accent 4">
    <a:tblBg>
      <a:fillRef idx="3">
        <a:schemeClr val="accent4"/>
      </a:fillRef>
      <a:effectRef idx="3">
        <a:schemeClr val="accent4"/>
      </a:effectRef>
    </a:tblBg>
    <a:wholeTbl>
      <a:tcTxStyle>
        <a:fontRef idx="minor">
          <a:scrgbClr r="0" g="0" b="0"/>
        </a:fontRef>
        <a:schemeClr val="lt1"/>
      </a:tcTxStyle>
      <a:tcStyle>
        <a:tcBdr>
          <a:left>
            <a:lnRef idx="1">
              <a:schemeClr val="accent4">
                <a:tint val="50000"/>
              </a:schemeClr>
            </a:lnRef>
          </a:left>
          <a:right>
            <a:lnRef idx="1">
              <a:schemeClr val="accent4">
                <a:tint val="50000"/>
              </a:schemeClr>
            </a:lnRef>
          </a:right>
          <a:top>
            <a:lnRef idx="1">
              <a:schemeClr val="accent4">
                <a:tint val="50000"/>
              </a:schemeClr>
            </a:lnRef>
          </a:top>
          <a:bottom>
            <a:lnRef idx="1">
              <a:schemeClr val="accent4">
                <a:tint val="50000"/>
              </a:schemeClr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lt1">
              <a:alpha val="20000"/>
            </a:schemeClr>
          </a:solidFill>
        </a:fill>
      </a:tcStyle>
    </a:band1H>
    <a:band1V>
      <a:tcStyle>
        <a:tcBdr/>
        <a:fill>
          <a:solidFill>
            <a:schemeClr val="lt1">
              <a:alpha val="20000"/>
            </a:schemeClr>
          </a:solidFill>
        </a:fill>
      </a:tcStyle>
    </a:band1V>
    <a:lastCol>
      <a:tcTxStyle b="on"/>
      <a:tcStyle>
        <a:tcBdr>
          <a:left>
            <a:lnRef idx="2">
              <a:schemeClr val="lt1"/>
            </a:lnRef>
          </a:left>
        </a:tcBdr>
      </a:tcStyle>
    </a:lastCol>
    <a:firstCol>
      <a:tcTxStyle b="on"/>
      <a:tcStyle>
        <a:tcBdr>
          <a:right>
            <a:lnRef idx="2">
              <a:schemeClr val="lt1"/>
            </a:lnRef>
          </a:right>
        </a:tcBdr>
      </a:tcStyle>
    </a:firstCol>
    <a:lastRow>
      <a:tcTxStyle b="on"/>
      <a:tcStyle>
        <a:tcBdr>
          <a:top>
            <a:lnRef idx="2">
              <a:schemeClr val="lt1"/>
            </a:lnRef>
          </a:top>
        </a:tcBdr>
        <a:fill>
          <a:noFill/>
        </a:fill>
      </a:tcStyle>
    </a:lastRow>
    <a:seCell>
      <a:tcStyle>
        <a:tcBdr>
          <a:left>
            <a:ln>
              <a:noFill/>
            </a:ln>
          </a:left>
          <a:top>
            <a:ln>
              <a:noFill/>
            </a:ln>
          </a:top>
        </a:tcBdr>
      </a:tcStyle>
    </a:seCell>
    <a:swCell>
      <a:tcStyle>
        <a:tcBdr>
          <a:right>
            <a:ln>
              <a:noFill/>
            </a:ln>
          </a:right>
          <a:top>
            <a:ln>
              <a:noFill/>
            </a:ln>
          </a:top>
        </a:tcBdr>
      </a:tcStyle>
    </a:swCell>
    <a:firstRow>
      <a:tcTxStyle b="on"/>
      <a:tcStyle>
        <a:tcBdr>
          <a:bottom>
            <a:lnRef idx="3">
              <a:schemeClr val="lt1"/>
            </a:lnRef>
          </a:bottom>
        </a:tcBdr>
        <a:fill>
          <a:noFill/>
        </a:fill>
      </a:tcStyle>
    </a:firstRow>
    <a:neCell>
      <a:tcStyle>
        <a:tcBdr>
          <a:bottom>
            <a:ln>
              <a:noFill/>
            </a:ln>
          </a:bottom>
        </a:tcBdr>
      </a:tcStyle>
    </a:neCell>
  </a:tblStyle>
  <a:tblStyle styleId="{327F97BB-C833-4FB7-BDE5-3F7075034690}" styleName="Themed Style 2 – Accent 5">
    <a:tblBg>
      <a:fillRef idx="3">
        <a:schemeClr val="accent5"/>
      </a:fillRef>
      <a:effectRef idx="3">
        <a:schemeClr val="accent5"/>
      </a:effectRef>
    </a:tblBg>
    <a:wholeTbl>
      <a:tcTxStyle>
        <a:fontRef idx="minor">
          <a:scrgbClr r="0" g="0" b="0"/>
        </a:fontRef>
        <a:schemeClr val="lt1"/>
      </a:tcTxStyle>
      <a:tcStyle>
        <a:tcBdr>
          <a:left>
            <a:lnRef idx="1">
              <a:schemeClr val="accent5">
                <a:tint val="50000"/>
              </a:schemeClr>
            </a:lnRef>
          </a:left>
          <a:right>
            <a:lnRef idx="1">
              <a:schemeClr val="accent5">
                <a:tint val="50000"/>
              </a:schemeClr>
            </a:lnRef>
          </a:right>
          <a:top>
            <a:lnRef idx="1">
              <a:schemeClr val="accent5">
                <a:tint val="50000"/>
              </a:schemeClr>
            </a:lnRef>
          </a:top>
          <a:bottom>
            <a:lnRef idx="1">
              <a:schemeClr val="accent5">
                <a:tint val="50000"/>
              </a:schemeClr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lt1">
              <a:alpha val="20000"/>
            </a:schemeClr>
          </a:solidFill>
        </a:fill>
      </a:tcStyle>
    </a:band1H>
    <a:band1V>
      <a:tcStyle>
        <a:tcBdr/>
        <a:fill>
          <a:solidFill>
            <a:schemeClr val="lt1">
              <a:alpha val="20000"/>
            </a:schemeClr>
          </a:solidFill>
        </a:fill>
      </a:tcStyle>
    </a:band1V>
    <a:lastCol>
      <a:tcTxStyle b="on"/>
      <a:tcStyle>
        <a:tcBdr>
          <a:left>
            <a:lnRef idx="2">
              <a:schemeClr val="lt1"/>
            </a:lnRef>
          </a:left>
        </a:tcBdr>
      </a:tcStyle>
    </a:lastCol>
    <a:firstCol>
      <a:tcTxStyle b="on"/>
      <a:tcStyle>
        <a:tcBdr>
          <a:right>
            <a:lnRef idx="2">
              <a:schemeClr val="lt1"/>
            </a:lnRef>
          </a:right>
        </a:tcBdr>
      </a:tcStyle>
    </a:firstCol>
    <a:lastRow>
      <a:tcTxStyle b="on"/>
      <a:tcStyle>
        <a:tcBdr>
          <a:top>
            <a:lnRef idx="2">
              <a:schemeClr val="lt1"/>
            </a:lnRef>
          </a:top>
        </a:tcBdr>
        <a:fill>
          <a:noFill/>
        </a:fill>
      </a:tcStyle>
    </a:lastRow>
    <a:seCell>
      <a:tcStyle>
        <a:tcBdr>
          <a:left>
            <a:ln>
              <a:noFill/>
            </a:ln>
          </a:left>
          <a:top>
            <a:ln>
              <a:noFill/>
            </a:ln>
          </a:top>
        </a:tcBdr>
      </a:tcStyle>
    </a:seCell>
    <a:swCell>
      <a:tcStyle>
        <a:tcBdr>
          <a:right>
            <a:ln>
              <a:noFill/>
            </a:ln>
          </a:right>
          <a:top>
            <a:ln>
              <a:noFill/>
            </a:ln>
          </a:top>
        </a:tcBdr>
      </a:tcStyle>
    </a:swCell>
    <a:firstRow>
      <a:tcTxStyle b="on"/>
      <a:tcStyle>
        <a:tcBdr>
          <a:bottom>
            <a:lnRef idx="3">
              <a:schemeClr val="lt1"/>
            </a:lnRef>
          </a:bottom>
        </a:tcBdr>
        <a:fill>
          <a:noFill/>
        </a:fill>
      </a:tcStyle>
    </a:firstRow>
    <a:neCell>
      <a:tcStyle>
        <a:tcBdr>
          <a:bottom>
            <a:ln>
              <a:noFill/>
            </a:ln>
          </a:bottom>
        </a:tcBdr>
      </a:tcStyle>
    </a:neCell>
  </a:tblStyle>
  <a:tblStyle styleId="{69012ECD-51FC-41F1-AA8D-1B2483CD663E}" styleName="Light Style 2 – Accent 1">
    <a:wholeTbl>
      <a:tcTxStyle>
        <a:fontRef idx="minor">
          <a:scrgbClr r="0" g="0" b="0"/>
        </a:fontRef>
        <a:schemeClr val="tx1"/>
      </a:tcTxStyle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</a:tcBdr>
      </a:tcStyle>
    </a:band1H>
    <a:band1V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</a:tcBdr>
      </a:tcStyle>
    </a:band1V>
    <a:band2V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</a:tcBdr>
      </a:tcStyle>
    </a:band2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1"/>
              </a:solidFill>
            </a:ln>
          </a:top>
        </a:tcBdr>
      </a:tcStyle>
    </a:lastRow>
    <a:firstRow>
      <a:tcTxStyle b="on">
        <a:fontRef idx="minor">
          <a:scrgbClr r="0" g="0" b="0"/>
        </a:fontRef>
        <a:schemeClr val="bg1"/>
      </a:tcTxStyle>
      <a:tcStyle>
        <a:tcBdr/>
        <a:fillRef idx="1">
          <a:schemeClr val="accent1"/>
        </a:fillRef>
      </a:tcStyle>
    </a:firstRow>
  </a:tblStyle>
  <a:tblStyle styleId="{8EC20E35-A176-4012-BC5E-935CFFF8708E}" styleName="Medium Style 3">
    <a:wholeTbl>
      <a:tcTxStyle>
        <a:fontRef idx="minor"/>
        <a:schemeClr val="dk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25400" cmpd="sng">
              <a:solidFill>
                <a:schemeClr val="dk1"/>
              </a:solidFill>
            </a:ln>
          </a:top>
          <a:bottom>
            <a:ln w="25400" cmpd="sng">
              <a:solidFill>
                <a:schemeClr val="dk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dk1">
              <a:tint val="20000"/>
            </a:schemeClr>
          </a:solidFill>
        </a:fill>
      </a:tcStyle>
    </a:band1H>
    <a:band1V>
      <a:tcStyle>
        <a:tcBdr/>
        <a:fill>
          <a:solidFill>
            <a:schemeClr val="dk1">
              <a:tint val="20000"/>
            </a:schemeClr>
          </a:solidFill>
        </a:fill>
      </a:tcStyle>
    </a:band1V>
    <a:la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dk1"/>
          </a:solidFill>
        </a:fill>
      </a:tcStyle>
    </a:lastCol>
    <a:fir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dk1"/>
          </a:solidFill>
        </a:fill>
      </a:tcStyle>
    </a:firstCol>
    <a:lastRow>
      <a:tcTxStyle b="on"/>
      <a:tcStyle>
        <a:tcBdr>
          <a:top>
            <a:ln w="50800" cmpd="dbl">
              <a:solidFill>
                <a:schemeClr val="dk1"/>
              </a:solidFill>
            </a:ln>
          </a:top>
        </a:tcBdr>
        <a:fill>
          <a:solidFill>
            <a:schemeClr val="lt1"/>
          </a:solidFill>
        </a:fill>
      </a:tcStyle>
    </a:lastRow>
    <a:seCell>
      <a:tcTxStyle b="on">
        <a:fontRef idx="minor">
          <a:scrgbClr r="0" g="0" b="0"/>
        </a:fontRef>
        <a:schemeClr val="dk1"/>
      </a:tcTxStyle>
      <a:tcStyle>
        <a:tcBdr/>
      </a:tcStyle>
    </a:seCell>
    <a:swCell>
      <a:tcTxStyle b="on">
        <a:fontRef idx="minor">
          <a:scrgbClr r="0" g="0" b="0"/>
        </a:fontRef>
        <a:schemeClr val="dk1"/>
      </a:tcTxStyle>
      <a:tcStyle>
        <a:tcBdr/>
      </a:tcStyle>
    </a:swCell>
    <a:firstRow>
      <a:tcTxStyle b="on">
        <a:fontRef idx="minor">
          <a:scrgbClr r="0" g="0" b="0"/>
        </a:fontRef>
        <a:schemeClr val="lt1"/>
      </a:tcTxStyle>
      <a:tcStyle>
        <a:tcBdr>
          <a:bottom>
            <a:ln w="25400" cmpd="sng">
              <a:solidFill>
                <a:schemeClr val="dk1"/>
              </a:solidFill>
            </a:ln>
          </a:bottom>
        </a:tcBdr>
        <a:fill>
          <a:solidFill>
            <a:schemeClr val="dk1"/>
          </a:solidFill>
        </a:fill>
      </a:tcStyle>
    </a:firstRow>
  </a:tblStyle>
  <a:tblStyle styleId="{8799B23B-EC83-4686-B30A-512413B5E67A}" styleName="Light Style 3 – Accent 3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accent3"/>
              </a:solidFill>
            </a:ln>
          </a:left>
          <a:right>
            <a:ln w="12700" cmpd="sng">
              <a:solidFill>
                <a:schemeClr val="accent3"/>
              </a:solidFill>
            </a:ln>
          </a:right>
          <a:top>
            <a:ln w="12700" cmpd="sng">
              <a:solidFill>
                <a:schemeClr val="accent3"/>
              </a:solidFill>
            </a:ln>
          </a:top>
          <a:bottom>
            <a:ln w="12700" cmpd="sng">
              <a:solidFill>
                <a:schemeClr val="accent3"/>
              </a:solidFill>
            </a:ln>
          </a:bottom>
          <a:insideH>
            <a:ln w="12700" cmpd="sng">
              <a:solidFill>
                <a:schemeClr val="accent3"/>
              </a:solidFill>
            </a:ln>
          </a:insideH>
          <a:insideV>
            <a:ln w="12700" cmpd="sng">
              <a:solidFill>
                <a:schemeClr val="accent3"/>
              </a:solidFill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3">
              <a:alpha val="20000"/>
            </a:schemeClr>
          </a:solidFill>
        </a:fill>
      </a:tcStyle>
    </a:band1H>
    <a:band1V>
      <a:tcStyle>
        <a:tcBdr/>
        <a:fill>
          <a:solidFill>
            <a:schemeClr val="accent3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3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25400" cmpd="sng">
              <a:solidFill>
                <a:schemeClr val="accent3"/>
              </a:solidFill>
            </a:ln>
          </a:bottom>
        </a:tcBdr>
        <a:fill>
          <a:noFill/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7064"/>
    <p:restoredTop sz="94150"/>
  </p:normalViewPr>
  <p:slideViewPr>
    <p:cSldViewPr snapToGrid="0">
      <p:cViewPr varScale="1">
        <p:scale>
          <a:sx n="120" d="100"/>
          <a:sy n="120" d="100"/>
        </p:scale>
        <p:origin x="704" y="192"/>
      </p:cViewPr>
      <p:guideLst/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" d="1"/>
        <a:sy n="1" d="1"/>
      </p:scale>
      <p:origin x="0" y="0"/>
    </p:cViewPr>
  </p:notesTextViewPr>
  <p:sorterViewPr>
    <p:cViewPr>
      <p:scale>
        <a:sx n="80" d="100"/>
        <a:sy n="80" d="100"/>
      </p:scale>
      <p:origin x="0" y="0"/>
    </p:cViewPr>
  </p:sorterViewPr>
  <p:notesViewPr>
    <p:cSldViewPr snapToGrid="0">
      <p:cViewPr varScale="1">
        <p:scale>
          <a:sx n="97" d="100"/>
          <a:sy n="97" d="100"/>
        </p:scale>
        <p:origin x="4328" y="200"/>
      </p:cViewPr>
      <p:guideLst/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tableStyles" Target="tableStyle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notesMaster" Target="notesMasters/notesMaster1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viewProps" Target="view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4C278F46-E9F7-4B8E-8D8E-6CAC7CC9EDAB}" type="doc">
      <dgm:prSet loTypeId="urn:microsoft.com/office/officeart/2005/8/layout/list1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1D43F864-52F3-40AD-8D11-D666F2EBB208}">
      <dgm:prSet/>
      <dgm:spPr/>
      <dgm:t>
        <a:bodyPr/>
        <a:lstStyle/>
        <a:p>
          <a:r>
            <a:rPr lang="en-US"/>
            <a:t>Task:</a:t>
          </a:r>
        </a:p>
      </dgm:t>
    </dgm:pt>
    <dgm:pt modelId="{52FB7F0D-8C99-4C28-B473-9B098CFA84D7}" type="parTrans" cxnId="{A89A6492-25E3-414A-A615-94ACAF4765F6}">
      <dgm:prSet/>
      <dgm:spPr/>
      <dgm:t>
        <a:bodyPr/>
        <a:lstStyle/>
        <a:p>
          <a:endParaRPr lang="en-US"/>
        </a:p>
      </dgm:t>
    </dgm:pt>
    <dgm:pt modelId="{247C9BDA-77B2-4AA7-9282-1B8D7442329C}" type="sibTrans" cxnId="{A89A6492-25E3-414A-A615-94ACAF4765F6}">
      <dgm:prSet/>
      <dgm:spPr/>
      <dgm:t>
        <a:bodyPr/>
        <a:lstStyle/>
        <a:p>
          <a:endParaRPr lang="en-US"/>
        </a:p>
      </dgm:t>
    </dgm:pt>
    <dgm:pt modelId="{522FBC81-B891-4B33-9729-3A704096174F}">
      <dgm:prSet/>
      <dgm:spPr/>
      <dgm:t>
        <a:bodyPr/>
        <a:lstStyle/>
        <a:p>
          <a:r>
            <a:rPr lang="en-US" dirty="0"/>
            <a:t>In treble clef </a:t>
          </a:r>
          <a:r>
            <a:rPr lang="en-GB" dirty="0"/>
            <a:t>harmonise</a:t>
          </a:r>
          <a:r>
            <a:rPr lang="en-US" dirty="0"/>
            <a:t>:</a:t>
          </a:r>
        </a:p>
      </dgm:t>
    </dgm:pt>
    <dgm:pt modelId="{380F4628-56B6-4F00-9E9D-1E7133A09E67}" type="parTrans" cxnId="{594E6945-7D5D-4F31-A713-AF0242FC1122}">
      <dgm:prSet/>
      <dgm:spPr/>
      <dgm:t>
        <a:bodyPr/>
        <a:lstStyle/>
        <a:p>
          <a:endParaRPr lang="en-US"/>
        </a:p>
      </dgm:t>
    </dgm:pt>
    <dgm:pt modelId="{E7A20750-F9A5-41CB-9E98-A70F59012AE1}" type="sibTrans" cxnId="{594E6945-7D5D-4F31-A713-AF0242FC1122}">
      <dgm:prSet/>
      <dgm:spPr/>
      <dgm:t>
        <a:bodyPr/>
        <a:lstStyle/>
        <a:p>
          <a:endParaRPr lang="en-US"/>
        </a:p>
      </dgm:t>
    </dgm:pt>
    <dgm:pt modelId="{09EB19B7-3C3E-494F-8EC7-147D6D481A2C}">
      <dgm:prSet/>
      <dgm:spPr/>
      <dgm:t>
        <a:bodyPr/>
        <a:lstStyle/>
        <a:p>
          <a:pPr>
            <a:lnSpc>
              <a:spcPct val="150000"/>
            </a:lnSpc>
          </a:pPr>
          <a:r>
            <a:rPr lang="en-US" dirty="0"/>
            <a:t>F# natural minor</a:t>
          </a:r>
        </a:p>
      </dgm:t>
    </dgm:pt>
    <dgm:pt modelId="{1230877E-A312-49C3-A764-371135FF1337}" type="parTrans" cxnId="{0CF09EF8-811D-4E07-9169-2873EAD30591}">
      <dgm:prSet/>
      <dgm:spPr/>
      <dgm:t>
        <a:bodyPr/>
        <a:lstStyle/>
        <a:p>
          <a:endParaRPr lang="en-US"/>
        </a:p>
      </dgm:t>
    </dgm:pt>
    <dgm:pt modelId="{4D956FD9-4A7C-415D-919D-1A0177B7DC9D}" type="sibTrans" cxnId="{0CF09EF8-811D-4E07-9169-2873EAD30591}">
      <dgm:prSet/>
      <dgm:spPr/>
      <dgm:t>
        <a:bodyPr/>
        <a:lstStyle/>
        <a:p>
          <a:endParaRPr lang="en-US"/>
        </a:p>
      </dgm:t>
    </dgm:pt>
    <dgm:pt modelId="{020E4ABE-B0FD-423D-B978-D490396FB901}">
      <dgm:prSet/>
      <dgm:spPr/>
      <dgm:t>
        <a:bodyPr/>
        <a:lstStyle/>
        <a:p>
          <a:pPr>
            <a:lnSpc>
              <a:spcPct val="150000"/>
            </a:lnSpc>
          </a:pPr>
          <a:r>
            <a:rPr lang="en-US" dirty="0"/>
            <a:t>D harmonic minor</a:t>
          </a:r>
        </a:p>
      </dgm:t>
    </dgm:pt>
    <dgm:pt modelId="{6799F37C-788D-455D-9BC2-7C1A3AD5253F}" type="parTrans" cxnId="{21F3817E-E1AB-414C-93C9-AA1E53D06306}">
      <dgm:prSet/>
      <dgm:spPr/>
      <dgm:t>
        <a:bodyPr/>
        <a:lstStyle/>
        <a:p>
          <a:endParaRPr lang="en-US"/>
        </a:p>
      </dgm:t>
    </dgm:pt>
    <dgm:pt modelId="{4066E2E2-E4F5-407C-AFF6-4089660AFD37}" type="sibTrans" cxnId="{21F3817E-E1AB-414C-93C9-AA1E53D06306}">
      <dgm:prSet/>
      <dgm:spPr/>
      <dgm:t>
        <a:bodyPr/>
        <a:lstStyle/>
        <a:p>
          <a:endParaRPr lang="en-US"/>
        </a:p>
      </dgm:t>
    </dgm:pt>
    <dgm:pt modelId="{1B386315-AA1D-4A22-B08E-D577BDD1FA22}">
      <dgm:prSet/>
      <dgm:spPr/>
      <dgm:t>
        <a:bodyPr/>
        <a:lstStyle/>
        <a:p>
          <a:pPr>
            <a:lnSpc>
              <a:spcPct val="150000"/>
            </a:lnSpc>
          </a:pPr>
          <a:r>
            <a:rPr lang="en-US" dirty="0"/>
            <a:t>B♭ melodic minor</a:t>
          </a:r>
        </a:p>
      </dgm:t>
    </dgm:pt>
    <dgm:pt modelId="{32AB5FEC-17B1-4B2D-8F2B-5BBE8D193E1C}" type="parTrans" cxnId="{31B96014-EBD6-44AA-ACFC-56CD0F977FF4}">
      <dgm:prSet/>
      <dgm:spPr/>
      <dgm:t>
        <a:bodyPr/>
        <a:lstStyle/>
        <a:p>
          <a:endParaRPr lang="en-US"/>
        </a:p>
      </dgm:t>
    </dgm:pt>
    <dgm:pt modelId="{702ADFD3-FF4A-49CF-8B7C-1B621A590F10}" type="sibTrans" cxnId="{31B96014-EBD6-44AA-ACFC-56CD0F977FF4}">
      <dgm:prSet/>
      <dgm:spPr/>
      <dgm:t>
        <a:bodyPr/>
        <a:lstStyle/>
        <a:p>
          <a:endParaRPr lang="en-US"/>
        </a:p>
      </dgm:t>
    </dgm:pt>
    <dgm:pt modelId="{B99FB99A-653F-5647-AFC3-CDA1E12DEC00}" type="pres">
      <dgm:prSet presAssocID="{4C278F46-E9F7-4B8E-8D8E-6CAC7CC9EDAB}" presName="linear" presStyleCnt="0">
        <dgm:presLayoutVars>
          <dgm:dir/>
          <dgm:animLvl val="lvl"/>
          <dgm:resizeHandles val="exact"/>
        </dgm:presLayoutVars>
      </dgm:prSet>
      <dgm:spPr/>
    </dgm:pt>
    <dgm:pt modelId="{A781FBF2-DE25-9E4D-9EC7-6F9476D2D453}" type="pres">
      <dgm:prSet presAssocID="{1D43F864-52F3-40AD-8D11-D666F2EBB208}" presName="parentLin" presStyleCnt="0"/>
      <dgm:spPr/>
    </dgm:pt>
    <dgm:pt modelId="{C8A773C7-8727-4647-B56F-266985EA645D}" type="pres">
      <dgm:prSet presAssocID="{1D43F864-52F3-40AD-8D11-D666F2EBB208}" presName="parentLeftMargin" presStyleLbl="node1" presStyleIdx="0" presStyleCnt="2"/>
      <dgm:spPr/>
    </dgm:pt>
    <dgm:pt modelId="{F4C1E0F1-C0AE-614F-88B1-B91ED22E7373}" type="pres">
      <dgm:prSet presAssocID="{1D43F864-52F3-40AD-8D11-D666F2EBB208}" presName="parentText" presStyleLbl="node1" presStyleIdx="0" presStyleCnt="2">
        <dgm:presLayoutVars>
          <dgm:chMax val="0"/>
          <dgm:bulletEnabled val="1"/>
        </dgm:presLayoutVars>
      </dgm:prSet>
      <dgm:spPr/>
    </dgm:pt>
    <dgm:pt modelId="{43A31E8D-8BF8-4E4B-ACAC-E3EE3F4FB422}" type="pres">
      <dgm:prSet presAssocID="{1D43F864-52F3-40AD-8D11-D666F2EBB208}" presName="negativeSpace" presStyleCnt="0"/>
      <dgm:spPr/>
    </dgm:pt>
    <dgm:pt modelId="{0F936A7F-AFA7-984D-90F1-9367766CB8CE}" type="pres">
      <dgm:prSet presAssocID="{1D43F864-52F3-40AD-8D11-D666F2EBB208}" presName="childText" presStyleLbl="conFgAcc1" presStyleIdx="0" presStyleCnt="2">
        <dgm:presLayoutVars>
          <dgm:bulletEnabled val="1"/>
        </dgm:presLayoutVars>
      </dgm:prSet>
      <dgm:spPr/>
    </dgm:pt>
    <dgm:pt modelId="{39FBF05B-8384-444F-9FB4-E89EA70CF36A}" type="pres">
      <dgm:prSet presAssocID="{247C9BDA-77B2-4AA7-9282-1B8D7442329C}" presName="spaceBetweenRectangles" presStyleCnt="0"/>
      <dgm:spPr/>
    </dgm:pt>
    <dgm:pt modelId="{AC7F71AB-01E7-2B42-9E7F-053539172573}" type="pres">
      <dgm:prSet presAssocID="{522FBC81-B891-4B33-9729-3A704096174F}" presName="parentLin" presStyleCnt="0"/>
      <dgm:spPr/>
    </dgm:pt>
    <dgm:pt modelId="{A9C3520D-208F-D446-AB41-B0A55F85E467}" type="pres">
      <dgm:prSet presAssocID="{522FBC81-B891-4B33-9729-3A704096174F}" presName="parentLeftMargin" presStyleLbl="node1" presStyleIdx="0" presStyleCnt="2"/>
      <dgm:spPr/>
    </dgm:pt>
    <dgm:pt modelId="{43CF93E5-27DA-9942-9F9B-8DDD4BD417BB}" type="pres">
      <dgm:prSet presAssocID="{522FBC81-B891-4B33-9729-3A704096174F}" presName="parentText" presStyleLbl="node1" presStyleIdx="1" presStyleCnt="2">
        <dgm:presLayoutVars>
          <dgm:chMax val="0"/>
          <dgm:bulletEnabled val="1"/>
        </dgm:presLayoutVars>
      </dgm:prSet>
      <dgm:spPr/>
    </dgm:pt>
    <dgm:pt modelId="{D72F1F45-9EA7-7B49-A4FD-6C927E14FA8E}" type="pres">
      <dgm:prSet presAssocID="{522FBC81-B891-4B33-9729-3A704096174F}" presName="negativeSpace" presStyleCnt="0"/>
      <dgm:spPr/>
    </dgm:pt>
    <dgm:pt modelId="{8139B86D-AFBD-6146-BF2F-E9D8A4A85A86}" type="pres">
      <dgm:prSet presAssocID="{522FBC81-B891-4B33-9729-3A704096174F}" presName="childText" presStyleLbl="conFgAcc1" presStyleIdx="1" presStyleCnt="2">
        <dgm:presLayoutVars>
          <dgm:bulletEnabled val="1"/>
        </dgm:presLayoutVars>
      </dgm:prSet>
      <dgm:spPr/>
    </dgm:pt>
  </dgm:ptLst>
  <dgm:cxnLst>
    <dgm:cxn modelId="{31B96014-EBD6-44AA-ACFC-56CD0F977FF4}" srcId="{522FBC81-B891-4B33-9729-3A704096174F}" destId="{1B386315-AA1D-4A22-B08E-D577BDD1FA22}" srcOrd="2" destOrd="0" parTransId="{32AB5FEC-17B1-4B2D-8F2B-5BBE8D193E1C}" sibTransId="{702ADFD3-FF4A-49CF-8B7C-1B621A590F10}"/>
    <dgm:cxn modelId="{78C28B26-4701-774B-98D3-A69086F5E4A2}" type="presOf" srcId="{09EB19B7-3C3E-494F-8EC7-147D6D481A2C}" destId="{8139B86D-AFBD-6146-BF2F-E9D8A4A85A86}" srcOrd="0" destOrd="0" presId="urn:microsoft.com/office/officeart/2005/8/layout/list1"/>
    <dgm:cxn modelId="{594E6945-7D5D-4F31-A713-AF0242FC1122}" srcId="{4C278F46-E9F7-4B8E-8D8E-6CAC7CC9EDAB}" destId="{522FBC81-B891-4B33-9729-3A704096174F}" srcOrd="1" destOrd="0" parTransId="{380F4628-56B6-4F00-9E9D-1E7133A09E67}" sibTransId="{E7A20750-F9A5-41CB-9E98-A70F59012AE1}"/>
    <dgm:cxn modelId="{5838084D-20FF-4A47-AF95-5F2D5D218247}" type="presOf" srcId="{522FBC81-B891-4B33-9729-3A704096174F}" destId="{A9C3520D-208F-D446-AB41-B0A55F85E467}" srcOrd="0" destOrd="0" presId="urn:microsoft.com/office/officeart/2005/8/layout/list1"/>
    <dgm:cxn modelId="{95867753-0C21-0D48-B915-4AE229CEA17E}" type="presOf" srcId="{020E4ABE-B0FD-423D-B978-D490396FB901}" destId="{8139B86D-AFBD-6146-BF2F-E9D8A4A85A86}" srcOrd="0" destOrd="1" presId="urn:microsoft.com/office/officeart/2005/8/layout/list1"/>
    <dgm:cxn modelId="{3B606F5D-2B5B-FA43-8B48-AC8C8A7BE906}" type="presOf" srcId="{522FBC81-B891-4B33-9729-3A704096174F}" destId="{43CF93E5-27DA-9942-9F9B-8DDD4BD417BB}" srcOrd="1" destOrd="0" presId="urn:microsoft.com/office/officeart/2005/8/layout/list1"/>
    <dgm:cxn modelId="{58F97B6C-5516-3547-AEAA-DBDB917BE645}" type="presOf" srcId="{4C278F46-E9F7-4B8E-8D8E-6CAC7CC9EDAB}" destId="{B99FB99A-653F-5647-AFC3-CDA1E12DEC00}" srcOrd="0" destOrd="0" presId="urn:microsoft.com/office/officeart/2005/8/layout/list1"/>
    <dgm:cxn modelId="{482C547A-9FEA-9244-BF56-CCCCFDE74C98}" type="presOf" srcId="{1D43F864-52F3-40AD-8D11-D666F2EBB208}" destId="{C8A773C7-8727-4647-B56F-266985EA645D}" srcOrd="0" destOrd="0" presId="urn:microsoft.com/office/officeart/2005/8/layout/list1"/>
    <dgm:cxn modelId="{21F3817E-E1AB-414C-93C9-AA1E53D06306}" srcId="{522FBC81-B891-4B33-9729-3A704096174F}" destId="{020E4ABE-B0FD-423D-B978-D490396FB901}" srcOrd="1" destOrd="0" parTransId="{6799F37C-788D-455D-9BC2-7C1A3AD5253F}" sibTransId="{4066E2E2-E4F5-407C-AFF6-4089660AFD37}"/>
    <dgm:cxn modelId="{60688090-98C4-694B-96E3-5BEF0AF90CAF}" type="presOf" srcId="{1D43F864-52F3-40AD-8D11-D666F2EBB208}" destId="{F4C1E0F1-C0AE-614F-88B1-B91ED22E7373}" srcOrd="1" destOrd="0" presId="urn:microsoft.com/office/officeart/2005/8/layout/list1"/>
    <dgm:cxn modelId="{A89A6492-25E3-414A-A615-94ACAF4765F6}" srcId="{4C278F46-E9F7-4B8E-8D8E-6CAC7CC9EDAB}" destId="{1D43F864-52F3-40AD-8D11-D666F2EBB208}" srcOrd="0" destOrd="0" parTransId="{52FB7F0D-8C99-4C28-B473-9B098CFA84D7}" sibTransId="{247C9BDA-77B2-4AA7-9282-1B8D7442329C}"/>
    <dgm:cxn modelId="{5876ABD2-DEC7-1B4D-B27A-B8B174A19C86}" type="presOf" srcId="{1B386315-AA1D-4A22-B08E-D577BDD1FA22}" destId="{8139B86D-AFBD-6146-BF2F-E9D8A4A85A86}" srcOrd="0" destOrd="2" presId="urn:microsoft.com/office/officeart/2005/8/layout/list1"/>
    <dgm:cxn modelId="{0CF09EF8-811D-4E07-9169-2873EAD30591}" srcId="{522FBC81-B891-4B33-9729-3A704096174F}" destId="{09EB19B7-3C3E-494F-8EC7-147D6D481A2C}" srcOrd="0" destOrd="0" parTransId="{1230877E-A312-49C3-A764-371135FF1337}" sibTransId="{4D956FD9-4A7C-415D-919D-1A0177B7DC9D}"/>
    <dgm:cxn modelId="{E38D7712-BDA7-0341-BB5B-ACCCC00A8FA4}" type="presParOf" srcId="{B99FB99A-653F-5647-AFC3-CDA1E12DEC00}" destId="{A781FBF2-DE25-9E4D-9EC7-6F9476D2D453}" srcOrd="0" destOrd="0" presId="urn:microsoft.com/office/officeart/2005/8/layout/list1"/>
    <dgm:cxn modelId="{45B07BF5-0EAC-C94A-9BA7-C639C62E3C3B}" type="presParOf" srcId="{A781FBF2-DE25-9E4D-9EC7-6F9476D2D453}" destId="{C8A773C7-8727-4647-B56F-266985EA645D}" srcOrd="0" destOrd="0" presId="urn:microsoft.com/office/officeart/2005/8/layout/list1"/>
    <dgm:cxn modelId="{3D47BEF3-EC74-4943-AC11-C3957975FDED}" type="presParOf" srcId="{A781FBF2-DE25-9E4D-9EC7-6F9476D2D453}" destId="{F4C1E0F1-C0AE-614F-88B1-B91ED22E7373}" srcOrd="1" destOrd="0" presId="urn:microsoft.com/office/officeart/2005/8/layout/list1"/>
    <dgm:cxn modelId="{11EED1A6-BC43-9C48-B3AD-94ABA9F870E9}" type="presParOf" srcId="{B99FB99A-653F-5647-AFC3-CDA1E12DEC00}" destId="{43A31E8D-8BF8-4E4B-ACAC-E3EE3F4FB422}" srcOrd="1" destOrd="0" presId="urn:microsoft.com/office/officeart/2005/8/layout/list1"/>
    <dgm:cxn modelId="{D0A28190-F020-BA44-87EA-2869CA0FB17C}" type="presParOf" srcId="{B99FB99A-653F-5647-AFC3-CDA1E12DEC00}" destId="{0F936A7F-AFA7-984D-90F1-9367766CB8CE}" srcOrd="2" destOrd="0" presId="urn:microsoft.com/office/officeart/2005/8/layout/list1"/>
    <dgm:cxn modelId="{6A56EC7C-5093-B940-8B75-F59DB7571068}" type="presParOf" srcId="{B99FB99A-653F-5647-AFC3-CDA1E12DEC00}" destId="{39FBF05B-8384-444F-9FB4-E89EA70CF36A}" srcOrd="3" destOrd="0" presId="urn:microsoft.com/office/officeart/2005/8/layout/list1"/>
    <dgm:cxn modelId="{3DEE0741-CB79-7F44-9A93-507FF8B0B054}" type="presParOf" srcId="{B99FB99A-653F-5647-AFC3-CDA1E12DEC00}" destId="{AC7F71AB-01E7-2B42-9E7F-053539172573}" srcOrd="4" destOrd="0" presId="urn:microsoft.com/office/officeart/2005/8/layout/list1"/>
    <dgm:cxn modelId="{5C02E486-BE9B-2E4B-95E5-C76EE5593CB8}" type="presParOf" srcId="{AC7F71AB-01E7-2B42-9E7F-053539172573}" destId="{A9C3520D-208F-D446-AB41-B0A55F85E467}" srcOrd="0" destOrd="0" presId="urn:microsoft.com/office/officeart/2005/8/layout/list1"/>
    <dgm:cxn modelId="{92D9928D-7CCB-4D42-8018-1B8A4F3C1EE1}" type="presParOf" srcId="{AC7F71AB-01E7-2B42-9E7F-053539172573}" destId="{43CF93E5-27DA-9942-9F9B-8DDD4BD417BB}" srcOrd="1" destOrd="0" presId="urn:microsoft.com/office/officeart/2005/8/layout/list1"/>
    <dgm:cxn modelId="{2228C76F-AF80-F74C-B263-5BD5043905EB}" type="presParOf" srcId="{B99FB99A-653F-5647-AFC3-CDA1E12DEC00}" destId="{D72F1F45-9EA7-7B49-A4FD-6C927E14FA8E}" srcOrd="5" destOrd="0" presId="urn:microsoft.com/office/officeart/2005/8/layout/list1"/>
    <dgm:cxn modelId="{FD553D5C-758B-8640-BD5E-2FBA28688D6A}" type="presParOf" srcId="{B99FB99A-653F-5647-AFC3-CDA1E12DEC00}" destId="{8139B86D-AFBD-6146-BF2F-E9D8A4A85A86}" srcOrd="6" destOrd="0" presId="urn:microsoft.com/office/officeart/2005/8/layout/list1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4C278F46-E9F7-4B8E-8D8E-6CAC7CC9EDAB}" type="doc">
      <dgm:prSet loTypeId="urn:microsoft.com/office/officeart/2005/8/layout/list1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1D43F864-52F3-40AD-8D11-D666F2EBB208}">
      <dgm:prSet/>
      <dgm:spPr/>
      <dgm:t>
        <a:bodyPr/>
        <a:lstStyle/>
        <a:p>
          <a:r>
            <a:rPr lang="en-US"/>
            <a:t>Task:</a:t>
          </a:r>
        </a:p>
      </dgm:t>
    </dgm:pt>
    <dgm:pt modelId="{52FB7F0D-8C99-4C28-B473-9B098CFA84D7}" type="parTrans" cxnId="{A89A6492-25E3-414A-A615-94ACAF4765F6}">
      <dgm:prSet/>
      <dgm:spPr/>
      <dgm:t>
        <a:bodyPr/>
        <a:lstStyle/>
        <a:p>
          <a:endParaRPr lang="en-US"/>
        </a:p>
      </dgm:t>
    </dgm:pt>
    <dgm:pt modelId="{247C9BDA-77B2-4AA7-9282-1B8D7442329C}" type="sibTrans" cxnId="{A89A6492-25E3-414A-A615-94ACAF4765F6}">
      <dgm:prSet/>
      <dgm:spPr/>
      <dgm:t>
        <a:bodyPr/>
        <a:lstStyle/>
        <a:p>
          <a:endParaRPr lang="en-US"/>
        </a:p>
      </dgm:t>
    </dgm:pt>
    <dgm:pt modelId="{522FBC81-B891-4B33-9729-3A704096174F}">
      <dgm:prSet/>
      <dgm:spPr/>
      <dgm:t>
        <a:bodyPr/>
        <a:lstStyle/>
        <a:p>
          <a:r>
            <a:rPr lang="en-US"/>
            <a:t>In bass clef </a:t>
          </a:r>
          <a:r>
            <a:rPr lang="en-GB"/>
            <a:t>harmonise</a:t>
          </a:r>
          <a:r>
            <a:rPr lang="en-US"/>
            <a:t>:</a:t>
          </a:r>
        </a:p>
      </dgm:t>
    </dgm:pt>
    <dgm:pt modelId="{380F4628-56B6-4F00-9E9D-1E7133A09E67}" type="parTrans" cxnId="{594E6945-7D5D-4F31-A713-AF0242FC1122}">
      <dgm:prSet/>
      <dgm:spPr/>
      <dgm:t>
        <a:bodyPr/>
        <a:lstStyle/>
        <a:p>
          <a:endParaRPr lang="en-US"/>
        </a:p>
      </dgm:t>
    </dgm:pt>
    <dgm:pt modelId="{E7A20750-F9A5-41CB-9E98-A70F59012AE1}" type="sibTrans" cxnId="{594E6945-7D5D-4F31-A713-AF0242FC1122}">
      <dgm:prSet/>
      <dgm:spPr/>
      <dgm:t>
        <a:bodyPr/>
        <a:lstStyle/>
        <a:p>
          <a:endParaRPr lang="en-US"/>
        </a:p>
      </dgm:t>
    </dgm:pt>
    <dgm:pt modelId="{09EB19B7-3C3E-494F-8EC7-147D6D481A2C}">
      <dgm:prSet/>
      <dgm:spPr/>
      <dgm:t>
        <a:bodyPr/>
        <a:lstStyle/>
        <a:p>
          <a:pPr>
            <a:lnSpc>
              <a:spcPct val="150000"/>
            </a:lnSpc>
          </a:pPr>
          <a:r>
            <a:rPr lang="en-US" dirty="0"/>
            <a:t>G major</a:t>
          </a:r>
        </a:p>
      </dgm:t>
    </dgm:pt>
    <dgm:pt modelId="{1230877E-A312-49C3-A764-371135FF1337}" type="parTrans" cxnId="{0CF09EF8-811D-4E07-9169-2873EAD30591}">
      <dgm:prSet/>
      <dgm:spPr/>
      <dgm:t>
        <a:bodyPr/>
        <a:lstStyle/>
        <a:p>
          <a:endParaRPr lang="en-US"/>
        </a:p>
      </dgm:t>
    </dgm:pt>
    <dgm:pt modelId="{4D956FD9-4A7C-415D-919D-1A0177B7DC9D}" type="sibTrans" cxnId="{0CF09EF8-811D-4E07-9169-2873EAD30591}">
      <dgm:prSet/>
      <dgm:spPr/>
      <dgm:t>
        <a:bodyPr/>
        <a:lstStyle/>
        <a:p>
          <a:endParaRPr lang="en-US"/>
        </a:p>
      </dgm:t>
    </dgm:pt>
    <dgm:pt modelId="{020E4ABE-B0FD-423D-B978-D490396FB901}">
      <dgm:prSet/>
      <dgm:spPr/>
      <dgm:t>
        <a:bodyPr/>
        <a:lstStyle/>
        <a:p>
          <a:pPr>
            <a:lnSpc>
              <a:spcPct val="150000"/>
            </a:lnSpc>
          </a:pPr>
          <a:r>
            <a:rPr lang="en-US" dirty="0"/>
            <a:t>G harmonic minor</a:t>
          </a:r>
        </a:p>
      </dgm:t>
    </dgm:pt>
    <dgm:pt modelId="{6799F37C-788D-455D-9BC2-7C1A3AD5253F}" type="parTrans" cxnId="{21F3817E-E1AB-414C-93C9-AA1E53D06306}">
      <dgm:prSet/>
      <dgm:spPr/>
      <dgm:t>
        <a:bodyPr/>
        <a:lstStyle/>
        <a:p>
          <a:endParaRPr lang="en-US"/>
        </a:p>
      </dgm:t>
    </dgm:pt>
    <dgm:pt modelId="{4066E2E2-E4F5-407C-AFF6-4089660AFD37}" type="sibTrans" cxnId="{21F3817E-E1AB-414C-93C9-AA1E53D06306}">
      <dgm:prSet/>
      <dgm:spPr/>
      <dgm:t>
        <a:bodyPr/>
        <a:lstStyle/>
        <a:p>
          <a:endParaRPr lang="en-US"/>
        </a:p>
      </dgm:t>
    </dgm:pt>
    <dgm:pt modelId="{1B386315-AA1D-4A22-B08E-D577BDD1FA22}">
      <dgm:prSet/>
      <dgm:spPr/>
      <dgm:t>
        <a:bodyPr/>
        <a:lstStyle/>
        <a:p>
          <a:pPr>
            <a:lnSpc>
              <a:spcPct val="150000"/>
            </a:lnSpc>
          </a:pPr>
          <a:r>
            <a:rPr lang="en-US" dirty="0"/>
            <a:t>E natural minor</a:t>
          </a:r>
        </a:p>
      </dgm:t>
    </dgm:pt>
    <dgm:pt modelId="{32AB5FEC-17B1-4B2D-8F2B-5BBE8D193E1C}" type="parTrans" cxnId="{31B96014-EBD6-44AA-ACFC-56CD0F977FF4}">
      <dgm:prSet/>
      <dgm:spPr/>
      <dgm:t>
        <a:bodyPr/>
        <a:lstStyle/>
        <a:p>
          <a:endParaRPr lang="en-US"/>
        </a:p>
      </dgm:t>
    </dgm:pt>
    <dgm:pt modelId="{702ADFD3-FF4A-49CF-8B7C-1B621A590F10}" type="sibTrans" cxnId="{31B96014-EBD6-44AA-ACFC-56CD0F977FF4}">
      <dgm:prSet/>
      <dgm:spPr/>
      <dgm:t>
        <a:bodyPr/>
        <a:lstStyle/>
        <a:p>
          <a:endParaRPr lang="en-US"/>
        </a:p>
      </dgm:t>
    </dgm:pt>
    <dgm:pt modelId="{2D9DA934-62C2-C04F-93C4-F5E09B1B930E}">
      <dgm:prSet/>
      <dgm:spPr/>
      <dgm:t>
        <a:bodyPr/>
        <a:lstStyle/>
        <a:p>
          <a:pPr>
            <a:lnSpc>
              <a:spcPct val="150000"/>
            </a:lnSpc>
          </a:pPr>
          <a:r>
            <a:rPr lang="en-US" dirty="0"/>
            <a:t>A♭ melodic minor</a:t>
          </a:r>
        </a:p>
      </dgm:t>
    </dgm:pt>
    <dgm:pt modelId="{023C83A6-F968-314E-ABB2-E6274163A13D}" type="parTrans" cxnId="{B8947501-BA9F-F749-93AA-C15321409CB1}">
      <dgm:prSet/>
      <dgm:spPr/>
      <dgm:t>
        <a:bodyPr/>
        <a:lstStyle/>
        <a:p>
          <a:endParaRPr lang="en-GB"/>
        </a:p>
      </dgm:t>
    </dgm:pt>
    <dgm:pt modelId="{42D0934B-EDAD-5746-A4B6-51157AD22C3A}" type="sibTrans" cxnId="{B8947501-BA9F-F749-93AA-C15321409CB1}">
      <dgm:prSet/>
      <dgm:spPr/>
      <dgm:t>
        <a:bodyPr/>
        <a:lstStyle/>
        <a:p>
          <a:endParaRPr lang="en-GB"/>
        </a:p>
      </dgm:t>
    </dgm:pt>
    <dgm:pt modelId="{B99FB99A-653F-5647-AFC3-CDA1E12DEC00}" type="pres">
      <dgm:prSet presAssocID="{4C278F46-E9F7-4B8E-8D8E-6CAC7CC9EDAB}" presName="linear" presStyleCnt="0">
        <dgm:presLayoutVars>
          <dgm:dir/>
          <dgm:animLvl val="lvl"/>
          <dgm:resizeHandles val="exact"/>
        </dgm:presLayoutVars>
      </dgm:prSet>
      <dgm:spPr/>
    </dgm:pt>
    <dgm:pt modelId="{A781FBF2-DE25-9E4D-9EC7-6F9476D2D453}" type="pres">
      <dgm:prSet presAssocID="{1D43F864-52F3-40AD-8D11-D666F2EBB208}" presName="parentLin" presStyleCnt="0"/>
      <dgm:spPr/>
    </dgm:pt>
    <dgm:pt modelId="{C8A773C7-8727-4647-B56F-266985EA645D}" type="pres">
      <dgm:prSet presAssocID="{1D43F864-52F3-40AD-8D11-D666F2EBB208}" presName="parentLeftMargin" presStyleLbl="node1" presStyleIdx="0" presStyleCnt="2"/>
      <dgm:spPr/>
    </dgm:pt>
    <dgm:pt modelId="{F4C1E0F1-C0AE-614F-88B1-B91ED22E7373}" type="pres">
      <dgm:prSet presAssocID="{1D43F864-52F3-40AD-8D11-D666F2EBB208}" presName="parentText" presStyleLbl="node1" presStyleIdx="0" presStyleCnt="2">
        <dgm:presLayoutVars>
          <dgm:chMax val="0"/>
          <dgm:bulletEnabled val="1"/>
        </dgm:presLayoutVars>
      </dgm:prSet>
      <dgm:spPr/>
    </dgm:pt>
    <dgm:pt modelId="{43A31E8D-8BF8-4E4B-ACAC-E3EE3F4FB422}" type="pres">
      <dgm:prSet presAssocID="{1D43F864-52F3-40AD-8D11-D666F2EBB208}" presName="negativeSpace" presStyleCnt="0"/>
      <dgm:spPr/>
    </dgm:pt>
    <dgm:pt modelId="{0F936A7F-AFA7-984D-90F1-9367766CB8CE}" type="pres">
      <dgm:prSet presAssocID="{1D43F864-52F3-40AD-8D11-D666F2EBB208}" presName="childText" presStyleLbl="conFgAcc1" presStyleIdx="0" presStyleCnt="2">
        <dgm:presLayoutVars>
          <dgm:bulletEnabled val="1"/>
        </dgm:presLayoutVars>
      </dgm:prSet>
      <dgm:spPr/>
    </dgm:pt>
    <dgm:pt modelId="{39FBF05B-8384-444F-9FB4-E89EA70CF36A}" type="pres">
      <dgm:prSet presAssocID="{247C9BDA-77B2-4AA7-9282-1B8D7442329C}" presName="spaceBetweenRectangles" presStyleCnt="0"/>
      <dgm:spPr/>
    </dgm:pt>
    <dgm:pt modelId="{AC7F71AB-01E7-2B42-9E7F-053539172573}" type="pres">
      <dgm:prSet presAssocID="{522FBC81-B891-4B33-9729-3A704096174F}" presName="parentLin" presStyleCnt="0"/>
      <dgm:spPr/>
    </dgm:pt>
    <dgm:pt modelId="{A9C3520D-208F-D446-AB41-B0A55F85E467}" type="pres">
      <dgm:prSet presAssocID="{522FBC81-B891-4B33-9729-3A704096174F}" presName="parentLeftMargin" presStyleLbl="node1" presStyleIdx="0" presStyleCnt="2"/>
      <dgm:spPr/>
    </dgm:pt>
    <dgm:pt modelId="{43CF93E5-27DA-9942-9F9B-8DDD4BD417BB}" type="pres">
      <dgm:prSet presAssocID="{522FBC81-B891-4B33-9729-3A704096174F}" presName="parentText" presStyleLbl="node1" presStyleIdx="1" presStyleCnt="2">
        <dgm:presLayoutVars>
          <dgm:chMax val="0"/>
          <dgm:bulletEnabled val="1"/>
        </dgm:presLayoutVars>
      </dgm:prSet>
      <dgm:spPr/>
    </dgm:pt>
    <dgm:pt modelId="{D72F1F45-9EA7-7B49-A4FD-6C927E14FA8E}" type="pres">
      <dgm:prSet presAssocID="{522FBC81-B891-4B33-9729-3A704096174F}" presName="negativeSpace" presStyleCnt="0"/>
      <dgm:spPr/>
    </dgm:pt>
    <dgm:pt modelId="{8139B86D-AFBD-6146-BF2F-E9D8A4A85A86}" type="pres">
      <dgm:prSet presAssocID="{522FBC81-B891-4B33-9729-3A704096174F}" presName="childText" presStyleLbl="conFgAcc1" presStyleIdx="1" presStyleCnt="2">
        <dgm:presLayoutVars>
          <dgm:bulletEnabled val="1"/>
        </dgm:presLayoutVars>
      </dgm:prSet>
      <dgm:spPr/>
    </dgm:pt>
  </dgm:ptLst>
  <dgm:cxnLst>
    <dgm:cxn modelId="{B8947501-BA9F-F749-93AA-C15321409CB1}" srcId="{522FBC81-B891-4B33-9729-3A704096174F}" destId="{2D9DA934-62C2-C04F-93C4-F5E09B1B930E}" srcOrd="3" destOrd="0" parTransId="{023C83A6-F968-314E-ABB2-E6274163A13D}" sibTransId="{42D0934B-EDAD-5746-A4B6-51157AD22C3A}"/>
    <dgm:cxn modelId="{31B96014-EBD6-44AA-ACFC-56CD0F977FF4}" srcId="{522FBC81-B891-4B33-9729-3A704096174F}" destId="{1B386315-AA1D-4A22-B08E-D577BDD1FA22}" srcOrd="2" destOrd="0" parTransId="{32AB5FEC-17B1-4B2D-8F2B-5BBE8D193E1C}" sibTransId="{702ADFD3-FF4A-49CF-8B7C-1B621A590F10}"/>
    <dgm:cxn modelId="{78C28B26-4701-774B-98D3-A69086F5E4A2}" type="presOf" srcId="{09EB19B7-3C3E-494F-8EC7-147D6D481A2C}" destId="{8139B86D-AFBD-6146-BF2F-E9D8A4A85A86}" srcOrd="0" destOrd="0" presId="urn:microsoft.com/office/officeart/2005/8/layout/list1"/>
    <dgm:cxn modelId="{594E6945-7D5D-4F31-A713-AF0242FC1122}" srcId="{4C278F46-E9F7-4B8E-8D8E-6CAC7CC9EDAB}" destId="{522FBC81-B891-4B33-9729-3A704096174F}" srcOrd="1" destOrd="0" parTransId="{380F4628-56B6-4F00-9E9D-1E7133A09E67}" sibTransId="{E7A20750-F9A5-41CB-9E98-A70F59012AE1}"/>
    <dgm:cxn modelId="{5838084D-20FF-4A47-AF95-5F2D5D218247}" type="presOf" srcId="{522FBC81-B891-4B33-9729-3A704096174F}" destId="{A9C3520D-208F-D446-AB41-B0A55F85E467}" srcOrd="0" destOrd="0" presId="urn:microsoft.com/office/officeart/2005/8/layout/list1"/>
    <dgm:cxn modelId="{95867753-0C21-0D48-B915-4AE229CEA17E}" type="presOf" srcId="{020E4ABE-B0FD-423D-B978-D490396FB901}" destId="{8139B86D-AFBD-6146-BF2F-E9D8A4A85A86}" srcOrd="0" destOrd="1" presId="urn:microsoft.com/office/officeart/2005/8/layout/list1"/>
    <dgm:cxn modelId="{3B606F5D-2B5B-FA43-8B48-AC8C8A7BE906}" type="presOf" srcId="{522FBC81-B891-4B33-9729-3A704096174F}" destId="{43CF93E5-27DA-9942-9F9B-8DDD4BD417BB}" srcOrd="1" destOrd="0" presId="urn:microsoft.com/office/officeart/2005/8/layout/list1"/>
    <dgm:cxn modelId="{58F97B6C-5516-3547-AEAA-DBDB917BE645}" type="presOf" srcId="{4C278F46-E9F7-4B8E-8D8E-6CAC7CC9EDAB}" destId="{B99FB99A-653F-5647-AFC3-CDA1E12DEC00}" srcOrd="0" destOrd="0" presId="urn:microsoft.com/office/officeart/2005/8/layout/list1"/>
    <dgm:cxn modelId="{482C547A-9FEA-9244-BF56-CCCCFDE74C98}" type="presOf" srcId="{1D43F864-52F3-40AD-8D11-D666F2EBB208}" destId="{C8A773C7-8727-4647-B56F-266985EA645D}" srcOrd="0" destOrd="0" presId="urn:microsoft.com/office/officeart/2005/8/layout/list1"/>
    <dgm:cxn modelId="{21F3817E-E1AB-414C-93C9-AA1E53D06306}" srcId="{522FBC81-B891-4B33-9729-3A704096174F}" destId="{020E4ABE-B0FD-423D-B978-D490396FB901}" srcOrd="1" destOrd="0" parTransId="{6799F37C-788D-455D-9BC2-7C1A3AD5253F}" sibTransId="{4066E2E2-E4F5-407C-AFF6-4089660AFD37}"/>
    <dgm:cxn modelId="{60688090-98C4-694B-96E3-5BEF0AF90CAF}" type="presOf" srcId="{1D43F864-52F3-40AD-8D11-D666F2EBB208}" destId="{F4C1E0F1-C0AE-614F-88B1-B91ED22E7373}" srcOrd="1" destOrd="0" presId="urn:microsoft.com/office/officeart/2005/8/layout/list1"/>
    <dgm:cxn modelId="{A89A6492-25E3-414A-A615-94ACAF4765F6}" srcId="{4C278F46-E9F7-4B8E-8D8E-6CAC7CC9EDAB}" destId="{1D43F864-52F3-40AD-8D11-D666F2EBB208}" srcOrd="0" destOrd="0" parTransId="{52FB7F0D-8C99-4C28-B473-9B098CFA84D7}" sibTransId="{247C9BDA-77B2-4AA7-9282-1B8D7442329C}"/>
    <dgm:cxn modelId="{451D0BB0-8A5E-4B4D-B1F7-00EFC9A447EF}" type="presOf" srcId="{2D9DA934-62C2-C04F-93C4-F5E09B1B930E}" destId="{8139B86D-AFBD-6146-BF2F-E9D8A4A85A86}" srcOrd="0" destOrd="3" presId="urn:microsoft.com/office/officeart/2005/8/layout/list1"/>
    <dgm:cxn modelId="{5876ABD2-DEC7-1B4D-B27A-B8B174A19C86}" type="presOf" srcId="{1B386315-AA1D-4A22-B08E-D577BDD1FA22}" destId="{8139B86D-AFBD-6146-BF2F-E9D8A4A85A86}" srcOrd="0" destOrd="2" presId="urn:microsoft.com/office/officeart/2005/8/layout/list1"/>
    <dgm:cxn modelId="{0CF09EF8-811D-4E07-9169-2873EAD30591}" srcId="{522FBC81-B891-4B33-9729-3A704096174F}" destId="{09EB19B7-3C3E-494F-8EC7-147D6D481A2C}" srcOrd="0" destOrd="0" parTransId="{1230877E-A312-49C3-A764-371135FF1337}" sibTransId="{4D956FD9-4A7C-415D-919D-1A0177B7DC9D}"/>
    <dgm:cxn modelId="{E38D7712-BDA7-0341-BB5B-ACCCC00A8FA4}" type="presParOf" srcId="{B99FB99A-653F-5647-AFC3-CDA1E12DEC00}" destId="{A781FBF2-DE25-9E4D-9EC7-6F9476D2D453}" srcOrd="0" destOrd="0" presId="urn:microsoft.com/office/officeart/2005/8/layout/list1"/>
    <dgm:cxn modelId="{45B07BF5-0EAC-C94A-9BA7-C639C62E3C3B}" type="presParOf" srcId="{A781FBF2-DE25-9E4D-9EC7-6F9476D2D453}" destId="{C8A773C7-8727-4647-B56F-266985EA645D}" srcOrd="0" destOrd="0" presId="urn:microsoft.com/office/officeart/2005/8/layout/list1"/>
    <dgm:cxn modelId="{3D47BEF3-EC74-4943-AC11-C3957975FDED}" type="presParOf" srcId="{A781FBF2-DE25-9E4D-9EC7-6F9476D2D453}" destId="{F4C1E0F1-C0AE-614F-88B1-B91ED22E7373}" srcOrd="1" destOrd="0" presId="urn:microsoft.com/office/officeart/2005/8/layout/list1"/>
    <dgm:cxn modelId="{11EED1A6-BC43-9C48-B3AD-94ABA9F870E9}" type="presParOf" srcId="{B99FB99A-653F-5647-AFC3-CDA1E12DEC00}" destId="{43A31E8D-8BF8-4E4B-ACAC-E3EE3F4FB422}" srcOrd="1" destOrd="0" presId="urn:microsoft.com/office/officeart/2005/8/layout/list1"/>
    <dgm:cxn modelId="{D0A28190-F020-BA44-87EA-2869CA0FB17C}" type="presParOf" srcId="{B99FB99A-653F-5647-AFC3-CDA1E12DEC00}" destId="{0F936A7F-AFA7-984D-90F1-9367766CB8CE}" srcOrd="2" destOrd="0" presId="urn:microsoft.com/office/officeart/2005/8/layout/list1"/>
    <dgm:cxn modelId="{6A56EC7C-5093-B940-8B75-F59DB7571068}" type="presParOf" srcId="{B99FB99A-653F-5647-AFC3-CDA1E12DEC00}" destId="{39FBF05B-8384-444F-9FB4-E89EA70CF36A}" srcOrd="3" destOrd="0" presId="urn:microsoft.com/office/officeart/2005/8/layout/list1"/>
    <dgm:cxn modelId="{3DEE0741-CB79-7F44-9A93-507FF8B0B054}" type="presParOf" srcId="{B99FB99A-653F-5647-AFC3-CDA1E12DEC00}" destId="{AC7F71AB-01E7-2B42-9E7F-053539172573}" srcOrd="4" destOrd="0" presId="urn:microsoft.com/office/officeart/2005/8/layout/list1"/>
    <dgm:cxn modelId="{5C02E486-BE9B-2E4B-95E5-C76EE5593CB8}" type="presParOf" srcId="{AC7F71AB-01E7-2B42-9E7F-053539172573}" destId="{A9C3520D-208F-D446-AB41-B0A55F85E467}" srcOrd="0" destOrd="0" presId="urn:microsoft.com/office/officeart/2005/8/layout/list1"/>
    <dgm:cxn modelId="{92D9928D-7CCB-4D42-8018-1B8A4F3C1EE1}" type="presParOf" srcId="{AC7F71AB-01E7-2B42-9E7F-053539172573}" destId="{43CF93E5-27DA-9942-9F9B-8DDD4BD417BB}" srcOrd="1" destOrd="0" presId="urn:microsoft.com/office/officeart/2005/8/layout/list1"/>
    <dgm:cxn modelId="{2228C76F-AF80-F74C-B263-5BD5043905EB}" type="presParOf" srcId="{B99FB99A-653F-5647-AFC3-CDA1E12DEC00}" destId="{D72F1F45-9EA7-7B49-A4FD-6C927E14FA8E}" srcOrd="5" destOrd="0" presId="urn:microsoft.com/office/officeart/2005/8/layout/list1"/>
    <dgm:cxn modelId="{FD553D5C-758B-8640-BD5E-2FBA28688D6A}" type="presParOf" srcId="{B99FB99A-653F-5647-AFC3-CDA1E12DEC00}" destId="{8139B86D-AFBD-6146-BF2F-E9D8A4A85A86}" srcOrd="6" destOrd="0" presId="urn:microsoft.com/office/officeart/2005/8/layout/list1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4C278F46-E9F7-4B8E-8D8E-6CAC7CC9EDAB}" type="doc">
      <dgm:prSet loTypeId="urn:microsoft.com/office/officeart/2005/8/layout/list1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1D43F864-52F3-40AD-8D11-D666F2EBB208}">
      <dgm:prSet custT="1"/>
      <dgm:spPr/>
      <dgm:t>
        <a:bodyPr/>
        <a:lstStyle/>
        <a:p>
          <a:r>
            <a:rPr lang="en-US" sz="2000" dirty="0"/>
            <a:t>Task:</a:t>
          </a:r>
        </a:p>
      </dgm:t>
    </dgm:pt>
    <dgm:pt modelId="{52FB7F0D-8C99-4C28-B473-9B098CFA84D7}" type="parTrans" cxnId="{A89A6492-25E3-414A-A615-94ACAF4765F6}">
      <dgm:prSet/>
      <dgm:spPr/>
      <dgm:t>
        <a:bodyPr/>
        <a:lstStyle/>
        <a:p>
          <a:endParaRPr lang="en-US"/>
        </a:p>
      </dgm:t>
    </dgm:pt>
    <dgm:pt modelId="{247C9BDA-77B2-4AA7-9282-1B8D7442329C}" type="sibTrans" cxnId="{A89A6492-25E3-414A-A615-94ACAF4765F6}">
      <dgm:prSet/>
      <dgm:spPr/>
      <dgm:t>
        <a:bodyPr/>
        <a:lstStyle/>
        <a:p>
          <a:endParaRPr lang="en-US"/>
        </a:p>
      </dgm:t>
    </dgm:pt>
    <dgm:pt modelId="{522FBC81-B891-4B33-9729-3A704096174F}">
      <dgm:prSet custT="1"/>
      <dgm:spPr/>
      <dgm:t>
        <a:bodyPr/>
        <a:lstStyle/>
        <a:p>
          <a:r>
            <a:rPr lang="en-US" sz="2000" dirty="0"/>
            <a:t>In both treble clef and bass clef </a:t>
          </a:r>
          <a:r>
            <a:rPr lang="en-GB" sz="2000" dirty="0"/>
            <a:t>write down the following chords in root, 1</a:t>
          </a:r>
          <a:r>
            <a:rPr lang="en-GB" sz="2000" baseline="30000" dirty="0"/>
            <a:t>st</a:t>
          </a:r>
          <a:r>
            <a:rPr lang="en-GB" sz="2000" dirty="0"/>
            <a:t>, 2</a:t>
          </a:r>
          <a:r>
            <a:rPr lang="en-GB" sz="2000" baseline="30000" dirty="0"/>
            <a:t>nd</a:t>
          </a:r>
          <a:r>
            <a:rPr lang="en-GB" sz="2000" dirty="0"/>
            <a:t> positions and include their roman numerals using the shortcut </a:t>
          </a:r>
          <a:r>
            <a:rPr lang="en-GB" sz="2000" dirty="0" err="1"/>
            <a:t>cmd</a:t>
          </a:r>
          <a:r>
            <a:rPr lang="en-GB" sz="2000" dirty="0"/>
            <a:t> + L</a:t>
          </a:r>
          <a:endParaRPr lang="en-US" sz="2000" dirty="0"/>
        </a:p>
      </dgm:t>
    </dgm:pt>
    <dgm:pt modelId="{380F4628-56B6-4F00-9E9D-1E7133A09E67}" type="parTrans" cxnId="{594E6945-7D5D-4F31-A713-AF0242FC1122}">
      <dgm:prSet/>
      <dgm:spPr/>
      <dgm:t>
        <a:bodyPr/>
        <a:lstStyle/>
        <a:p>
          <a:endParaRPr lang="en-US"/>
        </a:p>
      </dgm:t>
    </dgm:pt>
    <dgm:pt modelId="{E7A20750-F9A5-41CB-9E98-A70F59012AE1}" type="sibTrans" cxnId="{594E6945-7D5D-4F31-A713-AF0242FC1122}">
      <dgm:prSet/>
      <dgm:spPr/>
      <dgm:t>
        <a:bodyPr/>
        <a:lstStyle/>
        <a:p>
          <a:endParaRPr lang="en-US"/>
        </a:p>
      </dgm:t>
    </dgm:pt>
    <dgm:pt modelId="{09EB19B7-3C3E-494F-8EC7-147D6D481A2C}">
      <dgm:prSet custT="1"/>
      <dgm:spPr/>
      <dgm:t>
        <a:bodyPr/>
        <a:lstStyle/>
        <a:p>
          <a:pPr>
            <a:lnSpc>
              <a:spcPct val="150000"/>
            </a:lnSpc>
          </a:pPr>
          <a:r>
            <a:rPr lang="en-US" sz="2000" dirty="0"/>
            <a:t>D major</a:t>
          </a:r>
        </a:p>
      </dgm:t>
    </dgm:pt>
    <dgm:pt modelId="{1230877E-A312-49C3-A764-371135FF1337}" type="parTrans" cxnId="{0CF09EF8-811D-4E07-9169-2873EAD30591}">
      <dgm:prSet/>
      <dgm:spPr/>
      <dgm:t>
        <a:bodyPr/>
        <a:lstStyle/>
        <a:p>
          <a:endParaRPr lang="en-US"/>
        </a:p>
      </dgm:t>
    </dgm:pt>
    <dgm:pt modelId="{4D956FD9-4A7C-415D-919D-1A0177B7DC9D}" type="sibTrans" cxnId="{0CF09EF8-811D-4E07-9169-2873EAD30591}">
      <dgm:prSet/>
      <dgm:spPr/>
      <dgm:t>
        <a:bodyPr/>
        <a:lstStyle/>
        <a:p>
          <a:endParaRPr lang="en-US"/>
        </a:p>
      </dgm:t>
    </dgm:pt>
    <dgm:pt modelId="{020E4ABE-B0FD-423D-B978-D490396FB901}">
      <dgm:prSet custT="1"/>
      <dgm:spPr/>
      <dgm:t>
        <a:bodyPr/>
        <a:lstStyle/>
        <a:p>
          <a:pPr>
            <a:lnSpc>
              <a:spcPct val="150000"/>
            </a:lnSpc>
          </a:pPr>
          <a:r>
            <a:rPr lang="en-US" sz="2000" dirty="0"/>
            <a:t>E♭ minor</a:t>
          </a:r>
        </a:p>
      </dgm:t>
    </dgm:pt>
    <dgm:pt modelId="{6799F37C-788D-455D-9BC2-7C1A3AD5253F}" type="parTrans" cxnId="{21F3817E-E1AB-414C-93C9-AA1E53D06306}">
      <dgm:prSet/>
      <dgm:spPr/>
      <dgm:t>
        <a:bodyPr/>
        <a:lstStyle/>
        <a:p>
          <a:endParaRPr lang="en-US"/>
        </a:p>
      </dgm:t>
    </dgm:pt>
    <dgm:pt modelId="{4066E2E2-E4F5-407C-AFF6-4089660AFD37}" type="sibTrans" cxnId="{21F3817E-E1AB-414C-93C9-AA1E53D06306}">
      <dgm:prSet/>
      <dgm:spPr/>
      <dgm:t>
        <a:bodyPr/>
        <a:lstStyle/>
        <a:p>
          <a:endParaRPr lang="en-US"/>
        </a:p>
      </dgm:t>
    </dgm:pt>
    <dgm:pt modelId="{1B386315-AA1D-4A22-B08E-D577BDD1FA22}">
      <dgm:prSet custT="1"/>
      <dgm:spPr/>
      <dgm:t>
        <a:bodyPr/>
        <a:lstStyle/>
        <a:p>
          <a:pPr>
            <a:lnSpc>
              <a:spcPct val="150000"/>
            </a:lnSpc>
          </a:pPr>
          <a:r>
            <a:rPr lang="en-US" sz="2000" dirty="0"/>
            <a:t>C# minor</a:t>
          </a:r>
        </a:p>
      </dgm:t>
    </dgm:pt>
    <dgm:pt modelId="{32AB5FEC-17B1-4B2D-8F2B-5BBE8D193E1C}" type="parTrans" cxnId="{31B96014-EBD6-44AA-ACFC-56CD0F977FF4}">
      <dgm:prSet/>
      <dgm:spPr/>
      <dgm:t>
        <a:bodyPr/>
        <a:lstStyle/>
        <a:p>
          <a:endParaRPr lang="en-US"/>
        </a:p>
      </dgm:t>
    </dgm:pt>
    <dgm:pt modelId="{702ADFD3-FF4A-49CF-8B7C-1B621A590F10}" type="sibTrans" cxnId="{31B96014-EBD6-44AA-ACFC-56CD0F977FF4}">
      <dgm:prSet/>
      <dgm:spPr/>
      <dgm:t>
        <a:bodyPr/>
        <a:lstStyle/>
        <a:p>
          <a:endParaRPr lang="en-US"/>
        </a:p>
      </dgm:t>
    </dgm:pt>
    <dgm:pt modelId="{2D9DA934-62C2-C04F-93C4-F5E09B1B930E}">
      <dgm:prSet custT="1"/>
      <dgm:spPr/>
      <dgm:t>
        <a:bodyPr/>
        <a:lstStyle/>
        <a:p>
          <a:pPr>
            <a:lnSpc>
              <a:spcPct val="150000"/>
            </a:lnSpc>
          </a:pPr>
          <a:r>
            <a:rPr lang="en-US" sz="2000" dirty="0"/>
            <a:t>F major</a:t>
          </a:r>
        </a:p>
      </dgm:t>
    </dgm:pt>
    <dgm:pt modelId="{023C83A6-F968-314E-ABB2-E6274163A13D}" type="parTrans" cxnId="{B8947501-BA9F-F749-93AA-C15321409CB1}">
      <dgm:prSet/>
      <dgm:spPr/>
      <dgm:t>
        <a:bodyPr/>
        <a:lstStyle/>
        <a:p>
          <a:endParaRPr lang="en-GB"/>
        </a:p>
      </dgm:t>
    </dgm:pt>
    <dgm:pt modelId="{42D0934B-EDAD-5746-A4B6-51157AD22C3A}" type="sibTrans" cxnId="{B8947501-BA9F-F749-93AA-C15321409CB1}">
      <dgm:prSet/>
      <dgm:spPr/>
      <dgm:t>
        <a:bodyPr/>
        <a:lstStyle/>
        <a:p>
          <a:endParaRPr lang="en-GB"/>
        </a:p>
      </dgm:t>
    </dgm:pt>
    <dgm:pt modelId="{B99FB99A-653F-5647-AFC3-CDA1E12DEC00}" type="pres">
      <dgm:prSet presAssocID="{4C278F46-E9F7-4B8E-8D8E-6CAC7CC9EDAB}" presName="linear" presStyleCnt="0">
        <dgm:presLayoutVars>
          <dgm:dir/>
          <dgm:animLvl val="lvl"/>
          <dgm:resizeHandles val="exact"/>
        </dgm:presLayoutVars>
      </dgm:prSet>
      <dgm:spPr/>
    </dgm:pt>
    <dgm:pt modelId="{A781FBF2-DE25-9E4D-9EC7-6F9476D2D453}" type="pres">
      <dgm:prSet presAssocID="{1D43F864-52F3-40AD-8D11-D666F2EBB208}" presName="parentLin" presStyleCnt="0"/>
      <dgm:spPr/>
    </dgm:pt>
    <dgm:pt modelId="{C8A773C7-8727-4647-B56F-266985EA645D}" type="pres">
      <dgm:prSet presAssocID="{1D43F864-52F3-40AD-8D11-D666F2EBB208}" presName="parentLeftMargin" presStyleLbl="node1" presStyleIdx="0" presStyleCnt="2"/>
      <dgm:spPr/>
    </dgm:pt>
    <dgm:pt modelId="{F4C1E0F1-C0AE-614F-88B1-B91ED22E7373}" type="pres">
      <dgm:prSet presAssocID="{1D43F864-52F3-40AD-8D11-D666F2EBB208}" presName="parentText" presStyleLbl="node1" presStyleIdx="0" presStyleCnt="2" custScaleY="108317">
        <dgm:presLayoutVars>
          <dgm:chMax val="0"/>
          <dgm:bulletEnabled val="1"/>
        </dgm:presLayoutVars>
      </dgm:prSet>
      <dgm:spPr/>
    </dgm:pt>
    <dgm:pt modelId="{43A31E8D-8BF8-4E4B-ACAC-E3EE3F4FB422}" type="pres">
      <dgm:prSet presAssocID="{1D43F864-52F3-40AD-8D11-D666F2EBB208}" presName="negativeSpace" presStyleCnt="0"/>
      <dgm:spPr/>
    </dgm:pt>
    <dgm:pt modelId="{0F936A7F-AFA7-984D-90F1-9367766CB8CE}" type="pres">
      <dgm:prSet presAssocID="{1D43F864-52F3-40AD-8D11-D666F2EBB208}" presName="childText" presStyleLbl="conFgAcc1" presStyleIdx="0" presStyleCnt="2">
        <dgm:presLayoutVars>
          <dgm:bulletEnabled val="1"/>
        </dgm:presLayoutVars>
      </dgm:prSet>
      <dgm:spPr/>
    </dgm:pt>
    <dgm:pt modelId="{39FBF05B-8384-444F-9FB4-E89EA70CF36A}" type="pres">
      <dgm:prSet presAssocID="{247C9BDA-77B2-4AA7-9282-1B8D7442329C}" presName="spaceBetweenRectangles" presStyleCnt="0"/>
      <dgm:spPr/>
    </dgm:pt>
    <dgm:pt modelId="{AC7F71AB-01E7-2B42-9E7F-053539172573}" type="pres">
      <dgm:prSet presAssocID="{522FBC81-B891-4B33-9729-3A704096174F}" presName="parentLin" presStyleCnt="0"/>
      <dgm:spPr/>
    </dgm:pt>
    <dgm:pt modelId="{A9C3520D-208F-D446-AB41-B0A55F85E467}" type="pres">
      <dgm:prSet presAssocID="{522FBC81-B891-4B33-9729-3A704096174F}" presName="parentLeftMargin" presStyleLbl="node1" presStyleIdx="0" presStyleCnt="2"/>
      <dgm:spPr/>
    </dgm:pt>
    <dgm:pt modelId="{43CF93E5-27DA-9942-9F9B-8DDD4BD417BB}" type="pres">
      <dgm:prSet presAssocID="{522FBC81-B891-4B33-9729-3A704096174F}" presName="parentText" presStyleLbl="node1" presStyleIdx="1" presStyleCnt="2" custScaleY="263802">
        <dgm:presLayoutVars>
          <dgm:chMax val="0"/>
          <dgm:bulletEnabled val="1"/>
        </dgm:presLayoutVars>
      </dgm:prSet>
      <dgm:spPr/>
    </dgm:pt>
    <dgm:pt modelId="{D72F1F45-9EA7-7B49-A4FD-6C927E14FA8E}" type="pres">
      <dgm:prSet presAssocID="{522FBC81-B891-4B33-9729-3A704096174F}" presName="negativeSpace" presStyleCnt="0"/>
      <dgm:spPr/>
    </dgm:pt>
    <dgm:pt modelId="{8139B86D-AFBD-6146-BF2F-E9D8A4A85A86}" type="pres">
      <dgm:prSet presAssocID="{522FBC81-B891-4B33-9729-3A704096174F}" presName="childText" presStyleLbl="conFgAcc1" presStyleIdx="1" presStyleCnt="2">
        <dgm:presLayoutVars>
          <dgm:bulletEnabled val="1"/>
        </dgm:presLayoutVars>
      </dgm:prSet>
      <dgm:spPr/>
    </dgm:pt>
  </dgm:ptLst>
  <dgm:cxnLst>
    <dgm:cxn modelId="{B8947501-BA9F-F749-93AA-C15321409CB1}" srcId="{522FBC81-B891-4B33-9729-3A704096174F}" destId="{2D9DA934-62C2-C04F-93C4-F5E09B1B930E}" srcOrd="3" destOrd="0" parTransId="{023C83A6-F968-314E-ABB2-E6274163A13D}" sibTransId="{42D0934B-EDAD-5746-A4B6-51157AD22C3A}"/>
    <dgm:cxn modelId="{31B96014-EBD6-44AA-ACFC-56CD0F977FF4}" srcId="{522FBC81-B891-4B33-9729-3A704096174F}" destId="{1B386315-AA1D-4A22-B08E-D577BDD1FA22}" srcOrd="2" destOrd="0" parTransId="{32AB5FEC-17B1-4B2D-8F2B-5BBE8D193E1C}" sibTransId="{702ADFD3-FF4A-49CF-8B7C-1B621A590F10}"/>
    <dgm:cxn modelId="{78C28B26-4701-774B-98D3-A69086F5E4A2}" type="presOf" srcId="{09EB19B7-3C3E-494F-8EC7-147D6D481A2C}" destId="{8139B86D-AFBD-6146-BF2F-E9D8A4A85A86}" srcOrd="0" destOrd="0" presId="urn:microsoft.com/office/officeart/2005/8/layout/list1"/>
    <dgm:cxn modelId="{594E6945-7D5D-4F31-A713-AF0242FC1122}" srcId="{4C278F46-E9F7-4B8E-8D8E-6CAC7CC9EDAB}" destId="{522FBC81-B891-4B33-9729-3A704096174F}" srcOrd="1" destOrd="0" parTransId="{380F4628-56B6-4F00-9E9D-1E7133A09E67}" sibTransId="{E7A20750-F9A5-41CB-9E98-A70F59012AE1}"/>
    <dgm:cxn modelId="{5838084D-20FF-4A47-AF95-5F2D5D218247}" type="presOf" srcId="{522FBC81-B891-4B33-9729-3A704096174F}" destId="{A9C3520D-208F-D446-AB41-B0A55F85E467}" srcOrd="0" destOrd="0" presId="urn:microsoft.com/office/officeart/2005/8/layout/list1"/>
    <dgm:cxn modelId="{95867753-0C21-0D48-B915-4AE229CEA17E}" type="presOf" srcId="{020E4ABE-B0FD-423D-B978-D490396FB901}" destId="{8139B86D-AFBD-6146-BF2F-E9D8A4A85A86}" srcOrd="0" destOrd="1" presId="urn:microsoft.com/office/officeart/2005/8/layout/list1"/>
    <dgm:cxn modelId="{3B606F5D-2B5B-FA43-8B48-AC8C8A7BE906}" type="presOf" srcId="{522FBC81-B891-4B33-9729-3A704096174F}" destId="{43CF93E5-27DA-9942-9F9B-8DDD4BD417BB}" srcOrd="1" destOrd="0" presId="urn:microsoft.com/office/officeart/2005/8/layout/list1"/>
    <dgm:cxn modelId="{58F97B6C-5516-3547-AEAA-DBDB917BE645}" type="presOf" srcId="{4C278F46-E9F7-4B8E-8D8E-6CAC7CC9EDAB}" destId="{B99FB99A-653F-5647-AFC3-CDA1E12DEC00}" srcOrd="0" destOrd="0" presId="urn:microsoft.com/office/officeart/2005/8/layout/list1"/>
    <dgm:cxn modelId="{482C547A-9FEA-9244-BF56-CCCCFDE74C98}" type="presOf" srcId="{1D43F864-52F3-40AD-8D11-D666F2EBB208}" destId="{C8A773C7-8727-4647-B56F-266985EA645D}" srcOrd="0" destOrd="0" presId="urn:microsoft.com/office/officeart/2005/8/layout/list1"/>
    <dgm:cxn modelId="{21F3817E-E1AB-414C-93C9-AA1E53D06306}" srcId="{522FBC81-B891-4B33-9729-3A704096174F}" destId="{020E4ABE-B0FD-423D-B978-D490396FB901}" srcOrd="1" destOrd="0" parTransId="{6799F37C-788D-455D-9BC2-7C1A3AD5253F}" sibTransId="{4066E2E2-E4F5-407C-AFF6-4089660AFD37}"/>
    <dgm:cxn modelId="{60688090-98C4-694B-96E3-5BEF0AF90CAF}" type="presOf" srcId="{1D43F864-52F3-40AD-8D11-D666F2EBB208}" destId="{F4C1E0F1-C0AE-614F-88B1-B91ED22E7373}" srcOrd="1" destOrd="0" presId="urn:microsoft.com/office/officeart/2005/8/layout/list1"/>
    <dgm:cxn modelId="{A89A6492-25E3-414A-A615-94ACAF4765F6}" srcId="{4C278F46-E9F7-4B8E-8D8E-6CAC7CC9EDAB}" destId="{1D43F864-52F3-40AD-8D11-D666F2EBB208}" srcOrd="0" destOrd="0" parTransId="{52FB7F0D-8C99-4C28-B473-9B098CFA84D7}" sibTransId="{247C9BDA-77B2-4AA7-9282-1B8D7442329C}"/>
    <dgm:cxn modelId="{451D0BB0-8A5E-4B4D-B1F7-00EFC9A447EF}" type="presOf" srcId="{2D9DA934-62C2-C04F-93C4-F5E09B1B930E}" destId="{8139B86D-AFBD-6146-BF2F-E9D8A4A85A86}" srcOrd="0" destOrd="3" presId="urn:microsoft.com/office/officeart/2005/8/layout/list1"/>
    <dgm:cxn modelId="{5876ABD2-DEC7-1B4D-B27A-B8B174A19C86}" type="presOf" srcId="{1B386315-AA1D-4A22-B08E-D577BDD1FA22}" destId="{8139B86D-AFBD-6146-BF2F-E9D8A4A85A86}" srcOrd="0" destOrd="2" presId="urn:microsoft.com/office/officeart/2005/8/layout/list1"/>
    <dgm:cxn modelId="{0CF09EF8-811D-4E07-9169-2873EAD30591}" srcId="{522FBC81-B891-4B33-9729-3A704096174F}" destId="{09EB19B7-3C3E-494F-8EC7-147D6D481A2C}" srcOrd="0" destOrd="0" parTransId="{1230877E-A312-49C3-A764-371135FF1337}" sibTransId="{4D956FD9-4A7C-415D-919D-1A0177B7DC9D}"/>
    <dgm:cxn modelId="{E38D7712-BDA7-0341-BB5B-ACCCC00A8FA4}" type="presParOf" srcId="{B99FB99A-653F-5647-AFC3-CDA1E12DEC00}" destId="{A781FBF2-DE25-9E4D-9EC7-6F9476D2D453}" srcOrd="0" destOrd="0" presId="urn:microsoft.com/office/officeart/2005/8/layout/list1"/>
    <dgm:cxn modelId="{45B07BF5-0EAC-C94A-9BA7-C639C62E3C3B}" type="presParOf" srcId="{A781FBF2-DE25-9E4D-9EC7-6F9476D2D453}" destId="{C8A773C7-8727-4647-B56F-266985EA645D}" srcOrd="0" destOrd="0" presId="urn:microsoft.com/office/officeart/2005/8/layout/list1"/>
    <dgm:cxn modelId="{3D47BEF3-EC74-4943-AC11-C3957975FDED}" type="presParOf" srcId="{A781FBF2-DE25-9E4D-9EC7-6F9476D2D453}" destId="{F4C1E0F1-C0AE-614F-88B1-B91ED22E7373}" srcOrd="1" destOrd="0" presId="urn:microsoft.com/office/officeart/2005/8/layout/list1"/>
    <dgm:cxn modelId="{11EED1A6-BC43-9C48-B3AD-94ABA9F870E9}" type="presParOf" srcId="{B99FB99A-653F-5647-AFC3-CDA1E12DEC00}" destId="{43A31E8D-8BF8-4E4B-ACAC-E3EE3F4FB422}" srcOrd="1" destOrd="0" presId="urn:microsoft.com/office/officeart/2005/8/layout/list1"/>
    <dgm:cxn modelId="{D0A28190-F020-BA44-87EA-2869CA0FB17C}" type="presParOf" srcId="{B99FB99A-653F-5647-AFC3-CDA1E12DEC00}" destId="{0F936A7F-AFA7-984D-90F1-9367766CB8CE}" srcOrd="2" destOrd="0" presId="urn:microsoft.com/office/officeart/2005/8/layout/list1"/>
    <dgm:cxn modelId="{6A56EC7C-5093-B940-8B75-F59DB7571068}" type="presParOf" srcId="{B99FB99A-653F-5647-AFC3-CDA1E12DEC00}" destId="{39FBF05B-8384-444F-9FB4-E89EA70CF36A}" srcOrd="3" destOrd="0" presId="urn:microsoft.com/office/officeart/2005/8/layout/list1"/>
    <dgm:cxn modelId="{3DEE0741-CB79-7F44-9A93-507FF8B0B054}" type="presParOf" srcId="{B99FB99A-653F-5647-AFC3-CDA1E12DEC00}" destId="{AC7F71AB-01E7-2B42-9E7F-053539172573}" srcOrd="4" destOrd="0" presId="urn:microsoft.com/office/officeart/2005/8/layout/list1"/>
    <dgm:cxn modelId="{5C02E486-BE9B-2E4B-95E5-C76EE5593CB8}" type="presParOf" srcId="{AC7F71AB-01E7-2B42-9E7F-053539172573}" destId="{A9C3520D-208F-D446-AB41-B0A55F85E467}" srcOrd="0" destOrd="0" presId="urn:microsoft.com/office/officeart/2005/8/layout/list1"/>
    <dgm:cxn modelId="{92D9928D-7CCB-4D42-8018-1B8A4F3C1EE1}" type="presParOf" srcId="{AC7F71AB-01E7-2B42-9E7F-053539172573}" destId="{43CF93E5-27DA-9942-9F9B-8DDD4BD417BB}" srcOrd="1" destOrd="0" presId="urn:microsoft.com/office/officeart/2005/8/layout/list1"/>
    <dgm:cxn modelId="{2228C76F-AF80-F74C-B263-5BD5043905EB}" type="presParOf" srcId="{B99FB99A-653F-5647-AFC3-CDA1E12DEC00}" destId="{D72F1F45-9EA7-7B49-A4FD-6C927E14FA8E}" srcOrd="5" destOrd="0" presId="urn:microsoft.com/office/officeart/2005/8/layout/list1"/>
    <dgm:cxn modelId="{FD553D5C-758B-8640-BD5E-2FBA28688D6A}" type="presParOf" srcId="{B99FB99A-653F-5647-AFC3-CDA1E12DEC00}" destId="{8139B86D-AFBD-6146-BF2F-E9D8A4A85A86}" srcOrd="6" destOrd="0" presId="urn:microsoft.com/office/officeart/2005/8/layout/list1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0F936A7F-AFA7-984D-90F1-9367766CB8CE}">
      <dsp:nvSpPr>
        <dsp:cNvPr id="0" name=""/>
        <dsp:cNvSpPr/>
      </dsp:nvSpPr>
      <dsp:spPr>
        <a:xfrm>
          <a:off x="0" y="433466"/>
          <a:ext cx="6745356" cy="604799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F4C1E0F1-C0AE-614F-88B1-B91ED22E7373}">
      <dsp:nvSpPr>
        <dsp:cNvPr id="0" name=""/>
        <dsp:cNvSpPr/>
      </dsp:nvSpPr>
      <dsp:spPr>
        <a:xfrm>
          <a:off x="337267" y="79226"/>
          <a:ext cx="4721749" cy="70848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78471" tIns="0" rIns="178471" bIns="0" numCol="1" spcCol="1270" anchor="ctr" anchorCtr="0">
          <a:noAutofit/>
        </a:bodyPr>
        <a:lstStyle/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400" kern="1200"/>
            <a:t>Task:</a:t>
          </a:r>
        </a:p>
      </dsp:txBody>
      <dsp:txXfrm>
        <a:off x="371852" y="113811"/>
        <a:ext cx="4652579" cy="639310"/>
      </dsp:txXfrm>
    </dsp:sp>
    <dsp:sp modelId="{8139B86D-AFBD-6146-BF2F-E9D8A4A85A86}">
      <dsp:nvSpPr>
        <dsp:cNvPr id="0" name=""/>
        <dsp:cNvSpPr/>
      </dsp:nvSpPr>
      <dsp:spPr>
        <a:xfrm>
          <a:off x="0" y="1522106"/>
          <a:ext cx="6745356" cy="2381399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23515" tIns="499872" rIns="523515" bIns="170688" numCol="1" spcCol="1270" anchor="t" anchorCtr="0">
          <a:noAutofit/>
        </a:bodyPr>
        <a:lstStyle/>
        <a:p>
          <a:pPr marL="228600" lvl="1" indent="-228600" algn="l" defTabSz="1066800">
            <a:lnSpc>
              <a:spcPct val="15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US" sz="2400" kern="1200" dirty="0"/>
            <a:t>F# natural minor</a:t>
          </a:r>
        </a:p>
        <a:p>
          <a:pPr marL="228600" lvl="1" indent="-228600" algn="l" defTabSz="1066800">
            <a:lnSpc>
              <a:spcPct val="15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US" sz="2400" kern="1200" dirty="0"/>
            <a:t>D harmonic minor</a:t>
          </a:r>
        </a:p>
        <a:p>
          <a:pPr marL="228600" lvl="1" indent="-228600" algn="l" defTabSz="1066800">
            <a:lnSpc>
              <a:spcPct val="15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US" sz="2400" kern="1200" dirty="0"/>
            <a:t>B♭ melodic minor</a:t>
          </a:r>
        </a:p>
      </dsp:txBody>
      <dsp:txXfrm>
        <a:off x="0" y="1522106"/>
        <a:ext cx="6745356" cy="2381399"/>
      </dsp:txXfrm>
    </dsp:sp>
    <dsp:sp modelId="{43CF93E5-27DA-9942-9F9B-8DDD4BD417BB}">
      <dsp:nvSpPr>
        <dsp:cNvPr id="0" name=""/>
        <dsp:cNvSpPr/>
      </dsp:nvSpPr>
      <dsp:spPr>
        <a:xfrm>
          <a:off x="337267" y="1167866"/>
          <a:ext cx="4721749" cy="70848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78471" tIns="0" rIns="178471" bIns="0" numCol="1" spcCol="1270" anchor="ctr" anchorCtr="0">
          <a:noAutofit/>
        </a:bodyPr>
        <a:lstStyle/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400" kern="1200" dirty="0"/>
            <a:t>In treble clef </a:t>
          </a:r>
          <a:r>
            <a:rPr lang="en-GB" sz="2400" kern="1200" dirty="0"/>
            <a:t>harmonise</a:t>
          </a:r>
          <a:r>
            <a:rPr lang="en-US" sz="2400" kern="1200" dirty="0"/>
            <a:t>:</a:t>
          </a:r>
        </a:p>
      </dsp:txBody>
      <dsp:txXfrm>
        <a:off x="371852" y="1202451"/>
        <a:ext cx="4652579" cy="639310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0F936A7F-AFA7-984D-90F1-9367766CB8CE}">
      <dsp:nvSpPr>
        <dsp:cNvPr id="0" name=""/>
        <dsp:cNvSpPr/>
      </dsp:nvSpPr>
      <dsp:spPr>
        <a:xfrm>
          <a:off x="0" y="347066"/>
          <a:ext cx="6745356" cy="52920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F4C1E0F1-C0AE-614F-88B1-B91ED22E7373}">
      <dsp:nvSpPr>
        <dsp:cNvPr id="0" name=""/>
        <dsp:cNvSpPr/>
      </dsp:nvSpPr>
      <dsp:spPr>
        <a:xfrm>
          <a:off x="337267" y="37106"/>
          <a:ext cx="4721749" cy="61992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78471" tIns="0" rIns="178471" bIns="0" numCol="1" spcCol="1270" anchor="ctr" anchorCtr="0">
          <a:noAutofit/>
        </a:bodyPr>
        <a:lstStyle/>
        <a:p>
          <a:pPr marL="0" lvl="0" indent="0" algn="l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100" kern="1200"/>
            <a:t>Task:</a:t>
          </a:r>
        </a:p>
      </dsp:txBody>
      <dsp:txXfrm>
        <a:off x="367529" y="67368"/>
        <a:ext cx="4661225" cy="559396"/>
      </dsp:txXfrm>
    </dsp:sp>
    <dsp:sp modelId="{8139B86D-AFBD-6146-BF2F-E9D8A4A85A86}">
      <dsp:nvSpPr>
        <dsp:cNvPr id="0" name=""/>
        <dsp:cNvSpPr/>
      </dsp:nvSpPr>
      <dsp:spPr>
        <a:xfrm>
          <a:off x="0" y="1299626"/>
          <a:ext cx="6745356" cy="2645999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23515" tIns="437388" rIns="523515" bIns="149352" numCol="1" spcCol="1270" anchor="t" anchorCtr="0">
          <a:noAutofit/>
        </a:bodyPr>
        <a:lstStyle/>
        <a:p>
          <a:pPr marL="228600" lvl="1" indent="-228600" algn="l" defTabSz="933450">
            <a:lnSpc>
              <a:spcPct val="15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US" sz="2100" kern="1200" dirty="0"/>
            <a:t>G major</a:t>
          </a:r>
        </a:p>
        <a:p>
          <a:pPr marL="228600" lvl="1" indent="-228600" algn="l" defTabSz="933450">
            <a:lnSpc>
              <a:spcPct val="15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US" sz="2100" kern="1200" dirty="0"/>
            <a:t>G harmonic minor</a:t>
          </a:r>
        </a:p>
        <a:p>
          <a:pPr marL="228600" lvl="1" indent="-228600" algn="l" defTabSz="933450">
            <a:lnSpc>
              <a:spcPct val="15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US" sz="2100" kern="1200" dirty="0"/>
            <a:t>E natural minor</a:t>
          </a:r>
        </a:p>
        <a:p>
          <a:pPr marL="228600" lvl="1" indent="-228600" algn="l" defTabSz="933450">
            <a:lnSpc>
              <a:spcPct val="15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US" sz="2100" kern="1200" dirty="0"/>
            <a:t>A♭ melodic minor</a:t>
          </a:r>
        </a:p>
      </dsp:txBody>
      <dsp:txXfrm>
        <a:off x="0" y="1299626"/>
        <a:ext cx="6745356" cy="2645999"/>
      </dsp:txXfrm>
    </dsp:sp>
    <dsp:sp modelId="{43CF93E5-27DA-9942-9F9B-8DDD4BD417BB}">
      <dsp:nvSpPr>
        <dsp:cNvPr id="0" name=""/>
        <dsp:cNvSpPr/>
      </dsp:nvSpPr>
      <dsp:spPr>
        <a:xfrm>
          <a:off x="337267" y="989666"/>
          <a:ext cx="4721749" cy="61992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78471" tIns="0" rIns="178471" bIns="0" numCol="1" spcCol="1270" anchor="ctr" anchorCtr="0">
          <a:noAutofit/>
        </a:bodyPr>
        <a:lstStyle/>
        <a:p>
          <a:pPr marL="0" lvl="0" indent="0" algn="l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100" kern="1200"/>
            <a:t>In bass clef </a:t>
          </a:r>
          <a:r>
            <a:rPr lang="en-GB" sz="2100" kern="1200"/>
            <a:t>harmonise</a:t>
          </a:r>
          <a:r>
            <a:rPr lang="en-US" sz="2100" kern="1200"/>
            <a:t>:</a:t>
          </a:r>
        </a:p>
      </dsp:txBody>
      <dsp:txXfrm>
        <a:off x="367529" y="1019928"/>
        <a:ext cx="4661225" cy="559396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0F936A7F-AFA7-984D-90F1-9367766CB8CE}">
      <dsp:nvSpPr>
        <dsp:cNvPr id="0" name=""/>
        <dsp:cNvSpPr/>
      </dsp:nvSpPr>
      <dsp:spPr>
        <a:xfrm>
          <a:off x="0" y="347448"/>
          <a:ext cx="6994839" cy="403199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F4C1E0F1-C0AE-614F-88B1-B91ED22E7373}">
      <dsp:nvSpPr>
        <dsp:cNvPr id="0" name=""/>
        <dsp:cNvSpPr/>
      </dsp:nvSpPr>
      <dsp:spPr>
        <a:xfrm>
          <a:off x="349741" y="72005"/>
          <a:ext cx="4896387" cy="511602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85072" tIns="0" rIns="185072" bIns="0" numCol="1" spcCol="1270" anchor="ctr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000" kern="1200" dirty="0"/>
            <a:t>Task:</a:t>
          </a:r>
        </a:p>
      </dsp:txBody>
      <dsp:txXfrm>
        <a:off x="374715" y="96979"/>
        <a:ext cx="4846439" cy="461654"/>
      </dsp:txXfrm>
    </dsp:sp>
    <dsp:sp modelId="{8139B86D-AFBD-6146-BF2F-E9D8A4A85A86}">
      <dsp:nvSpPr>
        <dsp:cNvPr id="0" name=""/>
        <dsp:cNvSpPr/>
      </dsp:nvSpPr>
      <dsp:spPr>
        <a:xfrm>
          <a:off x="0" y="1846878"/>
          <a:ext cx="6994839" cy="2419199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42877" tIns="333248" rIns="542877" bIns="142240" numCol="1" spcCol="1270" anchor="t" anchorCtr="0">
          <a:noAutofit/>
        </a:bodyPr>
        <a:lstStyle/>
        <a:p>
          <a:pPr marL="228600" lvl="1" indent="-228600" algn="l" defTabSz="889000">
            <a:lnSpc>
              <a:spcPct val="15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US" sz="2000" kern="1200" dirty="0"/>
            <a:t>D major</a:t>
          </a:r>
        </a:p>
        <a:p>
          <a:pPr marL="228600" lvl="1" indent="-228600" algn="l" defTabSz="889000">
            <a:lnSpc>
              <a:spcPct val="15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US" sz="2000" kern="1200" dirty="0"/>
            <a:t>E♭ minor</a:t>
          </a:r>
        </a:p>
        <a:p>
          <a:pPr marL="228600" lvl="1" indent="-228600" algn="l" defTabSz="889000">
            <a:lnSpc>
              <a:spcPct val="15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US" sz="2000" kern="1200" dirty="0"/>
            <a:t>C# minor</a:t>
          </a:r>
        </a:p>
        <a:p>
          <a:pPr marL="228600" lvl="1" indent="-228600" algn="l" defTabSz="889000">
            <a:lnSpc>
              <a:spcPct val="15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US" sz="2000" kern="1200" dirty="0"/>
            <a:t>F major</a:t>
          </a:r>
        </a:p>
      </dsp:txBody>
      <dsp:txXfrm>
        <a:off x="0" y="1846878"/>
        <a:ext cx="6994839" cy="2419199"/>
      </dsp:txXfrm>
    </dsp:sp>
    <dsp:sp modelId="{43CF93E5-27DA-9942-9F9B-8DDD4BD417BB}">
      <dsp:nvSpPr>
        <dsp:cNvPr id="0" name=""/>
        <dsp:cNvSpPr/>
      </dsp:nvSpPr>
      <dsp:spPr>
        <a:xfrm>
          <a:off x="349400" y="837048"/>
          <a:ext cx="4891605" cy="1245989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85072" tIns="0" rIns="185072" bIns="0" numCol="1" spcCol="1270" anchor="ctr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000" kern="1200" dirty="0"/>
            <a:t>In both treble clef and bass clef </a:t>
          </a:r>
          <a:r>
            <a:rPr lang="en-GB" sz="2000" kern="1200" dirty="0"/>
            <a:t>write down the following chords in root, 1</a:t>
          </a:r>
          <a:r>
            <a:rPr lang="en-GB" sz="2000" kern="1200" baseline="30000" dirty="0"/>
            <a:t>st</a:t>
          </a:r>
          <a:r>
            <a:rPr lang="en-GB" sz="2000" kern="1200" dirty="0"/>
            <a:t>, 2</a:t>
          </a:r>
          <a:r>
            <a:rPr lang="en-GB" sz="2000" kern="1200" baseline="30000" dirty="0"/>
            <a:t>nd</a:t>
          </a:r>
          <a:r>
            <a:rPr lang="en-GB" sz="2000" kern="1200" dirty="0"/>
            <a:t> positions and include their roman numerals using the shortcut </a:t>
          </a:r>
          <a:r>
            <a:rPr lang="en-GB" sz="2000" kern="1200" dirty="0" err="1"/>
            <a:t>cmd</a:t>
          </a:r>
          <a:r>
            <a:rPr lang="en-GB" sz="2000" kern="1200" dirty="0"/>
            <a:t> + L</a:t>
          </a:r>
          <a:endParaRPr lang="en-US" sz="2000" kern="1200" dirty="0"/>
        </a:p>
      </dsp:txBody>
      <dsp:txXfrm>
        <a:off x="410224" y="897872"/>
        <a:ext cx="4769957" cy="1124341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list1">
  <dgm:title val=""/>
  <dgm:desc val=""/>
  <dgm:catLst>
    <dgm:cat type="list" pri="4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4" srcId="0" destId="1" srcOrd="0" destOrd="0"/>
        <dgm:cxn modelId="5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dir/>
      <dgm:animLvl val="lvl"/>
      <dgm:resizeHandles val="exact"/>
    </dgm:varLst>
    <dgm:choose name="Name0">
      <dgm:if name="Name1" func="var" arg="dir" op="equ" val="norm">
        <dgm:alg type="lin">
          <dgm:param type="linDir" val="fromT"/>
          <dgm:param type="vertAlign" val="mid"/>
          <dgm:param type="horzAlign" val="l"/>
          <dgm:param type="nodeHorzAlign" val="l"/>
        </dgm:alg>
      </dgm:if>
      <dgm:else name="Name2">
        <dgm:alg type="lin">
          <dgm:param type="linDir" val="fromT"/>
          <dgm:param type="vertAlign" val="mid"/>
          <dgm:param type="horzAlign" val="r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parentLin" refType="w"/>
      <dgm:constr type="h" for="ch" forName="parentLin" val="INF"/>
      <dgm:constr type="w" for="des" forName="parentLeftMargin" refType="w" fact="0.05"/>
      <dgm:constr type="w" for="des" forName="parentText" refType="w" fact="0.7"/>
      <dgm:constr type="h" for="des" forName="parentText" refType="primFontSz" refFor="des" refForName="parentText" fact="0.82"/>
      <dgm:constr type="h" for="ch" forName="negativeSpace" refType="primFontSz" refFor="des" refForName="parentText" fact="-0.41"/>
      <dgm:constr type="h" for="ch" forName="negativeSpace" refType="h" refFor="des" refForName="parentText" op="lte" fact="-0.82"/>
      <dgm:constr type="h" for="ch" forName="negativeSpace" refType="h" refFor="des" refForName="parentText" op="gte" fact="-0.82"/>
      <dgm:constr type="w" for="ch" forName="childText" refType="w"/>
      <dgm:constr type="h" for="ch" forName="childText" refType="primFontSz" refFor="des" refForName="parentText" fact="0.7"/>
      <dgm:constr type="primFontSz" for="des" forName="parentText" val="65"/>
      <dgm:constr type="primFontSz" for="ch" forName="childText" refType="primFontSz" refFor="des" refForName="parentText"/>
      <dgm:constr type="tMarg" for="ch" forName="childText" refType="primFontSz" refFor="des" refForName="parentText" fact="1.64"/>
      <dgm:constr type="tMarg" for="ch" forName="childText" refType="h" refFor="des" refForName="parentText" op="lte" fact="3.28"/>
      <dgm:constr type="tMarg" for="ch" forName="childText" refType="h" refFor="des" refForName="parentText" op="gte" fact="3.28"/>
      <dgm:constr type="lMarg" for="ch" forName="childText" refType="w" fact="0.22"/>
      <dgm:constr type="rMarg" for="ch" forName="childText" refType="lMarg" refFor="ch" refForName="childText"/>
      <dgm:constr type="lMarg" for="des" forName="parentText" refType="w" fact="0.075"/>
      <dgm:constr type="rMarg" for="des" forName="parentText" refType="lMarg" refFor="des" refForName="parentText"/>
      <dgm:constr type="h" for="ch" forName="spaceBetweenRectangles" refType="primFontSz" refFor="des" refForName="parentText" fact="0.15"/>
    </dgm:constrLst>
    <dgm:ruleLst>
      <dgm:rule type="primFontSz" for="des" forName="parentText" val="5" fact="NaN" max="NaN"/>
    </dgm:ruleLst>
    <dgm:forEach name="Name3" axis="ch" ptType="node">
      <dgm:layoutNode name="parentLin">
        <dgm:choose name="Name4">
          <dgm:if name="Name5" func="var" arg="dir" op="equ" val="norm">
            <dgm:alg type="lin">
              <dgm:param type="linDir" val="fromL"/>
              <dgm:param type="horzAlign" val="l"/>
              <dgm:param type="nodeHorzAlign" val="l"/>
            </dgm:alg>
          </dgm:if>
          <dgm:else name="Name6">
            <dgm:alg type="lin">
              <dgm:param type="linDir" val="fromR"/>
              <dgm:param type="horzAlign" val="r"/>
              <dgm:param type="nodeHorzAlign" val="r"/>
            </dgm:alg>
          </dgm:else>
        </dgm:choose>
        <dgm:shape xmlns:r="http://schemas.openxmlformats.org/officeDocument/2006/relationships" r:blip="">
          <dgm:adjLst/>
        </dgm:shape>
        <dgm:presOf/>
        <dgm:constrLst/>
        <dgm:ruleLst/>
        <dgm:layoutNode name="parentLeftMargin">
          <dgm:alg type="sp"/>
          <dgm:shape xmlns:r="http://schemas.openxmlformats.org/officeDocument/2006/relationships" type="rect" r:blip="" hideGeom="1">
            <dgm:adjLst/>
          </dgm:shape>
          <dgm:presOf axis="self"/>
          <dgm:constrLst>
            <dgm:constr type="h"/>
          </dgm:constrLst>
          <dgm:ruleLst/>
        </dgm:layoutNode>
        <dgm:layoutNode name="parentText" styleLbl="node1">
          <dgm:varLst>
            <dgm:chMax val="0"/>
            <dgm:bulletEnabled val="1"/>
          </dgm:varLst>
          <dgm:choose name="Name7">
            <dgm:if name="Name8" func="var" arg="dir" op="equ" val="norm">
              <dgm:alg type="tx">
                <dgm:param type="parTxLTRAlign" val="l"/>
                <dgm:param type="parTxRTLAlign" val="l"/>
              </dgm:alg>
            </dgm:if>
            <dgm:else name="Name9">
              <dgm:alg type="tx">
                <dgm:param type="parTxLTRAlign" val="r"/>
                <dgm:param type="parTxRTLAlign" val="r"/>
              </dgm:alg>
            </dgm:else>
          </dgm:choose>
          <dgm:shape xmlns:r="http://schemas.openxmlformats.org/officeDocument/2006/relationships" type="roundRect" r:blip="">
            <dgm:adjLst/>
          </dgm:shape>
          <dgm:presOf axis="self" ptType="node"/>
          <dgm:constrLst>
            <dgm:constr type="tMarg"/>
            <dgm:constr type="bMarg"/>
          </dgm:constrLst>
          <dgm:ruleLst/>
        </dgm:layoutNode>
      </dgm:layoutNode>
      <dgm:layoutNode name="negative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childText" styleLbl="conFgAcc1">
        <dgm:varLst>
          <dgm:bulletEnabled val="1"/>
        </dgm:varLst>
        <dgm:alg type="tx">
          <dgm:param type="stBulletLvl" val="1"/>
        </dgm:alg>
        <dgm:shape xmlns:r="http://schemas.openxmlformats.org/officeDocument/2006/relationships" type="rect" r:blip="" zOrderOff="-2">
          <dgm:adjLst/>
        </dgm:shape>
        <dgm:presOf axis="des" ptType="node"/>
        <dgm:constrLst>
          <dgm:constr type="secFontSz" refType="primFontSz"/>
        </dgm:constrLst>
        <dgm:ruleLst>
          <dgm:rule type="h" val="INF" fact="NaN" max="NaN"/>
        </dgm:ruleLst>
      </dgm:layoutNode>
      <dgm:forEach name="Name10" axis="followSib" ptType="sibTrans" cnt="1">
        <dgm:layoutNode name="spaceBetweenRectangle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list1">
  <dgm:title val=""/>
  <dgm:desc val=""/>
  <dgm:catLst>
    <dgm:cat type="list" pri="4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4" srcId="0" destId="1" srcOrd="0" destOrd="0"/>
        <dgm:cxn modelId="5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dir/>
      <dgm:animLvl val="lvl"/>
      <dgm:resizeHandles val="exact"/>
    </dgm:varLst>
    <dgm:choose name="Name0">
      <dgm:if name="Name1" func="var" arg="dir" op="equ" val="norm">
        <dgm:alg type="lin">
          <dgm:param type="linDir" val="fromT"/>
          <dgm:param type="vertAlign" val="mid"/>
          <dgm:param type="horzAlign" val="l"/>
          <dgm:param type="nodeHorzAlign" val="l"/>
        </dgm:alg>
      </dgm:if>
      <dgm:else name="Name2">
        <dgm:alg type="lin">
          <dgm:param type="linDir" val="fromT"/>
          <dgm:param type="vertAlign" val="mid"/>
          <dgm:param type="horzAlign" val="r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parentLin" refType="w"/>
      <dgm:constr type="h" for="ch" forName="parentLin" val="INF"/>
      <dgm:constr type="w" for="des" forName="parentLeftMargin" refType="w" fact="0.05"/>
      <dgm:constr type="w" for="des" forName="parentText" refType="w" fact="0.7"/>
      <dgm:constr type="h" for="des" forName="parentText" refType="primFontSz" refFor="des" refForName="parentText" fact="0.82"/>
      <dgm:constr type="h" for="ch" forName="negativeSpace" refType="primFontSz" refFor="des" refForName="parentText" fact="-0.41"/>
      <dgm:constr type="h" for="ch" forName="negativeSpace" refType="h" refFor="des" refForName="parentText" op="lte" fact="-0.82"/>
      <dgm:constr type="h" for="ch" forName="negativeSpace" refType="h" refFor="des" refForName="parentText" op="gte" fact="-0.82"/>
      <dgm:constr type="w" for="ch" forName="childText" refType="w"/>
      <dgm:constr type="h" for="ch" forName="childText" refType="primFontSz" refFor="des" refForName="parentText" fact="0.7"/>
      <dgm:constr type="primFontSz" for="des" forName="parentText" val="65"/>
      <dgm:constr type="primFontSz" for="ch" forName="childText" refType="primFontSz" refFor="des" refForName="parentText"/>
      <dgm:constr type="tMarg" for="ch" forName="childText" refType="primFontSz" refFor="des" refForName="parentText" fact="1.64"/>
      <dgm:constr type="tMarg" for="ch" forName="childText" refType="h" refFor="des" refForName="parentText" op="lte" fact="3.28"/>
      <dgm:constr type="tMarg" for="ch" forName="childText" refType="h" refFor="des" refForName="parentText" op="gte" fact="3.28"/>
      <dgm:constr type="lMarg" for="ch" forName="childText" refType="w" fact="0.22"/>
      <dgm:constr type="rMarg" for="ch" forName="childText" refType="lMarg" refFor="ch" refForName="childText"/>
      <dgm:constr type="lMarg" for="des" forName="parentText" refType="w" fact="0.075"/>
      <dgm:constr type="rMarg" for="des" forName="parentText" refType="lMarg" refFor="des" refForName="parentText"/>
      <dgm:constr type="h" for="ch" forName="spaceBetweenRectangles" refType="primFontSz" refFor="des" refForName="parentText" fact="0.15"/>
    </dgm:constrLst>
    <dgm:ruleLst>
      <dgm:rule type="primFontSz" for="des" forName="parentText" val="5" fact="NaN" max="NaN"/>
    </dgm:ruleLst>
    <dgm:forEach name="Name3" axis="ch" ptType="node">
      <dgm:layoutNode name="parentLin">
        <dgm:choose name="Name4">
          <dgm:if name="Name5" func="var" arg="dir" op="equ" val="norm">
            <dgm:alg type="lin">
              <dgm:param type="linDir" val="fromL"/>
              <dgm:param type="horzAlign" val="l"/>
              <dgm:param type="nodeHorzAlign" val="l"/>
            </dgm:alg>
          </dgm:if>
          <dgm:else name="Name6">
            <dgm:alg type="lin">
              <dgm:param type="linDir" val="fromR"/>
              <dgm:param type="horzAlign" val="r"/>
              <dgm:param type="nodeHorzAlign" val="r"/>
            </dgm:alg>
          </dgm:else>
        </dgm:choose>
        <dgm:shape xmlns:r="http://schemas.openxmlformats.org/officeDocument/2006/relationships" r:blip="">
          <dgm:adjLst/>
        </dgm:shape>
        <dgm:presOf/>
        <dgm:constrLst/>
        <dgm:ruleLst/>
        <dgm:layoutNode name="parentLeftMargin">
          <dgm:alg type="sp"/>
          <dgm:shape xmlns:r="http://schemas.openxmlformats.org/officeDocument/2006/relationships" type="rect" r:blip="" hideGeom="1">
            <dgm:adjLst/>
          </dgm:shape>
          <dgm:presOf axis="self"/>
          <dgm:constrLst>
            <dgm:constr type="h"/>
          </dgm:constrLst>
          <dgm:ruleLst/>
        </dgm:layoutNode>
        <dgm:layoutNode name="parentText" styleLbl="node1">
          <dgm:varLst>
            <dgm:chMax val="0"/>
            <dgm:bulletEnabled val="1"/>
          </dgm:varLst>
          <dgm:choose name="Name7">
            <dgm:if name="Name8" func="var" arg="dir" op="equ" val="norm">
              <dgm:alg type="tx">
                <dgm:param type="parTxLTRAlign" val="l"/>
                <dgm:param type="parTxRTLAlign" val="l"/>
              </dgm:alg>
            </dgm:if>
            <dgm:else name="Name9">
              <dgm:alg type="tx">
                <dgm:param type="parTxLTRAlign" val="r"/>
                <dgm:param type="parTxRTLAlign" val="r"/>
              </dgm:alg>
            </dgm:else>
          </dgm:choose>
          <dgm:shape xmlns:r="http://schemas.openxmlformats.org/officeDocument/2006/relationships" type="roundRect" r:blip="">
            <dgm:adjLst/>
          </dgm:shape>
          <dgm:presOf axis="self" ptType="node"/>
          <dgm:constrLst>
            <dgm:constr type="tMarg"/>
            <dgm:constr type="bMarg"/>
          </dgm:constrLst>
          <dgm:ruleLst/>
        </dgm:layoutNode>
      </dgm:layoutNode>
      <dgm:layoutNode name="negative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childText" styleLbl="conFgAcc1">
        <dgm:varLst>
          <dgm:bulletEnabled val="1"/>
        </dgm:varLst>
        <dgm:alg type="tx">
          <dgm:param type="stBulletLvl" val="1"/>
        </dgm:alg>
        <dgm:shape xmlns:r="http://schemas.openxmlformats.org/officeDocument/2006/relationships" type="rect" r:blip="" zOrderOff="-2">
          <dgm:adjLst/>
        </dgm:shape>
        <dgm:presOf axis="des" ptType="node"/>
        <dgm:constrLst>
          <dgm:constr type="secFontSz" refType="primFontSz"/>
        </dgm:constrLst>
        <dgm:ruleLst>
          <dgm:rule type="h" val="INF" fact="NaN" max="NaN"/>
        </dgm:ruleLst>
      </dgm:layoutNode>
      <dgm:forEach name="Name10" axis="followSib" ptType="sibTrans" cnt="1">
        <dgm:layoutNode name="spaceBetweenRectangle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05/8/layout/list1">
  <dgm:title val=""/>
  <dgm:desc val=""/>
  <dgm:catLst>
    <dgm:cat type="list" pri="4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4" srcId="0" destId="1" srcOrd="0" destOrd="0"/>
        <dgm:cxn modelId="5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dir/>
      <dgm:animLvl val="lvl"/>
      <dgm:resizeHandles val="exact"/>
    </dgm:varLst>
    <dgm:choose name="Name0">
      <dgm:if name="Name1" func="var" arg="dir" op="equ" val="norm">
        <dgm:alg type="lin">
          <dgm:param type="linDir" val="fromT"/>
          <dgm:param type="vertAlign" val="mid"/>
          <dgm:param type="horzAlign" val="l"/>
          <dgm:param type="nodeHorzAlign" val="l"/>
        </dgm:alg>
      </dgm:if>
      <dgm:else name="Name2">
        <dgm:alg type="lin">
          <dgm:param type="linDir" val="fromT"/>
          <dgm:param type="vertAlign" val="mid"/>
          <dgm:param type="horzAlign" val="r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parentLin" refType="w"/>
      <dgm:constr type="h" for="ch" forName="parentLin" val="INF"/>
      <dgm:constr type="w" for="des" forName="parentLeftMargin" refType="w" fact="0.05"/>
      <dgm:constr type="w" for="des" forName="parentText" refType="w" fact="0.7"/>
      <dgm:constr type="h" for="des" forName="parentText" refType="primFontSz" refFor="des" refForName="parentText" fact="0.82"/>
      <dgm:constr type="h" for="ch" forName="negativeSpace" refType="primFontSz" refFor="des" refForName="parentText" fact="-0.41"/>
      <dgm:constr type="h" for="ch" forName="negativeSpace" refType="h" refFor="des" refForName="parentText" op="lte" fact="-0.82"/>
      <dgm:constr type="h" for="ch" forName="negativeSpace" refType="h" refFor="des" refForName="parentText" op="gte" fact="-0.82"/>
      <dgm:constr type="w" for="ch" forName="childText" refType="w"/>
      <dgm:constr type="h" for="ch" forName="childText" refType="primFontSz" refFor="des" refForName="parentText" fact="0.7"/>
      <dgm:constr type="primFontSz" for="des" forName="parentText" val="65"/>
      <dgm:constr type="primFontSz" for="ch" forName="childText" refType="primFontSz" refFor="des" refForName="parentText"/>
      <dgm:constr type="tMarg" for="ch" forName="childText" refType="primFontSz" refFor="des" refForName="parentText" fact="1.64"/>
      <dgm:constr type="tMarg" for="ch" forName="childText" refType="h" refFor="des" refForName="parentText" op="lte" fact="3.28"/>
      <dgm:constr type="tMarg" for="ch" forName="childText" refType="h" refFor="des" refForName="parentText" op="gte" fact="3.28"/>
      <dgm:constr type="lMarg" for="ch" forName="childText" refType="w" fact="0.22"/>
      <dgm:constr type="rMarg" for="ch" forName="childText" refType="lMarg" refFor="ch" refForName="childText"/>
      <dgm:constr type="lMarg" for="des" forName="parentText" refType="w" fact="0.075"/>
      <dgm:constr type="rMarg" for="des" forName="parentText" refType="lMarg" refFor="des" refForName="parentText"/>
      <dgm:constr type="h" for="ch" forName="spaceBetweenRectangles" refType="primFontSz" refFor="des" refForName="parentText" fact="0.15"/>
    </dgm:constrLst>
    <dgm:ruleLst>
      <dgm:rule type="primFontSz" for="des" forName="parentText" val="5" fact="NaN" max="NaN"/>
    </dgm:ruleLst>
    <dgm:forEach name="Name3" axis="ch" ptType="node">
      <dgm:layoutNode name="parentLin">
        <dgm:choose name="Name4">
          <dgm:if name="Name5" func="var" arg="dir" op="equ" val="norm">
            <dgm:alg type="lin">
              <dgm:param type="linDir" val="fromL"/>
              <dgm:param type="horzAlign" val="l"/>
              <dgm:param type="nodeHorzAlign" val="l"/>
            </dgm:alg>
          </dgm:if>
          <dgm:else name="Name6">
            <dgm:alg type="lin">
              <dgm:param type="linDir" val="fromR"/>
              <dgm:param type="horzAlign" val="r"/>
              <dgm:param type="nodeHorzAlign" val="r"/>
            </dgm:alg>
          </dgm:else>
        </dgm:choose>
        <dgm:shape xmlns:r="http://schemas.openxmlformats.org/officeDocument/2006/relationships" r:blip="">
          <dgm:adjLst/>
        </dgm:shape>
        <dgm:presOf/>
        <dgm:constrLst/>
        <dgm:ruleLst/>
        <dgm:layoutNode name="parentLeftMargin">
          <dgm:alg type="sp"/>
          <dgm:shape xmlns:r="http://schemas.openxmlformats.org/officeDocument/2006/relationships" type="rect" r:blip="" hideGeom="1">
            <dgm:adjLst/>
          </dgm:shape>
          <dgm:presOf axis="self"/>
          <dgm:constrLst>
            <dgm:constr type="h"/>
          </dgm:constrLst>
          <dgm:ruleLst/>
        </dgm:layoutNode>
        <dgm:layoutNode name="parentText" styleLbl="node1">
          <dgm:varLst>
            <dgm:chMax val="0"/>
            <dgm:bulletEnabled val="1"/>
          </dgm:varLst>
          <dgm:choose name="Name7">
            <dgm:if name="Name8" func="var" arg="dir" op="equ" val="norm">
              <dgm:alg type="tx">
                <dgm:param type="parTxLTRAlign" val="l"/>
                <dgm:param type="parTxRTLAlign" val="l"/>
              </dgm:alg>
            </dgm:if>
            <dgm:else name="Name9">
              <dgm:alg type="tx">
                <dgm:param type="parTxLTRAlign" val="r"/>
                <dgm:param type="parTxRTLAlign" val="r"/>
              </dgm:alg>
            </dgm:else>
          </dgm:choose>
          <dgm:shape xmlns:r="http://schemas.openxmlformats.org/officeDocument/2006/relationships" type="roundRect" r:blip="">
            <dgm:adjLst/>
          </dgm:shape>
          <dgm:presOf axis="self" ptType="node"/>
          <dgm:constrLst>
            <dgm:constr type="tMarg"/>
            <dgm:constr type="bMarg"/>
          </dgm:constrLst>
          <dgm:ruleLst/>
        </dgm:layoutNode>
      </dgm:layoutNode>
      <dgm:layoutNode name="negative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childText" styleLbl="conFgAcc1">
        <dgm:varLst>
          <dgm:bulletEnabled val="1"/>
        </dgm:varLst>
        <dgm:alg type="tx">
          <dgm:param type="stBulletLvl" val="1"/>
        </dgm:alg>
        <dgm:shape xmlns:r="http://schemas.openxmlformats.org/officeDocument/2006/relationships" type="rect" r:blip="" zOrderOff="-2">
          <dgm:adjLst/>
        </dgm:shape>
        <dgm:presOf axis="des" ptType="node"/>
        <dgm:constrLst>
          <dgm:constr type="secFontSz" refType="primFontSz"/>
        </dgm:constrLst>
        <dgm:ruleLst>
          <dgm:rule type="h" val="INF" fact="NaN" max="NaN"/>
        </dgm:ruleLst>
      </dgm:layoutNode>
      <dgm:forEach name="Name10" axis="followSib" ptType="sibTrans" cnt="1">
        <dgm:layoutNode name="spaceBetweenRectangle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FB330A55-7FDC-9841-9261-83C52778F325}" type="datetimeFigureOut">
              <a:rPr lang="en-GB" smtClean="0"/>
              <a:t>26/10/2023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4DDC5259-E01D-ED40-A010-AB14E036E87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73388445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9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0.xml"/><Relationship Id="rId1" Type="http://schemas.openxmlformats.org/officeDocument/2006/relationships/notesMaster" Target="../notesMasters/notesMaster1.xml"/></Relationships>
</file>

<file path=ppt/notesSlides/_rels/notesSlide1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1.xml"/><Relationship Id="rId1" Type="http://schemas.openxmlformats.org/officeDocument/2006/relationships/notesMaster" Target="../notesMasters/notesMaster1.xml"/></Relationships>
</file>

<file path=ppt/notesSlides/_rels/notesSlide1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6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4DDC5259-E01D-ED40-A010-AB14E036E871}" type="slidenum">
              <a:rPr lang="en-GB" smtClean="0"/>
              <a:t>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58295740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4DDC5259-E01D-ED40-A010-AB14E036E871}" type="slidenum">
              <a:rPr lang="en-GB" smtClean="0"/>
              <a:t>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54356066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4DDC5259-E01D-ED40-A010-AB14E036E871}" type="slidenum">
              <a:rPr lang="en-GB" smtClean="0"/>
              <a:t>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13656097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4DDC5259-E01D-ED40-A010-AB14E036E871}" type="slidenum">
              <a:rPr lang="en-GB" smtClean="0"/>
              <a:t>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25724896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4DDC5259-E01D-ED40-A010-AB14E036E871}" type="slidenum">
              <a:rPr lang="en-GB" smtClean="0"/>
              <a:t>10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78678227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4DDC5259-E01D-ED40-A010-AB14E036E871}" type="slidenum">
              <a:rPr lang="en-GB" smtClean="0"/>
              <a:t>11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85071755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4DDC5259-E01D-ED40-A010-AB14E036E871}" type="slidenum">
              <a:rPr lang="en-GB" smtClean="0"/>
              <a:t>12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8597217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4DDC5259-E01D-ED40-A010-AB14E036E871}" type="slidenum">
              <a:rPr lang="en-GB" smtClean="0"/>
              <a:t>13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23797000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4DDC5259-E01D-ED40-A010-AB14E036E871}" type="slidenum">
              <a:rPr lang="en-GB" smtClean="0"/>
              <a:t>14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29465885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4DDC5259-E01D-ED40-A010-AB14E036E871}" type="slidenum">
              <a:rPr lang="en-GB" smtClean="0"/>
              <a:t>15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10237992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4DDC5259-E01D-ED40-A010-AB14E036E871}" type="slidenum">
              <a:rPr lang="en-GB" smtClean="0"/>
              <a:t>16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1260076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4DDC5259-E01D-ED40-A010-AB14E036E871}" type="slidenum">
              <a:rPr lang="en-GB" smtClean="0"/>
              <a:t>17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92424234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4DDC5259-E01D-ED40-A010-AB14E036E871}" type="slidenum">
              <a:rPr lang="en-GB" smtClean="0"/>
              <a:t>18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65863690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4DDC5259-E01D-ED40-A010-AB14E036E871}" type="slidenum">
              <a:rPr lang="en-GB" smtClean="0"/>
              <a:t>19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12910304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4DDC5259-E01D-ED40-A010-AB14E036E871}" type="slidenum">
              <a:rPr lang="en-GB" smtClean="0"/>
              <a:t>20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42592464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4DDC5259-E01D-ED40-A010-AB14E036E871}" type="slidenum">
              <a:rPr lang="en-GB" smtClean="0"/>
              <a:t>21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69729262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4DDC5259-E01D-ED40-A010-AB14E036E871}" type="slidenum">
              <a:rPr lang="en-GB" smtClean="0"/>
              <a:t>26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73753824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D4AB74B-FEFF-530E-BFB2-459A7F397D4B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 dirty="0"/>
              <a:t>Click to edit Master title style</a:t>
            </a:r>
            <a:endParaRPr lang="en-US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7B29A96F-54A0-1DB5-8161-DD118A4D6AC6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596787A-78CC-2F1F-E6E7-FC3E3B72BD1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4CC5A77-BFA7-424E-A2F3-46905A7DFC86}" type="datetimeFigureOut">
              <a:rPr lang="en-US" smtClean="0"/>
              <a:t>10/26/23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8CE3976-3A29-9E84-47E5-738794310ED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1AC316B-CFD4-27DA-F610-A7155739D9D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3CE7E46-3B1F-0743-9C00-4A474D7D88E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4149801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C2A350B-7A07-B8FD-521A-834337D8A64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CF3A81D-C11D-4B18-A6FA-FC7706205123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4CED3B9-BD9A-9499-8530-57645FFAC48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4CC5A77-BFA7-424E-A2F3-46905A7DFC86}" type="datetimeFigureOut">
              <a:rPr lang="en-US" smtClean="0"/>
              <a:t>10/26/23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B90F0B9-3684-91B1-4DE9-AED2362DF2D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AC4A3A3-E515-7B53-BDEC-2692BC8E9DE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3CE7E46-3B1F-0743-9C00-4A474D7D88E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63020546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FD1AEF4-2922-EC1D-0929-43CB66EE1E9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8DFFE892-C306-14B9-59E9-9738AB061BED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63081F1-3B6B-BA71-96A1-9CBEBBC14B1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4CC5A77-BFA7-424E-A2F3-46905A7DFC86}" type="datetimeFigureOut">
              <a:rPr lang="en-US" smtClean="0"/>
              <a:t>10/26/23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2D144F8-9E7C-3FB4-E93D-49263F9B310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42C90CF-C28F-E965-62A3-B01830DD434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3CE7E46-3B1F-0743-9C00-4A474D7D88E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85078271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804E317-9751-4430-D553-29CB6896AC6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A6A55E1-E865-B144-453F-FA9325A7E997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D3BBF5A6-D91A-6F27-130A-4EFCBEF8230B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DD754881-29A2-23FC-6BE4-405E86CF51A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4CC5A77-BFA7-424E-A2F3-46905A7DFC86}" type="datetimeFigureOut">
              <a:rPr lang="en-US" smtClean="0"/>
              <a:t>10/26/23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D18630F3-7502-3393-745E-DF884255109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D9CC1496-DF33-6F17-934E-7547E9E586A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3CE7E46-3B1F-0743-9C00-4A474D7D88E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56019568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2022CA7-D07A-74E0-5AD9-AB01A9589AF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5EBB953-0F6F-11A2-7D08-5254C6104361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69B42EE7-0909-533A-2FD8-C8B8576EDD7C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5A6FA298-E1A8-09F1-65DD-89CFF7E4CF28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AED2CFAF-8A2E-0928-7F14-F370103AFA12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D4E13DEE-7297-CAAB-9012-168543A6534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4CC5A77-BFA7-424E-A2F3-46905A7DFC86}" type="datetimeFigureOut">
              <a:rPr lang="en-US" smtClean="0"/>
              <a:t>10/26/23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1C366F29-FB27-5D91-4C01-B3AABE9E039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0648C876-D273-5CF8-75F7-E91F503F0AE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3CE7E46-3B1F-0743-9C00-4A474D7D88E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1909678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AF22D05-E73D-B7A4-13C5-D432714CC00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2D497A77-6E63-F0FA-7453-089E27EA5F0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4CC5A77-BFA7-424E-A2F3-46905A7DFC86}" type="datetimeFigureOut">
              <a:rPr lang="en-US" smtClean="0"/>
              <a:t>10/26/23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6761F74C-CB1F-538D-629A-201A04FB6CC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F87C1715-EFED-3AD4-D941-5CEA7598C1B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3CE7E46-3B1F-0743-9C00-4A474D7D88E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2706226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3378E7C9-98C0-D53C-1D7F-4A897263D13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4CC5A77-BFA7-424E-A2F3-46905A7DFC86}" type="datetimeFigureOut">
              <a:rPr lang="en-US" smtClean="0"/>
              <a:t>10/26/23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50FD18E5-7115-9E49-4A77-6017F61704F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7E10841F-EA96-BDC3-9C5F-6AC684484AA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3CE7E46-3B1F-0743-9C00-4A474D7D88E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08333656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00FD3AE-BD21-8A8F-6E0C-CE468B38CF7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9EFC573-015A-062A-AC53-CC6FA98A7D7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F1C724DC-C2FF-4433-CBB9-F04323DEF7AB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722DAF71-5E2B-0CBC-94A5-D8EACF9C50C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4CC5A77-BFA7-424E-A2F3-46905A7DFC86}" type="datetimeFigureOut">
              <a:rPr lang="en-US" smtClean="0"/>
              <a:t>10/26/23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E78036BD-1EC6-3D4D-44D5-D8C20F4E026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917AF2C7-FA42-B859-4530-FB7B2F779BE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3CE7E46-3B1F-0743-9C00-4A474D7D88E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8029723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EB547A2-594F-4FFD-C454-72A8D319B26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9015D31A-4D16-BF23-F60D-12E5AB377FDC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34254FD7-7D45-6EA5-5C9F-A584131175F0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95F58219-E118-79C8-B1BB-C9FCEE7DD47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4CC5A77-BFA7-424E-A2F3-46905A7DFC86}" type="datetimeFigureOut">
              <a:rPr lang="en-US" smtClean="0"/>
              <a:t>10/26/23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C1AF84A-BC5A-0597-72CE-19EA8A1B9FF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182E814E-4FEB-880D-AF0F-2F5DE8FB95F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3CE7E46-3B1F-0743-9C00-4A474D7D88E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20302286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3AD880F-9EA5-274E-2196-FD2E18F9A83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B1BA39FC-A720-F5A7-B7EA-0E3AD1181569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8E4837E-A71F-CE1F-E96E-D13A12D7528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4CC5A77-BFA7-424E-A2F3-46905A7DFC86}" type="datetimeFigureOut">
              <a:rPr lang="en-US" smtClean="0"/>
              <a:t>10/26/23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544ED69-A35B-3A0C-5F4A-4B8171C4695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B62F919-7E04-5206-8646-CC6A4A71674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3CE7E46-3B1F-0743-9C00-4A474D7D88E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1917846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595DC8F6-6DA7-4433-90E9-088BDDB9C8E6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15DDBDEA-EC1E-B335-10C4-64119B50BFF0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A7EAE1A-F7A6-A018-892B-CD4BBD4EB29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4CC5A77-BFA7-424E-A2F3-46905A7DFC86}" type="datetimeFigureOut">
              <a:rPr lang="en-US" smtClean="0"/>
              <a:t>10/26/23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476F98D-C095-6B64-F13C-327B2A79370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6791448-323A-ED45-8015-40612E5447C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3CE7E46-3B1F-0743-9C00-4A474D7D88E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0802259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01519B58-DBDC-4E9C-EE68-8EAEA1C54FA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09442343-F67A-5001-BAB1-32A1C92AD761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98750BF-147A-4692-08AD-845EEBCEE1B8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4CC5A77-BFA7-424E-A2F3-46905A7DFC86}" type="datetimeFigureOut">
              <a:rPr lang="en-US" smtClean="0"/>
              <a:t>10/26/23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1D164F2-407F-DAE5-83A1-96A87CCCF12E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AE936F0-C9F8-55DC-951F-BE3F130431B5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3CE7E46-3B1F-0743-9C00-4A474D7D88E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307736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1.mp3"/><Relationship Id="rId1" Type="http://schemas.microsoft.com/office/2007/relationships/media" Target="../media/media1.mp3"/><Relationship Id="rId4" Type="http://schemas.openxmlformats.org/officeDocument/2006/relationships/image" Target="../media/image1.png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2.mp3"/><Relationship Id="rId1" Type="http://schemas.microsoft.com/office/2007/relationships/media" Target="../media/media2.mp3"/><Relationship Id="rId4" Type="http://schemas.openxmlformats.org/officeDocument/2006/relationships/image" Target="../media/image1.pn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3.mp3"/><Relationship Id="rId1" Type="http://schemas.microsoft.com/office/2007/relationships/media" Target="../media/media3.mp3"/><Relationship Id="rId5" Type="http://schemas.openxmlformats.org/officeDocument/2006/relationships/image" Target="../media/image1.png"/><Relationship Id="rId4" Type="http://schemas.openxmlformats.org/officeDocument/2006/relationships/notesSlide" Target="../notesSlides/notesSlide1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3.sv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3.sv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1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6.png"/><Relationship Id="rId4" Type="http://schemas.openxmlformats.org/officeDocument/2006/relationships/image" Target="../media/image5.png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2.xml"/><Relationship Id="rId7" Type="http://schemas.microsoft.com/office/2007/relationships/diagramDrawing" Target="../diagrams/drawing2.xml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2.xml"/><Relationship Id="rId5" Type="http://schemas.openxmlformats.org/officeDocument/2006/relationships/diagramQuickStyle" Target="../diagrams/quickStyle2.xml"/><Relationship Id="rId4" Type="http://schemas.openxmlformats.org/officeDocument/2006/relationships/diagramLayout" Target="../diagrams/layout2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10.xml"/><Relationship Id="rId2" Type="http://schemas.openxmlformats.org/officeDocument/2006/relationships/slideLayout" Target="../slideLayouts/slideLayout2.xml"/><Relationship Id="rId1" Type="http://schemas.openxmlformats.org/officeDocument/2006/relationships/video" Target="https://www.youtube.com/embed/Z-Ke8dQwgmY?feature=oembed" TargetMode="External"/><Relationship Id="rId5" Type="http://schemas.openxmlformats.org/officeDocument/2006/relationships/hyperlink" Target="https://www.youtube.com/watch?v=Z-Ke8dQwgmY" TargetMode="External"/><Relationship Id="rId4" Type="http://schemas.openxmlformats.org/officeDocument/2006/relationships/image" Target="../media/image7.jpeg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11.xml"/><Relationship Id="rId2" Type="http://schemas.openxmlformats.org/officeDocument/2006/relationships/slideLayout" Target="../slideLayouts/slideLayout2.xml"/><Relationship Id="rId1" Type="http://schemas.openxmlformats.org/officeDocument/2006/relationships/video" Target="https://www.youtube.com/embed/I6mWguApzAU?feature=oembed" TargetMode="External"/><Relationship Id="rId5" Type="http://schemas.openxmlformats.org/officeDocument/2006/relationships/image" Target="../media/image8.jpeg"/><Relationship Id="rId4" Type="http://schemas.openxmlformats.org/officeDocument/2006/relationships/hyperlink" Target="https://www.youtube.com/watch?v=I6mWguApzAU" TargetMode="Externa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1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notesSlide" Target="../notesSlides/notesSlide15.xml"/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notesSlide" Target="../notesSlides/notesSlide16.xml"/><Relationship Id="rId1" Type="http://schemas.openxmlformats.org/officeDocument/2006/relationships/slideLayout" Target="../slideLayouts/slideLayout2.xml"/><Relationship Id="rId4" Type="http://schemas.openxmlformats.org/officeDocument/2006/relationships/hyperlink" Target="https://www.musictheory.net/lessons/44#:~:text=The%20Roman%20numeral%20system%20can,a%20small%206%20and%204." TargetMode="External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musictheory.net/lessons/44#:~:text=The%20Roman%20numeral%20system%20can,a%20small%206%20and%204." TargetMode="External"/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musictheory.net/lessons/44#:~:text=The%20Roman%20numeral%20system%20can,a%20small%206%20and%204." TargetMode="External"/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musictheory.net/lessons/44#:~:text=The%20Roman%20numeral%20system%20can,a%20small%206%20and%204." TargetMode="External"/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musictheory.net/lessons/44#:~:text=The%20Roman%20numeral%20system%20can,a%20small%206%20and%204." TargetMode="External"/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2.xml"/></Relationships>
</file>

<file path=ppt/slides/_rels/slide26.xml.rels><?xml version="1.0" encoding="UTF-8" standalone="yes"?>
<Relationships xmlns="http://schemas.openxmlformats.org/package/2006/relationships"><Relationship Id="rId8" Type="http://schemas.openxmlformats.org/officeDocument/2006/relationships/image" Target="../media/image15.png"/><Relationship Id="rId3" Type="http://schemas.openxmlformats.org/officeDocument/2006/relationships/diagramData" Target="../diagrams/data3.xml"/><Relationship Id="rId7" Type="http://schemas.microsoft.com/office/2007/relationships/diagramDrawing" Target="../diagrams/drawing3.xml"/><Relationship Id="rId2" Type="http://schemas.openxmlformats.org/officeDocument/2006/relationships/notesSlide" Target="../notesSlides/notesSlide17.xml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3.xml"/><Relationship Id="rId5" Type="http://schemas.openxmlformats.org/officeDocument/2006/relationships/diagramQuickStyle" Target="../diagrams/quickStyle3.xml"/><Relationship Id="rId4" Type="http://schemas.openxmlformats.org/officeDocument/2006/relationships/diagramLayout" Target="../diagrams/layout3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6F5A5072-7B47-4D32-B52A-4EBBF590B8A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9715DAF0-AE1B-46C9-8A6B-DB2AA05AB91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>
            <a:off x="-2" y="-22693"/>
            <a:ext cx="12191999" cy="4374129"/>
          </a:xfrm>
          <a:prstGeom prst="rect">
            <a:avLst/>
          </a:prstGeom>
          <a:gradFill>
            <a:gsLst>
              <a:gs pos="0">
                <a:schemeClr val="accent1">
                  <a:lumMod val="75000"/>
                </a:schemeClr>
              </a:gs>
              <a:gs pos="100000">
                <a:srgbClr val="000000"/>
              </a:gs>
            </a:gsLst>
            <a:lin ang="15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6016219D-510E-4184-9090-6D5578A87BD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3908719" y="-3931841"/>
            <a:ext cx="4374557" cy="12192000"/>
          </a:xfrm>
          <a:prstGeom prst="rect">
            <a:avLst/>
          </a:prstGeom>
          <a:gradFill>
            <a:gsLst>
              <a:gs pos="40000">
                <a:schemeClr val="accent1">
                  <a:alpha val="0"/>
                </a:schemeClr>
              </a:gs>
              <a:gs pos="100000">
                <a:schemeClr val="accent1">
                  <a:lumMod val="75000"/>
                  <a:alpha val="52000"/>
                </a:schemeClr>
              </a:gs>
            </a:gsLst>
            <a:lin ang="2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AFF4A713-7B75-4B21-90D7-5AB19547C72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4136696" y="-3703868"/>
            <a:ext cx="4374128" cy="11736479"/>
          </a:xfrm>
          <a:prstGeom prst="rect">
            <a:avLst/>
          </a:prstGeom>
          <a:gradFill>
            <a:gsLst>
              <a:gs pos="17000">
                <a:schemeClr val="accent1">
                  <a:alpha val="0"/>
                </a:schemeClr>
              </a:gs>
              <a:gs pos="100000">
                <a:srgbClr val="000000">
                  <a:alpha val="37000"/>
                </a:srgbClr>
              </a:gs>
            </a:gsLst>
            <a:lin ang="7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DC631C0B-6DA6-4E57-8231-CE32B3434A7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5" y="-22690"/>
            <a:ext cx="8542485" cy="4374126"/>
          </a:xfrm>
          <a:prstGeom prst="rect">
            <a:avLst/>
          </a:prstGeom>
          <a:gradFill>
            <a:gsLst>
              <a:gs pos="0">
                <a:schemeClr val="accent1">
                  <a:lumMod val="50000"/>
                  <a:alpha val="0"/>
                </a:schemeClr>
              </a:gs>
              <a:gs pos="100000">
                <a:srgbClr val="000000">
                  <a:alpha val="25000"/>
                </a:srgbClr>
              </a:gs>
            </a:gsLst>
            <a:lin ang="186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8" name="Freeform: Shape 17">
            <a:extLst>
              <a:ext uri="{FF2B5EF4-FFF2-40B4-BE49-F238E27FC236}">
                <a16:creationId xmlns:a16="http://schemas.microsoft.com/office/drawing/2014/main" id="{C29501E6-A978-4A61-9689-9085AF97A53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2508972">
            <a:off x="5945431" y="-1032053"/>
            <a:ext cx="4990147" cy="4439131"/>
          </a:xfrm>
          <a:custGeom>
            <a:avLst/>
            <a:gdLst>
              <a:gd name="connsiteX0" fmla="*/ 4990147 w 4990147"/>
              <a:gd name="connsiteY0" fmla="*/ 2229378 h 4439131"/>
              <a:gd name="connsiteX1" fmla="*/ 917384 w 4990147"/>
              <a:gd name="connsiteY1" fmla="*/ 4439131 h 4439131"/>
              <a:gd name="connsiteX2" fmla="*/ 910814 w 4990147"/>
              <a:gd name="connsiteY2" fmla="*/ 4434219 h 4439131"/>
              <a:gd name="connsiteX3" fmla="*/ 0 w 4990147"/>
              <a:gd name="connsiteY3" fmla="*/ 2502877 h 4439131"/>
              <a:gd name="connsiteX4" fmla="*/ 2502877 w 4990147"/>
              <a:gd name="connsiteY4" fmla="*/ 0 h 4439131"/>
              <a:gd name="connsiteX5" fmla="*/ 4954904 w 4990147"/>
              <a:gd name="connsiteY5" fmla="*/ 1998460 h 443913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4990147" h="4439131">
                <a:moveTo>
                  <a:pt x="4990147" y="2229378"/>
                </a:moveTo>
                <a:lnTo>
                  <a:pt x="917384" y="4439131"/>
                </a:lnTo>
                <a:lnTo>
                  <a:pt x="910814" y="4434219"/>
                </a:lnTo>
                <a:cubicBezTo>
                  <a:pt x="354557" y="3975154"/>
                  <a:pt x="0" y="3280421"/>
                  <a:pt x="0" y="2502877"/>
                </a:cubicBezTo>
                <a:cubicBezTo>
                  <a:pt x="0" y="1120576"/>
                  <a:pt x="1120576" y="0"/>
                  <a:pt x="2502877" y="0"/>
                </a:cubicBezTo>
                <a:cubicBezTo>
                  <a:pt x="3712390" y="0"/>
                  <a:pt x="4721520" y="857941"/>
                  <a:pt x="4954904" y="1998460"/>
                </a:cubicBezTo>
                <a:close/>
              </a:path>
            </a:pathLst>
          </a:custGeom>
          <a:gradFill>
            <a:gsLst>
              <a:gs pos="0">
                <a:schemeClr val="accent1">
                  <a:alpha val="22000"/>
                </a:schemeClr>
              </a:gs>
              <a:gs pos="87000">
                <a:schemeClr val="accent1">
                  <a:lumMod val="60000"/>
                  <a:lumOff val="40000"/>
                  <a:alpha val="2000"/>
                </a:schemeClr>
              </a:gs>
            </a:gsLst>
            <a:lin ang="8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25F226E0-7EB9-B398-B1C9-D54C0B8F7C13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314824" y="735106"/>
            <a:ext cx="10053763" cy="2928470"/>
          </a:xfrm>
        </p:spPr>
        <p:txBody>
          <a:bodyPr anchor="b">
            <a:normAutofit/>
          </a:bodyPr>
          <a:lstStyle/>
          <a:p>
            <a:pPr algn="l"/>
            <a:r>
              <a:rPr lang="en-US" sz="4800">
                <a:solidFill>
                  <a:srgbClr val="FFFFFF"/>
                </a:solidFill>
              </a:rPr>
              <a:t>General Musicianship and Studio Techniques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FAF99D21-20EF-6BFD-53D7-8181888CF2F1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350682" y="4870824"/>
            <a:ext cx="10005951" cy="1458258"/>
          </a:xfrm>
        </p:spPr>
        <p:txBody>
          <a:bodyPr anchor="ctr">
            <a:normAutofit/>
          </a:bodyPr>
          <a:lstStyle/>
          <a:p>
            <a:pPr algn="l"/>
            <a:r>
              <a:rPr lang="en-US" dirty="0"/>
              <a:t>Week 4 – </a:t>
            </a:r>
            <a:r>
              <a:rPr lang="en-GB" dirty="0"/>
              <a:t>Harmonisation</a:t>
            </a:r>
            <a:r>
              <a:rPr lang="en-US" dirty="0"/>
              <a:t> – minor scales and chords</a:t>
            </a:r>
          </a:p>
        </p:txBody>
      </p:sp>
    </p:spTree>
    <p:extLst>
      <p:ext uri="{BB962C8B-B14F-4D97-AF65-F5344CB8AC3E}">
        <p14:creationId xmlns:p14="http://schemas.microsoft.com/office/powerpoint/2010/main" val="1914687246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31" name="Rectangle 1030">
            <a:extLst>
              <a:ext uri="{FF2B5EF4-FFF2-40B4-BE49-F238E27FC236}">
                <a16:creationId xmlns:a16="http://schemas.microsoft.com/office/drawing/2014/main" id="{A8384FB5-9ADC-4DDC-881B-597D56F5B15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33" name="Rectangle 1032">
            <a:extLst>
              <a:ext uri="{FF2B5EF4-FFF2-40B4-BE49-F238E27FC236}">
                <a16:creationId xmlns:a16="http://schemas.microsoft.com/office/drawing/2014/main" id="{1199E1B1-A8C0-4FE8-A5A8-1CB41D69F85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2" y="0"/>
            <a:ext cx="12191998" cy="1575955"/>
          </a:xfrm>
          <a:prstGeom prst="rect">
            <a:avLst/>
          </a:prstGeom>
          <a:gradFill>
            <a:gsLst>
              <a:gs pos="0">
                <a:srgbClr val="000000">
                  <a:alpha val="96000"/>
                </a:srgbClr>
              </a:gs>
              <a:gs pos="100000">
                <a:schemeClr val="accent1">
                  <a:lumMod val="75000"/>
                </a:schemeClr>
              </a:gs>
            </a:gsLst>
            <a:lin ang="6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35" name="Rectangle 1034">
            <a:extLst>
              <a:ext uri="{FF2B5EF4-FFF2-40B4-BE49-F238E27FC236}">
                <a16:creationId xmlns:a16="http://schemas.microsoft.com/office/drawing/2014/main" id="{84A8DE83-DE75-4B41-9DB4-A7EC0B0DEC0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8128856" cy="1575461"/>
          </a:xfrm>
          <a:prstGeom prst="rect">
            <a:avLst/>
          </a:prstGeom>
          <a:gradFill>
            <a:gsLst>
              <a:gs pos="0">
                <a:schemeClr val="accent1">
                  <a:alpha val="41000"/>
                </a:schemeClr>
              </a:gs>
              <a:gs pos="74000">
                <a:schemeClr val="accent1">
                  <a:lumMod val="60000"/>
                  <a:lumOff val="40000"/>
                  <a:alpha val="0"/>
                </a:schemeClr>
              </a:gs>
            </a:gsLst>
            <a:lin ang="8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37" name="Rectangle 1036">
            <a:extLst>
              <a:ext uri="{FF2B5EF4-FFF2-40B4-BE49-F238E27FC236}">
                <a16:creationId xmlns:a16="http://schemas.microsoft.com/office/drawing/2014/main" id="{A7009A0A-BEF5-4EAC-AF15-E4F9F002E23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-3" y="-1"/>
            <a:ext cx="12192002" cy="1574311"/>
          </a:xfrm>
          <a:prstGeom prst="rect">
            <a:avLst/>
          </a:prstGeom>
          <a:gradFill>
            <a:gsLst>
              <a:gs pos="0">
                <a:srgbClr val="000000">
                  <a:alpha val="63000"/>
                </a:srgbClr>
              </a:gs>
              <a:gs pos="78000">
                <a:schemeClr val="accent1">
                  <a:alpha val="15000"/>
                </a:schemeClr>
              </a:gs>
            </a:gsLst>
            <a:lin ang="156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DD083D6-03A4-97BE-146E-4B46763A6E7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99713" y="248038"/>
            <a:ext cx="6945096" cy="1159200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z="3200" kern="1200" dirty="0">
                <a:solidFill>
                  <a:schemeClr val="bg1"/>
                </a:solidFill>
                <a:latin typeface="+mj-lt"/>
                <a:ea typeface="+mj-ea"/>
                <a:cs typeface="+mj-cs"/>
              </a:rPr>
              <a:t>Revision - </a:t>
            </a:r>
            <a:r>
              <a:rPr lang="en-US" sz="3200" kern="1200" dirty="0" err="1">
                <a:solidFill>
                  <a:schemeClr val="bg1"/>
                </a:solidFill>
                <a:latin typeface="+mj-lt"/>
                <a:ea typeface="+mj-ea"/>
                <a:cs typeface="+mj-cs"/>
              </a:rPr>
              <a:t>Harmonising</a:t>
            </a:r>
            <a:r>
              <a:rPr lang="en-US" sz="3200" kern="1200" dirty="0">
                <a:solidFill>
                  <a:schemeClr val="bg1"/>
                </a:solidFill>
                <a:latin typeface="+mj-lt"/>
                <a:ea typeface="+mj-ea"/>
                <a:cs typeface="+mj-cs"/>
              </a:rPr>
              <a:t> the major scale</a:t>
            </a:r>
            <a:endParaRPr lang="en-US" sz="3200" kern="1200" dirty="0">
              <a:solidFill>
                <a:srgbClr val="FFFFFF"/>
              </a:solidFill>
              <a:latin typeface="+mj-lt"/>
              <a:ea typeface="+mj-ea"/>
              <a:cs typeface="+mj-cs"/>
            </a:endParaRPr>
          </a:p>
        </p:txBody>
      </p:sp>
      <p:graphicFrame>
        <p:nvGraphicFramePr>
          <p:cNvPr id="3" name="Table 2">
            <a:extLst>
              <a:ext uri="{FF2B5EF4-FFF2-40B4-BE49-F238E27FC236}">
                <a16:creationId xmlns:a16="http://schemas.microsoft.com/office/drawing/2014/main" id="{BB6B162F-34BD-5069-AC81-257BFA5D330C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412359960"/>
              </p:ext>
            </p:extLst>
          </p:nvPr>
        </p:nvGraphicFramePr>
        <p:xfrm>
          <a:off x="431601" y="2071979"/>
          <a:ext cx="11328794" cy="4287200"/>
        </p:xfrm>
        <a:graphic>
          <a:graphicData uri="http://schemas.openxmlformats.org/drawingml/2006/table">
            <a:tbl>
              <a:tblPr firstRow="1" bandRow="1"/>
              <a:tblGrid>
                <a:gridCol w="1354178">
                  <a:extLst>
                    <a:ext uri="{9D8B030D-6E8A-4147-A177-3AD203B41FA5}">
                      <a16:colId xmlns:a16="http://schemas.microsoft.com/office/drawing/2014/main" val="3181708530"/>
                    </a:ext>
                  </a:extLst>
                </a:gridCol>
                <a:gridCol w="496640">
                  <a:extLst>
                    <a:ext uri="{9D8B030D-6E8A-4147-A177-3AD203B41FA5}">
                      <a16:colId xmlns:a16="http://schemas.microsoft.com/office/drawing/2014/main" val="2629646086"/>
                    </a:ext>
                  </a:extLst>
                </a:gridCol>
                <a:gridCol w="525090">
                  <a:extLst>
                    <a:ext uri="{9D8B030D-6E8A-4147-A177-3AD203B41FA5}">
                      <a16:colId xmlns:a16="http://schemas.microsoft.com/office/drawing/2014/main" val="357406646"/>
                    </a:ext>
                  </a:extLst>
                </a:gridCol>
                <a:gridCol w="480385">
                  <a:extLst>
                    <a:ext uri="{9D8B030D-6E8A-4147-A177-3AD203B41FA5}">
                      <a16:colId xmlns:a16="http://schemas.microsoft.com/office/drawing/2014/main" val="366773563"/>
                    </a:ext>
                  </a:extLst>
                </a:gridCol>
                <a:gridCol w="468191">
                  <a:extLst>
                    <a:ext uri="{9D8B030D-6E8A-4147-A177-3AD203B41FA5}">
                      <a16:colId xmlns:a16="http://schemas.microsoft.com/office/drawing/2014/main" val="3649567425"/>
                    </a:ext>
                  </a:extLst>
                </a:gridCol>
                <a:gridCol w="533218">
                  <a:extLst>
                    <a:ext uri="{9D8B030D-6E8A-4147-A177-3AD203B41FA5}">
                      <a16:colId xmlns:a16="http://schemas.microsoft.com/office/drawing/2014/main" val="1846662488"/>
                    </a:ext>
                  </a:extLst>
                </a:gridCol>
                <a:gridCol w="512898">
                  <a:extLst>
                    <a:ext uri="{9D8B030D-6E8A-4147-A177-3AD203B41FA5}">
                      <a16:colId xmlns:a16="http://schemas.microsoft.com/office/drawing/2014/main" val="3930203009"/>
                    </a:ext>
                  </a:extLst>
                </a:gridCol>
                <a:gridCol w="500705">
                  <a:extLst>
                    <a:ext uri="{9D8B030D-6E8A-4147-A177-3AD203B41FA5}">
                      <a16:colId xmlns:a16="http://schemas.microsoft.com/office/drawing/2014/main" val="966974286"/>
                    </a:ext>
                  </a:extLst>
                </a:gridCol>
                <a:gridCol w="496642">
                  <a:extLst>
                    <a:ext uri="{9D8B030D-6E8A-4147-A177-3AD203B41FA5}">
                      <a16:colId xmlns:a16="http://schemas.microsoft.com/office/drawing/2014/main" val="821230370"/>
                    </a:ext>
                  </a:extLst>
                </a:gridCol>
                <a:gridCol w="525090">
                  <a:extLst>
                    <a:ext uri="{9D8B030D-6E8A-4147-A177-3AD203B41FA5}">
                      <a16:colId xmlns:a16="http://schemas.microsoft.com/office/drawing/2014/main" val="2009905716"/>
                    </a:ext>
                  </a:extLst>
                </a:gridCol>
                <a:gridCol w="480385">
                  <a:extLst>
                    <a:ext uri="{9D8B030D-6E8A-4147-A177-3AD203B41FA5}">
                      <a16:colId xmlns:a16="http://schemas.microsoft.com/office/drawing/2014/main" val="3805682051"/>
                    </a:ext>
                  </a:extLst>
                </a:gridCol>
                <a:gridCol w="468191">
                  <a:extLst>
                    <a:ext uri="{9D8B030D-6E8A-4147-A177-3AD203B41FA5}">
                      <a16:colId xmlns:a16="http://schemas.microsoft.com/office/drawing/2014/main" val="1605399056"/>
                    </a:ext>
                  </a:extLst>
                </a:gridCol>
                <a:gridCol w="2118239">
                  <a:extLst>
                    <a:ext uri="{9D8B030D-6E8A-4147-A177-3AD203B41FA5}">
                      <a16:colId xmlns:a16="http://schemas.microsoft.com/office/drawing/2014/main" val="3980966398"/>
                    </a:ext>
                  </a:extLst>
                </a:gridCol>
                <a:gridCol w="2368942">
                  <a:extLst>
                    <a:ext uri="{9D8B030D-6E8A-4147-A177-3AD203B41FA5}">
                      <a16:colId xmlns:a16="http://schemas.microsoft.com/office/drawing/2014/main" val="4093420214"/>
                    </a:ext>
                  </a:extLst>
                </a:gridCol>
              </a:tblGrid>
              <a:tr h="535900">
                <a:tc>
                  <a:txBody>
                    <a:bodyPr/>
                    <a:lstStyle/>
                    <a:p>
                      <a:pPr algn="ctr" fontAlgn="b"/>
                      <a:r>
                        <a:rPr lang="en-GB" sz="2800" b="0" i="0" u="none" strike="noStrike">
                          <a:solidFill>
                            <a:srgbClr val="000000"/>
                          </a:solidFill>
                          <a:effectLst/>
                          <a:latin typeface="Trebuchet" panose="020B0703020202090204" pitchFamily="34" charset="0"/>
                        </a:rPr>
                        <a:t>Degree</a:t>
                      </a:r>
                    </a:p>
                  </a:txBody>
                  <a:tcPr marL="23881" marR="23881" marT="23881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gridSpan="11">
                  <a:txBody>
                    <a:bodyPr/>
                    <a:lstStyle/>
                    <a:p>
                      <a:pPr algn="ctr" fontAlgn="b"/>
                      <a:r>
                        <a:rPr lang="en-GB" sz="2800" b="0" i="0" u="none" strike="noStrike">
                          <a:solidFill>
                            <a:srgbClr val="000000"/>
                          </a:solidFill>
                          <a:effectLst/>
                          <a:latin typeface="Trebuchet" panose="020B0703020202090204" pitchFamily="34" charset="0"/>
                        </a:rPr>
                        <a:t>Notes (C Major scale)</a:t>
                      </a:r>
                    </a:p>
                  </a:txBody>
                  <a:tcPr marL="23881" marR="23881" marT="23881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2800" b="0" i="0" u="none" strike="noStrike">
                          <a:solidFill>
                            <a:srgbClr val="000000"/>
                          </a:solidFill>
                          <a:effectLst/>
                          <a:latin typeface="Trebuchet" panose="020B0703020202090204" pitchFamily="34" charset="0"/>
                        </a:rPr>
                        <a:t>Chord Notes</a:t>
                      </a:r>
                    </a:p>
                  </a:txBody>
                  <a:tcPr marL="23881" marR="23881" marT="23881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2800" b="0" i="0" u="none" strike="noStrike">
                          <a:solidFill>
                            <a:srgbClr val="000000"/>
                          </a:solidFill>
                          <a:effectLst/>
                          <a:latin typeface="Trebuchet" panose="020B0703020202090204" pitchFamily="34" charset="0"/>
                        </a:rPr>
                        <a:t>Chord Name</a:t>
                      </a:r>
                    </a:p>
                  </a:txBody>
                  <a:tcPr marL="23881" marR="23881" marT="23881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3620206091"/>
                  </a:ext>
                </a:extLst>
              </a:tr>
              <a:tr h="535900">
                <a:tc>
                  <a:txBody>
                    <a:bodyPr/>
                    <a:lstStyle/>
                    <a:p>
                      <a:pPr algn="ctr" fontAlgn="b"/>
                      <a:r>
                        <a:rPr lang="en-GB" sz="2800" b="0" i="0" u="none" strike="noStrike">
                          <a:solidFill>
                            <a:srgbClr val="000000"/>
                          </a:solidFill>
                          <a:effectLst/>
                          <a:latin typeface="Trebuchet" panose="020B0703020202090204" pitchFamily="34" charset="0"/>
                        </a:rPr>
                        <a:t>I</a:t>
                      </a:r>
                    </a:p>
                  </a:txBody>
                  <a:tcPr marL="23881" marR="23881" marT="23881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9E1F2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2800" b="0" i="0" u="none" strike="noStrike">
                          <a:solidFill>
                            <a:srgbClr val="000000"/>
                          </a:solidFill>
                          <a:effectLst/>
                          <a:latin typeface="Trebuchet" panose="020B0703020202090204" pitchFamily="34" charset="0"/>
                        </a:rPr>
                        <a:t>C</a:t>
                      </a:r>
                    </a:p>
                  </a:txBody>
                  <a:tcPr marL="23881" marR="23881" marT="23881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  <a:solidFill>
                      <a:srgbClr val="E2EFDA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2800" b="0" i="0" u="none" strike="noStrike" dirty="0">
                          <a:solidFill>
                            <a:srgbClr val="000000"/>
                          </a:solidFill>
                          <a:effectLst/>
                          <a:latin typeface="Trebuchet" panose="020B0703020202090204" pitchFamily="34" charset="0"/>
                        </a:rPr>
                        <a:t>D</a:t>
                      </a:r>
                    </a:p>
                  </a:txBody>
                  <a:tcPr marL="23881" marR="23881" marT="23881" marB="0" anchor="b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2800" b="0" i="0" u="none" strike="noStrike">
                          <a:solidFill>
                            <a:srgbClr val="000000"/>
                          </a:solidFill>
                          <a:effectLst/>
                          <a:latin typeface="Trebuchet" panose="020B0703020202090204" pitchFamily="34" charset="0"/>
                        </a:rPr>
                        <a:t>E</a:t>
                      </a:r>
                    </a:p>
                  </a:txBody>
                  <a:tcPr marL="23881" marR="23881" marT="23881" marB="0" anchor="b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  <a:solidFill>
                      <a:srgbClr val="E2EFDA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2800" b="0" i="0" u="none" strike="noStrike">
                          <a:solidFill>
                            <a:srgbClr val="000000"/>
                          </a:solidFill>
                          <a:effectLst/>
                          <a:latin typeface="Trebuchet" panose="020B0703020202090204" pitchFamily="34" charset="0"/>
                        </a:rPr>
                        <a:t>F</a:t>
                      </a:r>
                    </a:p>
                  </a:txBody>
                  <a:tcPr marL="23881" marR="23881" marT="23881" marB="0" anchor="b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2800" b="0" i="0" u="none" strike="noStrike">
                          <a:solidFill>
                            <a:srgbClr val="000000"/>
                          </a:solidFill>
                          <a:effectLst/>
                          <a:latin typeface="Trebuchet" panose="020B0703020202090204" pitchFamily="34" charset="0"/>
                        </a:rPr>
                        <a:t>G</a:t>
                      </a:r>
                    </a:p>
                  </a:txBody>
                  <a:tcPr marL="23881" marR="23881" marT="23881" marB="0" anchor="b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  <a:solidFill>
                      <a:srgbClr val="E2EFDA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2800" b="0" i="0" u="none" strike="noStrike">
                          <a:solidFill>
                            <a:srgbClr val="000000"/>
                          </a:solidFill>
                          <a:effectLst/>
                          <a:latin typeface="Trebuchet" panose="020B0703020202090204" pitchFamily="34" charset="0"/>
                        </a:rPr>
                        <a:t>A</a:t>
                      </a:r>
                    </a:p>
                  </a:txBody>
                  <a:tcPr marL="23881" marR="23881" marT="23881" marB="0" anchor="b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2800" b="0" i="0" u="none" strike="noStrike">
                          <a:solidFill>
                            <a:srgbClr val="000000"/>
                          </a:solidFill>
                          <a:effectLst/>
                          <a:latin typeface="Trebuchet" panose="020B0703020202090204" pitchFamily="34" charset="0"/>
                        </a:rPr>
                        <a:t>B</a:t>
                      </a:r>
                    </a:p>
                  </a:txBody>
                  <a:tcPr marL="23881" marR="23881" marT="23881" marB="0" anchor="b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2800" b="0" i="0" u="none" strike="noStrike">
                          <a:solidFill>
                            <a:srgbClr val="000000"/>
                          </a:solidFill>
                          <a:effectLst/>
                          <a:latin typeface="Trebuchet" panose="020B0703020202090204" pitchFamily="34" charset="0"/>
                        </a:rPr>
                        <a:t>C</a:t>
                      </a:r>
                    </a:p>
                  </a:txBody>
                  <a:tcPr marL="23881" marR="23881" marT="23881" marB="0" anchor="b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2800" b="0" i="0" u="none" strike="noStrike">
                          <a:solidFill>
                            <a:srgbClr val="000000"/>
                          </a:solidFill>
                          <a:effectLst/>
                          <a:latin typeface="Trebuchet" panose="020B0703020202090204" pitchFamily="34" charset="0"/>
                        </a:rPr>
                        <a:t>D</a:t>
                      </a:r>
                    </a:p>
                  </a:txBody>
                  <a:tcPr marL="23881" marR="23881" marT="23881" marB="0" anchor="b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2800" b="0" i="0" u="none" strike="noStrike">
                          <a:solidFill>
                            <a:srgbClr val="000000"/>
                          </a:solidFill>
                          <a:effectLst/>
                          <a:latin typeface="Trebuchet" panose="020B0703020202090204" pitchFamily="34" charset="0"/>
                        </a:rPr>
                        <a:t>E</a:t>
                      </a:r>
                    </a:p>
                  </a:txBody>
                  <a:tcPr marL="23881" marR="23881" marT="23881" marB="0" anchor="b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2800" b="0" i="0" u="none" strike="noStrike">
                          <a:solidFill>
                            <a:srgbClr val="000000"/>
                          </a:solidFill>
                          <a:effectLst/>
                          <a:latin typeface="Trebuchet" panose="020B0703020202090204" pitchFamily="34" charset="0"/>
                        </a:rPr>
                        <a:t>F</a:t>
                      </a:r>
                    </a:p>
                  </a:txBody>
                  <a:tcPr marL="23881" marR="23881" marT="23881" marB="0" anchor="b">
                    <a:lnL>
                      <a:noFill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2800" b="0" i="0" u="none" strike="noStrike">
                          <a:solidFill>
                            <a:srgbClr val="000000"/>
                          </a:solidFill>
                          <a:effectLst/>
                          <a:latin typeface="Trebuchet" panose="020B0703020202090204" pitchFamily="34" charset="0"/>
                        </a:rPr>
                        <a:t>C-E-G</a:t>
                      </a:r>
                    </a:p>
                  </a:txBody>
                  <a:tcPr marL="23881" marR="23881" marT="23881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2800" b="0" i="0" u="none" strike="noStrike">
                          <a:solidFill>
                            <a:srgbClr val="000000"/>
                          </a:solidFill>
                          <a:effectLst/>
                          <a:latin typeface="Trebuchet" panose="020B0703020202090204" pitchFamily="34" charset="0"/>
                        </a:rPr>
                        <a:t>C Major</a:t>
                      </a:r>
                    </a:p>
                  </a:txBody>
                  <a:tcPr marL="23881" marR="23881" marT="23881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3174553871"/>
                  </a:ext>
                </a:extLst>
              </a:tr>
              <a:tr h="535900">
                <a:tc>
                  <a:txBody>
                    <a:bodyPr/>
                    <a:lstStyle/>
                    <a:p>
                      <a:pPr algn="ctr" fontAlgn="b"/>
                      <a:r>
                        <a:rPr lang="en-GB" sz="2800" b="0" i="0" u="none" strike="noStrike">
                          <a:solidFill>
                            <a:srgbClr val="000000"/>
                          </a:solidFill>
                          <a:effectLst/>
                          <a:latin typeface="Trebuchet" panose="020B0703020202090204" pitchFamily="34" charset="0"/>
                        </a:rPr>
                        <a:t>ii</a:t>
                      </a:r>
                    </a:p>
                  </a:txBody>
                  <a:tcPr marL="23881" marR="23881" marT="23881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9E1F2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2800" b="0" i="0" u="none" strike="noStrike">
                          <a:solidFill>
                            <a:srgbClr val="000000"/>
                          </a:solidFill>
                          <a:effectLst/>
                          <a:latin typeface="Trebuchet" panose="020B0703020202090204" pitchFamily="34" charset="0"/>
                        </a:rPr>
                        <a:t>C</a:t>
                      </a:r>
                    </a:p>
                  </a:txBody>
                  <a:tcPr marL="23881" marR="23881" marT="23881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2800" b="0" i="0" u="none" strike="noStrike">
                          <a:solidFill>
                            <a:srgbClr val="000000"/>
                          </a:solidFill>
                          <a:effectLst/>
                          <a:latin typeface="Trebuchet" panose="020B0703020202090204" pitchFamily="34" charset="0"/>
                        </a:rPr>
                        <a:t>D</a:t>
                      </a:r>
                    </a:p>
                  </a:txBody>
                  <a:tcPr marL="23881" marR="23881" marT="23881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E2EFDA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2800" b="0" i="0" u="none" strike="noStrike">
                          <a:solidFill>
                            <a:srgbClr val="000000"/>
                          </a:solidFill>
                          <a:effectLst/>
                          <a:latin typeface="Trebuchet" panose="020B0703020202090204" pitchFamily="34" charset="0"/>
                        </a:rPr>
                        <a:t>E</a:t>
                      </a:r>
                    </a:p>
                  </a:txBody>
                  <a:tcPr marL="23881" marR="23881" marT="23881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2800" b="0" i="0" u="none" strike="noStrike">
                          <a:solidFill>
                            <a:srgbClr val="000000"/>
                          </a:solidFill>
                          <a:effectLst/>
                          <a:latin typeface="Trebuchet" panose="020B0703020202090204" pitchFamily="34" charset="0"/>
                        </a:rPr>
                        <a:t>F</a:t>
                      </a:r>
                    </a:p>
                  </a:txBody>
                  <a:tcPr marL="23881" marR="23881" marT="23881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E2EFDA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2800" b="0" i="0" u="none" strike="noStrike">
                          <a:solidFill>
                            <a:srgbClr val="000000"/>
                          </a:solidFill>
                          <a:effectLst/>
                          <a:latin typeface="Trebuchet" panose="020B0703020202090204" pitchFamily="34" charset="0"/>
                        </a:rPr>
                        <a:t>G</a:t>
                      </a:r>
                    </a:p>
                  </a:txBody>
                  <a:tcPr marL="23881" marR="23881" marT="23881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2800" b="0" i="0" u="none" strike="noStrike">
                          <a:solidFill>
                            <a:srgbClr val="000000"/>
                          </a:solidFill>
                          <a:effectLst/>
                          <a:latin typeface="Trebuchet" panose="020B0703020202090204" pitchFamily="34" charset="0"/>
                        </a:rPr>
                        <a:t>A</a:t>
                      </a:r>
                    </a:p>
                  </a:txBody>
                  <a:tcPr marL="23881" marR="23881" marT="23881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E2EFDA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2800" b="0" i="0" u="none" strike="noStrike">
                          <a:solidFill>
                            <a:srgbClr val="000000"/>
                          </a:solidFill>
                          <a:effectLst/>
                          <a:latin typeface="Trebuchet" panose="020B0703020202090204" pitchFamily="34" charset="0"/>
                        </a:rPr>
                        <a:t>B</a:t>
                      </a:r>
                    </a:p>
                  </a:txBody>
                  <a:tcPr marL="23881" marR="23881" marT="23881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2800" b="0" i="0" u="none" strike="noStrike">
                          <a:solidFill>
                            <a:srgbClr val="000000"/>
                          </a:solidFill>
                          <a:effectLst/>
                          <a:latin typeface="Trebuchet" panose="020B0703020202090204" pitchFamily="34" charset="0"/>
                        </a:rPr>
                        <a:t>C</a:t>
                      </a:r>
                    </a:p>
                  </a:txBody>
                  <a:tcPr marL="23881" marR="23881" marT="23881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2800" b="0" i="0" u="none" strike="noStrike">
                          <a:solidFill>
                            <a:srgbClr val="000000"/>
                          </a:solidFill>
                          <a:effectLst/>
                          <a:latin typeface="Trebuchet" panose="020B0703020202090204" pitchFamily="34" charset="0"/>
                        </a:rPr>
                        <a:t>D</a:t>
                      </a:r>
                    </a:p>
                  </a:txBody>
                  <a:tcPr marL="23881" marR="23881" marT="23881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2800" b="0" i="0" u="none" strike="noStrike">
                          <a:solidFill>
                            <a:srgbClr val="000000"/>
                          </a:solidFill>
                          <a:effectLst/>
                          <a:latin typeface="Trebuchet" panose="020B0703020202090204" pitchFamily="34" charset="0"/>
                        </a:rPr>
                        <a:t>E</a:t>
                      </a:r>
                    </a:p>
                  </a:txBody>
                  <a:tcPr marL="23881" marR="23881" marT="23881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2800" b="0" i="0" u="none" strike="noStrike">
                          <a:solidFill>
                            <a:srgbClr val="000000"/>
                          </a:solidFill>
                          <a:effectLst/>
                          <a:latin typeface="Trebuchet" panose="020B0703020202090204" pitchFamily="34" charset="0"/>
                        </a:rPr>
                        <a:t>F</a:t>
                      </a:r>
                    </a:p>
                  </a:txBody>
                  <a:tcPr marL="23881" marR="23881" marT="23881" marB="0" anchor="b">
                    <a:lnL>
                      <a:noFill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2800" b="0" i="0" u="none" strike="noStrike">
                          <a:solidFill>
                            <a:srgbClr val="000000"/>
                          </a:solidFill>
                          <a:effectLst/>
                          <a:latin typeface="Trebuchet" panose="020B0703020202090204" pitchFamily="34" charset="0"/>
                        </a:rPr>
                        <a:t>D-F-A</a:t>
                      </a:r>
                    </a:p>
                  </a:txBody>
                  <a:tcPr marL="23881" marR="23881" marT="23881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2800" b="0" i="0" u="none" strike="noStrike">
                          <a:solidFill>
                            <a:srgbClr val="000000"/>
                          </a:solidFill>
                          <a:effectLst/>
                          <a:latin typeface="Trebuchet" panose="020B0703020202090204" pitchFamily="34" charset="0"/>
                        </a:rPr>
                        <a:t>D minor</a:t>
                      </a:r>
                    </a:p>
                  </a:txBody>
                  <a:tcPr marL="23881" marR="23881" marT="23881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72765107"/>
                  </a:ext>
                </a:extLst>
              </a:tr>
              <a:tr h="535900">
                <a:tc>
                  <a:txBody>
                    <a:bodyPr/>
                    <a:lstStyle/>
                    <a:p>
                      <a:pPr algn="ctr" fontAlgn="b"/>
                      <a:r>
                        <a:rPr lang="en-GB" sz="2800" b="0" i="0" u="none" strike="noStrike">
                          <a:solidFill>
                            <a:srgbClr val="000000"/>
                          </a:solidFill>
                          <a:effectLst/>
                          <a:latin typeface="Trebuchet" panose="020B0703020202090204" pitchFamily="34" charset="0"/>
                        </a:rPr>
                        <a:t>iii</a:t>
                      </a:r>
                    </a:p>
                  </a:txBody>
                  <a:tcPr marL="23881" marR="23881" marT="23881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9E1F2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2800" b="0" i="0" u="none" strike="noStrike">
                          <a:solidFill>
                            <a:srgbClr val="000000"/>
                          </a:solidFill>
                          <a:effectLst/>
                          <a:latin typeface="Trebuchet" panose="020B0703020202090204" pitchFamily="34" charset="0"/>
                        </a:rPr>
                        <a:t>C</a:t>
                      </a:r>
                    </a:p>
                  </a:txBody>
                  <a:tcPr marL="23881" marR="23881" marT="23881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2800" b="0" i="0" u="none" strike="noStrike">
                          <a:solidFill>
                            <a:srgbClr val="000000"/>
                          </a:solidFill>
                          <a:effectLst/>
                          <a:latin typeface="Trebuchet" panose="020B0703020202090204" pitchFamily="34" charset="0"/>
                        </a:rPr>
                        <a:t>D</a:t>
                      </a:r>
                    </a:p>
                  </a:txBody>
                  <a:tcPr marL="23881" marR="23881" marT="23881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2800" b="0" i="0" u="none" strike="noStrike">
                          <a:solidFill>
                            <a:srgbClr val="000000"/>
                          </a:solidFill>
                          <a:effectLst/>
                          <a:latin typeface="Trebuchet" panose="020B0703020202090204" pitchFamily="34" charset="0"/>
                        </a:rPr>
                        <a:t>E</a:t>
                      </a:r>
                    </a:p>
                  </a:txBody>
                  <a:tcPr marL="23881" marR="23881" marT="23881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E2EFDA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2800" b="0" i="0" u="none" strike="noStrike">
                          <a:solidFill>
                            <a:srgbClr val="000000"/>
                          </a:solidFill>
                          <a:effectLst/>
                          <a:latin typeface="Trebuchet" panose="020B0703020202090204" pitchFamily="34" charset="0"/>
                        </a:rPr>
                        <a:t>F</a:t>
                      </a:r>
                    </a:p>
                  </a:txBody>
                  <a:tcPr marL="23881" marR="23881" marT="23881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2800" b="0" i="0" u="none" strike="noStrike">
                          <a:solidFill>
                            <a:srgbClr val="000000"/>
                          </a:solidFill>
                          <a:effectLst/>
                          <a:latin typeface="Trebuchet" panose="020B0703020202090204" pitchFamily="34" charset="0"/>
                        </a:rPr>
                        <a:t>G</a:t>
                      </a:r>
                    </a:p>
                  </a:txBody>
                  <a:tcPr marL="23881" marR="23881" marT="23881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E2EFDA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2800" b="0" i="0" u="none" strike="noStrike">
                          <a:solidFill>
                            <a:srgbClr val="000000"/>
                          </a:solidFill>
                          <a:effectLst/>
                          <a:latin typeface="Trebuchet" panose="020B0703020202090204" pitchFamily="34" charset="0"/>
                        </a:rPr>
                        <a:t>A</a:t>
                      </a:r>
                    </a:p>
                  </a:txBody>
                  <a:tcPr marL="23881" marR="23881" marT="23881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2800" b="0" i="0" u="none" strike="noStrike">
                          <a:solidFill>
                            <a:srgbClr val="000000"/>
                          </a:solidFill>
                          <a:effectLst/>
                          <a:latin typeface="Trebuchet" panose="020B0703020202090204" pitchFamily="34" charset="0"/>
                        </a:rPr>
                        <a:t>B</a:t>
                      </a:r>
                    </a:p>
                  </a:txBody>
                  <a:tcPr marL="23881" marR="23881" marT="23881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E2EFDA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2800" b="0" i="0" u="none" strike="noStrike">
                          <a:solidFill>
                            <a:srgbClr val="000000"/>
                          </a:solidFill>
                          <a:effectLst/>
                          <a:latin typeface="Trebuchet" panose="020B0703020202090204" pitchFamily="34" charset="0"/>
                        </a:rPr>
                        <a:t>C</a:t>
                      </a:r>
                    </a:p>
                  </a:txBody>
                  <a:tcPr marL="23881" marR="23881" marT="23881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2800" b="0" i="0" u="none" strike="noStrike">
                          <a:solidFill>
                            <a:srgbClr val="000000"/>
                          </a:solidFill>
                          <a:effectLst/>
                          <a:latin typeface="Trebuchet" panose="020B0703020202090204" pitchFamily="34" charset="0"/>
                        </a:rPr>
                        <a:t>D</a:t>
                      </a:r>
                    </a:p>
                  </a:txBody>
                  <a:tcPr marL="23881" marR="23881" marT="23881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2800" b="0" i="0" u="none" strike="noStrike">
                          <a:solidFill>
                            <a:srgbClr val="000000"/>
                          </a:solidFill>
                          <a:effectLst/>
                          <a:latin typeface="Trebuchet" panose="020B0703020202090204" pitchFamily="34" charset="0"/>
                        </a:rPr>
                        <a:t>E</a:t>
                      </a:r>
                    </a:p>
                  </a:txBody>
                  <a:tcPr marL="23881" marR="23881" marT="23881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2800" b="0" i="0" u="none" strike="noStrike">
                          <a:solidFill>
                            <a:srgbClr val="000000"/>
                          </a:solidFill>
                          <a:effectLst/>
                          <a:latin typeface="Trebuchet" panose="020B0703020202090204" pitchFamily="34" charset="0"/>
                        </a:rPr>
                        <a:t>F</a:t>
                      </a:r>
                    </a:p>
                  </a:txBody>
                  <a:tcPr marL="23881" marR="23881" marT="23881" marB="0" anchor="b">
                    <a:lnL>
                      <a:noFill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2800" b="0" i="0" u="none" strike="noStrike">
                          <a:solidFill>
                            <a:srgbClr val="000000"/>
                          </a:solidFill>
                          <a:effectLst/>
                          <a:latin typeface="Trebuchet" panose="020B0703020202090204" pitchFamily="34" charset="0"/>
                        </a:rPr>
                        <a:t>E-G-B</a:t>
                      </a:r>
                    </a:p>
                  </a:txBody>
                  <a:tcPr marL="23881" marR="23881" marT="23881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2800" b="0" i="0" u="none" strike="noStrike">
                          <a:solidFill>
                            <a:srgbClr val="000000"/>
                          </a:solidFill>
                          <a:effectLst/>
                          <a:latin typeface="Trebuchet" panose="020B0703020202090204" pitchFamily="34" charset="0"/>
                        </a:rPr>
                        <a:t>E minor</a:t>
                      </a:r>
                    </a:p>
                  </a:txBody>
                  <a:tcPr marL="23881" marR="23881" marT="23881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462246204"/>
                  </a:ext>
                </a:extLst>
              </a:tr>
              <a:tr h="535900">
                <a:tc>
                  <a:txBody>
                    <a:bodyPr/>
                    <a:lstStyle/>
                    <a:p>
                      <a:pPr algn="ctr" fontAlgn="b"/>
                      <a:r>
                        <a:rPr lang="en-GB" sz="2800" b="0" i="0" u="none" strike="noStrike">
                          <a:solidFill>
                            <a:srgbClr val="000000"/>
                          </a:solidFill>
                          <a:effectLst/>
                          <a:latin typeface="Trebuchet" panose="020B0703020202090204" pitchFamily="34" charset="0"/>
                        </a:rPr>
                        <a:t>IV</a:t>
                      </a:r>
                    </a:p>
                  </a:txBody>
                  <a:tcPr marL="23881" marR="23881" marT="23881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9E1F2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2800" b="0" i="0" u="none" strike="noStrike">
                          <a:solidFill>
                            <a:srgbClr val="000000"/>
                          </a:solidFill>
                          <a:effectLst/>
                          <a:latin typeface="Trebuchet" panose="020B0703020202090204" pitchFamily="34" charset="0"/>
                        </a:rPr>
                        <a:t>C</a:t>
                      </a:r>
                    </a:p>
                  </a:txBody>
                  <a:tcPr marL="23881" marR="23881" marT="23881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2800" b="0" i="0" u="none" strike="noStrike">
                          <a:solidFill>
                            <a:srgbClr val="000000"/>
                          </a:solidFill>
                          <a:effectLst/>
                          <a:latin typeface="Trebuchet" panose="020B0703020202090204" pitchFamily="34" charset="0"/>
                        </a:rPr>
                        <a:t>D</a:t>
                      </a:r>
                    </a:p>
                  </a:txBody>
                  <a:tcPr marL="23881" marR="23881" marT="23881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2800" b="0" i="0" u="none" strike="noStrike">
                          <a:solidFill>
                            <a:srgbClr val="000000"/>
                          </a:solidFill>
                          <a:effectLst/>
                          <a:latin typeface="Trebuchet" panose="020B0703020202090204" pitchFamily="34" charset="0"/>
                        </a:rPr>
                        <a:t>E</a:t>
                      </a:r>
                    </a:p>
                  </a:txBody>
                  <a:tcPr marL="23881" marR="23881" marT="23881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2800" b="0" i="0" u="none" strike="noStrike">
                          <a:solidFill>
                            <a:srgbClr val="000000"/>
                          </a:solidFill>
                          <a:effectLst/>
                          <a:latin typeface="Trebuchet" panose="020B0703020202090204" pitchFamily="34" charset="0"/>
                        </a:rPr>
                        <a:t>F</a:t>
                      </a:r>
                    </a:p>
                  </a:txBody>
                  <a:tcPr marL="23881" marR="23881" marT="23881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E2EFDA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2800" b="0" i="0" u="none" strike="noStrike">
                          <a:solidFill>
                            <a:srgbClr val="000000"/>
                          </a:solidFill>
                          <a:effectLst/>
                          <a:latin typeface="Trebuchet" panose="020B0703020202090204" pitchFamily="34" charset="0"/>
                        </a:rPr>
                        <a:t>G</a:t>
                      </a:r>
                    </a:p>
                  </a:txBody>
                  <a:tcPr marL="23881" marR="23881" marT="23881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2800" b="0" i="0" u="none" strike="noStrike">
                          <a:solidFill>
                            <a:srgbClr val="000000"/>
                          </a:solidFill>
                          <a:effectLst/>
                          <a:latin typeface="Trebuchet" panose="020B0703020202090204" pitchFamily="34" charset="0"/>
                        </a:rPr>
                        <a:t>A</a:t>
                      </a:r>
                    </a:p>
                  </a:txBody>
                  <a:tcPr marL="23881" marR="23881" marT="23881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E2EFDA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2800" b="0" i="0" u="none" strike="noStrike">
                          <a:solidFill>
                            <a:srgbClr val="000000"/>
                          </a:solidFill>
                          <a:effectLst/>
                          <a:latin typeface="Trebuchet" panose="020B0703020202090204" pitchFamily="34" charset="0"/>
                        </a:rPr>
                        <a:t>B</a:t>
                      </a:r>
                    </a:p>
                  </a:txBody>
                  <a:tcPr marL="23881" marR="23881" marT="23881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2800" b="0" i="0" u="none" strike="noStrike">
                          <a:solidFill>
                            <a:srgbClr val="000000"/>
                          </a:solidFill>
                          <a:effectLst/>
                          <a:latin typeface="Trebuchet" panose="020B0703020202090204" pitchFamily="34" charset="0"/>
                        </a:rPr>
                        <a:t>C</a:t>
                      </a:r>
                    </a:p>
                  </a:txBody>
                  <a:tcPr marL="23881" marR="23881" marT="23881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E2EFDA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2800" b="0" i="0" u="none" strike="noStrike">
                          <a:solidFill>
                            <a:srgbClr val="000000"/>
                          </a:solidFill>
                          <a:effectLst/>
                          <a:latin typeface="Trebuchet" panose="020B0703020202090204" pitchFamily="34" charset="0"/>
                        </a:rPr>
                        <a:t>D</a:t>
                      </a:r>
                    </a:p>
                  </a:txBody>
                  <a:tcPr marL="23881" marR="23881" marT="23881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2800" b="0" i="0" u="none" strike="noStrike">
                          <a:solidFill>
                            <a:srgbClr val="000000"/>
                          </a:solidFill>
                          <a:effectLst/>
                          <a:latin typeface="Trebuchet" panose="020B0703020202090204" pitchFamily="34" charset="0"/>
                        </a:rPr>
                        <a:t>E</a:t>
                      </a:r>
                    </a:p>
                  </a:txBody>
                  <a:tcPr marL="23881" marR="23881" marT="23881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2800" b="0" i="0" u="none" strike="noStrike">
                          <a:solidFill>
                            <a:srgbClr val="000000"/>
                          </a:solidFill>
                          <a:effectLst/>
                          <a:latin typeface="Trebuchet" panose="020B0703020202090204" pitchFamily="34" charset="0"/>
                        </a:rPr>
                        <a:t>F</a:t>
                      </a:r>
                    </a:p>
                  </a:txBody>
                  <a:tcPr marL="23881" marR="23881" marT="23881" marB="0" anchor="b">
                    <a:lnL>
                      <a:noFill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2800" b="0" i="0" u="none" strike="noStrike">
                          <a:solidFill>
                            <a:srgbClr val="000000"/>
                          </a:solidFill>
                          <a:effectLst/>
                          <a:latin typeface="Trebuchet" panose="020B0703020202090204" pitchFamily="34" charset="0"/>
                        </a:rPr>
                        <a:t>F-A-C</a:t>
                      </a:r>
                    </a:p>
                  </a:txBody>
                  <a:tcPr marL="23881" marR="23881" marT="23881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2800" b="0" i="0" u="none" strike="noStrike">
                          <a:solidFill>
                            <a:srgbClr val="000000"/>
                          </a:solidFill>
                          <a:effectLst/>
                          <a:latin typeface="Trebuchet" panose="020B0703020202090204" pitchFamily="34" charset="0"/>
                        </a:rPr>
                        <a:t>F Major</a:t>
                      </a:r>
                    </a:p>
                  </a:txBody>
                  <a:tcPr marL="23881" marR="23881" marT="23881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3839135323"/>
                  </a:ext>
                </a:extLst>
              </a:tr>
              <a:tr h="535900">
                <a:tc>
                  <a:txBody>
                    <a:bodyPr/>
                    <a:lstStyle/>
                    <a:p>
                      <a:pPr algn="ctr" fontAlgn="b"/>
                      <a:r>
                        <a:rPr lang="en-GB" sz="2800" b="0" i="0" u="none" strike="noStrike">
                          <a:solidFill>
                            <a:srgbClr val="000000"/>
                          </a:solidFill>
                          <a:effectLst/>
                          <a:latin typeface="Trebuchet" panose="020B0703020202090204" pitchFamily="34" charset="0"/>
                        </a:rPr>
                        <a:t>V</a:t>
                      </a:r>
                    </a:p>
                  </a:txBody>
                  <a:tcPr marL="23881" marR="23881" marT="23881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9E1F2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2800" b="0" i="0" u="none" strike="noStrike">
                          <a:solidFill>
                            <a:srgbClr val="000000"/>
                          </a:solidFill>
                          <a:effectLst/>
                          <a:latin typeface="Trebuchet" panose="020B0703020202090204" pitchFamily="34" charset="0"/>
                        </a:rPr>
                        <a:t>C</a:t>
                      </a:r>
                    </a:p>
                  </a:txBody>
                  <a:tcPr marL="23881" marR="23881" marT="23881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2800" b="0" i="0" u="none" strike="noStrike">
                          <a:solidFill>
                            <a:srgbClr val="000000"/>
                          </a:solidFill>
                          <a:effectLst/>
                          <a:latin typeface="Trebuchet" panose="020B0703020202090204" pitchFamily="34" charset="0"/>
                        </a:rPr>
                        <a:t>D</a:t>
                      </a:r>
                    </a:p>
                  </a:txBody>
                  <a:tcPr marL="23881" marR="23881" marT="23881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2800" b="0" i="0" u="none" strike="noStrike">
                          <a:solidFill>
                            <a:srgbClr val="000000"/>
                          </a:solidFill>
                          <a:effectLst/>
                          <a:latin typeface="Trebuchet" panose="020B0703020202090204" pitchFamily="34" charset="0"/>
                        </a:rPr>
                        <a:t>E</a:t>
                      </a:r>
                    </a:p>
                  </a:txBody>
                  <a:tcPr marL="23881" marR="23881" marT="23881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2800" b="0" i="0" u="none" strike="noStrike">
                          <a:solidFill>
                            <a:srgbClr val="000000"/>
                          </a:solidFill>
                          <a:effectLst/>
                          <a:latin typeface="Trebuchet" panose="020B0703020202090204" pitchFamily="34" charset="0"/>
                        </a:rPr>
                        <a:t>F</a:t>
                      </a:r>
                    </a:p>
                  </a:txBody>
                  <a:tcPr marL="23881" marR="23881" marT="23881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2800" b="0" i="0" u="none" strike="noStrike">
                          <a:solidFill>
                            <a:srgbClr val="000000"/>
                          </a:solidFill>
                          <a:effectLst/>
                          <a:latin typeface="Trebuchet" panose="020B0703020202090204" pitchFamily="34" charset="0"/>
                        </a:rPr>
                        <a:t>G</a:t>
                      </a:r>
                    </a:p>
                  </a:txBody>
                  <a:tcPr marL="23881" marR="23881" marT="23881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E2EFDA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2800" b="0" i="0" u="none" strike="noStrike">
                          <a:solidFill>
                            <a:srgbClr val="000000"/>
                          </a:solidFill>
                          <a:effectLst/>
                          <a:latin typeface="Trebuchet" panose="020B0703020202090204" pitchFamily="34" charset="0"/>
                        </a:rPr>
                        <a:t>A</a:t>
                      </a:r>
                    </a:p>
                  </a:txBody>
                  <a:tcPr marL="23881" marR="23881" marT="23881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2800" b="0" i="0" u="none" strike="noStrike">
                          <a:solidFill>
                            <a:srgbClr val="000000"/>
                          </a:solidFill>
                          <a:effectLst/>
                          <a:latin typeface="Trebuchet" panose="020B0703020202090204" pitchFamily="34" charset="0"/>
                        </a:rPr>
                        <a:t>B</a:t>
                      </a:r>
                    </a:p>
                  </a:txBody>
                  <a:tcPr marL="23881" marR="23881" marT="23881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E2EFDA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2800" b="0" i="0" u="none" strike="noStrike">
                          <a:solidFill>
                            <a:srgbClr val="000000"/>
                          </a:solidFill>
                          <a:effectLst/>
                          <a:latin typeface="Trebuchet" panose="020B0703020202090204" pitchFamily="34" charset="0"/>
                        </a:rPr>
                        <a:t>C</a:t>
                      </a:r>
                    </a:p>
                  </a:txBody>
                  <a:tcPr marL="23881" marR="23881" marT="23881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2800" b="0" i="0" u="none" strike="noStrike">
                          <a:solidFill>
                            <a:srgbClr val="000000"/>
                          </a:solidFill>
                          <a:effectLst/>
                          <a:latin typeface="Trebuchet" panose="020B0703020202090204" pitchFamily="34" charset="0"/>
                        </a:rPr>
                        <a:t>D</a:t>
                      </a:r>
                    </a:p>
                  </a:txBody>
                  <a:tcPr marL="23881" marR="23881" marT="23881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E2EFDA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2800" b="0" i="0" u="none" strike="noStrike">
                          <a:solidFill>
                            <a:srgbClr val="000000"/>
                          </a:solidFill>
                          <a:effectLst/>
                          <a:latin typeface="Trebuchet" panose="020B0703020202090204" pitchFamily="34" charset="0"/>
                        </a:rPr>
                        <a:t>E</a:t>
                      </a:r>
                    </a:p>
                  </a:txBody>
                  <a:tcPr marL="23881" marR="23881" marT="23881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2800" b="0" i="0" u="none" strike="noStrike">
                          <a:solidFill>
                            <a:srgbClr val="000000"/>
                          </a:solidFill>
                          <a:effectLst/>
                          <a:latin typeface="Trebuchet" panose="020B0703020202090204" pitchFamily="34" charset="0"/>
                        </a:rPr>
                        <a:t>F</a:t>
                      </a:r>
                    </a:p>
                  </a:txBody>
                  <a:tcPr marL="23881" marR="23881" marT="23881" marB="0" anchor="b">
                    <a:lnL>
                      <a:noFill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2800" b="0" i="0" u="none" strike="noStrike">
                          <a:solidFill>
                            <a:srgbClr val="000000"/>
                          </a:solidFill>
                          <a:effectLst/>
                          <a:latin typeface="Trebuchet" panose="020B0703020202090204" pitchFamily="34" charset="0"/>
                        </a:rPr>
                        <a:t>G-B-D</a:t>
                      </a:r>
                    </a:p>
                  </a:txBody>
                  <a:tcPr marL="23881" marR="23881" marT="23881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2800" b="0" i="0" u="none" strike="noStrike">
                          <a:solidFill>
                            <a:srgbClr val="000000"/>
                          </a:solidFill>
                          <a:effectLst/>
                          <a:latin typeface="Trebuchet" panose="020B0703020202090204" pitchFamily="34" charset="0"/>
                        </a:rPr>
                        <a:t>G Major</a:t>
                      </a:r>
                    </a:p>
                  </a:txBody>
                  <a:tcPr marL="23881" marR="23881" marT="23881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502701208"/>
                  </a:ext>
                </a:extLst>
              </a:tr>
              <a:tr h="535900">
                <a:tc>
                  <a:txBody>
                    <a:bodyPr/>
                    <a:lstStyle/>
                    <a:p>
                      <a:pPr algn="ctr" fontAlgn="b"/>
                      <a:r>
                        <a:rPr lang="en-GB" sz="2800" b="0" i="0" u="none" strike="noStrike">
                          <a:solidFill>
                            <a:srgbClr val="000000"/>
                          </a:solidFill>
                          <a:effectLst/>
                          <a:latin typeface="Trebuchet" panose="020B0703020202090204" pitchFamily="34" charset="0"/>
                        </a:rPr>
                        <a:t>vi</a:t>
                      </a:r>
                    </a:p>
                  </a:txBody>
                  <a:tcPr marL="23881" marR="23881" marT="23881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9E1F2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2800" b="0" i="0" u="none" strike="noStrike">
                          <a:solidFill>
                            <a:srgbClr val="000000"/>
                          </a:solidFill>
                          <a:effectLst/>
                          <a:latin typeface="Trebuchet" panose="020B0703020202090204" pitchFamily="34" charset="0"/>
                        </a:rPr>
                        <a:t>C</a:t>
                      </a:r>
                    </a:p>
                  </a:txBody>
                  <a:tcPr marL="23881" marR="23881" marT="23881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2800" b="0" i="0" u="none" strike="noStrike">
                          <a:solidFill>
                            <a:srgbClr val="000000"/>
                          </a:solidFill>
                          <a:effectLst/>
                          <a:latin typeface="Trebuchet" panose="020B0703020202090204" pitchFamily="34" charset="0"/>
                        </a:rPr>
                        <a:t>D</a:t>
                      </a:r>
                    </a:p>
                  </a:txBody>
                  <a:tcPr marL="23881" marR="23881" marT="23881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2800" b="0" i="0" u="none" strike="noStrike">
                          <a:solidFill>
                            <a:srgbClr val="000000"/>
                          </a:solidFill>
                          <a:effectLst/>
                          <a:latin typeface="Trebuchet" panose="020B0703020202090204" pitchFamily="34" charset="0"/>
                        </a:rPr>
                        <a:t>E</a:t>
                      </a:r>
                    </a:p>
                  </a:txBody>
                  <a:tcPr marL="23881" marR="23881" marT="23881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2800" b="0" i="0" u="none" strike="noStrike">
                          <a:solidFill>
                            <a:srgbClr val="000000"/>
                          </a:solidFill>
                          <a:effectLst/>
                          <a:latin typeface="Trebuchet" panose="020B0703020202090204" pitchFamily="34" charset="0"/>
                        </a:rPr>
                        <a:t>F</a:t>
                      </a:r>
                    </a:p>
                  </a:txBody>
                  <a:tcPr marL="23881" marR="23881" marT="23881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2800" b="0" i="0" u="none" strike="noStrike">
                          <a:solidFill>
                            <a:srgbClr val="000000"/>
                          </a:solidFill>
                          <a:effectLst/>
                          <a:latin typeface="Trebuchet" panose="020B0703020202090204" pitchFamily="34" charset="0"/>
                        </a:rPr>
                        <a:t>G</a:t>
                      </a:r>
                    </a:p>
                  </a:txBody>
                  <a:tcPr marL="23881" marR="23881" marT="23881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2800" b="0" i="0" u="none" strike="noStrike">
                          <a:solidFill>
                            <a:srgbClr val="000000"/>
                          </a:solidFill>
                          <a:effectLst/>
                          <a:latin typeface="Trebuchet" panose="020B0703020202090204" pitchFamily="34" charset="0"/>
                        </a:rPr>
                        <a:t>A</a:t>
                      </a:r>
                    </a:p>
                  </a:txBody>
                  <a:tcPr marL="23881" marR="23881" marT="23881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E2EFDA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2800" b="0" i="0" u="none" strike="noStrike">
                          <a:solidFill>
                            <a:srgbClr val="000000"/>
                          </a:solidFill>
                          <a:effectLst/>
                          <a:latin typeface="Trebuchet" panose="020B0703020202090204" pitchFamily="34" charset="0"/>
                        </a:rPr>
                        <a:t>B</a:t>
                      </a:r>
                    </a:p>
                  </a:txBody>
                  <a:tcPr marL="23881" marR="23881" marT="23881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2800" b="0" i="0" u="none" strike="noStrike">
                          <a:solidFill>
                            <a:srgbClr val="000000"/>
                          </a:solidFill>
                          <a:effectLst/>
                          <a:latin typeface="Trebuchet" panose="020B0703020202090204" pitchFamily="34" charset="0"/>
                        </a:rPr>
                        <a:t>C</a:t>
                      </a:r>
                    </a:p>
                  </a:txBody>
                  <a:tcPr marL="23881" marR="23881" marT="23881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E2EFDA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2800" b="0" i="0" u="none" strike="noStrike">
                          <a:solidFill>
                            <a:srgbClr val="000000"/>
                          </a:solidFill>
                          <a:effectLst/>
                          <a:latin typeface="Trebuchet" panose="020B0703020202090204" pitchFamily="34" charset="0"/>
                        </a:rPr>
                        <a:t>D</a:t>
                      </a:r>
                    </a:p>
                  </a:txBody>
                  <a:tcPr marL="23881" marR="23881" marT="23881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2800" b="0" i="0" u="none" strike="noStrike">
                          <a:solidFill>
                            <a:srgbClr val="000000"/>
                          </a:solidFill>
                          <a:effectLst/>
                          <a:latin typeface="Trebuchet" panose="020B0703020202090204" pitchFamily="34" charset="0"/>
                        </a:rPr>
                        <a:t>E</a:t>
                      </a:r>
                    </a:p>
                  </a:txBody>
                  <a:tcPr marL="23881" marR="23881" marT="23881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E2EFDA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2800" b="0" i="0" u="none" strike="noStrike">
                          <a:solidFill>
                            <a:srgbClr val="000000"/>
                          </a:solidFill>
                          <a:effectLst/>
                          <a:latin typeface="Trebuchet" panose="020B0703020202090204" pitchFamily="34" charset="0"/>
                        </a:rPr>
                        <a:t>F</a:t>
                      </a:r>
                    </a:p>
                  </a:txBody>
                  <a:tcPr marL="23881" marR="23881" marT="23881" marB="0" anchor="b">
                    <a:lnL>
                      <a:noFill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2800" b="0" i="0" u="none" strike="noStrike">
                          <a:solidFill>
                            <a:srgbClr val="000000"/>
                          </a:solidFill>
                          <a:effectLst/>
                          <a:latin typeface="Trebuchet" panose="020B0703020202090204" pitchFamily="34" charset="0"/>
                        </a:rPr>
                        <a:t>A-C-E</a:t>
                      </a:r>
                    </a:p>
                  </a:txBody>
                  <a:tcPr marL="23881" marR="23881" marT="23881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2800" b="0" i="0" u="none" strike="noStrike">
                          <a:solidFill>
                            <a:srgbClr val="000000"/>
                          </a:solidFill>
                          <a:effectLst/>
                          <a:latin typeface="Trebuchet" panose="020B0703020202090204" pitchFamily="34" charset="0"/>
                        </a:rPr>
                        <a:t>A minor</a:t>
                      </a:r>
                    </a:p>
                  </a:txBody>
                  <a:tcPr marL="23881" marR="23881" marT="23881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4079296545"/>
                  </a:ext>
                </a:extLst>
              </a:tr>
              <a:tr h="535900">
                <a:tc>
                  <a:txBody>
                    <a:bodyPr/>
                    <a:lstStyle/>
                    <a:p>
                      <a:pPr algn="ctr" fontAlgn="b"/>
                      <a:r>
                        <a:rPr lang="en-GB" sz="2800" b="0" i="0" u="none" strike="noStrike" dirty="0">
                          <a:solidFill>
                            <a:srgbClr val="000000"/>
                          </a:solidFill>
                          <a:effectLst/>
                          <a:latin typeface="Trebuchet" panose="020B0703020202090204" pitchFamily="34" charset="0"/>
                        </a:rPr>
                        <a:t>vii°</a:t>
                      </a:r>
                    </a:p>
                  </a:txBody>
                  <a:tcPr marL="23881" marR="23881" marT="23881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9E1F2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2800" b="0" i="0" u="none" strike="noStrike">
                          <a:solidFill>
                            <a:srgbClr val="000000"/>
                          </a:solidFill>
                          <a:effectLst/>
                          <a:latin typeface="Trebuchet" panose="020B0703020202090204" pitchFamily="34" charset="0"/>
                        </a:rPr>
                        <a:t>C</a:t>
                      </a:r>
                    </a:p>
                  </a:txBody>
                  <a:tcPr marL="23881" marR="23881" marT="23881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2800" b="0" i="0" u="none" strike="noStrike">
                          <a:solidFill>
                            <a:srgbClr val="000000"/>
                          </a:solidFill>
                          <a:effectLst/>
                          <a:latin typeface="Trebuchet" panose="020B0703020202090204" pitchFamily="34" charset="0"/>
                        </a:rPr>
                        <a:t>D</a:t>
                      </a:r>
                    </a:p>
                  </a:txBody>
                  <a:tcPr marL="23881" marR="23881" marT="23881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2800" b="0" i="0" u="none" strike="noStrike">
                          <a:solidFill>
                            <a:srgbClr val="000000"/>
                          </a:solidFill>
                          <a:effectLst/>
                          <a:latin typeface="Trebuchet" panose="020B0703020202090204" pitchFamily="34" charset="0"/>
                        </a:rPr>
                        <a:t>E</a:t>
                      </a:r>
                    </a:p>
                  </a:txBody>
                  <a:tcPr marL="23881" marR="23881" marT="23881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2800" b="0" i="0" u="none" strike="noStrike">
                          <a:solidFill>
                            <a:srgbClr val="000000"/>
                          </a:solidFill>
                          <a:effectLst/>
                          <a:latin typeface="Trebuchet" panose="020B0703020202090204" pitchFamily="34" charset="0"/>
                        </a:rPr>
                        <a:t>F</a:t>
                      </a:r>
                    </a:p>
                  </a:txBody>
                  <a:tcPr marL="23881" marR="23881" marT="23881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2800" b="0" i="0" u="none" strike="noStrike">
                          <a:solidFill>
                            <a:srgbClr val="000000"/>
                          </a:solidFill>
                          <a:effectLst/>
                          <a:latin typeface="Trebuchet" panose="020B0703020202090204" pitchFamily="34" charset="0"/>
                        </a:rPr>
                        <a:t>G</a:t>
                      </a:r>
                    </a:p>
                  </a:txBody>
                  <a:tcPr marL="23881" marR="23881" marT="23881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2800" b="0" i="0" u="none" strike="noStrike">
                          <a:solidFill>
                            <a:srgbClr val="000000"/>
                          </a:solidFill>
                          <a:effectLst/>
                          <a:latin typeface="Trebuchet" panose="020B0703020202090204" pitchFamily="34" charset="0"/>
                        </a:rPr>
                        <a:t>A</a:t>
                      </a:r>
                    </a:p>
                  </a:txBody>
                  <a:tcPr marL="23881" marR="23881" marT="23881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2800" b="0" i="0" u="none" strike="noStrike">
                          <a:solidFill>
                            <a:srgbClr val="000000"/>
                          </a:solidFill>
                          <a:effectLst/>
                          <a:latin typeface="Trebuchet" panose="020B0703020202090204" pitchFamily="34" charset="0"/>
                        </a:rPr>
                        <a:t>B</a:t>
                      </a:r>
                    </a:p>
                  </a:txBody>
                  <a:tcPr marL="23881" marR="23881" marT="23881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E2EFDA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2800" b="0" i="0" u="none" strike="noStrike">
                          <a:solidFill>
                            <a:srgbClr val="000000"/>
                          </a:solidFill>
                          <a:effectLst/>
                          <a:latin typeface="Trebuchet" panose="020B0703020202090204" pitchFamily="34" charset="0"/>
                        </a:rPr>
                        <a:t>C</a:t>
                      </a:r>
                    </a:p>
                  </a:txBody>
                  <a:tcPr marL="23881" marR="23881" marT="23881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2800" b="0" i="0" u="none" strike="noStrike">
                          <a:solidFill>
                            <a:srgbClr val="000000"/>
                          </a:solidFill>
                          <a:effectLst/>
                          <a:latin typeface="Trebuchet" panose="020B0703020202090204" pitchFamily="34" charset="0"/>
                        </a:rPr>
                        <a:t>D</a:t>
                      </a:r>
                    </a:p>
                  </a:txBody>
                  <a:tcPr marL="23881" marR="23881" marT="23881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E2EFDA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2800" b="0" i="0" u="none" strike="noStrike">
                          <a:solidFill>
                            <a:srgbClr val="000000"/>
                          </a:solidFill>
                          <a:effectLst/>
                          <a:latin typeface="Trebuchet" panose="020B0703020202090204" pitchFamily="34" charset="0"/>
                        </a:rPr>
                        <a:t>E</a:t>
                      </a:r>
                    </a:p>
                  </a:txBody>
                  <a:tcPr marL="23881" marR="23881" marT="23881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2800" b="0" i="0" u="none" strike="noStrike">
                          <a:solidFill>
                            <a:srgbClr val="000000"/>
                          </a:solidFill>
                          <a:effectLst/>
                          <a:latin typeface="Trebuchet" panose="020B0703020202090204" pitchFamily="34" charset="0"/>
                        </a:rPr>
                        <a:t>F</a:t>
                      </a:r>
                    </a:p>
                  </a:txBody>
                  <a:tcPr marL="23881" marR="23881" marT="23881" marB="0" anchor="b">
                    <a:lnL>
                      <a:noFill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E2EFDA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2800" b="0" i="0" u="none" strike="noStrike">
                          <a:solidFill>
                            <a:srgbClr val="000000"/>
                          </a:solidFill>
                          <a:effectLst/>
                          <a:latin typeface="Trebuchet" panose="020B0703020202090204" pitchFamily="34" charset="0"/>
                        </a:rPr>
                        <a:t>B-F-D</a:t>
                      </a:r>
                    </a:p>
                  </a:txBody>
                  <a:tcPr marL="23881" marR="23881" marT="23881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2800" b="0" i="0" u="none" strike="noStrike" dirty="0">
                          <a:solidFill>
                            <a:srgbClr val="000000"/>
                          </a:solidFill>
                          <a:effectLst/>
                          <a:latin typeface="Trebuchet" panose="020B0703020202090204" pitchFamily="34" charset="0"/>
                        </a:rPr>
                        <a:t>B diminished</a:t>
                      </a:r>
                    </a:p>
                  </a:txBody>
                  <a:tcPr marL="23881" marR="23881" marT="23881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2287511850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4268194362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31" name="Rectangle 1030">
            <a:extLst>
              <a:ext uri="{FF2B5EF4-FFF2-40B4-BE49-F238E27FC236}">
                <a16:creationId xmlns:a16="http://schemas.microsoft.com/office/drawing/2014/main" id="{A8384FB5-9ADC-4DDC-881B-597D56F5B15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33" name="Rectangle 1032">
            <a:extLst>
              <a:ext uri="{FF2B5EF4-FFF2-40B4-BE49-F238E27FC236}">
                <a16:creationId xmlns:a16="http://schemas.microsoft.com/office/drawing/2014/main" id="{1199E1B1-A8C0-4FE8-A5A8-1CB41D69F85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2" y="0"/>
            <a:ext cx="12191998" cy="1575955"/>
          </a:xfrm>
          <a:prstGeom prst="rect">
            <a:avLst/>
          </a:prstGeom>
          <a:gradFill>
            <a:gsLst>
              <a:gs pos="0">
                <a:srgbClr val="000000">
                  <a:alpha val="96000"/>
                </a:srgbClr>
              </a:gs>
              <a:gs pos="100000">
                <a:schemeClr val="accent1">
                  <a:lumMod val="75000"/>
                </a:schemeClr>
              </a:gs>
            </a:gsLst>
            <a:lin ang="6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35" name="Rectangle 1034">
            <a:extLst>
              <a:ext uri="{FF2B5EF4-FFF2-40B4-BE49-F238E27FC236}">
                <a16:creationId xmlns:a16="http://schemas.microsoft.com/office/drawing/2014/main" id="{84A8DE83-DE75-4B41-9DB4-A7EC0B0DEC0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8128856" cy="1575461"/>
          </a:xfrm>
          <a:prstGeom prst="rect">
            <a:avLst/>
          </a:prstGeom>
          <a:gradFill>
            <a:gsLst>
              <a:gs pos="0">
                <a:schemeClr val="accent1">
                  <a:alpha val="41000"/>
                </a:schemeClr>
              </a:gs>
              <a:gs pos="74000">
                <a:schemeClr val="accent1">
                  <a:lumMod val="60000"/>
                  <a:lumOff val="40000"/>
                  <a:alpha val="0"/>
                </a:schemeClr>
              </a:gs>
            </a:gsLst>
            <a:lin ang="8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37" name="Rectangle 1036">
            <a:extLst>
              <a:ext uri="{FF2B5EF4-FFF2-40B4-BE49-F238E27FC236}">
                <a16:creationId xmlns:a16="http://schemas.microsoft.com/office/drawing/2014/main" id="{A7009A0A-BEF5-4EAC-AF15-E4F9F002E23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-3" y="-1"/>
            <a:ext cx="12192002" cy="1574311"/>
          </a:xfrm>
          <a:prstGeom prst="rect">
            <a:avLst/>
          </a:prstGeom>
          <a:gradFill>
            <a:gsLst>
              <a:gs pos="0">
                <a:srgbClr val="000000">
                  <a:alpha val="63000"/>
                </a:srgbClr>
              </a:gs>
              <a:gs pos="78000">
                <a:schemeClr val="accent1">
                  <a:alpha val="15000"/>
                </a:schemeClr>
              </a:gs>
            </a:gsLst>
            <a:lin ang="156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DD083D6-03A4-97BE-146E-4B46763A6E7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99714" y="248038"/>
            <a:ext cx="6923830" cy="1159200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z="3200" kern="1200" dirty="0" err="1">
                <a:solidFill>
                  <a:schemeClr val="bg1"/>
                </a:solidFill>
                <a:latin typeface="+mj-lt"/>
                <a:ea typeface="+mj-ea"/>
                <a:cs typeface="+mj-cs"/>
              </a:rPr>
              <a:t>Harmonising</a:t>
            </a:r>
            <a:r>
              <a:rPr lang="en-US" sz="3200" kern="1200" dirty="0">
                <a:solidFill>
                  <a:schemeClr val="bg1"/>
                </a:solidFill>
                <a:latin typeface="+mj-lt"/>
                <a:ea typeface="+mj-ea"/>
                <a:cs typeface="+mj-cs"/>
              </a:rPr>
              <a:t> the </a:t>
            </a:r>
            <a:r>
              <a:rPr lang="en-US" sz="3200" dirty="0">
                <a:solidFill>
                  <a:schemeClr val="bg1"/>
                </a:solidFill>
              </a:rPr>
              <a:t>natural </a:t>
            </a:r>
            <a:r>
              <a:rPr lang="en-US" sz="3200" kern="1200" dirty="0">
                <a:solidFill>
                  <a:schemeClr val="bg1"/>
                </a:solidFill>
                <a:latin typeface="+mj-lt"/>
                <a:ea typeface="+mj-ea"/>
                <a:cs typeface="+mj-cs"/>
              </a:rPr>
              <a:t>major scale</a:t>
            </a:r>
            <a:endParaRPr lang="en-US" sz="3200" kern="1200" dirty="0">
              <a:solidFill>
                <a:srgbClr val="FFFFFF"/>
              </a:solidFill>
              <a:latin typeface="+mj-lt"/>
              <a:ea typeface="+mj-ea"/>
              <a:cs typeface="+mj-cs"/>
            </a:endParaRPr>
          </a:p>
        </p:txBody>
      </p:sp>
      <p:graphicFrame>
        <p:nvGraphicFramePr>
          <p:cNvPr id="4" name="Table 3">
            <a:extLst>
              <a:ext uri="{FF2B5EF4-FFF2-40B4-BE49-F238E27FC236}">
                <a16:creationId xmlns:a16="http://schemas.microsoft.com/office/drawing/2014/main" id="{EFAD557A-BE87-3003-0DBB-05A3CF17CA16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712292948"/>
              </p:ext>
            </p:extLst>
          </p:nvPr>
        </p:nvGraphicFramePr>
        <p:xfrm>
          <a:off x="506029" y="2084423"/>
          <a:ext cx="11179938" cy="4262312"/>
        </p:xfrm>
        <a:graphic>
          <a:graphicData uri="http://schemas.openxmlformats.org/drawingml/2006/table">
            <a:tbl>
              <a:tblPr firstRow="1" bandRow="1"/>
              <a:tblGrid>
                <a:gridCol w="1318516">
                  <a:extLst>
                    <a:ext uri="{9D8B030D-6E8A-4147-A177-3AD203B41FA5}">
                      <a16:colId xmlns:a16="http://schemas.microsoft.com/office/drawing/2014/main" val="718343512"/>
                    </a:ext>
                  </a:extLst>
                </a:gridCol>
                <a:gridCol w="499392">
                  <a:extLst>
                    <a:ext uri="{9D8B030D-6E8A-4147-A177-3AD203B41FA5}">
                      <a16:colId xmlns:a16="http://schemas.microsoft.com/office/drawing/2014/main" val="2162822006"/>
                    </a:ext>
                  </a:extLst>
                </a:gridCol>
                <a:gridCol w="487519">
                  <a:extLst>
                    <a:ext uri="{9D8B030D-6E8A-4147-A177-3AD203B41FA5}">
                      <a16:colId xmlns:a16="http://schemas.microsoft.com/office/drawing/2014/main" val="2196870683"/>
                    </a:ext>
                  </a:extLst>
                </a:gridCol>
                <a:gridCol w="483563">
                  <a:extLst>
                    <a:ext uri="{9D8B030D-6E8A-4147-A177-3AD203B41FA5}">
                      <a16:colId xmlns:a16="http://schemas.microsoft.com/office/drawing/2014/main" val="2027617133"/>
                    </a:ext>
                  </a:extLst>
                </a:gridCol>
                <a:gridCol w="511262">
                  <a:extLst>
                    <a:ext uri="{9D8B030D-6E8A-4147-A177-3AD203B41FA5}">
                      <a16:colId xmlns:a16="http://schemas.microsoft.com/office/drawing/2014/main" val="3604419911"/>
                    </a:ext>
                  </a:extLst>
                </a:gridCol>
                <a:gridCol w="467735">
                  <a:extLst>
                    <a:ext uri="{9D8B030D-6E8A-4147-A177-3AD203B41FA5}">
                      <a16:colId xmlns:a16="http://schemas.microsoft.com/office/drawing/2014/main" val="717648075"/>
                    </a:ext>
                  </a:extLst>
                </a:gridCol>
                <a:gridCol w="455862">
                  <a:extLst>
                    <a:ext uri="{9D8B030D-6E8A-4147-A177-3AD203B41FA5}">
                      <a16:colId xmlns:a16="http://schemas.microsoft.com/office/drawing/2014/main" val="4159309117"/>
                    </a:ext>
                  </a:extLst>
                </a:gridCol>
                <a:gridCol w="519176">
                  <a:extLst>
                    <a:ext uri="{9D8B030D-6E8A-4147-A177-3AD203B41FA5}">
                      <a16:colId xmlns:a16="http://schemas.microsoft.com/office/drawing/2014/main" val="1752864283"/>
                    </a:ext>
                  </a:extLst>
                </a:gridCol>
                <a:gridCol w="499392">
                  <a:extLst>
                    <a:ext uri="{9D8B030D-6E8A-4147-A177-3AD203B41FA5}">
                      <a16:colId xmlns:a16="http://schemas.microsoft.com/office/drawing/2014/main" val="3780251082"/>
                    </a:ext>
                  </a:extLst>
                </a:gridCol>
                <a:gridCol w="487519">
                  <a:extLst>
                    <a:ext uri="{9D8B030D-6E8A-4147-A177-3AD203B41FA5}">
                      <a16:colId xmlns:a16="http://schemas.microsoft.com/office/drawing/2014/main" val="838424851"/>
                    </a:ext>
                  </a:extLst>
                </a:gridCol>
                <a:gridCol w="483563">
                  <a:extLst>
                    <a:ext uri="{9D8B030D-6E8A-4147-A177-3AD203B41FA5}">
                      <a16:colId xmlns:a16="http://schemas.microsoft.com/office/drawing/2014/main" val="680696595"/>
                    </a:ext>
                  </a:extLst>
                </a:gridCol>
                <a:gridCol w="511262">
                  <a:extLst>
                    <a:ext uri="{9D8B030D-6E8A-4147-A177-3AD203B41FA5}">
                      <a16:colId xmlns:a16="http://schemas.microsoft.com/office/drawing/2014/main" val="24356194"/>
                    </a:ext>
                  </a:extLst>
                </a:gridCol>
                <a:gridCol w="2062457">
                  <a:extLst>
                    <a:ext uri="{9D8B030D-6E8A-4147-A177-3AD203B41FA5}">
                      <a16:colId xmlns:a16="http://schemas.microsoft.com/office/drawing/2014/main" val="3477547164"/>
                    </a:ext>
                  </a:extLst>
                </a:gridCol>
                <a:gridCol w="2392720">
                  <a:extLst>
                    <a:ext uri="{9D8B030D-6E8A-4147-A177-3AD203B41FA5}">
                      <a16:colId xmlns:a16="http://schemas.microsoft.com/office/drawing/2014/main" val="219096268"/>
                    </a:ext>
                  </a:extLst>
                </a:gridCol>
              </a:tblGrid>
              <a:tr h="532789">
                <a:tc>
                  <a:txBody>
                    <a:bodyPr/>
                    <a:lstStyle/>
                    <a:p>
                      <a:pPr algn="ctr" fontAlgn="b"/>
                      <a:r>
                        <a:rPr lang="en-GB" sz="2700" b="0" i="0" u="none" strike="noStrike">
                          <a:solidFill>
                            <a:srgbClr val="000000"/>
                          </a:solidFill>
                          <a:effectLst/>
                          <a:latin typeface="Trebuchet" panose="020B0703020202090204" pitchFamily="34" charset="0"/>
                        </a:rPr>
                        <a:t>Degree</a:t>
                      </a:r>
                    </a:p>
                  </a:txBody>
                  <a:tcPr marL="23743" marR="23743" marT="23743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gridSpan="11">
                  <a:txBody>
                    <a:bodyPr/>
                    <a:lstStyle/>
                    <a:p>
                      <a:pPr algn="ctr" fontAlgn="b"/>
                      <a:r>
                        <a:rPr lang="en-GB" sz="2700" b="0" i="0" u="none" strike="noStrike">
                          <a:solidFill>
                            <a:srgbClr val="000000"/>
                          </a:solidFill>
                          <a:effectLst/>
                          <a:latin typeface="Trebuchet" panose="020B0703020202090204" pitchFamily="34" charset="0"/>
                        </a:rPr>
                        <a:t>Notes (A natural minor scale)</a:t>
                      </a:r>
                    </a:p>
                  </a:txBody>
                  <a:tcPr marL="23743" marR="23743" marT="23743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2700" b="0" i="0" u="none" strike="noStrike">
                          <a:solidFill>
                            <a:srgbClr val="000000"/>
                          </a:solidFill>
                          <a:effectLst/>
                          <a:latin typeface="Trebuchet" panose="020B0703020202090204" pitchFamily="34" charset="0"/>
                        </a:rPr>
                        <a:t>Chord Notes</a:t>
                      </a:r>
                    </a:p>
                  </a:txBody>
                  <a:tcPr marL="23743" marR="23743" marT="23743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2700" b="0" i="0" u="none" strike="noStrike">
                          <a:solidFill>
                            <a:srgbClr val="000000"/>
                          </a:solidFill>
                          <a:effectLst/>
                          <a:latin typeface="Trebuchet" panose="020B0703020202090204" pitchFamily="34" charset="0"/>
                        </a:rPr>
                        <a:t>Chord Name</a:t>
                      </a:r>
                    </a:p>
                  </a:txBody>
                  <a:tcPr marL="23743" marR="23743" marT="23743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2067905704"/>
                  </a:ext>
                </a:extLst>
              </a:tr>
              <a:tr h="532789">
                <a:tc>
                  <a:txBody>
                    <a:bodyPr/>
                    <a:lstStyle/>
                    <a:p>
                      <a:pPr algn="ctr" fontAlgn="b"/>
                      <a:r>
                        <a:rPr lang="en-GB" sz="2700" b="0" i="0" u="none" strike="noStrike">
                          <a:solidFill>
                            <a:srgbClr val="000000"/>
                          </a:solidFill>
                          <a:effectLst/>
                          <a:latin typeface="Trebuchet" panose="020B0703020202090204" pitchFamily="34" charset="0"/>
                        </a:rPr>
                        <a:t>i</a:t>
                      </a:r>
                    </a:p>
                  </a:txBody>
                  <a:tcPr marL="23743" marR="23743" marT="23743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9E1F2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2700" b="0" i="0" u="none" strike="noStrike">
                          <a:solidFill>
                            <a:srgbClr val="000000"/>
                          </a:solidFill>
                          <a:effectLst/>
                          <a:latin typeface="Trebuchet" panose="020B0703020202090204" pitchFamily="34" charset="0"/>
                        </a:rPr>
                        <a:t>A</a:t>
                      </a:r>
                    </a:p>
                  </a:txBody>
                  <a:tcPr marL="23743" marR="23743" marT="23743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  <a:solidFill>
                      <a:srgbClr val="E2EFDA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2700" b="0" i="0" u="none" strike="noStrike">
                          <a:solidFill>
                            <a:srgbClr val="000000"/>
                          </a:solidFill>
                          <a:effectLst/>
                          <a:latin typeface="Trebuchet" panose="020B0703020202090204" pitchFamily="34" charset="0"/>
                        </a:rPr>
                        <a:t>B</a:t>
                      </a:r>
                    </a:p>
                  </a:txBody>
                  <a:tcPr marL="23743" marR="23743" marT="23743" marB="0" anchor="b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2700" b="0" i="0" u="none" strike="noStrike">
                          <a:solidFill>
                            <a:srgbClr val="000000"/>
                          </a:solidFill>
                          <a:effectLst/>
                          <a:latin typeface="Trebuchet" panose="020B0703020202090204" pitchFamily="34" charset="0"/>
                        </a:rPr>
                        <a:t>C</a:t>
                      </a:r>
                    </a:p>
                  </a:txBody>
                  <a:tcPr marL="23743" marR="23743" marT="23743" marB="0" anchor="b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  <a:solidFill>
                      <a:srgbClr val="E2EFDA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2700" b="0" i="0" u="none" strike="noStrike">
                          <a:solidFill>
                            <a:srgbClr val="000000"/>
                          </a:solidFill>
                          <a:effectLst/>
                          <a:latin typeface="Trebuchet" panose="020B0703020202090204" pitchFamily="34" charset="0"/>
                        </a:rPr>
                        <a:t>D</a:t>
                      </a:r>
                    </a:p>
                  </a:txBody>
                  <a:tcPr marL="23743" marR="23743" marT="23743" marB="0" anchor="b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2700" b="0" i="0" u="none" strike="noStrike">
                          <a:solidFill>
                            <a:srgbClr val="000000"/>
                          </a:solidFill>
                          <a:effectLst/>
                          <a:latin typeface="Trebuchet" panose="020B0703020202090204" pitchFamily="34" charset="0"/>
                        </a:rPr>
                        <a:t>E</a:t>
                      </a:r>
                    </a:p>
                  </a:txBody>
                  <a:tcPr marL="23743" marR="23743" marT="23743" marB="0" anchor="b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  <a:solidFill>
                      <a:srgbClr val="E2EFDA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2700" b="0" i="0" u="none" strike="noStrike">
                          <a:solidFill>
                            <a:srgbClr val="000000"/>
                          </a:solidFill>
                          <a:effectLst/>
                          <a:latin typeface="Trebuchet" panose="020B0703020202090204" pitchFamily="34" charset="0"/>
                        </a:rPr>
                        <a:t>F</a:t>
                      </a:r>
                    </a:p>
                  </a:txBody>
                  <a:tcPr marL="23743" marR="23743" marT="23743" marB="0" anchor="b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2700" b="0" i="0" u="none" strike="noStrike">
                          <a:solidFill>
                            <a:srgbClr val="000000"/>
                          </a:solidFill>
                          <a:effectLst/>
                          <a:latin typeface="Trebuchet" panose="020B0703020202090204" pitchFamily="34" charset="0"/>
                        </a:rPr>
                        <a:t>G</a:t>
                      </a:r>
                    </a:p>
                  </a:txBody>
                  <a:tcPr marL="23743" marR="23743" marT="23743" marB="0" anchor="b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2700" b="0" i="0" u="none" strike="noStrike">
                          <a:solidFill>
                            <a:srgbClr val="000000"/>
                          </a:solidFill>
                          <a:effectLst/>
                          <a:latin typeface="Trebuchet" panose="020B0703020202090204" pitchFamily="34" charset="0"/>
                        </a:rPr>
                        <a:t>A</a:t>
                      </a:r>
                    </a:p>
                  </a:txBody>
                  <a:tcPr marL="23743" marR="23743" marT="23743" marB="0" anchor="b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2700" b="0" i="0" u="none" strike="noStrike">
                          <a:solidFill>
                            <a:srgbClr val="000000"/>
                          </a:solidFill>
                          <a:effectLst/>
                          <a:latin typeface="Trebuchet" panose="020B0703020202090204" pitchFamily="34" charset="0"/>
                        </a:rPr>
                        <a:t>B</a:t>
                      </a:r>
                    </a:p>
                  </a:txBody>
                  <a:tcPr marL="23743" marR="23743" marT="23743" marB="0" anchor="b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2700" b="0" i="0" u="none" strike="noStrike">
                          <a:solidFill>
                            <a:srgbClr val="000000"/>
                          </a:solidFill>
                          <a:effectLst/>
                          <a:latin typeface="Trebuchet" panose="020B0703020202090204" pitchFamily="34" charset="0"/>
                        </a:rPr>
                        <a:t>C</a:t>
                      </a:r>
                    </a:p>
                  </a:txBody>
                  <a:tcPr marL="23743" marR="23743" marT="23743" marB="0" anchor="b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2700" b="0" i="0" u="none" strike="noStrike">
                          <a:solidFill>
                            <a:srgbClr val="000000"/>
                          </a:solidFill>
                          <a:effectLst/>
                          <a:latin typeface="Trebuchet" panose="020B0703020202090204" pitchFamily="34" charset="0"/>
                        </a:rPr>
                        <a:t>D</a:t>
                      </a:r>
                    </a:p>
                  </a:txBody>
                  <a:tcPr marL="23743" marR="23743" marT="23743" marB="0" anchor="b">
                    <a:lnL>
                      <a:noFill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2700" b="0" i="0" u="none" strike="noStrike">
                          <a:solidFill>
                            <a:srgbClr val="000000"/>
                          </a:solidFill>
                          <a:effectLst/>
                          <a:latin typeface="Trebuchet" panose="020B0703020202090204" pitchFamily="34" charset="0"/>
                        </a:rPr>
                        <a:t>A-C-E</a:t>
                      </a:r>
                    </a:p>
                  </a:txBody>
                  <a:tcPr marL="23743" marR="23743" marT="23743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2700" b="0" i="0" u="none" strike="noStrike">
                          <a:solidFill>
                            <a:srgbClr val="000000"/>
                          </a:solidFill>
                          <a:effectLst/>
                          <a:latin typeface="Trebuchet" panose="020B0703020202090204" pitchFamily="34" charset="0"/>
                        </a:rPr>
                        <a:t>A minor</a:t>
                      </a:r>
                    </a:p>
                  </a:txBody>
                  <a:tcPr marL="23743" marR="23743" marT="23743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822482596"/>
                  </a:ext>
                </a:extLst>
              </a:tr>
              <a:tr h="532789">
                <a:tc>
                  <a:txBody>
                    <a:bodyPr/>
                    <a:lstStyle/>
                    <a:p>
                      <a:pPr algn="ctr" fontAlgn="b"/>
                      <a:r>
                        <a:rPr lang="en-GB" sz="2700" b="0" i="0" u="none" strike="noStrike" dirty="0">
                          <a:solidFill>
                            <a:srgbClr val="000000"/>
                          </a:solidFill>
                          <a:effectLst/>
                          <a:latin typeface="Trebuchet" panose="020B0703020202090204" pitchFamily="34" charset="0"/>
                        </a:rPr>
                        <a:t>ii°</a:t>
                      </a:r>
                    </a:p>
                  </a:txBody>
                  <a:tcPr marL="23743" marR="23743" marT="23743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9E1F2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2700" b="0" i="0" u="none" strike="noStrike">
                          <a:solidFill>
                            <a:srgbClr val="000000"/>
                          </a:solidFill>
                          <a:effectLst/>
                          <a:latin typeface="Trebuchet" panose="020B0703020202090204" pitchFamily="34" charset="0"/>
                        </a:rPr>
                        <a:t>A</a:t>
                      </a:r>
                    </a:p>
                  </a:txBody>
                  <a:tcPr marL="23743" marR="23743" marT="23743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2700" b="0" i="0" u="none" strike="noStrike">
                          <a:solidFill>
                            <a:srgbClr val="000000"/>
                          </a:solidFill>
                          <a:effectLst/>
                          <a:latin typeface="Trebuchet" panose="020B0703020202090204" pitchFamily="34" charset="0"/>
                        </a:rPr>
                        <a:t>B</a:t>
                      </a:r>
                    </a:p>
                  </a:txBody>
                  <a:tcPr marL="23743" marR="23743" marT="23743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E2EFDA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2700" b="0" i="0" u="none" strike="noStrike">
                          <a:solidFill>
                            <a:srgbClr val="000000"/>
                          </a:solidFill>
                          <a:effectLst/>
                          <a:latin typeface="Trebuchet" panose="020B0703020202090204" pitchFamily="34" charset="0"/>
                        </a:rPr>
                        <a:t>C</a:t>
                      </a:r>
                    </a:p>
                  </a:txBody>
                  <a:tcPr marL="23743" marR="23743" marT="23743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2700" b="0" i="0" u="none" strike="noStrike">
                          <a:solidFill>
                            <a:srgbClr val="000000"/>
                          </a:solidFill>
                          <a:effectLst/>
                          <a:latin typeface="Trebuchet" panose="020B0703020202090204" pitchFamily="34" charset="0"/>
                        </a:rPr>
                        <a:t>D</a:t>
                      </a:r>
                    </a:p>
                  </a:txBody>
                  <a:tcPr marL="23743" marR="23743" marT="23743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E2EFDA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2700" b="0" i="0" u="none" strike="noStrike">
                          <a:solidFill>
                            <a:srgbClr val="000000"/>
                          </a:solidFill>
                          <a:effectLst/>
                          <a:latin typeface="Trebuchet" panose="020B0703020202090204" pitchFamily="34" charset="0"/>
                        </a:rPr>
                        <a:t>E</a:t>
                      </a:r>
                    </a:p>
                  </a:txBody>
                  <a:tcPr marL="23743" marR="23743" marT="23743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2700" b="0" i="0" u="none" strike="noStrike">
                          <a:solidFill>
                            <a:srgbClr val="000000"/>
                          </a:solidFill>
                          <a:effectLst/>
                          <a:latin typeface="Trebuchet" panose="020B0703020202090204" pitchFamily="34" charset="0"/>
                        </a:rPr>
                        <a:t>F</a:t>
                      </a:r>
                    </a:p>
                  </a:txBody>
                  <a:tcPr marL="23743" marR="23743" marT="23743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E2EFDA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2700" b="0" i="0" u="none" strike="noStrike">
                          <a:solidFill>
                            <a:srgbClr val="000000"/>
                          </a:solidFill>
                          <a:effectLst/>
                          <a:latin typeface="Trebuchet" panose="020B0703020202090204" pitchFamily="34" charset="0"/>
                        </a:rPr>
                        <a:t>G</a:t>
                      </a:r>
                    </a:p>
                  </a:txBody>
                  <a:tcPr marL="23743" marR="23743" marT="23743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2700" b="0" i="0" u="none" strike="noStrike">
                          <a:solidFill>
                            <a:srgbClr val="000000"/>
                          </a:solidFill>
                          <a:effectLst/>
                          <a:latin typeface="Trebuchet" panose="020B0703020202090204" pitchFamily="34" charset="0"/>
                        </a:rPr>
                        <a:t>A</a:t>
                      </a:r>
                    </a:p>
                  </a:txBody>
                  <a:tcPr marL="23743" marR="23743" marT="23743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2700" b="0" i="0" u="none" strike="noStrike">
                          <a:solidFill>
                            <a:srgbClr val="000000"/>
                          </a:solidFill>
                          <a:effectLst/>
                          <a:latin typeface="Trebuchet" panose="020B0703020202090204" pitchFamily="34" charset="0"/>
                        </a:rPr>
                        <a:t>B</a:t>
                      </a:r>
                    </a:p>
                  </a:txBody>
                  <a:tcPr marL="23743" marR="23743" marT="23743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2700" b="0" i="0" u="none" strike="noStrike">
                          <a:solidFill>
                            <a:srgbClr val="000000"/>
                          </a:solidFill>
                          <a:effectLst/>
                          <a:latin typeface="Trebuchet" panose="020B0703020202090204" pitchFamily="34" charset="0"/>
                        </a:rPr>
                        <a:t>C</a:t>
                      </a:r>
                    </a:p>
                  </a:txBody>
                  <a:tcPr marL="23743" marR="23743" marT="23743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2700" b="0" i="0" u="none" strike="noStrike">
                          <a:solidFill>
                            <a:srgbClr val="000000"/>
                          </a:solidFill>
                          <a:effectLst/>
                          <a:latin typeface="Trebuchet" panose="020B0703020202090204" pitchFamily="34" charset="0"/>
                        </a:rPr>
                        <a:t>D</a:t>
                      </a:r>
                    </a:p>
                  </a:txBody>
                  <a:tcPr marL="23743" marR="23743" marT="23743" marB="0" anchor="b">
                    <a:lnL>
                      <a:noFill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2700" b="0" i="0" u="none" strike="noStrike">
                          <a:solidFill>
                            <a:srgbClr val="000000"/>
                          </a:solidFill>
                          <a:effectLst/>
                          <a:latin typeface="Trebuchet" panose="020B0703020202090204" pitchFamily="34" charset="0"/>
                        </a:rPr>
                        <a:t>B-F-D</a:t>
                      </a:r>
                    </a:p>
                  </a:txBody>
                  <a:tcPr marL="23743" marR="23743" marT="23743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2700" b="0" i="0" u="none" strike="noStrike">
                          <a:solidFill>
                            <a:srgbClr val="000000"/>
                          </a:solidFill>
                          <a:effectLst/>
                          <a:latin typeface="Trebuchet" panose="020B0703020202090204" pitchFamily="34" charset="0"/>
                        </a:rPr>
                        <a:t>B diminished</a:t>
                      </a:r>
                    </a:p>
                  </a:txBody>
                  <a:tcPr marL="23743" marR="23743" marT="23743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613901364"/>
                  </a:ext>
                </a:extLst>
              </a:tr>
              <a:tr h="532789">
                <a:tc>
                  <a:txBody>
                    <a:bodyPr/>
                    <a:lstStyle/>
                    <a:p>
                      <a:pPr algn="ctr" fontAlgn="b"/>
                      <a:r>
                        <a:rPr lang="en-GB" sz="2700" b="0" i="0" u="none" strike="noStrike">
                          <a:solidFill>
                            <a:srgbClr val="000000"/>
                          </a:solidFill>
                          <a:effectLst/>
                          <a:latin typeface="Trebuchet" panose="020B0703020202090204" pitchFamily="34" charset="0"/>
                        </a:rPr>
                        <a:t>III</a:t>
                      </a:r>
                    </a:p>
                  </a:txBody>
                  <a:tcPr marL="23743" marR="23743" marT="23743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9E1F2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2700" b="0" i="0" u="none" strike="noStrike">
                          <a:solidFill>
                            <a:srgbClr val="000000"/>
                          </a:solidFill>
                          <a:effectLst/>
                          <a:latin typeface="Trebuchet" panose="020B0703020202090204" pitchFamily="34" charset="0"/>
                        </a:rPr>
                        <a:t>A</a:t>
                      </a:r>
                    </a:p>
                  </a:txBody>
                  <a:tcPr marL="23743" marR="23743" marT="23743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2700" b="0" i="0" u="none" strike="noStrike">
                          <a:solidFill>
                            <a:srgbClr val="000000"/>
                          </a:solidFill>
                          <a:effectLst/>
                          <a:latin typeface="Trebuchet" panose="020B0703020202090204" pitchFamily="34" charset="0"/>
                        </a:rPr>
                        <a:t>B</a:t>
                      </a:r>
                    </a:p>
                  </a:txBody>
                  <a:tcPr marL="23743" marR="23743" marT="23743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2700" b="0" i="0" u="none" strike="noStrike">
                          <a:solidFill>
                            <a:srgbClr val="000000"/>
                          </a:solidFill>
                          <a:effectLst/>
                          <a:latin typeface="Trebuchet" panose="020B0703020202090204" pitchFamily="34" charset="0"/>
                        </a:rPr>
                        <a:t>C</a:t>
                      </a:r>
                    </a:p>
                  </a:txBody>
                  <a:tcPr marL="23743" marR="23743" marT="23743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E2EFDA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2700" b="0" i="0" u="none" strike="noStrike">
                          <a:solidFill>
                            <a:srgbClr val="000000"/>
                          </a:solidFill>
                          <a:effectLst/>
                          <a:latin typeface="Trebuchet" panose="020B0703020202090204" pitchFamily="34" charset="0"/>
                        </a:rPr>
                        <a:t>D</a:t>
                      </a:r>
                    </a:p>
                  </a:txBody>
                  <a:tcPr marL="23743" marR="23743" marT="23743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2700" b="0" i="0" u="none" strike="noStrike">
                          <a:solidFill>
                            <a:srgbClr val="000000"/>
                          </a:solidFill>
                          <a:effectLst/>
                          <a:latin typeface="Trebuchet" panose="020B0703020202090204" pitchFamily="34" charset="0"/>
                        </a:rPr>
                        <a:t>E</a:t>
                      </a:r>
                    </a:p>
                  </a:txBody>
                  <a:tcPr marL="23743" marR="23743" marT="23743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E2EFDA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2700" b="0" i="0" u="none" strike="noStrike">
                          <a:solidFill>
                            <a:srgbClr val="000000"/>
                          </a:solidFill>
                          <a:effectLst/>
                          <a:latin typeface="Trebuchet" panose="020B0703020202090204" pitchFamily="34" charset="0"/>
                        </a:rPr>
                        <a:t>F</a:t>
                      </a:r>
                    </a:p>
                  </a:txBody>
                  <a:tcPr marL="23743" marR="23743" marT="23743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2700" b="0" i="0" u="none" strike="noStrike">
                          <a:solidFill>
                            <a:srgbClr val="000000"/>
                          </a:solidFill>
                          <a:effectLst/>
                          <a:latin typeface="Trebuchet" panose="020B0703020202090204" pitchFamily="34" charset="0"/>
                        </a:rPr>
                        <a:t>G</a:t>
                      </a:r>
                    </a:p>
                  </a:txBody>
                  <a:tcPr marL="23743" marR="23743" marT="23743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E2EFDA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2700" b="0" i="0" u="none" strike="noStrike">
                          <a:solidFill>
                            <a:srgbClr val="000000"/>
                          </a:solidFill>
                          <a:effectLst/>
                          <a:latin typeface="Trebuchet" panose="020B0703020202090204" pitchFamily="34" charset="0"/>
                        </a:rPr>
                        <a:t>A</a:t>
                      </a:r>
                    </a:p>
                  </a:txBody>
                  <a:tcPr marL="23743" marR="23743" marT="23743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2700" b="0" i="0" u="none" strike="noStrike">
                          <a:solidFill>
                            <a:srgbClr val="000000"/>
                          </a:solidFill>
                          <a:effectLst/>
                          <a:latin typeface="Trebuchet" panose="020B0703020202090204" pitchFamily="34" charset="0"/>
                        </a:rPr>
                        <a:t>B</a:t>
                      </a:r>
                    </a:p>
                  </a:txBody>
                  <a:tcPr marL="23743" marR="23743" marT="23743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2700" b="0" i="0" u="none" strike="noStrike">
                          <a:solidFill>
                            <a:srgbClr val="000000"/>
                          </a:solidFill>
                          <a:effectLst/>
                          <a:latin typeface="Trebuchet" panose="020B0703020202090204" pitchFamily="34" charset="0"/>
                        </a:rPr>
                        <a:t>C</a:t>
                      </a:r>
                    </a:p>
                  </a:txBody>
                  <a:tcPr marL="23743" marR="23743" marT="23743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2700" b="0" i="0" u="none" strike="noStrike">
                          <a:solidFill>
                            <a:srgbClr val="000000"/>
                          </a:solidFill>
                          <a:effectLst/>
                          <a:latin typeface="Trebuchet" panose="020B0703020202090204" pitchFamily="34" charset="0"/>
                        </a:rPr>
                        <a:t>D</a:t>
                      </a:r>
                    </a:p>
                  </a:txBody>
                  <a:tcPr marL="23743" marR="23743" marT="23743" marB="0" anchor="b">
                    <a:lnL>
                      <a:noFill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2700" b="0" i="0" u="none" strike="noStrike">
                          <a:solidFill>
                            <a:srgbClr val="000000"/>
                          </a:solidFill>
                          <a:effectLst/>
                          <a:latin typeface="Trebuchet" panose="020B0703020202090204" pitchFamily="34" charset="0"/>
                        </a:rPr>
                        <a:t>C-E-G</a:t>
                      </a:r>
                    </a:p>
                  </a:txBody>
                  <a:tcPr marL="23743" marR="23743" marT="23743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2700" b="0" i="0" u="none" strike="noStrike">
                          <a:solidFill>
                            <a:srgbClr val="000000"/>
                          </a:solidFill>
                          <a:effectLst/>
                          <a:latin typeface="Trebuchet" panose="020B0703020202090204" pitchFamily="34" charset="0"/>
                        </a:rPr>
                        <a:t>C Major</a:t>
                      </a:r>
                    </a:p>
                  </a:txBody>
                  <a:tcPr marL="23743" marR="23743" marT="23743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2250929029"/>
                  </a:ext>
                </a:extLst>
              </a:tr>
              <a:tr h="532789">
                <a:tc>
                  <a:txBody>
                    <a:bodyPr/>
                    <a:lstStyle/>
                    <a:p>
                      <a:pPr algn="ctr" fontAlgn="b"/>
                      <a:r>
                        <a:rPr lang="en-GB" sz="2700" b="0" i="0" u="none" strike="noStrike">
                          <a:solidFill>
                            <a:srgbClr val="000000"/>
                          </a:solidFill>
                          <a:effectLst/>
                          <a:latin typeface="Trebuchet" panose="020B0703020202090204" pitchFamily="34" charset="0"/>
                        </a:rPr>
                        <a:t>iv</a:t>
                      </a:r>
                    </a:p>
                  </a:txBody>
                  <a:tcPr marL="23743" marR="23743" marT="23743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9E1F2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2700" b="0" i="0" u="none" strike="noStrike">
                          <a:solidFill>
                            <a:srgbClr val="000000"/>
                          </a:solidFill>
                          <a:effectLst/>
                          <a:latin typeface="Trebuchet" panose="020B0703020202090204" pitchFamily="34" charset="0"/>
                        </a:rPr>
                        <a:t>A</a:t>
                      </a:r>
                    </a:p>
                  </a:txBody>
                  <a:tcPr marL="23743" marR="23743" marT="23743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2700" b="0" i="0" u="none" strike="noStrike">
                          <a:solidFill>
                            <a:srgbClr val="000000"/>
                          </a:solidFill>
                          <a:effectLst/>
                          <a:latin typeface="Trebuchet" panose="020B0703020202090204" pitchFamily="34" charset="0"/>
                        </a:rPr>
                        <a:t>B</a:t>
                      </a:r>
                    </a:p>
                  </a:txBody>
                  <a:tcPr marL="23743" marR="23743" marT="23743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2700" b="0" i="0" u="none" strike="noStrike">
                          <a:solidFill>
                            <a:srgbClr val="000000"/>
                          </a:solidFill>
                          <a:effectLst/>
                          <a:latin typeface="Trebuchet" panose="020B0703020202090204" pitchFamily="34" charset="0"/>
                        </a:rPr>
                        <a:t>C</a:t>
                      </a:r>
                    </a:p>
                  </a:txBody>
                  <a:tcPr marL="23743" marR="23743" marT="23743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2700" b="0" i="0" u="none" strike="noStrike">
                          <a:solidFill>
                            <a:srgbClr val="000000"/>
                          </a:solidFill>
                          <a:effectLst/>
                          <a:latin typeface="Trebuchet" panose="020B0703020202090204" pitchFamily="34" charset="0"/>
                        </a:rPr>
                        <a:t>D</a:t>
                      </a:r>
                    </a:p>
                  </a:txBody>
                  <a:tcPr marL="23743" marR="23743" marT="23743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E2EFDA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2700" b="0" i="0" u="none" strike="noStrike">
                          <a:solidFill>
                            <a:srgbClr val="000000"/>
                          </a:solidFill>
                          <a:effectLst/>
                          <a:latin typeface="Trebuchet" panose="020B0703020202090204" pitchFamily="34" charset="0"/>
                        </a:rPr>
                        <a:t>E</a:t>
                      </a:r>
                    </a:p>
                  </a:txBody>
                  <a:tcPr marL="23743" marR="23743" marT="23743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2700" b="0" i="0" u="none" strike="noStrike">
                          <a:solidFill>
                            <a:srgbClr val="000000"/>
                          </a:solidFill>
                          <a:effectLst/>
                          <a:latin typeface="Trebuchet" panose="020B0703020202090204" pitchFamily="34" charset="0"/>
                        </a:rPr>
                        <a:t>F</a:t>
                      </a:r>
                    </a:p>
                  </a:txBody>
                  <a:tcPr marL="23743" marR="23743" marT="23743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E2EFDA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2700" b="0" i="0" u="none" strike="noStrike">
                          <a:solidFill>
                            <a:srgbClr val="000000"/>
                          </a:solidFill>
                          <a:effectLst/>
                          <a:latin typeface="Trebuchet" panose="020B0703020202090204" pitchFamily="34" charset="0"/>
                        </a:rPr>
                        <a:t>G</a:t>
                      </a:r>
                    </a:p>
                  </a:txBody>
                  <a:tcPr marL="23743" marR="23743" marT="23743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2700" b="0" i="0" u="none" strike="noStrike">
                          <a:solidFill>
                            <a:srgbClr val="000000"/>
                          </a:solidFill>
                          <a:effectLst/>
                          <a:latin typeface="Trebuchet" panose="020B0703020202090204" pitchFamily="34" charset="0"/>
                        </a:rPr>
                        <a:t>A</a:t>
                      </a:r>
                    </a:p>
                  </a:txBody>
                  <a:tcPr marL="23743" marR="23743" marT="23743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E2EFDA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2700" b="0" i="0" u="none" strike="noStrike">
                          <a:solidFill>
                            <a:srgbClr val="000000"/>
                          </a:solidFill>
                          <a:effectLst/>
                          <a:latin typeface="Trebuchet" panose="020B0703020202090204" pitchFamily="34" charset="0"/>
                        </a:rPr>
                        <a:t>B</a:t>
                      </a:r>
                    </a:p>
                  </a:txBody>
                  <a:tcPr marL="23743" marR="23743" marT="23743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2700" b="0" i="0" u="none" strike="noStrike">
                          <a:solidFill>
                            <a:srgbClr val="000000"/>
                          </a:solidFill>
                          <a:effectLst/>
                          <a:latin typeface="Trebuchet" panose="020B0703020202090204" pitchFamily="34" charset="0"/>
                        </a:rPr>
                        <a:t>C</a:t>
                      </a:r>
                    </a:p>
                  </a:txBody>
                  <a:tcPr marL="23743" marR="23743" marT="23743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2700" b="0" i="0" u="none" strike="noStrike">
                          <a:solidFill>
                            <a:srgbClr val="000000"/>
                          </a:solidFill>
                          <a:effectLst/>
                          <a:latin typeface="Trebuchet" panose="020B0703020202090204" pitchFamily="34" charset="0"/>
                        </a:rPr>
                        <a:t>D</a:t>
                      </a:r>
                    </a:p>
                  </a:txBody>
                  <a:tcPr marL="23743" marR="23743" marT="23743" marB="0" anchor="b">
                    <a:lnL>
                      <a:noFill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2700" b="0" i="0" u="none" strike="noStrike">
                          <a:solidFill>
                            <a:srgbClr val="000000"/>
                          </a:solidFill>
                          <a:effectLst/>
                          <a:latin typeface="Trebuchet" panose="020B0703020202090204" pitchFamily="34" charset="0"/>
                        </a:rPr>
                        <a:t>D-F-A</a:t>
                      </a:r>
                    </a:p>
                  </a:txBody>
                  <a:tcPr marL="23743" marR="23743" marT="23743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2700" b="0" i="0" u="none" strike="noStrike">
                          <a:solidFill>
                            <a:srgbClr val="000000"/>
                          </a:solidFill>
                          <a:effectLst/>
                          <a:latin typeface="Trebuchet" panose="020B0703020202090204" pitchFamily="34" charset="0"/>
                        </a:rPr>
                        <a:t>D minor</a:t>
                      </a:r>
                    </a:p>
                  </a:txBody>
                  <a:tcPr marL="23743" marR="23743" marT="23743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2098968955"/>
                  </a:ext>
                </a:extLst>
              </a:tr>
              <a:tr h="532789">
                <a:tc>
                  <a:txBody>
                    <a:bodyPr/>
                    <a:lstStyle/>
                    <a:p>
                      <a:pPr algn="ctr" fontAlgn="b"/>
                      <a:r>
                        <a:rPr lang="en-GB" sz="2700" b="0" i="0" u="none" strike="noStrike">
                          <a:solidFill>
                            <a:srgbClr val="000000"/>
                          </a:solidFill>
                          <a:effectLst/>
                          <a:latin typeface="Trebuchet" panose="020B0703020202090204" pitchFamily="34" charset="0"/>
                        </a:rPr>
                        <a:t>v</a:t>
                      </a:r>
                    </a:p>
                  </a:txBody>
                  <a:tcPr marL="23743" marR="23743" marT="23743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9E1F2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2700" b="0" i="0" u="none" strike="noStrike">
                          <a:solidFill>
                            <a:srgbClr val="000000"/>
                          </a:solidFill>
                          <a:effectLst/>
                          <a:latin typeface="Trebuchet" panose="020B0703020202090204" pitchFamily="34" charset="0"/>
                        </a:rPr>
                        <a:t>A</a:t>
                      </a:r>
                    </a:p>
                  </a:txBody>
                  <a:tcPr marL="23743" marR="23743" marT="23743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2700" b="0" i="0" u="none" strike="noStrike">
                          <a:solidFill>
                            <a:srgbClr val="000000"/>
                          </a:solidFill>
                          <a:effectLst/>
                          <a:latin typeface="Trebuchet" panose="020B0703020202090204" pitchFamily="34" charset="0"/>
                        </a:rPr>
                        <a:t>B</a:t>
                      </a:r>
                    </a:p>
                  </a:txBody>
                  <a:tcPr marL="23743" marR="23743" marT="23743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2700" b="0" i="0" u="none" strike="noStrike">
                          <a:solidFill>
                            <a:srgbClr val="000000"/>
                          </a:solidFill>
                          <a:effectLst/>
                          <a:latin typeface="Trebuchet" panose="020B0703020202090204" pitchFamily="34" charset="0"/>
                        </a:rPr>
                        <a:t>C</a:t>
                      </a:r>
                    </a:p>
                  </a:txBody>
                  <a:tcPr marL="23743" marR="23743" marT="23743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2700" b="0" i="0" u="none" strike="noStrike">
                          <a:solidFill>
                            <a:srgbClr val="000000"/>
                          </a:solidFill>
                          <a:effectLst/>
                          <a:latin typeface="Trebuchet" panose="020B0703020202090204" pitchFamily="34" charset="0"/>
                        </a:rPr>
                        <a:t>D</a:t>
                      </a:r>
                    </a:p>
                  </a:txBody>
                  <a:tcPr marL="23743" marR="23743" marT="23743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2700" b="0" i="0" u="none" strike="noStrike">
                          <a:solidFill>
                            <a:srgbClr val="000000"/>
                          </a:solidFill>
                          <a:effectLst/>
                          <a:latin typeface="Trebuchet" panose="020B0703020202090204" pitchFamily="34" charset="0"/>
                        </a:rPr>
                        <a:t>E</a:t>
                      </a:r>
                    </a:p>
                  </a:txBody>
                  <a:tcPr marL="23743" marR="23743" marT="23743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E2EFDA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2700" b="0" i="0" u="none" strike="noStrike">
                          <a:solidFill>
                            <a:srgbClr val="000000"/>
                          </a:solidFill>
                          <a:effectLst/>
                          <a:latin typeface="Trebuchet" panose="020B0703020202090204" pitchFamily="34" charset="0"/>
                        </a:rPr>
                        <a:t>F</a:t>
                      </a:r>
                    </a:p>
                  </a:txBody>
                  <a:tcPr marL="23743" marR="23743" marT="23743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2700" b="0" i="0" u="none" strike="noStrike">
                          <a:solidFill>
                            <a:srgbClr val="000000"/>
                          </a:solidFill>
                          <a:effectLst/>
                          <a:latin typeface="Trebuchet" panose="020B0703020202090204" pitchFamily="34" charset="0"/>
                        </a:rPr>
                        <a:t>G</a:t>
                      </a:r>
                    </a:p>
                  </a:txBody>
                  <a:tcPr marL="23743" marR="23743" marT="23743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E2EFDA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2700" b="0" i="0" u="none" strike="noStrike">
                          <a:solidFill>
                            <a:srgbClr val="000000"/>
                          </a:solidFill>
                          <a:effectLst/>
                          <a:latin typeface="Trebuchet" panose="020B0703020202090204" pitchFamily="34" charset="0"/>
                        </a:rPr>
                        <a:t>A</a:t>
                      </a:r>
                    </a:p>
                  </a:txBody>
                  <a:tcPr marL="23743" marR="23743" marT="23743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2700" b="0" i="0" u="none" strike="noStrike">
                          <a:solidFill>
                            <a:srgbClr val="000000"/>
                          </a:solidFill>
                          <a:effectLst/>
                          <a:latin typeface="Trebuchet" panose="020B0703020202090204" pitchFamily="34" charset="0"/>
                        </a:rPr>
                        <a:t>B</a:t>
                      </a:r>
                    </a:p>
                  </a:txBody>
                  <a:tcPr marL="23743" marR="23743" marT="23743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E2EFDA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2700" b="0" i="0" u="none" strike="noStrike">
                          <a:solidFill>
                            <a:srgbClr val="000000"/>
                          </a:solidFill>
                          <a:effectLst/>
                          <a:latin typeface="Trebuchet" panose="020B0703020202090204" pitchFamily="34" charset="0"/>
                        </a:rPr>
                        <a:t>C</a:t>
                      </a:r>
                    </a:p>
                  </a:txBody>
                  <a:tcPr marL="23743" marR="23743" marT="23743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2700" b="0" i="0" u="none" strike="noStrike">
                          <a:solidFill>
                            <a:srgbClr val="000000"/>
                          </a:solidFill>
                          <a:effectLst/>
                          <a:latin typeface="Trebuchet" panose="020B0703020202090204" pitchFamily="34" charset="0"/>
                        </a:rPr>
                        <a:t>D</a:t>
                      </a:r>
                    </a:p>
                  </a:txBody>
                  <a:tcPr marL="23743" marR="23743" marT="23743" marB="0" anchor="b">
                    <a:lnL>
                      <a:noFill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2700" b="0" i="0" u="none" strike="noStrike">
                          <a:solidFill>
                            <a:srgbClr val="000000"/>
                          </a:solidFill>
                          <a:effectLst/>
                          <a:latin typeface="Trebuchet" panose="020B0703020202090204" pitchFamily="34" charset="0"/>
                        </a:rPr>
                        <a:t>E-G-B</a:t>
                      </a:r>
                    </a:p>
                  </a:txBody>
                  <a:tcPr marL="23743" marR="23743" marT="23743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2700" b="0" i="0" u="none" strike="noStrike">
                          <a:solidFill>
                            <a:srgbClr val="000000"/>
                          </a:solidFill>
                          <a:effectLst/>
                          <a:latin typeface="Trebuchet" panose="020B0703020202090204" pitchFamily="34" charset="0"/>
                        </a:rPr>
                        <a:t>E minor</a:t>
                      </a:r>
                    </a:p>
                  </a:txBody>
                  <a:tcPr marL="23743" marR="23743" marT="23743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676300591"/>
                  </a:ext>
                </a:extLst>
              </a:tr>
              <a:tr h="532789">
                <a:tc>
                  <a:txBody>
                    <a:bodyPr/>
                    <a:lstStyle/>
                    <a:p>
                      <a:pPr algn="ctr" fontAlgn="b"/>
                      <a:r>
                        <a:rPr lang="en-GB" sz="2700" b="0" i="0" u="none" strike="noStrike">
                          <a:solidFill>
                            <a:srgbClr val="000000"/>
                          </a:solidFill>
                          <a:effectLst/>
                          <a:latin typeface="Trebuchet" panose="020B0703020202090204" pitchFamily="34" charset="0"/>
                        </a:rPr>
                        <a:t>VI</a:t>
                      </a:r>
                    </a:p>
                  </a:txBody>
                  <a:tcPr marL="23743" marR="23743" marT="23743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9E1F2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2700" b="0" i="0" u="none" strike="noStrike">
                          <a:solidFill>
                            <a:srgbClr val="000000"/>
                          </a:solidFill>
                          <a:effectLst/>
                          <a:latin typeface="Trebuchet" panose="020B0703020202090204" pitchFamily="34" charset="0"/>
                        </a:rPr>
                        <a:t>A</a:t>
                      </a:r>
                    </a:p>
                  </a:txBody>
                  <a:tcPr marL="23743" marR="23743" marT="23743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2700" b="0" i="0" u="none" strike="noStrike">
                          <a:solidFill>
                            <a:srgbClr val="000000"/>
                          </a:solidFill>
                          <a:effectLst/>
                          <a:latin typeface="Trebuchet" panose="020B0703020202090204" pitchFamily="34" charset="0"/>
                        </a:rPr>
                        <a:t>B</a:t>
                      </a:r>
                    </a:p>
                  </a:txBody>
                  <a:tcPr marL="23743" marR="23743" marT="23743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2700" b="0" i="0" u="none" strike="noStrike">
                          <a:solidFill>
                            <a:srgbClr val="000000"/>
                          </a:solidFill>
                          <a:effectLst/>
                          <a:latin typeface="Trebuchet" panose="020B0703020202090204" pitchFamily="34" charset="0"/>
                        </a:rPr>
                        <a:t>C</a:t>
                      </a:r>
                    </a:p>
                  </a:txBody>
                  <a:tcPr marL="23743" marR="23743" marT="23743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2700" b="0" i="0" u="none" strike="noStrike">
                          <a:solidFill>
                            <a:srgbClr val="000000"/>
                          </a:solidFill>
                          <a:effectLst/>
                          <a:latin typeface="Trebuchet" panose="020B0703020202090204" pitchFamily="34" charset="0"/>
                        </a:rPr>
                        <a:t>D</a:t>
                      </a:r>
                    </a:p>
                  </a:txBody>
                  <a:tcPr marL="23743" marR="23743" marT="23743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2700" b="0" i="0" u="none" strike="noStrike">
                          <a:solidFill>
                            <a:srgbClr val="000000"/>
                          </a:solidFill>
                          <a:effectLst/>
                          <a:latin typeface="Trebuchet" panose="020B0703020202090204" pitchFamily="34" charset="0"/>
                        </a:rPr>
                        <a:t>E</a:t>
                      </a:r>
                    </a:p>
                  </a:txBody>
                  <a:tcPr marL="23743" marR="23743" marT="23743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2700" b="0" i="0" u="none" strike="noStrike">
                          <a:solidFill>
                            <a:srgbClr val="000000"/>
                          </a:solidFill>
                          <a:effectLst/>
                          <a:latin typeface="Trebuchet" panose="020B0703020202090204" pitchFamily="34" charset="0"/>
                        </a:rPr>
                        <a:t>F</a:t>
                      </a:r>
                    </a:p>
                  </a:txBody>
                  <a:tcPr marL="23743" marR="23743" marT="23743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E2EFDA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2700" b="0" i="0" u="none" strike="noStrike">
                          <a:solidFill>
                            <a:srgbClr val="000000"/>
                          </a:solidFill>
                          <a:effectLst/>
                          <a:latin typeface="Trebuchet" panose="020B0703020202090204" pitchFamily="34" charset="0"/>
                        </a:rPr>
                        <a:t>G</a:t>
                      </a:r>
                    </a:p>
                  </a:txBody>
                  <a:tcPr marL="23743" marR="23743" marT="23743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2700" b="0" i="0" u="none" strike="noStrike">
                          <a:solidFill>
                            <a:srgbClr val="000000"/>
                          </a:solidFill>
                          <a:effectLst/>
                          <a:latin typeface="Trebuchet" panose="020B0703020202090204" pitchFamily="34" charset="0"/>
                        </a:rPr>
                        <a:t>A</a:t>
                      </a:r>
                    </a:p>
                  </a:txBody>
                  <a:tcPr marL="23743" marR="23743" marT="23743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E2EFDA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2700" b="0" i="0" u="none" strike="noStrike">
                          <a:solidFill>
                            <a:srgbClr val="000000"/>
                          </a:solidFill>
                          <a:effectLst/>
                          <a:latin typeface="Trebuchet" panose="020B0703020202090204" pitchFamily="34" charset="0"/>
                        </a:rPr>
                        <a:t>B</a:t>
                      </a:r>
                    </a:p>
                  </a:txBody>
                  <a:tcPr marL="23743" marR="23743" marT="23743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2700" b="0" i="0" u="none" strike="noStrike">
                          <a:solidFill>
                            <a:srgbClr val="000000"/>
                          </a:solidFill>
                          <a:effectLst/>
                          <a:latin typeface="Trebuchet" panose="020B0703020202090204" pitchFamily="34" charset="0"/>
                        </a:rPr>
                        <a:t>C</a:t>
                      </a:r>
                    </a:p>
                  </a:txBody>
                  <a:tcPr marL="23743" marR="23743" marT="23743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E2EFDA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2700" b="0" i="0" u="none" strike="noStrike">
                          <a:solidFill>
                            <a:srgbClr val="000000"/>
                          </a:solidFill>
                          <a:effectLst/>
                          <a:latin typeface="Trebuchet" panose="020B0703020202090204" pitchFamily="34" charset="0"/>
                        </a:rPr>
                        <a:t>D</a:t>
                      </a:r>
                    </a:p>
                  </a:txBody>
                  <a:tcPr marL="23743" marR="23743" marT="23743" marB="0" anchor="b">
                    <a:lnL>
                      <a:noFill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2700" b="0" i="0" u="none" strike="noStrike">
                          <a:solidFill>
                            <a:srgbClr val="000000"/>
                          </a:solidFill>
                          <a:effectLst/>
                          <a:latin typeface="Trebuchet" panose="020B0703020202090204" pitchFamily="34" charset="0"/>
                        </a:rPr>
                        <a:t>F-A-C</a:t>
                      </a:r>
                    </a:p>
                  </a:txBody>
                  <a:tcPr marL="23743" marR="23743" marT="23743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2700" b="0" i="0" u="none" strike="noStrike">
                          <a:solidFill>
                            <a:srgbClr val="000000"/>
                          </a:solidFill>
                          <a:effectLst/>
                          <a:latin typeface="Trebuchet" panose="020B0703020202090204" pitchFamily="34" charset="0"/>
                        </a:rPr>
                        <a:t>F Major</a:t>
                      </a:r>
                    </a:p>
                  </a:txBody>
                  <a:tcPr marL="23743" marR="23743" marT="23743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3744043237"/>
                  </a:ext>
                </a:extLst>
              </a:tr>
              <a:tr h="532789">
                <a:tc>
                  <a:txBody>
                    <a:bodyPr/>
                    <a:lstStyle/>
                    <a:p>
                      <a:pPr algn="ctr" fontAlgn="b"/>
                      <a:r>
                        <a:rPr lang="en-GB" sz="2700" b="0" i="0" u="none" strike="noStrike">
                          <a:solidFill>
                            <a:srgbClr val="000000"/>
                          </a:solidFill>
                          <a:effectLst/>
                          <a:latin typeface="Trebuchet" panose="020B0703020202090204" pitchFamily="34" charset="0"/>
                        </a:rPr>
                        <a:t>VII</a:t>
                      </a:r>
                    </a:p>
                  </a:txBody>
                  <a:tcPr marL="23743" marR="23743" marT="23743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9E1F2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2700" b="0" i="0" u="none" strike="noStrike">
                          <a:solidFill>
                            <a:srgbClr val="000000"/>
                          </a:solidFill>
                          <a:effectLst/>
                          <a:latin typeface="Trebuchet" panose="020B0703020202090204" pitchFamily="34" charset="0"/>
                        </a:rPr>
                        <a:t>A</a:t>
                      </a:r>
                    </a:p>
                  </a:txBody>
                  <a:tcPr marL="23743" marR="23743" marT="23743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2700" b="0" i="0" u="none" strike="noStrike">
                          <a:solidFill>
                            <a:srgbClr val="000000"/>
                          </a:solidFill>
                          <a:effectLst/>
                          <a:latin typeface="Trebuchet" panose="020B0703020202090204" pitchFamily="34" charset="0"/>
                        </a:rPr>
                        <a:t>B</a:t>
                      </a:r>
                    </a:p>
                  </a:txBody>
                  <a:tcPr marL="23743" marR="23743" marT="23743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2700" b="0" i="0" u="none" strike="noStrike">
                          <a:solidFill>
                            <a:srgbClr val="000000"/>
                          </a:solidFill>
                          <a:effectLst/>
                          <a:latin typeface="Trebuchet" panose="020B0703020202090204" pitchFamily="34" charset="0"/>
                        </a:rPr>
                        <a:t>C</a:t>
                      </a:r>
                    </a:p>
                  </a:txBody>
                  <a:tcPr marL="23743" marR="23743" marT="23743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2700" b="0" i="0" u="none" strike="noStrike">
                          <a:solidFill>
                            <a:srgbClr val="000000"/>
                          </a:solidFill>
                          <a:effectLst/>
                          <a:latin typeface="Trebuchet" panose="020B0703020202090204" pitchFamily="34" charset="0"/>
                        </a:rPr>
                        <a:t>D</a:t>
                      </a:r>
                    </a:p>
                  </a:txBody>
                  <a:tcPr marL="23743" marR="23743" marT="23743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2700" b="0" i="0" u="none" strike="noStrike">
                          <a:solidFill>
                            <a:srgbClr val="000000"/>
                          </a:solidFill>
                          <a:effectLst/>
                          <a:latin typeface="Trebuchet" panose="020B0703020202090204" pitchFamily="34" charset="0"/>
                        </a:rPr>
                        <a:t>E</a:t>
                      </a:r>
                    </a:p>
                  </a:txBody>
                  <a:tcPr marL="23743" marR="23743" marT="23743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2700" b="0" i="0" u="none" strike="noStrike">
                          <a:solidFill>
                            <a:srgbClr val="000000"/>
                          </a:solidFill>
                          <a:effectLst/>
                          <a:latin typeface="Trebuchet" panose="020B0703020202090204" pitchFamily="34" charset="0"/>
                        </a:rPr>
                        <a:t>F</a:t>
                      </a:r>
                    </a:p>
                  </a:txBody>
                  <a:tcPr marL="23743" marR="23743" marT="23743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2700" b="0" i="0" u="none" strike="noStrike">
                          <a:solidFill>
                            <a:srgbClr val="000000"/>
                          </a:solidFill>
                          <a:effectLst/>
                          <a:latin typeface="Trebuchet" panose="020B0703020202090204" pitchFamily="34" charset="0"/>
                        </a:rPr>
                        <a:t>G</a:t>
                      </a:r>
                    </a:p>
                  </a:txBody>
                  <a:tcPr marL="23743" marR="23743" marT="23743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E2EFDA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2700" b="0" i="0" u="none" strike="noStrike">
                          <a:solidFill>
                            <a:srgbClr val="000000"/>
                          </a:solidFill>
                          <a:effectLst/>
                          <a:latin typeface="Trebuchet" panose="020B0703020202090204" pitchFamily="34" charset="0"/>
                        </a:rPr>
                        <a:t>A</a:t>
                      </a:r>
                    </a:p>
                  </a:txBody>
                  <a:tcPr marL="23743" marR="23743" marT="23743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2700" b="0" i="0" u="none" strike="noStrike">
                          <a:solidFill>
                            <a:srgbClr val="000000"/>
                          </a:solidFill>
                          <a:effectLst/>
                          <a:latin typeface="Trebuchet" panose="020B0703020202090204" pitchFamily="34" charset="0"/>
                        </a:rPr>
                        <a:t>B</a:t>
                      </a:r>
                    </a:p>
                  </a:txBody>
                  <a:tcPr marL="23743" marR="23743" marT="23743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E2EFDA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2700" b="0" i="0" u="none" strike="noStrike" dirty="0">
                          <a:solidFill>
                            <a:srgbClr val="000000"/>
                          </a:solidFill>
                          <a:effectLst/>
                          <a:latin typeface="Trebuchet" panose="020B0703020202090204" pitchFamily="34" charset="0"/>
                        </a:rPr>
                        <a:t>C</a:t>
                      </a:r>
                    </a:p>
                  </a:txBody>
                  <a:tcPr marL="23743" marR="23743" marT="23743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2700" b="0" i="0" u="none" strike="noStrike">
                          <a:solidFill>
                            <a:srgbClr val="000000"/>
                          </a:solidFill>
                          <a:effectLst/>
                          <a:latin typeface="Trebuchet" panose="020B0703020202090204" pitchFamily="34" charset="0"/>
                        </a:rPr>
                        <a:t>D</a:t>
                      </a:r>
                    </a:p>
                  </a:txBody>
                  <a:tcPr marL="23743" marR="23743" marT="23743" marB="0" anchor="b">
                    <a:lnL>
                      <a:noFill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E2EFDA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2700" b="0" i="0" u="none" strike="noStrike">
                          <a:solidFill>
                            <a:srgbClr val="000000"/>
                          </a:solidFill>
                          <a:effectLst/>
                          <a:latin typeface="Trebuchet" panose="020B0703020202090204" pitchFamily="34" charset="0"/>
                        </a:rPr>
                        <a:t>G-B-D</a:t>
                      </a:r>
                    </a:p>
                  </a:txBody>
                  <a:tcPr marL="23743" marR="23743" marT="23743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2700" b="0" i="0" u="none" strike="noStrike" dirty="0">
                          <a:solidFill>
                            <a:srgbClr val="000000"/>
                          </a:solidFill>
                          <a:effectLst/>
                          <a:latin typeface="Trebuchet" panose="020B0703020202090204" pitchFamily="34" charset="0"/>
                        </a:rPr>
                        <a:t>G Major</a:t>
                      </a:r>
                    </a:p>
                  </a:txBody>
                  <a:tcPr marL="23743" marR="23743" marT="23743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930033151"/>
                  </a:ext>
                </a:extLst>
              </a:tr>
            </a:tbl>
          </a:graphicData>
        </a:graphic>
      </p:graphicFrame>
      <p:pic>
        <p:nvPicPr>
          <p:cNvPr id="3" name="DiatonicTriadsNatMinorAudio">
            <a:hlinkClick r:id="" action="ppaction://media"/>
            <a:extLst>
              <a:ext uri="{FF2B5EF4-FFF2-40B4-BE49-F238E27FC236}">
                <a16:creationId xmlns:a16="http://schemas.microsoft.com/office/drawing/2014/main" id="{2D818640-AE86-B818-D214-A3E8283E5E0D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8323256" y="421238"/>
            <a:ext cx="812800" cy="812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86946510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1937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3"/>
                </p:tgtEl>
              </p:cMediaNode>
            </p:audio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31" name="Rectangle 1030">
            <a:extLst>
              <a:ext uri="{FF2B5EF4-FFF2-40B4-BE49-F238E27FC236}">
                <a16:creationId xmlns:a16="http://schemas.microsoft.com/office/drawing/2014/main" id="{A8384FB5-9ADC-4DDC-881B-597D56F5B15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33" name="Rectangle 1032">
            <a:extLst>
              <a:ext uri="{FF2B5EF4-FFF2-40B4-BE49-F238E27FC236}">
                <a16:creationId xmlns:a16="http://schemas.microsoft.com/office/drawing/2014/main" id="{1199E1B1-A8C0-4FE8-A5A8-1CB41D69F85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2" y="0"/>
            <a:ext cx="12191998" cy="1575955"/>
          </a:xfrm>
          <a:prstGeom prst="rect">
            <a:avLst/>
          </a:prstGeom>
          <a:gradFill>
            <a:gsLst>
              <a:gs pos="0">
                <a:srgbClr val="000000">
                  <a:alpha val="96000"/>
                </a:srgbClr>
              </a:gs>
              <a:gs pos="100000">
                <a:schemeClr val="accent1">
                  <a:lumMod val="75000"/>
                </a:schemeClr>
              </a:gs>
            </a:gsLst>
            <a:lin ang="6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35" name="Rectangle 1034">
            <a:extLst>
              <a:ext uri="{FF2B5EF4-FFF2-40B4-BE49-F238E27FC236}">
                <a16:creationId xmlns:a16="http://schemas.microsoft.com/office/drawing/2014/main" id="{84A8DE83-DE75-4B41-9DB4-A7EC0B0DEC0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8128856" cy="1575461"/>
          </a:xfrm>
          <a:prstGeom prst="rect">
            <a:avLst/>
          </a:prstGeom>
          <a:gradFill>
            <a:gsLst>
              <a:gs pos="0">
                <a:schemeClr val="accent1">
                  <a:alpha val="41000"/>
                </a:schemeClr>
              </a:gs>
              <a:gs pos="74000">
                <a:schemeClr val="accent1">
                  <a:lumMod val="60000"/>
                  <a:lumOff val="40000"/>
                  <a:alpha val="0"/>
                </a:schemeClr>
              </a:gs>
            </a:gsLst>
            <a:lin ang="8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37" name="Rectangle 1036">
            <a:extLst>
              <a:ext uri="{FF2B5EF4-FFF2-40B4-BE49-F238E27FC236}">
                <a16:creationId xmlns:a16="http://schemas.microsoft.com/office/drawing/2014/main" id="{A7009A0A-BEF5-4EAC-AF15-E4F9F002E23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-3" y="-1"/>
            <a:ext cx="12192002" cy="1574311"/>
          </a:xfrm>
          <a:prstGeom prst="rect">
            <a:avLst/>
          </a:prstGeom>
          <a:gradFill>
            <a:gsLst>
              <a:gs pos="0">
                <a:srgbClr val="000000">
                  <a:alpha val="63000"/>
                </a:srgbClr>
              </a:gs>
              <a:gs pos="78000">
                <a:schemeClr val="accent1">
                  <a:alpha val="15000"/>
                </a:schemeClr>
              </a:gs>
            </a:gsLst>
            <a:lin ang="156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DD083D6-03A4-97BE-146E-4B46763A6E7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99713" y="248038"/>
            <a:ext cx="7955189" cy="1159200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z="3500" kern="1200" dirty="0" err="1">
                <a:solidFill>
                  <a:srgbClr val="FFFFFF"/>
                </a:solidFill>
                <a:latin typeface="+mj-lt"/>
                <a:ea typeface="+mj-ea"/>
                <a:cs typeface="+mj-cs"/>
              </a:rPr>
              <a:t>Harmonising</a:t>
            </a:r>
            <a:r>
              <a:rPr lang="en-US" sz="3500" kern="1200" dirty="0">
                <a:solidFill>
                  <a:srgbClr val="FFFFFF"/>
                </a:solidFill>
                <a:latin typeface="+mj-lt"/>
                <a:ea typeface="+mj-ea"/>
                <a:cs typeface="+mj-cs"/>
              </a:rPr>
              <a:t> the natural minor scale</a:t>
            </a:r>
          </a:p>
        </p:txBody>
      </p:sp>
      <p:graphicFrame>
        <p:nvGraphicFramePr>
          <p:cNvPr id="6" name="Table 5">
            <a:extLst>
              <a:ext uri="{FF2B5EF4-FFF2-40B4-BE49-F238E27FC236}">
                <a16:creationId xmlns:a16="http://schemas.microsoft.com/office/drawing/2014/main" id="{A0850EAB-7C7F-026F-FCD7-FC99542E6957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193218519"/>
              </p:ext>
            </p:extLst>
          </p:nvPr>
        </p:nvGraphicFramePr>
        <p:xfrm>
          <a:off x="699713" y="2051591"/>
          <a:ext cx="7678742" cy="2666194"/>
        </p:xfrm>
        <a:graphic>
          <a:graphicData uri="http://schemas.openxmlformats.org/drawingml/2006/table">
            <a:tbl>
              <a:tblPr firstRow="1" bandRow="1"/>
              <a:tblGrid>
                <a:gridCol w="1100600">
                  <a:extLst>
                    <a:ext uri="{9D8B030D-6E8A-4147-A177-3AD203B41FA5}">
                      <a16:colId xmlns:a16="http://schemas.microsoft.com/office/drawing/2014/main" val="3855667199"/>
                    </a:ext>
                  </a:extLst>
                </a:gridCol>
                <a:gridCol w="327334">
                  <a:extLst>
                    <a:ext uri="{9D8B030D-6E8A-4147-A177-3AD203B41FA5}">
                      <a16:colId xmlns:a16="http://schemas.microsoft.com/office/drawing/2014/main" val="636111632"/>
                    </a:ext>
                  </a:extLst>
                </a:gridCol>
                <a:gridCol w="327334">
                  <a:extLst>
                    <a:ext uri="{9D8B030D-6E8A-4147-A177-3AD203B41FA5}">
                      <a16:colId xmlns:a16="http://schemas.microsoft.com/office/drawing/2014/main" val="900577072"/>
                    </a:ext>
                  </a:extLst>
                </a:gridCol>
                <a:gridCol w="327334">
                  <a:extLst>
                    <a:ext uri="{9D8B030D-6E8A-4147-A177-3AD203B41FA5}">
                      <a16:colId xmlns:a16="http://schemas.microsoft.com/office/drawing/2014/main" val="672105177"/>
                    </a:ext>
                  </a:extLst>
                </a:gridCol>
                <a:gridCol w="327334">
                  <a:extLst>
                    <a:ext uri="{9D8B030D-6E8A-4147-A177-3AD203B41FA5}">
                      <a16:colId xmlns:a16="http://schemas.microsoft.com/office/drawing/2014/main" val="3365229003"/>
                    </a:ext>
                  </a:extLst>
                </a:gridCol>
                <a:gridCol w="327334">
                  <a:extLst>
                    <a:ext uri="{9D8B030D-6E8A-4147-A177-3AD203B41FA5}">
                      <a16:colId xmlns:a16="http://schemas.microsoft.com/office/drawing/2014/main" val="2054572327"/>
                    </a:ext>
                  </a:extLst>
                </a:gridCol>
                <a:gridCol w="327334">
                  <a:extLst>
                    <a:ext uri="{9D8B030D-6E8A-4147-A177-3AD203B41FA5}">
                      <a16:colId xmlns:a16="http://schemas.microsoft.com/office/drawing/2014/main" val="1338748789"/>
                    </a:ext>
                  </a:extLst>
                </a:gridCol>
                <a:gridCol w="339821">
                  <a:extLst>
                    <a:ext uri="{9D8B030D-6E8A-4147-A177-3AD203B41FA5}">
                      <a16:colId xmlns:a16="http://schemas.microsoft.com/office/drawing/2014/main" val="2359645233"/>
                    </a:ext>
                  </a:extLst>
                </a:gridCol>
                <a:gridCol w="327334">
                  <a:extLst>
                    <a:ext uri="{9D8B030D-6E8A-4147-A177-3AD203B41FA5}">
                      <a16:colId xmlns:a16="http://schemas.microsoft.com/office/drawing/2014/main" val="2703969612"/>
                    </a:ext>
                  </a:extLst>
                </a:gridCol>
                <a:gridCol w="327334">
                  <a:extLst>
                    <a:ext uri="{9D8B030D-6E8A-4147-A177-3AD203B41FA5}">
                      <a16:colId xmlns:a16="http://schemas.microsoft.com/office/drawing/2014/main" val="3360507599"/>
                    </a:ext>
                  </a:extLst>
                </a:gridCol>
                <a:gridCol w="327334">
                  <a:extLst>
                    <a:ext uri="{9D8B030D-6E8A-4147-A177-3AD203B41FA5}">
                      <a16:colId xmlns:a16="http://schemas.microsoft.com/office/drawing/2014/main" val="1477733220"/>
                    </a:ext>
                  </a:extLst>
                </a:gridCol>
                <a:gridCol w="327334">
                  <a:extLst>
                    <a:ext uri="{9D8B030D-6E8A-4147-A177-3AD203B41FA5}">
                      <a16:colId xmlns:a16="http://schemas.microsoft.com/office/drawing/2014/main" val="957431369"/>
                    </a:ext>
                  </a:extLst>
                </a:gridCol>
                <a:gridCol w="1408958">
                  <a:extLst>
                    <a:ext uri="{9D8B030D-6E8A-4147-A177-3AD203B41FA5}">
                      <a16:colId xmlns:a16="http://schemas.microsoft.com/office/drawing/2014/main" val="4288955840"/>
                    </a:ext>
                  </a:extLst>
                </a:gridCol>
                <a:gridCol w="1556023">
                  <a:extLst>
                    <a:ext uri="{9D8B030D-6E8A-4147-A177-3AD203B41FA5}">
                      <a16:colId xmlns:a16="http://schemas.microsoft.com/office/drawing/2014/main" val="2144481617"/>
                    </a:ext>
                  </a:extLst>
                </a:gridCol>
              </a:tblGrid>
              <a:tr h="357531">
                <a:tc>
                  <a:txBody>
                    <a:bodyPr/>
                    <a:lstStyle/>
                    <a:p>
                      <a:pPr algn="ctr" fontAlgn="b"/>
                      <a:r>
                        <a:rPr lang="en-GB" sz="1600" b="0" i="0" u="none" strike="noStrike">
                          <a:solidFill>
                            <a:srgbClr val="000000"/>
                          </a:solidFill>
                          <a:effectLst/>
                          <a:latin typeface="Trebuchet MS" panose="020B0703020202090204" pitchFamily="34" charset="0"/>
                        </a:rPr>
                        <a:t>Degree</a:t>
                      </a:r>
                    </a:p>
                  </a:txBody>
                  <a:tcPr marL="13786" marR="13786" marT="13786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gridSpan="11">
                  <a:txBody>
                    <a:bodyPr/>
                    <a:lstStyle/>
                    <a:p>
                      <a:pPr algn="ctr" fontAlgn="b"/>
                      <a:r>
                        <a:rPr lang="en-GB" sz="1600" b="0" i="0" u="none" strike="noStrike">
                          <a:solidFill>
                            <a:srgbClr val="000000"/>
                          </a:solidFill>
                          <a:effectLst/>
                          <a:latin typeface="Trebuchet MS" panose="020B0703020202090204" pitchFamily="34" charset="0"/>
                        </a:rPr>
                        <a:t>Notes (A natural minor scale)</a:t>
                      </a:r>
                    </a:p>
                  </a:txBody>
                  <a:tcPr marL="82941" marR="82941" marT="41471" marB="41471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600" b="0" i="0" u="none" strike="noStrike">
                          <a:solidFill>
                            <a:srgbClr val="000000"/>
                          </a:solidFill>
                          <a:effectLst/>
                          <a:latin typeface="Trebuchet MS" panose="020B0703020202090204" pitchFamily="34" charset="0"/>
                        </a:rPr>
                        <a:t>Chord Notes</a:t>
                      </a:r>
                    </a:p>
                  </a:txBody>
                  <a:tcPr marL="13786" marR="13786" marT="13786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600" b="0" i="0" u="none" strike="noStrike">
                          <a:solidFill>
                            <a:srgbClr val="000000"/>
                          </a:solidFill>
                          <a:effectLst/>
                          <a:latin typeface="Trebuchet MS" panose="020B0703020202090204" pitchFamily="34" charset="0"/>
                        </a:rPr>
                        <a:t>Chord Name</a:t>
                      </a:r>
                    </a:p>
                  </a:txBody>
                  <a:tcPr marL="13786" marR="13786" marT="13786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380417932"/>
                  </a:ext>
                </a:extLst>
              </a:tr>
              <a:tr h="329809">
                <a:tc>
                  <a:txBody>
                    <a:bodyPr/>
                    <a:lstStyle/>
                    <a:p>
                      <a:pPr algn="ctr" fontAlgn="b"/>
                      <a:r>
                        <a:rPr lang="en-GB" sz="1600" b="0" i="0" u="none" strike="noStrike">
                          <a:solidFill>
                            <a:srgbClr val="000000"/>
                          </a:solidFill>
                          <a:effectLst/>
                          <a:latin typeface="Trebuchet MS" panose="020B0703020202090204" pitchFamily="34" charset="0"/>
                        </a:rPr>
                        <a:t>i</a:t>
                      </a:r>
                    </a:p>
                  </a:txBody>
                  <a:tcPr marL="13786" marR="13786" marT="13786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9E1F2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600" b="0" i="0" u="none" strike="noStrike">
                          <a:solidFill>
                            <a:srgbClr val="000000"/>
                          </a:solidFill>
                          <a:effectLst/>
                          <a:latin typeface="Trebuchet MS" panose="020B0703020202090204" pitchFamily="34" charset="0"/>
                        </a:rPr>
                        <a:t>A</a:t>
                      </a:r>
                    </a:p>
                  </a:txBody>
                  <a:tcPr marL="13786" marR="13786" marT="13786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  <a:solidFill>
                      <a:srgbClr val="E2EFDA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600" b="0" i="0" u="none" strike="noStrike">
                          <a:solidFill>
                            <a:srgbClr val="000000"/>
                          </a:solidFill>
                          <a:effectLst/>
                          <a:latin typeface="Trebuchet MS" panose="020B0703020202090204" pitchFamily="34" charset="0"/>
                        </a:rPr>
                        <a:t>B</a:t>
                      </a:r>
                    </a:p>
                  </a:txBody>
                  <a:tcPr marL="13786" marR="13786" marT="13786" marB="0" anchor="b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600" b="0" i="0" u="none" strike="noStrike">
                          <a:solidFill>
                            <a:srgbClr val="000000"/>
                          </a:solidFill>
                          <a:effectLst/>
                          <a:latin typeface="Trebuchet MS" panose="020B0703020202090204" pitchFamily="34" charset="0"/>
                        </a:rPr>
                        <a:t>C</a:t>
                      </a:r>
                    </a:p>
                  </a:txBody>
                  <a:tcPr marL="13786" marR="13786" marT="13786" marB="0" anchor="b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  <a:solidFill>
                      <a:srgbClr val="E2EFDA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600" b="0" i="0" u="none" strike="noStrike">
                          <a:solidFill>
                            <a:srgbClr val="000000"/>
                          </a:solidFill>
                          <a:effectLst/>
                          <a:latin typeface="Trebuchet MS" panose="020B0703020202090204" pitchFamily="34" charset="0"/>
                        </a:rPr>
                        <a:t>D</a:t>
                      </a:r>
                    </a:p>
                  </a:txBody>
                  <a:tcPr marL="13786" marR="13786" marT="13786" marB="0" anchor="b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600" b="0" i="0" u="none" strike="noStrike">
                          <a:solidFill>
                            <a:srgbClr val="000000"/>
                          </a:solidFill>
                          <a:effectLst/>
                          <a:latin typeface="Trebuchet MS" panose="020B0703020202090204" pitchFamily="34" charset="0"/>
                        </a:rPr>
                        <a:t>E</a:t>
                      </a:r>
                    </a:p>
                  </a:txBody>
                  <a:tcPr marL="13786" marR="13786" marT="13786" marB="0" anchor="b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  <a:solidFill>
                      <a:srgbClr val="E2EFDA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600" b="0" i="0" u="none" strike="noStrike">
                          <a:solidFill>
                            <a:srgbClr val="000000"/>
                          </a:solidFill>
                          <a:effectLst/>
                          <a:latin typeface="Trebuchet MS" panose="020B0703020202090204" pitchFamily="34" charset="0"/>
                        </a:rPr>
                        <a:t>F</a:t>
                      </a:r>
                    </a:p>
                  </a:txBody>
                  <a:tcPr marL="13786" marR="13786" marT="13786" marB="0" anchor="b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600" b="0" i="0" u="none" strike="noStrike">
                          <a:solidFill>
                            <a:srgbClr val="000000"/>
                          </a:solidFill>
                          <a:effectLst/>
                          <a:latin typeface="Trebuchet MS" panose="020B0703020202090204" pitchFamily="34" charset="0"/>
                        </a:rPr>
                        <a:t>G</a:t>
                      </a:r>
                    </a:p>
                  </a:txBody>
                  <a:tcPr marL="13786" marR="13786" marT="13786" marB="0" anchor="b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600" b="0" i="0" u="none" strike="noStrike">
                          <a:solidFill>
                            <a:srgbClr val="000000"/>
                          </a:solidFill>
                          <a:effectLst/>
                          <a:latin typeface="Trebuchet MS" panose="020B0703020202090204" pitchFamily="34" charset="0"/>
                        </a:rPr>
                        <a:t>A</a:t>
                      </a:r>
                    </a:p>
                  </a:txBody>
                  <a:tcPr marL="13786" marR="13786" marT="13786" marB="0" anchor="b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600" b="0" i="0" u="none" strike="noStrike">
                          <a:solidFill>
                            <a:srgbClr val="000000"/>
                          </a:solidFill>
                          <a:effectLst/>
                          <a:latin typeface="Trebuchet MS" panose="020B0703020202090204" pitchFamily="34" charset="0"/>
                        </a:rPr>
                        <a:t>B</a:t>
                      </a:r>
                    </a:p>
                  </a:txBody>
                  <a:tcPr marL="13786" marR="13786" marT="13786" marB="0" anchor="b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600" b="0" i="0" u="none" strike="noStrike">
                          <a:solidFill>
                            <a:srgbClr val="000000"/>
                          </a:solidFill>
                          <a:effectLst/>
                          <a:latin typeface="Trebuchet MS" panose="020B0703020202090204" pitchFamily="34" charset="0"/>
                        </a:rPr>
                        <a:t>C</a:t>
                      </a:r>
                    </a:p>
                  </a:txBody>
                  <a:tcPr marL="13786" marR="13786" marT="13786" marB="0" anchor="b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600" b="0" i="0" u="none" strike="noStrike">
                          <a:solidFill>
                            <a:srgbClr val="000000"/>
                          </a:solidFill>
                          <a:effectLst/>
                          <a:latin typeface="Trebuchet MS" panose="020B0703020202090204" pitchFamily="34" charset="0"/>
                        </a:rPr>
                        <a:t>D</a:t>
                      </a:r>
                    </a:p>
                  </a:txBody>
                  <a:tcPr marL="13786" marR="13786" marT="13786" marB="0" anchor="b">
                    <a:lnL>
                      <a:noFill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600" b="0" i="0" u="none" strike="noStrike">
                          <a:solidFill>
                            <a:srgbClr val="000000"/>
                          </a:solidFill>
                          <a:effectLst/>
                          <a:latin typeface="Trebuchet MS" panose="020B0703020202090204" pitchFamily="34" charset="0"/>
                        </a:rPr>
                        <a:t>A-C-E</a:t>
                      </a:r>
                    </a:p>
                  </a:txBody>
                  <a:tcPr marL="13786" marR="13786" marT="13786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600" b="0" i="0" u="none" strike="noStrike">
                          <a:solidFill>
                            <a:srgbClr val="000000"/>
                          </a:solidFill>
                          <a:effectLst/>
                          <a:latin typeface="Trebuchet MS" panose="020B0703020202090204" pitchFamily="34" charset="0"/>
                        </a:rPr>
                        <a:t>A minor</a:t>
                      </a:r>
                    </a:p>
                  </a:txBody>
                  <a:tcPr marL="13786" marR="13786" marT="13786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191176579"/>
                  </a:ext>
                </a:extLst>
              </a:tr>
              <a:tr h="329809">
                <a:tc>
                  <a:txBody>
                    <a:bodyPr/>
                    <a:lstStyle/>
                    <a:p>
                      <a:pPr algn="ctr" fontAlgn="b"/>
                      <a:r>
                        <a:rPr lang="en-GB" sz="1600" b="0" i="0" u="none" strike="noStrike" dirty="0">
                          <a:solidFill>
                            <a:srgbClr val="000000"/>
                          </a:solidFill>
                          <a:effectLst/>
                          <a:latin typeface="Trebuchet" panose="020B0703020202090204" pitchFamily="34" charset="0"/>
                        </a:rPr>
                        <a:t>ii°</a:t>
                      </a:r>
                    </a:p>
                  </a:txBody>
                  <a:tcPr marL="13786" marR="13786" marT="13786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9E1F2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1600" b="0" i="0" u="none" strike="noStrike">
                          <a:solidFill>
                            <a:srgbClr val="000000"/>
                          </a:solidFill>
                          <a:effectLst/>
                          <a:latin typeface="Trebuchet MS" panose="020B0703020202090204" pitchFamily="34" charset="0"/>
                        </a:rPr>
                        <a:t>A</a:t>
                      </a:r>
                    </a:p>
                  </a:txBody>
                  <a:tcPr marL="13786" marR="13786" marT="13786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600" b="0" i="0" u="none" strike="noStrike">
                          <a:solidFill>
                            <a:srgbClr val="000000"/>
                          </a:solidFill>
                          <a:effectLst/>
                          <a:latin typeface="Trebuchet MS" panose="020B0703020202090204" pitchFamily="34" charset="0"/>
                        </a:rPr>
                        <a:t>B</a:t>
                      </a:r>
                    </a:p>
                  </a:txBody>
                  <a:tcPr marL="13786" marR="13786" marT="13786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E2EFDA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600" b="0" i="0" u="none" strike="noStrike">
                          <a:solidFill>
                            <a:srgbClr val="000000"/>
                          </a:solidFill>
                          <a:effectLst/>
                          <a:latin typeface="Trebuchet MS" panose="020B0703020202090204" pitchFamily="34" charset="0"/>
                        </a:rPr>
                        <a:t>C</a:t>
                      </a:r>
                    </a:p>
                  </a:txBody>
                  <a:tcPr marL="13786" marR="13786" marT="13786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600" b="0" i="0" u="none" strike="noStrike">
                          <a:solidFill>
                            <a:srgbClr val="000000"/>
                          </a:solidFill>
                          <a:effectLst/>
                          <a:latin typeface="Trebuchet MS" panose="020B0703020202090204" pitchFamily="34" charset="0"/>
                        </a:rPr>
                        <a:t>D</a:t>
                      </a:r>
                    </a:p>
                  </a:txBody>
                  <a:tcPr marL="13786" marR="13786" marT="13786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E2EFDA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600" b="0" i="0" u="none" strike="noStrike">
                          <a:solidFill>
                            <a:srgbClr val="000000"/>
                          </a:solidFill>
                          <a:effectLst/>
                          <a:latin typeface="Trebuchet MS" panose="020B0703020202090204" pitchFamily="34" charset="0"/>
                        </a:rPr>
                        <a:t>E</a:t>
                      </a:r>
                    </a:p>
                  </a:txBody>
                  <a:tcPr marL="13786" marR="13786" marT="13786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600" b="0" i="0" u="none" strike="noStrike">
                          <a:solidFill>
                            <a:srgbClr val="000000"/>
                          </a:solidFill>
                          <a:effectLst/>
                          <a:latin typeface="Trebuchet MS" panose="020B0703020202090204" pitchFamily="34" charset="0"/>
                        </a:rPr>
                        <a:t>F</a:t>
                      </a:r>
                    </a:p>
                  </a:txBody>
                  <a:tcPr marL="13786" marR="13786" marT="13786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E2EFDA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600" b="0" i="0" u="none" strike="noStrike">
                          <a:solidFill>
                            <a:srgbClr val="000000"/>
                          </a:solidFill>
                          <a:effectLst/>
                          <a:latin typeface="Trebuchet MS" panose="020B0703020202090204" pitchFamily="34" charset="0"/>
                        </a:rPr>
                        <a:t>G</a:t>
                      </a:r>
                    </a:p>
                  </a:txBody>
                  <a:tcPr marL="13786" marR="13786" marT="13786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1600" b="0" i="0" u="none" strike="noStrike">
                          <a:solidFill>
                            <a:srgbClr val="000000"/>
                          </a:solidFill>
                          <a:effectLst/>
                          <a:latin typeface="Trebuchet MS" panose="020B0703020202090204" pitchFamily="34" charset="0"/>
                        </a:rPr>
                        <a:t>A</a:t>
                      </a:r>
                    </a:p>
                  </a:txBody>
                  <a:tcPr marL="13786" marR="13786" marT="13786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600" b="0" i="0" u="none" strike="noStrike">
                          <a:solidFill>
                            <a:srgbClr val="000000"/>
                          </a:solidFill>
                          <a:effectLst/>
                          <a:latin typeface="Trebuchet MS" panose="020B0703020202090204" pitchFamily="34" charset="0"/>
                        </a:rPr>
                        <a:t>B</a:t>
                      </a:r>
                    </a:p>
                  </a:txBody>
                  <a:tcPr marL="13786" marR="13786" marT="13786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600" b="0" i="0" u="none" strike="noStrike">
                          <a:solidFill>
                            <a:srgbClr val="000000"/>
                          </a:solidFill>
                          <a:effectLst/>
                          <a:latin typeface="Trebuchet MS" panose="020B0703020202090204" pitchFamily="34" charset="0"/>
                        </a:rPr>
                        <a:t>C</a:t>
                      </a:r>
                    </a:p>
                  </a:txBody>
                  <a:tcPr marL="13786" marR="13786" marT="13786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600" b="0" i="0" u="none" strike="noStrike">
                          <a:solidFill>
                            <a:srgbClr val="000000"/>
                          </a:solidFill>
                          <a:effectLst/>
                          <a:latin typeface="Trebuchet MS" panose="020B0703020202090204" pitchFamily="34" charset="0"/>
                        </a:rPr>
                        <a:t>D</a:t>
                      </a:r>
                    </a:p>
                  </a:txBody>
                  <a:tcPr marL="13786" marR="13786" marT="13786" marB="0" anchor="b">
                    <a:lnL>
                      <a:noFill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600" b="0" i="0" u="none" strike="noStrike">
                          <a:solidFill>
                            <a:srgbClr val="000000"/>
                          </a:solidFill>
                          <a:effectLst/>
                          <a:latin typeface="Trebuchet MS" panose="020B0703020202090204" pitchFamily="34" charset="0"/>
                        </a:rPr>
                        <a:t>B-F-D</a:t>
                      </a:r>
                    </a:p>
                  </a:txBody>
                  <a:tcPr marL="13786" marR="13786" marT="13786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600" b="0" i="0" u="none" strike="noStrike">
                          <a:solidFill>
                            <a:srgbClr val="000000"/>
                          </a:solidFill>
                          <a:effectLst/>
                          <a:latin typeface="Trebuchet MS" panose="020B0703020202090204" pitchFamily="34" charset="0"/>
                        </a:rPr>
                        <a:t>B diminished</a:t>
                      </a:r>
                    </a:p>
                  </a:txBody>
                  <a:tcPr marL="13786" marR="13786" marT="13786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2690038296"/>
                  </a:ext>
                </a:extLst>
              </a:tr>
              <a:tr h="329809">
                <a:tc>
                  <a:txBody>
                    <a:bodyPr/>
                    <a:lstStyle/>
                    <a:p>
                      <a:pPr algn="ctr" fontAlgn="b"/>
                      <a:r>
                        <a:rPr lang="en-GB" sz="1600" b="0" i="0" u="none" strike="noStrike" dirty="0">
                          <a:solidFill>
                            <a:srgbClr val="000000"/>
                          </a:solidFill>
                          <a:effectLst/>
                          <a:latin typeface="Trebuchet MS" panose="020B0703020202090204" pitchFamily="34" charset="0"/>
                        </a:rPr>
                        <a:t>III</a:t>
                      </a:r>
                    </a:p>
                  </a:txBody>
                  <a:tcPr marL="13786" marR="13786" marT="13786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9E1F2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600" b="0" i="0" u="none" strike="noStrike">
                          <a:solidFill>
                            <a:srgbClr val="000000"/>
                          </a:solidFill>
                          <a:effectLst/>
                          <a:latin typeface="Trebuchet MS" panose="020B0703020202090204" pitchFamily="34" charset="0"/>
                        </a:rPr>
                        <a:t>A</a:t>
                      </a:r>
                    </a:p>
                  </a:txBody>
                  <a:tcPr marL="13786" marR="13786" marT="13786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600" b="0" i="0" u="none" strike="noStrike">
                          <a:solidFill>
                            <a:srgbClr val="000000"/>
                          </a:solidFill>
                          <a:effectLst/>
                          <a:latin typeface="Trebuchet MS" panose="020B0703020202090204" pitchFamily="34" charset="0"/>
                        </a:rPr>
                        <a:t>B</a:t>
                      </a:r>
                    </a:p>
                  </a:txBody>
                  <a:tcPr marL="13786" marR="13786" marT="13786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600" b="0" i="0" u="none" strike="noStrike">
                          <a:solidFill>
                            <a:srgbClr val="000000"/>
                          </a:solidFill>
                          <a:effectLst/>
                          <a:latin typeface="Trebuchet MS" panose="020B0703020202090204" pitchFamily="34" charset="0"/>
                        </a:rPr>
                        <a:t>C</a:t>
                      </a:r>
                    </a:p>
                  </a:txBody>
                  <a:tcPr marL="13786" marR="13786" marT="13786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E2EFDA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600" b="0" i="0" u="none" strike="noStrike">
                          <a:solidFill>
                            <a:srgbClr val="000000"/>
                          </a:solidFill>
                          <a:effectLst/>
                          <a:latin typeface="Trebuchet MS" panose="020B0703020202090204" pitchFamily="34" charset="0"/>
                        </a:rPr>
                        <a:t>D</a:t>
                      </a:r>
                    </a:p>
                  </a:txBody>
                  <a:tcPr marL="13786" marR="13786" marT="13786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600" b="0" i="0" u="none" strike="noStrike">
                          <a:solidFill>
                            <a:srgbClr val="000000"/>
                          </a:solidFill>
                          <a:effectLst/>
                          <a:latin typeface="Trebuchet MS" panose="020B0703020202090204" pitchFamily="34" charset="0"/>
                        </a:rPr>
                        <a:t>E</a:t>
                      </a:r>
                    </a:p>
                  </a:txBody>
                  <a:tcPr marL="13786" marR="13786" marT="13786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E2EFDA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600" b="0" i="0" u="none" strike="noStrike">
                          <a:solidFill>
                            <a:srgbClr val="000000"/>
                          </a:solidFill>
                          <a:effectLst/>
                          <a:latin typeface="Trebuchet MS" panose="020B0703020202090204" pitchFamily="34" charset="0"/>
                        </a:rPr>
                        <a:t>F</a:t>
                      </a:r>
                    </a:p>
                  </a:txBody>
                  <a:tcPr marL="13786" marR="13786" marT="13786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600" b="0" i="0" u="none" strike="noStrike">
                          <a:solidFill>
                            <a:srgbClr val="000000"/>
                          </a:solidFill>
                          <a:effectLst/>
                          <a:latin typeface="Trebuchet MS" panose="020B0703020202090204" pitchFamily="34" charset="0"/>
                        </a:rPr>
                        <a:t>G</a:t>
                      </a:r>
                    </a:p>
                  </a:txBody>
                  <a:tcPr marL="13786" marR="13786" marT="13786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E2EFDA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600" b="0" i="0" u="none" strike="noStrike">
                          <a:solidFill>
                            <a:srgbClr val="000000"/>
                          </a:solidFill>
                          <a:effectLst/>
                          <a:latin typeface="Trebuchet MS" panose="020B0703020202090204" pitchFamily="34" charset="0"/>
                        </a:rPr>
                        <a:t>A</a:t>
                      </a:r>
                    </a:p>
                  </a:txBody>
                  <a:tcPr marL="13786" marR="13786" marT="13786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600" b="0" i="0" u="none" strike="noStrike">
                          <a:solidFill>
                            <a:srgbClr val="000000"/>
                          </a:solidFill>
                          <a:effectLst/>
                          <a:latin typeface="Trebuchet MS" panose="020B0703020202090204" pitchFamily="34" charset="0"/>
                        </a:rPr>
                        <a:t>B</a:t>
                      </a:r>
                    </a:p>
                  </a:txBody>
                  <a:tcPr marL="13786" marR="13786" marT="13786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600" b="0" i="0" u="none" strike="noStrike">
                          <a:solidFill>
                            <a:srgbClr val="000000"/>
                          </a:solidFill>
                          <a:effectLst/>
                          <a:latin typeface="Trebuchet MS" panose="020B0703020202090204" pitchFamily="34" charset="0"/>
                        </a:rPr>
                        <a:t>C</a:t>
                      </a:r>
                    </a:p>
                  </a:txBody>
                  <a:tcPr marL="13786" marR="13786" marT="13786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600" b="0" i="0" u="none" strike="noStrike">
                          <a:solidFill>
                            <a:srgbClr val="000000"/>
                          </a:solidFill>
                          <a:effectLst/>
                          <a:latin typeface="Trebuchet MS" panose="020B0703020202090204" pitchFamily="34" charset="0"/>
                        </a:rPr>
                        <a:t>D</a:t>
                      </a:r>
                    </a:p>
                  </a:txBody>
                  <a:tcPr marL="13786" marR="13786" marT="13786" marB="0" anchor="b">
                    <a:lnL>
                      <a:noFill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600" b="0" i="0" u="none" strike="noStrike">
                          <a:solidFill>
                            <a:srgbClr val="000000"/>
                          </a:solidFill>
                          <a:effectLst/>
                          <a:latin typeface="Trebuchet MS" panose="020B0703020202090204" pitchFamily="34" charset="0"/>
                        </a:rPr>
                        <a:t>C-E-G</a:t>
                      </a:r>
                    </a:p>
                  </a:txBody>
                  <a:tcPr marL="13786" marR="13786" marT="13786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600" b="0" i="0" u="none" strike="noStrike">
                          <a:solidFill>
                            <a:srgbClr val="000000"/>
                          </a:solidFill>
                          <a:effectLst/>
                          <a:latin typeface="Trebuchet MS" panose="020B0703020202090204" pitchFamily="34" charset="0"/>
                        </a:rPr>
                        <a:t>C Major</a:t>
                      </a:r>
                    </a:p>
                  </a:txBody>
                  <a:tcPr marL="13786" marR="13786" marT="13786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2390837470"/>
                  </a:ext>
                </a:extLst>
              </a:tr>
              <a:tr h="329809">
                <a:tc>
                  <a:txBody>
                    <a:bodyPr/>
                    <a:lstStyle/>
                    <a:p>
                      <a:pPr algn="ctr" fontAlgn="b"/>
                      <a:r>
                        <a:rPr lang="en-GB" sz="1600" b="0" i="0" u="none" strike="noStrike">
                          <a:solidFill>
                            <a:srgbClr val="000000"/>
                          </a:solidFill>
                          <a:effectLst/>
                          <a:latin typeface="Trebuchet MS" panose="020B0703020202090204" pitchFamily="34" charset="0"/>
                        </a:rPr>
                        <a:t>iv</a:t>
                      </a:r>
                    </a:p>
                  </a:txBody>
                  <a:tcPr marL="13786" marR="13786" marT="13786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9E1F2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600" b="0" i="0" u="none" strike="noStrike">
                          <a:solidFill>
                            <a:srgbClr val="000000"/>
                          </a:solidFill>
                          <a:effectLst/>
                          <a:latin typeface="Trebuchet MS" panose="020B0703020202090204" pitchFamily="34" charset="0"/>
                        </a:rPr>
                        <a:t>A</a:t>
                      </a:r>
                    </a:p>
                  </a:txBody>
                  <a:tcPr marL="13786" marR="13786" marT="13786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600" b="0" i="0" u="none" strike="noStrike">
                          <a:solidFill>
                            <a:srgbClr val="000000"/>
                          </a:solidFill>
                          <a:effectLst/>
                          <a:latin typeface="Trebuchet MS" panose="020B0703020202090204" pitchFamily="34" charset="0"/>
                        </a:rPr>
                        <a:t>B</a:t>
                      </a:r>
                    </a:p>
                  </a:txBody>
                  <a:tcPr marL="13786" marR="13786" marT="13786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600" b="0" i="0" u="none" strike="noStrike">
                          <a:solidFill>
                            <a:srgbClr val="000000"/>
                          </a:solidFill>
                          <a:effectLst/>
                          <a:latin typeface="Trebuchet MS" panose="020B0703020202090204" pitchFamily="34" charset="0"/>
                        </a:rPr>
                        <a:t>C</a:t>
                      </a:r>
                    </a:p>
                  </a:txBody>
                  <a:tcPr marL="13786" marR="13786" marT="13786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600" b="0" i="0" u="none" strike="noStrike">
                          <a:solidFill>
                            <a:srgbClr val="000000"/>
                          </a:solidFill>
                          <a:effectLst/>
                          <a:latin typeface="Trebuchet MS" panose="020B0703020202090204" pitchFamily="34" charset="0"/>
                        </a:rPr>
                        <a:t>D</a:t>
                      </a:r>
                    </a:p>
                  </a:txBody>
                  <a:tcPr marL="13786" marR="13786" marT="13786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E2EFDA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600" b="0" i="0" u="none" strike="noStrike">
                          <a:solidFill>
                            <a:srgbClr val="000000"/>
                          </a:solidFill>
                          <a:effectLst/>
                          <a:latin typeface="Trebuchet MS" panose="020B0703020202090204" pitchFamily="34" charset="0"/>
                        </a:rPr>
                        <a:t>E</a:t>
                      </a:r>
                    </a:p>
                  </a:txBody>
                  <a:tcPr marL="13786" marR="13786" marT="13786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600" b="0" i="0" u="none" strike="noStrike">
                          <a:solidFill>
                            <a:srgbClr val="000000"/>
                          </a:solidFill>
                          <a:effectLst/>
                          <a:latin typeface="Trebuchet MS" panose="020B0703020202090204" pitchFamily="34" charset="0"/>
                        </a:rPr>
                        <a:t>F</a:t>
                      </a:r>
                    </a:p>
                  </a:txBody>
                  <a:tcPr marL="13786" marR="13786" marT="13786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E2EFDA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600" b="0" i="0" u="none" strike="noStrike">
                          <a:solidFill>
                            <a:srgbClr val="000000"/>
                          </a:solidFill>
                          <a:effectLst/>
                          <a:latin typeface="Trebuchet MS" panose="020B0703020202090204" pitchFamily="34" charset="0"/>
                        </a:rPr>
                        <a:t>G</a:t>
                      </a:r>
                    </a:p>
                  </a:txBody>
                  <a:tcPr marL="13786" marR="13786" marT="13786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600" b="0" i="0" u="none" strike="noStrike">
                          <a:solidFill>
                            <a:srgbClr val="000000"/>
                          </a:solidFill>
                          <a:effectLst/>
                          <a:latin typeface="Trebuchet MS" panose="020B0703020202090204" pitchFamily="34" charset="0"/>
                        </a:rPr>
                        <a:t>A</a:t>
                      </a:r>
                    </a:p>
                  </a:txBody>
                  <a:tcPr marL="13786" marR="13786" marT="13786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E2EFDA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600" b="0" i="0" u="none" strike="noStrike">
                          <a:solidFill>
                            <a:srgbClr val="000000"/>
                          </a:solidFill>
                          <a:effectLst/>
                          <a:latin typeface="Trebuchet MS" panose="020B0703020202090204" pitchFamily="34" charset="0"/>
                        </a:rPr>
                        <a:t>B</a:t>
                      </a:r>
                    </a:p>
                  </a:txBody>
                  <a:tcPr marL="13786" marR="13786" marT="13786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600" b="0" i="0" u="none" strike="noStrike">
                          <a:solidFill>
                            <a:srgbClr val="000000"/>
                          </a:solidFill>
                          <a:effectLst/>
                          <a:latin typeface="Trebuchet MS" panose="020B0703020202090204" pitchFamily="34" charset="0"/>
                        </a:rPr>
                        <a:t>C</a:t>
                      </a:r>
                    </a:p>
                  </a:txBody>
                  <a:tcPr marL="13786" marR="13786" marT="13786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600" b="0" i="0" u="none" strike="noStrike">
                          <a:solidFill>
                            <a:srgbClr val="000000"/>
                          </a:solidFill>
                          <a:effectLst/>
                          <a:latin typeface="Trebuchet MS" panose="020B0703020202090204" pitchFamily="34" charset="0"/>
                        </a:rPr>
                        <a:t>D</a:t>
                      </a:r>
                    </a:p>
                  </a:txBody>
                  <a:tcPr marL="13786" marR="13786" marT="13786" marB="0" anchor="b">
                    <a:lnL>
                      <a:noFill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600" b="0" i="0" u="none" strike="noStrike">
                          <a:solidFill>
                            <a:srgbClr val="000000"/>
                          </a:solidFill>
                          <a:effectLst/>
                          <a:latin typeface="Trebuchet MS" panose="020B0703020202090204" pitchFamily="34" charset="0"/>
                        </a:rPr>
                        <a:t>D-F-A</a:t>
                      </a:r>
                    </a:p>
                  </a:txBody>
                  <a:tcPr marL="13786" marR="13786" marT="13786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600" b="0" i="0" u="none" strike="noStrike" dirty="0">
                          <a:solidFill>
                            <a:srgbClr val="000000"/>
                          </a:solidFill>
                          <a:effectLst/>
                          <a:latin typeface="Trebuchet MS" panose="020B0703020202090204" pitchFamily="34" charset="0"/>
                        </a:rPr>
                        <a:t>D minor</a:t>
                      </a:r>
                    </a:p>
                  </a:txBody>
                  <a:tcPr marL="13786" marR="13786" marT="13786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623547556"/>
                  </a:ext>
                </a:extLst>
              </a:tr>
              <a:tr h="329809">
                <a:tc>
                  <a:txBody>
                    <a:bodyPr/>
                    <a:lstStyle/>
                    <a:p>
                      <a:pPr algn="ctr" fontAlgn="b"/>
                      <a:r>
                        <a:rPr lang="en-GB" sz="1600" b="0" i="0" u="none" strike="noStrike">
                          <a:solidFill>
                            <a:srgbClr val="000000"/>
                          </a:solidFill>
                          <a:effectLst/>
                          <a:latin typeface="Trebuchet MS" panose="020B0703020202090204" pitchFamily="34" charset="0"/>
                        </a:rPr>
                        <a:t>v</a:t>
                      </a:r>
                    </a:p>
                  </a:txBody>
                  <a:tcPr marL="13786" marR="13786" marT="13786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9E1F2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600" b="0" i="0" u="none" strike="noStrike">
                          <a:solidFill>
                            <a:srgbClr val="000000"/>
                          </a:solidFill>
                          <a:effectLst/>
                          <a:latin typeface="Trebuchet MS" panose="020B0703020202090204" pitchFamily="34" charset="0"/>
                        </a:rPr>
                        <a:t>A</a:t>
                      </a:r>
                    </a:p>
                  </a:txBody>
                  <a:tcPr marL="13786" marR="13786" marT="13786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600" b="0" i="0" u="none" strike="noStrike">
                          <a:solidFill>
                            <a:srgbClr val="000000"/>
                          </a:solidFill>
                          <a:effectLst/>
                          <a:latin typeface="Trebuchet MS" panose="020B0703020202090204" pitchFamily="34" charset="0"/>
                        </a:rPr>
                        <a:t>B</a:t>
                      </a:r>
                    </a:p>
                  </a:txBody>
                  <a:tcPr marL="13786" marR="13786" marT="13786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600" b="0" i="0" u="none" strike="noStrike">
                          <a:solidFill>
                            <a:srgbClr val="000000"/>
                          </a:solidFill>
                          <a:effectLst/>
                          <a:latin typeface="Trebuchet MS" panose="020B0703020202090204" pitchFamily="34" charset="0"/>
                        </a:rPr>
                        <a:t>C</a:t>
                      </a:r>
                    </a:p>
                  </a:txBody>
                  <a:tcPr marL="13786" marR="13786" marT="13786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600" b="0" i="0" u="none" strike="noStrike">
                          <a:solidFill>
                            <a:srgbClr val="000000"/>
                          </a:solidFill>
                          <a:effectLst/>
                          <a:latin typeface="Trebuchet MS" panose="020B0703020202090204" pitchFamily="34" charset="0"/>
                        </a:rPr>
                        <a:t>D</a:t>
                      </a:r>
                    </a:p>
                  </a:txBody>
                  <a:tcPr marL="13786" marR="13786" marT="13786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600" b="0" i="0" u="none" strike="noStrike">
                          <a:solidFill>
                            <a:srgbClr val="000000"/>
                          </a:solidFill>
                          <a:effectLst/>
                          <a:latin typeface="Trebuchet MS" panose="020B0703020202090204" pitchFamily="34" charset="0"/>
                        </a:rPr>
                        <a:t>E</a:t>
                      </a:r>
                    </a:p>
                  </a:txBody>
                  <a:tcPr marL="13786" marR="13786" marT="13786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E2EFDA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600" b="0" i="0" u="none" strike="noStrike">
                          <a:solidFill>
                            <a:srgbClr val="000000"/>
                          </a:solidFill>
                          <a:effectLst/>
                          <a:latin typeface="Trebuchet MS" panose="020B0703020202090204" pitchFamily="34" charset="0"/>
                        </a:rPr>
                        <a:t>F</a:t>
                      </a:r>
                    </a:p>
                  </a:txBody>
                  <a:tcPr marL="13786" marR="13786" marT="13786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600" b="0" i="0" u="none" strike="noStrike">
                          <a:solidFill>
                            <a:srgbClr val="000000"/>
                          </a:solidFill>
                          <a:effectLst/>
                          <a:latin typeface="Trebuchet MS" panose="020B0703020202090204" pitchFamily="34" charset="0"/>
                        </a:rPr>
                        <a:t>G</a:t>
                      </a:r>
                    </a:p>
                  </a:txBody>
                  <a:tcPr marL="13786" marR="13786" marT="13786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E2EFDA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600" b="0" i="0" u="none" strike="noStrike">
                          <a:solidFill>
                            <a:srgbClr val="000000"/>
                          </a:solidFill>
                          <a:effectLst/>
                          <a:latin typeface="Trebuchet MS" panose="020B0703020202090204" pitchFamily="34" charset="0"/>
                        </a:rPr>
                        <a:t>A</a:t>
                      </a:r>
                    </a:p>
                  </a:txBody>
                  <a:tcPr marL="13786" marR="13786" marT="13786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600" b="0" i="0" u="none" strike="noStrike">
                          <a:solidFill>
                            <a:srgbClr val="000000"/>
                          </a:solidFill>
                          <a:effectLst/>
                          <a:latin typeface="Trebuchet MS" panose="020B0703020202090204" pitchFamily="34" charset="0"/>
                        </a:rPr>
                        <a:t>B</a:t>
                      </a:r>
                    </a:p>
                  </a:txBody>
                  <a:tcPr marL="13786" marR="13786" marT="13786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E2EFDA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600" b="0" i="0" u="none" strike="noStrike">
                          <a:solidFill>
                            <a:srgbClr val="000000"/>
                          </a:solidFill>
                          <a:effectLst/>
                          <a:latin typeface="Trebuchet MS" panose="020B0703020202090204" pitchFamily="34" charset="0"/>
                        </a:rPr>
                        <a:t>C</a:t>
                      </a:r>
                    </a:p>
                  </a:txBody>
                  <a:tcPr marL="13786" marR="13786" marT="13786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600" b="0" i="0" u="none" strike="noStrike" dirty="0">
                          <a:solidFill>
                            <a:srgbClr val="000000"/>
                          </a:solidFill>
                          <a:effectLst/>
                          <a:latin typeface="Trebuchet MS" panose="020B0703020202090204" pitchFamily="34" charset="0"/>
                        </a:rPr>
                        <a:t>D</a:t>
                      </a:r>
                    </a:p>
                  </a:txBody>
                  <a:tcPr marL="13786" marR="13786" marT="13786" marB="0" anchor="b">
                    <a:lnL>
                      <a:noFill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600" b="0" i="0" u="none" strike="noStrike" dirty="0">
                          <a:solidFill>
                            <a:srgbClr val="000000"/>
                          </a:solidFill>
                          <a:effectLst/>
                          <a:latin typeface="Trebuchet MS" panose="020B0703020202090204" pitchFamily="34" charset="0"/>
                        </a:rPr>
                        <a:t>E-G-B</a:t>
                      </a:r>
                    </a:p>
                  </a:txBody>
                  <a:tcPr marL="13786" marR="13786" marT="13786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600" b="0" i="0" u="none" strike="noStrike" dirty="0">
                          <a:solidFill>
                            <a:srgbClr val="000000"/>
                          </a:solidFill>
                          <a:effectLst/>
                          <a:latin typeface="Trebuchet MS" panose="020B0703020202090204" pitchFamily="34" charset="0"/>
                        </a:rPr>
                        <a:t>E minor</a:t>
                      </a:r>
                    </a:p>
                  </a:txBody>
                  <a:tcPr marL="13786" marR="13786" marT="13786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2330564131"/>
                  </a:ext>
                </a:extLst>
              </a:tr>
              <a:tr h="329809">
                <a:tc>
                  <a:txBody>
                    <a:bodyPr/>
                    <a:lstStyle/>
                    <a:p>
                      <a:pPr algn="ctr" fontAlgn="b"/>
                      <a:r>
                        <a:rPr lang="en-GB" sz="1600" b="0" i="0" u="none" strike="noStrike" dirty="0">
                          <a:solidFill>
                            <a:srgbClr val="000000"/>
                          </a:solidFill>
                          <a:effectLst/>
                          <a:latin typeface="Trebuchet MS" panose="020B0703020202090204" pitchFamily="34" charset="0"/>
                        </a:rPr>
                        <a:t>vii</a:t>
                      </a:r>
                    </a:p>
                  </a:txBody>
                  <a:tcPr marL="13786" marR="13786" marT="13786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9E1F2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600" b="0" i="0" u="none" strike="noStrike">
                          <a:solidFill>
                            <a:srgbClr val="000000"/>
                          </a:solidFill>
                          <a:effectLst/>
                          <a:latin typeface="Trebuchet MS" panose="020B0703020202090204" pitchFamily="34" charset="0"/>
                        </a:rPr>
                        <a:t>A</a:t>
                      </a:r>
                    </a:p>
                  </a:txBody>
                  <a:tcPr marL="13786" marR="13786" marT="13786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600" b="0" i="0" u="none" strike="noStrike">
                          <a:solidFill>
                            <a:srgbClr val="000000"/>
                          </a:solidFill>
                          <a:effectLst/>
                          <a:latin typeface="Trebuchet MS" panose="020B0703020202090204" pitchFamily="34" charset="0"/>
                        </a:rPr>
                        <a:t>B</a:t>
                      </a:r>
                    </a:p>
                  </a:txBody>
                  <a:tcPr marL="13786" marR="13786" marT="13786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600" b="0" i="0" u="none" strike="noStrike">
                          <a:solidFill>
                            <a:srgbClr val="000000"/>
                          </a:solidFill>
                          <a:effectLst/>
                          <a:latin typeface="Trebuchet MS" panose="020B0703020202090204" pitchFamily="34" charset="0"/>
                        </a:rPr>
                        <a:t>C</a:t>
                      </a:r>
                    </a:p>
                  </a:txBody>
                  <a:tcPr marL="13786" marR="13786" marT="13786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600" b="0" i="0" u="none" strike="noStrike">
                          <a:solidFill>
                            <a:srgbClr val="000000"/>
                          </a:solidFill>
                          <a:effectLst/>
                          <a:latin typeface="Trebuchet MS" panose="020B0703020202090204" pitchFamily="34" charset="0"/>
                        </a:rPr>
                        <a:t>D</a:t>
                      </a:r>
                    </a:p>
                  </a:txBody>
                  <a:tcPr marL="13786" marR="13786" marT="13786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600" b="0" i="0" u="none" strike="noStrike">
                          <a:solidFill>
                            <a:srgbClr val="000000"/>
                          </a:solidFill>
                          <a:effectLst/>
                          <a:latin typeface="Trebuchet MS" panose="020B0703020202090204" pitchFamily="34" charset="0"/>
                        </a:rPr>
                        <a:t>E</a:t>
                      </a:r>
                    </a:p>
                  </a:txBody>
                  <a:tcPr marL="13786" marR="13786" marT="13786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600" b="0" i="0" u="none" strike="noStrike">
                          <a:solidFill>
                            <a:srgbClr val="000000"/>
                          </a:solidFill>
                          <a:effectLst/>
                          <a:latin typeface="Trebuchet MS" panose="020B0703020202090204" pitchFamily="34" charset="0"/>
                        </a:rPr>
                        <a:t>F</a:t>
                      </a:r>
                    </a:p>
                  </a:txBody>
                  <a:tcPr marL="13786" marR="13786" marT="13786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E2EFDA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600" b="0" i="0" u="none" strike="noStrike">
                          <a:solidFill>
                            <a:srgbClr val="000000"/>
                          </a:solidFill>
                          <a:effectLst/>
                          <a:latin typeface="Trebuchet MS" panose="020B0703020202090204" pitchFamily="34" charset="0"/>
                        </a:rPr>
                        <a:t>G</a:t>
                      </a:r>
                    </a:p>
                  </a:txBody>
                  <a:tcPr marL="13786" marR="13786" marT="13786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600" b="0" i="0" u="none" strike="noStrike">
                          <a:solidFill>
                            <a:srgbClr val="000000"/>
                          </a:solidFill>
                          <a:effectLst/>
                          <a:latin typeface="Trebuchet MS" panose="020B0703020202090204" pitchFamily="34" charset="0"/>
                        </a:rPr>
                        <a:t>A</a:t>
                      </a:r>
                    </a:p>
                  </a:txBody>
                  <a:tcPr marL="13786" marR="13786" marT="13786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E2EFDA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600" b="0" i="0" u="none" strike="noStrike">
                          <a:solidFill>
                            <a:srgbClr val="000000"/>
                          </a:solidFill>
                          <a:effectLst/>
                          <a:latin typeface="Trebuchet MS" panose="020B0703020202090204" pitchFamily="34" charset="0"/>
                        </a:rPr>
                        <a:t>B</a:t>
                      </a:r>
                    </a:p>
                  </a:txBody>
                  <a:tcPr marL="13786" marR="13786" marT="13786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600" b="0" i="0" u="none" strike="noStrike">
                          <a:solidFill>
                            <a:srgbClr val="000000"/>
                          </a:solidFill>
                          <a:effectLst/>
                          <a:latin typeface="Trebuchet MS" panose="020B0703020202090204" pitchFamily="34" charset="0"/>
                        </a:rPr>
                        <a:t>C</a:t>
                      </a:r>
                    </a:p>
                  </a:txBody>
                  <a:tcPr marL="13786" marR="13786" marT="13786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E2EFDA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600" b="0" i="0" u="none" strike="noStrike">
                          <a:solidFill>
                            <a:srgbClr val="000000"/>
                          </a:solidFill>
                          <a:effectLst/>
                          <a:latin typeface="Trebuchet MS" panose="020B0703020202090204" pitchFamily="34" charset="0"/>
                        </a:rPr>
                        <a:t>D</a:t>
                      </a:r>
                    </a:p>
                  </a:txBody>
                  <a:tcPr marL="13786" marR="13786" marT="13786" marB="0" anchor="b">
                    <a:lnL>
                      <a:noFill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600" b="0" i="0" u="none" strike="noStrike">
                          <a:solidFill>
                            <a:srgbClr val="000000"/>
                          </a:solidFill>
                          <a:effectLst/>
                          <a:latin typeface="Trebuchet MS" panose="020B0703020202090204" pitchFamily="34" charset="0"/>
                        </a:rPr>
                        <a:t>F-A-C</a:t>
                      </a:r>
                    </a:p>
                  </a:txBody>
                  <a:tcPr marL="13786" marR="13786" marT="13786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600" b="0" i="0" u="none" strike="noStrike" dirty="0">
                          <a:solidFill>
                            <a:srgbClr val="000000"/>
                          </a:solidFill>
                          <a:effectLst/>
                          <a:latin typeface="Trebuchet MS" panose="020B0703020202090204" pitchFamily="34" charset="0"/>
                        </a:rPr>
                        <a:t>F minor</a:t>
                      </a:r>
                    </a:p>
                  </a:txBody>
                  <a:tcPr marL="13786" marR="13786" marT="13786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2663036528"/>
                  </a:ext>
                </a:extLst>
              </a:tr>
              <a:tr h="329809">
                <a:tc>
                  <a:txBody>
                    <a:bodyPr/>
                    <a:lstStyle/>
                    <a:p>
                      <a:pPr algn="ctr" fontAlgn="b"/>
                      <a:r>
                        <a:rPr lang="en-GB" sz="1600" b="0" i="0" u="none" strike="noStrike">
                          <a:solidFill>
                            <a:srgbClr val="000000"/>
                          </a:solidFill>
                          <a:effectLst/>
                          <a:latin typeface="Trebuchet MS" panose="020B0703020202090204" pitchFamily="34" charset="0"/>
                        </a:rPr>
                        <a:t>VII</a:t>
                      </a:r>
                    </a:p>
                  </a:txBody>
                  <a:tcPr marL="13786" marR="13786" marT="13786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9E1F2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600" b="0" i="0" u="none" strike="noStrike">
                          <a:solidFill>
                            <a:srgbClr val="000000"/>
                          </a:solidFill>
                          <a:effectLst/>
                          <a:latin typeface="Trebuchet MS" panose="020B0703020202090204" pitchFamily="34" charset="0"/>
                        </a:rPr>
                        <a:t>A</a:t>
                      </a:r>
                    </a:p>
                  </a:txBody>
                  <a:tcPr marL="13786" marR="13786" marT="13786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600" b="0" i="0" u="none" strike="noStrike">
                          <a:solidFill>
                            <a:srgbClr val="000000"/>
                          </a:solidFill>
                          <a:effectLst/>
                          <a:latin typeface="Trebuchet MS" panose="020B0703020202090204" pitchFamily="34" charset="0"/>
                        </a:rPr>
                        <a:t>B</a:t>
                      </a:r>
                    </a:p>
                  </a:txBody>
                  <a:tcPr marL="13786" marR="13786" marT="13786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600" b="0" i="0" u="none" strike="noStrike">
                          <a:solidFill>
                            <a:srgbClr val="000000"/>
                          </a:solidFill>
                          <a:effectLst/>
                          <a:latin typeface="Trebuchet MS" panose="020B0703020202090204" pitchFamily="34" charset="0"/>
                        </a:rPr>
                        <a:t>C</a:t>
                      </a:r>
                    </a:p>
                  </a:txBody>
                  <a:tcPr marL="13786" marR="13786" marT="13786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600" b="0" i="0" u="none" strike="noStrike">
                          <a:solidFill>
                            <a:srgbClr val="000000"/>
                          </a:solidFill>
                          <a:effectLst/>
                          <a:latin typeface="Trebuchet MS" panose="020B0703020202090204" pitchFamily="34" charset="0"/>
                        </a:rPr>
                        <a:t>D</a:t>
                      </a:r>
                    </a:p>
                  </a:txBody>
                  <a:tcPr marL="13786" marR="13786" marT="13786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600" b="0" i="0" u="none" strike="noStrike">
                          <a:solidFill>
                            <a:srgbClr val="000000"/>
                          </a:solidFill>
                          <a:effectLst/>
                          <a:latin typeface="Trebuchet MS" panose="020B0703020202090204" pitchFamily="34" charset="0"/>
                        </a:rPr>
                        <a:t>E</a:t>
                      </a:r>
                    </a:p>
                  </a:txBody>
                  <a:tcPr marL="13786" marR="13786" marT="13786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600" b="0" i="0" u="none" strike="noStrike">
                          <a:solidFill>
                            <a:srgbClr val="000000"/>
                          </a:solidFill>
                          <a:effectLst/>
                          <a:latin typeface="Trebuchet MS" panose="020B0703020202090204" pitchFamily="34" charset="0"/>
                        </a:rPr>
                        <a:t>F</a:t>
                      </a:r>
                    </a:p>
                  </a:txBody>
                  <a:tcPr marL="13786" marR="13786" marT="13786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600" b="0" i="0" u="none" strike="noStrike">
                          <a:solidFill>
                            <a:srgbClr val="000000"/>
                          </a:solidFill>
                          <a:effectLst/>
                          <a:latin typeface="Trebuchet MS" panose="020B0703020202090204" pitchFamily="34" charset="0"/>
                        </a:rPr>
                        <a:t>G</a:t>
                      </a:r>
                    </a:p>
                  </a:txBody>
                  <a:tcPr marL="13786" marR="13786" marT="13786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E2EFDA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600" b="0" i="0" u="none" strike="noStrike">
                          <a:solidFill>
                            <a:srgbClr val="000000"/>
                          </a:solidFill>
                          <a:effectLst/>
                          <a:latin typeface="Trebuchet MS" panose="020B0703020202090204" pitchFamily="34" charset="0"/>
                        </a:rPr>
                        <a:t>A</a:t>
                      </a:r>
                    </a:p>
                  </a:txBody>
                  <a:tcPr marL="13786" marR="13786" marT="13786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600" b="0" i="0" u="none" strike="noStrike">
                          <a:solidFill>
                            <a:srgbClr val="000000"/>
                          </a:solidFill>
                          <a:effectLst/>
                          <a:latin typeface="Trebuchet MS" panose="020B0703020202090204" pitchFamily="34" charset="0"/>
                        </a:rPr>
                        <a:t>B</a:t>
                      </a:r>
                    </a:p>
                  </a:txBody>
                  <a:tcPr marL="13786" marR="13786" marT="13786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E2EFDA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600" b="0" i="0" u="none" strike="noStrike">
                          <a:solidFill>
                            <a:srgbClr val="000000"/>
                          </a:solidFill>
                          <a:effectLst/>
                          <a:latin typeface="Trebuchet MS" panose="020B0703020202090204" pitchFamily="34" charset="0"/>
                        </a:rPr>
                        <a:t>C</a:t>
                      </a:r>
                    </a:p>
                  </a:txBody>
                  <a:tcPr marL="13786" marR="13786" marT="13786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600" b="0" i="0" u="none" strike="noStrike">
                          <a:solidFill>
                            <a:srgbClr val="000000"/>
                          </a:solidFill>
                          <a:effectLst/>
                          <a:latin typeface="Trebuchet MS" panose="020B0703020202090204" pitchFamily="34" charset="0"/>
                        </a:rPr>
                        <a:t>D</a:t>
                      </a:r>
                    </a:p>
                  </a:txBody>
                  <a:tcPr marL="13786" marR="13786" marT="13786" marB="0" anchor="b">
                    <a:lnL>
                      <a:noFill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E2EFDA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600" b="0" i="0" u="none" strike="noStrike">
                          <a:solidFill>
                            <a:srgbClr val="000000"/>
                          </a:solidFill>
                          <a:effectLst/>
                          <a:latin typeface="Trebuchet MS" panose="020B0703020202090204" pitchFamily="34" charset="0"/>
                        </a:rPr>
                        <a:t>G-B-D</a:t>
                      </a:r>
                    </a:p>
                  </a:txBody>
                  <a:tcPr marL="13786" marR="13786" marT="13786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600" b="0" i="0" u="none" strike="noStrike" dirty="0">
                          <a:solidFill>
                            <a:srgbClr val="000000"/>
                          </a:solidFill>
                          <a:effectLst/>
                          <a:latin typeface="Trebuchet MS" panose="020B0703020202090204" pitchFamily="34" charset="0"/>
                        </a:rPr>
                        <a:t>G Major</a:t>
                      </a:r>
                    </a:p>
                  </a:txBody>
                  <a:tcPr marL="13786" marR="13786" marT="13786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4044773564"/>
                  </a:ext>
                </a:extLst>
              </a:tr>
            </a:tbl>
          </a:graphicData>
        </a:graphic>
      </p:graphicFrame>
      <p:sp>
        <p:nvSpPr>
          <p:cNvPr id="7" name="TextBox 6">
            <a:extLst>
              <a:ext uri="{FF2B5EF4-FFF2-40B4-BE49-F238E27FC236}">
                <a16:creationId xmlns:a16="http://schemas.microsoft.com/office/drawing/2014/main" id="{129CC0F9-A22F-FF37-1D86-A7C14FB47005}"/>
              </a:ext>
            </a:extLst>
          </p:cNvPr>
          <p:cNvSpPr txBox="1"/>
          <p:nvPr/>
        </p:nvSpPr>
        <p:spPr>
          <a:xfrm>
            <a:off x="699713" y="5015556"/>
            <a:ext cx="9720193" cy="144655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200" dirty="0">
                <a:solidFill>
                  <a:srgbClr val="FF0000"/>
                </a:solidFill>
              </a:rPr>
              <a:t>Note the relationship between these chords and C Major chords. </a:t>
            </a:r>
            <a:r>
              <a:rPr lang="en-US" sz="2200" dirty="0">
                <a:highlight>
                  <a:srgbClr val="FFFF00"/>
                </a:highlight>
              </a:rPr>
              <a:t>They are the same</a:t>
            </a:r>
            <a:r>
              <a:rPr lang="en-US" sz="2200" dirty="0"/>
              <a:t>. This is why A natural minor is the relative minor to C Major. The key difference is which degree of the scale, and therefore their function, changes: for example, chord V (our dominant) is E minor and not G Major.</a:t>
            </a:r>
          </a:p>
        </p:txBody>
      </p:sp>
      <p:sp>
        <p:nvSpPr>
          <p:cNvPr id="8" name="Right Arrow 7">
            <a:extLst>
              <a:ext uri="{FF2B5EF4-FFF2-40B4-BE49-F238E27FC236}">
                <a16:creationId xmlns:a16="http://schemas.microsoft.com/office/drawing/2014/main" id="{423266E4-A4D3-273E-033D-016FB509589A}"/>
              </a:ext>
            </a:extLst>
          </p:cNvPr>
          <p:cNvSpPr/>
          <p:nvPr/>
        </p:nvSpPr>
        <p:spPr>
          <a:xfrm rot="18299618">
            <a:off x="6383372" y="4149188"/>
            <a:ext cx="891562" cy="383261"/>
          </a:xfrm>
          <a:prstGeom prst="rightArrow">
            <a:avLst/>
          </a:prstGeom>
          <a:solidFill>
            <a:srgbClr val="FF0000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9983906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31" name="Rectangle 1030">
            <a:extLst>
              <a:ext uri="{FF2B5EF4-FFF2-40B4-BE49-F238E27FC236}">
                <a16:creationId xmlns:a16="http://schemas.microsoft.com/office/drawing/2014/main" id="{A8384FB5-9ADC-4DDC-881B-597D56F5B15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33" name="Rectangle 1032">
            <a:extLst>
              <a:ext uri="{FF2B5EF4-FFF2-40B4-BE49-F238E27FC236}">
                <a16:creationId xmlns:a16="http://schemas.microsoft.com/office/drawing/2014/main" id="{1199E1B1-A8C0-4FE8-A5A8-1CB41D69F85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2" y="0"/>
            <a:ext cx="12191998" cy="1575955"/>
          </a:xfrm>
          <a:prstGeom prst="rect">
            <a:avLst/>
          </a:prstGeom>
          <a:gradFill>
            <a:gsLst>
              <a:gs pos="0">
                <a:srgbClr val="000000">
                  <a:alpha val="96000"/>
                </a:srgbClr>
              </a:gs>
              <a:gs pos="100000">
                <a:schemeClr val="accent1">
                  <a:lumMod val="75000"/>
                </a:schemeClr>
              </a:gs>
            </a:gsLst>
            <a:lin ang="6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35" name="Rectangle 1034">
            <a:extLst>
              <a:ext uri="{FF2B5EF4-FFF2-40B4-BE49-F238E27FC236}">
                <a16:creationId xmlns:a16="http://schemas.microsoft.com/office/drawing/2014/main" id="{84A8DE83-DE75-4B41-9DB4-A7EC0B0DEC0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8128856" cy="1575461"/>
          </a:xfrm>
          <a:prstGeom prst="rect">
            <a:avLst/>
          </a:prstGeom>
          <a:gradFill>
            <a:gsLst>
              <a:gs pos="0">
                <a:schemeClr val="accent1">
                  <a:alpha val="41000"/>
                </a:schemeClr>
              </a:gs>
              <a:gs pos="74000">
                <a:schemeClr val="accent1">
                  <a:lumMod val="60000"/>
                  <a:lumOff val="40000"/>
                  <a:alpha val="0"/>
                </a:schemeClr>
              </a:gs>
            </a:gsLst>
            <a:lin ang="8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37" name="Rectangle 1036">
            <a:extLst>
              <a:ext uri="{FF2B5EF4-FFF2-40B4-BE49-F238E27FC236}">
                <a16:creationId xmlns:a16="http://schemas.microsoft.com/office/drawing/2014/main" id="{A7009A0A-BEF5-4EAC-AF15-E4F9F002E23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-3" y="-1"/>
            <a:ext cx="12192002" cy="1574311"/>
          </a:xfrm>
          <a:prstGeom prst="rect">
            <a:avLst/>
          </a:prstGeom>
          <a:gradFill>
            <a:gsLst>
              <a:gs pos="0">
                <a:srgbClr val="000000">
                  <a:alpha val="63000"/>
                </a:srgbClr>
              </a:gs>
              <a:gs pos="78000">
                <a:schemeClr val="accent1">
                  <a:alpha val="15000"/>
                </a:schemeClr>
              </a:gs>
            </a:gsLst>
            <a:lin ang="156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DD083D6-03A4-97BE-146E-4B46763A6E7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99713" y="248038"/>
            <a:ext cx="7955189" cy="1159200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z="3200" kern="1200" dirty="0" err="1">
                <a:solidFill>
                  <a:schemeClr val="bg1"/>
                </a:solidFill>
                <a:latin typeface="+mj-lt"/>
                <a:ea typeface="+mj-ea"/>
                <a:cs typeface="+mj-cs"/>
              </a:rPr>
              <a:t>Harmonising</a:t>
            </a:r>
            <a:r>
              <a:rPr lang="en-US" sz="3200" kern="1200" dirty="0">
                <a:solidFill>
                  <a:schemeClr val="bg1"/>
                </a:solidFill>
                <a:latin typeface="+mj-lt"/>
                <a:ea typeface="+mj-ea"/>
                <a:cs typeface="+mj-cs"/>
              </a:rPr>
              <a:t> the harmonic minor scale</a:t>
            </a:r>
            <a:endParaRPr lang="en-US" sz="3200" kern="1200" dirty="0">
              <a:solidFill>
                <a:srgbClr val="FFFFFF"/>
              </a:solidFill>
              <a:latin typeface="+mj-lt"/>
              <a:ea typeface="+mj-ea"/>
              <a:cs typeface="+mj-cs"/>
            </a:endParaRPr>
          </a:p>
        </p:txBody>
      </p:sp>
      <p:graphicFrame>
        <p:nvGraphicFramePr>
          <p:cNvPr id="5" name="Table 4">
            <a:extLst>
              <a:ext uri="{FF2B5EF4-FFF2-40B4-BE49-F238E27FC236}">
                <a16:creationId xmlns:a16="http://schemas.microsoft.com/office/drawing/2014/main" id="{B2C62B42-2173-A9FA-4405-611388C6D2F5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6849940"/>
              </p:ext>
            </p:extLst>
          </p:nvPr>
        </p:nvGraphicFramePr>
        <p:xfrm>
          <a:off x="643467" y="2156163"/>
          <a:ext cx="10905074" cy="4118832"/>
        </p:xfrm>
        <a:graphic>
          <a:graphicData uri="http://schemas.openxmlformats.org/drawingml/2006/table">
            <a:tbl>
              <a:tblPr firstRow="1" bandRow="1"/>
              <a:tblGrid>
                <a:gridCol w="1274133">
                  <a:extLst>
                    <a:ext uri="{9D8B030D-6E8A-4147-A177-3AD203B41FA5}">
                      <a16:colId xmlns:a16="http://schemas.microsoft.com/office/drawing/2014/main" val="2085330962"/>
                    </a:ext>
                  </a:extLst>
                </a:gridCol>
                <a:gridCol w="482579">
                  <a:extLst>
                    <a:ext uri="{9D8B030D-6E8A-4147-A177-3AD203B41FA5}">
                      <a16:colId xmlns:a16="http://schemas.microsoft.com/office/drawing/2014/main" val="1434794377"/>
                    </a:ext>
                  </a:extLst>
                </a:gridCol>
                <a:gridCol w="471108">
                  <a:extLst>
                    <a:ext uri="{9D8B030D-6E8A-4147-A177-3AD203B41FA5}">
                      <a16:colId xmlns:a16="http://schemas.microsoft.com/office/drawing/2014/main" val="2946237637"/>
                    </a:ext>
                  </a:extLst>
                </a:gridCol>
                <a:gridCol w="467283">
                  <a:extLst>
                    <a:ext uri="{9D8B030D-6E8A-4147-A177-3AD203B41FA5}">
                      <a16:colId xmlns:a16="http://schemas.microsoft.com/office/drawing/2014/main" val="934211989"/>
                    </a:ext>
                  </a:extLst>
                </a:gridCol>
                <a:gridCol w="494052">
                  <a:extLst>
                    <a:ext uri="{9D8B030D-6E8A-4147-A177-3AD203B41FA5}">
                      <a16:colId xmlns:a16="http://schemas.microsoft.com/office/drawing/2014/main" val="3115316440"/>
                    </a:ext>
                  </a:extLst>
                </a:gridCol>
                <a:gridCol w="451987">
                  <a:extLst>
                    <a:ext uri="{9D8B030D-6E8A-4147-A177-3AD203B41FA5}">
                      <a16:colId xmlns:a16="http://schemas.microsoft.com/office/drawing/2014/main" val="2093783782"/>
                    </a:ext>
                  </a:extLst>
                </a:gridCol>
                <a:gridCol w="440517">
                  <a:extLst>
                    <a:ext uri="{9D8B030D-6E8A-4147-A177-3AD203B41FA5}">
                      <a16:colId xmlns:a16="http://schemas.microsoft.com/office/drawing/2014/main" val="3343946465"/>
                    </a:ext>
                  </a:extLst>
                </a:gridCol>
                <a:gridCol w="669952">
                  <a:extLst>
                    <a:ext uri="{9D8B030D-6E8A-4147-A177-3AD203B41FA5}">
                      <a16:colId xmlns:a16="http://schemas.microsoft.com/office/drawing/2014/main" val="1040446794"/>
                    </a:ext>
                  </a:extLst>
                </a:gridCol>
                <a:gridCol w="482579">
                  <a:extLst>
                    <a:ext uri="{9D8B030D-6E8A-4147-A177-3AD203B41FA5}">
                      <a16:colId xmlns:a16="http://schemas.microsoft.com/office/drawing/2014/main" val="979035262"/>
                    </a:ext>
                  </a:extLst>
                </a:gridCol>
                <a:gridCol w="471108">
                  <a:extLst>
                    <a:ext uri="{9D8B030D-6E8A-4147-A177-3AD203B41FA5}">
                      <a16:colId xmlns:a16="http://schemas.microsoft.com/office/drawing/2014/main" val="959707348"/>
                    </a:ext>
                  </a:extLst>
                </a:gridCol>
                <a:gridCol w="467283">
                  <a:extLst>
                    <a:ext uri="{9D8B030D-6E8A-4147-A177-3AD203B41FA5}">
                      <a16:colId xmlns:a16="http://schemas.microsoft.com/office/drawing/2014/main" val="1061613748"/>
                    </a:ext>
                  </a:extLst>
                </a:gridCol>
                <a:gridCol w="494052">
                  <a:extLst>
                    <a:ext uri="{9D8B030D-6E8A-4147-A177-3AD203B41FA5}">
                      <a16:colId xmlns:a16="http://schemas.microsoft.com/office/drawing/2014/main" val="4258150962"/>
                    </a:ext>
                  </a:extLst>
                </a:gridCol>
                <a:gridCol w="1993031">
                  <a:extLst>
                    <a:ext uri="{9D8B030D-6E8A-4147-A177-3AD203B41FA5}">
                      <a16:colId xmlns:a16="http://schemas.microsoft.com/office/drawing/2014/main" val="4005536438"/>
                    </a:ext>
                  </a:extLst>
                </a:gridCol>
                <a:gridCol w="2245410">
                  <a:extLst>
                    <a:ext uri="{9D8B030D-6E8A-4147-A177-3AD203B41FA5}">
                      <a16:colId xmlns:a16="http://schemas.microsoft.com/office/drawing/2014/main" val="716159729"/>
                    </a:ext>
                  </a:extLst>
                </a:gridCol>
              </a:tblGrid>
              <a:tr h="514854">
                <a:tc>
                  <a:txBody>
                    <a:bodyPr/>
                    <a:lstStyle/>
                    <a:p>
                      <a:pPr algn="ctr" fontAlgn="b"/>
                      <a:r>
                        <a:rPr lang="en-GB" sz="2600" b="0" i="0" u="none" strike="noStrike">
                          <a:solidFill>
                            <a:srgbClr val="000000"/>
                          </a:solidFill>
                          <a:effectLst/>
                          <a:latin typeface="Trebuchet" panose="020B0703020202090204" pitchFamily="34" charset="0"/>
                        </a:rPr>
                        <a:t>Degree</a:t>
                      </a:r>
                    </a:p>
                  </a:txBody>
                  <a:tcPr marL="22944" marR="22944" marT="22944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gridSpan="11">
                  <a:txBody>
                    <a:bodyPr/>
                    <a:lstStyle/>
                    <a:p>
                      <a:pPr algn="ctr" fontAlgn="b"/>
                      <a:r>
                        <a:rPr lang="en-GB" sz="2600" b="0" i="0" u="none" strike="noStrike">
                          <a:solidFill>
                            <a:srgbClr val="000000"/>
                          </a:solidFill>
                          <a:effectLst/>
                          <a:latin typeface="Trebuchet" panose="020B0703020202090204" pitchFamily="34" charset="0"/>
                        </a:rPr>
                        <a:t>Notes (A harmonic minor scale)</a:t>
                      </a:r>
                    </a:p>
                  </a:txBody>
                  <a:tcPr marL="22944" marR="22944" marT="22944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2600" b="0" i="0" u="none" strike="noStrike">
                          <a:solidFill>
                            <a:srgbClr val="000000"/>
                          </a:solidFill>
                          <a:effectLst/>
                          <a:latin typeface="Trebuchet" panose="020B0703020202090204" pitchFamily="34" charset="0"/>
                        </a:rPr>
                        <a:t>Chord Notes</a:t>
                      </a:r>
                    </a:p>
                  </a:txBody>
                  <a:tcPr marL="22944" marR="22944" marT="22944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2600" b="0" i="0" u="none" strike="noStrike">
                          <a:solidFill>
                            <a:srgbClr val="000000"/>
                          </a:solidFill>
                          <a:effectLst/>
                          <a:latin typeface="Trebuchet" panose="020B0703020202090204" pitchFamily="34" charset="0"/>
                        </a:rPr>
                        <a:t>Chord Name</a:t>
                      </a:r>
                    </a:p>
                  </a:txBody>
                  <a:tcPr marL="22944" marR="22944" marT="22944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54577217"/>
                  </a:ext>
                </a:extLst>
              </a:tr>
              <a:tr h="514854">
                <a:tc>
                  <a:txBody>
                    <a:bodyPr/>
                    <a:lstStyle/>
                    <a:p>
                      <a:pPr algn="ctr" fontAlgn="b"/>
                      <a:r>
                        <a:rPr lang="en-GB" sz="2600" b="0" i="0" u="none" strike="noStrike" dirty="0" err="1">
                          <a:solidFill>
                            <a:srgbClr val="000000"/>
                          </a:solidFill>
                          <a:effectLst/>
                          <a:latin typeface="Trebuchet" panose="020B0703020202090204" pitchFamily="34" charset="0"/>
                        </a:rPr>
                        <a:t>i</a:t>
                      </a:r>
                      <a:endParaRPr lang="en-GB" sz="2600" b="0" i="0" u="none" strike="noStrike" dirty="0">
                        <a:solidFill>
                          <a:srgbClr val="000000"/>
                        </a:solidFill>
                        <a:effectLst/>
                        <a:latin typeface="Trebuchet" panose="020B0703020202090204" pitchFamily="34" charset="0"/>
                      </a:endParaRPr>
                    </a:p>
                  </a:txBody>
                  <a:tcPr marL="22944" marR="22944" marT="22944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9E1F2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2600" b="0" i="0" u="none" strike="noStrike">
                          <a:solidFill>
                            <a:srgbClr val="000000"/>
                          </a:solidFill>
                          <a:effectLst/>
                          <a:latin typeface="Trebuchet" panose="020B0703020202090204" pitchFamily="34" charset="0"/>
                        </a:rPr>
                        <a:t>A</a:t>
                      </a:r>
                    </a:p>
                  </a:txBody>
                  <a:tcPr marL="22944" marR="22944" marT="22944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  <a:solidFill>
                      <a:srgbClr val="E2EFDA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2600" b="0" i="0" u="none" strike="noStrike">
                          <a:solidFill>
                            <a:srgbClr val="000000"/>
                          </a:solidFill>
                          <a:effectLst/>
                          <a:latin typeface="Trebuchet" panose="020B0703020202090204" pitchFamily="34" charset="0"/>
                        </a:rPr>
                        <a:t>B</a:t>
                      </a:r>
                    </a:p>
                  </a:txBody>
                  <a:tcPr marL="22944" marR="22944" marT="22944" marB="0" anchor="b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2600" b="0" i="0" u="none" strike="noStrike">
                          <a:solidFill>
                            <a:srgbClr val="000000"/>
                          </a:solidFill>
                          <a:effectLst/>
                          <a:latin typeface="Trebuchet" panose="020B0703020202090204" pitchFamily="34" charset="0"/>
                        </a:rPr>
                        <a:t>C</a:t>
                      </a:r>
                    </a:p>
                  </a:txBody>
                  <a:tcPr marL="22944" marR="22944" marT="22944" marB="0" anchor="b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  <a:solidFill>
                      <a:srgbClr val="E2EFDA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2600" b="0" i="0" u="none" strike="noStrike">
                          <a:solidFill>
                            <a:srgbClr val="000000"/>
                          </a:solidFill>
                          <a:effectLst/>
                          <a:latin typeface="Trebuchet" panose="020B0703020202090204" pitchFamily="34" charset="0"/>
                        </a:rPr>
                        <a:t>D</a:t>
                      </a:r>
                    </a:p>
                  </a:txBody>
                  <a:tcPr marL="22944" marR="22944" marT="22944" marB="0" anchor="b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2600" b="0" i="0" u="none" strike="noStrike">
                          <a:solidFill>
                            <a:srgbClr val="000000"/>
                          </a:solidFill>
                          <a:effectLst/>
                          <a:latin typeface="Trebuchet" panose="020B0703020202090204" pitchFamily="34" charset="0"/>
                        </a:rPr>
                        <a:t>E</a:t>
                      </a:r>
                    </a:p>
                  </a:txBody>
                  <a:tcPr marL="22944" marR="22944" marT="22944" marB="0" anchor="b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  <a:solidFill>
                      <a:srgbClr val="E2EFDA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2600" b="0" i="0" u="none" strike="noStrike">
                          <a:solidFill>
                            <a:srgbClr val="000000"/>
                          </a:solidFill>
                          <a:effectLst/>
                          <a:latin typeface="Trebuchet" panose="020B0703020202090204" pitchFamily="34" charset="0"/>
                        </a:rPr>
                        <a:t>F</a:t>
                      </a:r>
                    </a:p>
                  </a:txBody>
                  <a:tcPr marL="22944" marR="22944" marT="22944" marB="0" anchor="b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2600" b="0" i="0" u="none" strike="noStrike">
                          <a:solidFill>
                            <a:srgbClr val="000000"/>
                          </a:solidFill>
                          <a:effectLst/>
                          <a:latin typeface="Trebuchet" panose="020B0703020202090204" pitchFamily="34" charset="0"/>
                        </a:rPr>
                        <a:t>G#</a:t>
                      </a:r>
                    </a:p>
                  </a:txBody>
                  <a:tcPr marL="22944" marR="22944" marT="22944" marB="0" anchor="b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2600" b="0" i="0" u="none" strike="noStrike">
                          <a:solidFill>
                            <a:srgbClr val="000000"/>
                          </a:solidFill>
                          <a:effectLst/>
                          <a:latin typeface="Trebuchet" panose="020B0703020202090204" pitchFamily="34" charset="0"/>
                        </a:rPr>
                        <a:t>A</a:t>
                      </a:r>
                    </a:p>
                  </a:txBody>
                  <a:tcPr marL="22944" marR="22944" marT="22944" marB="0" anchor="b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2600" b="0" i="0" u="none" strike="noStrike">
                          <a:solidFill>
                            <a:srgbClr val="000000"/>
                          </a:solidFill>
                          <a:effectLst/>
                          <a:latin typeface="Trebuchet" panose="020B0703020202090204" pitchFamily="34" charset="0"/>
                        </a:rPr>
                        <a:t>B</a:t>
                      </a:r>
                    </a:p>
                  </a:txBody>
                  <a:tcPr marL="22944" marR="22944" marT="22944" marB="0" anchor="b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2600" b="0" i="0" u="none" strike="noStrike">
                          <a:solidFill>
                            <a:srgbClr val="000000"/>
                          </a:solidFill>
                          <a:effectLst/>
                          <a:latin typeface="Trebuchet" panose="020B0703020202090204" pitchFamily="34" charset="0"/>
                        </a:rPr>
                        <a:t>C</a:t>
                      </a:r>
                    </a:p>
                  </a:txBody>
                  <a:tcPr marL="22944" marR="22944" marT="22944" marB="0" anchor="b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2600" b="0" i="0" u="none" strike="noStrike">
                          <a:solidFill>
                            <a:srgbClr val="000000"/>
                          </a:solidFill>
                          <a:effectLst/>
                          <a:latin typeface="Trebuchet" panose="020B0703020202090204" pitchFamily="34" charset="0"/>
                        </a:rPr>
                        <a:t>D</a:t>
                      </a:r>
                    </a:p>
                  </a:txBody>
                  <a:tcPr marL="22944" marR="22944" marT="22944" marB="0" anchor="b">
                    <a:lnL>
                      <a:noFill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2600" b="0" i="0" u="none" strike="noStrike">
                          <a:solidFill>
                            <a:srgbClr val="000000"/>
                          </a:solidFill>
                          <a:effectLst/>
                          <a:latin typeface="Trebuchet" panose="020B0703020202090204" pitchFamily="34" charset="0"/>
                        </a:rPr>
                        <a:t>A-C-E</a:t>
                      </a:r>
                    </a:p>
                  </a:txBody>
                  <a:tcPr marL="22944" marR="22944" marT="22944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2600" b="0" i="0" u="none" strike="noStrike">
                          <a:solidFill>
                            <a:srgbClr val="000000"/>
                          </a:solidFill>
                          <a:effectLst/>
                          <a:latin typeface="Trebuchet" panose="020B0703020202090204" pitchFamily="34" charset="0"/>
                        </a:rPr>
                        <a:t>A minor</a:t>
                      </a:r>
                    </a:p>
                  </a:txBody>
                  <a:tcPr marL="22944" marR="22944" marT="22944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838674650"/>
                  </a:ext>
                </a:extLst>
              </a:tr>
              <a:tr h="514854">
                <a:tc>
                  <a:txBody>
                    <a:bodyPr/>
                    <a:lstStyle/>
                    <a:p>
                      <a:pPr algn="ctr" fontAlgn="b"/>
                      <a:r>
                        <a:rPr lang="en-GB" sz="2600" b="0" i="0" u="none" strike="noStrike" dirty="0">
                          <a:solidFill>
                            <a:srgbClr val="000000"/>
                          </a:solidFill>
                          <a:effectLst/>
                          <a:latin typeface="Trebuchet" panose="020B0703020202090204" pitchFamily="34" charset="0"/>
                        </a:rPr>
                        <a:t>ii</a:t>
                      </a:r>
                      <a:r>
                        <a:rPr lang="en-GB" sz="2400" b="0" i="0" u="none" strike="noStrike" dirty="0">
                          <a:solidFill>
                            <a:srgbClr val="000000"/>
                          </a:solidFill>
                          <a:effectLst/>
                          <a:latin typeface="Trebuchet" panose="020B0703020202090204" pitchFamily="34" charset="0"/>
                        </a:rPr>
                        <a:t>°</a:t>
                      </a:r>
                      <a:endParaRPr lang="en-GB" sz="2600" b="0" i="0" u="none" strike="noStrike" dirty="0">
                        <a:solidFill>
                          <a:srgbClr val="000000"/>
                        </a:solidFill>
                        <a:effectLst/>
                        <a:latin typeface="Trebuchet" panose="020B0703020202090204" pitchFamily="34" charset="0"/>
                      </a:endParaRPr>
                    </a:p>
                  </a:txBody>
                  <a:tcPr marL="22944" marR="22944" marT="22944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9E1F2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2600" b="0" i="0" u="none" strike="noStrike">
                          <a:solidFill>
                            <a:srgbClr val="000000"/>
                          </a:solidFill>
                          <a:effectLst/>
                          <a:latin typeface="Trebuchet" panose="020B0703020202090204" pitchFamily="34" charset="0"/>
                        </a:rPr>
                        <a:t>A</a:t>
                      </a:r>
                    </a:p>
                  </a:txBody>
                  <a:tcPr marL="22944" marR="22944" marT="22944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2600" b="0" i="0" u="none" strike="noStrike">
                          <a:solidFill>
                            <a:srgbClr val="000000"/>
                          </a:solidFill>
                          <a:effectLst/>
                          <a:latin typeface="Trebuchet" panose="020B0703020202090204" pitchFamily="34" charset="0"/>
                        </a:rPr>
                        <a:t>B</a:t>
                      </a:r>
                    </a:p>
                  </a:txBody>
                  <a:tcPr marL="22944" marR="22944" marT="22944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E2EFDA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2600" b="0" i="0" u="none" strike="noStrike">
                          <a:solidFill>
                            <a:srgbClr val="000000"/>
                          </a:solidFill>
                          <a:effectLst/>
                          <a:latin typeface="Trebuchet" panose="020B0703020202090204" pitchFamily="34" charset="0"/>
                        </a:rPr>
                        <a:t>C</a:t>
                      </a:r>
                    </a:p>
                  </a:txBody>
                  <a:tcPr marL="22944" marR="22944" marT="22944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2600" b="0" i="0" u="none" strike="noStrike">
                          <a:solidFill>
                            <a:srgbClr val="000000"/>
                          </a:solidFill>
                          <a:effectLst/>
                          <a:latin typeface="Trebuchet" panose="020B0703020202090204" pitchFamily="34" charset="0"/>
                        </a:rPr>
                        <a:t>D</a:t>
                      </a:r>
                    </a:p>
                  </a:txBody>
                  <a:tcPr marL="22944" marR="22944" marT="22944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E2EFDA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2600" b="0" i="0" u="none" strike="noStrike">
                          <a:solidFill>
                            <a:srgbClr val="000000"/>
                          </a:solidFill>
                          <a:effectLst/>
                          <a:latin typeface="Trebuchet" panose="020B0703020202090204" pitchFamily="34" charset="0"/>
                        </a:rPr>
                        <a:t>E</a:t>
                      </a:r>
                    </a:p>
                  </a:txBody>
                  <a:tcPr marL="22944" marR="22944" marT="22944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2600" b="0" i="0" u="none" strike="noStrike">
                          <a:solidFill>
                            <a:srgbClr val="000000"/>
                          </a:solidFill>
                          <a:effectLst/>
                          <a:latin typeface="Trebuchet" panose="020B0703020202090204" pitchFamily="34" charset="0"/>
                        </a:rPr>
                        <a:t>F</a:t>
                      </a:r>
                    </a:p>
                  </a:txBody>
                  <a:tcPr marL="22944" marR="22944" marT="22944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E2EFDA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2600" b="0" i="0" u="none" strike="noStrike">
                          <a:solidFill>
                            <a:srgbClr val="000000"/>
                          </a:solidFill>
                          <a:effectLst/>
                          <a:latin typeface="Trebuchet" panose="020B0703020202090204" pitchFamily="34" charset="0"/>
                        </a:rPr>
                        <a:t>G#</a:t>
                      </a:r>
                    </a:p>
                  </a:txBody>
                  <a:tcPr marL="22944" marR="22944" marT="22944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2600" b="0" i="0" u="none" strike="noStrike">
                          <a:solidFill>
                            <a:srgbClr val="000000"/>
                          </a:solidFill>
                          <a:effectLst/>
                          <a:latin typeface="Trebuchet" panose="020B0703020202090204" pitchFamily="34" charset="0"/>
                        </a:rPr>
                        <a:t>A</a:t>
                      </a:r>
                    </a:p>
                  </a:txBody>
                  <a:tcPr marL="22944" marR="22944" marT="22944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2600" b="0" i="0" u="none" strike="noStrike">
                          <a:solidFill>
                            <a:srgbClr val="000000"/>
                          </a:solidFill>
                          <a:effectLst/>
                          <a:latin typeface="Trebuchet" panose="020B0703020202090204" pitchFamily="34" charset="0"/>
                        </a:rPr>
                        <a:t>B</a:t>
                      </a:r>
                    </a:p>
                  </a:txBody>
                  <a:tcPr marL="22944" marR="22944" marT="22944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2600" b="0" i="0" u="none" strike="noStrike">
                          <a:solidFill>
                            <a:srgbClr val="000000"/>
                          </a:solidFill>
                          <a:effectLst/>
                          <a:latin typeface="Trebuchet" panose="020B0703020202090204" pitchFamily="34" charset="0"/>
                        </a:rPr>
                        <a:t>C</a:t>
                      </a:r>
                    </a:p>
                  </a:txBody>
                  <a:tcPr marL="22944" marR="22944" marT="22944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2600" b="0" i="0" u="none" strike="noStrike">
                          <a:solidFill>
                            <a:srgbClr val="000000"/>
                          </a:solidFill>
                          <a:effectLst/>
                          <a:latin typeface="Trebuchet" panose="020B0703020202090204" pitchFamily="34" charset="0"/>
                        </a:rPr>
                        <a:t>D</a:t>
                      </a:r>
                    </a:p>
                  </a:txBody>
                  <a:tcPr marL="22944" marR="22944" marT="22944" marB="0" anchor="b">
                    <a:lnL>
                      <a:noFill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2600" b="0" i="0" u="none" strike="noStrike" dirty="0">
                          <a:solidFill>
                            <a:srgbClr val="000000"/>
                          </a:solidFill>
                          <a:effectLst/>
                          <a:latin typeface="Trebuchet" panose="020B0703020202090204" pitchFamily="34" charset="0"/>
                        </a:rPr>
                        <a:t>B-D-F</a:t>
                      </a:r>
                    </a:p>
                  </a:txBody>
                  <a:tcPr marL="22944" marR="22944" marT="22944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2600" b="0" i="0" u="none" strike="noStrike">
                          <a:solidFill>
                            <a:srgbClr val="000000"/>
                          </a:solidFill>
                          <a:effectLst/>
                          <a:latin typeface="Trebuchet" panose="020B0703020202090204" pitchFamily="34" charset="0"/>
                        </a:rPr>
                        <a:t>B diminished</a:t>
                      </a:r>
                    </a:p>
                  </a:txBody>
                  <a:tcPr marL="22944" marR="22944" marT="22944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845056519"/>
                  </a:ext>
                </a:extLst>
              </a:tr>
              <a:tr h="514854">
                <a:tc>
                  <a:txBody>
                    <a:bodyPr/>
                    <a:lstStyle/>
                    <a:p>
                      <a:pPr algn="ctr" fontAlgn="b"/>
                      <a:r>
                        <a:rPr lang="en-GB" sz="2600" b="0" i="0" u="none" strike="noStrike" dirty="0">
                          <a:solidFill>
                            <a:srgbClr val="FF0000"/>
                          </a:solidFill>
                          <a:effectLst/>
                          <a:latin typeface="Trebuchet" panose="020B0703020202090204" pitchFamily="34" charset="0"/>
                        </a:rPr>
                        <a:t>III⁺</a:t>
                      </a:r>
                    </a:p>
                  </a:txBody>
                  <a:tcPr marL="22944" marR="22944" marT="22944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9E1F2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2600" b="0" i="0" u="none" strike="noStrike" dirty="0">
                          <a:solidFill>
                            <a:srgbClr val="FF0000"/>
                          </a:solidFill>
                          <a:effectLst/>
                          <a:latin typeface="Trebuchet" panose="020B0703020202090204" pitchFamily="34" charset="0"/>
                        </a:rPr>
                        <a:t>A</a:t>
                      </a:r>
                    </a:p>
                  </a:txBody>
                  <a:tcPr marL="22944" marR="22944" marT="22944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2600" b="0" i="0" u="none" strike="noStrike" dirty="0">
                          <a:solidFill>
                            <a:srgbClr val="FF0000"/>
                          </a:solidFill>
                          <a:effectLst/>
                          <a:latin typeface="Trebuchet" panose="020B0703020202090204" pitchFamily="34" charset="0"/>
                        </a:rPr>
                        <a:t>B</a:t>
                      </a:r>
                    </a:p>
                  </a:txBody>
                  <a:tcPr marL="22944" marR="22944" marT="22944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2600" b="0" i="0" u="none" strike="noStrike">
                          <a:solidFill>
                            <a:srgbClr val="FF0000"/>
                          </a:solidFill>
                          <a:effectLst/>
                          <a:latin typeface="Trebuchet" panose="020B0703020202090204" pitchFamily="34" charset="0"/>
                        </a:rPr>
                        <a:t>C</a:t>
                      </a:r>
                    </a:p>
                  </a:txBody>
                  <a:tcPr marL="22944" marR="22944" marT="22944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E2EFDA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2600" b="0" i="0" u="none" strike="noStrike" dirty="0">
                          <a:solidFill>
                            <a:srgbClr val="FF0000"/>
                          </a:solidFill>
                          <a:effectLst/>
                          <a:latin typeface="Trebuchet" panose="020B0703020202090204" pitchFamily="34" charset="0"/>
                        </a:rPr>
                        <a:t>D</a:t>
                      </a:r>
                    </a:p>
                  </a:txBody>
                  <a:tcPr marL="22944" marR="22944" marT="22944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2600" b="0" i="0" u="none" strike="noStrike" dirty="0">
                          <a:solidFill>
                            <a:srgbClr val="FF0000"/>
                          </a:solidFill>
                          <a:effectLst/>
                          <a:latin typeface="Trebuchet" panose="020B0703020202090204" pitchFamily="34" charset="0"/>
                        </a:rPr>
                        <a:t>E</a:t>
                      </a:r>
                    </a:p>
                  </a:txBody>
                  <a:tcPr marL="22944" marR="22944" marT="22944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E2EFDA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2600" b="0" i="0" u="none" strike="noStrike" dirty="0">
                          <a:solidFill>
                            <a:srgbClr val="FF0000"/>
                          </a:solidFill>
                          <a:effectLst/>
                          <a:latin typeface="Trebuchet" panose="020B0703020202090204" pitchFamily="34" charset="0"/>
                        </a:rPr>
                        <a:t>F</a:t>
                      </a:r>
                    </a:p>
                  </a:txBody>
                  <a:tcPr marL="22944" marR="22944" marT="22944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2600" b="0" i="0" u="none" strike="noStrike" dirty="0">
                          <a:solidFill>
                            <a:srgbClr val="FF0000"/>
                          </a:solidFill>
                          <a:effectLst/>
                          <a:latin typeface="Trebuchet" panose="020B0703020202090204" pitchFamily="34" charset="0"/>
                        </a:rPr>
                        <a:t>G#</a:t>
                      </a:r>
                    </a:p>
                  </a:txBody>
                  <a:tcPr marL="22944" marR="22944" marT="22944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E2EFDA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2600" b="0" i="0" u="none" strike="noStrike" dirty="0">
                          <a:solidFill>
                            <a:srgbClr val="FF0000"/>
                          </a:solidFill>
                          <a:effectLst/>
                          <a:latin typeface="Trebuchet" panose="020B0703020202090204" pitchFamily="34" charset="0"/>
                        </a:rPr>
                        <a:t>A</a:t>
                      </a:r>
                    </a:p>
                  </a:txBody>
                  <a:tcPr marL="22944" marR="22944" marT="22944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2600" b="0" i="0" u="none" strike="noStrike" dirty="0">
                          <a:solidFill>
                            <a:srgbClr val="FF0000"/>
                          </a:solidFill>
                          <a:effectLst/>
                          <a:latin typeface="Trebuchet" panose="020B0703020202090204" pitchFamily="34" charset="0"/>
                        </a:rPr>
                        <a:t>B</a:t>
                      </a:r>
                    </a:p>
                  </a:txBody>
                  <a:tcPr marL="22944" marR="22944" marT="22944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2600" b="0" i="0" u="none" strike="noStrike" dirty="0">
                          <a:solidFill>
                            <a:srgbClr val="FF0000"/>
                          </a:solidFill>
                          <a:effectLst/>
                          <a:latin typeface="Trebuchet" panose="020B0703020202090204" pitchFamily="34" charset="0"/>
                        </a:rPr>
                        <a:t>C</a:t>
                      </a:r>
                    </a:p>
                  </a:txBody>
                  <a:tcPr marL="22944" marR="22944" marT="22944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2600" b="0" i="0" u="none" strike="noStrike" dirty="0">
                          <a:solidFill>
                            <a:srgbClr val="FF0000"/>
                          </a:solidFill>
                          <a:effectLst/>
                          <a:latin typeface="Trebuchet" panose="020B0703020202090204" pitchFamily="34" charset="0"/>
                        </a:rPr>
                        <a:t>D</a:t>
                      </a:r>
                    </a:p>
                  </a:txBody>
                  <a:tcPr marL="22944" marR="22944" marT="22944" marB="0" anchor="b">
                    <a:lnL>
                      <a:noFill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2600" b="0" i="0" u="none" strike="noStrike" dirty="0">
                          <a:solidFill>
                            <a:srgbClr val="FF0000"/>
                          </a:solidFill>
                          <a:effectLst/>
                          <a:latin typeface="Trebuchet" panose="020B0703020202090204" pitchFamily="34" charset="0"/>
                        </a:rPr>
                        <a:t>C-E-G#</a:t>
                      </a:r>
                    </a:p>
                  </a:txBody>
                  <a:tcPr marL="22944" marR="22944" marT="22944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2600" b="0" i="0" u="none" strike="noStrike" dirty="0">
                          <a:solidFill>
                            <a:srgbClr val="FF0000"/>
                          </a:solidFill>
                          <a:effectLst/>
                          <a:latin typeface="Trebuchet" panose="020B0703020202090204" pitchFamily="34" charset="0"/>
                        </a:rPr>
                        <a:t>C Augmented</a:t>
                      </a:r>
                    </a:p>
                  </a:txBody>
                  <a:tcPr marL="22944" marR="22944" marT="22944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783324946"/>
                  </a:ext>
                </a:extLst>
              </a:tr>
              <a:tr h="514854">
                <a:tc>
                  <a:txBody>
                    <a:bodyPr/>
                    <a:lstStyle/>
                    <a:p>
                      <a:pPr algn="ctr" fontAlgn="b"/>
                      <a:r>
                        <a:rPr lang="en-GB" sz="2600" b="0" i="0" u="none" strike="noStrike">
                          <a:solidFill>
                            <a:srgbClr val="000000"/>
                          </a:solidFill>
                          <a:effectLst/>
                          <a:latin typeface="Trebuchet" panose="020B0703020202090204" pitchFamily="34" charset="0"/>
                        </a:rPr>
                        <a:t>iv</a:t>
                      </a:r>
                    </a:p>
                  </a:txBody>
                  <a:tcPr marL="22944" marR="22944" marT="22944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9E1F2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2600" b="0" i="0" u="none" strike="noStrike" dirty="0">
                          <a:solidFill>
                            <a:srgbClr val="000000"/>
                          </a:solidFill>
                          <a:effectLst/>
                          <a:latin typeface="Trebuchet" panose="020B0703020202090204" pitchFamily="34" charset="0"/>
                        </a:rPr>
                        <a:t>A</a:t>
                      </a:r>
                    </a:p>
                  </a:txBody>
                  <a:tcPr marL="22944" marR="22944" marT="22944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2600" b="0" i="0" u="none" strike="noStrike" dirty="0">
                          <a:solidFill>
                            <a:srgbClr val="000000"/>
                          </a:solidFill>
                          <a:effectLst/>
                          <a:latin typeface="Trebuchet" panose="020B0703020202090204" pitchFamily="34" charset="0"/>
                        </a:rPr>
                        <a:t>B</a:t>
                      </a:r>
                    </a:p>
                  </a:txBody>
                  <a:tcPr marL="22944" marR="22944" marT="22944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2600" b="0" i="0" u="none" strike="noStrike">
                          <a:solidFill>
                            <a:srgbClr val="000000"/>
                          </a:solidFill>
                          <a:effectLst/>
                          <a:latin typeface="Trebuchet" panose="020B0703020202090204" pitchFamily="34" charset="0"/>
                        </a:rPr>
                        <a:t>C</a:t>
                      </a:r>
                    </a:p>
                  </a:txBody>
                  <a:tcPr marL="22944" marR="22944" marT="22944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2600" b="0" i="0" u="none" strike="noStrike">
                          <a:solidFill>
                            <a:srgbClr val="000000"/>
                          </a:solidFill>
                          <a:effectLst/>
                          <a:latin typeface="Trebuchet" panose="020B0703020202090204" pitchFamily="34" charset="0"/>
                        </a:rPr>
                        <a:t>D</a:t>
                      </a:r>
                    </a:p>
                  </a:txBody>
                  <a:tcPr marL="22944" marR="22944" marT="22944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E2EFDA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2600" b="0" i="0" u="none" strike="noStrike">
                          <a:solidFill>
                            <a:srgbClr val="000000"/>
                          </a:solidFill>
                          <a:effectLst/>
                          <a:latin typeface="Trebuchet" panose="020B0703020202090204" pitchFamily="34" charset="0"/>
                        </a:rPr>
                        <a:t>E</a:t>
                      </a:r>
                    </a:p>
                  </a:txBody>
                  <a:tcPr marL="22944" marR="22944" marT="22944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2600" b="0" i="0" u="none" strike="noStrike">
                          <a:solidFill>
                            <a:srgbClr val="000000"/>
                          </a:solidFill>
                          <a:effectLst/>
                          <a:latin typeface="Trebuchet" panose="020B0703020202090204" pitchFamily="34" charset="0"/>
                        </a:rPr>
                        <a:t>F</a:t>
                      </a:r>
                    </a:p>
                  </a:txBody>
                  <a:tcPr marL="22944" marR="22944" marT="22944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E2EFDA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2600" b="0" i="0" u="none" strike="noStrike">
                          <a:solidFill>
                            <a:srgbClr val="000000"/>
                          </a:solidFill>
                          <a:effectLst/>
                          <a:latin typeface="Trebuchet" panose="020B0703020202090204" pitchFamily="34" charset="0"/>
                        </a:rPr>
                        <a:t>G#</a:t>
                      </a:r>
                    </a:p>
                  </a:txBody>
                  <a:tcPr marL="22944" marR="22944" marT="22944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2600" b="0" i="0" u="none" strike="noStrike">
                          <a:solidFill>
                            <a:srgbClr val="000000"/>
                          </a:solidFill>
                          <a:effectLst/>
                          <a:latin typeface="Trebuchet" panose="020B0703020202090204" pitchFamily="34" charset="0"/>
                        </a:rPr>
                        <a:t>A</a:t>
                      </a:r>
                    </a:p>
                  </a:txBody>
                  <a:tcPr marL="22944" marR="22944" marT="22944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E2EFDA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2600" b="0" i="0" u="none" strike="noStrike">
                          <a:solidFill>
                            <a:srgbClr val="000000"/>
                          </a:solidFill>
                          <a:effectLst/>
                          <a:latin typeface="Trebuchet" panose="020B0703020202090204" pitchFamily="34" charset="0"/>
                        </a:rPr>
                        <a:t>B</a:t>
                      </a:r>
                    </a:p>
                  </a:txBody>
                  <a:tcPr marL="22944" marR="22944" marT="22944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2600" b="0" i="0" u="none" strike="noStrike">
                          <a:solidFill>
                            <a:srgbClr val="000000"/>
                          </a:solidFill>
                          <a:effectLst/>
                          <a:latin typeface="Trebuchet" panose="020B0703020202090204" pitchFamily="34" charset="0"/>
                        </a:rPr>
                        <a:t>C</a:t>
                      </a:r>
                    </a:p>
                  </a:txBody>
                  <a:tcPr marL="22944" marR="22944" marT="22944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2600" b="0" i="0" u="none" strike="noStrike">
                          <a:solidFill>
                            <a:srgbClr val="000000"/>
                          </a:solidFill>
                          <a:effectLst/>
                          <a:latin typeface="Trebuchet" panose="020B0703020202090204" pitchFamily="34" charset="0"/>
                        </a:rPr>
                        <a:t>D</a:t>
                      </a:r>
                    </a:p>
                  </a:txBody>
                  <a:tcPr marL="22944" marR="22944" marT="22944" marB="0" anchor="b">
                    <a:lnL>
                      <a:noFill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2600" b="0" i="0" u="none" strike="noStrike">
                          <a:solidFill>
                            <a:srgbClr val="000000"/>
                          </a:solidFill>
                          <a:effectLst/>
                          <a:latin typeface="Trebuchet" panose="020B0703020202090204" pitchFamily="34" charset="0"/>
                        </a:rPr>
                        <a:t>D-F-A</a:t>
                      </a:r>
                    </a:p>
                  </a:txBody>
                  <a:tcPr marL="22944" marR="22944" marT="22944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2600" b="0" i="0" u="none" strike="noStrike">
                          <a:solidFill>
                            <a:srgbClr val="000000"/>
                          </a:solidFill>
                          <a:effectLst/>
                          <a:latin typeface="Trebuchet" panose="020B0703020202090204" pitchFamily="34" charset="0"/>
                        </a:rPr>
                        <a:t>D minor</a:t>
                      </a:r>
                    </a:p>
                  </a:txBody>
                  <a:tcPr marL="22944" marR="22944" marT="22944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970033856"/>
                  </a:ext>
                </a:extLst>
              </a:tr>
              <a:tr h="514854">
                <a:tc>
                  <a:txBody>
                    <a:bodyPr/>
                    <a:lstStyle/>
                    <a:p>
                      <a:pPr algn="ctr" fontAlgn="b"/>
                      <a:r>
                        <a:rPr lang="en-GB" sz="2600" b="0" i="0" u="none" strike="noStrike" dirty="0">
                          <a:solidFill>
                            <a:srgbClr val="FF0000"/>
                          </a:solidFill>
                          <a:effectLst/>
                          <a:latin typeface="Trebuchet" panose="020B0703020202090204" pitchFamily="34" charset="0"/>
                        </a:rPr>
                        <a:t>V</a:t>
                      </a:r>
                    </a:p>
                  </a:txBody>
                  <a:tcPr marL="22944" marR="22944" marT="22944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9E1F2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2600" b="0" i="0" u="none" strike="noStrike" dirty="0">
                          <a:solidFill>
                            <a:srgbClr val="FF0000"/>
                          </a:solidFill>
                          <a:effectLst/>
                          <a:latin typeface="Trebuchet" panose="020B0703020202090204" pitchFamily="34" charset="0"/>
                        </a:rPr>
                        <a:t>A</a:t>
                      </a:r>
                    </a:p>
                  </a:txBody>
                  <a:tcPr marL="22944" marR="22944" marT="22944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2600" b="0" i="0" u="none" strike="noStrike" dirty="0">
                          <a:solidFill>
                            <a:srgbClr val="FF0000"/>
                          </a:solidFill>
                          <a:effectLst/>
                          <a:latin typeface="Trebuchet" panose="020B0703020202090204" pitchFamily="34" charset="0"/>
                        </a:rPr>
                        <a:t>B</a:t>
                      </a:r>
                    </a:p>
                  </a:txBody>
                  <a:tcPr marL="22944" marR="22944" marT="22944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2600" b="0" i="0" u="none" strike="noStrike" dirty="0">
                          <a:solidFill>
                            <a:srgbClr val="FF0000"/>
                          </a:solidFill>
                          <a:effectLst/>
                          <a:latin typeface="Trebuchet" panose="020B0703020202090204" pitchFamily="34" charset="0"/>
                        </a:rPr>
                        <a:t>C</a:t>
                      </a:r>
                    </a:p>
                  </a:txBody>
                  <a:tcPr marL="22944" marR="22944" marT="22944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2600" b="0" i="0" u="none" strike="noStrike" dirty="0">
                          <a:solidFill>
                            <a:srgbClr val="FF0000"/>
                          </a:solidFill>
                          <a:effectLst/>
                          <a:latin typeface="Trebuchet" panose="020B0703020202090204" pitchFamily="34" charset="0"/>
                        </a:rPr>
                        <a:t>D</a:t>
                      </a:r>
                    </a:p>
                  </a:txBody>
                  <a:tcPr marL="22944" marR="22944" marT="22944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2600" b="0" i="0" u="none" strike="noStrike" dirty="0">
                          <a:solidFill>
                            <a:srgbClr val="FF0000"/>
                          </a:solidFill>
                          <a:effectLst/>
                          <a:latin typeface="Trebuchet" panose="020B0703020202090204" pitchFamily="34" charset="0"/>
                        </a:rPr>
                        <a:t>E</a:t>
                      </a:r>
                    </a:p>
                  </a:txBody>
                  <a:tcPr marL="22944" marR="22944" marT="22944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E2EFDA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2600" b="0" i="0" u="none" strike="noStrike" dirty="0">
                          <a:solidFill>
                            <a:srgbClr val="FF0000"/>
                          </a:solidFill>
                          <a:effectLst/>
                          <a:latin typeface="Trebuchet" panose="020B0703020202090204" pitchFamily="34" charset="0"/>
                        </a:rPr>
                        <a:t>F</a:t>
                      </a:r>
                    </a:p>
                  </a:txBody>
                  <a:tcPr marL="22944" marR="22944" marT="22944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2600" b="0" i="0" u="none" strike="noStrike" dirty="0">
                          <a:solidFill>
                            <a:srgbClr val="FF0000"/>
                          </a:solidFill>
                          <a:effectLst/>
                          <a:latin typeface="Trebuchet" panose="020B0703020202090204" pitchFamily="34" charset="0"/>
                        </a:rPr>
                        <a:t>G#</a:t>
                      </a:r>
                    </a:p>
                  </a:txBody>
                  <a:tcPr marL="22944" marR="22944" marT="22944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E2EFDA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2600" b="0" i="0" u="none" strike="noStrike" dirty="0">
                          <a:solidFill>
                            <a:srgbClr val="FF0000"/>
                          </a:solidFill>
                          <a:effectLst/>
                          <a:latin typeface="Trebuchet" panose="020B0703020202090204" pitchFamily="34" charset="0"/>
                        </a:rPr>
                        <a:t>A</a:t>
                      </a:r>
                    </a:p>
                  </a:txBody>
                  <a:tcPr marL="22944" marR="22944" marT="22944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2600" b="0" i="0" u="none" strike="noStrike" dirty="0">
                          <a:solidFill>
                            <a:srgbClr val="FF0000"/>
                          </a:solidFill>
                          <a:effectLst/>
                          <a:latin typeface="Trebuchet" panose="020B0703020202090204" pitchFamily="34" charset="0"/>
                        </a:rPr>
                        <a:t>B</a:t>
                      </a:r>
                    </a:p>
                  </a:txBody>
                  <a:tcPr marL="22944" marR="22944" marT="22944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E2EFDA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2600" b="0" i="0" u="none" strike="noStrike" dirty="0">
                          <a:solidFill>
                            <a:srgbClr val="FF0000"/>
                          </a:solidFill>
                          <a:effectLst/>
                          <a:latin typeface="Trebuchet" panose="020B0703020202090204" pitchFamily="34" charset="0"/>
                        </a:rPr>
                        <a:t>C</a:t>
                      </a:r>
                    </a:p>
                  </a:txBody>
                  <a:tcPr marL="22944" marR="22944" marT="22944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2600" b="0" i="0" u="none" strike="noStrike" dirty="0">
                          <a:solidFill>
                            <a:srgbClr val="FF0000"/>
                          </a:solidFill>
                          <a:effectLst/>
                          <a:latin typeface="Trebuchet" panose="020B0703020202090204" pitchFamily="34" charset="0"/>
                        </a:rPr>
                        <a:t>D</a:t>
                      </a:r>
                    </a:p>
                  </a:txBody>
                  <a:tcPr marL="22944" marR="22944" marT="22944" marB="0" anchor="b">
                    <a:lnL>
                      <a:noFill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2600" b="0" i="0" u="none" strike="noStrike" dirty="0">
                          <a:solidFill>
                            <a:srgbClr val="FF0000"/>
                          </a:solidFill>
                          <a:effectLst/>
                          <a:latin typeface="Trebuchet" panose="020B0703020202090204" pitchFamily="34" charset="0"/>
                        </a:rPr>
                        <a:t>E-G#-B</a:t>
                      </a:r>
                    </a:p>
                  </a:txBody>
                  <a:tcPr marL="22944" marR="22944" marT="22944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2600" b="0" i="0" u="none" strike="noStrike" dirty="0">
                          <a:solidFill>
                            <a:srgbClr val="FF0000"/>
                          </a:solidFill>
                          <a:effectLst/>
                          <a:latin typeface="Trebuchet" panose="020B0703020202090204" pitchFamily="34" charset="0"/>
                        </a:rPr>
                        <a:t>E Major</a:t>
                      </a:r>
                    </a:p>
                  </a:txBody>
                  <a:tcPr marL="22944" marR="22944" marT="22944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3601903700"/>
                  </a:ext>
                </a:extLst>
              </a:tr>
              <a:tr h="514854">
                <a:tc>
                  <a:txBody>
                    <a:bodyPr/>
                    <a:lstStyle/>
                    <a:p>
                      <a:pPr algn="ctr" fontAlgn="b"/>
                      <a:r>
                        <a:rPr lang="en-GB" sz="2600" b="0" i="0" u="none" strike="noStrike" dirty="0">
                          <a:solidFill>
                            <a:srgbClr val="000000"/>
                          </a:solidFill>
                          <a:effectLst/>
                          <a:latin typeface="Trebuchet" panose="020B0703020202090204" pitchFamily="34" charset="0"/>
                        </a:rPr>
                        <a:t>VI</a:t>
                      </a:r>
                    </a:p>
                  </a:txBody>
                  <a:tcPr marL="22944" marR="22944" marT="22944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9E1F2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2600" b="0" i="0" u="none" strike="noStrike">
                          <a:solidFill>
                            <a:srgbClr val="000000"/>
                          </a:solidFill>
                          <a:effectLst/>
                          <a:latin typeface="Trebuchet" panose="020B0703020202090204" pitchFamily="34" charset="0"/>
                        </a:rPr>
                        <a:t>A</a:t>
                      </a:r>
                    </a:p>
                  </a:txBody>
                  <a:tcPr marL="22944" marR="22944" marT="22944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2600" b="0" i="0" u="none" strike="noStrike">
                          <a:solidFill>
                            <a:srgbClr val="000000"/>
                          </a:solidFill>
                          <a:effectLst/>
                          <a:latin typeface="Trebuchet" panose="020B0703020202090204" pitchFamily="34" charset="0"/>
                        </a:rPr>
                        <a:t>B</a:t>
                      </a:r>
                    </a:p>
                  </a:txBody>
                  <a:tcPr marL="22944" marR="22944" marT="22944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2600" b="0" i="0" u="none" strike="noStrike">
                          <a:solidFill>
                            <a:srgbClr val="000000"/>
                          </a:solidFill>
                          <a:effectLst/>
                          <a:latin typeface="Trebuchet" panose="020B0703020202090204" pitchFamily="34" charset="0"/>
                        </a:rPr>
                        <a:t>C</a:t>
                      </a:r>
                    </a:p>
                  </a:txBody>
                  <a:tcPr marL="22944" marR="22944" marT="22944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2600" b="0" i="0" u="none" strike="noStrike">
                          <a:solidFill>
                            <a:srgbClr val="000000"/>
                          </a:solidFill>
                          <a:effectLst/>
                          <a:latin typeface="Trebuchet" panose="020B0703020202090204" pitchFamily="34" charset="0"/>
                        </a:rPr>
                        <a:t>D</a:t>
                      </a:r>
                    </a:p>
                  </a:txBody>
                  <a:tcPr marL="22944" marR="22944" marT="22944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2600" b="0" i="0" u="none" strike="noStrike">
                          <a:solidFill>
                            <a:srgbClr val="000000"/>
                          </a:solidFill>
                          <a:effectLst/>
                          <a:latin typeface="Trebuchet" panose="020B0703020202090204" pitchFamily="34" charset="0"/>
                        </a:rPr>
                        <a:t>E</a:t>
                      </a:r>
                    </a:p>
                  </a:txBody>
                  <a:tcPr marL="22944" marR="22944" marT="22944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2600" b="0" i="0" u="none" strike="noStrike">
                          <a:solidFill>
                            <a:srgbClr val="000000"/>
                          </a:solidFill>
                          <a:effectLst/>
                          <a:latin typeface="Trebuchet" panose="020B0703020202090204" pitchFamily="34" charset="0"/>
                        </a:rPr>
                        <a:t>F</a:t>
                      </a:r>
                    </a:p>
                  </a:txBody>
                  <a:tcPr marL="22944" marR="22944" marT="22944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E2EFDA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2600" b="0" i="0" u="none" strike="noStrike">
                          <a:solidFill>
                            <a:srgbClr val="000000"/>
                          </a:solidFill>
                          <a:effectLst/>
                          <a:latin typeface="Trebuchet" panose="020B0703020202090204" pitchFamily="34" charset="0"/>
                        </a:rPr>
                        <a:t>G#</a:t>
                      </a:r>
                    </a:p>
                  </a:txBody>
                  <a:tcPr marL="22944" marR="22944" marT="22944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2600" b="0" i="0" u="none" strike="noStrike" dirty="0">
                          <a:solidFill>
                            <a:srgbClr val="000000"/>
                          </a:solidFill>
                          <a:effectLst/>
                          <a:latin typeface="Trebuchet" panose="020B0703020202090204" pitchFamily="34" charset="0"/>
                        </a:rPr>
                        <a:t>A</a:t>
                      </a:r>
                    </a:p>
                  </a:txBody>
                  <a:tcPr marL="22944" marR="22944" marT="22944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E2EFDA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2600" b="0" i="0" u="none" strike="noStrike">
                          <a:solidFill>
                            <a:srgbClr val="000000"/>
                          </a:solidFill>
                          <a:effectLst/>
                          <a:latin typeface="Trebuchet" panose="020B0703020202090204" pitchFamily="34" charset="0"/>
                        </a:rPr>
                        <a:t>B</a:t>
                      </a:r>
                    </a:p>
                  </a:txBody>
                  <a:tcPr marL="22944" marR="22944" marT="22944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2600" b="0" i="0" u="none" strike="noStrike">
                          <a:solidFill>
                            <a:srgbClr val="000000"/>
                          </a:solidFill>
                          <a:effectLst/>
                          <a:latin typeface="Trebuchet" panose="020B0703020202090204" pitchFamily="34" charset="0"/>
                        </a:rPr>
                        <a:t>C</a:t>
                      </a:r>
                    </a:p>
                  </a:txBody>
                  <a:tcPr marL="22944" marR="22944" marT="22944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E2EFDA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2600" b="0" i="0" u="none" strike="noStrike">
                          <a:solidFill>
                            <a:srgbClr val="000000"/>
                          </a:solidFill>
                          <a:effectLst/>
                          <a:latin typeface="Trebuchet" panose="020B0703020202090204" pitchFamily="34" charset="0"/>
                        </a:rPr>
                        <a:t>D</a:t>
                      </a:r>
                    </a:p>
                  </a:txBody>
                  <a:tcPr marL="22944" marR="22944" marT="22944" marB="0" anchor="b">
                    <a:lnL>
                      <a:noFill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2600" b="0" i="0" u="none" strike="noStrike">
                          <a:solidFill>
                            <a:srgbClr val="000000"/>
                          </a:solidFill>
                          <a:effectLst/>
                          <a:latin typeface="Trebuchet" panose="020B0703020202090204" pitchFamily="34" charset="0"/>
                        </a:rPr>
                        <a:t>F-A-C</a:t>
                      </a:r>
                    </a:p>
                  </a:txBody>
                  <a:tcPr marL="22944" marR="22944" marT="22944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2600" b="0" i="0" u="none" strike="noStrike" dirty="0">
                          <a:solidFill>
                            <a:srgbClr val="000000"/>
                          </a:solidFill>
                          <a:effectLst/>
                          <a:latin typeface="Trebuchet" panose="020B0703020202090204" pitchFamily="34" charset="0"/>
                        </a:rPr>
                        <a:t>F Major</a:t>
                      </a:r>
                    </a:p>
                  </a:txBody>
                  <a:tcPr marL="22944" marR="22944" marT="22944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959675045"/>
                  </a:ext>
                </a:extLst>
              </a:tr>
              <a:tr h="514854">
                <a:tc>
                  <a:txBody>
                    <a:bodyPr/>
                    <a:lstStyle/>
                    <a:p>
                      <a:pPr algn="ctr" fontAlgn="b"/>
                      <a:r>
                        <a:rPr lang="en-GB" sz="2600" b="0" i="0" u="none" strike="noStrike" dirty="0">
                          <a:solidFill>
                            <a:srgbClr val="FF0000"/>
                          </a:solidFill>
                          <a:effectLst/>
                          <a:latin typeface="Trebuchet" panose="020B0703020202090204" pitchFamily="34" charset="0"/>
                        </a:rPr>
                        <a:t>vii</a:t>
                      </a:r>
                      <a:r>
                        <a:rPr lang="en-GB" sz="2400" b="0" i="0" u="none" strike="noStrike" dirty="0">
                          <a:solidFill>
                            <a:srgbClr val="FF0000"/>
                          </a:solidFill>
                          <a:effectLst/>
                          <a:latin typeface="Trebuchet" panose="020B0703020202090204" pitchFamily="34" charset="0"/>
                        </a:rPr>
                        <a:t>°</a:t>
                      </a:r>
                      <a:endParaRPr lang="en-GB" sz="2600" b="0" i="0" u="none" strike="noStrike" dirty="0">
                        <a:solidFill>
                          <a:srgbClr val="FF0000"/>
                        </a:solidFill>
                        <a:effectLst/>
                        <a:latin typeface="Trebuchet" panose="020B0703020202090204" pitchFamily="34" charset="0"/>
                      </a:endParaRPr>
                    </a:p>
                  </a:txBody>
                  <a:tcPr marL="22944" marR="22944" marT="22944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9E1F2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2600" b="0" i="0" u="none" strike="noStrike" dirty="0">
                          <a:solidFill>
                            <a:srgbClr val="FF0000"/>
                          </a:solidFill>
                          <a:effectLst/>
                          <a:latin typeface="Trebuchet" panose="020B0703020202090204" pitchFamily="34" charset="0"/>
                        </a:rPr>
                        <a:t>A</a:t>
                      </a:r>
                    </a:p>
                  </a:txBody>
                  <a:tcPr marL="22944" marR="22944" marT="22944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2600" b="0" i="0" u="none" strike="noStrike">
                          <a:solidFill>
                            <a:srgbClr val="FF0000"/>
                          </a:solidFill>
                          <a:effectLst/>
                          <a:latin typeface="Trebuchet" panose="020B0703020202090204" pitchFamily="34" charset="0"/>
                        </a:rPr>
                        <a:t>B</a:t>
                      </a:r>
                    </a:p>
                  </a:txBody>
                  <a:tcPr marL="22944" marR="22944" marT="22944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2600" b="0" i="0" u="none" strike="noStrike" dirty="0">
                          <a:solidFill>
                            <a:srgbClr val="FF0000"/>
                          </a:solidFill>
                          <a:effectLst/>
                          <a:latin typeface="Trebuchet" panose="020B0703020202090204" pitchFamily="34" charset="0"/>
                        </a:rPr>
                        <a:t>C</a:t>
                      </a:r>
                    </a:p>
                  </a:txBody>
                  <a:tcPr marL="22944" marR="22944" marT="22944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2600" b="0" i="0" u="none" strike="noStrike" dirty="0">
                          <a:solidFill>
                            <a:srgbClr val="FF0000"/>
                          </a:solidFill>
                          <a:effectLst/>
                          <a:latin typeface="Trebuchet" panose="020B0703020202090204" pitchFamily="34" charset="0"/>
                        </a:rPr>
                        <a:t>D</a:t>
                      </a:r>
                    </a:p>
                  </a:txBody>
                  <a:tcPr marL="22944" marR="22944" marT="22944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2600" b="0" i="0" u="none" strike="noStrike" dirty="0">
                          <a:solidFill>
                            <a:srgbClr val="FF0000"/>
                          </a:solidFill>
                          <a:effectLst/>
                          <a:latin typeface="Trebuchet" panose="020B0703020202090204" pitchFamily="34" charset="0"/>
                        </a:rPr>
                        <a:t>E</a:t>
                      </a:r>
                    </a:p>
                  </a:txBody>
                  <a:tcPr marL="22944" marR="22944" marT="22944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2600" b="0" i="0" u="none" strike="noStrike" dirty="0">
                          <a:solidFill>
                            <a:srgbClr val="FF0000"/>
                          </a:solidFill>
                          <a:effectLst/>
                          <a:latin typeface="Trebuchet" panose="020B0703020202090204" pitchFamily="34" charset="0"/>
                        </a:rPr>
                        <a:t>F</a:t>
                      </a:r>
                    </a:p>
                  </a:txBody>
                  <a:tcPr marL="22944" marR="22944" marT="22944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2600" b="0" i="0" u="none" strike="noStrike" dirty="0">
                          <a:solidFill>
                            <a:srgbClr val="FF0000"/>
                          </a:solidFill>
                          <a:effectLst/>
                          <a:latin typeface="Trebuchet" panose="020B0703020202090204" pitchFamily="34" charset="0"/>
                        </a:rPr>
                        <a:t>G#</a:t>
                      </a:r>
                    </a:p>
                  </a:txBody>
                  <a:tcPr marL="22944" marR="22944" marT="22944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E2EFDA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2600" b="0" i="0" u="none" strike="noStrike" dirty="0">
                          <a:solidFill>
                            <a:srgbClr val="FF0000"/>
                          </a:solidFill>
                          <a:effectLst/>
                          <a:latin typeface="Trebuchet" panose="020B0703020202090204" pitchFamily="34" charset="0"/>
                        </a:rPr>
                        <a:t>A</a:t>
                      </a:r>
                    </a:p>
                  </a:txBody>
                  <a:tcPr marL="22944" marR="22944" marT="22944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2600" b="0" i="0" u="none" strike="noStrike" dirty="0">
                          <a:solidFill>
                            <a:srgbClr val="FF0000"/>
                          </a:solidFill>
                          <a:effectLst/>
                          <a:latin typeface="Trebuchet" panose="020B0703020202090204" pitchFamily="34" charset="0"/>
                        </a:rPr>
                        <a:t>B</a:t>
                      </a:r>
                    </a:p>
                  </a:txBody>
                  <a:tcPr marL="22944" marR="22944" marT="22944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E2EFDA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2600" b="0" i="0" u="none" strike="noStrike" dirty="0">
                          <a:solidFill>
                            <a:srgbClr val="FF0000"/>
                          </a:solidFill>
                          <a:effectLst/>
                          <a:latin typeface="Trebuchet" panose="020B0703020202090204" pitchFamily="34" charset="0"/>
                        </a:rPr>
                        <a:t>C</a:t>
                      </a:r>
                    </a:p>
                  </a:txBody>
                  <a:tcPr marL="22944" marR="22944" marT="22944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2600" b="0" i="0" u="none" strike="noStrike" dirty="0">
                          <a:solidFill>
                            <a:srgbClr val="FF0000"/>
                          </a:solidFill>
                          <a:effectLst/>
                          <a:latin typeface="Trebuchet" panose="020B0703020202090204" pitchFamily="34" charset="0"/>
                        </a:rPr>
                        <a:t>D</a:t>
                      </a:r>
                    </a:p>
                  </a:txBody>
                  <a:tcPr marL="22944" marR="22944" marT="22944" marB="0" anchor="b">
                    <a:lnL>
                      <a:noFill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E2EFDA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2600" b="0" i="0" u="none" strike="noStrike" dirty="0">
                          <a:solidFill>
                            <a:srgbClr val="FF0000"/>
                          </a:solidFill>
                          <a:effectLst/>
                          <a:latin typeface="Trebuchet" panose="020B0703020202090204" pitchFamily="34" charset="0"/>
                        </a:rPr>
                        <a:t>G#-B-D</a:t>
                      </a:r>
                    </a:p>
                  </a:txBody>
                  <a:tcPr marL="22944" marR="22944" marT="22944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2600" b="0" i="0" u="none" strike="noStrike" dirty="0">
                          <a:solidFill>
                            <a:srgbClr val="FF0000"/>
                          </a:solidFill>
                          <a:effectLst/>
                          <a:latin typeface="Trebuchet" panose="020B0703020202090204" pitchFamily="34" charset="0"/>
                        </a:rPr>
                        <a:t>G# diminished</a:t>
                      </a:r>
                    </a:p>
                  </a:txBody>
                  <a:tcPr marL="22944" marR="22944" marT="22944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2412808927"/>
                  </a:ext>
                </a:extLst>
              </a:tr>
            </a:tbl>
          </a:graphicData>
        </a:graphic>
      </p:graphicFrame>
      <p:pic>
        <p:nvPicPr>
          <p:cNvPr id="3" name="DiatonicTriadsHarmMinorAudio">
            <a:hlinkClick r:id="" action="ppaction://media"/>
            <a:extLst>
              <a:ext uri="{FF2B5EF4-FFF2-40B4-BE49-F238E27FC236}">
                <a16:creationId xmlns:a16="http://schemas.microsoft.com/office/drawing/2014/main" id="{DC641080-914B-E242-B355-083751DF7640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8541813" y="421238"/>
            <a:ext cx="812800" cy="812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44612101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1937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3"/>
                </p:tgtEl>
              </p:cMediaNode>
            </p:audio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31" name="Rectangle 1030">
            <a:extLst>
              <a:ext uri="{FF2B5EF4-FFF2-40B4-BE49-F238E27FC236}">
                <a16:creationId xmlns:a16="http://schemas.microsoft.com/office/drawing/2014/main" id="{A8384FB5-9ADC-4DDC-881B-597D56F5B15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33" name="Rectangle 1032">
            <a:extLst>
              <a:ext uri="{FF2B5EF4-FFF2-40B4-BE49-F238E27FC236}">
                <a16:creationId xmlns:a16="http://schemas.microsoft.com/office/drawing/2014/main" id="{1199E1B1-A8C0-4FE8-A5A8-1CB41D69F85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2" y="0"/>
            <a:ext cx="12191998" cy="1575955"/>
          </a:xfrm>
          <a:prstGeom prst="rect">
            <a:avLst/>
          </a:prstGeom>
          <a:gradFill>
            <a:gsLst>
              <a:gs pos="0">
                <a:srgbClr val="000000">
                  <a:alpha val="96000"/>
                </a:srgbClr>
              </a:gs>
              <a:gs pos="100000">
                <a:schemeClr val="accent1">
                  <a:lumMod val="75000"/>
                </a:schemeClr>
              </a:gs>
            </a:gsLst>
            <a:lin ang="6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35" name="Rectangle 1034">
            <a:extLst>
              <a:ext uri="{FF2B5EF4-FFF2-40B4-BE49-F238E27FC236}">
                <a16:creationId xmlns:a16="http://schemas.microsoft.com/office/drawing/2014/main" id="{84A8DE83-DE75-4B41-9DB4-A7EC0B0DEC0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8128856" cy="1575461"/>
          </a:xfrm>
          <a:prstGeom prst="rect">
            <a:avLst/>
          </a:prstGeom>
          <a:gradFill>
            <a:gsLst>
              <a:gs pos="0">
                <a:schemeClr val="accent1">
                  <a:alpha val="41000"/>
                </a:schemeClr>
              </a:gs>
              <a:gs pos="74000">
                <a:schemeClr val="accent1">
                  <a:lumMod val="60000"/>
                  <a:lumOff val="40000"/>
                  <a:alpha val="0"/>
                </a:schemeClr>
              </a:gs>
            </a:gsLst>
            <a:lin ang="8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37" name="Rectangle 1036">
            <a:extLst>
              <a:ext uri="{FF2B5EF4-FFF2-40B4-BE49-F238E27FC236}">
                <a16:creationId xmlns:a16="http://schemas.microsoft.com/office/drawing/2014/main" id="{A7009A0A-BEF5-4EAC-AF15-E4F9F002E23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-3" y="-1"/>
            <a:ext cx="12192002" cy="1574311"/>
          </a:xfrm>
          <a:prstGeom prst="rect">
            <a:avLst/>
          </a:prstGeom>
          <a:gradFill>
            <a:gsLst>
              <a:gs pos="0">
                <a:srgbClr val="000000">
                  <a:alpha val="63000"/>
                </a:srgbClr>
              </a:gs>
              <a:gs pos="78000">
                <a:schemeClr val="accent1">
                  <a:alpha val="15000"/>
                </a:schemeClr>
              </a:gs>
            </a:gsLst>
            <a:lin ang="156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DD083D6-03A4-97BE-146E-4B46763A6E7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99713" y="248038"/>
            <a:ext cx="7955189" cy="1159200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z="3200" kern="1200" dirty="0" err="1">
                <a:solidFill>
                  <a:schemeClr val="bg1"/>
                </a:solidFill>
                <a:latin typeface="+mj-lt"/>
                <a:ea typeface="+mj-ea"/>
                <a:cs typeface="+mj-cs"/>
              </a:rPr>
              <a:t>Harmonising</a:t>
            </a:r>
            <a:r>
              <a:rPr lang="en-US" sz="3200" kern="1200" dirty="0">
                <a:solidFill>
                  <a:schemeClr val="bg1"/>
                </a:solidFill>
                <a:latin typeface="+mj-lt"/>
                <a:ea typeface="+mj-ea"/>
                <a:cs typeface="+mj-cs"/>
              </a:rPr>
              <a:t> the melodic minor scale</a:t>
            </a:r>
            <a:endParaRPr lang="en-US" sz="3200" kern="1200" dirty="0">
              <a:solidFill>
                <a:srgbClr val="FFFFFF"/>
              </a:solidFill>
              <a:latin typeface="+mj-lt"/>
              <a:ea typeface="+mj-ea"/>
              <a:cs typeface="+mj-cs"/>
            </a:endParaRPr>
          </a:p>
        </p:txBody>
      </p:sp>
      <p:graphicFrame>
        <p:nvGraphicFramePr>
          <p:cNvPr id="4" name="Table 3">
            <a:extLst>
              <a:ext uri="{FF2B5EF4-FFF2-40B4-BE49-F238E27FC236}">
                <a16:creationId xmlns:a16="http://schemas.microsoft.com/office/drawing/2014/main" id="{85BCD5B0-2D21-3102-B89A-F997E67063DC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20504807"/>
              </p:ext>
            </p:extLst>
          </p:nvPr>
        </p:nvGraphicFramePr>
        <p:xfrm>
          <a:off x="493268" y="2454293"/>
          <a:ext cx="11205459" cy="3522573"/>
        </p:xfrm>
        <a:graphic>
          <a:graphicData uri="http://schemas.openxmlformats.org/drawingml/2006/table">
            <a:tbl>
              <a:tblPr/>
              <a:tblGrid>
                <a:gridCol w="1518497">
                  <a:extLst>
                    <a:ext uri="{9D8B030D-6E8A-4147-A177-3AD203B41FA5}">
                      <a16:colId xmlns:a16="http://schemas.microsoft.com/office/drawing/2014/main" val="2954533825"/>
                    </a:ext>
                  </a:extLst>
                </a:gridCol>
                <a:gridCol w="451622">
                  <a:extLst>
                    <a:ext uri="{9D8B030D-6E8A-4147-A177-3AD203B41FA5}">
                      <a16:colId xmlns:a16="http://schemas.microsoft.com/office/drawing/2014/main" val="1548972061"/>
                    </a:ext>
                  </a:extLst>
                </a:gridCol>
                <a:gridCol w="451622">
                  <a:extLst>
                    <a:ext uri="{9D8B030D-6E8A-4147-A177-3AD203B41FA5}">
                      <a16:colId xmlns:a16="http://schemas.microsoft.com/office/drawing/2014/main" val="2208636153"/>
                    </a:ext>
                  </a:extLst>
                </a:gridCol>
                <a:gridCol w="451622">
                  <a:extLst>
                    <a:ext uri="{9D8B030D-6E8A-4147-A177-3AD203B41FA5}">
                      <a16:colId xmlns:a16="http://schemas.microsoft.com/office/drawing/2014/main" val="2841252374"/>
                    </a:ext>
                  </a:extLst>
                </a:gridCol>
                <a:gridCol w="451622">
                  <a:extLst>
                    <a:ext uri="{9D8B030D-6E8A-4147-A177-3AD203B41FA5}">
                      <a16:colId xmlns:a16="http://schemas.microsoft.com/office/drawing/2014/main" val="1772563468"/>
                    </a:ext>
                  </a:extLst>
                </a:gridCol>
                <a:gridCol w="451622">
                  <a:extLst>
                    <a:ext uri="{9D8B030D-6E8A-4147-A177-3AD203B41FA5}">
                      <a16:colId xmlns:a16="http://schemas.microsoft.com/office/drawing/2014/main" val="2116951688"/>
                    </a:ext>
                  </a:extLst>
                </a:gridCol>
                <a:gridCol w="451622">
                  <a:extLst>
                    <a:ext uri="{9D8B030D-6E8A-4147-A177-3AD203B41FA5}">
                      <a16:colId xmlns:a16="http://schemas.microsoft.com/office/drawing/2014/main" val="1662935013"/>
                    </a:ext>
                  </a:extLst>
                </a:gridCol>
                <a:gridCol w="451622">
                  <a:extLst>
                    <a:ext uri="{9D8B030D-6E8A-4147-A177-3AD203B41FA5}">
                      <a16:colId xmlns:a16="http://schemas.microsoft.com/office/drawing/2014/main" val="3615164422"/>
                    </a:ext>
                  </a:extLst>
                </a:gridCol>
                <a:gridCol w="451622">
                  <a:extLst>
                    <a:ext uri="{9D8B030D-6E8A-4147-A177-3AD203B41FA5}">
                      <a16:colId xmlns:a16="http://schemas.microsoft.com/office/drawing/2014/main" val="2089712003"/>
                    </a:ext>
                  </a:extLst>
                </a:gridCol>
                <a:gridCol w="451622">
                  <a:extLst>
                    <a:ext uri="{9D8B030D-6E8A-4147-A177-3AD203B41FA5}">
                      <a16:colId xmlns:a16="http://schemas.microsoft.com/office/drawing/2014/main" val="2114377415"/>
                    </a:ext>
                  </a:extLst>
                </a:gridCol>
                <a:gridCol w="451622">
                  <a:extLst>
                    <a:ext uri="{9D8B030D-6E8A-4147-A177-3AD203B41FA5}">
                      <a16:colId xmlns:a16="http://schemas.microsoft.com/office/drawing/2014/main" val="2566028402"/>
                    </a:ext>
                  </a:extLst>
                </a:gridCol>
                <a:gridCol w="451622">
                  <a:extLst>
                    <a:ext uri="{9D8B030D-6E8A-4147-A177-3AD203B41FA5}">
                      <a16:colId xmlns:a16="http://schemas.microsoft.com/office/drawing/2014/main" val="1765410130"/>
                    </a:ext>
                  </a:extLst>
                </a:gridCol>
                <a:gridCol w="1943936">
                  <a:extLst>
                    <a:ext uri="{9D8B030D-6E8A-4147-A177-3AD203B41FA5}">
                      <a16:colId xmlns:a16="http://schemas.microsoft.com/office/drawing/2014/main" val="2274570378"/>
                    </a:ext>
                  </a:extLst>
                </a:gridCol>
                <a:gridCol w="2775184">
                  <a:extLst>
                    <a:ext uri="{9D8B030D-6E8A-4147-A177-3AD203B41FA5}">
                      <a16:colId xmlns:a16="http://schemas.microsoft.com/office/drawing/2014/main" val="1409400105"/>
                    </a:ext>
                  </a:extLst>
                </a:gridCol>
              </a:tblGrid>
              <a:tr h="541791">
                <a:tc>
                  <a:txBody>
                    <a:bodyPr/>
                    <a:lstStyle/>
                    <a:p>
                      <a:pPr algn="ctr" fontAlgn="b"/>
                      <a:r>
                        <a:rPr lang="en-GB" sz="2300" b="0" i="0" u="none" strike="noStrike">
                          <a:solidFill>
                            <a:srgbClr val="000000"/>
                          </a:solidFill>
                          <a:effectLst/>
                          <a:latin typeface="Trebuchet" panose="020B0703020202090204" pitchFamily="34" charset="0"/>
                        </a:rPr>
                        <a:t>Degree</a:t>
                      </a:r>
                    </a:p>
                  </a:txBody>
                  <a:tcPr marL="19774" marR="19774" marT="19774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gridSpan="11">
                  <a:txBody>
                    <a:bodyPr/>
                    <a:lstStyle/>
                    <a:p>
                      <a:pPr algn="ctr" fontAlgn="b"/>
                      <a:r>
                        <a:rPr lang="en-GB" sz="2300" b="0" i="0" u="none" strike="noStrike">
                          <a:solidFill>
                            <a:srgbClr val="000000"/>
                          </a:solidFill>
                          <a:effectLst/>
                          <a:latin typeface="Trebuchet" panose="020B0703020202090204" pitchFamily="34" charset="0"/>
                        </a:rPr>
                        <a:t>Notes (A melodic minor scale)</a:t>
                      </a:r>
                    </a:p>
                  </a:txBody>
                  <a:tcPr marL="124220" marR="124220" marT="62110" marB="6211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2300" b="0" i="0" u="none" strike="noStrike">
                          <a:solidFill>
                            <a:srgbClr val="000000"/>
                          </a:solidFill>
                          <a:effectLst/>
                          <a:latin typeface="Trebuchet" panose="020B0703020202090204" pitchFamily="34" charset="0"/>
                        </a:rPr>
                        <a:t>Chord Notes</a:t>
                      </a:r>
                    </a:p>
                  </a:txBody>
                  <a:tcPr marL="19774" marR="19774" marT="19774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2300" b="0" i="0" u="none" strike="noStrike">
                          <a:solidFill>
                            <a:srgbClr val="000000"/>
                          </a:solidFill>
                          <a:effectLst/>
                          <a:latin typeface="Trebuchet" panose="020B0703020202090204" pitchFamily="34" charset="0"/>
                        </a:rPr>
                        <a:t>Chord Name</a:t>
                      </a:r>
                    </a:p>
                  </a:txBody>
                  <a:tcPr marL="19774" marR="19774" marT="19774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4206544593"/>
                  </a:ext>
                </a:extLst>
              </a:tr>
              <a:tr h="421853">
                <a:tc>
                  <a:txBody>
                    <a:bodyPr/>
                    <a:lstStyle/>
                    <a:p>
                      <a:pPr algn="ctr" fontAlgn="b"/>
                      <a:r>
                        <a:rPr lang="en-GB" sz="2600" b="0" i="0" u="none" strike="noStrike" dirty="0" err="1">
                          <a:solidFill>
                            <a:srgbClr val="000000"/>
                          </a:solidFill>
                          <a:effectLst/>
                          <a:latin typeface="Trebuchet" panose="020B0703020202090204" pitchFamily="34" charset="0"/>
                        </a:rPr>
                        <a:t>i</a:t>
                      </a:r>
                      <a:endParaRPr lang="en-GB" sz="2600" b="0" i="0" u="none" strike="noStrike" dirty="0">
                        <a:solidFill>
                          <a:srgbClr val="000000"/>
                        </a:solidFill>
                        <a:effectLst/>
                        <a:latin typeface="Trebuchet" panose="020B0703020202090204" pitchFamily="34" charset="0"/>
                      </a:endParaRPr>
                    </a:p>
                  </a:txBody>
                  <a:tcPr marL="22944" marR="22944" marT="22944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9E1F2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2300" b="0" i="0" u="none" strike="noStrike">
                          <a:solidFill>
                            <a:srgbClr val="000000"/>
                          </a:solidFill>
                          <a:effectLst/>
                          <a:latin typeface="Trebuchet" panose="020B0703020202090204" pitchFamily="34" charset="0"/>
                        </a:rPr>
                        <a:t>A</a:t>
                      </a:r>
                    </a:p>
                  </a:txBody>
                  <a:tcPr marL="19774" marR="19774" marT="19774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  <a:solidFill>
                      <a:srgbClr val="E2EFDA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2300" b="0" i="0" u="none" strike="noStrike">
                          <a:solidFill>
                            <a:srgbClr val="000000"/>
                          </a:solidFill>
                          <a:effectLst/>
                          <a:latin typeface="Trebuchet" panose="020B0703020202090204" pitchFamily="34" charset="0"/>
                        </a:rPr>
                        <a:t>B</a:t>
                      </a:r>
                    </a:p>
                  </a:txBody>
                  <a:tcPr marL="19774" marR="19774" marT="19774" marB="0" anchor="b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2300" b="0" i="0" u="none" strike="noStrike">
                          <a:solidFill>
                            <a:srgbClr val="000000"/>
                          </a:solidFill>
                          <a:effectLst/>
                          <a:latin typeface="Trebuchet" panose="020B0703020202090204" pitchFamily="34" charset="0"/>
                        </a:rPr>
                        <a:t>C</a:t>
                      </a:r>
                    </a:p>
                  </a:txBody>
                  <a:tcPr marL="19774" marR="19774" marT="19774" marB="0" anchor="b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  <a:solidFill>
                      <a:srgbClr val="E2EFDA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2300" b="0" i="0" u="none" strike="noStrike">
                          <a:solidFill>
                            <a:srgbClr val="000000"/>
                          </a:solidFill>
                          <a:effectLst/>
                          <a:latin typeface="Trebuchet" panose="020B0703020202090204" pitchFamily="34" charset="0"/>
                        </a:rPr>
                        <a:t>D</a:t>
                      </a:r>
                    </a:p>
                  </a:txBody>
                  <a:tcPr marL="19774" marR="19774" marT="19774" marB="0" anchor="b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2300" b="0" i="0" u="none" strike="noStrike">
                          <a:solidFill>
                            <a:srgbClr val="000000"/>
                          </a:solidFill>
                          <a:effectLst/>
                          <a:latin typeface="Trebuchet" panose="020B0703020202090204" pitchFamily="34" charset="0"/>
                        </a:rPr>
                        <a:t>E</a:t>
                      </a:r>
                    </a:p>
                  </a:txBody>
                  <a:tcPr marL="19774" marR="19774" marT="19774" marB="0" anchor="b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  <a:solidFill>
                      <a:srgbClr val="E2EFDA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2300" b="0" i="0" u="none" strike="noStrike" dirty="0">
                          <a:solidFill>
                            <a:srgbClr val="000000"/>
                          </a:solidFill>
                          <a:effectLst/>
                          <a:latin typeface="Trebuchet" panose="020B0703020202090204" pitchFamily="34" charset="0"/>
                        </a:rPr>
                        <a:t>F#</a:t>
                      </a:r>
                    </a:p>
                  </a:txBody>
                  <a:tcPr marL="19774" marR="19774" marT="19774" marB="0" anchor="b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2300" b="0" i="0" u="none" strike="noStrike" dirty="0">
                          <a:solidFill>
                            <a:srgbClr val="000000"/>
                          </a:solidFill>
                          <a:effectLst/>
                          <a:latin typeface="Trebuchet" panose="020B0703020202090204" pitchFamily="34" charset="0"/>
                        </a:rPr>
                        <a:t>G#</a:t>
                      </a:r>
                    </a:p>
                  </a:txBody>
                  <a:tcPr marL="19774" marR="19774" marT="19774" marB="0" anchor="b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2300" b="0" i="0" u="none" strike="noStrike" dirty="0">
                          <a:solidFill>
                            <a:srgbClr val="000000"/>
                          </a:solidFill>
                          <a:effectLst/>
                          <a:latin typeface="Trebuchet" panose="020B0703020202090204" pitchFamily="34" charset="0"/>
                        </a:rPr>
                        <a:t>A</a:t>
                      </a:r>
                    </a:p>
                  </a:txBody>
                  <a:tcPr marL="19774" marR="19774" marT="19774" marB="0" anchor="b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2300" b="0" i="0" u="none" strike="noStrike">
                          <a:solidFill>
                            <a:srgbClr val="000000"/>
                          </a:solidFill>
                          <a:effectLst/>
                          <a:latin typeface="Trebuchet" panose="020B0703020202090204" pitchFamily="34" charset="0"/>
                        </a:rPr>
                        <a:t>B</a:t>
                      </a:r>
                    </a:p>
                  </a:txBody>
                  <a:tcPr marL="19774" marR="19774" marT="19774" marB="0" anchor="b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2300" b="0" i="0" u="none" strike="noStrike">
                          <a:solidFill>
                            <a:srgbClr val="000000"/>
                          </a:solidFill>
                          <a:effectLst/>
                          <a:latin typeface="Trebuchet" panose="020B0703020202090204" pitchFamily="34" charset="0"/>
                        </a:rPr>
                        <a:t>C</a:t>
                      </a:r>
                    </a:p>
                  </a:txBody>
                  <a:tcPr marL="19774" marR="19774" marT="19774" marB="0" anchor="b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2300" b="0" i="0" u="none" strike="noStrike">
                          <a:solidFill>
                            <a:srgbClr val="000000"/>
                          </a:solidFill>
                          <a:effectLst/>
                          <a:latin typeface="Trebuchet" panose="020B0703020202090204" pitchFamily="34" charset="0"/>
                        </a:rPr>
                        <a:t>D</a:t>
                      </a:r>
                    </a:p>
                  </a:txBody>
                  <a:tcPr marL="19774" marR="19774" marT="19774" marB="0" anchor="b">
                    <a:lnL>
                      <a:noFill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2300" b="0" i="0" u="none" strike="noStrike">
                          <a:solidFill>
                            <a:srgbClr val="000000"/>
                          </a:solidFill>
                          <a:effectLst/>
                          <a:latin typeface="Trebuchet" panose="020B0703020202090204" pitchFamily="34" charset="0"/>
                        </a:rPr>
                        <a:t>A-C-E</a:t>
                      </a:r>
                    </a:p>
                  </a:txBody>
                  <a:tcPr marL="19774" marR="19774" marT="19774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2300" b="0" i="0" u="none" strike="noStrike">
                          <a:solidFill>
                            <a:srgbClr val="000000"/>
                          </a:solidFill>
                          <a:effectLst/>
                          <a:latin typeface="Trebuchet" panose="020B0703020202090204" pitchFamily="34" charset="0"/>
                        </a:rPr>
                        <a:t>A minor</a:t>
                      </a:r>
                    </a:p>
                  </a:txBody>
                  <a:tcPr marL="19774" marR="19774" marT="19774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2849487940"/>
                  </a:ext>
                </a:extLst>
              </a:tr>
              <a:tr h="421853">
                <a:tc>
                  <a:txBody>
                    <a:bodyPr/>
                    <a:lstStyle/>
                    <a:p>
                      <a:pPr algn="ctr" fontAlgn="b"/>
                      <a:r>
                        <a:rPr lang="en-GB" sz="2600" b="0" i="0" u="none" strike="noStrike" dirty="0">
                          <a:solidFill>
                            <a:srgbClr val="FF0000"/>
                          </a:solidFill>
                          <a:effectLst/>
                          <a:latin typeface="Trebuchet" panose="020B0703020202090204" pitchFamily="34" charset="0"/>
                        </a:rPr>
                        <a:t>ii</a:t>
                      </a:r>
                    </a:p>
                  </a:txBody>
                  <a:tcPr marL="22944" marR="22944" marT="22944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9E1F2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2300" b="0" i="0" u="none" strike="noStrike" dirty="0">
                          <a:solidFill>
                            <a:srgbClr val="FF0000"/>
                          </a:solidFill>
                          <a:effectLst/>
                          <a:latin typeface="Trebuchet" panose="020B0703020202090204" pitchFamily="34" charset="0"/>
                        </a:rPr>
                        <a:t>A</a:t>
                      </a:r>
                    </a:p>
                  </a:txBody>
                  <a:tcPr marL="19774" marR="19774" marT="19774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2300" b="0" i="0" u="none" strike="noStrike" dirty="0">
                          <a:solidFill>
                            <a:srgbClr val="FF0000"/>
                          </a:solidFill>
                          <a:effectLst/>
                          <a:latin typeface="Trebuchet" panose="020B0703020202090204" pitchFamily="34" charset="0"/>
                        </a:rPr>
                        <a:t>B</a:t>
                      </a:r>
                    </a:p>
                  </a:txBody>
                  <a:tcPr marL="19774" marR="19774" marT="19774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E2EFDA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2300" b="0" i="0" u="none" strike="noStrike" dirty="0">
                          <a:solidFill>
                            <a:srgbClr val="FF0000"/>
                          </a:solidFill>
                          <a:effectLst/>
                          <a:latin typeface="Trebuchet" panose="020B0703020202090204" pitchFamily="34" charset="0"/>
                        </a:rPr>
                        <a:t>C</a:t>
                      </a:r>
                    </a:p>
                  </a:txBody>
                  <a:tcPr marL="19774" marR="19774" marT="19774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2300" b="0" i="0" u="none" strike="noStrike" dirty="0">
                          <a:solidFill>
                            <a:srgbClr val="FF0000"/>
                          </a:solidFill>
                          <a:effectLst/>
                          <a:latin typeface="Trebuchet" panose="020B0703020202090204" pitchFamily="34" charset="0"/>
                        </a:rPr>
                        <a:t>D</a:t>
                      </a:r>
                    </a:p>
                  </a:txBody>
                  <a:tcPr marL="19774" marR="19774" marT="19774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E2EFDA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2300" b="0" i="0" u="none" strike="noStrike" dirty="0">
                          <a:solidFill>
                            <a:srgbClr val="FF0000"/>
                          </a:solidFill>
                          <a:effectLst/>
                          <a:latin typeface="Trebuchet" panose="020B0703020202090204" pitchFamily="34" charset="0"/>
                        </a:rPr>
                        <a:t>E</a:t>
                      </a:r>
                    </a:p>
                  </a:txBody>
                  <a:tcPr marL="19774" marR="19774" marT="19774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2300" b="0" i="0" u="none" strike="noStrike" dirty="0">
                          <a:solidFill>
                            <a:srgbClr val="FF0000"/>
                          </a:solidFill>
                          <a:effectLst/>
                          <a:latin typeface="Trebuchet" panose="020B0703020202090204" pitchFamily="34" charset="0"/>
                        </a:rPr>
                        <a:t>F#</a:t>
                      </a:r>
                    </a:p>
                  </a:txBody>
                  <a:tcPr marL="19774" marR="19774" marT="19774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E2EFDA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2300" b="0" i="0" u="none" strike="noStrike" dirty="0">
                          <a:solidFill>
                            <a:srgbClr val="FF0000"/>
                          </a:solidFill>
                          <a:effectLst/>
                          <a:latin typeface="Trebuchet" panose="020B0703020202090204" pitchFamily="34" charset="0"/>
                        </a:rPr>
                        <a:t>G#</a:t>
                      </a:r>
                    </a:p>
                  </a:txBody>
                  <a:tcPr marL="19774" marR="19774" marT="19774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2300" b="0" i="0" u="none" strike="noStrike" dirty="0">
                          <a:solidFill>
                            <a:srgbClr val="FF0000"/>
                          </a:solidFill>
                          <a:effectLst/>
                          <a:latin typeface="Trebuchet" panose="020B0703020202090204" pitchFamily="34" charset="0"/>
                        </a:rPr>
                        <a:t>A</a:t>
                      </a:r>
                    </a:p>
                  </a:txBody>
                  <a:tcPr marL="19774" marR="19774" marT="19774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2300" b="0" i="0" u="none" strike="noStrike" dirty="0">
                          <a:solidFill>
                            <a:srgbClr val="FF0000"/>
                          </a:solidFill>
                          <a:effectLst/>
                          <a:latin typeface="Trebuchet" panose="020B0703020202090204" pitchFamily="34" charset="0"/>
                        </a:rPr>
                        <a:t>B</a:t>
                      </a:r>
                    </a:p>
                  </a:txBody>
                  <a:tcPr marL="19774" marR="19774" marT="19774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2300" b="0" i="0" u="none" strike="noStrike" dirty="0">
                          <a:solidFill>
                            <a:srgbClr val="FF0000"/>
                          </a:solidFill>
                          <a:effectLst/>
                          <a:latin typeface="Trebuchet" panose="020B0703020202090204" pitchFamily="34" charset="0"/>
                        </a:rPr>
                        <a:t>C</a:t>
                      </a:r>
                    </a:p>
                  </a:txBody>
                  <a:tcPr marL="19774" marR="19774" marT="19774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2300" b="0" i="0" u="none" strike="noStrike" dirty="0">
                          <a:solidFill>
                            <a:srgbClr val="FF0000"/>
                          </a:solidFill>
                          <a:effectLst/>
                          <a:latin typeface="Trebuchet" panose="020B0703020202090204" pitchFamily="34" charset="0"/>
                        </a:rPr>
                        <a:t>D</a:t>
                      </a:r>
                    </a:p>
                  </a:txBody>
                  <a:tcPr marL="19774" marR="19774" marT="19774" marB="0" anchor="b">
                    <a:lnL>
                      <a:noFill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2300" b="0" i="0" u="none" strike="noStrike" dirty="0">
                          <a:solidFill>
                            <a:srgbClr val="FF0000"/>
                          </a:solidFill>
                          <a:effectLst/>
                          <a:latin typeface="Trebuchet" panose="020B0703020202090204" pitchFamily="34" charset="0"/>
                        </a:rPr>
                        <a:t>B-D-F</a:t>
                      </a:r>
                    </a:p>
                  </a:txBody>
                  <a:tcPr marL="19774" marR="19774" marT="19774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2300" b="0" i="0" u="none" strike="noStrike" dirty="0">
                          <a:solidFill>
                            <a:srgbClr val="FF0000"/>
                          </a:solidFill>
                          <a:effectLst/>
                          <a:latin typeface="Trebuchet" panose="020B0703020202090204" pitchFamily="34" charset="0"/>
                        </a:rPr>
                        <a:t>B minor</a:t>
                      </a:r>
                    </a:p>
                  </a:txBody>
                  <a:tcPr marL="19774" marR="19774" marT="19774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466405878"/>
                  </a:ext>
                </a:extLst>
              </a:tr>
              <a:tr h="421853">
                <a:tc>
                  <a:txBody>
                    <a:bodyPr/>
                    <a:lstStyle/>
                    <a:p>
                      <a:pPr algn="ctr" fontAlgn="b"/>
                      <a:r>
                        <a:rPr lang="en-GB" sz="2600" b="0" i="0" u="none" strike="noStrike" dirty="0">
                          <a:solidFill>
                            <a:srgbClr val="000000"/>
                          </a:solidFill>
                          <a:effectLst/>
                          <a:latin typeface="Trebuchet" panose="020B0703020202090204" pitchFamily="34" charset="0"/>
                        </a:rPr>
                        <a:t>III⁺</a:t>
                      </a:r>
                    </a:p>
                  </a:txBody>
                  <a:tcPr marL="22944" marR="22944" marT="22944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9E1F2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2300" b="0" i="0" u="none" strike="noStrike">
                          <a:solidFill>
                            <a:srgbClr val="000000"/>
                          </a:solidFill>
                          <a:effectLst/>
                          <a:latin typeface="Trebuchet" panose="020B0703020202090204" pitchFamily="34" charset="0"/>
                        </a:rPr>
                        <a:t>A</a:t>
                      </a:r>
                    </a:p>
                  </a:txBody>
                  <a:tcPr marL="19774" marR="19774" marT="19774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2300" b="0" i="0" u="none" strike="noStrike">
                          <a:solidFill>
                            <a:srgbClr val="000000"/>
                          </a:solidFill>
                          <a:effectLst/>
                          <a:latin typeface="Trebuchet" panose="020B0703020202090204" pitchFamily="34" charset="0"/>
                        </a:rPr>
                        <a:t>B</a:t>
                      </a:r>
                    </a:p>
                  </a:txBody>
                  <a:tcPr marL="19774" marR="19774" marT="19774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2300" b="0" i="0" u="none" strike="noStrike">
                          <a:solidFill>
                            <a:srgbClr val="000000"/>
                          </a:solidFill>
                          <a:effectLst/>
                          <a:latin typeface="Trebuchet" panose="020B0703020202090204" pitchFamily="34" charset="0"/>
                        </a:rPr>
                        <a:t>C</a:t>
                      </a:r>
                    </a:p>
                  </a:txBody>
                  <a:tcPr marL="19774" marR="19774" marT="19774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E2EFDA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2300" b="0" i="0" u="none" strike="noStrike">
                          <a:solidFill>
                            <a:srgbClr val="000000"/>
                          </a:solidFill>
                          <a:effectLst/>
                          <a:latin typeface="Trebuchet" panose="020B0703020202090204" pitchFamily="34" charset="0"/>
                        </a:rPr>
                        <a:t>D</a:t>
                      </a:r>
                    </a:p>
                  </a:txBody>
                  <a:tcPr marL="19774" marR="19774" marT="19774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2300" b="0" i="0" u="none" strike="noStrike">
                          <a:solidFill>
                            <a:srgbClr val="000000"/>
                          </a:solidFill>
                          <a:effectLst/>
                          <a:latin typeface="Trebuchet" panose="020B0703020202090204" pitchFamily="34" charset="0"/>
                        </a:rPr>
                        <a:t>E</a:t>
                      </a:r>
                    </a:p>
                  </a:txBody>
                  <a:tcPr marL="19774" marR="19774" marT="19774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E2EFDA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2300" b="0" i="0" u="none" strike="noStrike" dirty="0">
                          <a:solidFill>
                            <a:srgbClr val="000000"/>
                          </a:solidFill>
                          <a:effectLst/>
                          <a:latin typeface="Trebuchet" panose="020B0703020202090204" pitchFamily="34" charset="0"/>
                        </a:rPr>
                        <a:t>F#</a:t>
                      </a:r>
                    </a:p>
                  </a:txBody>
                  <a:tcPr marL="19774" marR="19774" marT="19774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2300" b="0" i="0" u="none" strike="noStrike">
                          <a:solidFill>
                            <a:srgbClr val="000000"/>
                          </a:solidFill>
                          <a:effectLst/>
                          <a:latin typeface="Trebuchet" panose="020B0703020202090204" pitchFamily="34" charset="0"/>
                        </a:rPr>
                        <a:t>G#</a:t>
                      </a:r>
                    </a:p>
                  </a:txBody>
                  <a:tcPr marL="19774" marR="19774" marT="19774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E2EFDA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2300" b="0" i="0" u="none" strike="noStrike">
                          <a:solidFill>
                            <a:srgbClr val="000000"/>
                          </a:solidFill>
                          <a:effectLst/>
                          <a:latin typeface="Trebuchet" panose="020B0703020202090204" pitchFamily="34" charset="0"/>
                        </a:rPr>
                        <a:t>A</a:t>
                      </a:r>
                    </a:p>
                  </a:txBody>
                  <a:tcPr marL="19774" marR="19774" marT="19774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2300" b="0" i="0" u="none" strike="noStrike">
                          <a:solidFill>
                            <a:srgbClr val="000000"/>
                          </a:solidFill>
                          <a:effectLst/>
                          <a:latin typeface="Trebuchet" panose="020B0703020202090204" pitchFamily="34" charset="0"/>
                        </a:rPr>
                        <a:t>B</a:t>
                      </a:r>
                    </a:p>
                  </a:txBody>
                  <a:tcPr marL="19774" marR="19774" marT="19774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2300" b="0" i="0" u="none" strike="noStrike">
                          <a:solidFill>
                            <a:srgbClr val="000000"/>
                          </a:solidFill>
                          <a:effectLst/>
                          <a:latin typeface="Trebuchet" panose="020B0703020202090204" pitchFamily="34" charset="0"/>
                        </a:rPr>
                        <a:t>C</a:t>
                      </a:r>
                    </a:p>
                  </a:txBody>
                  <a:tcPr marL="19774" marR="19774" marT="19774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2300" b="0" i="0" u="none" strike="noStrike">
                          <a:solidFill>
                            <a:srgbClr val="000000"/>
                          </a:solidFill>
                          <a:effectLst/>
                          <a:latin typeface="Trebuchet" panose="020B0703020202090204" pitchFamily="34" charset="0"/>
                        </a:rPr>
                        <a:t>D</a:t>
                      </a:r>
                    </a:p>
                  </a:txBody>
                  <a:tcPr marL="19774" marR="19774" marT="19774" marB="0" anchor="b">
                    <a:lnL>
                      <a:noFill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2300" b="0" i="0" u="none" strike="noStrike" dirty="0">
                          <a:solidFill>
                            <a:srgbClr val="000000"/>
                          </a:solidFill>
                          <a:effectLst/>
                          <a:latin typeface="Trebuchet" panose="020B0703020202090204" pitchFamily="34" charset="0"/>
                        </a:rPr>
                        <a:t>C-E-G#</a:t>
                      </a:r>
                    </a:p>
                  </a:txBody>
                  <a:tcPr marL="19774" marR="19774" marT="19774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2300" b="0" i="0" u="none" strike="noStrike" dirty="0">
                          <a:solidFill>
                            <a:srgbClr val="000000"/>
                          </a:solidFill>
                          <a:effectLst/>
                          <a:latin typeface="Trebuchet" panose="020B0703020202090204" pitchFamily="34" charset="0"/>
                        </a:rPr>
                        <a:t>C Augmented</a:t>
                      </a:r>
                    </a:p>
                  </a:txBody>
                  <a:tcPr marL="19774" marR="19774" marT="19774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3829281882"/>
                  </a:ext>
                </a:extLst>
              </a:tr>
              <a:tr h="421853">
                <a:tc>
                  <a:txBody>
                    <a:bodyPr/>
                    <a:lstStyle/>
                    <a:p>
                      <a:pPr algn="ctr" fontAlgn="b"/>
                      <a:r>
                        <a:rPr lang="en-GB" sz="2600" b="0" i="0" u="none" strike="noStrike" dirty="0">
                          <a:solidFill>
                            <a:srgbClr val="FF0000"/>
                          </a:solidFill>
                          <a:effectLst/>
                          <a:latin typeface="Trebuchet" panose="020B0703020202090204" pitchFamily="34" charset="0"/>
                        </a:rPr>
                        <a:t>IV</a:t>
                      </a:r>
                    </a:p>
                  </a:txBody>
                  <a:tcPr marL="22944" marR="22944" marT="22944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9E1F2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2300" b="0" i="0" u="none" strike="noStrike" dirty="0">
                          <a:solidFill>
                            <a:srgbClr val="FF0000"/>
                          </a:solidFill>
                          <a:effectLst/>
                          <a:latin typeface="Trebuchet" panose="020B0703020202090204" pitchFamily="34" charset="0"/>
                        </a:rPr>
                        <a:t>A</a:t>
                      </a:r>
                    </a:p>
                  </a:txBody>
                  <a:tcPr marL="19774" marR="19774" marT="19774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2300" b="0" i="0" u="none" strike="noStrike" dirty="0">
                          <a:solidFill>
                            <a:srgbClr val="FF0000"/>
                          </a:solidFill>
                          <a:effectLst/>
                          <a:latin typeface="Trebuchet" panose="020B0703020202090204" pitchFamily="34" charset="0"/>
                        </a:rPr>
                        <a:t>B</a:t>
                      </a:r>
                    </a:p>
                  </a:txBody>
                  <a:tcPr marL="19774" marR="19774" marT="19774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2300" b="0" i="0" u="none" strike="noStrike" dirty="0">
                          <a:solidFill>
                            <a:srgbClr val="FF0000"/>
                          </a:solidFill>
                          <a:effectLst/>
                          <a:latin typeface="Trebuchet" panose="020B0703020202090204" pitchFamily="34" charset="0"/>
                        </a:rPr>
                        <a:t>C</a:t>
                      </a:r>
                    </a:p>
                  </a:txBody>
                  <a:tcPr marL="19774" marR="19774" marT="19774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2300" b="0" i="0" u="none" strike="noStrike" dirty="0">
                          <a:solidFill>
                            <a:srgbClr val="FF0000"/>
                          </a:solidFill>
                          <a:effectLst/>
                          <a:latin typeface="Trebuchet" panose="020B0703020202090204" pitchFamily="34" charset="0"/>
                        </a:rPr>
                        <a:t>D</a:t>
                      </a:r>
                    </a:p>
                  </a:txBody>
                  <a:tcPr marL="19774" marR="19774" marT="19774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E2EFDA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2300" b="0" i="0" u="none" strike="noStrike" dirty="0">
                          <a:solidFill>
                            <a:srgbClr val="FF0000"/>
                          </a:solidFill>
                          <a:effectLst/>
                          <a:latin typeface="Trebuchet" panose="020B0703020202090204" pitchFamily="34" charset="0"/>
                        </a:rPr>
                        <a:t>E</a:t>
                      </a:r>
                    </a:p>
                  </a:txBody>
                  <a:tcPr marL="19774" marR="19774" marT="19774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2300" b="0" i="0" u="none" strike="noStrike" dirty="0">
                          <a:solidFill>
                            <a:srgbClr val="FF0000"/>
                          </a:solidFill>
                          <a:effectLst/>
                          <a:latin typeface="Trebuchet" panose="020B0703020202090204" pitchFamily="34" charset="0"/>
                        </a:rPr>
                        <a:t>F#</a:t>
                      </a:r>
                    </a:p>
                  </a:txBody>
                  <a:tcPr marL="19774" marR="19774" marT="19774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E2EFDA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2300" b="0" i="0" u="none" strike="noStrike" dirty="0">
                          <a:solidFill>
                            <a:srgbClr val="FF0000"/>
                          </a:solidFill>
                          <a:effectLst/>
                          <a:latin typeface="Trebuchet" panose="020B0703020202090204" pitchFamily="34" charset="0"/>
                        </a:rPr>
                        <a:t>G#</a:t>
                      </a:r>
                    </a:p>
                  </a:txBody>
                  <a:tcPr marL="19774" marR="19774" marT="19774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2300" b="0" i="0" u="none" strike="noStrike" dirty="0">
                          <a:solidFill>
                            <a:srgbClr val="FF0000"/>
                          </a:solidFill>
                          <a:effectLst/>
                          <a:latin typeface="Trebuchet" panose="020B0703020202090204" pitchFamily="34" charset="0"/>
                        </a:rPr>
                        <a:t>A</a:t>
                      </a:r>
                    </a:p>
                  </a:txBody>
                  <a:tcPr marL="19774" marR="19774" marT="19774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E2EFDA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2300" b="0" i="0" u="none" strike="noStrike" dirty="0">
                          <a:solidFill>
                            <a:srgbClr val="FF0000"/>
                          </a:solidFill>
                          <a:effectLst/>
                          <a:latin typeface="Trebuchet" panose="020B0703020202090204" pitchFamily="34" charset="0"/>
                        </a:rPr>
                        <a:t>B</a:t>
                      </a:r>
                    </a:p>
                  </a:txBody>
                  <a:tcPr marL="19774" marR="19774" marT="19774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2300" b="0" i="0" u="none" strike="noStrike" dirty="0">
                          <a:solidFill>
                            <a:srgbClr val="FF0000"/>
                          </a:solidFill>
                          <a:effectLst/>
                          <a:latin typeface="Trebuchet" panose="020B0703020202090204" pitchFamily="34" charset="0"/>
                        </a:rPr>
                        <a:t>C</a:t>
                      </a:r>
                    </a:p>
                  </a:txBody>
                  <a:tcPr marL="19774" marR="19774" marT="19774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2300" b="0" i="0" u="none" strike="noStrike" dirty="0">
                          <a:solidFill>
                            <a:srgbClr val="FF0000"/>
                          </a:solidFill>
                          <a:effectLst/>
                          <a:latin typeface="Trebuchet" panose="020B0703020202090204" pitchFamily="34" charset="0"/>
                        </a:rPr>
                        <a:t>D</a:t>
                      </a:r>
                    </a:p>
                  </a:txBody>
                  <a:tcPr marL="19774" marR="19774" marT="19774" marB="0" anchor="b">
                    <a:lnL>
                      <a:noFill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2300" b="0" i="0" u="none" strike="noStrike" dirty="0">
                          <a:solidFill>
                            <a:srgbClr val="FF0000"/>
                          </a:solidFill>
                          <a:effectLst/>
                          <a:latin typeface="Trebuchet" panose="020B0703020202090204" pitchFamily="34" charset="0"/>
                        </a:rPr>
                        <a:t>D-F#-A</a:t>
                      </a:r>
                    </a:p>
                  </a:txBody>
                  <a:tcPr marL="19774" marR="19774" marT="19774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2300" b="0" i="0" u="none" strike="noStrike" dirty="0">
                          <a:solidFill>
                            <a:srgbClr val="FF0000"/>
                          </a:solidFill>
                          <a:effectLst/>
                          <a:latin typeface="Trebuchet" panose="020B0703020202090204" pitchFamily="34" charset="0"/>
                        </a:rPr>
                        <a:t>D major</a:t>
                      </a:r>
                    </a:p>
                  </a:txBody>
                  <a:tcPr marL="19774" marR="19774" marT="19774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2368812722"/>
                  </a:ext>
                </a:extLst>
              </a:tr>
              <a:tr h="421853">
                <a:tc>
                  <a:txBody>
                    <a:bodyPr/>
                    <a:lstStyle/>
                    <a:p>
                      <a:pPr algn="ctr" fontAlgn="b"/>
                      <a:r>
                        <a:rPr lang="en-GB" sz="2600" b="0" i="0" u="none" strike="noStrike" dirty="0">
                          <a:solidFill>
                            <a:srgbClr val="000000"/>
                          </a:solidFill>
                          <a:effectLst/>
                          <a:latin typeface="Trebuchet" panose="020B0703020202090204" pitchFamily="34" charset="0"/>
                        </a:rPr>
                        <a:t>v</a:t>
                      </a:r>
                    </a:p>
                  </a:txBody>
                  <a:tcPr marL="22944" marR="22944" marT="22944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9E1F2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2300" b="0" i="0" u="none" strike="noStrike">
                          <a:solidFill>
                            <a:srgbClr val="000000"/>
                          </a:solidFill>
                          <a:effectLst/>
                          <a:latin typeface="Trebuchet" panose="020B0703020202090204" pitchFamily="34" charset="0"/>
                        </a:rPr>
                        <a:t>A</a:t>
                      </a:r>
                    </a:p>
                  </a:txBody>
                  <a:tcPr marL="19774" marR="19774" marT="19774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2300" b="0" i="0" u="none" strike="noStrike">
                          <a:solidFill>
                            <a:srgbClr val="000000"/>
                          </a:solidFill>
                          <a:effectLst/>
                          <a:latin typeface="Trebuchet" panose="020B0703020202090204" pitchFamily="34" charset="0"/>
                        </a:rPr>
                        <a:t>B</a:t>
                      </a:r>
                    </a:p>
                  </a:txBody>
                  <a:tcPr marL="19774" marR="19774" marT="19774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2300" b="0" i="0" u="none" strike="noStrike">
                          <a:solidFill>
                            <a:srgbClr val="000000"/>
                          </a:solidFill>
                          <a:effectLst/>
                          <a:latin typeface="Trebuchet" panose="020B0703020202090204" pitchFamily="34" charset="0"/>
                        </a:rPr>
                        <a:t>C</a:t>
                      </a:r>
                    </a:p>
                  </a:txBody>
                  <a:tcPr marL="19774" marR="19774" marT="19774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2300" b="0" i="0" u="none" strike="noStrike">
                          <a:solidFill>
                            <a:srgbClr val="000000"/>
                          </a:solidFill>
                          <a:effectLst/>
                          <a:latin typeface="Trebuchet" panose="020B0703020202090204" pitchFamily="34" charset="0"/>
                        </a:rPr>
                        <a:t>D</a:t>
                      </a:r>
                    </a:p>
                  </a:txBody>
                  <a:tcPr marL="19774" marR="19774" marT="19774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2300" b="0" i="0" u="none" strike="noStrike">
                          <a:solidFill>
                            <a:srgbClr val="000000"/>
                          </a:solidFill>
                          <a:effectLst/>
                          <a:latin typeface="Trebuchet" panose="020B0703020202090204" pitchFamily="34" charset="0"/>
                        </a:rPr>
                        <a:t>E</a:t>
                      </a:r>
                    </a:p>
                  </a:txBody>
                  <a:tcPr marL="19774" marR="19774" marT="19774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E2EFDA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2300" b="0" i="0" u="none" strike="noStrike" dirty="0">
                          <a:solidFill>
                            <a:srgbClr val="000000"/>
                          </a:solidFill>
                          <a:effectLst/>
                          <a:latin typeface="Trebuchet" panose="020B0703020202090204" pitchFamily="34" charset="0"/>
                        </a:rPr>
                        <a:t>F#</a:t>
                      </a:r>
                    </a:p>
                  </a:txBody>
                  <a:tcPr marL="19774" marR="19774" marT="19774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2300" b="0" i="0" u="none" strike="noStrike">
                          <a:solidFill>
                            <a:srgbClr val="000000"/>
                          </a:solidFill>
                          <a:effectLst/>
                          <a:latin typeface="Trebuchet" panose="020B0703020202090204" pitchFamily="34" charset="0"/>
                        </a:rPr>
                        <a:t>G#</a:t>
                      </a:r>
                    </a:p>
                  </a:txBody>
                  <a:tcPr marL="19774" marR="19774" marT="19774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E2EFDA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2300" b="0" i="0" u="none" strike="noStrike">
                          <a:solidFill>
                            <a:srgbClr val="000000"/>
                          </a:solidFill>
                          <a:effectLst/>
                          <a:latin typeface="Trebuchet" panose="020B0703020202090204" pitchFamily="34" charset="0"/>
                        </a:rPr>
                        <a:t>A</a:t>
                      </a:r>
                    </a:p>
                  </a:txBody>
                  <a:tcPr marL="19774" marR="19774" marT="19774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2300" b="0" i="0" u="none" strike="noStrike" dirty="0">
                          <a:solidFill>
                            <a:srgbClr val="000000"/>
                          </a:solidFill>
                          <a:effectLst/>
                          <a:latin typeface="Trebuchet" panose="020B0703020202090204" pitchFamily="34" charset="0"/>
                        </a:rPr>
                        <a:t>B</a:t>
                      </a:r>
                    </a:p>
                  </a:txBody>
                  <a:tcPr marL="19774" marR="19774" marT="19774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E2EFDA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2300" b="0" i="0" u="none" strike="noStrike" dirty="0">
                          <a:solidFill>
                            <a:srgbClr val="000000"/>
                          </a:solidFill>
                          <a:effectLst/>
                          <a:latin typeface="Trebuchet" panose="020B0703020202090204" pitchFamily="34" charset="0"/>
                        </a:rPr>
                        <a:t>C</a:t>
                      </a:r>
                    </a:p>
                  </a:txBody>
                  <a:tcPr marL="19774" marR="19774" marT="19774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2300" b="0" i="0" u="none" strike="noStrike" dirty="0">
                          <a:solidFill>
                            <a:srgbClr val="000000"/>
                          </a:solidFill>
                          <a:effectLst/>
                          <a:latin typeface="Trebuchet" panose="020B0703020202090204" pitchFamily="34" charset="0"/>
                        </a:rPr>
                        <a:t>D</a:t>
                      </a:r>
                    </a:p>
                  </a:txBody>
                  <a:tcPr marL="19774" marR="19774" marT="19774" marB="0" anchor="b">
                    <a:lnL>
                      <a:noFill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2300" b="0" i="0" u="none" strike="noStrike" dirty="0">
                          <a:solidFill>
                            <a:srgbClr val="000000"/>
                          </a:solidFill>
                          <a:effectLst/>
                          <a:latin typeface="Trebuchet" panose="020B0703020202090204" pitchFamily="34" charset="0"/>
                        </a:rPr>
                        <a:t>E-G#-B</a:t>
                      </a:r>
                    </a:p>
                  </a:txBody>
                  <a:tcPr marL="19774" marR="19774" marT="19774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2300" b="0" i="0" u="none" strike="noStrike">
                          <a:solidFill>
                            <a:srgbClr val="000000"/>
                          </a:solidFill>
                          <a:effectLst/>
                          <a:latin typeface="Trebuchet" panose="020B0703020202090204" pitchFamily="34" charset="0"/>
                        </a:rPr>
                        <a:t>E minor</a:t>
                      </a:r>
                    </a:p>
                  </a:txBody>
                  <a:tcPr marL="19774" marR="19774" marT="19774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115734414"/>
                  </a:ext>
                </a:extLst>
              </a:tr>
              <a:tr h="421853">
                <a:tc>
                  <a:txBody>
                    <a:bodyPr/>
                    <a:lstStyle/>
                    <a:p>
                      <a:pPr algn="ctr" fontAlgn="b"/>
                      <a:r>
                        <a:rPr lang="en-GB" sz="2600" b="0" i="0" u="none" strike="noStrike" dirty="0">
                          <a:solidFill>
                            <a:srgbClr val="FF0000"/>
                          </a:solidFill>
                          <a:effectLst/>
                          <a:latin typeface="Trebuchet" panose="020B0703020202090204" pitchFamily="34" charset="0"/>
                        </a:rPr>
                        <a:t>vi</a:t>
                      </a:r>
                      <a:r>
                        <a:rPr lang="en-GB" sz="2800" b="0" i="0" u="none" strike="noStrike" dirty="0">
                          <a:solidFill>
                            <a:srgbClr val="FF0000"/>
                          </a:solidFill>
                          <a:effectLst/>
                          <a:latin typeface="Trebuchet" panose="020B0703020202090204" pitchFamily="34" charset="0"/>
                        </a:rPr>
                        <a:t>°</a:t>
                      </a:r>
                      <a:endParaRPr lang="en-GB" sz="2600" b="0" i="0" u="none" strike="noStrike" dirty="0">
                        <a:solidFill>
                          <a:srgbClr val="FF0000"/>
                        </a:solidFill>
                        <a:effectLst/>
                        <a:latin typeface="Trebuchet" panose="020B0703020202090204" pitchFamily="34" charset="0"/>
                      </a:endParaRPr>
                    </a:p>
                  </a:txBody>
                  <a:tcPr marL="22944" marR="22944" marT="22944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9E1F2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2300" b="0" i="0" u="none" strike="noStrike">
                          <a:solidFill>
                            <a:srgbClr val="FF0000"/>
                          </a:solidFill>
                          <a:effectLst/>
                          <a:latin typeface="Trebuchet" panose="020B0703020202090204" pitchFamily="34" charset="0"/>
                        </a:rPr>
                        <a:t>A</a:t>
                      </a:r>
                    </a:p>
                  </a:txBody>
                  <a:tcPr marL="19774" marR="19774" marT="19774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2300" b="0" i="0" u="none" strike="noStrike" dirty="0">
                          <a:solidFill>
                            <a:srgbClr val="FF0000"/>
                          </a:solidFill>
                          <a:effectLst/>
                          <a:latin typeface="Trebuchet" panose="020B0703020202090204" pitchFamily="34" charset="0"/>
                        </a:rPr>
                        <a:t>B</a:t>
                      </a:r>
                    </a:p>
                  </a:txBody>
                  <a:tcPr marL="19774" marR="19774" marT="19774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2300" b="0" i="0" u="none" strike="noStrike" dirty="0">
                          <a:solidFill>
                            <a:srgbClr val="FF0000"/>
                          </a:solidFill>
                          <a:effectLst/>
                          <a:latin typeface="Trebuchet" panose="020B0703020202090204" pitchFamily="34" charset="0"/>
                        </a:rPr>
                        <a:t>C</a:t>
                      </a:r>
                    </a:p>
                  </a:txBody>
                  <a:tcPr marL="19774" marR="19774" marT="19774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2300" b="0" i="0" u="none" strike="noStrike" dirty="0">
                          <a:solidFill>
                            <a:srgbClr val="FF0000"/>
                          </a:solidFill>
                          <a:effectLst/>
                          <a:latin typeface="Trebuchet" panose="020B0703020202090204" pitchFamily="34" charset="0"/>
                        </a:rPr>
                        <a:t>D</a:t>
                      </a:r>
                    </a:p>
                  </a:txBody>
                  <a:tcPr marL="19774" marR="19774" marT="19774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2300" b="0" i="0" u="none" strike="noStrike" dirty="0">
                          <a:solidFill>
                            <a:srgbClr val="FF0000"/>
                          </a:solidFill>
                          <a:effectLst/>
                          <a:latin typeface="Trebuchet" panose="020B0703020202090204" pitchFamily="34" charset="0"/>
                        </a:rPr>
                        <a:t>E</a:t>
                      </a:r>
                    </a:p>
                  </a:txBody>
                  <a:tcPr marL="19774" marR="19774" marT="19774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2300" b="0" i="0" u="none" strike="noStrike" dirty="0">
                          <a:solidFill>
                            <a:srgbClr val="FF0000"/>
                          </a:solidFill>
                          <a:effectLst/>
                          <a:latin typeface="Trebuchet" panose="020B0703020202090204" pitchFamily="34" charset="0"/>
                        </a:rPr>
                        <a:t>F#</a:t>
                      </a:r>
                    </a:p>
                  </a:txBody>
                  <a:tcPr marL="19774" marR="19774" marT="19774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E2EFDA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2300" b="0" i="0" u="none" strike="noStrike" dirty="0">
                          <a:solidFill>
                            <a:srgbClr val="FF0000"/>
                          </a:solidFill>
                          <a:effectLst/>
                          <a:latin typeface="Trebuchet" panose="020B0703020202090204" pitchFamily="34" charset="0"/>
                        </a:rPr>
                        <a:t>G#</a:t>
                      </a:r>
                    </a:p>
                  </a:txBody>
                  <a:tcPr marL="19774" marR="19774" marT="19774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2300" b="0" i="0" u="none" strike="noStrike" dirty="0">
                          <a:solidFill>
                            <a:srgbClr val="FF0000"/>
                          </a:solidFill>
                          <a:effectLst/>
                          <a:latin typeface="Trebuchet" panose="020B0703020202090204" pitchFamily="34" charset="0"/>
                        </a:rPr>
                        <a:t>A</a:t>
                      </a:r>
                    </a:p>
                  </a:txBody>
                  <a:tcPr marL="19774" marR="19774" marT="19774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E2EFDA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2300" b="0" i="0" u="none" strike="noStrike" dirty="0">
                          <a:solidFill>
                            <a:srgbClr val="FF0000"/>
                          </a:solidFill>
                          <a:effectLst/>
                          <a:latin typeface="Trebuchet" panose="020B0703020202090204" pitchFamily="34" charset="0"/>
                        </a:rPr>
                        <a:t>B</a:t>
                      </a:r>
                    </a:p>
                  </a:txBody>
                  <a:tcPr marL="19774" marR="19774" marT="19774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2300" b="0" i="0" u="none" strike="noStrike" dirty="0">
                          <a:solidFill>
                            <a:srgbClr val="FF0000"/>
                          </a:solidFill>
                          <a:effectLst/>
                          <a:latin typeface="Trebuchet" panose="020B0703020202090204" pitchFamily="34" charset="0"/>
                        </a:rPr>
                        <a:t>C</a:t>
                      </a:r>
                    </a:p>
                  </a:txBody>
                  <a:tcPr marL="19774" marR="19774" marT="19774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E2EFDA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2300" b="0" i="0" u="none" strike="noStrike" dirty="0">
                          <a:solidFill>
                            <a:srgbClr val="FF0000"/>
                          </a:solidFill>
                          <a:effectLst/>
                          <a:latin typeface="Trebuchet" panose="020B0703020202090204" pitchFamily="34" charset="0"/>
                        </a:rPr>
                        <a:t>D</a:t>
                      </a:r>
                    </a:p>
                  </a:txBody>
                  <a:tcPr marL="19774" marR="19774" marT="19774" marB="0" anchor="b">
                    <a:lnL>
                      <a:noFill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2300" b="0" i="0" u="none" strike="noStrike" dirty="0">
                          <a:solidFill>
                            <a:srgbClr val="FF0000"/>
                          </a:solidFill>
                          <a:effectLst/>
                          <a:latin typeface="Trebuchet" panose="020B0703020202090204" pitchFamily="34" charset="0"/>
                        </a:rPr>
                        <a:t>F#-A-C</a:t>
                      </a:r>
                    </a:p>
                  </a:txBody>
                  <a:tcPr marL="19774" marR="19774" marT="19774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2300" b="0" i="0" u="none" strike="noStrike" dirty="0">
                          <a:solidFill>
                            <a:srgbClr val="FF0000"/>
                          </a:solidFill>
                          <a:effectLst/>
                          <a:latin typeface="Trebuchet" panose="020B0703020202090204" pitchFamily="34" charset="0"/>
                        </a:rPr>
                        <a:t>F# diminished</a:t>
                      </a:r>
                    </a:p>
                  </a:txBody>
                  <a:tcPr marL="19774" marR="19774" marT="19774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2472989466"/>
                  </a:ext>
                </a:extLst>
              </a:tr>
              <a:tr h="421853">
                <a:tc>
                  <a:txBody>
                    <a:bodyPr/>
                    <a:lstStyle/>
                    <a:p>
                      <a:pPr algn="ctr" fontAlgn="b"/>
                      <a:r>
                        <a:rPr lang="en-GB" sz="2600" b="0" i="0" u="none" strike="noStrike" dirty="0">
                          <a:solidFill>
                            <a:srgbClr val="000000"/>
                          </a:solidFill>
                          <a:effectLst/>
                          <a:latin typeface="Trebuchet" panose="020B0703020202090204" pitchFamily="34" charset="0"/>
                        </a:rPr>
                        <a:t>vii</a:t>
                      </a:r>
                      <a:r>
                        <a:rPr lang="en-GB" sz="2400" b="0" i="0" u="none" strike="noStrike" dirty="0">
                          <a:solidFill>
                            <a:srgbClr val="000000"/>
                          </a:solidFill>
                          <a:effectLst/>
                          <a:latin typeface="Trebuchet" panose="020B0703020202090204" pitchFamily="34" charset="0"/>
                        </a:rPr>
                        <a:t>°</a:t>
                      </a:r>
                      <a:endParaRPr lang="en-GB" sz="2600" b="0" i="0" u="none" strike="noStrike" dirty="0">
                        <a:solidFill>
                          <a:srgbClr val="000000"/>
                        </a:solidFill>
                        <a:effectLst/>
                        <a:latin typeface="Trebuchet" panose="020B0703020202090204" pitchFamily="34" charset="0"/>
                      </a:endParaRPr>
                    </a:p>
                  </a:txBody>
                  <a:tcPr marL="22944" marR="22944" marT="22944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9E1F2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2300" b="0" i="0" u="none" strike="noStrike">
                          <a:solidFill>
                            <a:srgbClr val="000000"/>
                          </a:solidFill>
                          <a:effectLst/>
                          <a:latin typeface="Trebuchet" panose="020B0703020202090204" pitchFamily="34" charset="0"/>
                        </a:rPr>
                        <a:t>A</a:t>
                      </a:r>
                    </a:p>
                  </a:txBody>
                  <a:tcPr marL="19774" marR="19774" marT="19774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2300" b="0" i="0" u="none" strike="noStrike">
                          <a:solidFill>
                            <a:srgbClr val="000000"/>
                          </a:solidFill>
                          <a:effectLst/>
                          <a:latin typeface="Trebuchet" panose="020B0703020202090204" pitchFamily="34" charset="0"/>
                        </a:rPr>
                        <a:t>B</a:t>
                      </a:r>
                    </a:p>
                  </a:txBody>
                  <a:tcPr marL="19774" marR="19774" marT="19774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2300" b="0" i="0" u="none" strike="noStrike">
                          <a:solidFill>
                            <a:srgbClr val="000000"/>
                          </a:solidFill>
                          <a:effectLst/>
                          <a:latin typeface="Trebuchet" panose="020B0703020202090204" pitchFamily="34" charset="0"/>
                        </a:rPr>
                        <a:t>C</a:t>
                      </a:r>
                    </a:p>
                  </a:txBody>
                  <a:tcPr marL="19774" marR="19774" marT="19774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2300" b="0" i="0" u="none" strike="noStrike">
                          <a:solidFill>
                            <a:srgbClr val="000000"/>
                          </a:solidFill>
                          <a:effectLst/>
                          <a:latin typeface="Trebuchet" panose="020B0703020202090204" pitchFamily="34" charset="0"/>
                        </a:rPr>
                        <a:t>D</a:t>
                      </a:r>
                    </a:p>
                  </a:txBody>
                  <a:tcPr marL="19774" marR="19774" marT="19774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2300" b="0" i="0" u="none" strike="noStrike">
                          <a:solidFill>
                            <a:srgbClr val="000000"/>
                          </a:solidFill>
                          <a:effectLst/>
                          <a:latin typeface="Trebuchet" panose="020B0703020202090204" pitchFamily="34" charset="0"/>
                        </a:rPr>
                        <a:t>E</a:t>
                      </a:r>
                    </a:p>
                  </a:txBody>
                  <a:tcPr marL="19774" marR="19774" marT="19774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2300" b="0" i="0" u="none" strike="noStrike" dirty="0">
                          <a:solidFill>
                            <a:srgbClr val="000000"/>
                          </a:solidFill>
                          <a:effectLst/>
                          <a:latin typeface="Trebuchet" panose="020B0703020202090204" pitchFamily="34" charset="0"/>
                        </a:rPr>
                        <a:t>F#</a:t>
                      </a:r>
                    </a:p>
                  </a:txBody>
                  <a:tcPr marL="19774" marR="19774" marT="19774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2300" b="0" i="0" u="none" strike="noStrike">
                          <a:solidFill>
                            <a:srgbClr val="000000"/>
                          </a:solidFill>
                          <a:effectLst/>
                          <a:latin typeface="Trebuchet" panose="020B0703020202090204" pitchFamily="34" charset="0"/>
                        </a:rPr>
                        <a:t>G#</a:t>
                      </a:r>
                    </a:p>
                  </a:txBody>
                  <a:tcPr marL="19774" marR="19774" marT="19774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E2EFDA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2300" b="0" i="0" u="none" strike="noStrike">
                          <a:solidFill>
                            <a:srgbClr val="000000"/>
                          </a:solidFill>
                          <a:effectLst/>
                          <a:latin typeface="Trebuchet" panose="020B0703020202090204" pitchFamily="34" charset="0"/>
                        </a:rPr>
                        <a:t>A</a:t>
                      </a:r>
                    </a:p>
                  </a:txBody>
                  <a:tcPr marL="19774" marR="19774" marT="19774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2300" b="0" i="0" u="none" strike="noStrike">
                          <a:solidFill>
                            <a:srgbClr val="000000"/>
                          </a:solidFill>
                          <a:effectLst/>
                          <a:latin typeface="Trebuchet" panose="020B0703020202090204" pitchFamily="34" charset="0"/>
                        </a:rPr>
                        <a:t>B</a:t>
                      </a:r>
                    </a:p>
                  </a:txBody>
                  <a:tcPr marL="19774" marR="19774" marT="19774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E2EFDA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2300" b="0" i="0" u="none" strike="noStrike">
                          <a:solidFill>
                            <a:srgbClr val="000000"/>
                          </a:solidFill>
                          <a:effectLst/>
                          <a:latin typeface="Trebuchet" panose="020B0703020202090204" pitchFamily="34" charset="0"/>
                        </a:rPr>
                        <a:t>C</a:t>
                      </a:r>
                    </a:p>
                  </a:txBody>
                  <a:tcPr marL="19774" marR="19774" marT="19774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2300" b="0" i="0" u="none" strike="noStrike">
                          <a:solidFill>
                            <a:srgbClr val="000000"/>
                          </a:solidFill>
                          <a:effectLst/>
                          <a:latin typeface="Trebuchet" panose="020B0703020202090204" pitchFamily="34" charset="0"/>
                        </a:rPr>
                        <a:t>D</a:t>
                      </a:r>
                    </a:p>
                  </a:txBody>
                  <a:tcPr marL="19774" marR="19774" marT="19774" marB="0" anchor="b">
                    <a:lnL>
                      <a:noFill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E2EFDA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2300" b="0" i="0" u="none" strike="noStrike">
                          <a:solidFill>
                            <a:srgbClr val="000000"/>
                          </a:solidFill>
                          <a:effectLst/>
                          <a:latin typeface="Trebuchet" panose="020B0703020202090204" pitchFamily="34" charset="0"/>
                        </a:rPr>
                        <a:t>G#-B-D</a:t>
                      </a:r>
                    </a:p>
                  </a:txBody>
                  <a:tcPr marL="19774" marR="19774" marT="19774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2300" b="0" i="0" u="none" strike="noStrike" dirty="0">
                          <a:solidFill>
                            <a:srgbClr val="000000"/>
                          </a:solidFill>
                          <a:effectLst/>
                          <a:latin typeface="Trebuchet" panose="020B0703020202090204" pitchFamily="34" charset="0"/>
                        </a:rPr>
                        <a:t>G# diminished</a:t>
                      </a:r>
                    </a:p>
                  </a:txBody>
                  <a:tcPr marL="19774" marR="19774" marT="19774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2367656442"/>
                  </a:ext>
                </a:extLst>
              </a:tr>
            </a:tbl>
          </a:graphicData>
        </a:graphic>
      </p:graphicFrame>
      <p:pic>
        <p:nvPicPr>
          <p:cNvPr id="3" name="DiatonicTriadsMelMinorAudio">
            <a:hlinkClick r:id="" action="ppaction://media"/>
            <a:extLst>
              <a:ext uri="{FF2B5EF4-FFF2-40B4-BE49-F238E27FC236}">
                <a16:creationId xmlns:a16="http://schemas.microsoft.com/office/drawing/2014/main" id="{4B625CAB-2087-4C53-B651-C5E386F6C005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8541813" y="380754"/>
            <a:ext cx="812800" cy="812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4939695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1937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3"/>
                </p:tgtEl>
              </p:cMediaNode>
            </p:audio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38" name="Rectangle 37">
            <a:extLst>
              <a:ext uri="{FF2B5EF4-FFF2-40B4-BE49-F238E27FC236}">
                <a16:creationId xmlns:a16="http://schemas.microsoft.com/office/drawing/2014/main" id="{A8384FB5-9ADC-4DDC-881B-597D56F5B15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0" name="Rectangle 39">
            <a:extLst>
              <a:ext uri="{FF2B5EF4-FFF2-40B4-BE49-F238E27FC236}">
                <a16:creationId xmlns:a16="http://schemas.microsoft.com/office/drawing/2014/main" id="{91E5A9A7-95C6-4F4F-B00E-C82E07FE62E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7539" y="1417538"/>
            <a:ext cx="6875818" cy="4040744"/>
          </a:xfrm>
          <a:prstGeom prst="rect">
            <a:avLst/>
          </a:prstGeom>
          <a:gradFill>
            <a:gsLst>
              <a:gs pos="0">
                <a:srgbClr val="000000"/>
              </a:gs>
              <a:gs pos="100000">
                <a:schemeClr val="accent1">
                  <a:lumMod val="75000"/>
                </a:schemeClr>
              </a:gs>
            </a:gsLst>
            <a:lin ang="186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42" name="Rectangle 41">
            <a:extLst>
              <a:ext uri="{FF2B5EF4-FFF2-40B4-BE49-F238E27FC236}">
                <a16:creationId xmlns:a16="http://schemas.microsoft.com/office/drawing/2014/main" id="{D07DD2DE-F619-49DD-B5E7-03A290FF4ED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>
            <a:off x="-158495" y="2660473"/>
            <a:ext cx="4355594" cy="4038603"/>
          </a:xfrm>
          <a:prstGeom prst="rect">
            <a:avLst/>
          </a:prstGeom>
          <a:gradFill>
            <a:gsLst>
              <a:gs pos="0">
                <a:schemeClr val="accent1">
                  <a:alpha val="50000"/>
                </a:schemeClr>
              </a:gs>
              <a:gs pos="100000">
                <a:schemeClr val="accent1">
                  <a:lumMod val="50000"/>
                  <a:alpha val="0"/>
                </a:schemeClr>
              </a:gs>
            </a:gsLst>
            <a:lin ang="11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4" name="Rectangle 43">
            <a:extLst>
              <a:ext uri="{FF2B5EF4-FFF2-40B4-BE49-F238E27FC236}">
                <a16:creationId xmlns:a16="http://schemas.microsoft.com/office/drawing/2014/main" id="{85149191-5F60-4A28-AAFF-039F96B0F3E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-1180882" y="1638085"/>
            <a:ext cx="6857572" cy="3581401"/>
          </a:xfrm>
          <a:prstGeom prst="rect">
            <a:avLst/>
          </a:prstGeom>
          <a:gradFill>
            <a:gsLst>
              <a:gs pos="0">
                <a:srgbClr val="000000">
                  <a:alpha val="59000"/>
                </a:srgbClr>
              </a:gs>
              <a:gs pos="69000">
                <a:schemeClr val="accent1">
                  <a:alpha val="0"/>
                </a:schemeClr>
              </a:gs>
            </a:gsLst>
            <a:lin ang="13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46" name="Freeform: Shape 45">
            <a:extLst>
              <a:ext uri="{FF2B5EF4-FFF2-40B4-BE49-F238E27FC236}">
                <a16:creationId xmlns:a16="http://schemas.microsoft.com/office/drawing/2014/main" id="{F8260ED5-17F7-4158-B241-D51DD4CF1B7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6097846">
            <a:off x="-747355" y="1201312"/>
            <a:ext cx="4808302" cy="4088666"/>
          </a:xfrm>
          <a:custGeom>
            <a:avLst/>
            <a:gdLst>
              <a:gd name="connsiteX0" fmla="*/ 48844 w 4808302"/>
              <a:gd name="connsiteY0" fmla="*/ 2888671 h 4088666"/>
              <a:gd name="connsiteX1" fmla="*/ 0 w 4808302"/>
              <a:gd name="connsiteY1" fmla="*/ 2404151 h 4088666"/>
              <a:gd name="connsiteX2" fmla="*/ 2404151 w 4808302"/>
              <a:gd name="connsiteY2" fmla="*/ 0 h 4088666"/>
              <a:gd name="connsiteX3" fmla="*/ 4808302 w 4808302"/>
              <a:gd name="connsiteY3" fmla="*/ 2404151 h 4088666"/>
              <a:gd name="connsiteX4" fmla="*/ 4700216 w 4808302"/>
              <a:gd name="connsiteY4" fmla="*/ 3119072 h 4088666"/>
              <a:gd name="connsiteX5" fmla="*/ 4643143 w 4808302"/>
              <a:gd name="connsiteY5" fmla="*/ 3275009 h 4088666"/>
              <a:gd name="connsiteX6" fmla="*/ 690093 w 4808302"/>
              <a:gd name="connsiteY6" fmla="*/ 4088666 h 4088666"/>
              <a:gd name="connsiteX7" fmla="*/ 548991 w 4808302"/>
              <a:gd name="connsiteY7" fmla="*/ 3933414 h 4088666"/>
              <a:gd name="connsiteX8" fmla="*/ 48844 w 4808302"/>
              <a:gd name="connsiteY8" fmla="*/ 2888671 h 408866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4808302" h="4088666">
                <a:moveTo>
                  <a:pt x="48844" y="2888671"/>
                </a:moveTo>
                <a:cubicBezTo>
                  <a:pt x="16818" y="2732167"/>
                  <a:pt x="0" y="2570123"/>
                  <a:pt x="0" y="2404151"/>
                </a:cubicBezTo>
                <a:cubicBezTo>
                  <a:pt x="0" y="1076375"/>
                  <a:pt x="1076375" y="0"/>
                  <a:pt x="2404151" y="0"/>
                </a:cubicBezTo>
                <a:cubicBezTo>
                  <a:pt x="3731927" y="0"/>
                  <a:pt x="4808302" y="1076375"/>
                  <a:pt x="4808302" y="2404151"/>
                </a:cubicBezTo>
                <a:cubicBezTo>
                  <a:pt x="4808302" y="2653109"/>
                  <a:pt x="4770461" y="2893229"/>
                  <a:pt x="4700216" y="3119072"/>
                </a:cubicBezTo>
                <a:lnTo>
                  <a:pt x="4643143" y="3275009"/>
                </a:lnTo>
                <a:lnTo>
                  <a:pt x="690093" y="4088666"/>
                </a:lnTo>
                <a:lnTo>
                  <a:pt x="548991" y="3933414"/>
                </a:lnTo>
                <a:cubicBezTo>
                  <a:pt x="304015" y="3636572"/>
                  <a:pt x="128908" y="3279932"/>
                  <a:pt x="48844" y="2888671"/>
                </a:cubicBezTo>
                <a:close/>
              </a:path>
            </a:pathLst>
          </a:custGeom>
          <a:gradFill>
            <a:gsLst>
              <a:gs pos="39000">
                <a:schemeClr val="accent1">
                  <a:lumMod val="60000"/>
                  <a:lumOff val="40000"/>
                  <a:alpha val="0"/>
                </a:schemeClr>
              </a:gs>
              <a:gs pos="100000">
                <a:schemeClr val="accent1">
                  <a:lumMod val="75000"/>
                  <a:alpha val="26000"/>
                </a:schemeClr>
              </a:gs>
            </a:gsLst>
            <a:lin ang="186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DD083D6-03A4-97BE-146E-4B46763A6E7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60041" y="2767106"/>
            <a:ext cx="2880828" cy="3071906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 sz="4000" kern="1200">
                <a:solidFill>
                  <a:srgbClr val="FFFFFF"/>
                </a:solidFill>
                <a:latin typeface="+mj-lt"/>
                <a:ea typeface="+mj-ea"/>
                <a:cs typeface="+mj-cs"/>
              </a:rPr>
              <a:t>Comparison Chart</a:t>
            </a:r>
          </a:p>
        </p:txBody>
      </p:sp>
      <p:pic>
        <p:nvPicPr>
          <p:cNvPr id="10" name="Graphic 9">
            <a:extLst>
              <a:ext uri="{FF2B5EF4-FFF2-40B4-BE49-F238E27FC236}">
                <a16:creationId xmlns:a16="http://schemas.microsoft.com/office/drawing/2014/main" id="{7579A9C4-3A4E-6415-9002-50B9E66C0080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>
            <a:off x="4502428" y="993047"/>
            <a:ext cx="7225748" cy="4871905"/>
          </a:xfrm>
          <a:prstGeom prst="rect">
            <a:avLst/>
          </a:prstGeom>
        </p:spPr>
      </p:pic>
      <p:sp>
        <p:nvSpPr>
          <p:cNvPr id="3" name="AutoShape 2">
            <a:extLst>
              <a:ext uri="{FF2B5EF4-FFF2-40B4-BE49-F238E27FC236}">
                <a16:creationId xmlns:a16="http://schemas.microsoft.com/office/drawing/2014/main" id="{20A573DA-0495-CC3E-C205-599B5ED4DCD9}"/>
              </a:ext>
            </a:extLst>
          </p:cNvPr>
          <p:cNvSpPr>
            <a:spLocks noChangeAspect="1" noChangeArrowheads="1"/>
          </p:cNvSpPr>
          <p:nvPr/>
        </p:nvSpPr>
        <p:spPr bwMode="auto">
          <a:xfrm>
            <a:off x="5943600" y="3276600"/>
            <a:ext cx="304800" cy="3048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/>
          </a:p>
        </p:txBody>
      </p:sp>
      <p:sp>
        <p:nvSpPr>
          <p:cNvPr id="8" name="AutoShape 6" descr="All diatonic triads in A natural minor, A harmonic minor, and A melodic minor">
            <a:extLst>
              <a:ext uri="{FF2B5EF4-FFF2-40B4-BE49-F238E27FC236}">
                <a16:creationId xmlns:a16="http://schemas.microsoft.com/office/drawing/2014/main" id="{E2E7B404-A600-B661-56F0-1491C9550B18}"/>
              </a:ext>
            </a:extLst>
          </p:cNvPr>
          <p:cNvSpPr>
            <a:spLocks noChangeAspect="1" noChangeArrowheads="1"/>
          </p:cNvSpPr>
          <p:nvPr/>
        </p:nvSpPr>
        <p:spPr bwMode="auto">
          <a:xfrm>
            <a:off x="6095999" y="-1089837"/>
            <a:ext cx="4823637" cy="482363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777FEF42-EC61-0E5E-ED48-E12EFD2853CA}"/>
              </a:ext>
            </a:extLst>
          </p:cNvPr>
          <p:cNvSpPr/>
          <p:nvPr/>
        </p:nvSpPr>
        <p:spPr>
          <a:xfrm>
            <a:off x="10853836" y="2767106"/>
            <a:ext cx="595424" cy="1535953"/>
          </a:xfrm>
          <a:prstGeom prst="rect">
            <a:avLst/>
          </a:prstGeom>
          <a:solidFill>
            <a:srgbClr val="FF35FB">
              <a:alpha val="20089"/>
            </a:srgbClr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2E90B996-5109-187B-90C0-9ABE73024E59}"/>
              </a:ext>
            </a:extLst>
          </p:cNvPr>
          <p:cNvSpPr/>
          <p:nvPr/>
        </p:nvSpPr>
        <p:spPr>
          <a:xfrm>
            <a:off x="8984621" y="2767106"/>
            <a:ext cx="595424" cy="1535953"/>
          </a:xfrm>
          <a:prstGeom prst="rect">
            <a:avLst/>
          </a:prstGeom>
          <a:solidFill>
            <a:srgbClr val="FF35FB">
              <a:alpha val="20089"/>
            </a:srgbClr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11BF7786-BAE4-A686-E0B1-10AD6F851D00}"/>
              </a:ext>
            </a:extLst>
          </p:cNvPr>
          <p:cNvSpPr/>
          <p:nvPr/>
        </p:nvSpPr>
        <p:spPr>
          <a:xfrm>
            <a:off x="7021086" y="2767106"/>
            <a:ext cx="595424" cy="1535953"/>
          </a:xfrm>
          <a:prstGeom prst="rect">
            <a:avLst/>
          </a:prstGeom>
          <a:solidFill>
            <a:srgbClr val="FF35FB">
              <a:alpha val="20089"/>
            </a:srgbClr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D03276F8-59DD-74AF-21AC-52BC132D8273}"/>
              </a:ext>
            </a:extLst>
          </p:cNvPr>
          <p:cNvSpPr/>
          <p:nvPr/>
        </p:nvSpPr>
        <p:spPr>
          <a:xfrm>
            <a:off x="5950688" y="4405199"/>
            <a:ext cx="595424" cy="1535953"/>
          </a:xfrm>
          <a:prstGeom prst="rect">
            <a:avLst/>
          </a:prstGeom>
          <a:solidFill>
            <a:srgbClr val="FF35FB">
              <a:alpha val="20089"/>
            </a:srgbClr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/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7A22C8C0-22E2-D4F9-5359-C1978033BE53}"/>
              </a:ext>
            </a:extLst>
          </p:cNvPr>
          <p:cNvSpPr/>
          <p:nvPr/>
        </p:nvSpPr>
        <p:spPr>
          <a:xfrm>
            <a:off x="8055248" y="4405198"/>
            <a:ext cx="595424" cy="1535953"/>
          </a:xfrm>
          <a:prstGeom prst="rect">
            <a:avLst/>
          </a:prstGeom>
          <a:solidFill>
            <a:srgbClr val="FF35FB">
              <a:alpha val="20089"/>
            </a:srgbClr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/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39C5B5C7-F2F7-F86C-C4F6-D91007395C5E}"/>
              </a:ext>
            </a:extLst>
          </p:cNvPr>
          <p:cNvSpPr/>
          <p:nvPr/>
        </p:nvSpPr>
        <p:spPr>
          <a:xfrm>
            <a:off x="10005238" y="4405197"/>
            <a:ext cx="595424" cy="1535953"/>
          </a:xfrm>
          <a:prstGeom prst="rect">
            <a:avLst/>
          </a:prstGeom>
          <a:solidFill>
            <a:srgbClr val="FF35FB">
              <a:alpha val="20089"/>
            </a:srgbClr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40404905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38" name="Rectangle 37">
            <a:extLst>
              <a:ext uri="{FF2B5EF4-FFF2-40B4-BE49-F238E27FC236}">
                <a16:creationId xmlns:a16="http://schemas.microsoft.com/office/drawing/2014/main" id="{A8384FB5-9ADC-4DDC-881B-597D56F5B15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0" name="Rectangle 39">
            <a:extLst>
              <a:ext uri="{FF2B5EF4-FFF2-40B4-BE49-F238E27FC236}">
                <a16:creationId xmlns:a16="http://schemas.microsoft.com/office/drawing/2014/main" id="{91E5A9A7-95C6-4F4F-B00E-C82E07FE62E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7539" y="1417538"/>
            <a:ext cx="6875818" cy="4040744"/>
          </a:xfrm>
          <a:prstGeom prst="rect">
            <a:avLst/>
          </a:prstGeom>
          <a:gradFill>
            <a:gsLst>
              <a:gs pos="0">
                <a:srgbClr val="000000"/>
              </a:gs>
              <a:gs pos="100000">
                <a:schemeClr val="accent1">
                  <a:lumMod val="75000"/>
                </a:schemeClr>
              </a:gs>
            </a:gsLst>
            <a:lin ang="186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42" name="Rectangle 41">
            <a:extLst>
              <a:ext uri="{FF2B5EF4-FFF2-40B4-BE49-F238E27FC236}">
                <a16:creationId xmlns:a16="http://schemas.microsoft.com/office/drawing/2014/main" id="{D07DD2DE-F619-49DD-B5E7-03A290FF4ED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>
            <a:off x="-158495" y="2660473"/>
            <a:ext cx="4355594" cy="4038603"/>
          </a:xfrm>
          <a:prstGeom prst="rect">
            <a:avLst/>
          </a:prstGeom>
          <a:gradFill>
            <a:gsLst>
              <a:gs pos="0">
                <a:schemeClr val="accent1">
                  <a:alpha val="50000"/>
                </a:schemeClr>
              </a:gs>
              <a:gs pos="100000">
                <a:schemeClr val="accent1">
                  <a:lumMod val="50000"/>
                  <a:alpha val="0"/>
                </a:schemeClr>
              </a:gs>
            </a:gsLst>
            <a:lin ang="11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4" name="Rectangle 43">
            <a:extLst>
              <a:ext uri="{FF2B5EF4-FFF2-40B4-BE49-F238E27FC236}">
                <a16:creationId xmlns:a16="http://schemas.microsoft.com/office/drawing/2014/main" id="{85149191-5F60-4A28-AAFF-039F96B0F3E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-1180882" y="1638085"/>
            <a:ext cx="6857572" cy="3581401"/>
          </a:xfrm>
          <a:prstGeom prst="rect">
            <a:avLst/>
          </a:prstGeom>
          <a:gradFill>
            <a:gsLst>
              <a:gs pos="0">
                <a:srgbClr val="000000">
                  <a:alpha val="59000"/>
                </a:srgbClr>
              </a:gs>
              <a:gs pos="69000">
                <a:schemeClr val="accent1">
                  <a:alpha val="0"/>
                </a:schemeClr>
              </a:gs>
            </a:gsLst>
            <a:lin ang="13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46" name="Freeform: Shape 45">
            <a:extLst>
              <a:ext uri="{FF2B5EF4-FFF2-40B4-BE49-F238E27FC236}">
                <a16:creationId xmlns:a16="http://schemas.microsoft.com/office/drawing/2014/main" id="{F8260ED5-17F7-4158-B241-D51DD4CF1B7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6097846">
            <a:off x="-747355" y="1201312"/>
            <a:ext cx="4808302" cy="4088666"/>
          </a:xfrm>
          <a:custGeom>
            <a:avLst/>
            <a:gdLst>
              <a:gd name="connsiteX0" fmla="*/ 48844 w 4808302"/>
              <a:gd name="connsiteY0" fmla="*/ 2888671 h 4088666"/>
              <a:gd name="connsiteX1" fmla="*/ 0 w 4808302"/>
              <a:gd name="connsiteY1" fmla="*/ 2404151 h 4088666"/>
              <a:gd name="connsiteX2" fmla="*/ 2404151 w 4808302"/>
              <a:gd name="connsiteY2" fmla="*/ 0 h 4088666"/>
              <a:gd name="connsiteX3" fmla="*/ 4808302 w 4808302"/>
              <a:gd name="connsiteY3" fmla="*/ 2404151 h 4088666"/>
              <a:gd name="connsiteX4" fmla="*/ 4700216 w 4808302"/>
              <a:gd name="connsiteY4" fmla="*/ 3119072 h 4088666"/>
              <a:gd name="connsiteX5" fmla="*/ 4643143 w 4808302"/>
              <a:gd name="connsiteY5" fmla="*/ 3275009 h 4088666"/>
              <a:gd name="connsiteX6" fmla="*/ 690093 w 4808302"/>
              <a:gd name="connsiteY6" fmla="*/ 4088666 h 4088666"/>
              <a:gd name="connsiteX7" fmla="*/ 548991 w 4808302"/>
              <a:gd name="connsiteY7" fmla="*/ 3933414 h 4088666"/>
              <a:gd name="connsiteX8" fmla="*/ 48844 w 4808302"/>
              <a:gd name="connsiteY8" fmla="*/ 2888671 h 408866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4808302" h="4088666">
                <a:moveTo>
                  <a:pt x="48844" y="2888671"/>
                </a:moveTo>
                <a:cubicBezTo>
                  <a:pt x="16818" y="2732167"/>
                  <a:pt x="0" y="2570123"/>
                  <a:pt x="0" y="2404151"/>
                </a:cubicBezTo>
                <a:cubicBezTo>
                  <a:pt x="0" y="1076375"/>
                  <a:pt x="1076375" y="0"/>
                  <a:pt x="2404151" y="0"/>
                </a:cubicBezTo>
                <a:cubicBezTo>
                  <a:pt x="3731927" y="0"/>
                  <a:pt x="4808302" y="1076375"/>
                  <a:pt x="4808302" y="2404151"/>
                </a:cubicBezTo>
                <a:cubicBezTo>
                  <a:pt x="4808302" y="2653109"/>
                  <a:pt x="4770461" y="2893229"/>
                  <a:pt x="4700216" y="3119072"/>
                </a:cubicBezTo>
                <a:lnTo>
                  <a:pt x="4643143" y="3275009"/>
                </a:lnTo>
                <a:lnTo>
                  <a:pt x="690093" y="4088666"/>
                </a:lnTo>
                <a:lnTo>
                  <a:pt x="548991" y="3933414"/>
                </a:lnTo>
                <a:cubicBezTo>
                  <a:pt x="304015" y="3636572"/>
                  <a:pt x="128908" y="3279932"/>
                  <a:pt x="48844" y="2888671"/>
                </a:cubicBezTo>
                <a:close/>
              </a:path>
            </a:pathLst>
          </a:custGeom>
          <a:gradFill>
            <a:gsLst>
              <a:gs pos="39000">
                <a:schemeClr val="accent1">
                  <a:lumMod val="60000"/>
                  <a:lumOff val="40000"/>
                  <a:alpha val="0"/>
                </a:schemeClr>
              </a:gs>
              <a:gs pos="100000">
                <a:schemeClr val="accent1">
                  <a:lumMod val="75000"/>
                  <a:alpha val="26000"/>
                </a:schemeClr>
              </a:gs>
            </a:gsLst>
            <a:lin ang="186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DD083D6-03A4-97BE-146E-4B46763A6E7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60041" y="2767106"/>
            <a:ext cx="2880828" cy="3071906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 sz="4000" kern="1200">
                <a:solidFill>
                  <a:srgbClr val="FFFFFF"/>
                </a:solidFill>
                <a:latin typeface="+mj-lt"/>
                <a:ea typeface="+mj-ea"/>
                <a:cs typeface="+mj-cs"/>
              </a:rPr>
              <a:t>Comparison Chart</a:t>
            </a:r>
          </a:p>
        </p:txBody>
      </p:sp>
      <p:pic>
        <p:nvPicPr>
          <p:cNvPr id="10" name="Graphic 9">
            <a:extLst>
              <a:ext uri="{FF2B5EF4-FFF2-40B4-BE49-F238E27FC236}">
                <a16:creationId xmlns:a16="http://schemas.microsoft.com/office/drawing/2014/main" id="{7579A9C4-3A4E-6415-9002-50B9E66C0080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>
            <a:off x="4502428" y="993047"/>
            <a:ext cx="7225748" cy="4871905"/>
          </a:xfrm>
          <a:prstGeom prst="rect">
            <a:avLst/>
          </a:prstGeom>
        </p:spPr>
      </p:pic>
      <p:sp>
        <p:nvSpPr>
          <p:cNvPr id="3" name="AutoShape 2">
            <a:extLst>
              <a:ext uri="{FF2B5EF4-FFF2-40B4-BE49-F238E27FC236}">
                <a16:creationId xmlns:a16="http://schemas.microsoft.com/office/drawing/2014/main" id="{20A573DA-0495-CC3E-C205-599B5ED4DCD9}"/>
              </a:ext>
            </a:extLst>
          </p:cNvPr>
          <p:cNvSpPr>
            <a:spLocks noChangeAspect="1" noChangeArrowheads="1"/>
          </p:cNvSpPr>
          <p:nvPr/>
        </p:nvSpPr>
        <p:spPr bwMode="auto">
          <a:xfrm>
            <a:off x="5943600" y="3276600"/>
            <a:ext cx="304800" cy="3048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/>
          </a:p>
        </p:txBody>
      </p:sp>
      <p:sp>
        <p:nvSpPr>
          <p:cNvPr id="8" name="AutoShape 6" descr="All diatonic triads in A natural minor, A harmonic minor, and A melodic minor">
            <a:extLst>
              <a:ext uri="{FF2B5EF4-FFF2-40B4-BE49-F238E27FC236}">
                <a16:creationId xmlns:a16="http://schemas.microsoft.com/office/drawing/2014/main" id="{E2E7B404-A600-B661-56F0-1491C9550B18}"/>
              </a:ext>
            </a:extLst>
          </p:cNvPr>
          <p:cNvSpPr>
            <a:spLocks noChangeAspect="1" noChangeArrowheads="1"/>
          </p:cNvSpPr>
          <p:nvPr/>
        </p:nvSpPr>
        <p:spPr bwMode="auto">
          <a:xfrm>
            <a:off x="6095999" y="-1089837"/>
            <a:ext cx="4823637" cy="482363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777FEF42-EC61-0E5E-ED48-E12EFD2853CA}"/>
              </a:ext>
            </a:extLst>
          </p:cNvPr>
          <p:cNvSpPr/>
          <p:nvPr/>
        </p:nvSpPr>
        <p:spPr>
          <a:xfrm>
            <a:off x="7021086" y="4405197"/>
            <a:ext cx="595424" cy="1535953"/>
          </a:xfrm>
          <a:prstGeom prst="rect">
            <a:avLst/>
          </a:prstGeom>
          <a:solidFill>
            <a:srgbClr val="00B0F0">
              <a:alpha val="20089"/>
            </a:srgbClr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2E90B996-5109-187B-90C0-9ABE73024E59}"/>
              </a:ext>
            </a:extLst>
          </p:cNvPr>
          <p:cNvSpPr/>
          <p:nvPr/>
        </p:nvSpPr>
        <p:spPr>
          <a:xfrm>
            <a:off x="9016894" y="1231153"/>
            <a:ext cx="595424" cy="1535953"/>
          </a:xfrm>
          <a:prstGeom prst="rect">
            <a:avLst/>
          </a:prstGeom>
          <a:solidFill>
            <a:srgbClr val="00B0F0">
              <a:alpha val="20089"/>
            </a:srgbClr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11BF7786-BAE4-A686-E0B1-10AD6F851D00}"/>
              </a:ext>
            </a:extLst>
          </p:cNvPr>
          <p:cNvSpPr/>
          <p:nvPr/>
        </p:nvSpPr>
        <p:spPr>
          <a:xfrm>
            <a:off x="7021086" y="2767106"/>
            <a:ext cx="595424" cy="1535953"/>
          </a:xfrm>
          <a:prstGeom prst="rect">
            <a:avLst/>
          </a:prstGeom>
          <a:solidFill>
            <a:srgbClr val="00B0F0">
              <a:alpha val="20089"/>
            </a:srgbClr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D03276F8-59DD-74AF-21AC-52BC132D8273}"/>
              </a:ext>
            </a:extLst>
          </p:cNvPr>
          <p:cNvSpPr/>
          <p:nvPr/>
        </p:nvSpPr>
        <p:spPr>
          <a:xfrm>
            <a:off x="5950688" y="4405199"/>
            <a:ext cx="595424" cy="1535953"/>
          </a:xfrm>
          <a:prstGeom prst="rect">
            <a:avLst/>
          </a:prstGeom>
          <a:solidFill>
            <a:srgbClr val="00B0F0">
              <a:alpha val="20089"/>
            </a:srgbClr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/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7A22C8C0-22E2-D4F9-5359-C1978033BE53}"/>
              </a:ext>
            </a:extLst>
          </p:cNvPr>
          <p:cNvSpPr/>
          <p:nvPr/>
        </p:nvSpPr>
        <p:spPr>
          <a:xfrm>
            <a:off x="8055248" y="4405198"/>
            <a:ext cx="595424" cy="1535953"/>
          </a:xfrm>
          <a:prstGeom prst="rect">
            <a:avLst/>
          </a:prstGeom>
          <a:solidFill>
            <a:srgbClr val="00B0F0">
              <a:alpha val="20089"/>
            </a:srgbClr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/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39C5B5C7-F2F7-F86C-C4F6-D91007395C5E}"/>
              </a:ext>
            </a:extLst>
          </p:cNvPr>
          <p:cNvSpPr/>
          <p:nvPr/>
        </p:nvSpPr>
        <p:spPr>
          <a:xfrm>
            <a:off x="10005238" y="4405197"/>
            <a:ext cx="595424" cy="1535953"/>
          </a:xfrm>
          <a:prstGeom prst="rect">
            <a:avLst/>
          </a:prstGeom>
          <a:solidFill>
            <a:srgbClr val="00B0F0">
              <a:alpha val="20089"/>
            </a:srgbClr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665939022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1" name="Rectangle 20">
            <a:extLst>
              <a:ext uri="{FF2B5EF4-FFF2-40B4-BE49-F238E27FC236}">
                <a16:creationId xmlns:a16="http://schemas.microsoft.com/office/drawing/2014/main" id="{3AFE8227-C443-417B-BA91-520EB1EF455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2"/>
            <a:ext cx="12192000" cy="6857997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3" name="Rectangle 22">
            <a:extLst>
              <a:ext uri="{FF2B5EF4-FFF2-40B4-BE49-F238E27FC236}">
                <a16:creationId xmlns:a16="http://schemas.microsoft.com/office/drawing/2014/main" id="{907741FC-B544-4A6E-B831-6789D042333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-1" y="6408741"/>
            <a:ext cx="12191998" cy="457202"/>
          </a:xfrm>
          <a:prstGeom prst="rect">
            <a:avLst/>
          </a:prstGeom>
          <a:gradFill>
            <a:gsLst>
              <a:gs pos="34000">
                <a:srgbClr val="000000">
                  <a:alpha val="96000"/>
                </a:srgbClr>
              </a:gs>
              <a:gs pos="100000">
                <a:schemeClr val="accent1"/>
              </a:gs>
            </a:gsLst>
            <a:lin ang="8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5" name="Rectangle 24">
            <a:extLst>
              <a:ext uri="{FF2B5EF4-FFF2-40B4-BE49-F238E27FC236}">
                <a16:creationId xmlns:a16="http://schemas.microsoft.com/office/drawing/2014/main" id="{3F0BE7ED-7814-4273-B18A-F26CC038038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-4" y="6408742"/>
            <a:ext cx="8115300" cy="449258"/>
          </a:xfrm>
          <a:prstGeom prst="rect">
            <a:avLst/>
          </a:prstGeom>
          <a:gradFill>
            <a:gsLst>
              <a:gs pos="28000">
                <a:schemeClr val="accent1">
                  <a:lumMod val="75000"/>
                  <a:alpha val="59000"/>
                </a:schemeClr>
              </a:gs>
              <a:gs pos="100000">
                <a:srgbClr val="000000">
                  <a:alpha val="70000"/>
                </a:srgbClr>
              </a:gs>
            </a:gsLst>
            <a:lin ang="11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Rectangle 1">
            <a:extLst>
              <a:ext uri="{FF2B5EF4-FFF2-40B4-BE49-F238E27FC236}">
                <a16:creationId xmlns:a16="http://schemas.microsoft.com/office/drawing/2014/main" id="{8CC91AD3-FDF9-B25F-3B21-A3528AC861EF}"/>
              </a:ext>
            </a:extLst>
          </p:cNvPr>
          <p:cNvSpPr/>
          <p:nvPr/>
        </p:nvSpPr>
        <p:spPr>
          <a:xfrm>
            <a:off x="1683026" y="927652"/>
            <a:ext cx="159026" cy="755374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" name="Title 3">
            <a:extLst>
              <a:ext uri="{FF2B5EF4-FFF2-40B4-BE49-F238E27FC236}">
                <a16:creationId xmlns:a16="http://schemas.microsoft.com/office/drawing/2014/main" id="{92A48372-21D1-95A3-0F1E-F9B61450D4B6}"/>
              </a:ext>
            </a:extLst>
          </p:cNvPr>
          <p:cNvSpPr txBox="1">
            <a:spLocks/>
          </p:cNvSpPr>
          <p:nvPr/>
        </p:nvSpPr>
        <p:spPr>
          <a:xfrm>
            <a:off x="2023994" y="240030"/>
            <a:ext cx="8144008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US"/>
              <a:t>Harmonising the minor scale</a:t>
            </a:r>
            <a:endParaRPr lang="en-US" dirty="0"/>
          </a:p>
        </p:txBody>
      </p:sp>
      <p:graphicFrame>
        <p:nvGraphicFramePr>
          <p:cNvPr id="7" name="TextBox 2">
            <a:extLst>
              <a:ext uri="{FF2B5EF4-FFF2-40B4-BE49-F238E27FC236}">
                <a16:creationId xmlns:a16="http://schemas.microsoft.com/office/drawing/2014/main" id="{E4A26377-D7D3-EB1F-6396-6BD7255FCB7C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203038640"/>
              </p:ext>
            </p:extLst>
          </p:nvPr>
        </p:nvGraphicFramePr>
        <p:xfrm>
          <a:off x="2723320" y="1808946"/>
          <a:ext cx="6745356" cy="3982733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2113097733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6F5A5072-7B47-4D32-B52A-4EBBF590B8A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9715DAF0-AE1B-46C9-8A6B-DB2AA05AB91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>
            <a:off x="-2" y="-22693"/>
            <a:ext cx="12191999" cy="4374129"/>
          </a:xfrm>
          <a:prstGeom prst="rect">
            <a:avLst/>
          </a:prstGeom>
          <a:gradFill>
            <a:gsLst>
              <a:gs pos="0">
                <a:schemeClr val="accent1">
                  <a:lumMod val="75000"/>
                </a:schemeClr>
              </a:gs>
              <a:gs pos="100000">
                <a:srgbClr val="000000"/>
              </a:gs>
            </a:gsLst>
            <a:lin ang="15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6016219D-510E-4184-9090-6D5578A87BD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3908719" y="-3931841"/>
            <a:ext cx="4374557" cy="12192000"/>
          </a:xfrm>
          <a:prstGeom prst="rect">
            <a:avLst/>
          </a:prstGeom>
          <a:gradFill>
            <a:gsLst>
              <a:gs pos="40000">
                <a:schemeClr val="accent1">
                  <a:alpha val="0"/>
                </a:schemeClr>
              </a:gs>
              <a:gs pos="100000">
                <a:schemeClr val="accent1">
                  <a:lumMod val="75000"/>
                  <a:alpha val="52000"/>
                </a:schemeClr>
              </a:gs>
            </a:gsLst>
            <a:lin ang="2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AFF4A713-7B75-4B21-90D7-5AB19547C72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4136696" y="-3703868"/>
            <a:ext cx="4374128" cy="11736479"/>
          </a:xfrm>
          <a:prstGeom prst="rect">
            <a:avLst/>
          </a:prstGeom>
          <a:gradFill>
            <a:gsLst>
              <a:gs pos="17000">
                <a:schemeClr val="accent1">
                  <a:alpha val="0"/>
                </a:schemeClr>
              </a:gs>
              <a:gs pos="100000">
                <a:srgbClr val="000000">
                  <a:alpha val="37000"/>
                </a:srgbClr>
              </a:gs>
            </a:gsLst>
            <a:lin ang="7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DC631C0B-6DA6-4E57-8231-CE32B3434A7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5" y="-22690"/>
            <a:ext cx="8542485" cy="4374126"/>
          </a:xfrm>
          <a:prstGeom prst="rect">
            <a:avLst/>
          </a:prstGeom>
          <a:gradFill>
            <a:gsLst>
              <a:gs pos="0">
                <a:schemeClr val="accent1">
                  <a:lumMod val="50000"/>
                  <a:alpha val="0"/>
                </a:schemeClr>
              </a:gs>
              <a:gs pos="100000">
                <a:srgbClr val="000000">
                  <a:alpha val="25000"/>
                </a:srgbClr>
              </a:gs>
            </a:gsLst>
            <a:lin ang="186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8" name="Freeform: Shape 17">
            <a:extLst>
              <a:ext uri="{FF2B5EF4-FFF2-40B4-BE49-F238E27FC236}">
                <a16:creationId xmlns:a16="http://schemas.microsoft.com/office/drawing/2014/main" id="{C29501E6-A978-4A61-9689-9085AF97A53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2508972">
            <a:off x="5945431" y="-1032053"/>
            <a:ext cx="4990147" cy="4439131"/>
          </a:xfrm>
          <a:custGeom>
            <a:avLst/>
            <a:gdLst>
              <a:gd name="connsiteX0" fmla="*/ 4990147 w 4990147"/>
              <a:gd name="connsiteY0" fmla="*/ 2229378 h 4439131"/>
              <a:gd name="connsiteX1" fmla="*/ 917384 w 4990147"/>
              <a:gd name="connsiteY1" fmla="*/ 4439131 h 4439131"/>
              <a:gd name="connsiteX2" fmla="*/ 910814 w 4990147"/>
              <a:gd name="connsiteY2" fmla="*/ 4434219 h 4439131"/>
              <a:gd name="connsiteX3" fmla="*/ 0 w 4990147"/>
              <a:gd name="connsiteY3" fmla="*/ 2502877 h 4439131"/>
              <a:gd name="connsiteX4" fmla="*/ 2502877 w 4990147"/>
              <a:gd name="connsiteY4" fmla="*/ 0 h 4439131"/>
              <a:gd name="connsiteX5" fmla="*/ 4954904 w 4990147"/>
              <a:gd name="connsiteY5" fmla="*/ 1998460 h 443913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4990147" h="4439131">
                <a:moveTo>
                  <a:pt x="4990147" y="2229378"/>
                </a:moveTo>
                <a:lnTo>
                  <a:pt x="917384" y="4439131"/>
                </a:lnTo>
                <a:lnTo>
                  <a:pt x="910814" y="4434219"/>
                </a:lnTo>
                <a:cubicBezTo>
                  <a:pt x="354557" y="3975154"/>
                  <a:pt x="0" y="3280421"/>
                  <a:pt x="0" y="2502877"/>
                </a:cubicBezTo>
                <a:cubicBezTo>
                  <a:pt x="0" y="1120576"/>
                  <a:pt x="1120576" y="0"/>
                  <a:pt x="2502877" y="0"/>
                </a:cubicBezTo>
                <a:cubicBezTo>
                  <a:pt x="3712390" y="0"/>
                  <a:pt x="4721520" y="857941"/>
                  <a:pt x="4954904" y="1998460"/>
                </a:cubicBezTo>
                <a:close/>
              </a:path>
            </a:pathLst>
          </a:custGeom>
          <a:gradFill>
            <a:gsLst>
              <a:gs pos="0">
                <a:schemeClr val="accent1">
                  <a:alpha val="22000"/>
                </a:schemeClr>
              </a:gs>
              <a:gs pos="87000">
                <a:schemeClr val="accent1">
                  <a:lumMod val="60000"/>
                  <a:lumOff val="40000"/>
                  <a:alpha val="2000"/>
                </a:schemeClr>
              </a:gs>
            </a:gsLst>
            <a:lin ang="8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25F226E0-7EB9-B398-B1C9-D54C0B8F7C13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314824" y="735106"/>
            <a:ext cx="10053763" cy="2928470"/>
          </a:xfrm>
        </p:spPr>
        <p:txBody>
          <a:bodyPr anchor="b">
            <a:normAutofit/>
          </a:bodyPr>
          <a:lstStyle/>
          <a:p>
            <a:pPr algn="l"/>
            <a:r>
              <a:rPr lang="en-US" sz="4800">
                <a:solidFill>
                  <a:srgbClr val="FFFFFF"/>
                </a:solidFill>
              </a:rPr>
              <a:t>General Musicianship and Studio Techniques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FAF99D21-20EF-6BFD-53D7-8181888CF2F1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350682" y="4870824"/>
            <a:ext cx="10005951" cy="1458258"/>
          </a:xfrm>
        </p:spPr>
        <p:txBody>
          <a:bodyPr anchor="ctr">
            <a:normAutofit/>
          </a:bodyPr>
          <a:lstStyle/>
          <a:p>
            <a:pPr algn="l"/>
            <a:r>
              <a:rPr lang="en-US" dirty="0"/>
              <a:t>Week 4 – </a:t>
            </a:r>
            <a:r>
              <a:rPr lang="en-GB" dirty="0"/>
              <a:t>Bass Clef and Groupings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678397126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1" name="Rectangle 20">
            <a:extLst>
              <a:ext uri="{FF2B5EF4-FFF2-40B4-BE49-F238E27FC236}">
                <a16:creationId xmlns:a16="http://schemas.microsoft.com/office/drawing/2014/main" id="{3AFE8227-C443-417B-BA91-520EB1EF455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2"/>
            <a:ext cx="12192000" cy="6857997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3" name="Rectangle 22">
            <a:extLst>
              <a:ext uri="{FF2B5EF4-FFF2-40B4-BE49-F238E27FC236}">
                <a16:creationId xmlns:a16="http://schemas.microsoft.com/office/drawing/2014/main" id="{907741FC-B544-4A6E-B831-6789D042333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-1" y="6408741"/>
            <a:ext cx="12191998" cy="457202"/>
          </a:xfrm>
          <a:prstGeom prst="rect">
            <a:avLst/>
          </a:prstGeom>
          <a:gradFill>
            <a:gsLst>
              <a:gs pos="34000">
                <a:srgbClr val="000000">
                  <a:alpha val="96000"/>
                </a:srgbClr>
              </a:gs>
              <a:gs pos="100000">
                <a:schemeClr val="accent1"/>
              </a:gs>
            </a:gsLst>
            <a:lin ang="8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5" name="Rectangle 24">
            <a:extLst>
              <a:ext uri="{FF2B5EF4-FFF2-40B4-BE49-F238E27FC236}">
                <a16:creationId xmlns:a16="http://schemas.microsoft.com/office/drawing/2014/main" id="{3F0BE7ED-7814-4273-B18A-F26CC038038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-4" y="6408742"/>
            <a:ext cx="8115300" cy="449258"/>
          </a:xfrm>
          <a:prstGeom prst="rect">
            <a:avLst/>
          </a:prstGeom>
          <a:gradFill>
            <a:gsLst>
              <a:gs pos="28000">
                <a:schemeClr val="accent1">
                  <a:lumMod val="75000"/>
                  <a:alpha val="59000"/>
                </a:schemeClr>
              </a:gs>
              <a:gs pos="100000">
                <a:srgbClr val="000000">
                  <a:alpha val="70000"/>
                </a:srgbClr>
              </a:gs>
            </a:gsLst>
            <a:lin ang="11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" name="Title 3">
            <a:extLst>
              <a:ext uri="{FF2B5EF4-FFF2-40B4-BE49-F238E27FC236}">
                <a16:creationId xmlns:a16="http://schemas.microsoft.com/office/drawing/2014/main" id="{B54A9CB3-9402-753F-323F-44F9F2BF977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023994" y="240030"/>
            <a:ext cx="8144008" cy="1325563"/>
          </a:xfrm>
        </p:spPr>
        <p:txBody>
          <a:bodyPr/>
          <a:lstStyle/>
          <a:p>
            <a:pPr algn="ctr"/>
            <a:r>
              <a:rPr lang="en-US" sz="4400" dirty="0"/>
              <a:t>Bass Clef</a:t>
            </a:r>
            <a:endParaRPr lang="en-US" dirty="0"/>
          </a:p>
        </p:txBody>
      </p:sp>
      <p:pic>
        <p:nvPicPr>
          <p:cNvPr id="5124" name="Picture 4" descr="Bass clef notes, naming lines and spaces, how to draw">
            <a:extLst>
              <a:ext uri="{FF2B5EF4-FFF2-40B4-BE49-F238E27FC236}">
                <a16:creationId xmlns:a16="http://schemas.microsoft.com/office/drawing/2014/main" id="{4EBC6FCE-C34D-F95C-5218-04E518BA20BD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2378"/>
          <a:stretch/>
        </p:blipFill>
        <p:spPr bwMode="auto">
          <a:xfrm>
            <a:off x="1162050" y="1565594"/>
            <a:ext cx="9867900" cy="433990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Rectangle 1">
            <a:extLst>
              <a:ext uri="{FF2B5EF4-FFF2-40B4-BE49-F238E27FC236}">
                <a16:creationId xmlns:a16="http://schemas.microsoft.com/office/drawing/2014/main" id="{8CC91AD3-FDF9-B25F-3B21-A3528AC861EF}"/>
              </a:ext>
            </a:extLst>
          </p:cNvPr>
          <p:cNvSpPr/>
          <p:nvPr/>
        </p:nvSpPr>
        <p:spPr>
          <a:xfrm>
            <a:off x="1683026" y="927652"/>
            <a:ext cx="159026" cy="755374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49021972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1" name="Rectangle 20">
            <a:extLst>
              <a:ext uri="{FF2B5EF4-FFF2-40B4-BE49-F238E27FC236}">
                <a16:creationId xmlns:a16="http://schemas.microsoft.com/office/drawing/2014/main" id="{3AFE8227-C443-417B-BA91-520EB1EF455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2"/>
            <a:ext cx="12192000" cy="6857997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3" name="Rectangle 22">
            <a:extLst>
              <a:ext uri="{FF2B5EF4-FFF2-40B4-BE49-F238E27FC236}">
                <a16:creationId xmlns:a16="http://schemas.microsoft.com/office/drawing/2014/main" id="{907741FC-B544-4A6E-B831-6789D042333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-1" y="6408741"/>
            <a:ext cx="12191998" cy="457202"/>
          </a:xfrm>
          <a:prstGeom prst="rect">
            <a:avLst/>
          </a:prstGeom>
          <a:gradFill>
            <a:gsLst>
              <a:gs pos="34000">
                <a:srgbClr val="000000">
                  <a:alpha val="96000"/>
                </a:srgbClr>
              </a:gs>
              <a:gs pos="100000">
                <a:schemeClr val="accent1"/>
              </a:gs>
            </a:gsLst>
            <a:lin ang="8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5" name="Rectangle 24">
            <a:extLst>
              <a:ext uri="{FF2B5EF4-FFF2-40B4-BE49-F238E27FC236}">
                <a16:creationId xmlns:a16="http://schemas.microsoft.com/office/drawing/2014/main" id="{3F0BE7ED-7814-4273-B18A-F26CC038038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-4" y="6408742"/>
            <a:ext cx="8115300" cy="449258"/>
          </a:xfrm>
          <a:prstGeom prst="rect">
            <a:avLst/>
          </a:prstGeom>
          <a:gradFill>
            <a:gsLst>
              <a:gs pos="28000">
                <a:schemeClr val="accent1">
                  <a:lumMod val="75000"/>
                  <a:alpha val="59000"/>
                </a:schemeClr>
              </a:gs>
              <a:gs pos="100000">
                <a:srgbClr val="000000">
                  <a:alpha val="70000"/>
                </a:srgbClr>
              </a:gs>
            </a:gsLst>
            <a:lin ang="11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" name="Title 3">
            <a:extLst>
              <a:ext uri="{FF2B5EF4-FFF2-40B4-BE49-F238E27FC236}">
                <a16:creationId xmlns:a16="http://schemas.microsoft.com/office/drawing/2014/main" id="{B54A9CB3-9402-753F-323F-44F9F2BF977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023994" y="240030"/>
            <a:ext cx="8144008" cy="1325563"/>
          </a:xfrm>
        </p:spPr>
        <p:txBody>
          <a:bodyPr/>
          <a:lstStyle/>
          <a:p>
            <a:pPr algn="ctr"/>
            <a:r>
              <a:rPr lang="en-US" sz="4400" dirty="0"/>
              <a:t>Bass Clef</a:t>
            </a:r>
            <a:endParaRPr lang="en-US" dirty="0"/>
          </a:p>
        </p:txBody>
      </p:sp>
      <p:pic>
        <p:nvPicPr>
          <p:cNvPr id="5124" name="Picture 4" descr="Bass clef notes, naming lines and spaces, how to draw">
            <a:extLst>
              <a:ext uri="{FF2B5EF4-FFF2-40B4-BE49-F238E27FC236}">
                <a16:creationId xmlns:a16="http://schemas.microsoft.com/office/drawing/2014/main" id="{4EBC6FCE-C34D-F95C-5218-04E518BA20BD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55044"/>
          <a:stretch/>
        </p:blipFill>
        <p:spPr bwMode="auto">
          <a:xfrm>
            <a:off x="1162050" y="3678864"/>
            <a:ext cx="9867900" cy="222663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Rectangle 1">
            <a:extLst>
              <a:ext uri="{FF2B5EF4-FFF2-40B4-BE49-F238E27FC236}">
                <a16:creationId xmlns:a16="http://schemas.microsoft.com/office/drawing/2014/main" id="{8CC91AD3-FDF9-B25F-3B21-A3528AC861EF}"/>
              </a:ext>
            </a:extLst>
          </p:cNvPr>
          <p:cNvSpPr/>
          <p:nvPr/>
        </p:nvSpPr>
        <p:spPr>
          <a:xfrm>
            <a:off x="1683026" y="927652"/>
            <a:ext cx="159026" cy="755374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8CA6BC81-5A37-77B5-FB16-C10FE3C1EB01}"/>
              </a:ext>
            </a:extLst>
          </p:cNvPr>
          <p:cNvSpPr txBox="1"/>
          <p:nvPr/>
        </p:nvSpPr>
        <p:spPr>
          <a:xfrm>
            <a:off x="2452130" y="1565593"/>
            <a:ext cx="1605516" cy="193899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>
                <a:solidFill>
                  <a:srgbClr val="FF0000"/>
                </a:solidFill>
              </a:rPr>
              <a:t>G</a:t>
            </a:r>
            <a:r>
              <a:rPr lang="en-GB" sz="2400" dirty="0"/>
              <a:t>ood</a:t>
            </a:r>
          </a:p>
          <a:p>
            <a:r>
              <a:rPr lang="en-GB" sz="2400" dirty="0">
                <a:solidFill>
                  <a:srgbClr val="FF0000"/>
                </a:solidFill>
              </a:rPr>
              <a:t>B</a:t>
            </a:r>
            <a:r>
              <a:rPr lang="en-GB" sz="2400" dirty="0"/>
              <a:t>oys</a:t>
            </a:r>
          </a:p>
          <a:p>
            <a:r>
              <a:rPr lang="en-GB" sz="2400" dirty="0">
                <a:solidFill>
                  <a:srgbClr val="FF0000"/>
                </a:solidFill>
              </a:rPr>
              <a:t>D</a:t>
            </a:r>
            <a:r>
              <a:rPr lang="en-GB" sz="2400" dirty="0"/>
              <a:t>eserves</a:t>
            </a:r>
          </a:p>
          <a:p>
            <a:r>
              <a:rPr lang="en-GB" sz="2400" dirty="0">
                <a:solidFill>
                  <a:srgbClr val="FF0000"/>
                </a:solidFill>
              </a:rPr>
              <a:t>F</a:t>
            </a:r>
            <a:r>
              <a:rPr lang="en-GB" sz="2400" dirty="0"/>
              <a:t>ootball</a:t>
            </a:r>
          </a:p>
          <a:p>
            <a:r>
              <a:rPr lang="en-GB" sz="2400" dirty="0">
                <a:solidFill>
                  <a:srgbClr val="FF0000"/>
                </a:solidFill>
              </a:rPr>
              <a:t>A</a:t>
            </a:r>
            <a:r>
              <a:rPr lang="en-GB" sz="2400" dirty="0"/>
              <a:t>lways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15D3F153-67F3-CB8F-2291-993FE20E920C}"/>
              </a:ext>
            </a:extLst>
          </p:cNvPr>
          <p:cNvSpPr txBox="1"/>
          <p:nvPr/>
        </p:nvSpPr>
        <p:spPr>
          <a:xfrm>
            <a:off x="8562486" y="1486140"/>
            <a:ext cx="1605516" cy="193899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en-GB" sz="2400" dirty="0">
              <a:solidFill>
                <a:srgbClr val="FF0000"/>
              </a:solidFill>
            </a:endParaRPr>
          </a:p>
          <a:p>
            <a:r>
              <a:rPr lang="en-GB" sz="2400" dirty="0">
                <a:solidFill>
                  <a:srgbClr val="FF0000"/>
                </a:solidFill>
              </a:rPr>
              <a:t>A</a:t>
            </a:r>
            <a:r>
              <a:rPr lang="en-GB" sz="2400" dirty="0"/>
              <a:t>ll</a:t>
            </a:r>
          </a:p>
          <a:p>
            <a:r>
              <a:rPr lang="en-GB" sz="2400" dirty="0">
                <a:solidFill>
                  <a:srgbClr val="FF0000"/>
                </a:solidFill>
              </a:rPr>
              <a:t>C</a:t>
            </a:r>
            <a:r>
              <a:rPr lang="en-GB" sz="2400" dirty="0"/>
              <a:t>ows</a:t>
            </a:r>
          </a:p>
          <a:p>
            <a:r>
              <a:rPr lang="en-GB" sz="2400" dirty="0">
                <a:solidFill>
                  <a:srgbClr val="FF0000"/>
                </a:solidFill>
              </a:rPr>
              <a:t>E</a:t>
            </a:r>
            <a:r>
              <a:rPr lang="en-GB" sz="2400" dirty="0"/>
              <a:t>at</a:t>
            </a:r>
          </a:p>
          <a:p>
            <a:r>
              <a:rPr lang="en-GB" sz="2400" dirty="0">
                <a:solidFill>
                  <a:srgbClr val="FF0000"/>
                </a:solidFill>
              </a:rPr>
              <a:t>G</a:t>
            </a:r>
            <a:r>
              <a:rPr lang="en-GB" sz="2400" dirty="0"/>
              <a:t>rass</a:t>
            </a:r>
          </a:p>
        </p:txBody>
      </p:sp>
    </p:spTree>
    <p:extLst>
      <p:ext uri="{BB962C8B-B14F-4D97-AF65-F5344CB8AC3E}">
        <p14:creationId xmlns:p14="http://schemas.microsoft.com/office/powerpoint/2010/main" val="3553089768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1" name="Rectangle 20">
            <a:extLst>
              <a:ext uri="{FF2B5EF4-FFF2-40B4-BE49-F238E27FC236}">
                <a16:creationId xmlns:a16="http://schemas.microsoft.com/office/drawing/2014/main" id="{3AFE8227-C443-417B-BA91-520EB1EF455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2"/>
            <a:ext cx="12192000" cy="6857997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3" name="Rectangle 22">
            <a:extLst>
              <a:ext uri="{FF2B5EF4-FFF2-40B4-BE49-F238E27FC236}">
                <a16:creationId xmlns:a16="http://schemas.microsoft.com/office/drawing/2014/main" id="{907741FC-B544-4A6E-B831-6789D042333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-1" y="6408741"/>
            <a:ext cx="12191998" cy="457202"/>
          </a:xfrm>
          <a:prstGeom prst="rect">
            <a:avLst/>
          </a:prstGeom>
          <a:gradFill>
            <a:gsLst>
              <a:gs pos="34000">
                <a:srgbClr val="000000">
                  <a:alpha val="96000"/>
                </a:srgbClr>
              </a:gs>
              <a:gs pos="100000">
                <a:schemeClr val="accent1"/>
              </a:gs>
            </a:gsLst>
            <a:lin ang="8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5" name="Rectangle 24">
            <a:extLst>
              <a:ext uri="{FF2B5EF4-FFF2-40B4-BE49-F238E27FC236}">
                <a16:creationId xmlns:a16="http://schemas.microsoft.com/office/drawing/2014/main" id="{3F0BE7ED-7814-4273-B18A-F26CC038038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-4" y="6408742"/>
            <a:ext cx="8115300" cy="449258"/>
          </a:xfrm>
          <a:prstGeom prst="rect">
            <a:avLst/>
          </a:prstGeom>
          <a:gradFill>
            <a:gsLst>
              <a:gs pos="28000">
                <a:schemeClr val="accent1">
                  <a:lumMod val="75000"/>
                  <a:alpha val="59000"/>
                </a:schemeClr>
              </a:gs>
              <a:gs pos="100000">
                <a:srgbClr val="000000">
                  <a:alpha val="70000"/>
                </a:srgbClr>
              </a:gs>
            </a:gsLst>
            <a:lin ang="11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" name="Title 3">
            <a:extLst>
              <a:ext uri="{FF2B5EF4-FFF2-40B4-BE49-F238E27FC236}">
                <a16:creationId xmlns:a16="http://schemas.microsoft.com/office/drawing/2014/main" id="{B54A9CB3-9402-753F-323F-44F9F2BF977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023994" y="240030"/>
            <a:ext cx="8144008" cy="1325563"/>
          </a:xfrm>
        </p:spPr>
        <p:txBody>
          <a:bodyPr/>
          <a:lstStyle/>
          <a:p>
            <a:pPr algn="ctr"/>
            <a:r>
              <a:rPr lang="en-US" sz="4400" dirty="0"/>
              <a:t>Bass Clef</a:t>
            </a:r>
            <a:endParaRPr lang="en-US" dirty="0"/>
          </a:p>
        </p:txBody>
      </p:sp>
      <p:pic>
        <p:nvPicPr>
          <p:cNvPr id="5124" name="Picture 4" descr="Bass clef notes, naming lines and spaces, how to draw">
            <a:extLst>
              <a:ext uri="{FF2B5EF4-FFF2-40B4-BE49-F238E27FC236}">
                <a16:creationId xmlns:a16="http://schemas.microsoft.com/office/drawing/2014/main" id="{4EBC6FCE-C34D-F95C-5218-04E518BA20BD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52708" t="55044"/>
          <a:stretch/>
        </p:blipFill>
        <p:spPr bwMode="auto">
          <a:xfrm>
            <a:off x="6363230" y="3939118"/>
            <a:ext cx="4666719" cy="222663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Rectangle 1">
            <a:extLst>
              <a:ext uri="{FF2B5EF4-FFF2-40B4-BE49-F238E27FC236}">
                <a16:creationId xmlns:a16="http://schemas.microsoft.com/office/drawing/2014/main" id="{8CC91AD3-FDF9-B25F-3B21-A3528AC861EF}"/>
              </a:ext>
            </a:extLst>
          </p:cNvPr>
          <p:cNvSpPr/>
          <p:nvPr/>
        </p:nvSpPr>
        <p:spPr>
          <a:xfrm>
            <a:off x="1683026" y="927652"/>
            <a:ext cx="159026" cy="755374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711234C0-DD9E-3CE8-4C17-0DFA3704B7E2}"/>
              </a:ext>
            </a:extLst>
          </p:cNvPr>
          <p:cNvSpPr txBox="1"/>
          <p:nvPr/>
        </p:nvSpPr>
        <p:spPr>
          <a:xfrm>
            <a:off x="383280" y="1805621"/>
            <a:ext cx="5470161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800" dirty="0"/>
              <a:t>Alternatively move the treble clef down one ledger line</a:t>
            </a:r>
          </a:p>
        </p:txBody>
      </p:sp>
      <p:sp>
        <p:nvSpPr>
          <p:cNvPr id="7" name="Right Arrow 6">
            <a:extLst>
              <a:ext uri="{FF2B5EF4-FFF2-40B4-BE49-F238E27FC236}">
                <a16:creationId xmlns:a16="http://schemas.microsoft.com/office/drawing/2014/main" id="{F94CEC4C-AA6C-F52B-DF5D-F56EE56EB7A8}"/>
              </a:ext>
            </a:extLst>
          </p:cNvPr>
          <p:cNvSpPr/>
          <p:nvPr/>
        </p:nvSpPr>
        <p:spPr>
          <a:xfrm rot="5400000">
            <a:off x="2672579" y="4341128"/>
            <a:ext cx="891562" cy="383261"/>
          </a:xfrm>
          <a:prstGeom prst="rightArrow">
            <a:avLst/>
          </a:prstGeom>
          <a:solidFill>
            <a:srgbClr val="FF0000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8" name="Picture 2" descr="Treble Clef - Music Theory Academy - Learn the notes of the Treble Clef">
            <a:extLst>
              <a:ext uri="{FF2B5EF4-FFF2-40B4-BE49-F238E27FC236}">
                <a16:creationId xmlns:a16="http://schemas.microsoft.com/office/drawing/2014/main" id="{11615742-199A-CE62-A5A3-A1F86DDBFE98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24722" y="2827170"/>
            <a:ext cx="1987276" cy="119236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9" name="Picture 4" descr="The Musical Staff - The Musical Staff (bass clef)">
            <a:extLst>
              <a:ext uri="{FF2B5EF4-FFF2-40B4-BE49-F238E27FC236}">
                <a16:creationId xmlns:a16="http://schemas.microsoft.com/office/drawing/2014/main" id="{7F403730-C3A8-F28E-22AD-EFBA26BBF52F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437441" y="5045981"/>
            <a:ext cx="1361838" cy="89156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" name="Picture 4" descr="Bass clef notes, naming lines and spaces, how to draw">
            <a:extLst>
              <a:ext uri="{FF2B5EF4-FFF2-40B4-BE49-F238E27FC236}">
                <a16:creationId xmlns:a16="http://schemas.microsoft.com/office/drawing/2014/main" id="{460F637B-4C09-7CFD-3001-7A91E2379576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50" t="55435" r="52658" b="-391"/>
          <a:stretch/>
        </p:blipFill>
        <p:spPr bwMode="auto">
          <a:xfrm>
            <a:off x="6944256" y="1565593"/>
            <a:ext cx="4666719" cy="222663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330812617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1" name="Rectangle 20">
            <a:extLst>
              <a:ext uri="{FF2B5EF4-FFF2-40B4-BE49-F238E27FC236}">
                <a16:creationId xmlns:a16="http://schemas.microsoft.com/office/drawing/2014/main" id="{3AFE8227-C443-417B-BA91-520EB1EF455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2"/>
            <a:ext cx="12192000" cy="6857997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3" name="Rectangle 22">
            <a:extLst>
              <a:ext uri="{FF2B5EF4-FFF2-40B4-BE49-F238E27FC236}">
                <a16:creationId xmlns:a16="http://schemas.microsoft.com/office/drawing/2014/main" id="{907741FC-B544-4A6E-B831-6789D042333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-1" y="6408741"/>
            <a:ext cx="12191998" cy="457202"/>
          </a:xfrm>
          <a:prstGeom prst="rect">
            <a:avLst/>
          </a:prstGeom>
          <a:gradFill>
            <a:gsLst>
              <a:gs pos="34000">
                <a:srgbClr val="000000">
                  <a:alpha val="96000"/>
                </a:srgbClr>
              </a:gs>
              <a:gs pos="100000">
                <a:schemeClr val="accent1"/>
              </a:gs>
            </a:gsLst>
            <a:lin ang="8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5" name="Rectangle 24">
            <a:extLst>
              <a:ext uri="{FF2B5EF4-FFF2-40B4-BE49-F238E27FC236}">
                <a16:creationId xmlns:a16="http://schemas.microsoft.com/office/drawing/2014/main" id="{3F0BE7ED-7814-4273-B18A-F26CC038038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-4" y="6408742"/>
            <a:ext cx="8115300" cy="449258"/>
          </a:xfrm>
          <a:prstGeom prst="rect">
            <a:avLst/>
          </a:prstGeom>
          <a:gradFill>
            <a:gsLst>
              <a:gs pos="28000">
                <a:schemeClr val="accent1">
                  <a:lumMod val="75000"/>
                  <a:alpha val="59000"/>
                </a:schemeClr>
              </a:gs>
              <a:gs pos="100000">
                <a:srgbClr val="000000">
                  <a:alpha val="70000"/>
                </a:srgbClr>
              </a:gs>
            </a:gsLst>
            <a:lin ang="11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" name="Title 3">
            <a:extLst>
              <a:ext uri="{FF2B5EF4-FFF2-40B4-BE49-F238E27FC236}">
                <a16:creationId xmlns:a16="http://schemas.microsoft.com/office/drawing/2014/main" id="{B54A9CB3-9402-753F-323F-44F9F2BF977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023994" y="240030"/>
            <a:ext cx="8144008" cy="1325563"/>
          </a:xfrm>
        </p:spPr>
        <p:txBody>
          <a:bodyPr/>
          <a:lstStyle/>
          <a:p>
            <a:pPr algn="ctr"/>
            <a:r>
              <a:rPr lang="en-US" sz="4400" dirty="0"/>
              <a:t>Bass Clef</a:t>
            </a:r>
            <a:endParaRPr lang="en-US" dirty="0"/>
          </a:p>
        </p:txBody>
      </p:sp>
      <p:sp>
        <p:nvSpPr>
          <p:cNvPr id="2" name="Rectangle 1">
            <a:extLst>
              <a:ext uri="{FF2B5EF4-FFF2-40B4-BE49-F238E27FC236}">
                <a16:creationId xmlns:a16="http://schemas.microsoft.com/office/drawing/2014/main" id="{8CC91AD3-FDF9-B25F-3B21-A3528AC861EF}"/>
              </a:ext>
            </a:extLst>
          </p:cNvPr>
          <p:cNvSpPr/>
          <p:nvPr/>
        </p:nvSpPr>
        <p:spPr>
          <a:xfrm>
            <a:off x="1683026" y="927652"/>
            <a:ext cx="159026" cy="755374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aphicFrame>
        <p:nvGraphicFramePr>
          <p:cNvPr id="27" name="TextBox 2">
            <a:extLst>
              <a:ext uri="{FF2B5EF4-FFF2-40B4-BE49-F238E27FC236}">
                <a16:creationId xmlns:a16="http://schemas.microsoft.com/office/drawing/2014/main" id="{FF627C13-5144-63F0-F157-3ECB2F037503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3411340009"/>
              </p:ext>
            </p:extLst>
          </p:nvPr>
        </p:nvGraphicFramePr>
        <p:xfrm>
          <a:off x="2723320" y="1808946"/>
          <a:ext cx="6745356" cy="3982733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3525753655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9" name="Rectangle 28">
            <a:extLst>
              <a:ext uri="{FF2B5EF4-FFF2-40B4-BE49-F238E27FC236}">
                <a16:creationId xmlns:a16="http://schemas.microsoft.com/office/drawing/2014/main" id="{1B15ED52-F352-441B-82BF-E0EA34836D0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1" name="Rectangle 30">
            <a:extLst>
              <a:ext uri="{FF2B5EF4-FFF2-40B4-BE49-F238E27FC236}">
                <a16:creationId xmlns:a16="http://schemas.microsoft.com/office/drawing/2014/main" id="{3B2E3793-BFE6-45A2-9B7B-E18844431C9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-1" y="-1"/>
            <a:ext cx="12191998" cy="1590742"/>
          </a:xfrm>
          <a:prstGeom prst="rect">
            <a:avLst/>
          </a:prstGeom>
          <a:gradFill>
            <a:gsLst>
              <a:gs pos="0">
                <a:srgbClr val="000000"/>
              </a:gs>
              <a:gs pos="100000">
                <a:schemeClr val="accent1">
                  <a:lumMod val="75000"/>
                </a:schemeClr>
              </a:gs>
            </a:gsLst>
            <a:lin ang="8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3" name="Rectangle 32">
            <a:extLst>
              <a:ext uri="{FF2B5EF4-FFF2-40B4-BE49-F238E27FC236}">
                <a16:creationId xmlns:a16="http://schemas.microsoft.com/office/drawing/2014/main" id="{BC4C4868-CB8F-4AF9-9CDB-8108F2C19B6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-3" y="0"/>
            <a:ext cx="8115306" cy="1590742"/>
          </a:xfrm>
          <a:prstGeom prst="rect">
            <a:avLst/>
          </a:prstGeom>
          <a:gradFill>
            <a:gsLst>
              <a:gs pos="20000">
                <a:schemeClr val="accent1">
                  <a:alpha val="0"/>
                </a:schemeClr>
              </a:gs>
              <a:gs pos="100000">
                <a:schemeClr val="accent1">
                  <a:lumMod val="50000"/>
                  <a:alpha val="55000"/>
                </a:schemeClr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5" name="Rectangle 34">
            <a:extLst>
              <a:ext uri="{FF2B5EF4-FFF2-40B4-BE49-F238E27FC236}">
                <a16:creationId xmlns:a16="http://schemas.microsoft.com/office/drawing/2014/main" id="{375E0459-6403-40CD-989D-56A4407CA12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8115299" y="-1"/>
            <a:ext cx="4076698" cy="1590742"/>
          </a:xfrm>
          <a:prstGeom prst="rect">
            <a:avLst/>
          </a:prstGeom>
          <a:gradFill>
            <a:gsLst>
              <a:gs pos="0">
                <a:schemeClr val="accent1">
                  <a:alpha val="66000"/>
                </a:schemeClr>
              </a:gs>
              <a:gs pos="100000">
                <a:srgbClr val="000000">
                  <a:alpha val="30000"/>
                </a:srgbClr>
              </a:gs>
            </a:gsLst>
            <a:lin ang="13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7" name="Rectangle 36">
            <a:extLst>
              <a:ext uri="{FF2B5EF4-FFF2-40B4-BE49-F238E27FC236}">
                <a16:creationId xmlns:a16="http://schemas.microsoft.com/office/drawing/2014/main" id="{53E5B1A8-3AC9-4BD1-9BBC-78CA94F2D1B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59350" y="-1"/>
            <a:ext cx="11732646" cy="1597433"/>
          </a:xfrm>
          <a:prstGeom prst="rect">
            <a:avLst/>
          </a:prstGeom>
          <a:gradFill>
            <a:gsLst>
              <a:gs pos="50000">
                <a:srgbClr val="000000">
                  <a:alpha val="0"/>
                </a:srgbClr>
              </a:gs>
              <a:gs pos="99000">
                <a:schemeClr val="accent1">
                  <a:lumMod val="50000"/>
                  <a:alpha val="52000"/>
                </a:schemeClr>
              </a:gs>
            </a:gsLst>
            <a:lin ang="16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Title 7">
            <a:extLst>
              <a:ext uri="{FF2B5EF4-FFF2-40B4-BE49-F238E27FC236}">
                <a16:creationId xmlns:a16="http://schemas.microsoft.com/office/drawing/2014/main" id="{FB3BAE67-C8E6-9A19-755D-E807A7649FE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71599" y="294538"/>
            <a:ext cx="9895951" cy="1033669"/>
          </a:xfrm>
        </p:spPr>
        <p:txBody>
          <a:bodyPr>
            <a:normAutofit/>
          </a:bodyPr>
          <a:lstStyle/>
          <a:p>
            <a:r>
              <a:rPr lang="en-US" sz="4000" dirty="0">
                <a:solidFill>
                  <a:srgbClr val="FFFFFF"/>
                </a:solidFill>
              </a:rPr>
              <a:t>Groupings</a:t>
            </a:r>
          </a:p>
        </p:txBody>
      </p:sp>
      <p:pic>
        <p:nvPicPr>
          <p:cNvPr id="3" name="Online Media 2" descr="Clinic: Beaming (Grouping of Notes) - Part 1">
            <a:hlinkClick r:id="" action="ppaction://media"/>
            <a:extLst>
              <a:ext uri="{FF2B5EF4-FFF2-40B4-BE49-F238E27FC236}">
                <a16:creationId xmlns:a16="http://schemas.microsoft.com/office/drawing/2014/main" id="{C86ADBED-7C91-1917-4502-168023B17810}"/>
              </a:ext>
            </a:extLst>
          </p:cNvPr>
          <p:cNvPicPr>
            <a:picLocks noRot="1" noChangeAspect="1"/>
          </p:cNvPicPr>
          <p:nvPr>
            <a:videoFile r:link="rId1"/>
          </p:nvPr>
        </p:nvPicPr>
        <p:blipFill>
          <a:blip r:embed="rId4"/>
          <a:stretch>
            <a:fillRect/>
          </a:stretch>
        </p:blipFill>
        <p:spPr>
          <a:xfrm>
            <a:off x="1371599" y="2056463"/>
            <a:ext cx="6743700" cy="3810190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311AACC1-3323-85E6-B98E-46FBC1071336}"/>
              </a:ext>
            </a:extLst>
          </p:cNvPr>
          <p:cNvSpPr txBox="1"/>
          <p:nvPr/>
        </p:nvSpPr>
        <p:spPr>
          <a:xfrm>
            <a:off x="8420542" y="2056463"/>
            <a:ext cx="3466214" cy="872418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lnSpc>
                <a:spcPct val="150000"/>
              </a:lnSpc>
            </a:pPr>
            <a:r>
              <a:rPr lang="en-GB" dirty="0">
                <a:hlinkClick r:id="rId5"/>
              </a:rPr>
              <a:t>Clinic: Beaming (Grouping of Notes) - Part 1 (Clinic, 2021)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35575473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3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"/>
                  </p:tgtEl>
                </p:cond>
              </p:nextCondLst>
            </p:seq>
          </p:childTnLst>
        </p:cTn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9" name="Rectangle 28">
            <a:extLst>
              <a:ext uri="{FF2B5EF4-FFF2-40B4-BE49-F238E27FC236}">
                <a16:creationId xmlns:a16="http://schemas.microsoft.com/office/drawing/2014/main" id="{1B15ED52-F352-441B-82BF-E0EA34836D0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1" name="Rectangle 30">
            <a:extLst>
              <a:ext uri="{FF2B5EF4-FFF2-40B4-BE49-F238E27FC236}">
                <a16:creationId xmlns:a16="http://schemas.microsoft.com/office/drawing/2014/main" id="{3B2E3793-BFE6-45A2-9B7B-E18844431C9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-1" y="-1"/>
            <a:ext cx="12191998" cy="1590742"/>
          </a:xfrm>
          <a:prstGeom prst="rect">
            <a:avLst/>
          </a:prstGeom>
          <a:gradFill>
            <a:gsLst>
              <a:gs pos="0">
                <a:srgbClr val="000000"/>
              </a:gs>
              <a:gs pos="100000">
                <a:schemeClr val="accent1">
                  <a:lumMod val="75000"/>
                </a:schemeClr>
              </a:gs>
            </a:gsLst>
            <a:lin ang="8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3" name="Rectangle 32">
            <a:extLst>
              <a:ext uri="{FF2B5EF4-FFF2-40B4-BE49-F238E27FC236}">
                <a16:creationId xmlns:a16="http://schemas.microsoft.com/office/drawing/2014/main" id="{BC4C4868-CB8F-4AF9-9CDB-8108F2C19B6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-3" y="0"/>
            <a:ext cx="8115306" cy="1590742"/>
          </a:xfrm>
          <a:prstGeom prst="rect">
            <a:avLst/>
          </a:prstGeom>
          <a:gradFill>
            <a:gsLst>
              <a:gs pos="20000">
                <a:schemeClr val="accent1">
                  <a:alpha val="0"/>
                </a:schemeClr>
              </a:gs>
              <a:gs pos="100000">
                <a:schemeClr val="accent1">
                  <a:lumMod val="50000"/>
                  <a:alpha val="55000"/>
                </a:schemeClr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5" name="Rectangle 34">
            <a:extLst>
              <a:ext uri="{FF2B5EF4-FFF2-40B4-BE49-F238E27FC236}">
                <a16:creationId xmlns:a16="http://schemas.microsoft.com/office/drawing/2014/main" id="{375E0459-6403-40CD-989D-56A4407CA12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8115299" y="-1"/>
            <a:ext cx="4076698" cy="1590742"/>
          </a:xfrm>
          <a:prstGeom prst="rect">
            <a:avLst/>
          </a:prstGeom>
          <a:gradFill>
            <a:gsLst>
              <a:gs pos="0">
                <a:schemeClr val="accent1">
                  <a:alpha val="66000"/>
                </a:schemeClr>
              </a:gs>
              <a:gs pos="100000">
                <a:srgbClr val="000000">
                  <a:alpha val="30000"/>
                </a:srgbClr>
              </a:gs>
            </a:gsLst>
            <a:lin ang="13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7" name="Rectangle 36">
            <a:extLst>
              <a:ext uri="{FF2B5EF4-FFF2-40B4-BE49-F238E27FC236}">
                <a16:creationId xmlns:a16="http://schemas.microsoft.com/office/drawing/2014/main" id="{53E5B1A8-3AC9-4BD1-9BBC-78CA94F2D1B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59350" y="-1"/>
            <a:ext cx="11732646" cy="1597433"/>
          </a:xfrm>
          <a:prstGeom prst="rect">
            <a:avLst/>
          </a:prstGeom>
          <a:gradFill>
            <a:gsLst>
              <a:gs pos="50000">
                <a:srgbClr val="000000">
                  <a:alpha val="0"/>
                </a:srgbClr>
              </a:gs>
              <a:gs pos="99000">
                <a:schemeClr val="accent1">
                  <a:lumMod val="50000"/>
                  <a:alpha val="52000"/>
                </a:schemeClr>
              </a:gs>
            </a:gsLst>
            <a:lin ang="16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Title 7">
            <a:extLst>
              <a:ext uri="{FF2B5EF4-FFF2-40B4-BE49-F238E27FC236}">
                <a16:creationId xmlns:a16="http://schemas.microsoft.com/office/drawing/2014/main" id="{FB3BAE67-C8E6-9A19-755D-E807A7649FE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71599" y="294538"/>
            <a:ext cx="9895951" cy="1033669"/>
          </a:xfrm>
        </p:spPr>
        <p:txBody>
          <a:bodyPr>
            <a:normAutofit/>
          </a:bodyPr>
          <a:lstStyle/>
          <a:p>
            <a:r>
              <a:rPr lang="en-US" sz="4000" dirty="0">
                <a:solidFill>
                  <a:srgbClr val="FFFFFF"/>
                </a:solidFill>
              </a:rPr>
              <a:t>Groupings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311AACC1-3323-85E6-B98E-46FBC1071336}"/>
              </a:ext>
            </a:extLst>
          </p:cNvPr>
          <p:cNvSpPr txBox="1"/>
          <p:nvPr/>
        </p:nvSpPr>
        <p:spPr>
          <a:xfrm>
            <a:off x="8442803" y="2061602"/>
            <a:ext cx="3421693" cy="128791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lnSpc>
                <a:spcPct val="150000"/>
              </a:lnSpc>
            </a:pPr>
            <a:r>
              <a:rPr lang="en-GB" dirty="0">
                <a:hlinkClick r:id="rId4"/>
              </a:rPr>
              <a:t>Why you should break the middle of the bar (MusicEngravingTips, 2020)</a:t>
            </a:r>
            <a:endParaRPr lang="en-GB" dirty="0"/>
          </a:p>
        </p:txBody>
      </p:sp>
      <p:pic>
        <p:nvPicPr>
          <p:cNvPr id="6" name="Online Media 5" descr="Why You Should Break the Middle of the Bar">
            <a:hlinkClick r:id="" action="ppaction://media"/>
            <a:extLst>
              <a:ext uri="{FF2B5EF4-FFF2-40B4-BE49-F238E27FC236}">
                <a16:creationId xmlns:a16="http://schemas.microsoft.com/office/drawing/2014/main" id="{EC3F4EAB-D007-71F1-62A9-B6C8C87FA7CC}"/>
              </a:ext>
            </a:extLst>
          </p:cNvPr>
          <p:cNvPicPr>
            <a:picLocks noRot="1" noChangeAspect="1"/>
          </p:cNvPicPr>
          <p:nvPr>
            <a:videoFile r:link="rId1"/>
          </p:nvPr>
        </p:nvPicPr>
        <p:blipFill>
          <a:blip r:embed="rId5"/>
          <a:stretch>
            <a:fillRect/>
          </a:stretch>
        </p:blipFill>
        <p:spPr>
          <a:xfrm>
            <a:off x="1371599" y="2061602"/>
            <a:ext cx="6743700" cy="381019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19105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6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</p:childTnLst>
        </p:cTn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6F5A5072-7B47-4D32-B52A-4EBBF590B8A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9715DAF0-AE1B-46C9-8A6B-DB2AA05AB91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>
            <a:off x="-2" y="-22693"/>
            <a:ext cx="12191999" cy="4374129"/>
          </a:xfrm>
          <a:prstGeom prst="rect">
            <a:avLst/>
          </a:prstGeom>
          <a:gradFill>
            <a:gsLst>
              <a:gs pos="0">
                <a:schemeClr val="accent1">
                  <a:lumMod val="75000"/>
                </a:schemeClr>
              </a:gs>
              <a:gs pos="100000">
                <a:srgbClr val="000000"/>
              </a:gs>
            </a:gsLst>
            <a:lin ang="15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6016219D-510E-4184-9090-6D5578A87BD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3908719" y="-3931841"/>
            <a:ext cx="4374557" cy="12192000"/>
          </a:xfrm>
          <a:prstGeom prst="rect">
            <a:avLst/>
          </a:prstGeom>
          <a:gradFill>
            <a:gsLst>
              <a:gs pos="40000">
                <a:schemeClr val="accent1">
                  <a:alpha val="0"/>
                </a:schemeClr>
              </a:gs>
              <a:gs pos="100000">
                <a:schemeClr val="accent1">
                  <a:lumMod val="75000"/>
                  <a:alpha val="52000"/>
                </a:schemeClr>
              </a:gs>
            </a:gsLst>
            <a:lin ang="2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AFF4A713-7B75-4B21-90D7-5AB19547C72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4136696" y="-3703868"/>
            <a:ext cx="4374128" cy="11736479"/>
          </a:xfrm>
          <a:prstGeom prst="rect">
            <a:avLst/>
          </a:prstGeom>
          <a:gradFill>
            <a:gsLst>
              <a:gs pos="17000">
                <a:schemeClr val="accent1">
                  <a:alpha val="0"/>
                </a:schemeClr>
              </a:gs>
              <a:gs pos="100000">
                <a:srgbClr val="000000">
                  <a:alpha val="37000"/>
                </a:srgbClr>
              </a:gs>
            </a:gsLst>
            <a:lin ang="7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DC631C0B-6DA6-4E57-8231-CE32B3434A7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5" y="-22690"/>
            <a:ext cx="8542485" cy="4374126"/>
          </a:xfrm>
          <a:prstGeom prst="rect">
            <a:avLst/>
          </a:prstGeom>
          <a:gradFill>
            <a:gsLst>
              <a:gs pos="0">
                <a:schemeClr val="accent1">
                  <a:lumMod val="50000"/>
                  <a:alpha val="0"/>
                </a:schemeClr>
              </a:gs>
              <a:gs pos="100000">
                <a:srgbClr val="000000">
                  <a:alpha val="25000"/>
                </a:srgbClr>
              </a:gs>
            </a:gsLst>
            <a:lin ang="186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8" name="Freeform: Shape 17">
            <a:extLst>
              <a:ext uri="{FF2B5EF4-FFF2-40B4-BE49-F238E27FC236}">
                <a16:creationId xmlns:a16="http://schemas.microsoft.com/office/drawing/2014/main" id="{C29501E6-A978-4A61-9689-9085AF97A53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2508972">
            <a:off x="5945431" y="-1032053"/>
            <a:ext cx="4990147" cy="4439131"/>
          </a:xfrm>
          <a:custGeom>
            <a:avLst/>
            <a:gdLst>
              <a:gd name="connsiteX0" fmla="*/ 4990147 w 4990147"/>
              <a:gd name="connsiteY0" fmla="*/ 2229378 h 4439131"/>
              <a:gd name="connsiteX1" fmla="*/ 917384 w 4990147"/>
              <a:gd name="connsiteY1" fmla="*/ 4439131 h 4439131"/>
              <a:gd name="connsiteX2" fmla="*/ 910814 w 4990147"/>
              <a:gd name="connsiteY2" fmla="*/ 4434219 h 4439131"/>
              <a:gd name="connsiteX3" fmla="*/ 0 w 4990147"/>
              <a:gd name="connsiteY3" fmla="*/ 2502877 h 4439131"/>
              <a:gd name="connsiteX4" fmla="*/ 2502877 w 4990147"/>
              <a:gd name="connsiteY4" fmla="*/ 0 h 4439131"/>
              <a:gd name="connsiteX5" fmla="*/ 4954904 w 4990147"/>
              <a:gd name="connsiteY5" fmla="*/ 1998460 h 443913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4990147" h="4439131">
                <a:moveTo>
                  <a:pt x="4990147" y="2229378"/>
                </a:moveTo>
                <a:lnTo>
                  <a:pt x="917384" y="4439131"/>
                </a:lnTo>
                <a:lnTo>
                  <a:pt x="910814" y="4434219"/>
                </a:lnTo>
                <a:cubicBezTo>
                  <a:pt x="354557" y="3975154"/>
                  <a:pt x="0" y="3280421"/>
                  <a:pt x="0" y="2502877"/>
                </a:cubicBezTo>
                <a:cubicBezTo>
                  <a:pt x="0" y="1120576"/>
                  <a:pt x="1120576" y="0"/>
                  <a:pt x="2502877" y="0"/>
                </a:cubicBezTo>
                <a:cubicBezTo>
                  <a:pt x="3712390" y="0"/>
                  <a:pt x="4721520" y="857941"/>
                  <a:pt x="4954904" y="1998460"/>
                </a:cubicBezTo>
                <a:close/>
              </a:path>
            </a:pathLst>
          </a:custGeom>
          <a:gradFill>
            <a:gsLst>
              <a:gs pos="0">
                <a:schemeClr val="accent1">
                  <a:alpha val="22000"/>
                </a:schemeClr>
              </a:gs>
              <a:gs pos="87000">
                <a:schemeClr val="accent1">
                  <a:lumMod val="60000"/>
                  <a:lumOff val="40000"/>
                  <a:alpha val="2000"/>
                </a:schemeClr>
              </a:gs>
            </a:gsLst>
            <a:lin ang="8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25F226E0-7EB9-B398-B1C9-D54C0B8F7C13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314824" y="735106"/>
            <a:ext cx="10053763" cy="2928470"/>
          </a:xfrm>
        </p:spPr>
        <p:txBody>
          <a:bodyPr anchor="b">
            <a:normAutofit/>
          </a:bodyPr>
          <a:lstStyle/>
          <a:p>
            <a:pPr algn="l"/>
            <a:r>
              <a:rPr lang="en-US" sz="4800">
                <a:solidFill>
                  <a:srgbClr val="FFFFFF"/>
                </a:solidFill>
              </a:rPr>
              <a:t>General Musicianship and Studio Techniques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FAF99D21-20EF-6BFD-53D7-8181888CF2F1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350682" y="4870824"/>
            <a:ext cx="10005951" cy="1458258"/>
          </a:xfrm>
        </p:spPr>
        <p:txBody>
          <a:bodyPr anchor="ctr">
            <a:normAutofit/>
          </a:bodyPr>
          <a:lstStyle/>
          <a:p>
            <a:pPr algn="l"/>
            <a:r>
              <a:rPr lang="en-US" dirty="0"/>
              <a:t>Week 4 – </a:t>
            </a:r>
            <a:r>
              <a:rPr lang="en-GB" dirty="0"/>
              <a:t>Inversions and Roman Numerals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908151897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5" name="Rectangle 24">
            <a:extLst>
              <a:ext uri="{FF2B5EF4-FFF2-40B4-BE49-F238E27FC236}">
                <a16:creationId xmlns:a16="http://schemas.microsoft.com/office/drawing/2014/main" id="{A8384FB5-9ADC-4DDC-881B-597D56F5B15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7" name="Rectangle 26">
            <a:extLst>
              <a:ext uri="{FF2B5EF4-FFF2-40B4-BE49-F238E27FC236}">
                <a16:creationId xmlns:a16="http://schemas.microsoft.com/office/drawing/2014/main" id="{91E5A9A7-95C6-4F4F-B00E-C82E07FE62E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7539" y="1417538"/>
            <a:ext cx="6875818" cy="4040744"/>
          </a:xfrm>
          <a:prstGeom prst="rect">
            <a:avLst/>
          </a:prstGeom>
          <a:gradFill>
            <a:gsLst>
              <a:gs pos="0">
                <a:srgbClr val="000000"/>
              </a:gs>
              <a:gs pos="100000">
                <a:schemeClr val="accent1">
                  <a:lumMod val="75000"/>
                </a:schemeClr>
              </a:gs>
            </a:gsLst>
            <a:lin ang="186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9" name="Rectangle 28">
            <a:extLst>
              <a:ext uri="{FF2B5EF4-FFF2-40B4-BE49-F238E27FC236}">
                <a16:creationId xmlns:a16="http://schemas.microsoft.com/office/drawing/2014/main" id="{D07DD2DE-F619-49DD-B5E7-03A290FF4ED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>
            <a:off x="-158495" y="2660473"/>
            <a:ext cx="4355594" cy="4038603"/>
          </a:xfrm>
          <a:prstGeom prst="rect">
            <a:avLst/>
          </a:prstGeom>
          <a:gradFill>
            <a:gsLst>
              <a:gs pos="0">
                <a:schemeClr val="accent1">
                  <a:alpha val="50000"/>
                </a:schemeClr>
              </a:gs>
              <a:gs pos="100000">
                <a:schemeClr val="accent1">
                  <a:lumMod val="50000"/>
                  <a:alpha val="0"/>
                </a:schemeClr>
              </a:gs>
            </a:gsLst>
            <a:lin ang="11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1" name="Rectangle 30">
            <a:extLst>
              <a:ext uri="{FF2B5EF4-FFF2-40B4-BE49-F238E27FC236}">
                <a16:creationId xmlns:a16="http://schemas.microsoft.com/office/drawing/2014/main" id="{85149191-5F60-4A28-AAFF-039F96B0F3E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-1180882" y="1638085"/>
            <a:ext cx="6857572" cy="3581401"/>
          </a:xfrm>
          <a:prstGeom prst="rect">
            <a:avLst/>
          </a:prstGeom>
          <a:gradFill>
            <a:gsLst>
              <a:gs pos="0">
                <a:srgbClr val="000000">
                  <a:alpha val="59000"/>
                </a:srgbClr>
              </a:gs>
              <a:gs pos="69000">
                <a:schemeClr val="accent1">
                  <a:alpha val="0"/>
                </a:schemeClr>
              </a:gs>
            </a:gsLst>
            <a:lin ang="13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33" name="Freeform: Shape 32">
            <a:extLst>
              <a:ext uri="{FF2B5EF4-FFF2-40B4-BE49-F238E27FC236}">
                <a16:creationId xmlns:a16="http://schemas.microsoft.com/office/drawing/2014/main" id="{F8260ED5-17F7-4158-B241-D51DD4CF1B7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6097846">
            <a:off x="-747355" y="1201312"/>
            <a:ext cx="4808302" cy="4088666"/>
          </a:xfrm>
          <a:custGeom>
            <a:avLst/>
            <a:gdLst>
              <a:gd name="connsiteX0" fmla="*/ 48844 w 4808302"/>
              <a:gd name="connsiteY0" fmla="*/ 2888671 h 4088666"/>
              <a:gd name="connsiteX1" fmla="*/ 0 w 4808302"/>
              <a:gd name="connsiteY1" fmla="*/ 2404151 h 4088666"/>
              <a:gd name="connsiteX2" fmla="*/ 2404151 w 4808302"/>
              <a:gd name="connsiteY2" fmla="*/ 0 h 4088666"/>
              <a:gd name="connsiteX3" fmla="*/ 4808302 w 4808302"/>
              <a:gd name="connsiteY3" fmla="*/ 2404151 h 4088666"/>
              <a:gd name="connsiteX4" fmla="*/ 4700216 w 4808302"/>
              <a:gd name="connsiteY4" fmla="*/ 3119072 h 4088666"/>
              <a:gd name="connsiteX5" fmla="*/ 4643143 w 4808302"/>
              <a:gd name="connsiteY5" fmla="*/ 3275009 h 4088666"/>
              <a:gd name="connsiteX6" fmla="*/ 690093 w 4808302"/>
              <a:gd name="connsiteY6" fmla="*/ 4088666 h 4088666"/>
              <a:gd name="connsiteX7" fmla="*/ 548991 w 4808302"/>
              <a:gd name="connsiteY7" fmla="*/ 3933414 h 4088666"/>
              <a:gd name="connsiteX8" fmla="*/ 48844 w 4808302"/>
              <a:gd name="connsiteY8" fmla="*/ 2888671 h 408866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4808302" h="4088666">
                <a:moveTo>
                  <a:pt x="48844" y="2888671"/>
                </a:moveTo>
                <a:cubicBezTo>
                  <a:pt x="16818" y="2732167"/>
                  <a:pt x="0" y="2570123"/>
                  <a:pt x="0" y="2404151"/>
                </a:cubicBezTo>
                <a:cubicBezTo>
                  <a:pt x="0" y="1076375"/>
                  <a:pt x="1076375" y="0"/>
                  <a:pt x="2404151" y="0"/>
                </a:cubicBezTo>
                <a:cubicBezTo>
                  <a:pt x="3731927" y="0"/>
                  <a:pt x="4808302" y="1076375"/>
                  <a:pt x="4808302" y="2404151"/>
                </a:cubicBezTo>
                <a:cubicBezTo>
                  <a:pt x="4808302" y="2653109"/>
                  <a:pt x="4770461" y="2893229"/>
                  <a:pt x="4700216" y="3119072"/>
                </a:cubicBezTo>
                <a:lnTo>
                  <a:pt x="4643143" y="3275009"/>
                </a:lnTo>
                <a:lnTo>
                  <a:pt x="690093" y="4088666"/>
                </a:lnTo>
                <a:lnTo>
                  <a:pt x="548991" y="3933414"/>
                </a:lnTo>
                <a:cubicBezTo>
                  <a:pt x="304015" y="3636572"/>
                  <a:pt x="128908" y="3279932"/>
                  <a:pt x="48844" y="2888671"/>
                </a:cubicBezTo>
                <a:close/>
              </a:path>
            </a:pathLst>
          </a:custGeom>
          <a:gradFill>
            <a:gsLst>
              <a:gs pos="39000">
                <a:schemeClr val="accent1">
                  <a:lumMod val="60000"/>
                  <a:lumOff val="40000"/>
                  <a:alpha val="0"/>
                </a:schemeClr>
              </a:gs>
              <a:gs pos="100000">
                <a:schemeClr val="accent1">
                  <a:lumMod val="75000"/>
                  <a:alpha val="26000"/>
                </a:schemeClr>
              </a:gs>
            </a:gsLst>
            <a:lin ang="186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DD083D6-03A4-97BE-146E-4B46763A6E7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60041" y="2767106"/>
            <a:ext cx="2880828" cy="3071906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 sz="3400" kern="1200" dirty="0">
                <a:solidFill>
                  <a:srgbClr val="FFFFFF"/>
                </a:solidFill>
                <a:latin typeface="+mj-lt"/>
                <a:ea typeface="+mj-ea"/>
                <a:cs typeface="+mj-cs"/>
              </a:rPr>
              <a:t>Root position</a:t>
            </a:r>
          </a:p>
        </p:txBody>
      </p:sp>
      <p:pic>
        <p:nvPicPr>
          <p:cNvPr id="4" name="Picture 4">
            <a:extLst>
              <a:ext uri="{FF2B5EF4-FFF2-40B4-BE49-F238E27FC236}">
                <a16:creationId xmlns:a16="http://schemas.microsoft.com/office/drawing/2014/main" id="{C2CFDACB-D6D4-6021-0EE0-AC2F416DAC47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62972" b="17020"/>
          <a:stretch/>
        </p:blipFill>
        <p:spPr bwMode="auto">
          <a:xfrm>
            <a:off x="4929420" y="1734336"/>
            <a:ext cx="2398306" cy="206554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graphicFrame>
        <p:nvGraphicFramePr>
          <p:cNvPr id="13" name="Table 12">
            <a:extLst>
              <a:ext uri="{FF2B5EF4-FFF2-40B4-BE49-F238E27FC236}">
                <a16:creationId xmlns:a16="http://schemas.microsoft.com/office/drawing/2014/main" id="{51B5F7BB-6F57-6BB5-3B06-34A230DB24A1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4079155975"/>
              </p:ext>
            </p:extLst>
          </p:nvPr>
        </p:nvGraphicFramePr>
        <p:xfrm>
          <a:off x="5135461" y="4461124"/>
          <a:ext cx="6380848" cy="1710949"/>
        </p:xfrm>
        <a:graphic>
          <a:graphicData uri="http://schemas.openxmlformats.org/drawingml/2006/table">
            <a:tbl>
              <a:tblPr/>
              <a:tblGrid>
                <a:gridCol w="1595212">
                  <a:extLst>
                    <a:ext uri="{9D8B030D-6E8A-4147-A177-3AD203B41FA5}">
                      <a16:colId xmlns:a16="http://schemas.microsoft.com/office/drawing/2014/main" val="2514024251"/>
                    </a:ext>
                  </a:extLst>
                </a:gridCol>
                <a:gridCol w="1595212">
                  <a:extLst>
                    <a:ext uri="{9D8B030D-6E8A-4147-A177-3AD203B41FA5}">
                      <a16:colId xmlns:a16="http://schemas.microsoft.com/office/drawing/2014/main" val="1349117373"/>
                    </a:ext>
                  </a:extLst>
                </a:gridCol>
                <a:gridCol w="1595212">
                  <a:extLst>
                    <a:ext uri="{9D8B030D-6E8A-4147-A177-3AD203B41FA5}">
                      <a16:colId xmlns:a16="http://schemas.microsoft.com/office/drawing/2014/main" val="2965198016"/>
                    </a:ext>
                  </a:extLst>
                </a:gridCol>
                <a:gridCol w="1595212">
                  <a:extLst>
                    <a:ext uri="{9D8B030D-6E8A-4147-A177-3AD203B41FA5}">
                      <a16:colId xmlns:a16="http://schemas.microsoft.com/office/drawing/2014/main" val="3977605888"/>
                    </a:ext>
                  </a:extLst>
                </a:gridCol>
              </a:tblGrid>
              <a:tr h="508480">
                <a:tc gridSpan="4">
                  <a:txBody>
                    <a:bodyPr/>
                    <a:lstStyle/>
                    <a:p>
                      <a:pPr algn="ctr" fontAlgn="b"/>
                      <a:r>
                        <a:rPr lang="en-GB" sz="1300" b="0" i="0" u="none" strike="noStrike" dirty="0">
                          <a:solidFill>
                            <a:srgbClr val="000000"/>
                          </a:solidFill>
                          <a:effectLst/>
                          <a:latin typeface="Trebuchet" panose="020B0703020202090204" pitchFamily="34" charset="0"/>
                        </a:rPr>
                        <a:t>Triad Inversions Formulas</a:t>
                      </a:r>
                    </a:p>
                  </a:txBody>
                  <a:tcPr marL="91848" marR="91848" marT="45924" marB="45924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2F2F2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32245747"/>
                  </a:ext>
                </a:extLst>
              </a:tr>
              <a:tr h="405042">
                <a:tc>
                  <a:txBody>
                    <a:bodyPr/>
                    <a:lstStyle/>
                    <a:p>
                      <a:pPr algn="ctr" fontAlgn="b"/>
                      <a:r>
                        <a:rPr lang="en-GB" sz="1300" b="0" i="0" u="none" strike="noStrike" dirty="0">
                          <a:solidFill>
                            <a:srgbClr val="000000"/>
                          </a:solidFill>
                          <a:effectLst/>
                          <a:latin typeface="Trebuchet" panose="020B0703020202090204" pitchFamily="34" charset="0"/>
                        </a:rPr>
                        <a:t>Major </a:t>
                      </a:r>
                    </a:p>
                  </a:txBody>
                  <a:tcPr marL="5414" marR="5414" marT="5414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E2EFDA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300" b="0" i="0" u="none" strike="noStrike" dirty="0">
                          <a:solidFill>
                            <a:srgbClr val="000000"/>
                          </a:solidFill>
                          <a:effectLst/>
                          <a:latin typeface="Trebuchet" panose="020B0703020202090204" pitchFamily="34" charset="0"/>
                        </a:rPr>
                        <a:t>Minor</a:t>
                      </a:r>
                    </a:p>
                  </a:txBody>
                  <a:tcPr marL="5414" marR="5414" marT="5414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E2EFDA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300" b="0" i="0" u="none" strike="noStrike" dirty="0">
                          <a:solidFill>
                            <a:srgbClr val="000000"/>
                          </a:solidFill>
                          <a:effectLst/>
                          <a:latin typeface="Trebuchet" panose="020B0703020202090204" pitchFamily="34" charset="0"/>
                        </a:rPr>
                        <a:t>Diminished (°)</a:t>
                      </a:r>
                    </a:p>
                  </a:txBody>
                  <a:tcPr marL="5414" marR="5414" marT="5414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E2EFDA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300" b="0" i="0" u="none" strike="noStrike" dirty="0">
                          <a:solidFill>
                            <a:srgbClr val="000000"/>
                          </a:solidFill>
                          <a:effectLst/>
                          <a:latin typeface="Trebuchet" panose="020B0703020202090204" pitchFamily="34" charset="0"/>
                        </a:rPr>
                        <a:t>Augmented (+)</a:t>
                      </a:r>
                    </a:p>
                  </a:txBody>
                  <a:tcPr marL="5414" marR="5414" marT="5414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E2EFDA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458059236"/>
                  </a:ext>
                </a:extLst>
              </a:tr>
              <a:tr h="392385">
                <a:tc>
                  <a:txBody>
                    <a:bodyPr/>
                    <a:lstStyle/>
                    <a:p>
                      <a:pPr algn="ctr" fontAlgn="b"/>
                      <a:r>
                        <a:rPr lang="en-GB" sz="1300" b="0" i="0" u="none" strike="noStrike">
                          <a:solidFill>
                            <a:srgbClr val="000000"/>
                          </a:solidFill>
                          <a:effectLst/>
                          <a:latin typeface="Trebuchet" panose="020B0703020202090204" pitchFamily="34" charset="0"/>
                        </a:rPr>
                        <a:t>Major Third</a:t>
                      </a:r>
                    </a:p>
                  </a:txBody>
                  <a:tcPr marL="5414" marR="5414" marT="5414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CE4D6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300" b="0" i="0" u="none" strike="noStrike">
                          <a:solidFill>
                            <a:srgbClr val="000000"/>
                          </a:solidFill>
                          <a:effectLst/>
                          <a:latin typeface="Trebuchet" panose="020B0703020202090204" pitchFamily="34" charset="0"/>
                        </a:rPr>
                        <a:t>Minor Third</a:t>
                      </a:r>
                    </a:p>
                  </a:txBody>
                  <a:tcPr marL="5414" marR="5414" marT="5414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BDD7EE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300" b="0" i="0" u="none" strike="noStrike">
                          <a:solidFill>
                            <a:srgbClr val="000000"/>
                          </a:solidFill>
                          <a:effectLst/>
                          <a:latin typeface="Trebuchet" panose="020B0703020202090204" pitchFamily="34" charset="0"/>
                        </a:rPr>
                        <a:t>Minor Third</a:t>
                      </a:r>
                    </a:p>
                  </a:txBody>
                  <a:tcPr marL="5414" marR="5414" marT="5414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BDD7EE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300" b="0" i="0" u="none" strike="noStrike">
                          <a:solidFill>
                            <a:srgbClr val="000000"/>
                          </a:solidFill>
                          <a:effectLst/>
                          <a:latin typeface="Trebuchet" panose="020B0703020202090204" pitchFamily="34" charset="0"/>
                        </a:rPr>
                        <a:t>Major Third</a:t>
                      </a:r>
                    </a:p>
                  </a:txBody>
                  <a:tcPr marL="5414" marR="5414" marT="5414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CE4D6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539680644"/>
                  </a:ext>
                </a:extLst>
              </a:tr>
              <a:tr h="405042">
                <a:tc>
                  <a:txBody>
                    <a:bodyPr/>
                    <a:lstStyle/>
                    <a:p>
                      <a:pPr algn="ctr" fontAlgn="b"/>
                      <a:r>
                        <a:rPr lang="en-GB" sz="1300" b="0" i="0" u="none" strike="noStrike">
                          <a:solidFill>
                            <a:srgbClr val="000000"/>
                          </a:solidFill>
                          <a:effectLst/>
                          <a:latin typeface="Trebuchet" panose="020B0703020202090204" pitchFamily="34" charset="0"/>
                        </a:rPr>
                        <a:t>Minor Third</a:t>
                      </a:r>
                    </a:p>
                  </a:txBody>
                  <a:tcPr marL="5414" marR="5414" marT="5414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BDD7EE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300" b="0" i="0" u="none" strike="noStrike">
                          <a:solidFill>
                            <a:srgbClr val="000000"/>
                          </a:solidFill>
                          <a:effectLst/>
                          <a:latin typeface="Trebuchet" panose="020B0703020202090204" pitchFamily="34" charset="0"/>
                        </a:rPr>
                        <a:t>Major Third</a:t>
                      </a:r>
                    </a:p>
                  </a:txBody>
                  <a:tcPr marL="5414" marR="5414" marT="5414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CE4D6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300" b="0" i="0" u="none" strike="noStrike">
                          <a:solidFill>
                            <a:srgbClr val="000000"/>
                          </a:solidFill>
                          <a:effectLst/>
                          <a:latin typeface="Trebuchet" panose="020B0703020202090204" pitchFamily="34" charset="0"/>
                        </a:rPr>
                        <a:t>Minor Third</a:t>
                      </a:r>
                    </a:p>
                  </a:txBody>
                  <a:tcPr marL="5414" marR="5414" marT="5414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BDD7EE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300" b="0" i="0" u="none" strike="noStrike" dirty="0">
                          <a:solidFill>
                            <a:srgbClr val="000000"/>
                          </a:solidFill>
                          <a:effectLst/>
                          <a:latin typeface="Trebuchet" panose="020B0703020202090204" pitchFamily="34" charset="0"/>
                        </a:rPr>
                        <a:t>Major Third</a:t>
                      </a:r>
                    </a:p>
                  </a:txBody>
                  <a:tcPr marL="5414" marR="5414" marT="5414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CE4D6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747088769"/>
                  </a:ext>
                </a:extLst>
              </a:tr>
            </a:tbl>
          </a:graphicData>
        </a:graphic>
      </p:graphicFrame>
      <p:sp>
        <p:nvSpPr>
          <p:cNvPr id="14" name="Doughnut 13">
            <a:extLst>
              <a:ext uri="{FF2B5EF4-FFF2-40B4-BE49-F238E27FC236}">
                <a16:creationId xmlns:a16="http://schemas.microsoft.com/office/drawing/2014/main" id="{286E5B69-A275-6B3B-F902-ACB69E85CBF4}"/>
              </a:ext>
            </a:extLst>
          </p:cNvPr>
          <p:cNvSpPr/>
          <p:nvPr/>
        </p:nvSpPr>
        <p:spPr>
          <a:xfrm>
            <a:off x="5817903" y="1734336"/>
            <a:ext cx="1509823" cy="2225415"/>
          </a:xfrm>
          <a:prstGeom prst="donut">
            <a:avLst>
              <a:gd name="adj" fmla="val 2946"/>
            </a:avLst>
          </a:prstGeom>
          <a:solidFill>
            <a:srgbClr val="FF0000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79585646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5" name="Rectangle 24">
            <a:extLst>
              <a:ext uri="{FF2B5EF4-FFF2-40B4-BE49-F238E27FC236}">
                <a16:creationId xmlns:a16="http://schemas.microsoft.com/office/drawing/2014/main" id="{A8384FB5-9ADC-4DDC-881B-597D56F5B15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7" name="Rectangle 26">
            <a:extLst>
              <a:ext uri="{FF2B5EF4-FFF2-40B4-BE49-F238E27FC236}">
                <a16:creationId xmlns:a16="http://schemas.microsoft.com/office/drawing/2014/main" id="{91E5A9A7-95C6-4F4F-B00E-C82E07FE62E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7539" y="1417538"/>
            <a:ext cx="6875818" cy="4040744"/>
          </a:xfrm>
          <a:prstGeom prst="rect">
            <a:avLst/>
          </a:prstGeom>
          <a:gradFill>
            <a:gsLst>
              <a:gs pos="0">
                <a:srgbClr val="000000"/>
              </a:gs>
              <a:gs pos="100000">
                <a:schemeClr val="accent1">
                  <a:lumMod val="75000"/>
                </a:schemeClr>
              </a:gs>
            </a:gsLst>
            <a:lin ang="186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9" name="Rectangle 28">
            <a:extLst>
              <a:ext uri="{FF2B5EF4-FFF2-40B4-BE49-F238E27FC236}">
                <a16:creationId xmlns:a16="http://schemas.microsoft.com/office/drawing/2014/main" id="{D07DD2DE-F619-49DD-B5E7-03A290FF4ED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>
            <a:off x="-158495" y="2660473"/>
            <a:ext cx="4355594" cy="4038603"/>
          </a:xfrm>
          <a:prstGeom prst="rect">
            <a:avLst/>
          </a:prstGeom>
          <a:gradFill>
            <a:gsLst>
              <a:gs pos="0">
                <a:schemeClr val="accent1">
                  <a:alpha val="50000"/>
                </a:schemeClr>
              </a:gs>
              <a:gs pos="100000">
                <a:schemeClr val="accent1">
                  <a:lumMod val="50000"/>
                  <a:alpha val="0"/>
                </a:schemeClr>
              </a:gs>
            </a:gsLst>
            <a:lin ang="11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1" name="Rectangle 30">
            <a:extLst>
              <a:ext uri="{FF2B5EF4-FFF2-40B4-BE49-F238E27FC236}">
                <a16:creationId xmlns:a16="http://schemas.microsoft.com/office/drawing/2014/main" id="{85149191-5F60-4A28-AAFF-039F96B0F3E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-1180882" y="1638085"/>
            <a:ext cx="6857572" cy="3581401"/>
          </a:xfrm>
          <a:prstGeom prst="rect">
            <a:avLst/>
          </a:prstGeom>
          <a:gradFill>
            <a:gsLst>
              <a:gs pos="0">
                <a:srgbClr val="000000">
                  <a:alpha val="59000"/>
                </a:srgbClr>
              </a:gs>
              <a:gs pos="69000">
                <a:schemeClr val="accent1">
                  <a:alpha val="0"/>
                </a:schemeClr>
              </a:gs>
            </a:gsLst>
            <a:lin ang="13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33" name="Freeform: Shape 32">
            <a:extLst>
              <a:ext uri="{FF2B5EF4-FFF2-40B4-BE49-F238E27FC236}">
                <a16:creationId xmlns:a16="http://schemas.microsoft.com/office/drawing/2014/main" id="{F8260ED5-17F7-4158-B241-D51DD4CF1B7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6097846">
            <a:off x="-747355" y="1201312"/>
            <a:ext cx="4808302" cy="4088666"/>
          </a:xfrm>
          <a:custGeom>
            <a:avLst/>
            <a:gdLst>
              <a:gd name="connsiteX0" fmla="*/ 48844 w 4808302"/>
              <a:gd name="connsiteY0" fmla="*/ 2888671 h 4088666"/>
              <a:gd name="connsiteX1" fmla="*/ 0 w 4808302"/>
              <a:gd name="connsiteY1" fmla="*/ 2404151 h 4088666"/>
              <a:gd name="connsiteX2" fmla="*/ 2404151 w 4808302"/>
              <a:gd name="connsiteY2" fmla="*/ 0 h 4088666"/>
              <a:gd name="connsiteX3" fmla="*/ 4808302 w 4808302"/>
              <a:gd name="connsiteY3" fmla="*/ 2404151 h 4088666"/>
              <a:gd name="connsiteX4" fmla="*/ 4700216 w 4808302"/>
              <a:gd name="connsiteY4" fmla="*/ 3119072 h 4088666"/>
              <a:gd name="connsiteX5" fmla="*/ 4643143 w 4808302"/>
              <a:gd name="connsiteY5" fmla="*/ 3275009 h 4088666"/>
              <a:gd name="connsiteX6" fmla="*/ 690093 w 4808302"/>
              <a:gd name="connsiteY6" fmla="*/ 4088666 h 4088666"/>
              <a:gd name="connsiteX7" fmla="*/ 548991 w 4808302"/>
              <a:gd name="connsiteY7" fmla="*/ 3933414 h 4088666"/>
              <a:gd name="connsiteX8" fmla="*/ 48844 w 4808302"/>
              <a:gd name="connsiteY8" fmla="*/ 2888671 h 408866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4808302" h="4088666">
                <a:moveTo>
                  <a:pt x="48844" y="2888671"/>
                </a:moveTo>
                <a:cubicBezTo>
                  <a:pt x="16818" y="2732167"/>
                  <a:pt x="0" y="2570123"/>
                  <a:pt x="0" y="2404151"/>
                </a:cubicBezTo>
                <a:cubicBezTo>
                  <a:pt x="0" y="1076375"/>
                  <a:pt x="1076375" y="0"/>
                  <a:pt x="2404151" y="0"/>
                </a:cubicBezTo>
                <a:cubicBezTo>
                  <a:pt x="3731927" y="0"/>
                  <a:pt x="4808302" y="1076375"/>
                  <a:pt x="4808302" y="2404151"/>
                </a:cubicBezTo>
                <a:cubicBezTo>
                  <a:pt x="4808302" y="2653109"/>
                  <a:pt x="4770461" y="2893229"/>
                  <a:pt x="4700216" y="3119072"/>
                </a:cubicBezTo>
                <a:lnTo>
                  <a:pt x="4643143" y="3275009"/>
                </a:lnTo>
                <a:lnTo>
                  <a:pt x="690093" y="4088666"/>
                </a:lnTo>
                <a:lnTo>
                  <a:pt x="548991" y="3933414"/>
                </a:lnTo>
                <a:cubicBezTo>
                  <a:pt x="304015" y="3636572"/>
                  <a:pt x="128908" y="3279932"/>
                  <a:pt x="48844" y="2888671"/>
                </a:cubicBezTo>
                <a:close/>
              </a:path>
            </a:pathLst>
          </a:custGeom>
          <a:gradFill>
            <a:gsLst>
              <a:gs pos="39000">
                <a:schemeClr val="accent1">
                  <a:lumMod val="60000"/>
                  <a:lumOff val="40000"/>
                  <a:alpha val="0"/>
                </a:schemeClr>
              </a:gs>
              <a:gs pos="100000">
                <a:schemeClr val="accent1">
                  <a:lumMod val="75000"/>
                  <a:alpha val="26000"/>
                </a:schemeClr>
              </a:gs>
            </a:gsLst>
            <a:lin ang="186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DD083D6-03A4-97BE-146E-4B46763A6E7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60041" y="2767106"/>
            <a:ext cx="2880828" cy="3071906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 sz="3400" kern="1200" dirty="0">
                <a:solidFill>
                  <a:srgbClr val="FFFFFF"/>
                </a:solidFill>
                <a:latin typeface="+mj-lt"/>
                <a:ea typeface="+mj-ea"/>
                <a:cs typeface="+mj-cs"/>
              </a:rPr>
              <a:t>First inversion</a:t>
            </a:r>
          </a:p>
        </p:txBody>
      </p:sp>
      <p:pic>
        <p:nvPicPr>
          <p:cNvPr id="4" name="Picture 4">
            <a:extLst>
              <a:ext uri="{FF2B5EF4-FFF2-40B4-BE49-F238E27FC236}">
                <a16:creationId xmlns:a16="http://schemas.microsoft.com/office/drawing/2014/main" id="{572ACA36-069D-C3FB-A43B-48C00165F1FF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31062" b="17020"/>
          <a:stretch/>
        </p:blipFill>
        <p:spPr bwMode="auto">
          <a:xfrm>
            <a:off x="4929420" y="1734336"/>
            <a:ext cx="4465101" cy="206554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graphicFrame>
        <p:nvGraphicFramePr>
          <p:cNvPr id="8" name="Table 7">
            <a:extLst>
              <a:ext uri="{FF2B5EF4-FFF2-40B4-BE49-F238E27FC236}">
                <a16:creationId xmlns:a16="http://schemas.microsoft.com/office/drawing/2014/main" id="{425783DB-6A1C-2DFA-B5DB-F92CDFFE0D65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772898702"/>
              </p:ext>
            </p:extLst>
          </p:nvPr>
        </p:nvGraphicFramePr>
        <p:xfrm>
          <a:off x="5137599" y="4461125"/>
          <a:ext cx="6394356" cy="1710948"/>
        </p:xfrm>
        <a:graphic>
          <a:graphicData uri="http://schemas.openxmlformats.org/drawingml/2006/table">
            <a:tbl>
              <a:tblPr/>
              <a:tblGrid>
                <a:gridCol w="1598589">
                  <a:extLst>
                    <a:ext uri="{9D8B030D-6E8A-4147-A177-3AD203B41FA5}">
                      <a16:colId xmlns:a16="http://schemas.microsoft.com/office/drawing/2014/main" val="1026390150"/>
                    </a:ext>
                  </a:extLst>
                </a:gridCol>
                <a:gridCol w="1598589">
                  <a:extLst>
                    <a:ext uri="{9D8B030D-6E8A-4147-A177-3AD203B41FA5}">
                      <a16:colId xmlns:a16="http://schemas.microsoft.com/office/drawing/2014/main" val="1149263634"/>
                    </a:ext>
                  </a:extLst>
                </a:gridCol>
                <a:gridCol w="1598589">
                  <a:extLst>
                    <a:ext uri="{9D8B030D-6E8A-4147-A177-3AD203B41FA5}">
                      <a16:colId xmlns:a16="http://schemas.microsoft.com/office/drawing/2014/main" val="2317799500"/>
                    </a:ext>
                  </a:extLst>
                </a:gridCol>
                <a:gridCol w="1598589">
                  <a:extLst>
                    <a:ext uri="{9D8B030D-6E8A-4147-A177-3AD203B41FA5}">
                      <a16:colId xmlns:a16="http://schemas.microsoft.com/office/drawing/2014/main" val="450851610"/>
                    </a:ext>
                  </a:extLst>
                </a:gridCol>
              </a:tblGrid>
              <a:tr h="421783">
                <a:tc gridSpan="4">
                  <a:txBody>
                    <a:bodyPr/>
                    <a:lstStyle/>
                    <a:p>
                      <a:pPr algn="ctr" fontAlgn="b"/>
                      <a:r>
                        <a:rPr lang="en-GB" sz="1300" b="0" i="0" u="none" strike="noStrike" dirty="0">
                          <a:solidFill>
                            <a:srgbClr val="000000"/>
                          </a:solidFill>
                          <a:effectLst/>
                          <a:latin typeface="Trebuchet" panose="020B0703020202090204" pitchFamily="34" charset="0"/>
                        </a:rPr>
                        <a:t>Triad Inversions Formulas</a:t>
                      </a:r>
                    </a:p>
                  </a:txBody>
                  <a:tcPr marL="54795" marR="54795" marT="27397" marB="27397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2F2F2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848504101"/>
                  </a:ext>
                </a:extLst>
              </a:tr>
              <a:tr h="434245">
                <a:tc>
                  <a:txBody>
                    <a:bodyPr/>
                    <a:lstStyle/>
                    <a:p>
                      <a:pPr algn="ctr" fontAlgn="b"/>
                      <a:r>
                        <a:rPr lang="en-GB" sz="1300" b="0" i="0" u="none" strike="noStrike" dirty="0">
                          <a:solidFill>
                            <a:srgbClr val="000000"/>
                          </a:solidFill>
                          <a:effectLst/>
                          <a:latin typeface="Trebuchet" panose="020B0703020202090204" pitchFamily="34" charset="0"/>
                        </a:rPr>
                        <a:t>Major </a:t>
                      </a:r>
                    </a:p>
                  </a:txBody>
                  <a:tcPr marL="5414" marR="5414" marT="5414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E2EFDA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300" b="0" i="0" u="none" strike="noStrike" dirty="0">
                          <a:solidFill>
                            <a:srgbClr val="000000"/>
                          </a:solidFill>
                          <a:effectLst/>
                          <a:latin typeface="Trebuchet" panose="020B0703020202090204" pitchFamily="34" charset="0"/>
                        </a:rPr>
                        <a:t>Minor</a:t>
                      </a:r>
                    </a:p>
                  </a:txBody>
                  <a:tcPr marL="5414" marR="5414" marT="5414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E2EFDA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300" b="0" i="0" u="none" strike="noStrike" dirty="0">
                          <a:solidFill>
                            <a:srgbClr val="000000"/>
                          </a:solidFill>
                          <a:effectLst/>
                          <a:latin typeface="Trebuchet" panose="020B0703020202090204" pitchFamily="34" charset="0"/>
                        </a:rPr>
                        <a:t>Diminished (°)</a:t>
                      </a:r>
                    </a:p>
                  </a:txBody>
                  <a:tcPr marL="5414" marR="5414" marT="5414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E2EFDA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300" b="0" i="0" u="none" strike="noStrike" dirty="0">
                          <a:solidFill>
                            <a:srgbClr val="000000"/>
                          </a:solidFill>
                          <a:effectLst/>
                          <a:latin typeface="Trebuchet" panose="020B0703020202090204" pitchFamily="34" charset="0"/>
                        </a:rPr>
                        <a:t>Augmented (+)</a:t>
                      </a:r>
                    </a:p>
                  </a:txBody>
                  <a:tcPr marL="5414" marR="5414" marT="5414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E2EFDA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578818725"/>
                  </a:ext>
                </a:extLst>
              </a:tr>
              <a:tr h="420675">
                <a:tc>
                  <a:txBody>
                    <a:bodyPr/>
                    <a:lstStyle/>
                    <a:p>
                      <a:pPr algn="ctr" fontAlgn="b"/>
                      <a:r>
                        <a:rPr lang="en-GB" sz="1300" b="0" i="0" u="none" strike="noStrike">
                          <a:solidFill>
                            <a:srgbClr val="000000"/>
                          </a:solidFill>
                          <a:effectLst/>
                          <a:latin typeface="Trebuchet" panose="020B0703020202090204" pitchFamily="34" charset="0"/>
                        </a:rPr>
                        <a:t>Minor Third</a:t>
                      </a:r>
                    </a:p>
                  </a:txBody>
                  <a:tcPr marL="5346" marR="5346" marT="5346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BDD7EE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300" b="0" i="0" u="none" strike="noStrike">
                          <a:solidFill>
                            <a:srgbClr val="000000"/>
                          </a:solidFill>
                          <a:effectLst/>
                          <a:latin typeface="Trebuchet" panose="020B0703020202090204" pitchFamily="34" charset="0"/>
                        </a:rPr>
                        <a:t>Major Third</a:t>
                      </a:r>
                    </a:p>
                  </a:txBody>
                  <a:tcPr marL="5346" marR="5346" marT="5346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CE4D6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300" b="0" i="0" u="none" strike="noStrike">
                          <a:solidFill>
                            <a:srgbClr val="000000"/>
                          </a:solidFill>
                          <a:effectLst/>
                          <a:latin typeface="Trebuchet" panose="020B0703020202090204" pitchFamily="34" charset="0"/>
                        </a:rPr>
                        <a:t>Minor Third</a:t>
                      </a:r>
                    </a:p>
                  </a:txBody>
                  <a:tcPr marL="5346" marR="5346" marT="5346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BDD7EE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300" b="0" i="0" u="none" strike="noStrike">
                          <a:solidFill>
                            <a:srgbClr val="000000"/>
                          </a:solidFill>
                          <a:effectLst/>
                          <a:latin typeface="Trebuchet" panose="020B0703020202090204" pitchFamily="34" charset="0"/>
                        </a:rPr>
                        <a:t>Major Third</a:t>
                      </a:r>
                    </a:p>
                  </a:txBody>
                  <a:tcPr marL="5346" marR="5346" marT="5346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CE4D6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449713479"/>
                  </a:ext>
                </a:extLst>
              </a:tr>
              <a:tr h="434245">
                <a:tc>
                  <a:txBody>
                    <a:bodyPr/>
                    <a:lstStyle/>
                    <a:p>
                      <a:pPr algn="ctr" fontAlgn="b"/>
                      <a:r>
                        <a:rPr lang="en-GB" sz="1300" b="0" i="0" u="none" strike="noStrike">
                          <a:solidFill>
                            <a:srgbClr val="000000"/>
                          </a:solidFill>
                          <a:effectLst/>
                          <a:latin typeface="Trebuchet" panose="020B0703020202090204" pitchFamily="34" charset="0"/>
                        </a:rPr>
                        <a:t>Perfect Fourth</a:t>
                      </a:r>
                    </a:p>
                  </a:txBody>
                  <a:tcPr marL="5346" marR="5346" marT="5346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2CC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300" b="0" i="0" u="none" strike="noStrike">
                          <a:solidFill>
                            <a:srgbClr val="000000"/>
                          </a:solidFill>
                          <a:effectLst/>
                          <a:latin typeface="Trebuchet" panose="020B0703020202090204" pitchFamily="34" charset="0"/>
                        </a:rPr>
                        <a:t>Perfect Fourth</a:t>
                      </a:r>
                    </a:p>
                  </a:txBody>
                  <a:tcPr marL="5346" marR="5346" marT="5346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2CC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300" b="0" i="0" u="none" strike="noStrike">
                          <a:solidFill>
                            <a:srgbClr val="000000"/>
                          </a:solidFill>
                          <a:effectLst/>
                          <a:latin typeface="Trebuchet" panose="020B0703020202090204" pitchFamily="34" charset="0"/>
                        </a:rPr>
                        <a:t>Tritone</a:t>
                      </a:r>
                    </a:p>
                  </a:txBody>
                  <a:tcPr marL="5346" marR="5346" marT="5346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9FC1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300" b="0" i="0" u="none" strike="noStrike" dirty="0">
                          <a:solidFill>
                            <a:srgbClr val="000000"/>
                          </a:solidFill>
                          <a:effectLst/>
                          <a:latin typeface="Trebuchet" panose="020B0703020202090204" pitchFamily="34" charset="0"/>
                        </a:rPr>
                        <a:t>Major Third</a:t>
                      </a:r>
                    </a:p>
                  </a:txBody>
                  <a:tcPr marL="5346" marR="5346" marT="5346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CE4D6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467036312"/>
                  </a:ext>
                </a:extLst>
              </a:tr>
            </a:tbl>
          </a:graphicData>
        </a:graphic>
      </p:graphicFrame>
      <p:sp>
        <p:nvSpPr>
          <p:cNvPr id="12" name="Doughnut 11">
            <a:extLst>
              <a:ext uri="{FF2B5EF4-FFF2-40B4-BE49-F238E27FC236}">
                <a16:creationId xmlns:a16="http://schemas.microsoft.com/office/drawing/2014/main" id="{E05AE560-E1BA-9E66-4783-DD7366025DB9}"/>
              </a:ext>
            </a:extLst>
          </p:cNvPr>
          <p:cNvSpPr/>
          <p:nvPr/>
        </p:nvSpPr>
        <p:spPr>
          <a:xfrm>
            <a:off x="7721131" y="1734336"/>
            <a:ext cx="1509823" cy="2225415"/>
          </a:xfrm>
          <a:prstGeom prst="donut">
            <a:avLst>
              <a:gd name="adj" fmla="val 2946"/>
            </a:avLst>
          </a:prstGeom>
          <a:solidFill>
            <a:srgbClr val="FF0000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115792314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5" name="Rectangle 24">
            <a:extLst>
              <a:ext uri="{FF2B5EF4-FFF2-40B4-BE49-F238E27FC236}">
                <a16:creationId xmlns:a16="http://schemas.microsoft.com/office/drawing/2014/main" id="{A8384FB5-9ADC-4DDC-881B-597D56F5B15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7" name="Rectangle 26">
            <a:extLst>
              <a:ext uri="{FF2B5EF4-FFF2-40B4-BE49-F238E27FC236}">
                <a16:creationId xmlns:a16="http://schemas.microsoft.com/office/drawing/2014/main" id="{91E5A9A7-95C6-4F4F-B00E-C82E07FE62E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7539" y="1417538"/>
            <a:ext cx="6875818" cy="4040744"/>
          </a:xfrm>
          <a:prstGeom prst="rect">
            <a:avLst/>
          </a:prstGeom>
          <a:gradFill>
            <a:gsLst>
              <a:gs pos="0">
                <a:srgbClr val="000000"/>
              </a:gs>
              <a:gs pos="100000">
                <a:schemeClr val="accent1">
                  <a:lumMod val="75000"/>
                </a:schemeClr>
              </a:gs>
            </a:gsLst>
            <a:lin ang="186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9" name="Rectangle 28">
            <a:extLst>
              <a:ext uri="{FF2B5EF4-FFF2-40B4-BE49-F238E27FC236}">
                <a16:creationId xmlns:a16="http://schemas.microsoft.com/office/drawing/2014/main" id="{D07DD2DE-F619-49DD-B5E7-03A290FF4ED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>
            <a:off x="-158495" y="2660473"/>
            <a:ext cx="4355594" cy="4038603"/>
          </a:xfrm>
          <a:prstGeom prst="rect">
            <a:avLst/>
          </a:prstGeom>
          <a:gradFill>
            <a:gsLst>
              <a:gs pos="0">
                <a:schemeClr val="accent1">
                  <a:alpha val="50000"/>
                </a:schemeClr>
              </a:gs>
              <a:gs pos="100000">
                <a:schemeClr val="accent1">
                  <a:lumMod val="50000"/>
                  <a:alpha val="0"/>
                </a:schemeClr>
              </a:gs>
            </a:gsLst>
            <a:lin ang="11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1" name="Rectangle 30">
            <a:extLst>
              <a:ext uri="{FF2B5EF4-FFF2-40B4-BE49-F238E27FC236}">
                <a16:creationId xmlns:a16="http://schemas.microsoft.com/office/drawing/2014/main" id="{85149191-5F60-4A28-AAFF-039F96B0F3E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-1180882" y="1638085"/>
            <a:ext cx="6857572" cy="3581401"/>
          </a:xfrm>
          <a:prstGeom prst="rect">
            <a:avLst/>
          </a:prstGeom>
          <a:gradFill>
            <a:gsLst>
              <a:gs pos="0">
                <a:srgbClr val="000000">
                  <a:alpha val="59000"/>
                </a:srgbClr>
              </a:gs>
              <a:gs pos="69000">
                <a:schemeClr val="accent1">
                  <a:alpha val="0"/>
                </a:schemeClr>
              </a:gs>
            </a:gsLst>
            <a:lin ang="13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33" name="Freeform: Shape 32">
            <a:extLst>
              <a:ext uri="{FF2B5EF4-FFF2-40B4-BE49-F238E27FC236}">
                <a16:creationId xmlns:a16="http://schemas.microsoft.com/office/drawing/2014/main" id="{F8260ED5-17F7-4158-B241-D51DD4CF1B7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6097846">
            <a:off x="-747355" y="1201312"/>
            <a:ext cx="4808302" cy="4088666"/>
          </a:xfrm>
          <a:custGeom>
            <a:avLst/>
            <a:gdLst>
              <a:gd name="connsiteX0" fmla="*/ 48844 w 4808302"/>
              <a:gd name="connsiteY0" fmla="*/ 2888671 h 4088666"/>
              <a:gd name="connsiteX1" fmla="*/ 0 w 4808302"/>
              <a:gd name="connsiteY1" fmla="*/ 2404151 h 4088666"/>
              <a:gd name="connsiteX2" fmla="*/ 2404151 w 4808302"/>
              <a:gd name="connsiteY2" fmla="*/ 0 h 4088666"/>
              <a:gd name="connsiteX3" fmla="*/ 4808302 w 4808302"/>
              <a:gd name="connsiteY3" fmla="*/ 2404151 h 4088666"/>
              <a:gd name="connsiteX4" fmla="*/ 4700216 w 4808302"/>
              <a:gd name="connsiteY4" fmla="*/ 3119072 h 4088666"/>
              <a:gd name="connsiteX5" fmla="*/ 4643143 w 4808302"/>
              <a:gd name="connsiteY5" fmla="*/ 3275009 h 4088666"/>
              <a:gd name="connsiteX6" fmla="*/ 690093 w 4808302"/>
              <a:gd name="connsiteY6" fmla="*/ 4088666 h 4088666"/>
              <a:gd name="connsiteX7" fmla="*/ 548991 w 4808302"/>
              <a:gd name="connsiteY7" fmla="*/ 3933414 h 4088666"/>
              <a:gd name="connsiteX8" fmla="*/ 48844 w 4808302"/>
              <a:gd name="connsiteY8" fmla="*/ 2888671 h 408866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4808302" h="4088666">
                <a:moveTo>
                  <a:pt x="48844" y="2888671"/>
                </a:moveTo>
                <a:cubicBezTo>
                  <a:pt x="16818" y="2732167"/>
                  <a:pt x="0" y="2570123"/>
                  <a:pt x="0" y="2404151"/>
                </a:cubicBezTo>
                <a:cubicBezTo>
                  <a:pt x="0" y="1076375"/>
                  <a:pt x="1076375" y="0"/>
                  <a:pt x="2404151" y="0"/>
                </a:cubicBezTo>
                <a:cubicBezTo>
                  <a:pt x="3731927" y="0"/>
                  <a:pt x="4808302" y="1076375"/>
                  <a:pt x="4808302" y="2404151"/>
                </a:cubicBezTo>
                <a:cubicBezTo>
                  <a:pt x="4808302" y="2653109"/>
                  <a:pt x="4770461" y="2893229"/>
                  <a:pt x="4700216" y="3119072"/>
                </a:cubicBezTo>
                <a:lnTo>
                  <a:pt x="4643143" y="3275009"/>
                </a:lnTo>
                <a:lnTo>
                  <a:pt x="690093" y="4088666"/>
                </a:lnTo>
                <a:lnTo>
                  <a:pt x="548991" y="3933414"/>
                </a:lnTo>
                <a:cubicBezTo>
                  <a:pt x="304015" y="3636572"/>
                  <a:pt x="128908" y="3279932"/>
                  <a:pt x="48844" y="2888671"/>
                </a:cubicBezTo>
                <a:close/>
              </a:path>
            </a:pathLst>
          </a:custGeom>
          <a:gradFill>
            <a:gsLst>
              <a:gs pos="39000">
                <a:schemeClr val="accent1">
                  <a:lumMod val="60000"/>
                  <a:lumOff val="40000"/>
                  <a:alpha val="0"/>
                </a:schemeClr>
              </a:gs>
              <a:gs pos="100000">
                <a:schemeClr val="accent1">
                  <a:lumMod val="75000"/>
                  <a:alpha val="26000"/>
                </a:schemeClr>
              </a:gs>
            </a:gsLst>
            <a:lin ang="186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DD083D6-03A4-97BE-146E-4B46763A6E7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60041" y="2767106"/>
            <a:ext cx="2880828" cy="3071906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 sz="3400" kern="1200" dirty="0">
                <a:solidFill>
                  <a:srgbClr val="FFFFFF"/>
                </a:solidFill>
                <a:latin typeface="+mj-lt"/>
                <a:ea typeface="+mj-ea"/>
                <a:cs typeface="+mj-cs"/>
              </a:rPr>
              <a:t>Second inversion</a:t>
            </a:r>
          </a:p>
        </p:txBody>
      </p:sp>
      <p:pic>
        <p:nvPicPr>
          <p:cNvPr id="4" name="Picture 4">
            <a:extLst>
              <a:ext uri="{FF2B5EF4-FFF2-40B4-BE49-F238E27FC236}">
                <a16:creationId xmlns:a16="http://schemas.microsoft.com/office/drawing/2014/main" id="{21C2F249-0AC0-8B26-73C3-968220570FE9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17020"/>
          <a:stretch/>
        </p:blipFill>
        <p:spPr bwMode="auto">
          <a:xfrm>
            <a:off x="4929420" y="1734336"/>
            <a:ext cx="6477000" cy="206554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graphicFrame>
        <p:nvGraphicFramePr>
          <p:cNvPr id="5" name="Table 4">
            <a:extLst>
              <a:ext uri="{FF2B5EF4-FFF2-40B4-BE49-F238E27FC236}">
                <a16:creationId xmlns:a16="http://schemas.microsoft.com/office/drawing/2014/main" id="{AEA6EAC6-0D88-3224-A21E-F67DAA129F2B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938728889"/>
              </p:ext>
            </p:extLst>
          </p:nvPr>
        </p:nvGraphicFramePr>
        <p:xfrm>
          <a:off x="5135461" y="4461125"/>
          <a:ext cx="6394356" cy="1710947"/>
        </p:xfrm>
        <a:graphic>
          <a:graphicData uri="http://schemas.openxmlformats.org/drawingml/2006/table">
            <a:tbl>
              <a:tblPr/>
              <a:tblGrid>
                <a:gridCol w="1598589">
                  <a:extLst>
                    <a:ext uri="{9D8B030D-6E8A-4147-A177-3AD203B41FA5}">
                      <a16:colId xmlns:a16="http://schemas.microsoft.com/office/drawing/2014/main" val="2816626666"/>
                    </a:ext>
                  </a:extLst>
                </a:gridCol>
                <a:gridCol w="1598589">
                  <a:extLst>
                    <a:ext uri="{9D8B030D-6E8A-4147-A177-3AD203B41FA5}">
                      <a16:colId xmlns:a16="http://schemas.microsoft.com/office/drawing/2014/main" val="2640659954"/>
                    </a:ext>
                  </a:extLst>
                </a:gridCol>
                <a:gridCol w="1598589">
                  <a:extLst>
                    <a:ext uri="{9D8B030D-6E8A-4147-A177-3AD203B41FA5}">
                      <a16:colId xmlns:a16="http://schemas.microsoft.com/office/drawing/2014/main" val="2764896204"/>
                    </a:ext>
                  </a:extLst>
                </a:gridCol>
                <a:gridCol w="1598589">
                  <a:extLst>
                    <a:ext uri="{9D8B030D-6E8A-4147-A177-3AD203B41FA5}">
                      <a16:colId xmlns:a16="http://schemas.microsoft.com/office/drawing/2014/main" val="245454479"/>
                    </a:ext>
                  </a:extLst>
                </a:gridCol>
              </a:tblGrid>
              <a:tr h="513014">
                <a:tc gridSpan="4">
                  <a:txBody>
                    <a:bodyPr/>
                    <a:lstStyle/>
                    <a:p>
                      <a:pPr algn="ctr" fontAlgn="b"/>
                      <a:r>
                        <a:rPr lang="en-GB" sz="1300" b="0" i="0" u="none" strike="noStrike" dirty="0">
                          <a:solidFill>
                            <a:srgbClr val="000000"/>
                          </a:solidFill>
                          <a:effectLst/>
                          <a:latin typeface="Trebuchet" panose="020B0703020202090204" pitchFamily="34" charset="0"/>
                        </a:rPr>
                        <a:t>Triad Inversions Formulas</a:t>
                      </a:r>
                    </a:p>
                  </a:txBody>
                  <a:tcPr marL="94411" marR="94411" marT="47206" marB="47206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2F2F2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832741672"/>
                  </a:ext>
                </a:extLst>
              </a:tr>
              <a:tr h="403514">
                <a:tc>
                  <a:txBody>
                    <a:bodyPr/>
                    <a:lstStyle/>
                    <a:p>
                      <a:pPr algn="ctr" fontAlgn="b"/>
                      <a:r>
                        <a:rPr lang="en-GB" sz="1300" b="0" i="0" u="none" strike="noStrike" dirty="0">
                          <a:solidFill>
                            <a:srgbClr val="000000"/>
                          </a:solidFill>
                          <a:effectLst/>
                          <a:latin typeface="Trebuchet" panose="020B0703020202090204" pitchFamily="34" charset="0"/>
                        </a:rPr>
                        <a:t>Major </a:t>
                      </a:r>
                    </a:p>
                  </a:txBody>
                  <a:tcPr marL="5414" marR="5414" marT="5414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E2EFDA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300" b="0" i="0" u="none" strike="noStrike" dirty="0">
                          <a:solidFill>
                            <a:srgbClr val="000000"/>
                          </a:solidFill>
                          <a:effectLst/>
                          <a:latin typeface="Trebuchet" panose="020B0703020202090204" pitchFamily="34" charset="0"/>
                        </a:rPr>
                        <a:t>Minor</a:t>
                      </a:r>
                    </a:p>
                  </a:txBody>
                  <a:tcPr marL="5414" marR="5414" marT="5414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E2EFDA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300" b="0" i="0" u="none" strike="noStrike" dirty="0">
                          <a:solidFill>
                            <a:srgbClr val="000000"/>
                          </a:solidFill>
                          <a:effectLst/>
                          <a:latin typeface="Trebuchet" panose="020B0703020202090204" pitchFamily="34" charset="0"/>
                        </a:rPr>
                        <a:t>Diminished (°)</a:t>
                      </a:r>
                    </a:p>
                  </a:txBody>
                  <a:tcPr marL="5414" marR="5414" marT="5414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E2EFDA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300" b="0" i="0" u="none" strike="noStrike" dirty="0">
                          <a:solidFill>
                            <a:srgbClr val="000000"/>
                          </a:solidFill>
                          <a:effectLst/>
                          <a:latin typeface="Trebuchet" panose="020B0703020202090204" pitchFamily="34" charset="0"/>
                        </a:rPr>
                        <a:t>Augmented (+)</a:t>
                      </a:r>
                    </a:p>
                  </a:txBody>
                  <a:tcPr marL="5414" marR="5414" marT="5414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E2EFDA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017287144"/>
                  </a:ext>
                </a:extLst>
              </a:tr>
              <a:tr h="390905">
                <a:tc>
                  <a:txBody>
                    <a:bodyPr/>
                    <a:lstStyle/>
                    <a:p>
                      <a:pPr algn="ctr" fontAlgn="b"/>
                      <a:r>
                        <a:rPr lang="en-GB" sz="1300" b="0" i="0" u="none" strike="noStrike">
                          <a:solidFill>
                            <a:srgbClr val="000000"/>
                          </a:solidFill>
                          <a:effectLst/>
                          <a:latin typeface="Trebuchet" panose="020B0703020202090204" pitchFamily="34" charset="0"/>
                        </a:rPr>
                        <a:t>Perfect Fourth</a:t>
                      </a:r>
                    </a:p>
                  </a:txBody>
                  <a:tcPr marL="5393" marR="5393" marT="5393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2CC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300" b="0" i="0" u="none" strike="noStrike">
                          <a:solidFill>
                            <a:srgbClr val="000000"/>
                          </a:solidFill>
                          <a:effectLst/>
                          <a:latin typeface="Trebuchet" panose="020B0703020202090204" pitchFamily="34" charset="0"/>
                        </a:rPr>
                        <a:t>Perfect Fourth</a:t>
                      </a:r>
                    </a:p>
                  </a:txBody>
                  <a:tcPr marL="5393" marR="5393" marT="5393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2CC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300" b="0" i="0" u="none" strike="noStrike">
                          <a:solidFill>
                            <a:srgbClr val="000000"/>
                          </a:solidFill>
                          <a:effectLst/>
                          <a:latin typeface="Trebuchet" panose="020B0703020202090204" pitchFamily="34" charset="0"/>
                        </a:rPr>
                        <a:t>Tritone</a:t>
                      </a:r>
                    </a:p>
                  </a:txBody>
                  <a:tcPr marL="5393" marR="5393" marT="5393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9FC1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300" b="0" i="0" u="none" strike="noStrike">
                          <a:solidFill>
                            <a:srgbClr val="000000"/>
                          </a:solidFill>
                          <a:effectLst/>
                          <a:latin typeface="Trebuchet" panose="020B0703020202090204" pitchFamily="34" charset="0"/>
                        </a:rPr>
                        <a:t>Major Third</a:t>
                      </a:r>
                    </a:p>
                  </a:txBody>
                  <a:tcPr marL="5393" marR="5393" marT="5393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CE4D6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588677429"/>
                  </a:ext>
                </a:extLst>
              </a:tr>
              <a:tr h="403514">
                <a:tc>
                  <a:txBody>
                    <a:bodyPr/>
                    <a:lstStyle/>
                    <a:p>
                      <a:pPr algn="ctr" fontAlgn="b"/>
                      <a:r>
                        <a:rPr lang="en-GB" sz="1300" b="0" i="0" u="none" strike="noStrike">
                          <a:solidFill>
                            <a:srgbClr val="000000"/>
                          </a:solidFill>
                          <a:effectLst/>
                          <a:latin typeface="Trebuchet" panose="020B0703020202090204" pitchFamily="34" charset="0"/>
                        </a:rPr>
                        <a:t>Major Third</a:t>
                      </a:r>
                    </a:p>
                  </a:txBody>
                  <a:tcPr marL="5393" marR="5393" marT="5393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CE4D6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300" b="0" i="0" u="none" strike="noStrike">
                          <a:solidFill>
                            <a:srgbClr val="000000"/>
                          </a:solidFill>
                          <a:effectLst/>
                          <a:latin typeface="Trebuchet" panose="020B0703020202090204" pitchFamily="34" charset="0"/>
                        </a:rPr>
                        <a:t>Minor Third</a:t>
                      </a:r>
                    </a:p>
                  </a:txBody>
                  <a:tcPr marL="5393" marR="5393" marT="5393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BDD7EE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300" b="0" i="0" u="none" strike="noStrike">
                          <a:solidFill>
                            <a:srgbClr val="000000"/>
                          </a:solidFill>
                          <a:effectLst/>
                          <a:latin typeface="Trebuchet" panose="020B0703020202090204" pitchFamily="34" charset="0"/>
                        </a:rPr>
                        <a:t>Minor Third</a:t>
                      </a:r>
                    </a:p>
                  </a:txBody>
                  <a:tcPr marL="5393" marR="5393" marT="5393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BDD7EE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300" b="0" i="0" u="none" strike="noStrike" dirty="0">
                          <a:solidFill>
                            <a:srgbClr val="000000"/>
                          </a:solidFill>
                          <a:effectLst/>
                          <a:latin typeface="Trebuchet" panose="020B0703020202090204" pitchFamily="34" charset="0"/>
                        </a:rPr>
                        <a:t>Major Third</a:t>
                      </a:r>
                    </a:p>
                  </a:txBody>
                  <a:tcPr marL="5393" marR="5393" marT="5393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CE4D6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578001079"/>
                  </a:ext>
                </a:extLst>
              </a:tr>
            </a:tbl>
          </a:graphicData>
        </a:graphic>
      </p:graphicFrame>
      <p:sp>
        <p:nvSpPr>
          <p:cNvPr id="6" name="Doughnut 5">
            <a:extLst>
              <a:ext uri="{FF2B5EF4-FFF2-40B4-BE49-F238E27FC236}">
                <a16:creationId xmlns:a16="http://schemas.microsoft.com/office/drawing/2014/main" id="{2BCCD3A3-E7C2-6B60-CCF1-B3CC0A99B2AC}"/>
              </a:ext>
            </a:extLst>
          </p:cNvPr>
          <p:cNvSpPr/>
          <p:nvPr/>
        </p:nvSpPr>
        <p:spPr>
          <a:xfrm>
            <a:off x="9566375" y="1734336"/>
            <a:ext cx="1509823" cy="2225415"/>
          </a:xfrm>
          <a:prstGeom prst="donut">
            <a:avLst>
              <a:gd name="adj" fmla="val 2946"/>
            </a:avLst>
          </a:prstGeom>
          <a:solidFill>
            <a:srgbClr val="FF0000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52182011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4107" name="Rectangle 4106">
            <a:extLst>
              <a:ext uri="{FF2B5EF4-FFF2-40B4-BE49-F238E27FC236}">
                <a16:creationId xmlns:a16="http://schemas.microsoft.com/office/drawing/2014/main" id="{1B15ED52-F352-441B-82BF-E0EA34836D0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109" name="Rectangle 4108">
            <a:extLst>
              <a:ext uri="{FF2B5EF4-FFF2-40B4-BE49-F238E27FC236}">
                <a16:creationId xmlns:a16="http://schemas.microsoft.com/office/drawing/2014/main" id="{3B2E3793-BFE6-45A2-9B7B-E18844431C9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-1" y="5266402"/>
            <a:ext cx="12191998" cy="1590742"/>
          </a:xfrm>
          <a:prstGeom prst="rect">
            <a:avLst/>
          </a:prstGeom>
          <a:gradFill>
            <a:gsLst>
              <a:gs pos="0">
                <a:srgbClr val="000000"/>
              </a:gs>
              <a:gs pos="100000">
                <a:schemeClr val="accent1"/>
              </a:gs>
            </a:gsLst>
            <a:lin ang="8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111" name="Rectangle 4110">
            <a:extLst>
              <a:ext uri="{FF2B5EF4-FFF2-40B4-BE49-F238E27FC236}">
                <a16:creationId xmlns:a16="http://schemas.microsoft.com/office/drawing/2014/main" id="{BC4C4868-CB8F-4AF9-9CDB-8108F2C19B6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-1" y="5270175"/>
            <a:ext cx="12185331" cy="1590742"/>
          </a:xfrm>
          <a:prstGeom prst="rect">
            <a:avLst/>
          </a:prstGeom>
          <a:gradFill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lumMod val="50000"/>
                </a:schemeClr>
              </a:gs>
            </a:gsLst>
            <a:lin ang="10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113" name="Rectangle 4112">
            <a:extLst>
              <a:ext uri="{FF2B5EF4-FFF2-40B4-BE49-F238E27FC236}">
                <a16:creationId xmlns:a16="http://schemas.microsoft.com/office/drawing/2014/main" id="{375E0459-6403-40CD-989D-56A4407CA12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8115299" y="5265546"/>
            <a:ext cx="4076698" cy="1590742"/>
          </a:xfrm>
          <a:prstGeom prst="rect">
            <a:avLst/>
          </a:prstGeom>
          <a:gradFill>
            <a:gsLst>
              <a:gs pos="0">
                <a:schemeClr val="accent1">
                  <a:lumMod val="50000"/>
                </a:schemeClr>
              </a:gs>
              <a:gs pos="100000">
                <a:schemeClr val="accent1">
                  <a:alpha val="0"/>
                </a:schemeClr>
              </a:gs>
            </a:gsLst>
            <a:lin ang="13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115" name="Rectangle 4114">
            <a:extLst>
              <a:ext uri="{FF2B5EF4-FFF2-40B4-BE49-F238E27FC236}">
                <a16:creationId xmlns:a16="http://schemas.microsoft.com/office/drawing/2014/main" id="{53E5B1A8-3AC9-4BD1-9BBC-78CA94F2D1B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>
            <a:off x="-13335" y="5263483"/>
            <a:ext cx="12192000" cy="1597433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lumMod val="50000"/>
                  <a:alpha val="55000"/>
                </a:schemeClr>
              </a:gs>
            </a:gsLst>
            <a:lin ang="16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100" name="Picture 4">
            <a:extLst>
              <a:ext uri="{FF2B5EF4-FFF2-40B4-BE49-F238E27FC236}">
                <a16:creationId xmlns:a16="http://schemas.microsoft.com/office/drawing/2014/main" id="{A5857793-C66E-404E-F568-EDF0C17022F1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1940256" y="451803"/>
            <a:ext cx="8311487" cy="311680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104" name="Content Placeholder 4103">
            <a:extLst>
              <a:ext uri="{FF2B5EF4-FFF2-40B4-BE49-F238E27FC236}">
                <a16:creationId xmlns:a16="http://schemas.microsoft.com/office/drawing/2014/main" id="{42AE44B8-6440-46E2-779F-C1E9FD49412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940256" y="3833199"/>
            <a:ext cx="8332826" cy="1119982"/>
          </a:xfrm>
        </p:spPr>
        <p:txBody>
          <a:bodyPr anchor="ctr">
            <a:normAutofit/>
          </a:bodyPr>
          <a:lstStyle/>
          <a:p>
            <a:pPr algn="ctr"/>
            <a:r>
              <a:rPr lang="en-US" sz="2000" dirty="0"/>
              <a:t>Roman numerals can also indicate inversions</a:t>
            </a:r>
          </a:p>
        </p:txBody>
      </p:sp>
      <p:sp>
        <p:nvSpPr>
          <p:cNvPr id="8" name="Content Placeholder 4103">
            <a:extLst>
              <a:ext uri="{FF2B5EF4-FFF2-40B4-BE49-F238E27FC236}">
                <a16:creationId xmlns:a16="http://schemas.microsoft.com/office/drawing/2014/main" id="{7B473109-079C-D705-986E-116CFCD07AFB}"/>
              </a:ext>
            </a:extLst>
          </p:cNvPr>
          <p:cNvSpPr txBox="1">
            <a:spLocks/>
          </p:cNvSpPr>
          <p:nvPr/>
        </p:nvSpPr>
        <p:spPr>
          <a:xfrm>
            <a:off x="8491599" y="5500926"/>
            <a:ext cx="3324098" cy="1119982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ctr">
              <a:buNone/>
            </a:pPr>
            <a:r>
              <a:rPr lang="en-US" sz="2000" dirty="0">
                <a:solidFill>
                  <a:schemeClr val="bg1"/>
                </a:solidFill>
              </a:rPr>
              <a:t>Resource - </a:t>
            </a:r>
            <a:r>
              <a:rPr lang="en-US" sz="2000" dirty="0">
                <a:solidFill>
                  <a:schemeClr val="bg1"/>
                </a:solidFill>
                <a:hlinkClick r:id="rId4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Roman Numeral Analysis: Triads</a:t>
            </a:r>
            <a:endParaRPr lang="en-US" sz="2000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608000656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6153" name="Rectangle 6152">
            <a:extLst>
              <a:ext uri="{FF2B5EF4-FFF2-40B4-BE49-F238E27FC236}">
                <a16:creationId xmlns:a16="http://schemas.microsoft.com/office/drawing/2014/main" id="{1B15ED52-F352-441B-82BF-E0EA34836D0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155" name="Rectangle 6154">
            <a:extLst>
              <a:ext uri="{FF2B5EF4-FFF2-40B4-BE49-F238E27FC236}">
                <a16:creationId xmlns:a16="http://schemas.microsoft.com/office/drawing/2014/main" id="{3B2E3793-BFE6-45A2-9B7B-E18844431C9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-1" y="5266402"/>
            <a:ext cx="12191998" cy="1590742"/>
          </a:xfrm>
          <a:prstGeom prst="rect">
            <a:avLst/>
          </a:prstGeom>
          <a:gradFill>
            <a:gsLst>
              <a:gs pos="0">
                <a:srgbClr val="000000"/>
              </a:gs>
              <a:gs pos="100000">
                <a:schemeClr val="accent1"/>
              </a:gs>
            </a:gsLst>
            <a:lin ang="8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157" name="Rectangle 6156">
            <a:extLst>
              <a:ext uri="{FF2B5EF4-FFF2-40B4-BE49-F238E27FC236}">
                <a16:creationId xmlns:a16="http://schemas.microsoft.com/office/drawing/2014/main" id="{BC4C4868-CB8F-4AF9-9CDB-8108F2C19B6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-1" y="5270175"/>
            <a:ext cx="12185331" cy="1590742"/>
          </a:xfrm>
          <a:prstGeom prst="rect">
            <a:avLst/>
          </a:prstGeom>
          <a:gradFill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lumMod val="50000"/>
                </a:schemeClr>
              </a:gs>
            </a:gsLst>
            <a:lin ang="10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159" name="Rectangle 6158">
            <a:extLst>
              <a:ext uri="{FF2B5EF4-FFF2-40B4-BE49-F238E27FC236}">
                <a16:creationId xmlns:a16="http://schemas.microsoft.com/office/drawing/2014/main" id="{375E0459-6403-40CD-989D-56A4407CA12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8115299" y="5265546"/>
            <a:ext cx="4076698" cy="1590742"/>
          </a:xfrm>
          <a:prstGeom prst="rect">
            <a:avLst/>
          </a:prstGeom>
          <a:gradFill>
            <a:gsLst>
              <a:gs pos="0">
                <a:schemeClr val="accent1">
                  <a:lumMod val="50000"/>
                </a:schemeClr>
              </a:gs>
              <a:gs pos="100000">
                <a:schemeClr val="accent1">
                  <a:alpha val="0"/>
                </a:schemeClr>
              </a:gs>
            </a:gsLst>
            <a:lin ang="13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161" name="Rectangle 6160">
            <a:extLst>
              <a:ext uri="{FF2B5EF4-FFF2-40B4-BE49-F238E27FC236}">
                <a16:creationId xmlns:a16="http://schemas.microsoft.com/office/drawing/2014/main" id="{53E5B1A8-3AC9-4BD1-9BBC-78CA94F2D1B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>
            <a:off x="-13335" y="5263483"/>
            <a:ext cx="12192000" cy="1597433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lumMod val="50000"/>
                  <a:alpha val="55000"/>
                </a:schemeClr>
              </a:gs>
            </a:gsLst>
            <a:lin ang="16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6148" name="Picture 4">
            <a:extLst>
              <a:ext uri="{FF2B5EF4-FFF2-40B4-BE49-F238E27FC236}">
                <a16:creationId xmlns:a16="http://schemas.microsoft.com/office/drawing/2014/main" id="{3A014F7A-3796-E255-B52F-3FBA11FEFD9F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1940256" y="451803"/>
            <a:ext cx="8311487" cy="311680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104" name="Content Placeholder 4103">
            <a:extLst>
              <a:ext uri="{FF2B5EF4-FFF2-40B4-BE49-F238E27FC236}">
                <a16:creationId xmlns:a16="http://schemas.microsoft.com/office/drawing/2014/main" id="{42AE44B8-6440-46E2-779F-C1E9FD49412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940256" y="3833199"/>
            <a:ext cx="8332826" cy="1119982"/>
          </a:xfrm>
        </p:spPr>
        <p:txBody>
          <a:bodyPr anchor="ctr">
            <a:normAutofit/>
          </a:bodyPr>
          <a:lstStyle/>
          <a:p>
            <a:pPr algn="ctr"/>
            <a:r>
              <a:rPr lang="en-US" sz="2000" dirty="0"/>
              <a:t>First inversion is represented by a small 6 after the numeral. This is due to the root being a generic sixth note above the bass</a:t>
            </a:r>
          </a:p>
        </p:txBody>
      </p:sp>
      <p:sp>
        <p:nvSpPr>
          <p:cNvPr id="2" name="Content Placeholder 4103">
            <a:extLst>
              <a:ext uri="{FF2B5EF4-FFF2-40B4-BE49-F238E27FC236}">
                <a16:creationId xmlns:a16="http://schemas.microsoft.com/office/drawing/2014/main" id="{88EEED00-8DAD-072C-A5EA-F70BB16635D5}"/>
              </a:ext>
            </a:extLst>
          </p:cNvPr>
          <p:cNvSpPr txBox="1">
            <a:spLocks/>
          </p:cNvSpPr>
          <p:nvPr/>
        </p:nvSpPr>
        <p:spPr>
          <a:xfrm>
            <a:off x="8491599" y="5500926"/>
            <a:ext cx="3324098" cy="1119982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ctr">
              <a:buNone/>
            </a:pPr>
            <a:r>
              <a:rPr lang="en-US" sz="2000" dirty="0">
                <a:solidFill>
                  <a:schemeClr val="bg1"/>
                </a:solidFill>
              </a:rPr>
              <a:t>Resource - </a:t>
            </a:r>
            <a:r>
              <a:rPr lang="en-US" sz="2000" dirty="0">
                <a:solidFill>
                  <a:schemeClr val="bg1"/>
                </a:solidFill>
                <a:hlinkClick r:id="rId3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Roman Numeral Analysis: Triads</a:t>
            </a:r>
            <a:endParaRPr lang="en-US" sz="2000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048781646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199" name="Rectangle 8198">
            <a:extLst>
              <a:ext uri="{FF2B5EF4-FFF2-40B4-BE49-F238E27FC236}">
                <a16:creationId xmlns:a16="http://schemas.microsoft.com/office/drawing/2014/main" id="{1B15ED52-F352-441B-82BF-E0EA34836D0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201" name="Rectangle 8200">
            <a:extLst>
              <a:ext uri="{FF2B5EF4-FFF2-40B4-BE49-F238E27FC236}">
                <a16:creationId xmlns:a16="http://schemas.microsoft.com/office/drawing/2014/main" id="{3B2E3793-BFE6-45A2-9B7B-E18844431C9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-1" y="5266402"/>
            <a:ext cx="12191998" cy="1590742"/>
          </a:xfrm>
          <a:prstGeom prst="rect">
            <a:avLst/>
          </a:prstGeom>
          <a:gradFill>
            <a:gsLst>
              <a:gs pos="0">
                <a:srgbClr val="000000"/>
              </a:gs>
              <a:gs pos="100000">
                <a:schemeClr val="accent1"/>
              </a:gs>
            </a:gsLst>
            <a:lin ang="8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203" name="Rectangle 8202">
            <a:extLst>
              <a:ext uri="{FF2B5EF4-FFF2-40B4-BE49-F238E27FC236}">
                <a16:creationId xmlns:a16="http://schemas.microsoft.com/office/drawing/2014/main" id="{BC4C4868-CB8F-4AF9-9CDB-8108F2C19B6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-1" y="5270175"/>
            <a:ext cx="12185331" cy="1590742"/>
          </a:xfrm>
          <a:prstGeom prst="rect">
            <a:avLst/>
          </a:prstGeom>
          <a:gradFill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lumMod val="50000"/>
                </a:schemeClr>
              </a:gs>
            </a:gsLst>
            <a:lin ang="10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205" name="Rectangle 8204">
            <a:extLst>
              <a:ext uri="{FF2B5EF4-FFF2-40B4-BE49-F238E27FC236}">
                <a16:creationId xmlns:a16="http://schemas.microsoft.com/office/drawing/2014/main" id="{375E0459-6403-40CD-989D-56A4407CA12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8115299" y="5265546"/>
            <a:ext cx="4076698" cy="1590742"/>
          </a:xfrm>
          <a:prstGeom prst="rect">
            <a:avLst/>
          </a:prstGeom>
          <a:gradFill>
            <a:gsLst>
              <a:gs pos="0">
                <a:schemeClr val="accent1">
                  <a:lumMod val="50000"/>
                </a:schemeClr>
              </a:gs>
              <a:gs pos="100000">
                <a:schemeClr val="accent1">
                  <a:alpha val="0"/>
                </a:schemeClr>
              </a:gs>
            </a:gsLst>
            <a:lin ang="13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207" name="Rectangle 8206">
            <a:extLst>
              <a:ext uri="{FF2B5EF4-FFF2-40B4-BE49-F238E27FC236}">
                <a16:creationId xmlns:a16="http://schemas.microsoft.com/office/drawing/2014/main" id="{53E5B1A8-3AC9-4BD1-9BBC-78CA94F2D1B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>
            <a:off x="-13335" y="5263483"/>
            <a:ext cx="12192000" cy="1597433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lumMod val="50000"/>
                  <a:alpha val="55000"/>
                </a:schemeClr>
              </a:gs>
            </a:gsLst>
            <a:lin ang="16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8194" name="Picture 2">
            <a:extLst>
              <a:ext uri="{FF2B5EF4-FFF2-40B4-BE49-F238E27FC236}">
                <a16:creationId xmlns:a16="http://schemas.microsoft.com/office/drawing/2014/main" id="{C52ACBE3-A019-DDB6-313F-7451A0175F69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1940256" y="451803"/>
            <a:ext cx="8311487" cy="311680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104" name="Content Placeholder 4103">
            <a:extLst>
              <a:ext uri="{FF2B5EF4-FFF2-40B4-BE49-F238E27FC236}">
                <a16:creationId xmlns:a16="http://schemas.microsoft.com/office/drawing/2014/main" id="{42AE44B8-6440-46E2-779F-C1E9FD49412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940256" y="3833199"/>
            <a:ext cx="8332826" cy="1119982"/>
          </a:xfrm>
        </p:spPr>
        <p:txBody>
          <a:bodyPr anchor="ctr">
            <a:normAutofit/>
          </a:bodyPr>
          <a:lstStyle/>
          <a:p>
            <a:pPr algn="ctr"/>
            <a:r>
              <a:rPr lang="en-US" sz="2000" dirty="0"/>
              <a:t>Second inversion is represented with both a small 6 and 4. </a:t>
            </a:r>
            <a:br>
              <a:rPr lang="en-US" sz="2000" dirty="0"/>
            </a:br>
            <a:r>
              <a:rPr lang="en-US" sz="2000" dirty="0"/>
              <a:t>This is due to the root and third being a generic sixth and fourth above the bass note</a:t>
            </a:r>
          </a:p>
        </p:txBody>
      </p:sp>
      <p:sp>
        <p:nvSpPr>
          <p:cNvPr id="2" name="Content Placeholder 4103">
            <a:extLst>
              <a:ext uri="{FF2B5EF4-FFF2-40B4-BE49-F238E27FC236}">
                <a16:creationId xmlns:a16="http://schemas.microsoft.com/office/drawing/2014/main" id="{7DACD13B-7630-5A81-3737-2C5D21FA5B60}"/>
              </a:ext>
            </a:extLst>
          </p:cNvPr>
          <p:cNvSpPr txBox="1">
            <a:spLocks/>
          </p:cNvSpPr>
          <p:nvPr/>
        </p:nvSpPr>
        <p:spPr>
          <a:xfrm>
            <a:off x="8491599" y="5500926"/>
            <a:ext cx="3324098" cy="1119982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ctr">
              <a:buNone/>
            </a:pPr>
            <a:r>
              <a:rPr lang="en-US" sz="2000" dirty="0">
                <a:solidFill>
                  <a:schemeClr val="bg1"/>
                </a:solidFill>
              </a:rPr>
              <a:t>Resource - </a:t>
            </a:r>
            <a:r>
              <a:rPr lang="en-US" sz="2000" dirty="0">
                <a:solidFill>
                  <a:schemeClr val="bg1"/>
                </a:solidFill>
                <a:hlinkClick r:id="rId3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Roman Numeral Analysis: Triads</a:t>
            </a:r>
            <a:endParaRPr lang="en-US" sz="2000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744721034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247" name="Rectangle 10246">
            <a:extLst>
              <a:ext uri="{FF2B5EF4-FFF2-40B4-BE49-F238E27FC236}">
                <a16:creationId xmlns:a16="http://schemas.microsoft.com/office/drawing/2014/main" id="{1B15ED52-F352-441B-82BF-E0EA34836D0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249" name="Rectangle 10248">
            <a:extLst>
              <a:ext uri="{FF2B5EF4-FFF2-40B4-BE49-F238E27FC236}">
                <a16:creationId xmlns:a16="http://schemas.microsoft.com/office/drawing/2014/main" id="{3B2E3793-BFE6-45A2-9B7B-E18844431C9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-1" y="5266402"/>
            <a:ext cx="12191998" cy="1590742"/>
          </a:xfrm>
          <a:prstGeom prst="rect">
            <a:avLst/>
          </a:prstGeom>
          <a:gradFill>
            <a:gsLst>
              <a:gs pos="0">
                <a:srgbClr val="000000"/>
              </a:gs>
              <a:gs pos="100000">
                <a:schemeClr val="accent1"/>
              </a:gs>
            </a:gsLst>
            <a:lin ang="8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251" name="Rectangle 10250">
            <a:extLst>
              <a:ext uri="{FF2B5EF4-FFF2-40B4-BE49-F238E27FC236}">
                <a16:creationId xmlns:a16="http://schemas.microsoft.com/office/drawing/2014/main" id="{BC4C4868-CB8F-4AF9-9CDB-8108F2C19B6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-1" y="5270175"/>
            <a:ext cx="12185331" cy="1590742"/>
          </a:xfrm>
          <a:prstGeom prst="rect">
            <a:avLst/>
          </a:prstGeom>
          <a:gradFill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lumMod val="50000"/>
                </a:schemeClr>
              </a:gs>
            </a:gsLst>
            <a:lin ang="10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253" name="Rectangle 10252">
            <a:extLst>
              <a:ext uri="{FF2B5EF4-FFF2-40B4-BE49-F238E27FC236}">
                <a16:creationId xmlns:a16="http://schemas.microsoft.com/office/drawing/2014/main" id="{375E0459-6403-40CD-989D-56A4407CA12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8115299" y="5265546"/>
            <a:ext cx="4076698" cy="1590742"/>
          </a:xfrm>
          <a:prstGeom prst="rect">
            <a:avLst/>
          </a:prstGeom>
          <a:gradFill>
            <a:gsLst>
              <a:gs pos="0">
                <a:schemeClr val="accent1">
                  <a:lumMod val="50000"/>
                </a:schemeClr>
              </a:gs>
              <a:gs pos="100000">
                <a:schemeClr val="accent1">
                  <a:alpha val="0"/>
                </a:schemeClr>
              </a:gs>
            </a:gsLst>
            <a:lin ang="13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255" name="Rectangle 10254">
            <a:extLst>
              <a:ext uri="{FF2B5EF4-FFF2-40B4-BE49-F238E27FC236}">
                <a16:creationId xmlns:a16="http://schemas.microsoft.com/office/drawing/2014/main" id="{53E5B1A8-3AC9-4BD1-9BBC-78CA94F2D1B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>
            <a:off x="-13335" y="5263483"/>
            <a:ext cx="12192000" cy="1597433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lumMod val="50000"/>
                  <a:alpha val="55000"/>
                </a:schemeClr>
              </a:gs>
            </a:gsLst>
            <a:lin ang="16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0242" name="Picture 2">
            <a:extLst>
              <a:ext uri="{FF2B5EF4-FFF2-40B4-BE49-F238E27FC236}">
                <a16:creationId xmlns:a16="http://schemas.microsoft.com/office/drawing/2014/main" id="{49672725-F177-3672-2D6A-EDF8C11490D9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1940256" y="451803"/>
            <a:ext cx="8311487" cy="311680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104" name="Content Placeholder 4103">
            <a:extLst>
              <a:ext uri="{FF2B5EF4-FFF2-40B4-BE49-F238E27FC236}">
                <a16:creationId xmlns:a16="http://schemas.microsoft.com/office/drawing/2014/main" id="{42AE44B8-6440-46E2-779F-C1E9FD49412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940256" y="3833199"/>
            <a:ext cx="8332826" cy="1119982"/>
          </a:xfrm>
        </p:spPr>
        <p:txBody>
          <a:bodyPr anchor="ctr">
            <a:normAutofit/>
          </a:bodyPr>
          <a:lstStyle/>
          <a:p>
            <a:pPr algn="ctr"/>
            <a:r>
              <a:rPr lang="en-US" sz="2000" dirty="0"/>
              <a:t>Some theorists use both a 6 and a 3 to represent first inversion</a:t>
            </a:r>
          </a:p>
        </p:txBody>
      </p:sp>
      <p:sp>
        <p:nvSpPr>
          <p:cNvPr id="2" name="Content Placeholder 4103">
            <a:extLst>
              <a:ext uri="{FF2B5EF4-FFF2-40B4-BE49-F238E27FC236}">
                <a16:creationId xmlns:a16="http://schemas.microsoft.com/office/drawing/2014/main" id="{E65517BE-473E-D7E5-9164-0916CF0116CA}"/>
              </a:ext>
            </a:extLst>
          </p:cNvPr>
          <p:cNvSpPr txBox="1">
            <a:spLocks/>
          </p:cNvSpPr>
          <p:nvPr/>
        </p:nvSpPr>
        <p:spPr>
          <a:xfrm>
            <a:off x="8491599" y="5500926"/>
            <a:ext cx="3324098" cy="1119982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ctr">
              <a:buNone/>
            </a:pPr>
            <a:r>
              <a:rPr lang="en-US" sz="2000" dirty="0">
                <a:solidFill>
                  <a:schemeClr val="bg1"/>
                </a:solidFill>
              </a:rPr>
              <a:t>Resource - </a:t>
            </a:r>
            <a:r>
              <a:rPr lang="en-US" sz="2000" dirty="0">
                <a:solidFill>
                  <a:schemeClr val="bg1"/>
                </a:solidFill>
                <a:hlinkClick r:id="rId3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Roman Numeral Analysis: Triads</a:t>
            </a:r>
            <a:endParaRPr lang="en-US" sz="2000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616717351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2295" name="Rectangle 12294">
            <a:extLst>
              <a:ext uri="{FF2B5EF4-FFF2-40B4-BE49-F238E27FC236}">
                <a16:creationId xmlns:a16="http://schemas.microsoft.com/office/drawing/2014/main" id="{1B15ED52-F352-441B-82BF-E0EA34836D0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297" name="Rectangle 12296">
            <a:extLst>
              <a:ext uri="{FF2B5EF4-FFF2-40B4-BE49-F238E27FC236}">
                <a16:creationId xmlns:a16="http://schemas.microsoft.com/office/drawing/2014/main" id="{3B2E3793-BFE6-45A2-9B7B-E18844431C9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-1" y="5266402"/>
            <a:ext cx="12191998" cy="1590742"/>
          </a:xfrm>
          <a:prstGeom prst="rect">
            <a:avLst/>
          </a:prstGeom>
          <a:gradFill>
            <a:gsLst>
              <a:gs pos="0">
                <a:srgbClr val="000000"/>
              </a:gs>
              <a:gs pos="100000">
                <a:schemeClr val="accent1"/>
              </a:gs>
            </a:gsLst>
            <a:lin ang="8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299" name="Rectangle 12298">
            <a:extLst>
              <a:ext uri="{FF2B5EF4-FFF2-40B4-BE49-F238E27FC236}">
                <a16:creationId xmlns:a16="http://schemas.microsoft.com/office/drawing/2014/main" id="{BC4C4868-CB8F-4AF9-9CDB-8108F2C19B6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-1" y="5270175"/>
            <a:ext cx="12185331" cy="1590742"/>
          </a:xfrm>
          <a:prstGeom prst="rect">
            <a:avLst/>
          </a:prstGeom>
          <a:gradFill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lumMod val="50000"/>
                </a:schemeClr>
              </a:gs>
            </a:gsLst>
            <a:lin ang="10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301" name="Rectangle 12300">
            <a:extLst>
              <a:ext uri="{FF2B5EF4-FFF2-40B4-BE49-F238E27FC236}">
                <a16:creationId xmlns:a16="http://schemas.microsoft.com/office/drawing/2014/main" id="{375E0459-6403-40CD-989D-56A4407CA12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8115299" y="5265546"/>
            <a:ext cx="4076698" cy="1590742"/>
          </a:xfrm>
          <a:prstGeom prst="rect">
            <a:avLst/>
          </a:prstGeom>
          <a:gradFill>
            <a:gsLst>
              <a:gs pos="0">
                <a:schemeClr val="accent1">
                  <a:lumMod val="50000"/>
                </a:schemeClr>
              </a:gs>
              <a:gs pos="100000">
                <a:schemeClr val="accent1">
                  <a:alpha val="0"/>
                </a:schemeClr>
              </a:gs>
            </a:gsLst>
            <a:lin ang="13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303" name="Rectangle 12302">
            <a:extLst>
              <a:ext uri="{FF2B5EF4-FFF2-40B4-BE49-F238E27FC236}">
                <a16:creationId xmlns:a16="http://schemas.microsoft.com/office/drawing/2014/main" id="{53E5B1A8-3AC9-4BD1-9BBC-78CA94F2D1B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>
            <a:off x="-13335" y="5263483"/>
            <a:ext cx="12192000" cy="1597433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lumMod val="50000"/>
                  <a:alpha val="55000"/>
                </a:schemeClr>
              </a:gs>
            </a:gsLst>
            <a:lin ang="16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2290" name="Picture 2">
            <a:extLst>
              <a:ext uri="{FF2B5EF4-FFF2-40B4-BE49-F238E27FC236}">
                <a16:creationId xmlns:a16="http://schemas.microsoft.com/office/drawing/2014/main" id="{DC8EB89F-956F-3010-6ECA-DF86FA5CC9B4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1940256" y="451803"/>
            <a:ext cx="8311487" cy="311680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104" name="Content Placeholder 4103">
            <a:extLst>
              <a:ext uri="{FF2B5EF4-FFF2-40B4-BE49-F238E27FC236}">
                <a16:creationId xmlns:a16="http://schemas.microsoft.com/office/drawing/2014/main" id="{42AE44B8-6440-46E2-779F-C1E9FD49412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092165" y="3833199"/>
            <a:ext cx="5981000" cy="1119982"/>
          </a:xfrm>
        </p:spPr>
        <p:txBody>
          <a:bodyPr anchor="ctr">
            <a:normAutofit/>
          </a:bodyPr>
          <a:lstStyle/>
          <a:p>
            <a:pPr algn="ctr"/>
            <a:r>
              <a:rPr lang="en-US" sz="2000" dirty="0"/>
              <a:t>Others use “a” suffix to represent root, “b” for first inversion, and “c” for second inversion</a:t>
            </a:r>
          </a:p>
        </p:txBody>
      </p:sp>
      <p:sp>
        <p:nvSpPr>
          <p:cNvPr id="2" name="Content Placeholder 4103">
            <a:extLst>
              <a:ext uri="{FF2B5EF4-FFF2-40B4-BE49-F238E27FC236}">
                <a16:creationId xmlns:a16="http://schemas.microsoft.com/office/drawing/2014/main" id="{57D370AC-0E81-AB8D-B2D1-820079628D47}"/>
              </a:ext>
            </a:extLst>
          </p:cNvPr>
          <p:cNvSpPr txBox="1">
            <a:spLocks/>
          </p:cNvSpPr>
          <p:nvPr/>
        </p:nvSpPr>
        <p:spPr>
          <a:xfrm>
            <a:off x="8491599" y="5500926"/>
            <a:ext cx="3324098" cy="1119982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ctr">
              <a:buNone/>
            </a:pPr>
            <a:r>
              <a:rPr lang="en-US" sz="2000" dirty="0">
                <a:solidFill>
                  <a:schemeClr val="bg1"/>
                </a:solidFill>
              </a:rPr>
              <a:t>Resource - </a:t>
            </a:r>
            <a:r>
              <a:rPr lang="en-US" sz="2000" dirty="0">
                <a:solidFill>
                  <a:schemeClr val="bg1"/>
                </a:solidFill>
                <a:hlinkClick r:id="rId3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Roman Numeral Analysis: Triads</a:t>
            </a:r>
            <a:endParaRPr lang="en-US" sz="2000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688677877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1" name="Rectangle 20">
            <a:extLst>
              <a:ext uri="{FF2B5EF4-FFF2-40B4-BE49-F238E27FC236}">
                <a16:creationId xmlns:a16="http://schemas.microsoft.com/office/drawing/2014/main" id="{3AFE8227-C443-417B-BA91-520EB1EF455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2"/>
            <a:ext cx="12192000" cy="6857997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3" name="Rectangle 22">
            <a:extLst>
              <a:ext uri="{FF2B5EF4-FFF2-40B4-BE49-F238E27FC236}">
                <a16:creationId xmlns:a16="http://schemas.microsoft.com/office/drawing/2014/main" id="{907741FC-B544-4A6E-B831-6789D042333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-1" y="6408741"/>
            <a:ext cx="12191998" cy="457202"/>
          </a:xfrm>
          <a:prstGeom prst="rect">
            <a:avLst/>
          </a:prstGeom>
          <a:gradFill>
            <a:gsLst>
              <a:gs pos="34000">
                <a:srgbClr val="000000">
                  <a:alpha val="96000"/>
                </a:srgbClr>
              </a:gs>
              <a:gs pos="100000">
                <a:schemeClr val="accent1"/>
              </a:gs>
            </a:gsLst>
            <a:lin ang="8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5" name="Rectangle 24">
            <a:extLst>
              <a:ext uri="{FF2B5EF4-FFF2-40B4-BE49-F238E27FC236}">
                <a16:creationId xmlns:a16="http://schemas.microsoft.com/office/drawing/2014/main" id="{3F0BE7ED-7814-4273-B18A-F26CC038038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-4" y="6408742"/>
            <a:ext cx="8115300" cy="449258"/>
          </a:xfrm>
          <a:prstGeom prst="rect">
            <a:avLst/>
          </a:prstGeom>
          <a:gradFill>
            <a:gsLst>
              <a:gs pos="28000">
                <a:schemeClr val="accent1">
                  <a:lumMod val="75000"/>
                  <a:alpha val="59000"/>
                </a:schemeClr>
              </a:gs>
              <a:gs pos="100000">
                <a:srgbClr val="000000">
                  <a:alpha val="70000"/>
                </a:srgbClr>
              </a:gs>
            </a:gsLst>
            <a:lin ang="11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" name="Title 3">
            <a:extLst>
              <a:ext uri="{FF2B5EF4-FFF2-40B4-BE49-F238E27FC236}">
                <a16:creationId xmlns:a16="http://schemas.microsoft.com/office/drawing/2014/main" id="{B54A9CB3-9402-753F-323F-44F9F2BF977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023994" y="240030"/>
            <a:ext cx="8144008" cy="1325563"/>
          </a:xfrm>
        </p:spPr>
        <p:txBody>
          <a:bodyPr/>
          <a:lstStyle/>
          <a:p>
            <a:pPr algn="ctr"/>
            <a:r>
              <a:rPr lang="en-US" dirty="0"/>
              <a:t>Inversions and Roman Numerals</a:t>
            </a:r>
          </a:p>
        </p:txBody>
      </p:sp>
      <p:sp>
        <p:nvSpPr>
          <p:cNvPr id="2" name="Rectangle 1">
            <a:extLst>
              <a:ext uri="{FF2B5EF4-FFF2-40B4-BE49-F238E27FC236}">
                <a16:creationId xmlns:a16="http://schemas.microsoft.com/office/drawing/2014/main" id="{8CC91AD3-FDF9-B25F-3B21-A3528AC861EF}"/>
              </a:ext>
            </a:extLst>
          </p:cNvPr>
          <p:cNvSpPr/>
          <p:nvPr/>
        </p:nvSpPr>
        <p:spPr>
          <a:xfrm>
            <a:off x="1683026" y="927652"/>
            <a:ext cx="159026" cy="755374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aphicFrame>
        <p:nvGraphicFramePr>
          <p:cNvPr id="27" name="TextBox 2">
            <a:extLst>
              <a:ext uri="{FF2B5EF4-FFF2-40B4-BE49-F238E27FC236}">
                <a16:creationId xmlns:a16="http://schemas.microsoft.com/office/drawing/2014/main" id="{FF627C13-5144-63F0-F157-3ECB2F037503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2524913760"/>
              </p:ext>
            </p:extLst>
          </p:nvPr>
        </p:nvGraphicFramePr>
        <p:xfrm>
          <a:off x="340048" y="1683026"/>
          <a:ext cx="6994839" cy="433808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pic>
        <p:nvPicPr>
          <p:cNvPr id="4098" name="Picture 2">
            <a:extLst>
              <a:ext uri="{FF2B5EF4-FFF2-40B4-BE49-F238E27FC236}">
                <a16:creationId xmlns:a16="http://schemas.microsoft.com/office/drawing/2014/main" id="{EA811F5D-5CED-78E5-9E2E-EDFDEF43E98C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51871" y="1565593"/>
            <a:ext cx="4423144" cy="442314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796277680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Trebuchet MS">
      <a:majorFont>
        <a:latin typeface="Trebuchet MS" panose="020B0603020202020204"/>
        <a:ea typeface=""/>
        <a:cs typeface=""/>
        <a:font script="Jpan" typeface="HGｺﾞｼｯｸM"/>
        <a:font script="Hang" typeface="맑은 고딕"/>
        <a:font script="Hans" typeface="方正姚体"/>
        <a:font script="Hant" typeface="微軟正黑體"/>
        <a:font script="Arab" typeface="Tahoma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rebuchet MS" panose="020B0603020202020204"/>
        <a:ea typeface=""/>
        <a:cs typeface=""/>
        <a:font script="Jpan" typeface="HG丸ｺﾞｼｯｸM-PRO"/>
        <a:font script="Hang" typeface="HY그래픽M"/>
        <a:font script="Hans" typeface="华文新魏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687</TotalTime>
  <Words>1139</Words>
  <Application>Microsoft Macintosh PowerPoint</Application>
  <PresentationFormat>Widescreen</PresentationFormat>
  <Paragraphs>631</Paragraphs>
  <Slides>26</Slides>
  <Notes>17</Notes>
  <HiddenSlides>0</HiddenSlides>
  <MMClips>5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26</vt:i4>
      </vt:variant>
    </vt:vector>
  </HeadingPairs>
  <TitlesOfParts>
    <vt:vector size="31" baseType="lpstr">
      <vt:lpstr>Arial</vt:lpstr>
      <vt:lpstr>Calibri</vt:lpstr>
      <vt:lpstr>Trebuchet</vt:lpstr>
      <vt:lpstr>Trebuchet MS</vt:lpstr>
      <vt:lpstr>Office Theme</vt:lpstr>
      <vt:lpstr>General Musicianship and Studio Techniques</vt:lpstr>
      <vt:lpstr>Revision - Harmonising the major scale</vt:lpstr>
      <vt:lpstr>Harmonising the natural major scale</vt:lpstr>
      <vt:lpstr>Harmonising the natural minor scale</vt:lpstr>
      <vt:lpstr>Harmonising the harmonic minor scale</vt:lpstr>
      <vt:lpstr>Harmonising the melodic minor scale</vt:lpstr>
      <vt:lpstr>Comparison Chart</vt:lpstr>
      <vt:lpstr>Comparison Chart</vt:lpstr>
      <vt:lpstr>PowerPoint Presentation</vt:lpstr>
      <vt:lpstr>General Musicianship and Studio Techniques</vt:lpstr>
      <vt:lpstr>Bass Clef</vt:lpstr>
      <vt:lpstr>Bass Clef</vt:lpstr>
      <vt:lpstr>Bass Clef</vt:lpstr>
      <vt:lpstr>Bass Clef</vt:lpstr>
      <vt:lpstr>Groupings</vt:lpstr>
      <vt:lpstr>Groupings</vt:lpstr>
      <vt:lpstr>General Musicianship and Studio Techniques</vt:lpstr>
      <vt:lpstr>Root position</vt:lpstr>
      <vt:lpstr>First inversion</vt:lpstr>
      <vt:lpstr>Second inversion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Inversions and Roman Numerals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Musicianship Beginners</dc:title>
  <dc:creator>Rosario Mawby</dc:creator>
  <cp:lastModifiedBy>Rosario Mawby</cp:lastModifiedBy>
  <cp:revision>10</cp:revision>
  <cp:lastPrinted>2023-10-26T12:24:46Z</cp:lastPrinted>
  <dcterms:created xsi:type="dcterms:W3CDTF">2023-09-25T14:53:00Z</dcterms:created>
  <dcterms:modified xsi:type="dcterms:W3CDTF">2023-10-26T19:34:31Z</dcterms:modified>
</cp:coreProperties>
</file>