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9D9576-607C-9724-510A-4619684BA97B}" v="44" dt="2024-01-16T15:42:51.912"/>
    <p1510:client id="{74FA4416-7F8F-4753-8940-554314B5491A}" v="1931" dt="2024-01-16T15:34:11.8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51" d="100"/>
          <a:sy n="51" d="100"/>
        </p:scale>
        <p:origin x="720"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18" Type="http://schemas.openxmlformats.org/officeDocument/2006/relationships/customXml" Target="../customXml/item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openxmlformats.org/officeDocument/2006/relationships/customXml" Target="../customXml/item1.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ustomXml" Target="../customXml/item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1/17/2024</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85283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1/17/2024</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12212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1/17/2024</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2427117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1/17/2024</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9883635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1/17/2024</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794989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1/17/2024</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34143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1/17/2024</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81009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1/17/2024</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289246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1/17/2024</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55568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1/17/2024</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227333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1/17/2024</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417759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1/17/2024</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690632627"/>
      </p:ext>
    </p:extLst>
  </p:cSld>
  <p:clrMap bg1="dk1" tx1="lt1" bg2="dk2" tx2="lt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E59CF68-BABE-4C2C-8CF4-65074F93B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E1D28A9-431E-4E55-ADE3-161D757A2D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72CEE02A-6F09-45F4-B9A5-7C18CC77D22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E8156EC-CE46-48E4-9D85-95D9D8BEBC0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B9DDD85-3F41-4B1D-9372-0773066BAF8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C1131344-09B5-4648-B3ED-C0DCDA5921E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883500BA-71FE-4DAF-BE27-C182514D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B5220F2-0C35-4C88-8E51-ECBD8A66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77B188C7-435E-43E1-92A9-8C3870670C8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CB3992E9-AE5B-4001-81F2-F0257DA37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A9B8F0F-31BC-431F-A85C-5BAA30B9F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7A5E54EA-3C4C-4DAB-9DD7-8ADFC0CC18C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 name="Group 22">
            <a:extLst>
              <a:ext uri="{FF2B5EF4-FFF2-40B4-BE49-F238E27FC236}">
                <a16:creationId xmlns:a16="http://schemas.microsoft.com/office/drawing/2014/main" id="{BBE9D418-D5B0-47F9-88F0-342F7E9E5FD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56975" y="0"/>
            <a:ext cx="5655263" cy="4366126"/>
            <a:chOff x="3356975" y="0"/>
            <a:chExt cx="5655263" cy="4366126"/>
          </a:xfrm>
        </p:grpSpPr>
        <p:sp>
          <p:nvSpPr>
            <p:cNvPr id="24" name="Oval 23">
              <a:extLst>
                <a:ext uri="{FF2B5EF4-FFF2-40B4-BE49-F238E27FC236}">
                  <a16:creationId xmlns:a16="http://schemas.microsoft.com/office/drawing/2014/main" id="{CA4AD92B-6DC1-4915-8A6F-6056363469B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692238" y="4612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00E4588A-7467-4351-8A34-312A1D4E86F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3356975" y="0"/>
              <a:ext cx="4320000" cy="4320000"/>
            </a:xfrm>
            <a:prstGeom prst="ellipse">
              <a:avLst/>
            </a:prstGeom>
            <a:solidFill>
              <a:schemeClr val="accent1">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What is engineering? | Live Science">
            <a:extLst>
              <a:ext uri="{FF2B5EF4-FFF2-40B4-BE49-F238E27FC236}">
                <a16:creationId xmlns:a16="http://schemas.microsoft.com/office/drawing/2014/main" id="{712A63FF-658C-B860-5DFF-F89639458EFC}"/>
              </a:ext>
            </a:extLst>
          </p:cNvPr>
          <p:cNvPicPr>
            <a:picLocks noChangeAspect="1"/>
          </p:cNvPicPr>
          <p:nvPr/>
        </p:nvPicPr>
        <p:blipFill rotWithShape="1">
          <a:blip r:embed="rId2"/>
          <a:srcRect l="40914" r="2836"/>
          <a:stretch/>
        </p:blipFill>
        <p:spPr>
          <a:xfrm>
            <a:off x="3936000" y="180000"/>
            <a:ext cx="4320000" cy="432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
        <p:nvSpPr>
          <p:cNvPr id="27" name="Rectangle 26">
            <a:extLst>
              <a:ext uri="{FF2B5EF4-FFF2-40B4-BE49-F238E27FC236}">
                <a16:creationId xmlns:a16="http://schemas.microsoft.com/office/drawing/2014/main" id="{A0D24FCD-9833-481C-96FB-849603CC5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423887"/>
            <a:ext cx="12192000" cy="4434114"/>
          </a:xfrm>
          <a:prstGeom prst="rect">
            <a:avLst/>
          </a:prstGeom>
          <a:gradFill flip="none" rotWithShape="1">
            <a:gsLst>
              <a:gs pos="50000">
                <a:schemeClr val="bg2">
                  <a:alpha val="60000"/>
                </a:schemeClr>
              </a:gs>
              <a:gs pos="100000">
                <a:schemeClr val="bg2">
                  <a:alpha val="80000"/>
                </a:schemeClr>
              </a:gs>
              <a:gs pos="7000">
                <a:schemeClr val="bg2">
                  <a:alpha val="0"/>
                </a:schemeClr>
              </a:gs>
            </a:gsLst>
            <a:lin ang="54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487487" y="3768810"/>
            <a:ext cx="9217026" cy="1769459"/>
          </a:xfrm>
        </p:spPr>
        <p:txBody>
          <a:bodyPr>
            <a:normAutofit/>
          </a:bodyPr>
          <a:lstStyle/>
          <a:p>
            <a:pPr algn="ctr"/>
            <a:r>
              <a:rPr lang="en-US" sz="6000">
                <a:ea typeface="Calibri Light"/>
                <a:cs typeface="Calibri Light"/>
              </a:rPr>
              <a:t>Temperature control </a:t>
            </a:r>
          </a:p>
        </p:txBody>
      </p:sp>
      <p:sp>
        <p:nvSpPr>
          <p:cNvPr id="3" name="Subtitle 2"/>
          <p:cNvSpPr>
            <a:spLocks noGrp="1"/>
          </p:cNvSpPr>
          <p:nvPr>
            <p:ph type="subTitle" idx="1"/>
          </p:nvPr>
        </p:nvSpPr>
        <p:spPr>
          <a:xfrm>
            <a:off x="1487488" y="5717657"/>
            <a:ext cx="9155112" cy="681725"/>
          </a:xfrm>
        </p:spPr>
        <p:txBody>
          <a:bodyPr vert="horz" lIns="91440" tIns="45720" rIns="91440" bIns="45720" rtlCol="0">
            <a:normAutofit/>
          </a:bodyPr>
          <a:lstStyle/>
          <a:p>
            <a:pPr algn="ctr"/>
            <a:r>
              <a:rPr lang="en-US" dirty="0">
                <a:ea typeface="Calibri"/>
                <a:cs typeface="Calibri"/>
              </a:rPr>
              <a:t>Beau Lawrence </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7EAC2B-49F3-1DDD-F536-2A8E289AC96A}"/>
              </a:ext>
            </a:extLst>
          </p:cNvPr>
          <p:cNvSpPr>
            <a:spLocks noGrp="1"/>
          </p:cNvSpPr>
          <p:nvPr>
            <p:ph type="title"/>
          </p:nvPr>
        </p:nvSpPr>
        <p:spPr>
          <a:xfrm>
            <a:off x="540000" y="540000"/>
            <a:ext cx="4500561" cy="2181946"/>
          </a:xfrm>
        </p:spPr>
        <p:txBody>
          <a:bodyPr vert="horz" lIns="91440" tIns="45720" rIns="91440" bIns="45720" rtlCol="0" anchor="t">
            <a:normAutofit/>
          </a:bodyPr>
          <a:lstStyle/>
          <a:p>
            <a:r>
              <a:rPr lang="en-US"/>
              <a:t>Introduction </a:t>
            </a:r>
          </a:p>
        </p:txBody>
      </p:sp>
      <p:sp>
        <p:nvSpPr>
          <p:cNvPr id="4" name="TextBox 3">
            <a:extLst>
              <a:ext uri="{FF2B5EF4-FFF2-40B4-BE49-F238E27FC236}">
                <a16:creationId xmlns:a16="http://schemas.microsoft.com/office/drawing/2014/main" id="{FBE0B275-3CDF-EA3C-007D-AA5E76903BC5}"/>
              </a:ext>
            </a:extLst>
          </p:cNvPr>
          <p:cNvSpPr txBox="1"/>
          <p:nvPr/>
        </p:nvSpPr>
        <p:spPr>
          <a:xfrm>
            <a:off x="550863" y="2947121"/>
            <a:ext cx="4500562" cy="336160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25000"/>
              </a:lnSpc>
              <a:spcAft>
                <a:spcPts val="600"/>
              </a:spcAft>
            </a:pPr>
            <a:r>
              <a:rPr lang="en-US" spc="50" dirty="0"/>
              <a:t> Temperature control is a crucial in the efficient and safe operation in refineries. Refineries operate under various temperature conditions; precise control is important to optimize chemical reactions involved in refining.</a:t>
            </a:r>
            <a:endParaRPr lang="en-US" dirty="0"/>
          </a:p>
          <a:p>
            <a:pPr indent="-269875">
              <a:lnSpc>
                <a:spcPct val="125000"/>
              </a:lnSpc>
              <a:spcAft>
                <a:spcPts val="600"/>
              </a:spcAft>
              <a:buFont typeface="Arial" panose="020B0604020202020204" pitchFamily="34" charset="0"/>
              <a:buChar char="•"/>
            </a:pPr>
            <a:endParaRPr lang="en-US" spc="50"/>
          </a:p>
          <a:p>
            <a:pPr indent="-269875">
              <a:lnSpc>
                <a:spcPct val="125000"/>
              </a:lnSpc>
              <a:spcAft>
                <a:spcPts val="600"/>
              </a:spcAft>
              <a:buFont typeface="Arial" panose="020B0604020202020204" pitchFamily="34" charset="0"/>
              <a:buChar char="•"/>
            </a:pPr>
            <a:endParaRPr lang="en-US" spc="50"/>
          </a:p>
          <a:p>
            <a:pPr indent="-269875">
              <a:lnSpc>
                <a:spcPct val="125000"/>
              </a:lnSpc>
              <a:spcAft>
                <a:spcPts val="600"/>
              </a:spcAft>
              <a:buFont typeface="Arial" panose="020B0604020202020204" pitchFamily="34" charset="0"/>
              <a:buChar char="•"/>
            </a:pPr>
            <a:endParaRPr lang="en-US" spc="50"/>
          </a:p>
        </p:txBody>
      </p:sp>
      <p:grpSp>
        <p:nvGrpSpPr>
          <p:cNvPr id="37" name="Group 36">
            <a:extLst>
              <a:ext uri="{FF2B5EF4-FFF2-40B4-BE49-F238E27FC236}">
                <a16:creationId xmlns:a16="http://schemas.microsoft.com/office/drawing/2014/main" id="{000A5F84-BD20-4A3E-81BA-9F444410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38" name="Oval 37">
              <a:extLst>
                <a:ext uri="{FF2B5EF4-FFF2-40B4-BE49-F238E27FC236}">
                  <a16:creationId xmlns:a16="http://schemas.microsoft.com/office/drawing/2014/main" id="{FF62F19C-23B5-44FC-88CF-01A43087268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C82D9667-DCFB-45CA-8EDC-7E5E0EE42A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CE8752FF-502D-43D5-9828-8C42166483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What is a Temperature Controller?">
            <a:extLst>
              <a:ext uri="{FF2B5EF4-FFF2-40B4-BE49-F238E27FC236}">
                <a16:creationId xmlns:a16="http://schemas.microsoft.com/office/drawing/2014/main" id="{1256691C-05A7-6054-FF8D-7649F7A28FB5}"/>
              </a:ext>
            </a:extLst>
          </p:cNvPr>
          <p:cNvPicPr>
            <a:picLocks noChangeAspect="1"/>
          </p:cNvPicPr>
          <p:nvPr/>
        </p:nvPicPr>
        <p:blipFill rotWithShape="1">
          <a:blip r:embed="rId2"/>
          <a:srcRect/>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4117539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A9CD3E6-968F-41B1-B6FA-C6FD9B728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86445D-6D5D-9197-23F3-47FCDF2E509F}"/>
              </a:ext>
            </a:extLst>
          </p:cNvPr>
          <p:cNvSpPr>
            <a:spLocks noGrp="1"/>
          </p:cNvSpPr>
          <p:nvPr>
            <p:ph type="title"/>
          </p:nvPr>
        </p:nvSpPr>
        <p:spPr>
          <a:xfrm>
            <a:off x="540000" y="540000"/>
            <a:ext cx="4500561" cy="1953501"/>
          </a:xfrm>
        </p:spPr>
        <p:txBody>
          <a:bodyPr anchor="t">
            <a:normAutofit/>
          </a:bodyPr>
          <a:lstStyle/>
          <a:p>
            <a:r>
              <a:rPr lang="en-US" sz="4200"/>
              <a:t>What is temperature control?</a:t>
            </a:r>
          </a:p>
        </p:txBody>
      </p:sp>
      <p:sp>
        <p:nvSpPr>
          <p:cNvPr id="3" name="Content Placeholder 2">
            <a:extLst>
              <a:ext uri="{FF2B5EF4-FFF2-40B4-BE49-F238E27FC236}">
                <a16:creationId xmlns:a16="http://schemas.microsoft.com/office/drawing/2014/main" id="{B42D7307-3223-3743-9869-CFD1E11E7536}"/>
              </a:ext>
            </a:extLst>
          </p:cNvPr>
          <p:cNvSpPr>
            <a:spLocks noGrp="1"/>
          </p:cNvSpPr>
          <p:nvPr>
            <p:ph idx="1"/>
          </p:nvPr>
        </p:nvSpPr>
        <p:spPr>
          <a:xfrm>
            <a:off x="5232400" y="540000"/>
            <a:ext cx="6408738" cy="2405040"/>
          </a:xfrm>
        </p:spPr>
        <p:txBody>
          <a:bodyPr vert="horz" lIns="91440" tIns="45720" rIns="91440" bIns="45720" rtlCol="0" anchor="t">
            <a:normAutofit fontScale="92500" lnSpcReduction="10000"/>
          </a:bodyPr>
          <a:lstStyle/>
          <a:p>
            <a:pPr marL="269875" indent="-269875"/>
            <a:r>
              <a:rPr lang="en-US" dirty="0"/>
              <a:t>1) Temperature control (TC) is a crucial in maintaining optimal operating conditions for various processes in refineries. </a:t>
            </a:r>
          </a:p>
          <a:p>
            <a:pPr marL="269875" indent="-269875"/>
            <a:r>
              <a:rPr lang="en-US" dirty="0">
                <a:ea typeface="+mn-lt"/>
                <a:cs typeface="+mn-lt"/>
              </a:rPr>
              <a:t> TC will be used to regulate process temperatures. It will receive input from sensors, applies a </a:t>
            </a:r>
            <a:r>
              <a:rPr lang="en-US" u="sng" dirty="0">
                <a:ea typeface="+mn-lt"/>
                <a:cs typeface="+mn-lt"/>
              </a:rPr>
              <a:t>PID</a:t>
            </a:r>
            <a:r>
              <a:rPr lang="en-US" dirty="0">
                <a:ea typeface="+mn-lt"/>
                <a:cs typeface="+mn-lt"/>
              </a:rPr>
              <a:t> algorithm and adjusts the heating or cooling element to maintain optimal operation conditions. </a:t>
            </a:r>
          </a:p>
        </p:txBody>
      </p:sp>
      <p:grpSp>
        <p:nvGrpSpPr>
          <p:cNvPr id="11" name="Group 10">
            <a:extLst>
              <a:ext uri="{FF2B5EF4-FFF2-40B4-BE49-F238E27FC236}">
                <a16:creationId xmlns:a16="http://schemas.microsoft.com/office/drawing/2014/main" id="{2F76036C-C247-4F63-AE7F-2ADB1D496E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671579"/>
            <a:ext cx="4946649" cy="4792115"/>
            <a:chOff x="0" y="1671579"/>
            <a:chExt cx="4946649" cy="4792115"/>
          </a:xfrm>
        </p:grpSpPr>
        <p:sp>
          <p:nvSpPr>
            <p:cNvPr id="12" name="Oval 11">
              <a:extLst>
                <a:ext uri="{FF2B5EF4-FFF2-40B4-BE49-F238E27FC236}">
                  <a16:creationId xmlns:a16="http://schemas.microsoft.com/office/drawing/2014/main" id="{76E007C2-3152-4316-9102-D76C4E77FF1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54534" y="1671579"/>
              <a:ext cx="4792115" cy="4792115"/>
            </a:xfrm>
            <a:prstGeom prst="ellipse">
              <a:avLst/>
            </a:prstGeom>
            <a:solidFill>
              <a:schemeClr val="accent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97CD397-C9CD-43FA-ABEF-9C3530B0009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2115933"/>
              <a:ext cx="4320000" cy="4320000"/>
            </a:xfrm>
            <a:prstGeom prst="ellipse">
              <a:avLst/>
            </a:prstGeom>
            <a:solidFill>
              <a:schemeClr val="accent1">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Exploring the 6 Largest Refineries In The World | NES Fircroft">
            <a:extLst>
              <a:ext uri="{FF2B5EF4-FFF2-40B4-BE49-F238E27FC236}">
                <a16:creationId xmlns:a16="http://schemas.microsoft.com/office/drawing/2014/main" id="{D32C63E4-BB9B-8281-8C17-E934F032C0D0}"/>
              </a:ext>
            </a:extLst>
          </p:cNvPr>
          <p:cNvPicPr>
            <a:picLocks noChangeAspect="1"/>
          </p:cNvPicPr>
          <p:nvPr/>
        </p:nvPicPr>
        <p:blipFill rotWithShape="1">
          <a:blip r:embed="rId2"/>
          <a:srcRect l="6406" r="37344"/>
          <a:stretch/>
        </p:blipFill>
        <p:spPr>
          <a:xfrm>
            <a:off x="579025" y="2169113"/>
            <a:ext cx="4320000" cy="432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Tree>
    <p:extLst>
      <p:ext uri="{BB962C8B-B14F-4D97-AF65-F5344CB8AC3E}">
        <p14:creationId xmlns:p14="http://schemas.microsoft.com/office/powerpoint/2010/main" val="2378145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1766A-C740-52BB-40F8-2CA0BF41CED1}"/>
              </a:ext>
            </a:extLst>
          </p:cNvPr>
          <p:cNvSpPr>
            <a:spLocks noGrp="1"/>
          </p:cNvSpPr>
          <p:nvPr>
            <p:ph type="title"/>
          </p:nvPr>
        </p:nvSpPr>
        <p:spPr/>
        <p:txBody>
          <a:bodyPr/>
          <a:lstStyle/>
          <a:p>
            <a:r>
              <a:rPr lang="en-US" dirty="0"/>
              <a:t>What is a PID controller?</a:t>
            </a:r>
          </a:p>
        </p:txBody>
      </p:sp>
      <p:sp>
        <p:nvSpPr>
          <p:cNvPr id="3" name="Content Placeholder 2">
            <a:extLst>
              <a:ext uri="{FF2B5EF4-FFF2-40B4-BE49-F238E27FC236}">
                <a16:creationId xmlns:a16="http://schemas.microsoft.com/office/drawing/2014/main" id="{12BF704F-AA51-49B2-E604-8C945F5556E9}"/>
              </a:ext>
            </a:extLst>
          </p:cNvPr>
          <p:cNvSpPr>
            <a:spLocks noGrp="1"/>
          </p:cNvSpPr>
          <p:nvPr>
            <p:ph idx="1"/>
          </p:nvPr>
        </p:nvSpPr>
        <p:spPr/>
        <p:txBody>
          <a:bodyPr vert="horz" lIns="91440" tIns="45720" rIns="91440" bIns="45720" rtlCol="0" anchor="t">
            <a:normAutofit/>
          </a:bodyPr>
          <a:lstStyle/>
          <a:p>
            <a:pPr marL="269875" indent="-269875"/>
            <a:r>
              <a:rPr lang="en-US" dirty="0"/>
              <a:t>The PID controller will operate on three different components. </a:t>
            </a:r>
          </a:p>
          <a:p>
            <a:pPr marL="269875" indent="-269875"/>
            <a:r>
              <a:rPr lang="en-US" dirty="0"/>
              <a:t>-Proportional: this will respond to the current error.</a:t>
            </a:r>
          </a:p>
          <a:p>
            <a:pPr marL="269875" indent="-269875"/>
            <a:r>
              <a:rPr lang="en-US" dirty="0"/>
              <a:t>-Integral: This addresses past errors. </a:t>
            </a:r>
          </a:p>
          <a:p>
            <a:pPr marL="269875" indent="-269875"/>
            <a:r>
              <a:rPr lang="en-US" dirty="0"/>
              <a:t>Derivative: Anticipates future errors.</a:t>
            </a:r>
          </a:p>
          <a:p>
            <a:pPr marL="269875" indent="-269875"/>
            <a:endParaRPr lang="en-US" dirty="0"/>
          </a:p>
          <a:p>
            <a:pPr marL="269875" indent="-269875"/>
            <a:endParaRPr lang="en-US" dirty="0"/>
          </a:p>
        </p:txBody>
      </p:sp>
      <p:pic>
        <p:nvPicPr>
          <p:cNvPr id="4" name="Picture 3" descr="A diagram of process variable&#10;&#10;Description automatically generated">
            <a:extLst>
              <a:ext uri="{FF2B5EF4-FFF2-40B4-BE49-F238E27FC236}">
                <a16:creationId xmlns:a16="http://schemas.microsoft.com/office/drawing/2014/main" id="{6671FDBC-7B60-0300-A361-7F59AF5A3F36}"/>
              </a:ext>
            </a:extLst>
          </p:cNvPr>
          <p:cNvPicPr>
            <a:picLocks noChangeAspect="1"/>
          </p:cNvPicPr>
          <p:nvPr/>
        </p:nvPicPr>
        <p:blipFill>
          <a:blip r:embed="rId2"/>
          <a:stretch>
            <a:fillRect/>
          </a:stretch>
        </p:blipFill>
        <p:spPr>
          <a:xfrm>
            <a:off x="6759348" y="3869871"/>
            <a:ext cx="4638675" cy="1752600"/>
          </a:xfrm>
          <a:prstGeom prst="rect">
            <a:avLst/>
          </a:prstGeom>
        </p:spPr>
      </p:pic>
    </p:spTree>
    <p:extLst>
      <p:ext uri="{BB962C8B-B14F-4D97-AF65-F5344CB8AC3E}">
        <p14:creationId xmlns:p14="http://schemas.microsoft.com/office/powerpoint/2010/main" val="3756411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6" name="Rectangle 15">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4" name="Rectangle 23">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2" name="Rectangle 21">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67D4A2A7-FF89-07F0-0E23-ACF224DCC1A1}"/>
              </a:ext>
            </a:extLst>
          </p:cNvPr>
          <p:cNvSpPr>
            <a:spLocks noGrp="1"/>
          </p:cNvSpPr>
          <p:nvPr>
            <p:ph type="title"/>
          </p:nvPr>
        </p:nvSpPr>
        <p:spPr>
          <a:xfrm>
            <a:off x="550863" y="4136400"/>
            <a:ext cx="4500561" cy="2181946"/>
          </a:xfrm>
        </p:spPr>
        <p:txBody>
          <a:bodyPr anchor="b">
            <a:normAutofit/>
          </a:bodyPr>
          <a:lstStyle/>
          <a:p>
            <a:r>
              <a:rPr lang="en-US" sz="3300"/>
              <a:t>The breakdown of the PID controller used for temperature control </a:t>
            </a:r>
          </a:p>
        </p:txBody>
      </p:sp>
      <p:sp>
        <p:nvSpPr>
          <p:cNvPr id="32" name="Content Placeholder 9">
            <a:extLst>
              <a:ext uri="{FF2B5EF4-FFF2-40B4-BE49-F238E27FC236}">
                <a16:creationId xmlns:a16="http://schemas.microsoft.com/office/drawing/2014/main" id="{A9AAB19D-5832-5173-6574-2438DCF342A1}"/>
              </a:ext>
            </a:extLst>
          </p:cNvPr>
          <p:cNvSpPr>
            <a:spLocks noGrp="1"/>
          </p:cNvSpPr>
          <p:nvPr>
            <p:ph idx="1"/>
          </p:nvPr>
        </p:nvSpPr>
        <p:spPr>
          <a:xfrm>
            <a:off x="540000" y="540000"/>
            <a:ext cx="4500562" cy="3361604"/>
          </a:xfrm>
        </p:spPr>
        <p:txBody>
          <a:bodyPr anchor="t">
            <a:normAutofit/>
          </a:bodyPr>
          <a:lstStyle/>
          <a:p>
            <a:endParaRPr lang="en-US"/>
          </a:p>
        </p:txBody>
      </p:sp>
      <p:pic>
        <p:nvPicPr>
          <p:cNvPr id="6" name="Picture 5">
            <a:extLst>
              <a:ext uri="{FF2B5EF4-FFF2-40B4-BE49-F238E27FC236}">
                <a16:creationId xmlns:a16="http://schemas.microsoft.com/office/drawing/2014/main" id="{DD7516A9-E9CB-76A7-7373-20DFBE695874}"/>
              </a:ext>
            </a:extLst>
          </p:cNvPr>
          <p:cNvPicPr>
            <a:picLocks noChangeAspect="1"/>
          </p:cNvPicPr>
          <p:nvPr/>
        </p:nvPicPr>
        <p:blipFill>
          <a:blip r:embed="rId2"/>
          <a:stretch>
            <a:fillRect/>
          </a:stretch>
        </p:blipFill>
        <p:spPr>
          <a:xfrm>
            <a:off x="210539" y="407760"/>
            <a:ext cx="5805978" cy="3401125"/>
          </a:xfrm>
          <a:prstGeom prst="rect">
            <a:avLst/>
          </a:prstGeom>
        </p:spPr>
      </p:pic>
      <p:pic>
        <p:nvPicPr>
          <p:cNvPr id="4" name="Content Placeholder 3" descr="A white text on a white background&#10;&#10;Description automatically generated">
            <a:extLst>
              <a:ext uri="{FF2B5EF4-FFF2-40B4-BE49-F238E27FC236}">
                <a16:creationId xmlns:a16="http://schemas.microsoft.com/office/drawing/2014/main" id="{E97EFBE4-0D84-415C-581A-A252524FDAD2}"/>
              </a:ext>
            </a:extLst>
          </p:cNvPr>
          <p:cNvPicPr>
            <a:picLocks noChangeAspect="1"/>
          </p:cNvPicPr>
          <p:nvPr/>
        </p:nvPicPr>
        <p:blipFill>
          <a:blip r:embed="rId3"/>
          <a:stretch>
            <a:fillRect/>
          </a:stretch>
        </p:blipFill>
        <p:spPr>
          <a:xfrm>
            <a:off x="4840286" y="4030707"/>
            <a:ext cx="6724629" cy="2421252"/>
          </a:xfrm>
          <a:prstGeom prst="rect">
            <a:avLst/>
          </a:prstGeom>
        </p:spPr>
      </p:pic>
    </p:spTree>
    <p:extLst>
      <p:ext uri="{BB962C8B-B14F-4D97-AF65-F5344CB8AC3E}">
        <p14:creationId xmlns:p14="http://schemas.microsoft.com/office/powerpoint/2010/main" val="7015080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D0A86-415D-D647-02AC-885DCA57478C}"/>
              </a:ext>
            </a:extLst>
          </p:cNvPr>
          <p:cNvSpPr>
            <a:spLocks noGrp="1"/>
          </p:cNvSpPr>
          <p:nvPr>
            <p:ph type="title"/>
          </p:nvPr>
        </p:nvSpPr>
        <p:spPr>
          <a:xfrm>
            <a:off x="550863" y="549275"/>
            <a:ext cx="4500561" cy="2181946"/>
          </a:xfrm>
        </p:spPr>
        <p:txBody>
          <a:bodyPr anchor="t">
            <a:normAutofit/>
          </a:bodyPr>
          <a:lstStyle/>
          <a:p>
            <a:r>
              <a:rPr lang="en-US" sz="4700"/>
              <a:t>Main parts in a TC </a:t>
            </a:r>
            <a:br>
              <a:rPr lang="en-US" sz="4700"/>
            </a:br>
            <a:r>
              <a:rPr lang="en-US" sz="4700"/>
              <a:t>(part1)</a:t>
            </a:r>
          </a:p>
        </p:txBody>
      </p:sp>
      <p:sp>
        <p:nvSpPr>
          <p:cNvPr id="3" name="Content Placeholder 2">
            <a:extLst>
              <a:ext uri="{FF2B5EF4-FFF2-40B4-BE49-F238E27FC236}">
                <a16:creationId xmlns:a16="http://schemas.microsoft.com/office/drawing/2014/main" id="{C4082F3A-6F6A-A01E-877A-2498E1530C86}"/>
              </a:ext>
            </a:extLst>
          </p:cNvPr>
          <p:cNvSpPr>
            <a:spLocks noGrp="1"/>
          </p:cNvSpPr>
          <p:nvPr>
            <p:ph idx="1"/>
          </p:nvPr>
        </p:nvSpPr>
        <p:spPr>
          <a:xfrm>
            <a:off x="442006" y="2849150"/>
            <a:ext cx="5295218" cy="3786147"/>
          </a:xfrm>
        </p:spPr>
        <p:txBody>
          <a:bodyPr vert="horz" lIns="91440" tIns="45720" rIns="91440" bIns="45720" rtlCol="0" anchor="t">
            <a:normAutofit/>
          </a:bodyPr>
          <a:lstStyle/>
          <a:p>
            <a:pPr marL="0" indent="0">
              <a:lnSpc>
                <a:spcPct val="115000"/>
              </a:lnSpc>
              <a:buNone/>
            </a:pPr>
            <a:r>
              <a:rPr lang="en-US" sz="1300" dirty="0"/>
              <a:t>TC can be different depending on the controlled process, but they contain several common features. </a:t>
            </a:r>
          </a:p>
          <a:p>
            <a:pPr marL="342900" indent="-342900">
              <a:lnSpc>
                <a:spcPct val="115000"/>
              </a:lnSpc>
              <a:buAutoNum type="arabicParenR"/>
            </a:pPr>
            <a:r>
              <a:rPr lang="en-US" sz="1300" dirty="0"/>
              <a:t>TC will have </a:t>
            </a:r>
            <a:r>
              <a:rPr lang="en-US" sz="1300" u="sng" dirty="0"/>
              <a:t>inputs,</a:t>
            </a:r>
            <a:r>
              <a:rPr lang="en-US" sz="1300" dirty="0"/>
              <a:t> which is a type of sensor. The most common sensors are thermocouples or resistive thermal devices (RTD). An RTD sensor is where the resistance changes, as the temperature changes, so resistance increases and so does the temperature. </a:t>
            </a:r>
          </a:p>
          <a:p>
            <a:pPr marL="0" indent="0">
              <a:lnSpc>
                <a:spcPct val="115000"/>
              </a:lnSpc>
              <a:buNone/>
            </a:pPr>
            <a:r>
              <a:rPr lang="en-US" sz="1300" dirty="0"/>
              <a:t>     The thermocouple, which is composed of two dissimilar metal wires joined together, generates a voltage proportional to the temperature difference between hot or cold.</a:t>
            </a:r>
          </a:p>
        </p:txBody>
      </p:sp>
      <p:grpSp>
        <p:nvGrpSpPr>
          <p:cNvPr id="37" name="Group 36">
            <a:extLst>
              <a:ext uri="{FF2B5EF4-FFF2-40B4-BE49-F238E27FC236}">
                <a16:creationId xmlns:a16="http://schemas.microsoft.com/office/drawing/2014/main" id="{CB12F149-B5A6-4265-8250-F72235FA0E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3200" y="0"/>
            <a:ext cx="4382561" cy="4320000"/>
            <a:chOff x="5443200" y="0"/>
            <a:chExt cx="4382561" cy="4320000"/>
          </a:xfrm>
        </p:grpSpPr>
        <p:sp>
          <p:nvSpPr>
            <p:cNvPr id="13" name="Oval 12">
              <a:extLst>
                <a:ext uri="{FF2B5EF4-FFF2-40B4-BE49-F238E27FC236}">
                  <a16:creationId xmlns:a16="http://schemas.microsoft.com/office/drawing/2014/main" id="{91033DF6-967C-411F-8F2C-62E83C5F196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225761" y="0"/>
              <a:ext cx="3600000" cy="3600000"/>
            </a:xfrm>
            <a:prstGeom prst="ellipse">
              <a:avLst/>
            </a:prstGeom>
            <a:solidFill>
              <a:schemeClr val="accent1"/>
            </a:solidFill>
            <a:ln>
              <a:noFill/>
            </a:ln>
            <a:effectLst>
              <a:softEdge rad="762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CB66D5E3-9203-487A-8E8E-4C522CD7883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596623" y="548550"/>
              <a:ext cx="3600000" cy="3600000"/>
            </a:xfrm>
            <a:prstGeom prst="ellipse">
              <a:avLst/>
            </a:prstGeom>
            <a:solidFill>
              <a:schemeClr val="accent3">
                <a:alpha val="80000"/>
              </a:schemeClr>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A397EE0-9234-419F-A942-4E4BEF7714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3200" y="0"/>
              <a:ext cx="4320000" cy="4320000"/>
            </a:xfrm>
            <a:custGeom>
              <a:avLst/>
              <a:gdLst>
                <a:gd name="connsiteX0" fmla="*/ 2160001 w 4320000"/>
                <a:gd name="connsiteY0" fmla="*/ 0 h 4320000"/>
                <a:gd name="connsiteX1" fmla="*/ 4320000 w 4320000"/>
                <a:gd name="connsiteY1" fmla="*/ 2160001 h 4320000"/>
                <a:gd name="connsiteX2" fmla="*/ 2160001 w 4320000"/>
                <a:gd name="connsiteY2" fmla="*/ 4320000 h 4320000"/>
                <a:gd name="connsiteX3" fmla="*/ 0 w 4320000"/>
                <a:gd name="connsiteY3" fmla="*/ 2160001 h 4320000"/>
                <a:gd name="connsiteX4" fmla="*/ 2160001 w 4320000"/>
                <a:gd name="connsiteY4" fmla="*/ 0 h 43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0000" h="4320000">
                  <a:moveTo>
                    <a:pt x="2160001" y="0"/>
                  </a:moveTo>
                  <a:cubicBezTo>
                    <a:pt x="3352935" y="0"/>
                    <a:pt x="4320000" y="967065"/>
                    <a:pt x="4320000" y="2160001"/>
                  </a:cubicBezTo>
                  <a:cubicBezTo>
                    <a:pt x="4320000" y="3352936"/>
                    <a:pt x="3352935" y="4320000"/>
                    <a:pt x="2160001" y="4320000"/>
                  </a:cubicBezTo>
                  <a:cubicBezTo>
                    <a:pt x="967065" y="4320000"/>
                    <a:pt x="0" y="3352936"/>
                    <a:pt x="0" y="2160001"/>
                  </a:cubicBezTo>
                  <a:cubicBezTo>
                    <a:pt x="0" y="967065"/>
                    <a:pt x="967065" y="0"/>
                    <a:pt x="2160001" y="0"/>
                  </a:cubicBezTo>
                  <a:close/>
                </a:path>
              </a:pathLst>
            </a:custGeom>
            <a:solidFill>
              <a:srgbClr val="FFFFFF"/>
            </a:solidFill>
            <a:ln>
              <a:noFill/>
            </a:ln>
            <a:effectLst>
              <a:softEdge rad="635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7" name="Group 16">
            <a:extLst>
              <a:ext uri="{FF2B5EF4-FFF2-40B4-BE49-F238E27FC236}">
                <a16:creationId xmlns:a16="http://schemas.microsoft.com/office/drawing/2014/main" id="{5FC61C9B-96AC-4953-A52C-19F9F6C3C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02185" y="2566575"/>
            <a:ext cx="3600000" cy="4120437"/>
            <a:chOff x="8202185" y="2566575"/>
            <a:chExt cx="3600000" cy="4120437"/>
          </a:xfrm>
        </p:grpSpPr>
        <p:sp>
          <p:nvSpPr>
            <p:cNvPr id="18" name="Oval 17">
              <a:extLst>
                <a:ext uri="{FF2B5EF4-FFF2-40B4-BE49-F238E27FC236}">
                  <a16:creationId xmlns:a16="http://schemas.microsoft.com/office/drawing/2014/main" id="{63488075-48D4-4A61-A183-71F671C62D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8329909" y="2566575"/>
              <a:ext cx="3472275" cy="3472275"/>
            </a:xfrm>
            <a:prstGeom prst="ellipse">
              <a:avLst/>
            </a:prstGeom>
            <a:solidFill>
              <a:schemeClr val="accent2"/>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8F7632CE-A975-463D-9FD8-ABF348920D2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8497801" y="3111700"/>
              <a:ext cx="2530798" cy="2530798"/>
            </a:xfrm>
            <a:prstGeom prst="ellipse">
              <a:avLst/>
            </a:prstGeom>
            <a:solidFill>
              <a:schemeClr val="accent1"/>
            </a:solidFill>
            <a:ln>
              <a:noFill/>
            </a:ln>
            <a:effectLst>
              <a:softEdge rad="495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1E36AE6-A22A-46C5-A7B8-C4FB83AC9BB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8215609" y="3128550"/>
              <a:ext cx="3472275" cy="3472275"/>
            </a:xfrm>
            <a:prstGeom prst="ellipse">
              <a:avLst/>
            </a:prstGeom>
            <a:solidFill>
              <a:schemeClr val="accent3">
                <a:alpha val="80000"/>
              </a:schemeClr>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4E14F7DD-7371-4B1D-86A8-0ECB74CE67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02185" y="3087012"/>
              <a:ext cx="3600000" cy="3600000"/>
            </a:xfrm>
            <a:custGeom>
              <a:avLst/>
              <a:gdLst>
                <a:gd name="connsiteX0" fmla="*/ 1800000 w 3600000"/>
                <a:gd name="connsiteY0" fmla="*/ 0 h 3600000"/>
                <a:gd name="connsiteX1" fmla="*/ 3600000 w 3600000"/>
                <a:gd name="connsiteY1" fmla="*/ 1800001 h 3600000"/>
                <a:gd name="connsiteX2" fmla="*/ 1800000 w 3600000"/>
                <a:gd name="connsiteY2" fmla="*/ 3600000 h 3600000"/>
                <a:gd name="connsiteX3" fmla="*/ 0 w 3600000"/>
                <a:gd name="connsiteY3" fmla="*/ 1800001 h 3600000"/>
                <a:gd name="connsiteX4" fmla="*/ 1800000 w 3600000"/>
                <a:gd name="connsiteY4" fmla="*/ 0 h 360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0000" h="3600000">
                  <a:moveTo>
                    <a:pt x="1800000" y="0"/>
                  </a:moveTo>
                  <a:cubicBezTo>
                    <a:pt x="2794112" y="0"/>
                    <a:pt x="3600000" y="805888"/>
                    <a:pt x="3600000" y="1800001"/>
                  </a:cubicBezTo>
                  <a:cubicBezTo>
                    <a:pt x="3600000" y="2794113"/>
                    <a:pt x="2794112" y="3600000"/>
                    <a:pt x="1800000" y="3600000"/>
                  </a:cubicBezTo>
                  <a:cubicBezTo>
                    <a:pt x="805888" y="3600000"/>
                    <a:pt x="0" y="2794113"/>
                    <a:pt x="0" y="1800001"/>
                  </a:cubicBezTo>
                  <a:cubicBezTo>
                    <a:pt x="0" y="805888"/>
                    <a:pt x="805888" y="0"/>
                    <a:pt x="1800000" y="0"/>
                  </a:cubicBezTo>
                  <a:close/>
                </a:path>
              </a:pathLst>
            </a:custGeom>
            <a:solidFill>
              <a:srgbClr val="FFFFFF"/>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Picture 4" descr="RTD PT100 Temperature Sensor Probe, KNE Head +250°C Max">
            <a:extLst>
              <a:ext uri="{FF2B5EF4-FFF2-40B4-BE49-F238E27FC236}">
                <a16:creationId xmlns:a16="http://schemas.microsoft.com/office/drawing/2014/main" id="{BA5836F0-0274-97D0-5633-3A03A8DC7F45}"/>
              </a:ext>
            </a:extLst>
          </p:cNvPr>
          <p:cNvPicPr>
            <a:picLocks noChangeAspect="1"/>
          </p:cNvPicPr>
          <p:nvPr/>
        </p:nvPicPr>
        <p:blipFill>
          <a:blip r:embed="rId2"/>
          <a:stretch>
            <a:fillRect/>
          </a:stretch>
        </p:blipFill>
        <p:spPr>
          <a:xfrm>
            <a:off x="6163200" y="720000"/>
            <a:ext cx="2880000" cy="2880000"/>
          </a:xfrm>
          <a:prstGeom prst="rect">
            <a:avLst/>
          </a:prstGeom>
        </p:spPr>
      </p:pic>
      <p:pic>
        <p:nvPicPr>
          <p:cNvPr id="4" name="Picture 3" descr="2M Thermistor K-Type Probe Thermocouple Sensor &amp; Meter Temperature  Controller,1/4&quot; NPT 6 X 50MM Long Probe Thermocouple Temperature Range from  0 to 600 °C MT-205-1/4-50 : Amazon.co.uk: Business, Industry &amp; Science">
            <a:extLst>
              <a:ext uri="{FF2B5EF4-FFF2-40B4-BE49-F238E27FC236}">
                <a16:creationId xmlns:a16="http://schemas.microsoft.com/office/drawing/2014/main" id="{3AE3AE11-7736-C4B7-E47D-07A7F0A2C4D4}"/>
              </a:ext>
            </a:extLst>
          </p:cNvPr>
          <p:cNvPicPr>
            <a:picLocks noChangeAspect="1"/>
          </p:cNvPicPr>
          <p:nvPr/>
        </p:nvPicPr>
        <p:blipFill>
          <a:blip r:embed="rId3"/>
          <a:stretch>
            <a:fillRect/>
          </a:stretch>
        </p:blipFill>
        <p:spPr>
          <a:xfrm>
            <a:off x="8922185" y="3807012"/>
            <a:ext cx="2160000" cy="2160000"/>
          </a:xfrm>
          <a:prstGeom prst="rect">
            <a:avLst/>
          </a:prstGeom>
        </p:spPr>
      </p:pic>
    </p:spTree>
    <p:extLst>
      <p:ext uri="{BB962C8B-B14F-4D97-AF65-F5344CB8AC3E}">
        <p14:creationId xmlns:p14="http://schemas.microsoft.com/office/powerpoint/2010/main" val="1211560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6DE45-5738-CF5C-577B-1EB291757A69}"/>
              </a:ext>
            </a:extLst>
          </p:cNvPr>
          <p:cNvSpPr>
            <a:spLocks noGrp="1"/>
          </p:cNvSpPr>
          <p:nvPr>
            <p:ph type="title"/>
          </p:nvPr>
        </p:nvSpPr>
        <p:spPr/>
        <p:txBody>
          <a:bodyPr/>
          <a:lstStyle/>
          <a:p>
            <a:r>
              <a:rPr lang="en-US" dirty="0"/>
              <a:t>MAIN PARTS OF A TC </a:t>
            </a:r>
            <a:br>
              <a:rPr lang="en-US" dirty="0"/>
            </a:br>
            <a:r>
              <a:rPr lang="en-US" dirty="0"/>
              <a:t>(PART2)</a:t>
            </a:r>
          </a:p>
        </p:txBody>
      </p:sp>
      <p:sp>
        <p:nvSpPr>
          <p:cNvPr id="3" name="Content Placeholder 2">
            <a:extLst>
              <a:ext uri="{FF2B5EF4-FFF2-40B4-BE49-F238E27FC236}">
                <a16:creationId xmlns:a16="http://schemas.microsoft.com/office/drawing/2014/main" id="{F34CE1E8-01CA-6322-7F83-4295829E5D66}"/>
              </a:ext>
            </a:extLst>
          </p:cNvPr>
          <p:cNvSpPr>
            <a:spLocks noGrp="1"/>
          </p:cNvSpPr>
          <p:nvPr>
            <p:ph idx="1"/>
          </p:nvPr>
        </p:nvSpPr>
        <p:spPr/>
        <p:txBody>
          <a:bodyPr vert="horz" lIns="91440" tIns="45720" rIns="91440" bIns="45720" rtlCol="0" anchor="t">
            <a:normAutofit/>
          </a:bodyPr>
          <a:lstStyle/>
          <a:p>
            <a:pPr marL="269875" indent="-269875"/>
            <a:r>
              <a:rPr lang="en-US" dirty="0"/>
              <a:t>2)Controllers will have an </a:t>
            </a:r>
            <a:r>
              <a:rPr lang="en-US" u="sng" dirty="0"/>
              <a:t>output</a:t>
            </a:r>
            <a:r>
              <a:rPr lang="en-US" dirty="0"/>
              <a:t>, which is used to control a process, initiate an alarm or to transmit the process value to the PLC (programmable logic controller) </a:t>
            </a:r>
            <a:endParaRPr lang="en-US" u="sng" dirty="0"/>
          </a:p>
          <a:p>
            <a:pPr marL="269875" indent="-269875"/>
            <a:r>
              <a:rPr lang="en-US" dirty="0"/>
              <a:t>The usual outputs may be relay outputs, with a single pole double throw DC </a:t>
            </a:r>
            <a:r>
              <a:rPr lang="en-US" dirty="0" err="1"/>
              <a:t>colatge</a:t>
            </a:r>
            <a:r>
              <a:rPr lang="en-US" dirty="0"/>
              <a:t> coil. It operates by the controller </a:t>
            </a:r>
            <a:r>
              <a:rPr lang="en-US" dirty="0" err="1"/>
              <a:t>energising</a:t>
            </a:r>
            <a:r>
              <a:rPr lang="en-US" dirty="0"/>
              <a:t> the relay coil, enabling the contacts to control an external voltage source to power the coil of a larger load. </a:t>
            </a:r>
          </a:p>
          <a:p>
            <a:pPr marL="0" indent="0">
              <a:buNone/>
            </a:pPr>
            <a:endParaRPr lang="en-US" u="sng" dirty="0"/>
          </a:p>
        </p:txBody>
      </p:sp>
    </p:spTree>
    <p:extLst>
      <p:ext uri="{BB962C8B-B14F-4D97-AF65-F5344CB8AC3E}">
        <p14:creationId xmlns:p14="http://schemas.microsoft.com/office/powerpoint/2010/main" val="1740765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D98E61A-E482-4DCD-B615-A18B8685C2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3" name="Rectangle 12">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1" name="Rectangle 20">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9" name="Rectangle 18">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9EE36155-CC05-E78A-A02A-C72C441AF113}"/>
              </a:ext>
            </a:extLst>
          </p:cNvPr>
          <p:cNvSpPr>
            <a:spLocks noGrp="1"/>
          </p:cNvSpPr>
          <p:nvPr>
            <p:ph type="title"/>
          </p:nvPr>
        </p:nvSpPr>
        <p:spPr>
          <a:xfrm>
            <a:off x="7086315" y="545126"/>
            <a:ext cx="4554821" cy="2186096"/>
          </a:xfrm>
        </p:spPr>
        <p:txBody>
          <a:bodyPr anchor="t">
            <a:normAutofit/>
          </a:bodyPr>
          <a:lstStyle/>
          <a:p>
            <a:r>
              <a:rPr lang="en-US" sz="4700"/>
              <a:t>Main parts of a TC</a:t>
            </a:r>
            <a:br>
              <a:rPr lang="en-US" sz="4700"/>
            </a:br>
            <a:r>
              <a:rPr lang="en-US" sz="4700"/>
              <a:t>(part 3)</a:t>
            </a:r>
          </a:p>
        </p:txBody>
      </p:sp>
      <p:pic>
        <p:nvPicPr>
          <p:cNvPr id="4" name="Picture 3" descr="A diagram of a machine&#10;&#10;Description automatically generated">
            <a:extLst>
              <a:ext uri="{FF2B5EF4-FFF2-40B4-BE49-F238E27FC236}">
                <a16:creationId xmlns:a16="http://schemas.microsoft.com/office/drawing/2014/main" id="{6F994CD1-8561-4C8E-45C9-A27C10D63B3F}"/>
              </a:ext>
            </a:extLst>
          </p:cNvPr>
          <p:cNvPicPr>
            <a:picLocks noChangeAspect="1"/>
          </p:cNvPicPr>
          <p:nvPr/>
        </p:nvPicPr>
        <p:blipFill>
          <a:blip r:embed="rId2"/>
          <a:stretch>
            <a:fillRect/>
          </a:stretch>
        </p:blipFill>
        <p:spPr>
          <a:xfrm>
            <a:off x="868421" y="549274"/>
            <a:ext cx="3770901" cy="3324925"/>
          </a:xfrm>
          <a:prstGeom prst="rect">
            <a:avLst/>
          </a:prstGeom>
        </p:spPr>
      </p:pic>
      <p:pic>
        <p:nvPicPr>
          <p:cNvPr id="5" name="Picture 4" descr="A white text with black text&#10;&#10;Description automatically generated">
            <a:extLst>
              <a:ext uri="{FF2B5EF4-FFF2-40B4-BE49-F238E27FC236}">
                <a16:creationId xmlns:a16="http://schemas.microsoft.com/office/drawing/2014/main" id="{27EF1334-1733-CB6E-5388-2EA670C567A5}"/>
              </a:ext>
            </a:extLst>
          </p:cNvPr>
          <p:cNvPicPr>
            <a:picLocks noChangeAspect="1"/>
          </p:cNvPicPr>
          <p:nvPr/>
        </p:nvPicPr>
        <p:blipFill>
          <a:blip r:embed="rId3"/>
          <a:stretch>
            <a:fillRect/>
          </a:stretch>
        </p:blipFill>
        <p:spPr>
          <a:xfrm>
            <a:off x="550886" y="3982479"/>
            <a:ext cx="4678115" cy="2147595"/>
          </a:xfrm>
          <a:prstGeom prst="rect">
            <a:avLst/>
          </a:prstGeom>
        </p:spPr>
      </p:pic>
      <p:sp>
        <p:nvSpPr>
          <p:cNvPr id="3" name="Content Placeholder 2">
            <a:extLst>
              <a:ext uri="{FF2B5EF4-FFF2-40B4-BE49-F238E27FC236}">
                <a16:creationId xmlns:a16="http://schemas.microsoft.com/office/drawing/2014/main" id="{2D2DB339-A9EB-7747-44AA-7307E67B5E82}"/>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0" indent="0">
              <a:lnSpc>
                <a:spcPct val="115000"/>
              </a:lnSpc>
              <a:buNone/>
            </a:pPr>
            <a:r>
              <a:rPr lang="en-US" sz="1100"/>
              <a:t>3) Temperature controllers will have parameters, one being a setpoint, which will be the target set value by the operator.</a:t>
            </a:r>
          </a:p>
          <a:p>
            <a:pPr marL="0" indent="0">
              <a:lnSpc>
                <a:spcPct val="115000"/>
              </a:lnSpc>
              <a:buNone/>
            </a:pPr>
            <a:r>
              <a:rPr lang="en-US" sz="1100"/>
              <a:t>Another common parameter is an alarm value. This will be used to indicate when the process has got to some given condition. </a:t>
            </a:r>
          </a:p>
          <a:p>
            <a:pPr marL="0" indent="0">
              <a:lnSpc>
                <a:spcPct val="115000"/>
              </a:lnSpc>
              <a:buNone/>
            </a:pPr>
            <a:r>
              <a:rPr lang="en-US" sz="1100"/>
              <a:t>On different alarms, there will be several variations. </a:t>
            </a:r>
            <a:r>
              <a:rPr lang="en-US" sz="1100" err="1"/>
              <a:t>E.g</a:t>
            </a:r>
            <a:r>
              <a:rPr lang="en-US" sz="1100"/>
              <a:t>: For a high alarm it would show that the temperature has increased more than the set value and the low alarm will indicate the temperature has decreased below the set value. </a:t>
            </a:r>
          </a:p>
          <a:p>
            <a:pPr marL="0" indent="0">
              <a:lnSpc>
                <a:spcPct val="115000"/>
              </a:lnSpc>
              <a:buNone/>
            </a:pPr>
            <a:r>
              <a:rPr lang="en-US" sz="1100"/>
              <a:t>Example- The 'HIHI' alarm will prevent the heat source from damaging the components by switching off the heater or trip control valve if the temperature exceeds some setpoint value.</a:t>
            </a:r>
          </a:p>
          <a:p>
            <a:pPr marL="269875" indent="-269875">
              <a:lnSpc>
                <a:spcPct val="115000"/>
              </a:lnSpc>
            </a:pPr>
            <a:endParaRPr lang="en-US" sz="1100"/>
          </a:p>
        </p:txBody>
      </p:sp>
    </p:spTree>
    <p:extLst>
      <p:ext uri="{BB962C8B-B14F-4D97-AF65-F5344CB8AC3E}">
        <p14:creationId xmlns:p14="http://schemas.microsoft.com/office/powerpoint/2010/main" val="13125313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AE6DB99B-DA19-D4E4-3648-32A9B9214BC2}"/>
              </a:ext>
            </a:extLst>
          </p:cNvPr>
          <p:cNvSpPr>
            <a:spLocks noGrp="1"/>
          </p:cNvSpPr>
          <p:nvPr>
            <p:ph type="title"/>
          </p:nvPr>
        </p:nvSpPr>
        <p:spPr>
          <a:xfrm>
            <a:off x="7086315" y="540000"/>
            <a:ext cx="4554821" cy="2186096"/>
          </a:xfrm>
        </p:spPr>
        <p:txBody>
          <a:bodyPr anchor="b">
            <a:normAutofit/>
          </a:bodyPr>
          <a:lstStyle/>
          <a:p>
            <a:r>
              <a:rPr lang="en-US" sz="3800" dirty="0"/>
              <a:t>Key reasons on why TC is important in the oil and gas industry </a:t>
            </a:r>
          </a:p>
        </p:txBody>
      </p:sp>
      <p:pic>
        <p:nvPicPr>
          <p:cNvPr id="4" name="Picture 3" descr="Safety for Employees &amp; Communities | Valero">
            <a:extLst>
              <a:ext uri="{FF2B5EF4-FFF2-40B4-BE49-F238E27FC236}">
                <a16:creationId xmlns:a16="http://schemas.microsoft.com/office/drawing/2014/main" id="{48B6F156-BE29-C582-8DF2-D5194848BA5D}"/>
              </a:ext>
            </a:extLst>
          </p:cNvPr>
          <p:cNvPicPr>
            <a:picLocks noChangeAspect="1"/>
          </p:cNvPicPr>
          <p:nvPr/>
        </p:nvPicPr>
        <p:blipFill rotWithShape="1">
          <a:blip r:embed="rId2"/>
          <a:srcRect l="22637" r="14636" b="-1"/>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07423984-4D57-4783-98B8-7A09FF0B6C72}"/>
              </a:ext>
            </a:extLst>
          </p:cNvPr>
          <p:cNvSpPr>
            <a:spLocks noGrp="1"/>
          </p:cNvSpPr>
          <p:nvPr>
            <p:ph idx="1"/>
          </p:nvPr>
        </p:nvSpPr>
        <p:spPr>
          <a:xfrm>
            <a:off x="7082293" y="2555236"/>
            <a:ext cx="4874528" cy="3753489"/>
          </a:xfrm>
        </p:spPr>
        <p:txBody>
          <a:bodyPr vert="horz" lIns="91440" tIns="45720" rIns="91440" bIns="45720" rtlCol="0" anchor="t">
            <a:normAutofit/>
          </a:bodyPr>
          <a:lstStyle/>
          <a:p>
            <a:pPr marL="342900" indent="-342900">
              <a:lnSpc>
                <a:spcPct val="115000"/>
              </a:lnSpc>
              <a:buAutoNum type="arabicParenR"/>
            </a:pPr>
            <a:r>
              <a:rPr lang="en-US" sz="1000" u="sng"/>
              <a:t>Safety</a:t>
            </a:r>
            <a:endParaRPr lang="en-US" sz="1000"/>
          </a:p>
          <a:p>
            <a:pPr marL="0" indent="0">
              <a:lnSpc>
                <a:spcPct val="115000"/>
              </a:lnSpc>
              <a:buNone/>
            </a:pPr>
            <a:r>
              <a:rPr lang="en-US" sz="1000"/>
              <a:t> Refining involves high temperatures and pressures. Not having the correct temperature control devices in place can cause unsafe operating conditions, with risks of equipment failure, leaks or fires. TC will prevent these and ensure the safety personnel and environment.</a:t>
            </a:r>
          </a:p>
          <a:p>
            <a:pPr marL="0" indent="0">
              <a:lnSpc>
                <a:spcPct val="115000"/>
              </a:lnSpc>
              <a:buNone/>
            </a:pPr>
            <a:r>
              <a:rPr lang="en-US" sz="1000"/>
              <a:t>2) </a:t>
            </a:r>
            <a:r>
              <a:rPr lang="en-US" sz="1000" u="sng"/>
              <a:t>process efficiency </a:t>
            </a:r>
          </a:p>
          <a:p>
            <a:pPr marL="269875" indent="-269875">
              <a:lnSpc>
                <a:spcPct val="115000"/>
              </a:lnSpc>
              <a:buNone/>
            </a:pPr>
            <a:r>
              <a:rPr lang="en-US" sz="1000">
                <a:latin typeface="Arial Nova"/>
              </a:rPr>
              <a:t>Refining processes depend on temperature. Controlling temperatures within specific ranges helps to optimize chemical reactions, separation processes and minimize energy consumption. </a:t>
            </a:r>
            <a:endParaRPr lang="en-US" sz="1000"/>
          </a:p>
          <a:p>
            <a:pPr marL="269875" indent="-269875">
              <a:lnSpc>
                <a:spcPct val="115000"/>
              </a:lnSpc>
              <a:buNone/>
            </a:pPr>
            <a:r>
              <a:rPr lang="en-US" sz="1000">
                <a:latin typeface="Arial Nova"/>
              </a:rPr>
              <a:t>3) </a:t>
            </a:r>
            <a:r>
              <a:rPr lang="en-US" sz="1000" u="sng">
                <a:latin typeface="Arial Nova"/>
              </a:rPr>
              <a:t>Equipment integrity</a:t>
            </a:r>
          </a:p>
          <a:p>
            <a:pPr marL="269875" indent="-269875">
              <a:lnSpc>
                <a:spcPct val="115000"/>
              </a:lnSpc>
              <a:buNone/>
            </a:pPr>
            <a:r>
              <a:rPr lang="en-US" sz="1000">
                <a:latin typeface="Arial Nova"/>
              </a:rPr>
              <a:t>Excessive temperatures can result in wear on equipment in a system. Temperature control will extend the lifespan of the components and equipment, decreasing maintenance costs and the likelihood of an unplanned shut down.</a:t>
            </a:r>
            <a:endParaRPr lang="en-US" sz="1000"/>
          </a:p>
          <a:p>
            <a:pPr marL="269875" indent="-269875">
              <a:lnSpc>
                <a:spcPct val="115000"/>
              </a:lnSpc>
              <a:buNone/>
            </a:pPr>
            <a:endParaRPr lang="en-US" sz="1000" u="sng">
              <a:latin typeface="Arial Nova"/>
            </a:endParaRPr>
          </a:p>
          <a:p>
            <a:pPr marL="0" indent="0">
              <a:lnSpc>
                <a:spcPct val="115000"/>
              </a:lnSpc>
              <a:buNone/>
            </a:pPr>
            <a:endParaRPr lang="en-US" sz="1000" u="sng"/>
          </a:p>
          <a:p>
            <a:pPr marL="0" indent="0">
              <a:lnSpc>
                <a:spcPct val="115000"/>
              </a:lnSpc>
              <a:buNone/>
            </a:pPr>
            <a:endParaRPr lang="en-US" sz="1000" u="sng"/>
          </a:p>
          <a:p>
            <a:pPr marL="269875" indent="-269875">
              <a:lnSpc>
                <a:spcPct val="115000"/>
              </a:lnSpc>
              <a:buAutoNum type="arabicParenR"/>
            </a:pPr>
            <a:endParaRPr lang="en-US" sz="1000"/>
          </a:p>
        </p:txBody>
      </p:sp>
    </p:spTree>
    <p:extLst>
      <p:ext uri="{BB962C8B-B14F-4D97-AF65-F5344CB8AC3E}">
        <p14:creationId xmlns:p14="http://schemas.microsoft.com/office/powerpoint/2010/main" val="627224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A9CD3E6-968F-41B1-B6FA-C6FD9B728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5BEC3C-1794-67EC-8382-8C5C8ECEF28A}"/>
              </a:ext>
            </a:extLst>
          </p:cNvPr>
          <p:cNvSpPr>
            <a:spLocks noGrp="1"/>
          </p:cNvSpPr>
          <p:nvPr>
            <p:ph type="title"/>
          </p:nvPr>
        </p:nvSpPr>
        <p:spPr>
          <a:xfrm>
            <a:off x="540000" y="540000"/>
            <a:ext cx="4500561" cy="1953501"/>
          </a:xfrm>
        </p:spPr>
        <p:txBody>
          <a:bodyPr anchor="t">
            <a:normAutofit/>
          </a:bodyPr>
          <a:lstStyle/>
          <a:p>
            <a:r>
              <a:rPr lang="en-US" dirty="0"/>
              <a:t>Conclusion </a:t>
            </a:r>
          </a:p>
        </p:txBody>
      </p:sp>
      <p:sp>
        <p:nvSpPr>
          <p:cNvPr id="3" name="Content Placeholder 2">
            <a:extLst>
              <a:ext uri="{FF2B5EF4-FFF2-40B4-BE49-F238E27FC236}">
                <a16:creationId xmlns:a16="http://schemas.microsoft.com/office/drawing/2014/main" id="{130D31C4-4C3E-AE0A-C55C-0461D12083FE}"/>
              </a:ext>
            </a:extLst>
          </p:cNvPr>
          <p:cNvSpPr>
            <a:spLocks noGrp="1"/>
          </p:cNvSpPr>
          <p:nvPr>
            <p:ph idx="1"/>
          </p:nvPr>
        </p:nvSpPr>
        <p:spPr>
          <a:xfrm>
            <a:off x="3697514" y="1138714"/>
            <a:ext cx="8215766" cy="2241755"/>
          </a:xfrm>
        </p:spPr>
        <p:txBody>
          <a:bodyPr vert="horz" lIns="91440" tIns="45720" rIns="91440" bIns="45720" rtlCol="0" anchor="t">
            <a:normAutofit fontScale="92500"/>
          </a:bodyPr>
          <a:lstStyle/>
          <a:p>
            <a:pPr marL="269875" indent="-269875"/>
            <a:r>
              <a:rPr lang="en-US" dirty="0">
                <a:ea typeface="+mn-lt"/>
                <a:cs typeface="+mn-lt"/>
              </a:rPr>
              <a:t>I chose the topic, as I wanted to explore why it is an important part in optimizing performance in various systems. </a:t>
            </a:r>
            <a:endParaRPr lang="en-US">
              <a:ea typeface="+mn-lt"/>
              <a:cs typeface="+mn-lt"/>
            </a:endParaRPr>
          </a:p>
          <a:p>
            <a:pPr marL="269875" indent="-269875"/>
            <a:r>
              <a:rPr lang="en-US" dirty="0">
                <a:ea typeface="+mn-lt"/>
                <a:cs typeface="+mn-lt"/>
              </a:rPr>
              <a:t>Part of my job, (designing piping and instrumentation diagrams) without TC in place, the process could become unstable with the risk of overheating or underheating. This can all have a significant impact on the safety of personnel and causing other hazards in industrial operations. </a:t>
            </a:r>
            <a:endParaRPr lang="en-US"/>
          </a:p>
          <a:p>
            <a:pPr marL="269875" indent="-269875"/>
            <a:endParaRPr lang="en-US" dirty="0"/>
          </a:p>
        </p:txBody>
      </p:sp>
      <p:grpSp>
        <p:nvGrpSpPr>
          <p:cNvPr id="11" name="Group 10">
            <a:extLst>
              <a:ext uri="{FF2B5EF4-FFF2-40B4-BE49-F238E27FC236}">
                <a16:creationId xmlns:a16="http://schemas.microsoft.com/office/drawing/2014/main" id="{2F76036C-C247-4F63-AE7F-2ADB1D496E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671579"/>
            <a:ext cx="4946649" cy="4792115"/>
            <a:chOff x="0" y="1671579"/>
            <a:chExt cx="4946649" cy="4792115"/>
          </a:xfrm>
        </p:grpSpPr>
        <p:sp>
          <p:nvSpPr>
            <p:cNvPr id="12" name="Oval 11">
              <a:extLst>
                <a:ext uri="{FF2B5EF4-FFF2-40B4-BE49-F238E27FC236}">
                  <a16:creationId xmlns:a16="http://schemas.microsoft.com/office/drawing/2014/main" id="{76E007C2-3152-4316-9102-D76C4E77FF1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54534" y="1671579"/>
              <a:ext cx="4792115" cy="4792115"/>
            </a:xfrm>
            <a:prstGeom prst="ellipse">
              <a:avLst/>
            </a:prstGeom>
            <a:solidFill>
              <a:schemeClr val="accent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97CD397-C9CD-43FA-ABEF-9C3530B0009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2115933"/>
              <a:ext cx="4320000" cy="4320000"/>
            </a:xfrm>
            <a:prstGeom prst="ellipse">
              <a:avLst/>
            </a:prstGeom>
            <a:solidFill>
              <a:schemeClr val="accent1">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Refinery &amp; Downstream Safety Services - Total Safety">
            <a:extLst>
              <a:ext uri="{FF2B5EF4-FFF2-40B4-BE49-F238E27FC236}">
                <a16:creationId xmlns:a16="http://schemas.microsoft.com/office/drawing/2014/main" id="{EA37D81A-48FC-6920-3723-C9B96C65C9EB}"/>
              </a:ext>
            </a:extLst>
          </p:cNvPr>
          <p:cNvPicPr>
            <a:picLocks noChangeAspect="1"/>
          </p:cNvPicPr>
          <p:nvPr/>
        </p:nvPicPr>
        <p:blipFill rotWithShape="1">
          <a:blip r:embed="rId2"/>
          <a:srcRect l="18421" r="38579" b="-1"/>
          <a:stretch/>
        </p:blipFill>
        <p:spPr>
          <a:xfrm>
            <a:off x="579025" y="2169113"/>
            <a:ext cx="4320000" cy="432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Tree>
    <p:extLst>
      <p:ext uri="{BB962C8B-B14F-4D97-AF65-F5344CB8AC3E}">
        <p14:creationId xmlns:p14="http://schemas.microsoft.com/office/powerpoint/2010/main" val="487723670"/>
      </p:ext>
    </p:extLst>
  </p:cSld>
  <p:clrMapOvr>
    <a:masterClrMapping/>
  </p:clrMapOvr>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756785E60A1B94F91CCE0227EB373B5" ma:contentTypeVersion="6" ma:contentTypeDescription="Create a new document." ma:contentTypeScope="" ma:versionID="87a7952e017414e62b2b9d286b2a7623">
  <xsd:schema xmlns:xsd="http://www.w3.org/2001/XMLSchema" xmlns:xs="http://www.w3.org/2001/XMLSchema" xmlns:p="http://schemas.microsoft.com/office/2006/metadata/properties" xmlns:ns2="bca17968-0c5f-44dc-8ca0-22f4951256e7" xmlns:ns3="61f25a9b-dea6-4745-b3e1-78a554ce2de4" targetNamespace="http://schemas.microsoft.com/office/2006/metadata/properties" ma:root="true" ma:fieldsID="8b6e87af7a6a9507392f76418f808b08" ns2:_="" ns3:_="">
    <xsd:import namespace="bca17968-0c5f-44dc-8ca0-22f4951256e7"/>
    <xsd:import namespace="61f25a9b-dea6-4745-b3e1-78a554ce2de4"/>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ca17968-0c5f-44dc-8ca0-22f4951256e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1f25a9b-dea6-4745-b3e1-78a554ce2de4"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0762D97-E696-43B7-8486-F5D29520D156}"/>
</file>

<file path=customXml/itemProps2.xml><?xml version="1.0" encoding="utf-8"?>
<ds:datastoreItem xmlns:ds="http://schemas.openxmlformats.org/officeDocument/2006/customXml" ds:itemID="{F83B2DB4-0D82-452E-97DC-FCDE346B48B5}"/>
</file>

<file path=customXml/itemProps3.xml><?xml version="1.0" encoding="utf-8"?>
<ds:datastoreItem xmlns:ds="http://schemas.openxmlformats.org/officeDocument/2006/customXml" ds:itemID="{2CC183EB-8BCD-44C2-B04C-49451746D202}"/>
</file>

<file path=docProps/app.xml><?xml version="1.0" encoding="utf-8"?>
<Properties xmlns="http://schemas.openxmlformats.org/officeDocument/2006/extended-properties" xmlns:vt="http://schemas.openxmlformats.org/officeDocument/2006/docPropsVTypes">
  <Template>office theme</Template>
  <TotalTime>0</TotalTime>
  <Words>676</Words>
  <Application>Microsoft Office PowerPoint</Application>
  <PresentationFormat>Widescreen</PresentationFormat>
  <Paragraphs>38</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Arial Nova</vt:lpstr>
      <vt:lpstr>Avenir Next LT Pro</vt:lpstr>
      <vt:lpstr>Bell MT</vt:lpstr>
      <vt:lpstr>GlowVTI</vt:lpstr>
      <vt:lpstr>Temperature control </vt:lpstr>
      <vt:lpstr>Introduction </vt:lpstr>
      <vt:lpstr>What is temperature control?</vt:lpstr>
      <vt:lpstr>What is a PID controller?</vt:lpstr>
      <vt:lpstr>The breakdown of the PID controller used for temperature control </vt:lpstr>
      <vt:lpstr>Main parts in a TC  (part1)</vt:lpstr>
      <vt:lpstr>MAIN PARTS OF A TC  (PART2)</vt:lpstr>
      <vt:lpstr>Main parts of a TC (part 3)</vt:lpstr>
      <vt:lpstr>Key reasons on why TC is important in the oil and gas industry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Beau Lawrence</cp:lastModifiedBy>
  <cp:revision>493</cp:revision>
  <dcterms:created xsi:type="dcterms:W3CDTF">2024-01-16T13:05:13Z</dcterms:created>
  <dcterms:modified xsi:type="dcterms:W3CDTF">2024-01-17T19:29:47Z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0x0101006756785E60A1B94F91CCE0227EB373B5</vt:lpwstr>
  </property>
</Properties>
</file>