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73" r:id="rId5"/>
    <p:sldId id="275" r:id="rId6"/>
    <p:sldId id="277" r:id="rId7"/>
    <p:sldId id="280" r:id="rId8"/>
    <p:sldId id="281" r:id="rId9"/>
    <p:sldId id="282" r:id="rId10"/>
    <p:sldId id="279" r:id="rId11"/>
    <p:sldId id="283" r:id="rId12"/>
    <p:sldId id="276" r:id="rId13"/>
    <p:sldId id="278" r:id="rId14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1224" userDrawn="1">
          <p15:clr>
            <a:srgbClr val="A4A3A4"/>
          </p15:clr>
        </p15:guide>
        <p15:guide id="3" pos="7368" userDrawn="1">
          <p15:clr>
            <a:srgbClr val="A4A3A4"/>
          </p15:clr>
        </p15:guide>
        <p15:guide id="4" pos="312" userDrawn="1">
          <p15:clr>
            <a:srgbClr val="A4A3A4"/>
          </p15:clr>
        </p15:guide>
        <p15:guide id="6" orient="horz" pos="2856" userDrawn="1">
          <p15:clr>
            <a:srgbClr val="A4A3A4"/>
          </p15:clr>
        </p15:guide>
        <p15:guide id="7" pos="5928" userDrawn="1">
          <p15:clr>
            <a:srgbClr val="A4A3A4"/>
          </p15:clr>
        </p15:guide>
        <p15:guide id="8" pos="6168" userDrawn="1">
          <p15:clr>
            <a:srgbClr val="A4A3A4"/>
          </p15:clr>
        </p15:guide>
        <p15:guide id="9" pos="1512" userDrawn="1">
          <p15:clr>
            <a:srgbClr val="A4A3A4"/>
          </p15:clr>
        </p15:guide>
        <p15:guide id="10" orient="horz" pos="264" userDrawn="1">
          <p15:clr>
            <a:srgbClr val="A4A3A4"/>
          </p15:clr>
        </p15:guide>
        <p15:guide id="11" pos="2496" userDrawn="1">
          <p15:clr>
            <a:srgbClr val="A4A3A4"/>
          </p15:clr>
        </p15:guide>
        <p15:guide id="12" pos="2688" userDrawn="1">
          <p15:clr>
            <a:srgbClr val="A4A3A4"/>
          </p15:clr>
        </p15:guide>
        <p15:guide id="13" pos="4536" userDrawn="1">
          <p15:clr>
            <a:srgbClr val="A4A3A4"/>
          </p15:clr>
        </p15:guide>
        <p15:guide id="14" pos="4008" userDrawn="1">
          <p15:clr>
            <a:srgbClr val="A4A3A4"/>
          </p15:clr>
        </p15:guide>
        <p15:guide id="15" pos="4944" userDrawn="1">
          <p15:clr>
            <a:srgbClr val="A4A3A4"/>
          </p15:clr>
        </p15:guide>
        <p15:guide id="16" pos="5136" userDrawn="1">
          <p15:clr>
            <a:srgbClr val="A4A3A4"/>
          </p15:clr>
        </p15:guide>
        <p15:guide id="17" orient="horz" pos="1584" userDrawn="1">
          <p15:clr>
            <a:srgbClr val="A4A3A4"/>
          </p15:clr>
        </p15:guide>
        <p15:guide id="18" orient="horz" pos="2736" userDrawn="1">
          <p15:clr>
            <a:srgbClr val="A4A3A4"/>
          </p15:clr>
        </p15:guide>
        <p15:guide id="19" orient="horz" pos="3648" userDrawn="1">
          <p15:clr>
            <a:srgbClr val="A4A3A4"/>
          </p15:clr>
        </p15:guide>
        <p15:guide id="20" orient="horz" pos="864" userDrawn="1">
          <p15:clr>
            <a:srgbClr val="A4A3A4"/>
          </p15:clr>
        </p15:guide>
        <p15:guide id="21" orient="horz" pos="3984" userDrawn="1">
          <p15:clr>
            <a:srgbClr val="A4A3A4"/>
          </p15:clr>
        </p15:guide>
        <p15:guide id="22" pos="456" userDrawn="1">
          <p15:clr>
            <a:srgbClr val="A4A3A4"/>
          </p15:clr>
        </p15:guide>
        <p15:guide id="23" pos="7248" userDrawn="1">
          <p15:clr>
            <a:srgbClr val="A4A3A4"/>
          </p15:clr>
        </p15:guide>
        <p15:guide id="24" orient="horz" pos="1920" userDrawn="1">
          <p15:clr>
            <a:srgbClr val="A4A3A4"/>
          </p15:clr>
        </p15:guide>
        <p15:guide id="25" orient="horz" pos="2256" userDrawn="1">
          <p15:clr>
            <a:srgbClr val="A4A3A4"/>
          </p15:clr>
        </p15:guide>
        <p15:guide id="26" pos="7176" userDrawn="1">
          <p15:clr>
            <a:srgbClr val="A4A3A4"/>
          </p15:clr>
        </p15:guide>
        <p15:guide id="27" orient="horz" pos="1704" userDrawn="1">
          <p15:clr>
            <a:srgbClr val="A4A3A4"/>
          </p15:clr>
        </p15:guide>
        <p15:guide id="28" pos="4176" userDrawn="1">
          <p15:clr>
            <a:srgbClr val="A4A3A4"/>
          </p15:clr>
        </p15:guide>
        <p15:guide id="29" orient="horz" pos="2592" userDrawn="1">
          <p15:clr>
            <a:srgbClr val="A4A3A4"/>
          </p15:clr>
        </p15:guide>
        <p15:guide id="30" pos="6912" userDrawn="1">
          <p15:clr>
            <a:srgbClr val="A4A3A4"/>
          </p15:clr>
        </p15:guide>
        <p15:guide id="31" pos="355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E6E6"/>
    <a:srgbClr val="D8BEB2"/>
    <a:srgbClr val="753F2D"/>
    <a:srgbClr val="5E3324"/>
    <a:srgbClr val="8A4C34"/>
    <a:srgbClr val="815550"/>
    <a:srgbClr val="A3573E"/>
    <a:srgbClr val="C28D6D"/>
    <a:srgbClr val="D2986F"/>
    <a:srgbClr val="333B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2"/>
    <p:restoredTop sz="96327"/>
  </p:normalViewPr>
  <p:slideViewPr>
    <p:cSldViewPr snapToGrid="0">
      <p:cViewPr>
        <p:scale>
          <a:sx n="100" d="100"/>
          <a:sy n="100" d="100"/>
        </p:scale>
        <p:origin x="-125" y="-533"/>
      </p:cViewPr>
      <p:guideLst>
        <p:guide orient="horz" pos="1224"/>
        <p:guide pos="7368"/>
        <p:guide pos="312"/>
        <p:guide orient="horz" pos="2856"/>
        <p:guide pos="5928"/>
        <p:guide pos="6168"/>
        <p:guide pos="1512"/>
        <p:guide orient="horz" pos="264"/>
        <p:guide pos="2496"/>
        <p:guide pos="2688"/>
        <p:guide pos="4536"/>
        <p:guide pos="4008"/>
        <p:guide pos="4944"/>
        <p:guide pos="5136"/>
        <p:guide orient="horz" pos="1584"/>
        <p:guide orient="horz" pos="2736"/>
        <p:guide orient="horz" pos="3648"/>
        <p:guide orient="horz" pos="864"/>
        <p:guide orient="horz" pos="3984"/>
        <p:guide pos="456"/>
        <p:guide pos="7248"/>
        <p:guide orient="horz" pos="1920"/>
        <p:guide orient="horz" pos="2256"/>
        <p:guide pos="7176"/>
        <p:guide orient="horz" pos="1704"/>
        <p:guide pos="4176"/>
        <p:guide orient="horz" pos="2592"/>
        <p:guide pos="6912"/>
        <p:guide pos="355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4384739-269E-E1F1-8ABC-69E6FF0B24E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7E762C-8F56-4D66-7FDD-AEC906335A8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68699-2479-4C0A-8A94-0691180AD901}" type="datetimeFigureOut">
              <a:rPr lang="en-US" smtClean="0"/>
              <a:t>10/8/26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21BBEC-2A52-4B1C-EAC4-F2506E89EF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CE0FC2-0147-D8D1-D79B-AFEA881A331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8931F5-0986-448A-BDF9-01DB80712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568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5F7B4-7442-4021-9F1E-8BC3C363C892}" type="datetimeFigureOut">
              <a:rPr lang="en-US" noProof="0" smtClean="0"/>
              <a:t>10/8/26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DE012-9E2E-4477-8B5C-4E7D4E9BCBA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39385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B8029-33F3-9414-AD10-00871D91A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7712" y="1408176"/>
            <a:ext cx="6400800" cy="2387600"/>
          </a:xfrm>
        </p:spPr>
        <p:txBody>
          <a:bodyPr anchor="t">
            <a:normAutofit/>
          </a:bodyPr>
          <a:lstStyle>
            <a:lvl1pPr algn="l">
              <a:lnSpc>
                <a:spcPct val="80000"/>
              </a:lnSpc>
              <a:defRPr sz="72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PK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32B008-64B6-378D-9C5D-DCC8DFEBC6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67912" y="5047488"/>
            <a:ext cx="5486400" cy="384048"/>
          </a:xfrm>
        </p:spPr>
        <p:txBody>
          <a:bodyPr/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5444BA9-47A2-8EBA-F11F-AF833CBC1FB6}"/>
              </a:ext>
            </a:extLst>
          </p:cNvPr>
          <p:cNvGrpSpPr/>
          <p:nvPr userDrawn="1"/>
        </p:nvGrpSpPr>
        <p:grpSpPr>
          <a:xfrm>
            <a:off x="3979533" y="5801746"/>
            <a:ext cx="8221703" cy="0"/>
            <a:chOff x="3733800" y="5539861"/>
            <a:chExt cx="8221703" cy="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7C7E957-5A54-C6BB-DBCA-B0A579E99122}"/>
                </a:ext>
              </a:extLst>
            </p:cNvPr>
            <p:cNvCxnSpPr>
              <a:cxnSpLocks/>
            </p:cNvCxnSpPr>
            <p:nvPr/>
          </p:nvCxnSpPr>
          <p:spPr>
            <a:xfrm>
              <a:off x="3733800" y="5539861"/>
              <a:ext cx="6054153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5792F5-3B57-83E5-2E85-1B67A64BF570}"/>
                </a:ext>
              </a:extLst>
            </p:cNvPr>
            <p:cNvCxnSpPr>
              <a:cxnSpLocks/>
            </p:cNvCxnSpPr>
            <p:nvPr/>
          </p:nvCxnSpPr>
          <p:spPr>
            <a:xfrm>
              <a:off x="9783803" y="5539861"/>
              <a:ext cx="2171700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80638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03BBE-23DC-E951-32B6-0E91B8089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144" y="1463040"/>
            <a:ext cx="7498080" cy="70408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0836A-7452-872A-28D0-081C1338D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2576" y="2953512"/>
            <a:ext cx="7470648" cy="3296563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500"/>
              </a:spcAft>
              <a:buNone/>
              <a:defRPr sz="2200" b="1"/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1600" i="1"/>
            </a:lvl2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39F35-2573-69E0-B17D-B4B0F85CE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5CE41-241D-72CD-1C8F-006A477B5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2789DD7-8E5F-BCF6-7A1E-0AC33BD880AC}"/>
              </a:ext>
            </a:extLst>
          </p:cNvPr>
          <p:cNvGrpSpPr/>
          <p:nvPr userDrawn="1"/>
        </p:nvGrpSpPr>
        <p:grpSpPr>
          <a:xfrm>
            <a:off x="2400300" y="2535841"/>
            <a:ext cx="9801127" cy="821"/>
            <a:chOff x="2286319" y="5546299"/>
            <a:chExt cx="9801127" cy="90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10F86C-F479-AC03-216E-DD60112AC854}"/>
                </a:ext>
              </a:extLst>
            </p:cNvPr>
            <p:cNvCxnSpPr>
              <a:cxnSpLocks/>
            </p:cNvCxnSpPr>
            <p:nvPr/>
          </p:nvCxnSpPr>
          <p:spPr>
            <a:xfrm>
              <a:off x="2286319" y="5546299"/>
              <a:ext cx="7391400" cy="0"/>
            </a:xfrm>
            <a:prstGeom prst="line">
              <a:avLst/>
            </a:prstGeom>
            <a:ln w="571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02E8F6-3623-48C2-4F02-9472E2977FB8}"/>
                </a:ext>
              </a:extLst>
            </p:cNvPr>
            <p:cNvCxnSpPr>
              <a:cxnSpLocks/>
            </p:cNvCxnSpPr>
            <p:nvPr/>
          </p:nvCxnSpPr>
          <p:spPr>
            <a:xfrm>
              <a:off x="9676016" y="5547202"/>
              <a:ext cx="2411430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68269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39D39-DAD0-D550-D3C7-42F702A7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992" y="1709738"/>
            <a:ext cx="7290458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PK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54DFA-4C17-2AA0-0E19-8D452B73AA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56992" y="4589463"/>
            <a:ext cx="72904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F8D5DED-A875-4BFE-015E-C29679EC468C}"/>
              </a:ext>
            </a:extLst>
          </p:cNvPr>
          <p:cNvGrpSpPr/>
          <p:nvPr userDrawn="1"/>
        </p:nvGrpSpPr>
        <p:grpSpPr>
          <a:xfrm>
            <a:off x="3979533" y="5801746"/>
            <a:ext cx="8221703" cy="0"/>
            <a:chOff x="3733800" y="5539861"/>
            <a:chExt cx="8221703" cy="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ED54A14-B37E-AA5D-2F7D-4530DEF3C347}"/>
                </a:ext>
              </a:extLst>
            </p:cNvPr>
            <p:cNvCxnSpPr>
              <a:cxnSpLocks/>
            </p:cNvCxnSpPr>
            <p:nvPr/>
          </p:nvCxnSpPr>
          <p:spPr>
            <a:xfrm>
              <a:off x="3733800" y="5539861"/>
              <a:ext cx="6054153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611F7DB-0F8D-8E5A-0137-AD5E5B20C351}"/>
                </a:ext>
              </a:extLst>
            </p:cNvPr>
            <p:cNvCxnSpPr>
              <a:cxnSpLocks/>
            </p:cNvCxnSpPr>
            <p:nvPr/>
          </p:nvCxnSpPr>
          <p:spPr>
            <a:xfrm>
              <a:off x="9783803" y="5539861"/>
              <a:ext cx="2171700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22719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 dark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2C33EA-A741-FA13-451C-6F35902CBDD0}"/>
              </a:ext>
            </a:extLst>
          </p:cNvPr>
          <p:cNvSpPr/>
          <p:nvPr userDrawn="1"/>
        </p:nvSpPr>
        <p:spPr>
          <a:xfrm>
            <a:off x="0" y="722376"/>
            <a:ext cx="12192000" cy="5413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882412-D2D4-9CF0-CD39-2EAE79B8A310}"/>
              </a:ext>
            </a:extLst>
          </p:cNvPr>
          <p:cNvCxnSpPr>
            <a:cxnSpLocks/>
          </p:cNvCxnSpPr>
          <p:nvPr userDrawn="1"/>
        </p:nvCxnSpPr>
        <p:spPr>
          <a:xfrm>
            <a:off x="4267200" y="2523744"/>
            <a:ext cx="7924800" cy="883"/>
          </a:xfrm>
          <a:prstGeom prst="line">
            <a:avLst/>
          </a:prstGeom>
          <a:ln w="571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229B6F2-011B-853F-5BA1-FA1722B6E1C8}"/>
              </a:ext>
            </a:extLst>
          </p:cNvPr>
          <p:cNvCxnSpPr>
            <a:cxnSpLocks/>
          </p:cNvCxnSpPr>
          <p:nvPr userDrawn="1"/>
        </p:nvCxnSpPr>
        <p:spPr>
          <a:xfrm>
            <a:off x="723384" y="2523744"/>
            <a:ext cx="3543816" cy="0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515600" cy="575321"/>
          </a:xfrm>
        </p:spPr>
        <p:txBody>
          <a:bodyPr/>
          <a:lstStyle>
            <a:lvl1pPr>
              <a:defRPr sz="5000"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36208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401568"/>
            <a:ext cx="5111496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401568"/>
            <a:ext cx="5111496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289611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 ligh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2C33EA-A741-FA13-451C-6F35902CBDD0}"/>
              </a:ext>
            </a:extLst>
          </p:cNvPr>
          <p:cNvSpPr/>
          <p:nvPr userDrawn="1"/>
        </p:nvSpPr>
        <p:spPr>
          <a:xfrm>
            <a:off x="0" y="722376"/>
            <a:ext cx="12192000" cy="5413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515600" cy="575321"/>
          </a:xfrm>
        </p:spPr>
        <p:txBody>
          <a:bodyPr/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36208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401568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401568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ED40495-D9DB-AA87-4474-68DA5D8CA88C}"/>
              </a:ext>
            </a:extLst>
          </p:cNvPr>
          <p:cNvGrpSpPr/>
          <p:nvPr userDrawn="1"/>
        </p:nvGrpSpPr>
        <p:grpSpPr>
          <a:xfrm rot="10800000">
            <a:off x="726958" y="2521655"/>
            <a:ext cx="11480808" cy="1"/>
            <a:chOff x="2077471" y="5539116"/>
            <a:chExt cx="11480808" cy="1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15A6649-BE77-6F3F-DF74-0045E0AC6025}"/>
                </a:ext>
              </a:extLst>
            </p:cNvPr>
            <p:cNvCxnSpPr>
              <a:cxnSpLocks/>
            </p:cNvCxnSpPr>
            <p:nvPr/>
          </p:nvCxnSpPr>
          <p:spPr>
            <a:xfrm>
              <a:off x="2077471" y="5539116"/>
              <a:ext cx="4755396" cy="0"/>
            </a:xfrm>
            <a:prstGeom prst="line">
              <a:avLst/>
            </a:prstGeom>
            <a:ln w="571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EF33DD1-C51F-9BE1-2F97-D4025B3E653D}"/>
                </a:ext>
              </a:extLst>
            </p:cNvPr>
            <p:cNvCxnSpPr>
              <a:cxnSpLocks/>
            </p:cNvCxnSpPr>
            <p:nvPr/>
          </p:nvCxnSpPr>
          <p:spPr>
            <a:xfrm>
              <a:off x="6816103" y="5539117"/>
              <a:ext cx="6742176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58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dark band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966E69F-7113-AC99-F7E1-A44B7D64DEF3}"/>
              </a:ext>
            </a:extLst>
          </p:cNvPr>
          <p:cNvSpPr/>
          <p:nvPr userDrawn="1"/>
        </p:nvSpPr>
        <p:spPr>
          <a:xfrm>
            <a:off x="0" y="0"/>
            <a:ext cx="12192000" cy="304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PK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515600" cy="575321"/>
          </a:xfrm>
        </p:spPr>
        <p:txBody>
          <a:bodyPr/>
          <a:lstStyle>
            <a:lvl1pPr>
              <a:defRPr sz="5000">
                <a:solidFill>
                  <a:schemeClr val="accent5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3483864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931920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931920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F8CCEDA-D691-A48A-BAAF-D004EBE38E55}"/>
              </a:ext>
            </a:extLst>
          </p:cNvPr>
          <p:cNvGrpSpPr/>
          <p:nvPr userDrawn="1"/>
        </p:nvGrpSpPr>
        <p:grpSpPr>
          <a:xfrm rot="16200000" flipV="1">
            <a:off x="8764091" y="3943349"/>
            <a:ext cx="5829301" cy="0"/>
            <a:chOff x="2287349" y="55407920"/>
            <a:chExt cx="11160369" cy="0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605A0EB-A31A-D2D4-5671-D1F763493E1F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5934529" y="51760740"/>
              <a:ext cx="0" cy="729436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FEFE03D-E00E-B4FD-6765-44E55D5FA21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11514714" y="53474916"/>
              <a:ext cx="0" cy="3866008"/>
            </a:xfrm>
            <a:prstGeom prst="line">
              <a:avLst/>
            </a:prstGeom>
            <a:ln w="444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36280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on the lef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F5A1967-7F8F-319E-2E67-BD9E4F074B05}"/>
              </a:ext>
            </a:extLst>
          </p:cNvPr>
          <p:cNvSpPr/>
          <p:nvPr userDrawn="1"/>
        </p:nvSpPr>
        <p:spPr>
          <a:xfrm>
            <a:off x="8115301" y="0"/>
            <a:ext cx="407669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PK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noProof="0">
              <a:solidFill>
                <a:schemeClr val="bg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2425424-7549-BE00-EA05-384DBD00F3B2}"/>
              </a:ext>
            </a:extLst>
          </p:cNvPr>
          <p:cNvGrpSpPr/>
          <p:nvPr userDrawn="1"/>
        </p:nvGrpSpPr>
        <p:grpSpPr>
          <a:xfrm>
            <a:off x="6317679" y="4564864"/>
            <a:ext cx="5858373" cy="385"/>
            <a:chOff x="5440605" y="5540787"/>
            <a:chExt cx="5858373" cy="38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D88329B-DC1A-F93F-7A3A-84FDE2989BB6}"/>
                </a:ext>
              </a:extLst>
            </p:cNvPr>
            <p:cNvCxnSpPr>
              <a:cxnSpLocks/>
            </p:cNvCxnSpPr>
            <p:nvPr/>
          </p:nvCxnSpPr>
          <p:spPr>
            <a:xfrm>
              <a:off x="5440605" y="5541172"/>
              <a:ext cx="1797621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7690B71-E252-7020-6DC7-F643767B2B78}"/>
                </a:ext>
              </a:extLst>
            </p:cNvPr>
            <p:cNvCxnSpPr>
              <a:cxnSpLocks/>
            </p:cNvCxnSpPr>
            <p:nvPr/>
          </p:nvCxnSpPr>
          <p:spPr>
            <a:xfrm>
              <a:off x="7237724" y="5540787"/>
              <a:ext cx="4061254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0" y="2514600"/>
            <a:ext cx="4846320" cy="1682749"/>
          </a:xfrm>
        </p:spPr>
        <p:txBody>
          <a:bodyPr/>
          <a:lstStyle>
            <a:lvl1pPr>
              <a:lnSpc>
                <a:spcPct val="10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936" y="1252728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0936" y="3584448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179222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5760" y="4123944"/>
            <a:ext cx="4754880" cy="941831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3287C28-1CA8-AEA5-1E16-BC0B1E99CD2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936" y="5065776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13">
            <a:extLst>
              <a:ext uri="{FF2B5EF4-FFF2-40B4-BE49-F238E27FC236}">
                <a16:creationId xmlns:a16="http://schemas.microsoft.com/office/drawing/2014/main" id="{19920C32-5167-72B1-7B9E-709723F907C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5760" y="5605272"/>
            <a:ext cx="4754880" cy="1143254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775982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on the righ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F7D9D8-A960-E038-84D2-764C7A50F698}"/>
              </a:ext>
            </a:extLst>
          </p:cNvPr>
          <p:cNvSpPr/>
          <p:nvPr userDrawn="1"/>
        </p:nvSpPr>
        <p:spPr>
          <a:xfrm>
            <a:off x="-12700" y="858"/>
            <a:ext cx="3060700" cy="685714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" y="1399032"/>
            <a:ext cx="4846320" cy="1682749"/>
          </a:xfrm>
        </p:spPr>
        <p:txBody>
          <a:bodyPr/>
          <a:lstStyle>
            <a:lvl1pPr>
              <a:lnSpc>
                <a:spcPct val="8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45352" y="1252728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45352" y="3502152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89320" y="179222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89320" y="394106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0DF3371-342F-C17D-5A7F-EF76E89A55C5}"/>
              </a:ext>
            </a:extLst>
          </p:cNvPr>
          <p:cNvGrpSpPr/>
          <p:nvPr userDrawn="1"/>
        </p:nvGrpSpPr>
        <p:grpSpPr>
          <a:xfrm>
            <a:off x="-11882" y="3045007"/>
            <a:ext cx="4279082" cy="364"/>
            <a:chOff x="5475479" y="5537794"/>
            <a:chExt cx="4279082" cy="364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4369914-5489-3EA1-5419-F83F6C7A150D}"/>
                </a:ext>
              </a:extLst>
            </p:cNvPr>
            <p:cNvCxnSpPr>
              <a:cxnSpLocks/>
            </p:cNvCxnSpPr>
            <p:nvPr/>
          </p:nvCxnSpPr>
          <p:spPr>
            <a:xfrm>
              <a:off x="5475479" y="5537976"/>
              <a:ext cx="3060700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BDE23CC-0B75-F3A6-1882-265BF90D4AA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37690" y="5537794"/>
              <a:ext cx="1216871" cy="364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90977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on the right dark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749AEB6-4539-A203-D085-8EBE329C08E0}"/>
              </a:ext>
            </a:extLst>
          </p:cNvPr>
          <p:cNvSpPr/>
          <p:nvPr userDrawn="1"/>
        </p:nvSpPr>
        <p:spPr>
          <a:xfrm>
            <a:off x="3962399" y="858"/>
            <a:ext cx="8271641" cy="68571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" y="1399032"/>
            <a:ext cx="4846320" cy="1682749"/>
          </a:xfrm>
        </p:spPr>
        <p:txBody>
          <a:bodyPr/>
          <a:lstStyle>
            <a:lvl1pPr>
              <a:lnSpc>
                <a:spcPct val="80000"/>
              </a:lnSpc>
              <a:defRPr sz="5000">
                <a:solidFill>
                  <a:schemeClr val="accent4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45352" y="1353312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accent5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45352" y="3502152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accent5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71032" y="179222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71032" y="394106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D78A0CF-0A37-4436-67C4-B32FD7703E96}"/>
              </a:ext>
            </a:extLst>
          </p:cNvPr>
          <p:cNvGrpSpPr/>
          <p:nvPr userDrawn="1"/>
        </p:nvGrpSpPr>
        <p:grpSpPr>
          <a:xfrm>
            <a:off x="-28308" y="2514621"/>
            <a:ext cx="5666632" cy="0"/>
            <a:chOff x="5464255" y="5541151"/>
            <a:chExt cx="5666632" cy="0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FC6D8A4-CA31-16C2-95B7-B98F65F29A69}"/>
                </a:ext>
              </a:extLst>
            </p:cNvPr>
            <p:cNvCxnSpPr>
              <a:cxnSpLocks/>
            </p:cNvCxnSpPr>
            <p:nvPr/>
          </p:nvCxnSpPr>
          <p:spPr>
            <a:xfrm>
              <a:off x="5464255" y="5541151"/>
              <a:ext cx="3991534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2097A8D-64FC-CDBD-4497-5E32BC6AF9C2}"/>
                </a:ext>
              </a:extLst>
            </p:cNvPr>
            <p:cNvCxnSpPr>
              <a:cxnSpLocks/>
            </p:cNvCxnSpPr>
            <p:nvPr/>
          </p:nvCxnSpPr>
          <p:spPr>
            <a:xfrm>
              <a:off x="9454487" y="5541151"/>
              <a:ext cx="1676400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8193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F6E0F-D722-BAD9-C6AD-9A11DAE47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60B7A-B490-F67E-2740-38CA3A98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14A6C9A-83F0-5E94-8A5B-89CB08282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144" y="1463040"/>
            <a:ext cx="7498080" cy="70408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2784B99-8374-AA22-4161-578F9BF77E2B}"/>
              </a:ext>
            </a:extLst>
          </p:cNvPr>
          <p:cNvGrpSpPr/>
          <p:nvPr userDrawn="1"/>
        </p:nvGrpSpPr>
        <p:grpSpPr>
          <a:xfrm>
            <a:off x="2400300" y="2535841"/>
            <a:ext cx="9801127" cy="821"/>
            <a:chOff x="2286319" y="5546299"/>
            <a:chExt cx="9801127" cy="90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0F45B19-145D-7398-7A64-A88B28251AAD}"/>
                </a:ext>
              </a:extLst>
            </p:cNvPr>
            <p:cNvCxnSpPr>
              <a:cxnSpLocks/>
            </p:cNvCxnSpPr>
            <p:nvPr/>
          </p:nvCxnSpPr>
          <p:spPr>
            <a:xfrm>
              <a:off x="2286319" y="5546299"/>
              <a:ext cx="7391400" cy="0"/>
            </a:xfrm>
            <a:prstGeom prst="line">
              <a:avLst/>
            </a:prstGeom>
            <a:ln w="571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029EB3C-D7BA-1FCE-3158-8F1116C6F5BE}"/>
                </a:ext>
              </a:extLst>
            </p:cNvPr>
            <p:cNvCxnSpPr>
              <a:cxnSpLocks/>
            </p:cNvCxnSpPr>
            <p:nvPr/>
          </p:nvCxnSpPr>
          <p:spPr>
            <a:xfrm>
              <a:off x="9676016" y="5547202"/>
              <a:ext cx="2411430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F8F78388-68BC-0124-C243-36D5B5DC78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322576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7FBEF6F-7749-849E-36C5-CC056F3071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22576" y="4443984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A350182-DD59-73E2-C20A-4B5FE671544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020824" y="3401568"/>
            <a:ext cx="8379220" cy="975260"/>
          </a:xfrm>
        </p:spPr>
        <p:txBody>
          <a:bodyPr numCol="2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E14A588-A920-9AE0-A268-A008EAF6FC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20824" y="4901184"/>
            <a:ext cx="8379220" cy="975260"/>
          </a:xfrm>
        </p:spPr>
        <p:txBody>
          <a:bodyPr numCol="2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78902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F6E0F-D722-BAD9-C6AD-9A11DAE47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60B7A-B490-F67E-2740-38CA3A98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14A6C9A-83F0-5E94-8A5B-89CB08282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871708" cy="70408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F8F78388-68BC-0124-C243-36D5B5DC78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2980944"/>
            <a:ext cx="3282696" cy="11064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7FBEF6F-7749-849E-36C5-CC056F3071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34256" y="2980944"/>
            <a:ext cx="3282696" cy="11064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A350182-DD59-73E2-C20A-4B5FE671544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4114800"/>
            <a:ext cx="3282696" cy="975260"/>
          </a:xfrm>
        </p:spPr>
        <p:txBody>
          <a:bodyPr numCol="1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E14A588-A920-9AE0-A268-A008EAF6FC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005072" y="4114800"/>
            <a:ext cx="3282696" cy="975260"/>
          </a:xfrm>
        </p:spPr>
        <p:txBody>
          <a:bodyPr numCol="1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8221A12-8B19-605A-2244-2D732269C955}"/>
              </a:ext>
            </a:extLst>
          </p:cNvPr>
          <p:cNvGrpSpPr/>
          <p:nvPr userDrawn="1"/>
        </p:nvGrpSpPr>
        <p:grpSpPr>
          <a:xfrm>
            <a:off x="716788" y="2527173"/>
            <a:ext cx="10758424" cy="1564"/>
            <a:chOff x="2792270" y="5541172"/>
            <a:chExt cx="11391900" cy="15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86C500B-5A93-298F-7CEF-ED445452E460}"/>
                </a:ext>
              </a:extLst>
            </p:cNvPr>
            <p:cNvCxnSpPr>
              <a:cxnSpLocks/>
            </p:cNvCxnSpPr>
            <p:nvPr/>
          </p:nvCxnSpPr>
          <p:spPr>
            <a:xfrm>
              <a:off x="2792270" y="5541172"/>
              <a:ext cx="6760464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7A559BC-EF4A-29D4-CF56-6425516A5D91}"/>
                </a:ext>
              </a:extLst>
            </p:cNvPr>
            <p:cNvCxnSpPr>
              <a:cxnSpLocks/>
            </p:cNvCxnSpPr>
            <p:nvPr/>
          </p:nvCxnSpPr>
          <p:spPr>
            <a:xfrm>
              <a:off x="9552734" y="5541330"/>
              <a:ext cx="4631436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D2D34186-8505-57AE-F518-0C83BF1C06C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66176" y="2980944"/>
            <a:ext cx="3282696" cy="11064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ABE767DA-9D93-94AD-D34D-2B8A51A7664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973568" y="4114800"/>
            <a:ext cx="3282696" cy="975260"/>
          </a:xfrm>
        </p:spPr>
        <p:txBody>
          <a:bodyPr numCol="1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181475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AE86B75-C16C-C033-D27D-FF84EFB71131}"/>
              </a:ext>
            </a:extLst>
          </p:cNvPr>
          <p:cNvSpPr/>
          <p:nvPr userDrawn="1"/>
        </p:nvSpPr>
        <p:spPr>
          <a:xfrm>
            <a:off x="0" y="0"/>
            <a:ext cx="100203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1443F-EAC2-06D1-A3D1-D73510EAF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432" y="1426464"/>
            <a:ext cx="6675120" cy="1702816"/>
          </a:xfrm>
        </p:spPr>
        <p:txBody>
          <a:bodyPr anchor="t"/>
          <a:lstStyle>
            <a:lvl1pPr>
              <a:lnSpc>
                <a:spcPct val="80000"/>
              </a:lnSpc>
              <a:defRPr sz="7200" cap="all" baseline="0"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80535FC-1B0E-C4EB-FE55-190522219FEA}"/>
              </a:ext>
            </a:extLst>
          </p:cNvPr>
          <p:cNvGrpSpPr/>
          <p:nvPr userDrawn="1"/>
        </p:nvGrpSpPr>
        <p:grpSpPr>
          <a:xfrm>
            <a:off x="3979533" y="5799270"/>
            <a:ext cx="8212467" cy="0"/>
            <a:chOff x="3733800" y="5537385"/>
            <a:chExt cx="8212467" cy="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CA6B206-18E0-06D2-958F-E859A1428A57}"/>
                </a:ext>
              </a:extLst>
            </p:cNvPr>
            <p:cNvCxnSpPr>
              <a:cxnSpLocks/>
            </p:cNvCxnSpPr>
            <p:nvPr/>
          </p:nvCxnSpPr>
          <p:spPr>
            <a:xfrm>
              <a:off x="3733800" y="5537385"/>
              <a:ext cx="6054153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447EEA7-F856-F6C0-18DD-5D37FD51D45B}"/>
                </a:ext>
              </a:extLst>
            </p:cNvPr>
            <p:cNvCxnSpPr>
              <a:cxnSpLocks/>
            </p:cNvCxnSpPr>
            <p:nvPr/>
          </p:nvCxnSpPr>
          <p:spPr>
            <a:xfrm>
              <a:off x="9774567" y="5537385"/>
              <a:ext cx="2171700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9C909AE-4D54-F197-103E-29E9C2597F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77056" y="3383280"/>
            <a:ext cx="4754880" cy="2057400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bg1"/>
                </a:solidFill>
              </a:defRPr>
            </a:lvl1pPr>
            <a:lvl2pPr marL="0" indent="0">
              <a:lnSpc>
                <a:spcPct val="150000"/>
              </a:lnSpc>
              <a:spcBef>
                <a:spcPts val="0"/>
              </a:spcBef>
              <a:buNone/>
              <a:defRPr sz="2200"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525968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4C5F1F-F8B7-6C5F-6A7F-5F8F6128A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D9287E-E726-E0E6-2871-FE77159B5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60592E8-155C-36FA-DA0A-52B23CE8A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5763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1F3471-B7F6-01DB-D712-136C1626D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C05956-4CA5-988F-7C93-317A88D1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56146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B670E-478C-D301-FCE5-E83002469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B16CD-30BD-156F-11B4-9CF89A064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C54B0-9878-1911-8DE9-EC464D2027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7EEE8-8F1E-8F14-E2ED-333A1FF2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FABEB-B6B7-2591-AE85-265A3F873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623095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52A6A-C17E-2616-3199-C8D78E7EE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705714-E101-08DD-6A13-D561A3EC2C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6ECB26-D659-5BC3-C669-1B45225D27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C595AB-D292-D355-47CD-748C160B1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1CEE5F-F44A-DD2C-EEC3-D4C76B69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52938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6BC278-3A9A-4241-1DE5-469D2AB5E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367"/>
            <a:ext cx="10515600" cy="57532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8A5E58-5605-E2B6-AEBE-7EF159AAD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21D507-72FD-CB53-B342-C69D562AFD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3E9A7-861F-C5C4-DD4E-37AC66D86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1480" y="301752"/>
            <a:ext cx="182880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7A1DC-56B8-6C78-5020-E45478D09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22408" y="301752"/>
            <a:ext cx="1673352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5068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51" r:id="rId3"/>
    <p:sldLayoutId id="2147483660" r:id="rId4"/>
    <p:sldLayoutId id="2147483661" r:id="rId5"/>
    <p:sldLayoutId id="2147483665" r:id="rId6"/>
    <p:sldLayoutId id="2147483662" r:id="rId7"/>
    <p:sldLayoutId id="2147483664" r:id="rId8"/>
    <p:sldLayoutId id="2147483663" r:id="rId9"/>
    <p:sldLayoutId id="2147483652" r:id="rId10"/>
    <p:sldLayoutId id="2147483666" r:id="rId11"/>
    <p:sldLayoutId id="2147483658" r:id="rId12"/>
    <p:sldLayoutId id="2147483654" r:id="rId13"/>
    <p:sldLayoutId id="2147483655" r:id="rId14"/>
    <p:sldLayoutId id="2147483656" r:id="rId15"/>
    <p:sldLayoutId id="2147483657" r:id="rId16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ubtitle 10">
            <a:extLst>
              <a:ext uri="{FF2B5EF4-FFF2-40B4-BE49-F238E27FC236}">
                <a16:creationId xmlns:a16="http://schemas.microsoft.com/office/drawing/2014/main" id="{EF3A7BFE-9123-98C4-791C-9A3FE773CF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933" y="442361"/>
            <a:ext cx="5989203" cy="1886322"/>
          </a:xfrm>
        </p:spPr>
        <p:txBody>
          <a:bodyPr/>
          <a:lstStyle/>
          <a:p>
            <a:r>
              <a:rPr lang="en-GB" sz="1800" i="0" dirty="0">
                <a:effectLst/>
                <a:latin typeface="UICTFontTextStyleEmphasizedBody"/>
              </a:rPr>
              <a:t>Name</a:t>
            </a:r>
            <a:r>
              <a:rPr lang="en-GB" sz="1800" i="0" dirty="0">
                <a:effectLst/>
                <a:latin typeface="UICTFontTextStyleBody"/>
              </a:rPr>
              <a:t>: Nasreen maani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i="0" dirty="0">
                <a:effectLst/>
                <a:latin typeface="UICTFontTextStyleEmphasizedBody"/>
              </a:rPr>
              <a:t>Student number</a:t>
            </a:r>
            <a:r>
              <a:rPr lang="en-GB" sz="1800" i="0" dirty="0">
                <a:effectLst/>
                <a:latin typeface="UICTFontTextStyleBody"/>
              </a:rPr>
              <a:t> : 2528576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i="0" dirty="0">
                <a:effectLst/>
                <a:latin typeface="UICTFontTextStyleEmphasizedBody"/>
              </a:rPr>
              <a:t>Module</a:t>
            </a:r>
            <a:r>
              <a:rPr lang="en-GB" sz="1800" i="0" dirty="0">
                <a:effectLst/>
                <a:latin typeface="UICTFontTextStyleBody"/>
              </a:rPr>
              <a:t>: LCHS4010: Lifespan Development Assessment Component 1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i="0" dirty="0">
                <a:effectLst/>
                <a:latin typeface="UICTFontTextStyleEmphasizedBody"/>
              </a:rPr>
              <a:t>Lecture name</a:t>
            </a:r>
            <a:r>
              <a:rPr lang="en-GB" sz="1800" i="0" dirty="0">
                <a:effectLst/>
                <a:latin typeface="UICTFontTextStyleBody"/>
              </a:rPr>
              <a:t>: Alice Clayton </a:t>
            </a:r>
            <a:endParaRPr lang="en-GB" sz="1800" dirty="0">
              <a:effectLst/>
              <a:latin typeface=".AppleSystemUIFont"/>
            </a:endParaRPr>
          </a:p>
          <a:p>
            <a:endParaRPr lang="en-GB" sz="1800" dirty="0">
              <a:effectLst/>
              <a:latin typeface=".AppleSystemUIFon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E1D096-136F-9DC4-454C-6278015A8349}"/>
              </a:ext>
            </a:extLst>
          </p:cNvPr>
          <p:cNvSpPr txBox="1"/>
          <p:nvPr/>
        </p:nvSpPr>
        <p:spPr>
          <a:xfrm>
            <a:off x="5204691" y="2520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ADC398-CCFE-9750-3A60-BF9CD2AD9000}"/>
              </a:ext>
            </a:extLst>
          </p:cNvPr>
          <p:cNvSpPr txBox="1"/>
          <p:nvPr/>
        </p:nvSpPr>
        <p:spPr>
          <a:xfrm>
            <a:off x="3983183" y="3790301"/>
            <a:ext cx="6614967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100" b="1" dirty="0" err="1">
                <a:solidFill>
                  <a:srgbClr val="E7E6E6"/>
                </a:solidFill>
                <a:effectLst/>
                <a:latin typeface="Britannic Bold" panose="020B0903060703020204" pitchFamily="34" charset="77"/>
              </a:rPr>
              <a:t>Bowlby’s</a:t>
            </a:r>
            <a:r>
              <a:rPr lang="en-GB" sz="4100" b="1" dirty="0">
                <a:solidFill>
                  <a:srgbClr val="E7E6E6"/>
                </a:solidFill>
                <a:effectLst/>
                <a:latin typeface="Britannic Bold" panose="020B0903060703020204" pitchFamily="34" charset="77"/>
              </a:rPr>
              <a:t> Attachment Theory &amp; Shona’s Nursery Transition</a:t>
            </a:r>
          </a:p>
          <a:p>
            <a:pPr algn="l"/>
            <a:endParaRPr lang="en-US" sz="4100" b="1" dirty="0">
              <a:solidFill>
                <a:srgbClr val="E7E6E6"/>
              </a:solidFill>
              <a:latin typeface="Britannic Bold" panose="020B0903060703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863103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9103A-7E0F-A503-491C-874CA2A16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6960" y="1960787"/>
            <a:ext cx="7498080" cy="704088"/>
          </a:xfrm>
        </p:spPr>
        <p:txBody>
          <a:bodyPr/>
          <a:lstStyle/>
          <a:p>
            <a:r>
              <a:rPr lang="en-GB" sz="3100" b="0" i="0" dirty="0">
                <a:effectLst/>
                <a:latin typeface="UICTFontTextStyleBody"/>
              </a:rPr>
              <a:t>Introduction &amp; Case Overview</a:t>
            </a:r>
            <a:br>
              <a:rPr lang="en-GB" sz="3100" dirty="0">
                <a:effectLst/>
                <a:latin typeface=".AppleSystemUIFont"/>
              </a:rPr>
            </a:br>
            <a:endParaRPr lang="en-US" sz="31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B85CC1-CC9E-26A5-C05A-E64ABEDD9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7A49E4-DCE3-62DE-B6D1-539EBFFFE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576" y="3068966"/>
            <a:ext cx="7470648" cy="3296563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Hey everyone, I’m nasreen maani  and today I'll be looking at early childhood development through John </a:t>
            </a:r>
            <a:r>
              <a:rPr lang="en-GB" sz="1800" b="0" i="0" dirty="0" err="1">
                <a:effectLst/>
                <a:latin typeface="UICTFontTextStyleBody"/>
              </a:rPr>
              <a:t>Bowlby’s</a:t>
            </a:r>
            <a:r>
              <a:rPr lang="en-GB" sz="1800" b="0" i="0" dirty="0">
                <a:effectLst/>
                <a:latin typeface="UICTFontTextStyleBody"/>
              </a:rPr>
              <a:t> attachment theory.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The goal of this presentation is to apply developmental psychology directly to a practical health and social care scenario.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We are focusing on </a:t>
            </a:r>
            <a:r>
              <a:rPr lang="en-GB" sz="1800" b="1" i="0" dirty="0">
                <a:effectLst/>
                <a:latin typeface="UICTFontTextStyleEmphasizedBody"/>
              </a:rPr>
              <a:t>Shona</a:t>
            </a:r>
            <a:r>
              <a:rPr lang="en-GB" sz="1800" b="0" i="0" dirty="0">
                <a:effectLst/>
                <a:latin typeface="UICTFontTextStyleBody"/>
              </a:rPr>
              <a:t>, a 3-year-old girl who has recently started at an early years nursery setting.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Shona is showing signs of separation anxiety, limited verbal communication, and is struggling to engage in group play.  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B1E2C3-8522-691C-BA2C-FB309DBB4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122" y="3068966"/>
            <a:ext cx="3602571" cy="288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793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BDE3D-CB39-03D2-545F-528302476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2181595"/>
            <a:ext cx="10515600" cy="575321"/>
          </a:xfrm>
        </p:spPr>
        <p:txBody>
          <a:bodyPr/>
          <a:lstStyle/>
          <a:p>
            <a:r>
              <a:rPr lang="en-GB" sz="2300" b="1" i="0">
                <a:effectLst/>
                <a:latin typeface="UICTFontTextStyleBody"/>
              </a:rPr>
              <a:t>Overview of Bowlby's Attachment Theory</a:t>
            </a:r>
            <a:endParaRPr lang="en-GB" sz="2300">
              <a:effectLst/>
              <a:latin typeface=".AppleSystemUIFont"/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19D6C7A-A7F7-E063-9A09-611D1FB1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F894F-23A1-85D4-2713-57D743F808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1800" i="0" dirty="0">
                <a:effectLst/>
                <a:latin typeface="UICTFontTextStyleBody"/>
              </a:rPr>
              <a:t>Overview of </a:t>
            </a:r>
            <a:r>
              <a:rPr lang="en-GB" sz="1800" i="0" dirty="0" err="1">
                <a:effectLst/>
                <a:latin typeface="UICTFontTextStyleBody"/>
              </a:rPr>
              <a:t>Bowlby’s</a:t>
            </a:r>
            <a:r>
              <a:rPr lang="en-GB" sz="1800" i="0" dirty="0">
                <a:effectLst/>
                <a:latin typeface="UICTFontTextStyleBody"/>
              </a:rPr>
              <a:t> Attachment Theory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683C73-2637-AC0E-5A6B-47B6C6CB9E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720" y="3217069"/>
            <a:ext cx="5532120" cy="3640931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Formulated by John 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 (1969); suggests infants have an innate biological need to form an attachment with a primary caregiver for survival.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1" i="0" dirty="0" err="1">
                <a:effectLst/>
                <a:latin typeface="UICTFontTextStyleEmphasizedBody"/>
              </a:rPr>
              <a:t>Monotropy</a:t>
            </a:r>
            <a:r>
              <a:rPr lang="en-GB" sz="1800" b="1" i="0" dirty="0">
                <a:effectLst/>
                <a:latin typeface="UICTFontTextStyleEmphasizedBody"/>
              </a:rPr>
              <a:t>:</a:t>
            </a:r>
            <a:r>
              <a:rPr lang="en-GB" sz="1800" b="0" i="0" dirty="0">
                <a:effectLst/>
                <a:latin typeface="UICTFontTextStyleBody"/>
              </a:rPr>
              <a:t> The idea that a child forms one special, primary bond (usually with the mother or main caregiver) that sets the baseline for all future relationships (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, 1969).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46865D3-E9E5-FDDD-B091-FE6F9039C6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577840" y="3114820"/>
            <a:ext cx="5964936" cy="3206316"/>
          </a:xfrm>
        </p:spPr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Internal Working Model:</a:t>
            </a:r>
            <a:r>
              <a:rPr lang="en-GB" sz="1800" b="0" i="0" dirty="0">
                <a:effectLst/>
                <a:latin typeface="UICTFontTextStyleBody"/>
              </a:rPr>
              <a:t> A cognitive framework based on early experiences that shapes how a child views themselves and others later in life (Schaffer, 2004).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1" i="0" dirty="0">
                <a:effectLst/>
                <a:latin typeface="UICTFontTextStyleEmphasizedBody"/>
              </a:rPr>
              <a:t>Critical Period:</a:t>
            </a:r>
            <a:r>
              <a:rPr lang="en-GB" sz="1800" b="0" i="0" dirty="0">
                <a:effectLst/>
                <a:latin typeface="UICTFontTextStyleBody"/>
              </a:rPr>
              <a:t> 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 argued there is a sensitive window (up to about 2.5 to 3 years) where attachment must form, or the child may face long-term emotional consequences (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, 1982).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41D71DF-7225-6C66-9D2B-FAACEFF20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194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393CE-9363-72CB-FD40-73A65C0DC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400" b="1" i="0" dirty="0">
                <a:effectLst/>
                <a:latin typeface="UICTFontTextStyleBody"/>
              </a:rPr>
              <a:t>Applying Key Concepts to Shona (Part 1 - Anxiety &amp; Separation)</a:t>
            </a:r>
            <a:br>
              <a:rPr lang="en-GB" sz="3400" dirty="0">
                <a:effectLst/>
                <a:latin typeface=".AppleSystemUIFont"/>
              </a:rPr>
            </a:br>
            <a:endParaRPr lang="en-US" sz="3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16C050-0EBC-234C-AB93-E7868D85A2B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89320" y="576071"/>
            <a:ext cx="5535168" cy="2505709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Shona shows clear signs of distress when left by her carers at the nursery door.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According to 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, this separation protest is a natural evolutionary response to perceived danger (Ainsworth et al., 1978).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C51C3F1-54D5-8F63-473C-F7876B8CE12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89320" y="2822007"/>
            <a:ext cx="4754880" cy="3017647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Shona’s anxiety suggests she may have an </a:t>
            </a:r>
            <a:r>
              <a:rPr lang="en-GB" sz="1800" b="1" i="0" dirty="0">
                <a:effectLst/>
                <a:latin typeface="UICTFontTextStyleEmphasizedBody"/>
              </a:rPr>
              <a:t>insecure attachment style</a:t>
            </a:r>
            <a:r>
              <a:rPr lang="en-GB" sz="1800" b="0" i="0" dirty="0">
                <a:effectLst/>
                <a:latin typeface="UICTFontTextStyleBody"/>
              </a:rPr>
              <a:t> (either insecure-avoidant or insecure-resistant), making transitions terrifying for her.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Her internal working model currently tells her that the environment outside her primary caregiver is unsafe.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B0BAE21-4E4A-BE6E-EE84-D535446B9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6D848B2-F7B7-324F-7340-36868E653F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794" y="3429000"/>
            <a:ext cx="3965551" cy="3068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39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91133-2B2D-CB5C-25A3-A6BBC6AC4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1"/>
            <a:ext cx="10094976" cy="490538"/>
          </a:xfrm>
        </p:spPr>
        <p:txBody>
          <a:bodyPr/>
          <a:lstStyle/>
          <a:p>
            <a:r>
              <a:rPr lang="en-GB" sz="2500" b="1" i="0" dirty="0">
                <a:effectLst/>
                <a:latin typeface="UICTFontTextStyleBody"/>
              </a:rPr>
              <a:t>Applying Key Concepts to Shona (Part 2 - Communication &amp; Play)</a:t>
            </a:r>
            <a:br>
              <a:rPr lang="en-GB" sz="2500" dirty="0">
                <a:effectLst/>
                <a:latin typeface=".AppleSystemUIFont"/>
              </a:rPr>
            </a:br>
            <a:br>
              <a:rPr lang="en-US" sz="2500" dirty="0"/>
            </a:br>
            <a:endParaRPr lang="en-US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737C8-4322-77C9-4E34-94E5EE136DB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412733"/>
            <a:ext cx="4754880" cy="1682750"/>
          </a:xfrm>
        </p:spPr>
        <p:txBody>
          <a:bodyPr/>
          <a:lstStyle/>
          <a:p>
            <a:r>
              <a:rPr lang="en-GB" sz="1800" b="0" i="0" dirty="0" err="1">
                <a:effectLst/>
                <a:latin typeface="UICTFontTextStyleBody"/>
              </a:rPr>
              <a:t>Bowlby’s</a:t>
            </a:r>
            <a:r>
              <a:rPr lang="en-GB" sz="1800" b="0" i="0" dirty="0">
                <a:effectLst/>
                <a:latin typeface="UICTFontTextStyleBody"/>
              </a:rPr>
              <a:t> theory highlights that emotional security is the foundation for exploration and social development.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Because Shona is preoccupied with seeking security and fearing abandonment, she lacks the emotional safety net required to engage in group play.  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AACD48-B184-C932-E41F-216DF4C1A5B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412733"/>
            <a:ext cx="4995718" cy="2201937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Her limited verbal communication at nursery could be a regression or a selective mutism response triggered by high anxiety levels in an unfamiliar setting.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Without feeling securely attached to a key worker yet, she cannot use the nursery as a "secure base" to explore from.</a:t>
            </a:r>
            <a:endParaRPr lang="en-GB" sz="1800" dirty="0">
              <a:effectLst/>
              <a:latin typeface=".AppleSystemUIFont"/>
            </a:endParaRPr>
          </a:p>
          <a:p>
            <a:endParaRPr lang="en-US" i="1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8FC4DAD-8F22-40DC-8133-22BF52217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526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010AA-DDBA-D5A2-A34D-69E216713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144" y="1463040"/>
            <a:ext cx="7827264" cy="490538"/>
          </a:xfrm>
        </p:spPr>
        <p:txBody>
          <a:bodyPr/>
          <a:lstStyle/>
          <a:p>
            <a:r>
              <a:rPr lang="en-GB" sz="3200" b="1" i="0" dirty="0">
                <a:effectLst/>
                <a:latin typeface="UICTFontTextStyleBody"/>
              </a:rPr>
              <a:t>Practical Strategies &amp; Interventions</a:t>
            </a:r>
            <a:br>
              <a:rPr lang="en-GB" sz="3200" dirty="0">
                <a:effectLst/>
                <a:latin typeface=".AppleSystemUIFont"/>
              </a:rPr>
            </a:br>
            <a:endParaRPr lang="en-US" sz="32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FE1F326-65DA-D1D2-BADE-C228E0696D1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77872" y="2836085"/>
            <a:ext cx="5818128" cy="3559852"/>
          </a:xfrm>
        </p:spPr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Key Person Approach:</a:t>
            </a:r>
            <a:r>
              <a:rPr lang="en-GB" sz="1800" b="0" i="0" dirty="0">
                <a:effectLst/>
                <a:latin typeface="UICTFontTextStyleBody"/>
              </a:rPr>
              <a:t> Assign a specific practitioner to build a close, consistent bond with Shona to act as a secondary secure base (The Statutory Framework for the EYFS, 2021).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1" i="0" dirty="0">
                <a:effectLst/>
                <a:latin typeface="UICTFontTextStyleEmphasizedBody"/>
              </a:rPr>
              <a:t>Gradual Transitions:</a:t>
            </a:r>
            <a:r>
              <a:rPr lang="en-GB" sz="1800" b="0" i="0" dirty="0">
                <a:effectLst/>
                <a:latin typeface="UICTFontTextStyleBody"/>
              </a:rPr>
              <a:t> Allow Shona’s primary carer to stay with her for short periods initially, slowly reducing time to build trust.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33DEEB-3296-0AFB-2C98-5D37AC21B10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08776" y="2836085"/>
            <a:ext cx="5466773" cy="2966937"/>
          </a:xfrm>
        </p:spPr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Comfort Object:</a:t>
            </a:r>
            <a:r>
              <a:rPr lang="en-GB" sz="1800" b="0" i="0" dirty="0">
                <a:effectLst/>
                <a:latin typeface="UICTFontTextStyleBody"/>
              </a:rPr>
              <a:t> Allow Shona to bring a familiar item from home (like a blanket or toy) to bridge the gap between home and nursery.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1" i="0" dirty="0">
                <a:effectLst/>
                <a:latin typeface="UICTFontTextStyleEmphasizedBody"/>
              </a:rPr>
              <a:t>Emotion Coaching:</a:t>
            </a:r>
            <a:r>
              <a:rPr lang="en-GB" sz="1800" b="0" i="0" dirty="0">
                <a:effectLst/>
                <a:latin typeface="UICTFontTextStyleBody"/>
              </a:rPr>
              <a:t> Use gentle, play-based interaction and naming emotions to support her language development at her own pace.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9804E48-D44D-C8A3-0944-D89136753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054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62C4D-3F97-1652-3A4A-C989986D9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874" y="1353313"/>
            <a:ext cx="4754879" cy="1296906"/>
          </a:xfrm>
        </p:spPr>
        <p:txBody>
          <a:bodyPr/>
          <a:lstStyle/>
          <a:p>
            <a:r>
              <a:rPr lang="en-GB" sz="3900" b="1" i="0" dirty="0">
                <a:effectLst/>
                <a:latin typeface="UICTFontTextStyleBody"/>
              </a:rPr>
              <a:t>Nature vs. Nurture</a:t>
            </a:r>
            <a:br>
              <a:rPr lang="en-GB" sz="3900" dirty="0">
                <a:effectLst/>
                <a:latin typeface=".AppleSystemUIFont"/>
              </a:rPr>
            </a:br>
            <a:endParaRPr lang="en-US" sz="39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94D589-C330-607E-B446-0DA52AACC4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66478" y="463983"/>
            <a:ext cx="5550408" cy="5481926"/>
          </a:xfrm>
        </p:spPr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Nature (Biological):</a:t>
            </a:r>
            <a:r>
              <a:rPr lang="en-GB" sz="1800" b="0" i="0" dirty="0">
                <a:effectLst/>
                <a:latin typeface="UICTFontTextStyleBody"/>
              </a:rPr>
              <a:t> Shona’s temperament, innate biological drives, and neurological stress responses (like amygdala activation during panic) play a part in how intensely she feels anxiety (Kagan, 1994).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1" i="0" dirty="0">
                <a:effectLst/>
                <a:latin typeface="UICTFontTextStyleEmphasizedBody"/>
              </a:rPr>
              <a:t>Nurture (Environmental):</a:t>
            </a:r>
            <a:r>
              <a:rPr lang="en-GB" sz="1800" b="0" i="0" dirty="0">
                <a:effectLst/>
                <a:latin typeface="UICTFontTextStyleBody"/>
              </a:rPr>
              <a:t> </a:t>
            </a:r>
            <a:r>
              <a:rPr lang="en-GB" sz="1800" b="0" i="0" dirty="0" err="1">
                <a:effectLst/>
                <a:latin typeface="UICTFontTextStyleBody"/>
              </a:rPr>
              <a:t>Bowlby’s</a:t>
            </a:r>
            <a:r>
              <a:rPr lang="en-GB" sz="1800" b="0" i="0" dirty="0">
                <a:effectLst/>
                <a:latin typeface="UICTFontTextStyleBody"/>
              </a:rPr>
              <a:t> theory heavily leans toward </a:t>
            </a:r>
            <a:r>
              <a:rPr lang="en-GB" sz="1800" b="0" i="1" dirty="0">
                <a:effectLst/>
                <a:latin typeface="UICTFontTextStyleItalicBody"/>
              </a:rPr>
              <a:t>nurture</a:t>
            </a:r>
            <a:r>
              <a:rPr lang="en-GB" sz="1800" b="0" i="0" dirty="0">
                <a:effectLst/>
                <a:latin typeface="UICTFontTextStyleBody"/>
              </a:rPr>
              <a:t>—emphasising the quality of caregiving, early life environment, and responses from adults (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, 1969).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F8B4CE7-99C9-BD2D-17D0-2B34D13B367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66478" y="3983181"/>
            <a:ext cx="5550408" cy="1664341"/>
          </a:xfrm>
        </p:spPr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Interactionist View:</a:t>
            </a:r>
            <a:r>
              <a:rPr lang="en-GB" sz="1800" b="0" i="0" dirty="0">
                <a:effectLst/>
                <a:latin typeface="UICTFontTextStyleBody"/>
              </a:rPr>
              <a:t> Development isn't just one or the other; Shona’s biological temperament interacts directly with her environmental experiences at home and nursery (</a:t>
            </a:r>
            <a:r>
              <a:rPr lang="en-GB" sz="1800" b="0" i="0" dirty="0" err="1">
                <a:effectLst/>
                <a:latin typeface="UICTFontTextStyleBody"/>
              </a:rPr>
              <a:t>Belsky</a:t>
            </a:r>
            <a:r>
              <a:rPr lang="en-GB" sz="1800" b="0" i="0" dirty="0">
                <a:effectLst/>
                <a:latin typeface="UICTFontTextStyleBody"/>
              </a:rPr>
              <a:t> &amp; </a:t>
            </a:r>
            <a:r>
              <a:rPr lang="en-GB" sz="1800" b="0" i="0" dirty="0" err="1">
                <a:effectLst/>
                <a:latin typeface="UICTFontTextStyleBody"/>
              </a:rPr>
              <a:t>Pluess</a:t>
            </a:r>
            <a:r>
              <a:rPr lang="en-GB" sz="1800" b="0" i="0" dirty="0">
                <a:effectLst/>
                <a:latin typeface="UICTFontTextStyleBody"/>
              </a:rPr>
              <a:t>, 2009).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08378E4-1369-B8BE-D097-D0A68C992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7207BE6-E3A2-3BFD-4FD8-DA41FC191F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69" y="3107522"/>
            <a:ext cx="4160648" cy="312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55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C85805-79DB-07ED-6BDE-11B8962D4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737360"/>
            <a:ext cx="10945368" cy="700940"/>
          </a:xfrm>
        </p:spPr>
        <p:txBody>
          <a:bodyPr/>
          <a:lstStyle/>
          <a:p>
            <a:r>
              <a:rPr lang="en-GB" sz="3400" b="1" i="0" dirty="0">
                <a:effectLst/>
                <a:latin typeface="UICTFontTextStyleBody"/>
              </a:rPr>
              <a:t>Evaluation – Strengths and Limitations</a:t>
            </a:r>
            <a:endParaRPr lang="en-GB" sz="3400" dirty="0">
              <a:effectLst/>
              <a:latin typeface=".AppleSystemUIFon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3E68DE-3756-7E72-3F5A-34338BB31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t>8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749D3A3-A012-454F-EFFD-30D72C9C8AE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3888" y="3357995"/>
            <a:ext cx="3694545" cy="2232560"/>
          </a:xfrm>
        </p:spPr>
        <p:txBody>
          <a:bodyPr/>
          <a:lstStyle/>
          <a:p>
            <a:pPr marL="342900" indent="-342900"/>
            <a:r>
              <a:rPr lang="en-GB" sz="1800" b="1" i="0" dirty="0">
                <a:effectLst/>
                <a:latin typeface="UICTFontTextStyleEmphasizedBody"/>
              </a:rPr>
              <a:t>Strengths:</a:t>
            </a:r>
            <a:r>
              <a:rPr lang="en-GB" sz="1800" b="0" i="0" dirty="0">
                <a:effectLst/>
                <a:latin typeface="UICTFontTextStyleBody"/>
              </a:rPr>
              <a:t> Highly influential in health and social care; changed hospital visiting rules for children and inspired the UK "Key Person" nursery system.</a:t>
            </a:r>
            <a:endParaRPr lang="en-GB" sz="1800" dirty="0">
              <a:effectLst/>
              <a:latin typeface=".AppleSystemUIFon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9074EA-C6FF-2A59-04ED-55D899CA345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077647" y="3352221"/>
            <a:ext cx="3895922" cy="2583973"/>
          </a:xfrm>
        </p:spPr>
        <p:txBody>
          <a:bodyPr/>
          <a:lstStyle/>
          <a:p>
            <a:r>
              <a:rPr lang="en-GB" sz="1800" b="1" i="0" dirty="0">
                <a:effectLst/>
                <a:latin typeface="UICTFontTextStyleEmphasizedBody"/>
              </a:rPr>
              <a:t>Limitations:</a:t>
            </a:r>
            <a:r>
              <a:rPr lang="en-GB" sz="1800" b="0" i="0" dirty="0">
                <a:effectLst/>
                <a:latin typeface="UICTFontTextStyleBody"/>
              </a:rPr>
              <a:t> Overly deterministic—criticised for blaming mothers entirely for a child's later issues (Schaffer, 2004). Fails to account for cultural differences in child-rearing (</a:t>
            </a:r>
            <a:r>
              <a:rPr lang="en-GB" sz="1800" b="0" i="0" dirty="0" err="1">
                <a:effectLst/>
                <a:latin typeface="UICTFontTextStyleBody"/>
              </a:rPr>
              <a:t>Tronick</a:t>
            </a:r>
            <a:r>
              <a:rPr lang="en-GB" sz="1800" b="0" i="0" dirty="0">
                <a:effectLst/>
                <a:latin typeface="UICTFontTextStyleBody"/>
              </a:rPr>
              <a:t> et al., 1992).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B14CB4-1193-ED18-7BAA-87DF524040D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973568" y="3352222"/>
            <a:ext cx="3822192" cy="1670051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1" i="0" dirty="0">
                <a:effectLst/>
                <a:latin typeface="UICTFontTextStyleEmphasizedBody"/>
              </a:rPr>
              <a:t>Alternative Theory:</a:t>
            </a:r>
            <a:r>
              <a:rPr lang="en-GB" sz="1800" b="0" i="0" dirty="0">
                <a:effectLst/>
                <a:latin typeface="UICTFontTextStyleBody"/>
              </a:rPr>
              <a:t> </a:t>
            </a:r>
            <a:r>
              <a:rPr lang="en-GB" sz="1800" b="0" i="0" dirty="0" err="1">
                <a:effectLst/>
                <a:latin typeface="UICTFontTextStyleBody"/>
              </a:rPr>
              <a:t>Vygotsky’s</a:t>
            </a:r>
            <a:r>
              <a:rPr lang="en-GB" sz="1800" b="0" i="0" dirty="0">
                <a:effectLst/>
                <a:latin typeface="UICTFontTextStyleBody"/>
              </a:rPr>
              <a:t> Sociocultural Theory might look at Shona through a social lens, focusing on how language and peer scaffolding through adult guidance helps her learn, rather than just emotional bonds.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614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65C01-2837-2D71-254F-BAEEC669F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1780540"/>
            <a:ext cx="10515600" cy="490539"/>
          </a:xfrm>
        </p:spPr>
        <p:txBody>
          <a:bodyPr/>
          <a:lstStyle/>
          <a:p>
            <a:r>
              <a:rPr lang="en-GB" sz="3500" b="1" i="0" dirty="0">
                <a:effectLst/>
                <a:latin typeface="UICTFontTextStyleBody"/>
              </a:rPr>
              <a:t>Conclusion</a:t>
            </a:r>
            <a:br>
              <a:rPr lang="en-GB" sz="1800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783BE29-9226-E728-BAD0-B02DEADFB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DF41ED-5729-1B31-0C04-21385523D7E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2915227"/>
            <a:ext cx="7946967" cy="3001817"/>
          </a:xfrm>
        </p:spPr>
        <p:txBody>
          <a:bodyPr/>
          <a:lstStyle/>
          <a:p>
            <a:r>
              <a:rPr lang="en-GB" sz="1800" b="0" i="0" dirty="0" err="1">
                <a:effectLst/>
                <a:latin typeface="UICTFontTextStyleBody"/>
              </a:rPr>
              <a:t>Bowlby’s</a:t>
            </a:r>
            <a:r>
              <a:rPr lang="en-GB" sz="1800" b="0" i="0" dirty="0">
                <a:effectLst/>
                <a:latin typeface="UICTFontTextStyleBody"/>
              </a:rPr>
              <a:t> attachment theory gives us a practical framework to understand </a:t>
            </a:r>
            <a:r>
              <a:rPr lang="en-GB" sz="1800" b="0" i="1" dirty="0">
                <a:effectLst/>
                <a:latin typeface="UICTFontTextStyleItalicBody"/>
              </a:rPr>
              <a:t>why</a:t>
            </a:r>
            <a:r>
              <a:rPr lang="en-GB" sz="1800" b="0" i="0" dirty="0">
                <a:effectLst/>
                <a:latin typeface="UICTFontTextStyleBody"/>
              </a:rPr>
              <a:t> Shona is struggling—her behaviour is a cry for security.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By implementing a key person approach, we can help Shona feel safe enough to play and talk.  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Psychology is vital in health and social care because it stops us from just managing behaviour and helps us address the root emotional cause.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332490F-868D-EB2C-33D8-4541E2D1F9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5161" y="2915228"/>
            <a:ext cx="3211079" cy="256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647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2E563-D2B2-A0AD-3574-E8C8FDCE3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0" y="3429000"/>
            <a:ext cx="4828032" cy="768349"/>
          </a:xfrm>
        </p:spPr>
        <p:txBody>
          <a:bodyPr/>
          <a:lstStyle/>
          <a:p>
            <a:r>
              <a:rPr lang="en-GB" sz="4500" b="1" i="0" dirty="0">
                <a:effectLst/>
                <a:latin typeface="UICTFontTextStyleBody"/>
              </a:rPr>
              <a:t>Reference List </a:t>
            </a:r>
            <a:br>
              <a:rPr lang="en-GB" sz="4500" dirty="0">
                <a:effectLst/>
                <a:latin typeface=".AppleSystemUIFont"/>
              </a:rPr>
            </a:br>
            <a:endParaRPr lang="en-US" sz="450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D775342-B398-D058-62EA-D657A2192D6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469161"/>
            <a:ext cx="5852160" cy="5505612"/>
          </a:xfrm>
        </p:spPr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Ainsworth, M.D.S., </a:t>
            </a:r>
            <a:r>
              <a:rPr lang="en-GB" sz="1800" b="0" i="0" dirty="0" err="1">
                <a:effectLst/>
                <a:latin typeface="UICTFontTextStyleBody"/>
              </a:rPr>
              <a:t>Blehar</a:t>
            </a:r>
            <a:r>
              <a:rPr lang="en-GB" sz="1800" b="0" i="0" dirty="0">
                <a:effectLst/>
                <a:latin typeface="UICTFontTextStyleBody"/>
              </a:rPr>
              <a:t>, M.C., Waters, E. and Wall, S. (1978) </a:t>
            </a:r>
            <a:r>
              <a:rPr lang="en-GB" sz="1800" b="0" i="1" dirty="0">
                <a:effectLst/>
                <a:latin typeface="UICTFontTextStyleItalicBody"/>
              </a:rPr>
              <a:t>Patterns of attachment: A psychological study of the strange situation</a:t>
            </a:r>
            <a:r>
              <a:rPr lang="en-GB" sz="1800" b="0" i="0" dirty="0">
                <a:effectLst/>
                <a:latin typeface="UICTFontTextStyleBody"/>
              </a:rPr>
              <a:t>. Hillsdale, NJ: Lawrence </a:t>
            </a:r>
            <a:r>
              <a:rPr lang="en-GB" sz="1800" b="0" i="0" dirty="0" err="1">
                <a:effectLst/>
                <a:latin typeface="UICTFontTextStyleBody"/>
              </a:rPr>
              <a:t>Erlbaum</a:t>
            </a:r>
            <a:r>
              <a:rPr lang="en-GB" sz="1800" b="0" i="0" dirty="0">
                <a:effectLst/>
                <a:latin typeface="UICTFontTextStyleBody"/>
              </a:rPr>
              <a:t>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0" i="0" dirty="0" err="1">
                <a:effectLst/>
                <a:latin typeface="UICTFontTextStyleBody"/>
              </a:rPr>
              <a:t>Belsky</a:t>
            </a:r>
            <a:r>
              <a:rPr lang="en-GB" sz="1800" b="0" i="0" dirty="0">
                <a:effectLst/>
                <a:latin typeface="UICTFontTextStyleBody"/>
              </a:rPr>
              <a:t>, J. and </a:t>
            </a:r>
            <a:r>
              <a:rPr lang="en-GB" sz="1800" b="0" i="0" dirty="0" err="1">
                <a:effectLst/>
                <a:latin typeface="UICTFontTextStyleBody"/>
              </a:rPr>
              <a:t>Pluess</a:t>
            </a:r>
            <a:r>
              <a:rPr lang="en-GB" sz="1800" b="0" i="0" dirty="0">
                <a:effectLst/>
                <a:latin typeface="UICTFontTextStyleBody"/>
              </a:rPr>
              <a:t>, M. (2009) 'Beyond differential susceptibility: Diathesis-stress and the developmental plasticity of temperament', </a:t>
            </a:r>
            <a:r>
              <a:rPr lang="en-GB" sz="1800" b="0" i="1" dirty="0">
                <a:effectLst/>
                <a:latin typeface="UICTFontTextStyleItalicBody"/>
              </a:rPr>
              <a:t>Psychological Bulletin</a:t>
            </a:r>
            <a:r>
              <a:rPr lang="en-GB" sz="1800" b="0" i="0" dirty="0">
                <a:effectLst/>
                <a:latin typeface="UICTFontTextStyleBody"/>
              </a:rPr>
              <a:t>, 135(6), pp. 885–908.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, J. (1969) </a:t>
            </a:r>
            <a:r>
              <a:rPr lang="en-GB" sz="1800" b="0" i="1" dirty="0">
                <a:effectLst/>
                <a:latin typeface="UICTFontTextStyleItalicBody"/>
              </a:rPr>
              <a:t>Attachment and loss: Vol. 1. Attachment</a:t>
            </a:r>
            <a:r>
              <a:rPr lang="en-GB" sz="1800" b="0" i="0" dirty="0">
                <a:effectLst/>
                <a:latin typeface="UICTFontTextStyleBody"/>
              </a:rPr>
              <a:t>. New York: Basic Books.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</a:t>
            </a:r>
            <a:r>
              <a:rPr lang="en-GB" sz="1800" b="0" i="0" dirty="0" err="1">
                <a:effectLst/>
                <a:latin typeface="UICTFontTextStyleBody"/>
              </a:rPr>
              <a:t>Bowlby</a:t>
            </a:r>
            <a:r>
              <a:rPr lang="en-GB" sz="1800" b="0" i="0" dirty="0">
                <a:effectLst/>
                <a:latin typeface="UICTFontTextStyleBody"/>
              </a:rPr>
              <a:t>, J. (1982) </a:t>
            </a:r>
            <a:r>
              <a:rPr lang="en-GB" sz="1800" b="0" i="1" dirty="0">
                <a:effectLst/>
                <a:latin typeface="UICTFontTextStyleItalicBody"/>
              </a:rPr>
              <a:t>Attachment and loss: Vol. 1. Attachment</a:t>
            </a:r>
            <a:r>
              <a:rPr lang="en-GB" sz="1800" b="0" i="0" dirty="0">
                <a:effectLst/>
                <a:latin typeface="UICTFontTextStyleBody"/>
              </a:rPr>
              <a:t> (2nd </a:t>
            </a:r>
            <a:r>
              <a:rPr lang="en-GB" sz="1800" b="0" i="0" dirty="0" err="1">
                <a:effectLst/>
                <a:latin typeface="UICTFontTextStyleBody"/>
              </a:rPr>
              <a:t>edn</a:t>
            </a:r>
            <a:r>
              <a:rPr lang="en-GB" sz="1800" b="0" i="0" dirty="0">
                <a:effectLst/>
                <a:latin typeface="UICTFontTextStyleBody"/>
              </a:rPr>
              <a:t>). New York: Basic Books.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Kagan, J. (1994) </a:t>
            </a:r>
            <a:r>
              <a:rPr lang="en-GB" sz="1800" b="0" i="1" dirty="0">
                <a:effectLst/>
                <a:latin typeface="UICTFontTextStyleItalicBody"/>
              </a:rPr>
              <a:t>Galen's prophecy: Temperament in human nature</a:t>
            </a:r>
            <a:r>
              <a:rPr lang="en-GB" sz="1800" b="0" i="0" dirty="0">
                <a:effectLst/>
                <a:latin typeface="UICTFontTextStyleBody"/>
              </a:rPr>
              <a:t>. New York: Basic Books.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 Schaffer, H.R. (2004) </a:t>
            </a:r>
            <a:r>
              <a:rPr lang="en-GB" sz="1800" b="0" i="1" dirty="0">
                <a:effectLst/>
                <a:latin typeface="UICTFontTextStyleItalicBody"/>
              </a:rPr>
              <a:t>Introducing child psychology</a:t>
            </a:r>
            <a:r>
              <a:rPr lang="en-GB" sz="1800" b="0" i="0" dirty="0">
                <a:effectLst/>
                <a:latin typeface="UICTFontTextStyleBody"/>
              </a:rPr>
              <a:t>. Oxford: Blackwell.</a:t>
            </a:r>
            <a:endParaRPr lang="en-GB" sz="1800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B66A1BD-2500-AB18-9DCA-0585F33C2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48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0">
      <a:dk1>
        <a:srgbClr val="000000"/>
      </a:dk1>
      <a:lt1>
        <a:srgbClr val="FFFFFF"/>
      </a:lt1>
      <a:dk2>
        <a:srgbClr val="3B4546"/>
      </a:dk2>
      <a:lt2>
        <a:srgbClr val="E7E6E6"/>
      </a:lt2>
      <a:accent1>
        <a:srgbClr val="753F2C"/>
      </a:accent1>
      <a:accent2>
        <a:srgbClr val="637376"/>
      </a:accent2>
      <a:accent3>
        <a:srgbClr val="BE937E"/>
      </a:accent3>
      <a:accent4>
        <a:srgbClr val="576853"/>
      </a:accent4>
      <a:accent5>
        <a:srgbClr val="EDE9E6"/>
      </a:accent5>
      <a:accent6>
        <a:srgbClr val="D0CDC5"/>
      </a:accent6>
      <a:hlink>
        <a:srgbClr val="4F4F4F"/>
      </a:hlink>
      <a:folHlink>
        <a:srgbClr val="BE937E"/>
      </a:folHlink>
    </a:clrScheme>
    <a:fontScheme name="Custom 13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oject_Status_Report_Win32_jx_v13" id="{548E155F-A436-4869-AA06-37335B2050B4}" vid="{0EDDC63E-FF1F-4E31-B8F2-45C944B9CE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CF51A7-9108-45AF-AF64-7A03A8DEEF80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66A1098-79A7-47E8-8A61-8CB2B72760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5FA367-1CF2-4EC2-949E-D7EB334E59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418</Words>
  <Application>Microsoft Office PowerPoint</Application>
  <PresentationFormat>Widescreen</PresentationFormat>
  <Paragraphs>92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Introduction &amp; Case Overview </vt:lpstr>
      <vt:lpstr>Overview of Bowlby's Attachment Theory</vt:lpstr>
      <vt:lpstr>Applying Key Concepts to Shona (Part 1 - Anxiety &amp; Separation) </vt:lpstr>
      <vt:lpstr>Applying Key Concepts to Shona (Part 2 - Communication &amp; Play)  </vt:lpstr>
      <vt:lpstr>Practical Strategies &amp; Interventions </vt:lpstr>
      <vt:lpstr>Nature vs. Nurture </vt:lpstr>
      <vt:lpstr>Evaluation – Strengths and Limitations</vt:lpstr>
      <vt:lpstr>Conclusion </vt:lpstr>
      <vt:lpstr>Reference List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Nasreen Khalid Maani (2528576)</dc:creator>
  <cp:lastModifiedBy>Nasreen Khalid Maani (2528576)</cp:lastModifiedBy>
  <cp:revision>2</cp:revision>
  <dcterms:created xsi:type="dcterms:W3CDTF">2026-10-08T01:48:54Z</dcterms:created>
  <dcterms:modified xsi:type="dcterms:W3CDTF">2026-10-08T03:11:59Z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