
<file path=[Content_Types].xml><?xml version="1.0" encoding="utf-8"?>
<Types xmlns="http://schemas.openxmlformats.org/package/2006/content-types">
  <Default Extension="mp3" ContentType="audio/unknown"/>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21"/>
  </p:notesMasterIdLst>
  <p:sldIdLst>
    <p:sldId id="1326" r:id="rId3"/>
    <p:sldId id="285" r:id="rId4"/>
    <p:sldId id="1328" r:id="rId5"/>
    <p:sldId id="1330" r:id="rId6"/>
    <p:sldId id="1332" r:id="rId7"/>
    <p:sldId id="1334" r:id="rId8"/>
    <p:sldId id="1278" r:id="rId9"/>
    <p:sldId id="258" r:id="rId10"/>
    <p:sldId id="1337" r:id="rId11"/>
    <p:sldId id="1272" r:id="rId12"/>
    <p:sldId id="1279" r:id="rId13"/>
    <p:sldId id="915" r:id="rId14"/>
    <p:sldId id="1344" r:id="rId15"/>
    <p:sldId id="1347" r:id="rId16"/>
    <p:sldId id="1343" r:id="rId17"/>
    <p:sldId id="1348" r:id="rId18"/>
    <p:sldId id="1345" r:id="rId19"/>
    <p:sldId id="1335" r:id="rId20"/>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3DD68"/>
    <a:srgbClr val="54A62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53" autoAdjust="0"/>
    <p:restoredTop sz="94660"/>
  </p:normalViewPr>
  <p:slideViewPr>
    <p:cSldViewPr snapToGrid="0">
      <p:cViewPr>
        <p:scale>
          <a:sx n="95" d="100"/>
          <a:sy n="95" d="100"/>
        </p:scale>
        <p:origin x="-86" y="-20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E9C16-2EED-4F79-982F-8781FB40D0F0}" type="datetimeFigureOut">
              <a:rPr lang="zh-CN" altLang="en-US" smtClean="0"/>
              <a:t>2018/5/10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B5FDCE-37EF-46E6-8A07-5EE8D43402AC}" type="slidenum">
              <a:rPr lang="zh-CN" altLang="en-US" smtClean="0"/>
              <a:t>‹#›</a:t>
            </a:fld>
            <a:endParaRPr lang="zh-CN" altLang="en-US"/>
          </a:p>
        </p:txBody>
      </p:sp>
    </p:spTree>
    <p:extLst>
      <p:ext uri="{BB962C8B-B14F-4D97-AF65-F5344CB8AC3E}">
        <p14:creationId xmlns:p14="http://schemas.microsoft.com/office/powerpoint/2010/main" val="2636016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38D591-460B-4CB7-BC7B-847DBE8BDFAF}" type="slidenum">
              <a:rPr kumimoji="0" lang="zh-CN" altLang="en-US" sz="1200" b="0" i="0" u="none" strike="noStrike" kern="1200" cap="none" spc="0" normalizeH="0" baseline="0" noProof="0" smtClean="0">
                <a:ln>
                  <a:noFill/>
                </a:ln>
                <a:solidFill>
                  <a:prstClr val="black"/>
                </a:solidFill>
                <a:effectLst/>
                <a:uLnTx/>
                <a:uFillTx/>
                <a:latin typeface="等线" panose="020F0502020204030204"/>
                <a:ea typeface="等线" panose="02010600030101010101" pitchFamily="2" charset="-122"/>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zh-CN" altLang="en-US" sz="1200" b="0" i="0" u="none" strike="noStrike" kern="1200" cap="none" spc="0" normalizeH="0" baseline="0" noProof="0">
              <a:ln>
                <a:noFill/>
              </a:ln>
              <a:solidFill>
                <a:prstClr val="black"/>
              </a:solidFill>
              <a:effectLst/>
              <a:uLnTx/>
              <a:uFillTx/>
              <a:latin typeface="等线" panose="020F0502020204030204"/>
              <a:ea typeface="等线" panose="02010600030101010101" pitchFamily="2" charset="-122"/>
              <a:cs typeface="+mn-cs"/>
            </a:endParaRPr>
          </a:p>
        </p:txBody>
      </p:sp>
    </p:spTree>
    <p:extLst>
      <p:ext uri="{BB962C8B-B14F-4D97-AF65-F5344CB8AC3E}">
        <p14:creationId xmlns:p14="http://schemas.microsoft.com/office/powerpoint/2010/main" val="511124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6A664D7-DA3C-4151-A821-956FF9330125}" type="slidenum">
              <a:rPr lang="zh-CN" altLang="en-US" smtClean="0">
                <a:solidFill>
                  <a:prstClr val="black"/>
                </a:solidFill>
                <a:latin typeface="Calibri"/>
                <a:ea typeface="宋体"/>
              </a:rPr>
              <a:pPr/>
              <a:t>3</a:t>
            </a:fld>
            <a:endParaRPr lang="zh-CN" altLang="en-US">
              <a:solidFill>
                <a:prstClr val="black"/>
              </a:solidFill>
              <a:latin typeface="Calibri"/>
              <a:ea typeface="宋体"/>
            </a:endParaRPr>
          </a:p>
        </p:txBody>
      </p:sp>
    </p:spTree>
    <p:extLst>
      <p:ext uri="{BB962C8B-B14F-4D97-AF65-F5344CB8AC3E}">
        <p14:creationId xmlns:p14="http://schemas.microsoft.com/office/powerpoint/2010/main" val="1229291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38D591-460B-4CB7-BC7B-847DBE8BDFAF}" type="slidenum">
              <a:rPr lang="zh-CN" altLang="en-US" smtClean="0"/>
              <a:t>4</a:t>
            </a:fld>
            <a:endParaRPr lang="zh-CN" altLang="en-US"/>
          </a:p>
        </p:txBody>
      </p:sp>
    </p:spTree>
    <p:extLst>
      <p:ext uri="{BB962C8B-B14F-4D97-AF65-F5344CB8AC3E}">
        <p14:creationId xmlns:p14="http://schemas.microsoft.com/office/powerpoint/2010/main" val="33816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38D591-460B-4CB7-BC7B-847DBE8BDFAF}" type="slidenum">
              <a:rPr lang="zh-CN" altLang="en-US" smtClean="0"/>
              <a:t>5</a:t>
            </a:fld>
            <a:endParaRPr lang="zh-CN" altLang="en-US"/>
          </a:p>
        </p:txBody>
      </p:sp>
    </p:spTree>
    <p:extLst>
      <p:ext uri="{BB962C8B-B14F-4D97-AF65-F5344CB8AC3E}">
        <p14:creationId xmlns:p14="http://schemas.microsoft.com/office/powerpoint/2010/main" val="3712747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6A664D7-DA3C-4151-A821-956FF9330125}" type="slidenum">
              <a:rPr lang="zh-CN" altLang="en-US" smtClean="0"/>
              <a:t>6</a:t>
            </a:fld>
            <a:endParaRPr lang="zh-CN" altLang="en-US"/>
          </a:p>
        </p:txBody>
      </p:sp>
    </p:spTree>
    <p:extLst>
      <p:ext uri="{BB962C8B-B14F-4D97-AF65-F5344CB8AC3E}">
        <p14:creationId xmlns:p14="http://schemas.microsoft.com/office/powerpoint/2010/main" val="2291053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7</a:t>
            </a:fld>
            <a:endParaRPr lang="zh-CN" altLang="en-US"/>
          </a:p>
        </p:txBody>
      </p:sp>
    </p:spTree>
    <p:extLst>
      <p:ext uri="{BB962C8B-B14F-4D97-AF65-F5344CB8AC3E}">
        <p14:creationId xmlns:p14="http://schemas.microsoft.com/office/powerpoint/2010/main" val="3541150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6A664D7-DA3C-4151-A821-956FF9330125}" type="slidenum">
              <a:rPr lang="zh-CN" altLang="en-US" smtClean="0"/>
              <a:t>9</a:t>
            </a:fld>
            <a:endParaRPr lang="zh-CN" altLang="en-US"/>
          </a:p>
        </p:txBody>
      </p:sp>
    </p:spTree>
    <p:extLst>
      <p:ext uri="{BB962C8B-B14F-4D97-AF65-F5344CB8AC3E}">
        <p14:creationId xmlns:p14="http://schemas.microsoft.com/office/powerpoint/2010/main" val="2614474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10</a:t>
            </a:fld>
            <a:endParaRPr lang="zh-CN" altLang="en-US"/>
          </a:p>
        </p:txBody>
      </p:sp>
    </p:spTree>
    <p:extLst>
      <p:ext uri="{BB962C8B-B14F-4D97-AF65-F5344CB8AC3E}">
        <p14:creationId xmlns:p14="http://schemas.microsoft.com/office/powerpoint/2010/main" val="4127439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11</a:t>
            </a:fld>
            <a:endParaRPr lang="zh-CN" altLang="en-US"/>
          </a:p>
        </p:txBody>
      </p:sp>
    </p:spTree>
    <p:extLst>
      <p:ext uri="{BB962C8B-B14F-4D97-AF65-F5344CB8AC3E}">
        <p14:creationId xmlns:p14="http://schemas.microsoft.com/office/powerpoint/2010/main" val="1816043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38D591-460B-4CB7-BC7B-847DBE8BDFAF}" type="slidenum">
              <a:rPr lang="zh-CN" altLang="en-US" smtClean="0"/>
              <a:t>14</a:t>
            </a:fld>
            <a:endParaRPr lang="zh-CN" altLang="en-US"/>
          </a:p>
        </p:txBody>
      </p:sp>
    </p:spTree>
    <p:extLst>
      <p:ext uri="{BB962C8B-B14F-4D97-AF65-F5344CB8AC3E}">
        <p14:creationId xmlns:p14="http://schemas.microsoft.com/office/powerpoint/2010/main" val="6861319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6A664D7-DA3C-4151-A821-956FF9330125}" type="slidenum">
              <a:rPr lang="zh-CN" altLang="en-US" smtClean="0"/>
              <a:t>15</a:t>
            </a:fld>
            <a:endParaRPr lang="zh-CN" altLang="en-US"/>
          </a:p>
        </p:txBody>
      </p:sp>
    </p:spTree>
    <p:extLst>
      <p:ext uri="{BB962C8B-B14F-4D97-AF65-F5344CB8AC3E}">
        <p14:creationId xmlns:p14="http://schemas.microsoft.com/office/powerpoint/2010/main" val="28458705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38D591-460B-4CB7-BC7B-847DBE8BDFAF}" type="slidenum">
              <a:rPr lang="zh-CN" altLang="en-US" smtClean="0"/>
              <a:t>16</a:t>
            </a:fld>
            <a:endParaRPr lang="zh-CN" altLang="en-US"/>
          </a:p>
        </p:txBody>
      </p:sp>
    </p:spTree>
    <p:extLst>
      <p:ext uri="{BB962C8B-B14F-4D97-AF65-F5344CB8AC3E}">
        <p14:creationId xmlns:p14="http://schemas.microsoft.com/office/powerpoint/2010/main" val="1808159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 xmlns:a16="http://schemas.microsoft.com/office/drawing/2014/main" id="{2D11E348-7145-4FB3-8C21-5EFA55FE4222}"/>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 xmlns:a16="http://schemas.microsoft.com/office/drawing/2014/main" id="{F66498C8-ECAC-432F-8C21-F9CA5B35AF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 xmlns:a16="http://schemas.microsoft.com/office/drawing/2014/main" id="{BF6257B9-2A14-4CC2-8572-0EDB4207F567}"/>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5" name="页脚占位符 4">
            <a:extLst>
              <a:ext uri="{FF2B5EF4-FFF2-40B4-BE49-F238E27FC236}">
                <a16:creationId xmlns="" xmlns:a16="http://schemas.microsoft.com/office/drawing/2014/main" id="{70A34D2C-FB7B-4F82-8932-7E3A718D8E3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 xmlns:a16="http://schemas.microsoft.com/office/drawing/2014/main" id="{1EA4F28F-15A7-4655-81F3-7287CB577F0E}"/>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2515798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 xmlns:a16="http://schemas.microsoft.com/office/drawing/2014/main" id="{D0770012-7ED3-4903-96C9-9E01CC8E1293}"/>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 xmlns:a16="http://schemas.microsoft.com/office/drawing/2014/main" id="{EE4488F9-7134-43B0-9627-5B0C2D9F6058}"/>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 xmlns:a16="http://schemas.microsoft.com/office/drawing/2014/main" id="{BE48141C-02DA-4AB2-AE70-E9F9EE346515}"/>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5" name="页脚占位符 4">
            <a:extLst>
              <a:ext uri="{FF2B5EF4-FFF2-40B4-BE49-F238E27FC236}">
                <a16:creationId xmlns="" xmlns:a16="http://schemas.microsoft.com/office/drawing/2014/main" id="{75882F2E-F537-456D-993E-DD90FFA7A26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 xmlns:a16="http://schemas.microsoft.com/office/drawing/2014/main" id="{2C63A443-A3ED-4C70-A338-1A6B867975BA}"/>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4111951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 xmlns:a16="http://schemas.microsoft.com/office/drawing/2014/main" id="{266C18C1-546B-4548-B54A-222D388DFD04}"/>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 xmlns:a16="http://schemas.microsoft.com/office/drawing/2014/main" id="{117439A1-A55C-43C8-A6B0-227FE1E59B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 xmlns:a16="http://schemas.microsoft.com/office/drawing/2014/main" id="{57EC0545-1FFC-4A2A-AEAA-353450B4348F}"/>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5" name="页脚占位符 4">
            <a:extLst>
              <a:ext uri="{FF2B5EF4-FFF2-40B4-BE49-F238E27FC236}">
                <a16:creationId xmlns="" xmlns:a16="http://schemas.microsoft.com/office/drawing/2014/main" id="{AEEB3814-06DA-4A7D-910F-D06FF532640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 xmlns:a16="http://schemas.microsoft.com/office/drawing/2014/main" id="{667474EC-E0EB-4497-8536-F1D21CCE98FC}"/>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977321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 xmlns:a16="http://schemas.microsoft.com/office/drawing/2014/main" id="{34B2411F-8D22-4355-91E1-E1374E0F52BD}"/>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 xmlns:a16="http://schemas.microsoft.com/office/drawing/2014/main" id="{40465C70-2B02-48BB-8514-BEC9B9D76BA1}"/>
              </a:ext>
            </a:extLst>
          </p:cNvPr>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a:extLst>
              <a:ext uri="{FF2B5EF4-FFF2-40B4-BE49-F238E27FC236}">
                <a16:creationId xmlns="" xmlns:a16="http://schemas.microsoft.com/office/drawing/2014/main" id="{78394A92-68AA-453C-ACB9-E0569ACCE255}"/>
              </a:ext>
            </a:extLst>
          </p:cNvPr>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a:extLst>
              <a:ext uri="{FF2B5EF4-FFF2-40B4-BE49-F238E27FC236}">
                <a16:creationId xmlns="" xmlns:a16="http://schemas.microsoft.com/office/drawing/2014/main" id="{83C0D227-5754-4608-8BEC-F3CC018611AE}"/>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6" name="页脚占位符 5">
            <a:extLst>
              <a:ext uri="{FF2B5EF4-FFF2-40B4-BE49-F238E27FC236}">
                <a16:creationId xmlns="" xmlns:a16="http://schemas.microsoft.com/office/drawing/2014/main" id="{64589C43-AFA9-42DF-B2DF-3BC42661570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 xmlns:a16="http://schemas.microsoft.com/office/drawing/2014/main" id="{1EABBB27-A4A9-41AA-9751-A6AD535FC337}"/>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2411739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 xmlns:a16="http://schemas.microsoft.com/office/drawing/2014/main" id="{464F0529-41D9-4BFE-860F-B0B146BC7B86}"/>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 xmlns:a16="http://schemas.microsoft.com/office/drawing/2014/main" id="{F74560A4-79B5-4B46-B34A-8D727BF886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a:extLst>
              <a:ext uri="{FF2B5EF4-FFF2-40B4-BE49-F238E27FC236}">
                <a16:creationId xmlns="" xmlns:a16="http://schemas.microsoft.com/office/drawing/2014/main" id="{7E9B14B0-F645-436C-9D31-A2CC24CE0F98}"/>
              </a:ext>
            </a:extLst>
          </p:cNvPr>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a:extLst>
              <a:ext uri="{FF2B5EF4-FFF2-40B4-BE49-F238E27FC236}">
                <a16:creationId xmlns="" xmlns:a16="http://schemas.microsoft.com/office/drawing/2014/main" id="{089F2A5D-1AEC-4D02-8613-C67BBE9AF0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a:extLst>
              <a:ext uri="{FF2B5EF4-FFF2-40B4-BE49-F238E27FC236}">
                <a16:creationId xmlns="" xmlns:a16="http://schemas.microsoft.com/office/drawing/2014/main" id="{B72D1B96-C39C-411D-89E2-C3EAAF3C48A1}"/>
              </a:ext>
            </a:extLst>
          </p:cNvPr>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a:extLst>
              <a:ext uri="{FF2B5EF4-FFF2-40B4-BE49-F238E27FC236}">
                <a16:creationId xmlns="" xmlns:a16="http://schemas.microsoft.com/office/drawing/2014/main" id="{09177222-6046-48D5-8142-517C2C1C2A05}"/>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8" name="页脚占位符 7">
            <a:extLst>
              <a:ext uri="{FF2B5EF4-FFF2-40B4-BE49-F238E27FC236}">
                <a16:creationId xmlns="" xmlns:a16="http://schemas.microsoft.com/office/drawing/2014/main" id="{771BD826-CDEA-475E-80C6-C62C4A7777C0}"/>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 xmlns:a16="http://schemas.microsoft.com/office/drawing/2014/main" id="{C4818E7E-D2CF-4F0B-9C5D-DEDC8DE55A3C}"/>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3526040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 xmlns:a16="http://schemas.microsoft.com/office/drawing/2014/main" id="{1BF9DF9B-994E-45C8-9B89-954E8FB6F166}"/>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 xmlns:a16="http://schemas.microsoft.com/office/drawing/2014/main" id="{3B46F139-3BB7-4D27-9CBD-7A6A8A40BB17}"/>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4" name="页脚占位符 3">
            <a:extLst>
              <a:ext uri="{FF2B5EF4-FFF2-40B4-BE49-F238E27FC236}">
                <a16:creationId xmlns="" xmlns:a16="http://schemas.microsoft.com/office/drawing/2014/main" id="{157DEB8E-80AF-4460-A5A2-80EB06E54F01}"/>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 xmlns:a16="http://schemas.microsoft.com/office/drawing/2014/main" id="{F472CCDD-97CF-4A4C-9161-C01324984BCE}"/>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3119695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 xmlns:a16="http://schemas.microsoft.com/office/drawing/2014/main" id="{FE98E042-46A5-4592-831C-A67B0AC8A37C}"/>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3" name="页脚占位符 2">
            <a:extLst>
              <a:ext uri="{FF2B5EF4-FFF2-40B4-BE49-F238E27FC236}">
                <a16:creationId xmlns="" xmlns:a16="http://schemas.microsoft.com/office/drawing/2014/main" id="{1E596B53-EB2A-4D40-804D-D101BD933632}"/>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 xmlns:a16="http://schemas.microsoft.com/office/drawing/2014/main" id="{3E30C92D-6BF0-42CE-AF6F-59D1470993FB}"/>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3931197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 xmlns:a16="http://schemas.microsoft.com/office/drawing/2014/main" id="{72211F71-CB9C-4C04-879C-275D92A5AC88}"/>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 xmlns:a16="http://schemas.microsoft.com/office/drawing/2014/main" id="{DCB5FC3E-6AE1-427C-81BB-C780FE80E7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 xmlns:a16="http://schemas.microsoft.com/office/drawing/2014/main" id="{648E60C4-9D65-46EE-B263-50513FE40E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 xmlns:a16="http://schemas.microsoft.com/office/drawing/2014/main" id="{3352710B-BB93-4725-B356-7193646E1F2D}"/>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6" name="页脚占位符 5">
            <a:extLst>
              <a:ext uri="{FF2B5EF4-FFF2-40B4-BE49-F238E27FC236}">
                <a16:creationId xmlns="" xmlns:a16="http://schemas.microsoft.com/office/drawing/2014/main" id="{EA4F45C8-3F36-4CD2-8E15-22E85198C0C7}"/>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 xmlns:a16="http://schemas.microsoft.com/office/drawing/2014/main" id="{91BDE5B0-4637-4D24-BA36-752E3603E78D}"/>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953123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 xmlns:a16="http://schemas.microsoft.com/office/drawing/2014/main" id="{8B765568-653D-4693-ADFF-A250712F7121}"/>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 xmlns:a16="http://schemas.microsoft.com/office/drawing/2014/main" id="{DC89BAEE-018B-4848-91C8-148E83B87F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 xmlns:a16="http://schemas.microsoft.com/office/drawing/2014/main" id="{0F4C3D99-9741-45EB-9EEA-920B9B4B68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 xmlns:a16="http://schemas.microsoft.com/office/drawing/2014/main" id="{A67EF4BF-65A9-4E5A-B71B-BE015CCF79B0}"/>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6" name="页脚占位符 5">
            <a:extLst>
              <a:ext uri="{FF2B5EF4-FFF2-40B4-BE49-F238E27FC236}">
                <a16:creationId xmlns="" xmlns:a16="http://schemas.microsoft.com/office/drawing/2014/main" id="{EB588A31-C9A2-4CEB-B956-3941629BB0A7}"/>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 xmlns:a16="http://schemas.microsoft.com/office/drawing/2014/main" id="{89B36EBE-F98C-49FB-A779-A7AA223FCD51}"/>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1335115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 xmlns:a16="http://schemas.microsoft.com/office/drawing/2014/main" id="{976106D0-F7FE-4ABE-A0A3-C3960915C075}"/>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 xmlns:a16="http://schemas.microsoft.com/office/drawing/2014/main" id="{8D414341-5E2F-4A14-AEB2-239BCD4B150E}"/>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 xmlns:a16="http://schemas.microsoft.com/office/drawing/2014/main" id="{6CACD1BF-AF40-431E-8398-1EBBDF5EB316}"/>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5" name="页脚占位符 4">
            <a:extLst>
              <a:ext uri="{FF2B5EF4-FFF2-40B4-BE49-F238E27FC236}">
                <a16:creationId xmlns="" xmlns:a16="http://schemas.microsoft.com/office/drawing/2014/main" id="{AD587762-218C-44CA-AF74-E3BF74131C0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 xmlns:a16="http://schemas.microsoft.com/office/drawing/2014/main" id="{073E7F1E-FE56-4699-8F4A-F2506EA84D35}"/>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4058346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 xmlns:a16="http://schemas.microsoft.com/office/drawing/2014/main" id="{5C42FF76-E18E-424C-B70E-A7861C6A0FF7}"/>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 xmlns:a16="http://schemas.microsoft.com/office/drawing/2014/main" id="{FBAA44D7-8921-4C24-84F5-0627EE4D341B}"/>
              </a:ext>
            </a:extLst>
          </p:cNvPr>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 xmlns:a16="http://schemas.microsoft.com/office/drawing/2014/main" id="{55587857-A5C1-4196-8D4A-E09E2ECAEE0E}"/>
              </a:ext>
            </a:extLst>
          </p:cNvPr>
          <p:cNvSpPr>
            <a:spLocks noGrp="1"/>
          </p:cNvSpPr>
          <p:nvPr>
            <p:ph type="dt" sz="half" idx="10"/>
          </p:nvPr>
        </p:nvSpPr>
        <p:spPr/>
        <p:txBody>
          <a:bodyPr/>
          <a:lstStyle/>
          <a:p>
            <a:fld id="{0ED024D6-3972-48E4-86C4-B466F43AA84A}" type="datetimeFigureOut">
              <a:rPr lang="zh-CN" altLang="en-US" smtClean="0"/>
              <a:t>2018/5/10</a:t>
            </a:fld>
            <a:endParaRPr lang="zh-CN" altLang="en-US"/>
          </a:p>
        </p:txBody>
      </p:sp>
      <p:sp>
        <p:nvSpPr>
          <p:cNvPr id="5" name="页脚占位符 4">
            <a:extLst>
              <a:ext uri="{FF2B5EF4-FFF2-40B4-BE49-F238E27FC236}">
                <a16:creationId xmlns="" xmlns:a16="http://schemas.microsoft.com/office/drawing/2014/main" id="{88B11C4C-5D74-4DD6-A705-7993DF0FD8F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 xmlns:a16="http://schemas.microsoft.com/office/drawing/2014/main" id="{7CF06517-1D4B-480A-9AFB-B055B177568F}"/>
              </a:ext>
            </a:extLst>
          </p:cNvPr>
          <p:cNvSpPr>
            <a:spLocks noGrp="1"/>
          </p:cNvSpPr>
          <p:nvPr>
            <p:ph type="sldNum" sz="quarter" idx="12"/>
          </p:nvPr>
        </p:nvSpPr>
        <p:spPr/>
        <p:txBody>
          <a:body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324698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0472997"/>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标题和内容">
    <p:bg>
      <p:bgPr>
        <a:solidFill>
          <a:srgbClr val="F7F7F7"/>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013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_标题和内容">
    <p:bg>
      <p:bgPr>
        <a:solidFill>
          <a:srgbClr val="F7F7F7"/>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4449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9848093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814509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7475671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8222936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4938092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5611348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341523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4533321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18302213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9525474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29968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标题和内容">
    <p:bg>
      <p:bgPr>
        <a:solidFill>
          <a:srgbClr val="F7F7F7"/>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66223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_标题和内容">
    <p:bg>
      <p:bgPr>
        <a:solidFill>
          <a:srgbClr val="F7F7F7"/>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37566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_标题和内容">
    <p:bg>
      <p:bgPr>
        <a:solidFill>
          <a:srgbClr val="F7F7F7"/>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30685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4_标题和内容">
    <p:bg>
      <p:bgPr>
        <a:solidFill>
          <a:srgbClr val="F7F7F7"/>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5619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6" Type="http://schemas.openxmlformats.org/officeDocument/2006/relationships/theme" Target="../theme/theme2.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a:extLst>
              <a:ext uri="{FF2B5EF4-FFF2-40B4-BE49-F238E27FC236}">
                <a16:creationId xmlns="" xmlns:a16="http://schemas.microsoft.com/office/drawing/2014/main" id="{CF5C822C-5E11-4333-9213-58DA13E685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 xmlns:a16="http://schemas.microsoft.com/office/drawing/2014/main" id="{B58E4068-9BEA-4670-B374-46182FBB8B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 xmlns:a16="http://schemas.microsoft.com/office/drawing/2014/main" id="{C922A29E-ADB9-4284-92AA-80FAEAF8C1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D024D6-3972-48E4-86C4-B466F43AA84A}" type="datetimeFigureOut">
              <a:rPr lang="zh-CN" altLang="en-US" smtClean="0"/>
              <a:t>2018/5/10</a:t>
            </a:fld>
            <a:endParaRPr lang="zh-CN" altLang="en-US"/>
          </a:p>
        </p:txBody>
      </p:sp>
      <p:sp>
        <p:nvSpPr>
          <p:cNvPr id="5" name="页脚占位符 4">
            <a:extLst>
              <a:ext uri="{FF2B5EF4-FFF2-40B4-BE49-F238E27FC236}">
                <a16:creationId xmlns="" xmlns:a16="http://schemas.microsoft.com/office/drawing/2014/main" id="{2510952E-2A65-49A5-B2EC-F0E176D355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 xmlns:a16="http://schemas.microsoft.com/office/drawing/2014/main" id="{09B9F4EA-996A-48A4-90BD-114807BC11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6E9BBF-5EA8-4D1A-A5BB-DE700B8A0A6A}" type="slidenum">
              <a:rPr lang="zh-CN" altLang="en-US" smtClean="0"/>
              <a:t>‹#›</a:t>
            </a:fld>
            <a:endParaRPr lang="zh-CN" altLang="en-US"/>
          </a:p>
        </p:txBody>
      </p:sp>
    </p:spTree>
    <p:extLst>
      <p:ext uri="{BB962C8B-B14F-4D97-AF65-F5344CB8AC3E}">
        <p14:creationId xmlns:p14="http://schemas.microsoft.com/office/powerpoint/2010/main" val="29004119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7" r:id="rId13"/>
    <p:sldLayoutId id="214748367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A8689A-8295-433B-A159-E40F141FBBF6}"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DF88EB-ECBF-4358-9A89-837974A1A90C}"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p14="http://schemas.microsoft.com/office/powerpoint/2010/main" val="325659482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image" Target="../media/image6.svg"/><Relationship Id="rId4" Type="http://schemas.openxmlformats.org/officeDocument/2006/relationships/image" Target="../media/image9.png"/><Relationship Id="rId9"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12.png"/><Relationship Id="rId1" Type="http://schemas.openxmlformats.org/officeDocument/2006/relationships/slideLayout" Target="../slideLayouts/slideLayout6.xml"/><Relationship Id="rId6" Type="http://schemas.openxmlformats.org/officeDocument/2006/relationships/image" Target="../media/image14.png"/><Relationship Id="rId5" Type="http://schemas.microsoft.com/office/2007/relationships/hdphoto" Target="../media/hdphoto2.wdp"/><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9" name="矩形 18"/>
          <p:cNvSpPr/>
          <p:nvPr/>
        </p:nvSpPr>
        <p:spPr>
          <a:xfrm>
            <a:off x="17237" y="-70816"/>
            <a:ext cx="12192000" cy="6858000"/>
          </a:xfrm>
          <a:prstGeom prst="rect">
            <a:avLst/>
          </a:prstGeom>
          <a:solidFill>
            <a:srgbClr val="0070C0">
              <a:alpha val="1882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28" name="BGM">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268200" y="-16787"/>
            <a:ext cx="609600" cy="609600"/>
          </a:xfrm>
          <a:prstGeom prst="rect">
            <a:avLst/>
          </a:prstGeom>
        </p:spPr>
      </p:pic>
      <p:pic>
        <p:nvPicPr>
          <p:cNvPr id="13" name="图片 12" descr="3.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94159" y="2634584"/>
            <a:ext cx="12168336" cy="1375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左下始"/>
          <p:cNvSpPr/>
          <p:nvPr/>
        </p:nvSpPr>
        <p:spPr>
          <a:xfrm>
            <a:off x="1656989" y="6109734"/>
            <a:ext cx="762361" cy="762361"/>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15" name="左下始2"/>
          <p:cNvSpPr/>
          <p:nvPr/>
        </p:nvSpPr>
        <p:spPr>
          <a:xfrm>
            <a:off x="1670957" y="6170057"/>
            <a:ext cx="648064" cy="648064"/>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16" name="椭圆 15"/>
          <p:cNvSpPr/>
          <p:nvPr/>
        </p:nvSpPr>
        <p:spPr>
          <a:xfrm>
            <a:off x="1624279" y="6284888"/>
            <a:ext cx="512606" cy="512608"/>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17" name="椭圆 16"/>
          <p:cNvSpPr/>
          <p:nvPr/>
        </p:nvSpPr>
        <p:spPr>
          <a:xfrm>
            <a:off x="1648171" y="6353712"/>
            <a:ext cx="380540" cy="399596"/>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18" name="椭圆 17"/>
          <p:cNvSpPr/>
          <p:nvPr/>
        </p:nvSpPr>
        <p:spPr>
          <a:xfrm>
            <a:off x="1639311" y="6439305"/>
            <a:ext cx="273082" cy="286756"/>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29" name="椭圆 28"/>
          <p:cNvSpPr/>
          <p:nvPr/>
        </p:nvSpPr>
        <p:spPr>
          <a:xfrm>
            <a:off x="1504155" y="6513695"/>
            <a:ext cx="209656" cy="220154"/>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30" name="椭圆 29"/>
          <p:cNvSpPr/>
          <p:nvPr/>
        </p:nvSpPr>
        <p:spPr>
          <a:xfrm>
            <a:off x="1415480" y="6543558"/>
            <a:ext cx="186140" cy="195462"/>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31" name="椭圆 30"/>
          <p:cNvSpPr/>
          <p:nvPr/>
        </p:nvSpPr>
        <p:spPr>
          <a:xfrm>
            <a:off x="2280877" y="6750988"/>
            <a:ext cx="206677" cy="209449"/>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32" name="椭圆 31"/>
          <p:cNvSpPr/>
          <p:nvPr/>
        </p:nvSpPr>
        <p:spPr>
          <a:xfrm>
            <a:off x="1455928" y="6676532"/>
            <a:ext cx="121168" cy="132338"/>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33" name="椭圆 32"/>
          <p:cNvSpPr/>
          <p:nvPr/>
        </p:nvSpPr>
        <p:spPr>
          <a:xfrm>
            <a:off x="1854131" y="6843455"/>
            <a:ext cx="174981" cy="183151"/>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34" name="椭圆 33"/>
          <p:cNvSpPr/>
          <p:nvPr/>
        </p:nvSpPr>
        <p:spPr>
          <a:xfrm>
            <a:off x="1570579" y="6313788"/>
            <a:ext cx="99917" cy="104582"/>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35" name="椭圆 34"/>
          <p:cNvSpPr/>
          <p:nvPr/>
        </p:nvSpPr>
        <p:spPr>
          <a:xfrm>
            <a:off x="2188441" y="6811980"/>
            <a:ext cx="169641" cy="177562"/>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36" name="椭圆 35"/>
          <p:cNvSpPr/>
          <p:nvPr/>
        </p:nvSpPr>
        <p:spPr>
          <a:xfrm>
            <a:off x="1559226" y="6430501"/>
            <a:ext cx="105504" cy="110430"/>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37" name="椭圆 36"/>
          <p:cNvSpPr/>
          <p:nvPr/>
        </p:nvSpPr>
        <p:spPr>
          <a:xfrm>
            <a:off x="2101185" y="6846139"/>
            <a:ext cx="172076" cy="180110"/>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38" name="椭圆 37"/>
          <p:cNvSpPr/>
          <p:nvPr/>
        </p:nvSpPr>
        <p:spPr>
          <a:xfrm>
            <a:off x="1589905" y="6736863"/>
            <a:ext cx="120720" cy="126356"/>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39" name="右下始"/>
          <p:cNvSpPr/>
          <p:nvPr/>
        </p:nvSpPr>
        <p:spPr>
          <a:xfrm>
            <a:off x="-749807" y="5724622"/>
            <a:ext cx="711296" cy="711296"/>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40" name="右下"/>
          <p:cNvSpPr/>
          <p:nvPr/>
        </p:nvSpPr>
        <p:spPr>
          <a:xfrm>
            <a:off x="-832864" y="5805289"/>
            <a:ext cx="652963" cy="652963"/>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41" name="右下"/>
          <p:cNvSpPr/>
          <p:nvPr/>
        </p:nvSpPr>
        <p:spPr>
          <a:xfrm>
            <a:off x="-929887" y="5894306"/>
            <a:ext cx="577664" cy="577664"/>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42" name="右下"/>
          <p:cNvSpPr/>
          <p:nvPr/>
        </p:nvSpPr>
        <p:spPr>
          <a:xfrm>
            <a:off x="-990298" y="5956031"/>
            <a:ext cx="487816" cy="487816"/>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43" name="右下"/>
          <p:cNvSpPr/>
          <p:nvPr/>
        </p:nvSpPr>
        <p:spPr>
          <a:xfrm>
            <a:off x="-990298" y="6006026"/>
            <a:ext cx="396387" cy="396387"/>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44" name="右下"/>
          <p:cNvSpPr/>
          <p:nvPr/>
        </p:nvSpPr>
        <p:spPr>
          <a:xfrm>
            <a:off x="-1037382" y="6082704"/>
            <a:ext cx="319708" cy="319708"/>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45" name="右下"/>
          <p:cNvSpPr/>
          <p:nvPr/>
        </p:nvSpPr>
        <p:spPr>
          <a:xfrm>
            <a:off x="-1061195" y="6149514"/>
            <a:ext cx="236381" cy="236381"/>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46" name="右下"/>
          <p:cNvSpPr/>
          <p:nvPr/>
        </p:nvSpPr>
        <p:spPr>
          <a:xfrm>
            <a:off x="-1101397" y="6203778"/>
            <a:ext cx="158392" cy="158392"/>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47" name="右下"/>
          <p:cNvSpPr/>
          <p:nvPr/>
        </p:nvSpPr>
        <p:spPr>
          <a:xfrm>
            <a:off x="-1087464" y="6347794"/>
            <a:ext cx="150639" cy="150639"/>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48" name="右下"/>
          <p:cNvSpPr/>
          <p:nvPr/>
        </p:nvSpPr>
        <p:spPr>
          <a:xfrm>
            <a:off x="-1255947" y="6023994"/>
            <a:ext cx="179785" cy="179785"/>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49" name="右下"/>
          <p:cNvSpPr/>
          <p:nvPr/>
        </p:nvSpPr>
        <p:spPr>
          <a:xfrm>
            <a:off x="-1436574" y="6316554"/>
            <a:ext cx="119967" cy="119967"/>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50" name="右下"/>
          <p:cNvSpPr/>
          <p:nvPr/>
        </p:nvSpPr>
        <p:spPr>
          <a:xfrm>
            <a:off x="-1269352" y="6275786"/>
            <a:ext cx="152720" cy="152720"/>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p>
        </p:txBody>
      </p:sp>
      <p:sp>
        <p:nvSpPr>
          <p:cNvPr id="51" name="左上"/>
          <p:cNvSpPr/>
          <p:nvPr/>
        </p:nvSpPr>
        <p:spPr>
          <a:xfrm>
            <a:off x="4155832" y="-821593"/>
            <a:ext cx="470359" cy="470359"/>
          </a:xfrm>
          <a:prstGeom prst="ellipse">
            <a:avLst/>
          </a:prstGeom>
          <a:gradFill>
            <a:gsLst>
              <a:gs pos="0">
                <a:schemeClr val="accent1">
                  <a:tint val="66000"/>
                  <a:satMod val="160000"/>
                  <a:alpha val="0"/>
                </a:schemeClr>
              </a:gs>
              <a:gs pos="50000">
                <a:srgbClr val="C40014">
                  <a:alpha val="18000"/>
                </a:srgbClr>
              </a:gs>
              <a:gs pos="100000">
                <a:srgbClr val="0070C0"/>
              </a:gs>
            </a:gsLst>
            <a:path path="circle">
              <a:fillToRect l="50000" t="50000" r="50000" b="5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52" name="左上"/>
          <p:cNvSpPr/>
          <p:nvPr/>
        </p:nvSpPr>
        <p:spPr>
          <a:xfrm>
            <a:off x="4120133" y="-821254"/>
            <a:ext cx="409575" cy="409575"/>
          </a:xfrm>
          <a:prstGeom prst="ellipse">
            <a:avLst/>
          </a:prstGeom>
          <a:gradFill>
            <a:gsLst>
              <a:gs pos="0">
                <a:schemeClr val="accent1">
                  <a:tint val="66000"/>
                  <a:satMod val="160000"/>
                  <a:alpha val="0"/>
                </a:schemeClr>
              </a:gs>
              <a:gs pos="50000">
                <a:srgbClr val="C40014">
                  <a:alpha val="18000"/>
                </a:srgbClr>
              </a:gs>
              <a:gs pos="100000">
                <a:srgbClr val="0070C0"/>
              </a:gs>
            </a:gsLst>
            <a:path path="circle">
              <a:fillToRect l="50000" t="50000" r="50000" b="5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53" name="左上"/>
          <p:cNvSpPr/>
          <p:nvPr/>
        </p:nvSpPr>
        <p:spPr>
          <a:xfrm>
            <a:off x="4109594" y="-800708"/>
            <a:ext cx="313122" cy="313120"/>
          </a:xfrm>
          <a:prstGeom prst="ellipse">
            <a:avLst/>
          </a:prstGeom>
          <a:gradFill>
            <a:gsLst>
              <a:gs pos="0">
                <a:schemeClr val="accent1">
                  <a:tint val="66000"/>
                  <a:satMod val="160000"/>
                  <a:alpha val="0"/>
                </a:schemeClr>
              </a:gs>
              <a:gs pos="50000">
                <a:srgbClr val="C40014">
                  <a:alpha val="18000"/>
                </a:srgbClr>
              </a:gs>
              <a:gs pos="100000">
                <a:srgbClr val="0070C0"/>
              </a:gs>
            </a:gsLst>
            <a:path path="circle">
              <a:fillToRect l="50000" t="50000" r="50000" b="5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54" name="左上"/>
          <p:cNvSpPr/>
          <p:nvPr/>
        </p:nvSpPr>
        <p:spPr>
          <a:xfrm>
            <a:off x="4122125" y="-827602"/>
            <a:ext cx="236582" cy="236580"/>
          </a:xfrm>
          <a:prstGeom prst="ellipse">
            <a:avLst/>
          </a:prstGeom>
          <a:gradFill>
            <a:gsLst>
              <a:gs pos="0">
                <a:schemeClr val="accent1">
                  <a:tint val="66000"/>
                  <a:satMod val="160000"/>
                  <a:alpha val="0"/>
                </a:schemeClr>
              </a:gs>
              <a:gs pos="50000">
                <a:srgbClr val="C40014">
                  <a:alpha val="18000"/>
                </a:srgbClr>
              </a:gs>
              <a:gs pos="100000">
                <a:srgbClr val="0070C0"/>
              </a:gs>
            </a:gsLst>
            <a:path path="circle">
              <a:fillToRect l="50000" t="50000" r="50000" b="5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55" name="左上"/>
          <p:cNvSpPr/>
          <p:nvPr/>
        </p:nvSpPr>
        <p:spPr>
          <a:xfrm>
            <a:off x="4106062" y="-829284"/>
            <a:ext cx="198533" cy="198531"/>
          </a:xfrm>
          <a:prstGeom prst="ellipse">
            <a:avLst/>
          </a:prstGeom>
          <a:gradFill>
            <a:gsLst>
              <a:gs pos="0">
                <a:schemeClr val="accent1">
                  <a:tint val="66000"/>
                  <a:satMod val="160000"/>
                  <a:alpha val="0"/>
                </a:schemeClr>
              </a:gs>
              <a:gs pos="50000">
                <a:srgbClr val="C40014">
                  <a:alpha val="18000"/>
                </a:srgbClr>
              </a:gs>
              <a:gs pos="100000">
                <a:srgbClr val="0070C0"/>
              </a:gs>
            </a:gsLst>
            <a:path path="circle">
              <a:fillToRect l="50000" t="50000" r="50000" b="5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56" name="左上"/>
          <p:cNvSpPr/>
          <p:nvPr/>
        </p:nvSpPr>
        <p:spPr>
          <a:xfrm>
            <a:off x="4094063" y="-842678"/>
            <a:ext cx="161034" cy="161032"/>
          </a:xfrm>
          <a:prstGeom prst="ellipse">
            <a:avLst/>
          </a:prstGeom>
          <a:gradFill>
            <a:gsLst>
              <a:gs pos="0">
                <a:schemeClr val="accent1">
                  <a:tint val="66000"/>
                  <a:satMod val="160000"/>
                  <a:alpha val="0"/>
                </a:schemeClr>
              </a:gs>
              <a:gs pos="50000">
                <a:srgbClr val="C40014">
                  <a:alpha val="18000"/>
                </a:srgbClr>
              </a:gs>
              <a:gs pos="100000">
                <a:srgbClr val="0070C0"/>
              </a:gs>
            </a:gsLst>
            <a:path path="circle">
              <a:fillToRect l="50000" t="50000" r="50000" b="5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57" name="左上"/>
          <p:cNvSpPr/>
          <p:nvPr/>
        </p:nvSpPr>
        <p:spPr>
          <a:xfrm>
            <a:off x="4079776" y="-843572"/>
            <a:ext cx="123828" cy="123826"/>
          </a:xfrm>
          <a:prstGeom prst="ellipse">
            <a:avLst/>
          </a:prstGeom>
          <a:gradFill>
            <a:gsLst>
              <a:gs pos="0">
                <a:schemeClr val="accent1">
                  <a:tint val="66000"/>
                  <a:satMod val="160000"/>
                  <a:alpha val="0"/>
                </a:schemeClr>
              </a:gs>
              <a:gs pos="50000">
                <a:srgbClr val="C40014">
                  <a:alpha val="18000"/>
                </a:srgbClr>
              </a:gs>
              <a:gs pos="100000">
                <a:srgbClr val="0070C0"/>
              </a:gs>
            </a:gsLst>
            <a:path path="circle">
              <a:fillToRect l="50000" t="50000" r="50000" b="5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58" name="左上"/>
          <p:cNvSpPr/>
          <p:nvPr/>
        </p:nvSpPr>
        <p:spPr>
          <a:xfrm>
            <a:off x="6960972" y="-781659"/>
            <a:ext cx="409575" cy="409575"/>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59" name="左上"/>
          <p:cNvSpPr/>
          <p:nvPr/>
        </p:nvSpPr>
        <p:spPr>
          <a:xfrm>
            <a:off x="7007100" y="-800708"/>
            <a:ext cx="363446" cy="363446"/>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60" name="左上"/>
          <p:cNvSpPr/>
          <p:nvPr/>
        </p:nvSpPr>
        <p:spPr>
          <a:xfrm>
            <a:off x="7096630" y="-799692"/>
            <a:ext cx="274192" cy="274192"/>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61" name="左上"/>
          <p:cNvSpPr/>
          <p:nvPr/>
        </p:nvSpPr>
        <p:spPr>
          <a:xfrm>
            <a:off x="7134730" y="-821593"/>
            <a:ext cx="274192" cy="274192"/>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66" name="左上"/>
          <p:cNvSpPr/>
          <p:nvPr/>
        </p:nvSpPr>
        <p:spPr>
          <a:xfrm>
            <a:off x="7239436" y="-860606"/>
            <a:ext cx="274192" cy="274192"/>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67" name="左上"/>
          <p:cNvSpPr/>
          <p:nvPr/>
        </p:nvSpPr>
        <p:spPr>
          <a:xfrm>
            <a:off x="7342232" y="-917830"/>
            <a:ext cx="205760" cy="205760"/>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68" name="左上"/>
          <p:cNvSpPr/>
          <p:nvPr/>
        </p:nvSpPr>
        <p:spPr>
          <a:xfrm>
            <a:off x="7418432" y="-971170"/>
            <a:ext cx="152420" cy="152420"/>
          </a:xfrm>
          <a:prstGeom prst="ellipse">
            <a:avLst/>
          </a:prstGeom>
          <a:solidFill>
            <a:schemeClr val="accent3">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69" name="中间"/>
          <p:cNvSpPr/>
          <p:nvPr/>
        </p:nvSpPr>
        <p:spPr>
          <a:xfrm>
            <a:off x="5965078" y="2034555"/>
            <a:ext cx="346946" cy="346946"/>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70" name="左上"/>
          <p:cNvSpPr/>
          <p:nvPr/>
        </p:nvSpPr>
        <p:spPr>
          <a:xfrm>
            <a:off x="5877389" y="2055715"/>
            <a:ext cx="304626" cy="304626"/>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71" name="左上"/>
          <p:cNvSpPr/>
          <p:nvPr/>
        </p:nvSpPr>
        <p:spPr>
          <a:xfrm>
            <a:off x="5798176" y="2093353"/>
            <a:ext cx="238604" cy="238604"/>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72" name="左上"/>
          <p:cNvSpPr/>
          <p:nvPr/>
        </p:nvSpPr>
        <p:spPr>
          <a:xfrm>
            <a:off x="5710332" y="2124698"/>
            <a:ext cx="184150" cy="184150"/>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73" name="左上"/>
          <p:cNvSpPr/>
          <p:nvPr/>
        </p:nvSpPr>
        <p:spPr>
          <a:xfrm>
            <a:off x="5647415" y="2153179"/>
            <a:ext cx="138356" cy="138356"/>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74" name="左上"/>
          <p:cNvSpPr/>
          <p:nvPr/>
        </p:nvSpPr>
        <p:spPr>
          <a:xfrm>
            <a:off x="5606907" y="2168321"/>
            <a:ext cx="96904" cy="96904"/>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75" name="中间"/>
          <p:cNvSpPr/>
          <p:nvPr/>
        </p:nvSpPr>
        <p:spPr>
          <a:xfrm>
            <a:off x="5475536" y="2025030"/>
            <a:ext cx="346946" cy="346946"/>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76" name="左上"/>
          <p:cNvSpPr/>
          <p:nvPr/>
        </p:nvSpPr>
        <p:spPr>
          <a:xfrm>
            <a:off x="5608571" y="2055715"/>
            <a:ext cx="304626" cy="304626"/>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77" name="左上"/>
          <p:cNvSpPr/>
          <p:nvPr/>
        </p:nvSpPr>
        <p:spPr>
          <a:xfrm>
            <a:off x="5759988" y="2093141"/>
            <a:ext cx="238604" cy="238604"/>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78" name="左上"/>
          <p:cNvSpPr/>
          <p:nvPr/>
        </p:nvSpPr>
        <p:spPr>
          <a:xfrm>
            <a:off x="5859909" y="2134916"/>
            <a:ext cx="184150" cy="184150"/>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79" name="左上"/>
          <p:cNvSpPr/>
          <p:nvPr/>
        </p:nvSpPr>
        <p:spPr>
          <a:xfrm>
            <a:off x="5974881" y="2157813"/>
            <a:ext cx="138356" cy="138356"/>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sp>
        <p:nvSpPr>
          <p:cNvPr id="80" name="左上"/>
          <p:cNvSpPr/>
          <p:nvPr/>
        </p:nvSpPr>
        <p:spPr>
          <a:xfrm>
            <a:off x="6064785" y="2186446"/>
            <a:ext cx="96904" cy="96904"/>
          </a:xfrm>
          <a:prstGeom prst="ellipse">
            <a:avLst/>
          </a:prstGeom>
          <a:solidFill>
            <a:srgbClr val="00B0F0"/>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dirty="0"/>
          </a:p>
        </p:txBody>
      </p:sp>
      <p:pic>
        <p:nvPicPr>
          <p:cNvPr id="81" name="Picture 20" descr="C:\Documents and Settings\Administrator\桌面\]-02.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rot="19542994">
            <a:off x="3305748" y="2662844"/>
            <a:ext cx="1576630" cy="1576630"/>
          </a:xfrm>
          <a:prstGeom prst="rect">
            <a:avLst/>
          </a:prstGeom>
          <a:noFill/>
          <a:extLst>
            <a:ext uri="{909E8E84-426E-40DD-AFC4-6F175D3DCCD1}">
              <a14:hiddenFill xmlns:a14="http://schemas.microsoft.com/office/drawing/2010/main">
                <a:solidFill>
                  <a:srgbClr val="FFFFFF"/>
                </a:solidFill>
              </a14:hiddenFill>
            </a:ext>
          </a:extLst>
        </p:spPr>
      </p:pic>
      <p:sp>
        <p:nvSpPr>
          <p:cNvPr id="86" name="矩形 85"/>
          <p:cNvSpPr/>
          <p:nvPr/>
        </p:nvSpPr>
        <p:spPr>
          <a:xfrm>
            <a:off x="11391900" y="-351234"/>
            <a:ext cx="45719" cy="1416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9" name="TextBox 19"/>
          <p:cNvSpPr txBox="1"/>
          <p:nvPr/>
        </p:nvSpPr>
        <p:spPr>
          <a:xfrm>
            <a:off x="1227222" y="2434854"/>
            <a:ext cx="10106526" cy="1654748"/>
          </a:xfrm>
          <a:prstGeom prst="rect">
            <a:avLst/>
          </a:prstGeom>
          <a:noFill/>
          <a:effectLst/>
        </p:spPr>
        <p:txBody>
          <a:bodyPr wrap="square" rtlCol="0">
            <a:spAutoFit/>
          </a:bodyPr>
          <a:lstStyle/>
          <a:p>
            <a:pPr algn="ctr">
              <a:lnSpc>
                <a:spcPct val="150000"/>
              </a:lnSpc>
            </a:pPr>
            <a:r>
              <a:rPr lang="en-US" altLang="zh-CN" sz="3600" dirty="0">
                <a:solidFill>
                  <a:srgbClr val="FFC000"/>
                </a:solidFill>
                <a:latin typeface="Times New Roman" pitchFamily="18" charset="0"/>
                <a:ea typeface="微软雅黑" panose="020B0503020204020204" pitchFamily="34" charset="-122"/>
                <a:cs typeface="Times New Roman" pitchFamily="18" charset="0"/>
                <a:sym typeface="+mn-lt"/>
              </a:rPr>
              <a:t>Criticizing and analyzing the Culture and Society of Chinese and German entrepreneurship</a:t>
            </a:r>
            <a:endParaRPr lang="en-US" altLang="zh-CN" sz="3600" dirty="0">
              <a:solidFill>
                <a:srgbClr val="FFC000"/>
              </a:solidFill>
              <a:latin typeface="Times New Roman" pitchFamily="18" charset="0"/>
              <a:ea typeface="微软雅黑" panose="020B0503020204020204" pitchFamily="34" charset="-122"/>
              <a:cs typeface="Times New Roman" pitchFamily="18" charset="0"/>
              <a:sym typeface="+mn-lt"/>
            </a:endParaRPr>
          </a:p>
        </p:txBody>
      </p:sp>
      <p:grpSp>
        <p:nvGrpSpPr>
          <p:cNvPr id="90" name="组合 89"/>
          <p:cNvGrpSpPr/>
          <p:nvPr/>
        </p:nvGrpSpPr>
        <p:grpSpPr>
          <a:xfrm>
            <a:off x="3692061" y="4114090"/>
            <a:ext cx="4842351" cy="267784"/>
            <a:chOff x="3674825" y="4038512"/>
            <a:chExt cx="4842351" cy="267784"/>
          </a:xfrm>
        </p:grpSpPr>
        <p:sp>
          <p:nvSpPr>
            <p:cNvPr id="91" name="任意多边形 90"/>
            <p:cNvSpPr/>
            <p:nvPr/>
          </p:nvSpPr>
          <p:spPr>
            <a:xfrm>
              <a:off x="6026598" y="4038512"/>
              <a:ext cx="138804" cy="267784"/>
            </a:xfrm>
            <a:custGeom>
              <a:avLst/>
              <a:gdLst>
                <a:gd name="connsiteX0" fmla="*/ 69402 w 138804"/>
                <a:gd name="connsiteY0" fmla="*/ 0 h 267784"/>
                <a:gd name="connsiteX1" fmla="*/ 138804 w 138804"/>
                <a:gd name="connsiteY1" fmla="*/ 78286 h 267784"/>
                <a:gd name="connsiteX2" fmla="*/ 69402 w 138804"/>
                <a:gd name="connsiteY2" fmla="*/ 267784 h 267784"/>
                <a:gd name="connsiteX3" fmla="*/ 0 w 138804"/>
                <a:gd name="connsiteY3" fmla="*/ 78286 h 267784"/>
              </a:gdLst>
              <a:ahLst/>
              <a:cxnLst>
                <a:cxn ang="0">
                  <a:pos x="connsiteX0" y="connsiteY0"/>
                </a:cxn>
                <a:cxn ang="0">
                  <a:pos x="connsiteX1" y="connsiteY1"/>
                </a:cxn>
                <a:cxn ang="0">
                  <a:pos x="connsiteX2" y="connsiteY2"/>
                </a:cxn>
                <a:cxn ang="0">
                  <a:pos x="connsiteX3" y="connsiteY3"/>
                </a:cxn>
              </a:cxnLst>
              <a:rect l="l" t="t" r="r" b="b"/>
              <a:pathLst>
                <a:path w="138804" h="267784">
                  <a:moveTo>
                    <a:pt x="69402" y="0"/>
                  </a:moveTo>
                  <a:lnTo>
                    <a:pt x="138804" y="78286"/>
                  </a:lnTo>
                  <a:lnTo>
                    <a:pt x="69402" y="267784"/>
                  </a:lnTo>
                  <a:lnTo>
                    <a:pt x="0" y="78286"/>
                  </a:lnTo>
                  <a:close/>
                </a:path>
              </a:pathLst>
            </a:cu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pitchFamily="34" charset="-122"/>
                <a:ea typeface="微软雅黑" panose="020B0503020204020204" pitchFamily="34" charset="-122"/>
                <a:cs typeface="+mn-ea"/>
                <a:sym typeface="+mn-lt"/>
              </a:endParaRPr>
            </a:p>
          </p:txBody>
        </p:sp>
        <p:grpSp>
          <p:nvGrpSpPr>
            <p:cNvPr id="92" name="组合 91"/>
            <p:cNvGrpSpPr/>
            <p:nvPr/>
          </p:nvGrpSpPr>
          <p:grpSpPr>
            <a:xfrm flipV="1">
              <a:off x="3674825" y="4074839"/>
              <a:ext cx="4842351" cy="45719"/>
              <a:chOff x="3394710" y="4250530"/>
              <a:chExt cx="5392103" cy="0"/>
            </a:xfrm>
          </p:grpSpPr>
          <p:cxnSp>
            <p:nvCxnSpPr>
              <p:cNvPr id="93" name="直接连接符 92"/>
              <p:cNvCxnSpPr/>
              <p:nvPr/>
            </p:nvCxnSpPr>
            <p:spPr>
              <a:xfrm>
                <a:off x="6267450" y="4250530"/>
                <a:ext cx="2519363"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cxnSp>
            <p:nvCxnSpPr>
              <p:cNvPr id="94" name="直接连接符 93"/>
              <p:cNvCxnSpPr/>
              <p:nvPr/>
            </p:nvCxnSpPr>
            <p:spPr>
              <a:xfrm>
                <a:off x="3394710" y="4250530"/>
                <a:ext cx="2519363" cy="0"/>
              </a:xfrm>
              <a:prstGeom prst="line">
                <a:avLst/>
              </a:prstGeom>
              <a:ln>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grpSp>
      </p:grpSp>
      <p:sp>
        <p:nvSpPr>
          <p:cNvPr id="85" name="文本框 25">
            <a:extLst>
              <a:ext uri="{FF2B5EF4-FFF2-40B4-BE49-F238E27FC236}">
                <a16:creationId xmlns="" xmlns:a16="http://schemas.microsoft.com/office/drawing/2014/main" id="{2213EA3B-3806-4622-9913-9A488C21A825}"/>
              </a:ext>
            </a:extLst>
          </p:cNvPr>
          <p:cNvSpPr txBox="1"/>
          <p:nvPr/>
        </p:nvSpPr>
        <p:spPr>
          <a:xfrm>
            <a:off x="4983294" y="4391645"/>
            <a:ext cx="2288532" cy="369332"/>
          </a:xfrm>
          <a:prstGeom prst="rect">
            <a:avLst/>
          </a:prstGeom>
          <a:noFill/>
        </p:spPr>
        <p:txBody>
          <a:bodyPr wrap="square" rtlCol="0">
            <a:spAutoFit/>
          </a:bodyPr>
          <a:lstStyle/>
          <a:p>
            <a:pPr algn="ctr"/>
            <a:r>
              <a:rPr lang="en-US" altLang="zh-CN" b="1" dirty="0" smtClean="0">
                <a:solidFill>
                  <a:srgbClr val="002060"/>
                </a:solidFill>
                <a:latin typeface="Times New Roman" pitchFamily="18" charset="0"/>
                <a:cs typeface="Times New Roman" pitchFamily="18" charset="0"/>
              </a:rPr>
              <a:t>1704092 Su HAOJIE</a:t>
            </a:r>
          </a:p>
        </p:txBody>
      </p:sp>
      <p:sp>
        <p:nvSpPr>
          <p:cNvPr id="88" name="TextBox 87"/>
          <p:cNvSpPr txBox="1"/>
          <p:nvPr/>
        </p:nvSpPr>
        <p:spPr>
          <a:xfrm>
            <a:off x="3805114" y="5066795"/>
            <a:ext cx="4713150" cy="523220"/>
          </a:xfrm>
          <a:prstGeom prst="rect">
            <a:avLst/>
          </a:prstGeom>
          <a:noFill/>
        </p:spPr>
        <p:txBody>
          <a:bodyPr wrap="none" rtlCol="0">
            <a:spAutoFit/>
          </a:bodyPr>
          <a:lstStyle/>
          <a:p>
            <a:pPr algn="ctr"/>
            <a:r>
              <a:rPr lang="en-US" altLang="zh-CN" sz="2800" dirty="0" smtClean="0">
                <a:ln w="18415" cmpd="sng">
                  <a:noFill/>
                  <a:prstDash val="solid"/>
                </a:ln>
                <a:solidFill>
                  <a:schemeClr val="accent5">
                    <a:lumMod val="20000"/>
                    <a:lumOff val="80000"/>
                  </a:schemeClr>
                </a:solidFill>
                <a:latin typeface="Times New Roman" pitchFamily="18" charset="0"/>
                <a:ea typeface="Kozuka Gothic Pro L" pitchFamily="34" charset="-128"/>
                <a:cs typeface="Times New Roman" pitchFamily="18" charset="0"/>
              </a:rPr>
              <a:t>International Entrepreneurship</a:t>
            </a:r>
            <a:endParaRPr lang="en-US" altLang="zh-CN" sz="2800" dirty="0">
              <a:ln w="18415" cmpd="sng">
                <a:noFill/>
                <a:prstDash val="solid"/>
              </a:ln>
              <a:solidFill>
                <a:schemeClr val="accent5">
                  <a:lumMod val="20000"/>
                  <a:lumOff val="80000"/>
                </a:schemeClr>
              </a:solidFill>
              <a:latin typeface="Times New Roman" pitchFamily="18" charset="0"/>
              <a:ea typeface="Kozuka Gothic Pro L" pitchFamily="34" charset="-128"/>
              <a:cs typeface="Times New Roman" pitchFamily="18" charset="0"/>
            </a:endParaRPr>
          </a:p>
        </p:txBody>
      </p:sp>
    </p:spTree>
    <p:extLst>
      <p:ext uri="{BB962C8B-B14F-4D97-AF65-F5344CB8AC3E}">
        <p14:creationId xmlns:p14="http://schemas.microsoft.com/office/powerpoint/2010/main" val="198649287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fade">
                                      <p:cBhvr>
                                        <p:cTn id="10" dur="250"/>
                                        <p:tgtEl>
                                          <p:spTgt spid="19"/>
                                        </p:tgtEl>
                                      </p:cBhvr>
                                    </p:animEffect>
                                  </p:childTnLst>
                                </p:cTn>
                              </p:par>
                              <p:par>
                                <p:cTn id="11" presetID="0" presetClass="path" presetSubtype="0" accel="26000" decel="13000" fill="hold" grpId="0" nodeType="withEffect">
                                  <p:stCondLst>
                                    <p:cond delay="0"/>
                                  </p:stCondLst>
                                  <p:childTnLst>
                                    <p:animMotion origin="layout" path="M 2.5E-6 2.22222E-6 C 0.07982 -0.03519 0.50065 -0.14306 0.51458 -0.22547 C 0.52851 -0.30787 0.50872 -0.35185 0.44479 -0.37014 C 0.38112 -0.38843 0.21159 -0.37778 0.16107 -0.40417 C 0.11002 -0.43102 0.10612 -0.44514 0.10482 -0.49097 C 0.10312 -0.53704 0.14205 -0.57107 0.18789 -0.5831 C 0.23398 -0.59468 0.40677 -0.6007 0.447 -0.59884 " pathEditMode="relative" rAng="0" ptsTypes="AAAAAAA">
                                      <p:cBhvr>
                                        <p:cTn id="12" dur="2000" fill="hold"/>
                                        <p:tgtEl>
                                          <p:spTgt spid="14"/>
                                        </p:tgtEl>
                                        <p:attrNameLst>
                                          <p:attrName>ppt_x</p:attrName>
                                          <p:attrName>ppt_y</p:attrName>
                                        </p:attrNameLst>
                                      </p:cBhvr>
                                      <p:rCtr x="25938" y="-29977"/>
                                    </p:animMotion>
                                  </p:childTnLst>
                                </p:cTn>
                              </p:par>
                              <p:par>
                                <p:cTn id="13" presetID="0" presetClass="path" presetSubtype="0" accel="26000" decel="13000" fill="hold" grpId="0" nodeType="withEffect">
                                  <p:stCondLst>
                                    <p:cond delay="30"/>
                                  </p:stCondLst>
                                  <p:childTnLst>
                                    <p:animMotion origin="layout" path="M -1.875E-6 -7.40741E-7 C 0.07982 -0.03518 0.50065 -0.14305 0.51459 -0.22546 C 0.52852 -0.30787 0.50873 -0.35185 0.44479 -0.37014 C 0.38112 -0.38843 0.21159 -0.37778 0.16107 -0.40417 C 0.11003 -0.43102 0.10612 -0.44514 0.10482 -0.49097 C 0.10313 -0.53704 0.14206 -0.57106 0.18789 -0.5831 C 0.23399 -0.59468 0.40677 -0.60069 0.44701 -0.59884 " pathEditMode="relative" rAng="0" ptsTypes="AAAAAAA">
                                      <p:cBhvr>
                                        <p:cTn id="14" dur="2000" fill="hold"/>
                                        <p:tgtEl>
                                          <p:spTgt spid="15"/>
                                        </p:tgtEl>
                                        <p:attrNameLst>
                                          <p:attrName>ppt_x</p:attrName>
                                          <p:attrName>ppt_y</p:attrName>
                                        </p:attrNameLst>
                                      </p:cBhvr>
                                      <p:rCtr x="25938" y="-29977"/>
                                    </p:animMotion>
                                  </p:childTnLst>
                                </p:cTn>
                              </p:par>
                              <p:par>
                                <p:cTn id="15" presetID="0" presetClass="path" presetSubtype="0" accel="26000" decel="13000" fill="hold" grpId="0" nodeType="withEffect">
                                  <p:stCondLst>
                                    <p:cond delay="50"/>
                                  </p:stCondLst>
                                  <p:childTnLst>
                                    <p:animMotion origin="layout" path="M 3.33333E-6 -3.7037E-6 C 0.07981 -0.03518 0.51458 -0.13356 0.53854 -0.22222 C 0.56237 -0.31134 0.54257 -0.34236 0.51211 -0.36851 C 0.46263 -0.39745 0.20104 -0.38889 0.16914 -0.4 C 0.13711 -0.41111 0.10976 -0.44861 0.10794 -0.49444 C 0.10664 -0.54074 0.12252 -0.54907 0.16211 -0.57963 C 0.20169 -0.61018 0.41992 -0.61111 0.46041 -0.60926 " pathEditMode="relative" rAng="0" ptsTypes="AAAAAAA">
                                      <p:cBhvr>
                                        <p:cTn id="16" dur="2000" fill="hold"/>
                                        <p:tgtEl>
                                          <p:spTgt spid="16"/>
                                        </p:tgtEl>
                                        <p:attrNameLst>
                                          <p:attrName>ppt_x</p:attrName>
                                          <p:attrName>ppt_y</p:attrName>
                                        </p:attrNameLst>
                                      </p:cBhvr>
                                      <p:rCtr x="27448" y="-30509"/>
                                    </p:animMotion>
                                  </p:childTnLst>
                                </p:cTn>
                              </p:par>
                              <p:par>
                                <p:cTn id="17" presetID="0" presetClass="path" presetSubtype="0" accel="26000" decel="13000" fill="hold" grpId="0" nodeType="withEffect">
                                  <p:stCondLst>
                                    <p:cond delay="130"/>
                                  </p:stCondLst>
                                  <p:childTnLst>
                                    <p:animMotion origin="layout" path="M -1.25E-6 4.44444E-6 C 0.07878 -0.03519 0.54258 -0.16297 0.56628 -0.25186 C 0.58998 -0.34075 0.54987 -0.36482 0.5194 -0.39098 C 0.47031 -0.41991 0.22344 -0.37292 0.17279 -0.39931 C 0.12149 -0.42616 0.11055 -0.45348 0.10925 -0.49931 C 0.10768 -0.54537 0.12096 -0.54792 0.15612 -0.58125 C 0.1905 -0.61459 0.42513 -0.6169 0.46563 -0.61505 " pathEditMode="relative" rAng="0" ptsTypes="AAAAAAA">
                                      <p:cBhvr>
                                        <p:cTn id="18" dur="1920" fill="hold"/>
                                        <p:tgtEl>
                                          <p:spTgt spid="17"/>
                                        </p:tgtEl>
                                        <p:attrNameLst>
                                          <p:attrName>ppt_x</p:attrName>
                                          <p:attrName>ppt_y</p:attrName>
                                        </p:attrNameLst>
                                      </p:cBhvr>
                                      <p:rCtr x="28672" y="-30787"/>
                                    </p:animMotion>
                                  </p:childTnLst>
                                </p:cTn>
                              </p:par>
                              <p:par>
                                <p:cTn id="19" presetID="0" presetClass="path" presetSubtype="0" accel="26000" decel="13000" fill="hold" grpId="0" nodeType="withEffect">
                                  <p:stCondLst>
                                    <p:cond delay="150"/>
                                  </p:stCondLst>
                                  <p:childTnLst>
                                    <p:animMotion origin="layout" path="M -3.125E-6 -2.22222E-6 C 0.07878 -0.03518 0.51888 -0.14097 0.55729 -0.22639 C 0.59571 -0.31296 0.58282 -0.35856 0.53373 -0.3875 C 0.48438 -0.41643 0.24727 -0.37245 0.18229 -0.40046 C 0.11706 -0.42847 0.0767 -0.53472 0.17253 -0.5875 C 0.26823 -0.64028 0.44961 -0.61898 0.49063 -0.61713 " pathEditMode="relative" rAng="0" ptsTypes="AAAAAA">
                                      <p:cBhvr>
                                        <p:cTn id="20" dur="1950" fill="hold"/>
                                        <p:tgtEl>
                                          <p:spTgt spid="18"/>
                                        </p:tgtEl>
                                        <p:attrNameLst>
                                          <p:attrName>ppt_x</p:attrName>
                                          <p:attrName>ppt_y</p:attrName>
                                        </p:attrNameLst>
                                      </p:cBhvr>
                                      <p:rCtr x="28984" y="-31157"/>
                                    </p:animMotion>
                                  </p:childTnLst>
                                </p:cTn>
                              </p:par>
                              <p:par>
                                <p:cTn id="21" presetID="0" presetClass="path" presetSubtype="0" accel="26000" decel="13000" fill="hold" grpId="0" nodeType="withEffect">
                                  <p:stCondLst>
                                    <p:cond delay="170"/>
                                  </p:stCondLst>
                                  <p:childTnLst>
                                    <p:animMotion origin="layout" path="M -1.04167E-6 -7.40741E-7 C 0.07878 -0.03518 0.54167 -0.14074 0.58008 -0.22731 C 0.61823 -0.31458 0.5974 -0.38171 0.54805 -0.41065 C 0.49857 -0.43958 0.30951 -0.3787 0.23659 -0.39676 C 0.16367 -0.41481 0.12852 -0.46343 0.12513 -0.50093 C 0.12227 -0.53866 0.12565 -0.56065 0.16055 -0.59398 C 0.19518 -0.62731 0.46263 -0.63287 0.50365 -0.63102 " pathEditMode="relative" rAng="0" ptsTypes="AAAAAAA">
                                      <p:cBhvr>
                                        <p:cTn id="22" dur="2000" fill="hold"/>
                                        <p:tgtEl>
                                          <p:spTgt spid="29"/>
                                        </p:tgtEl>
                                        <p:attrNameLst>
                                          <p:attrName>ppt_x</p:attrName>
                                          <p:attrName>ppt_y</p:attrName>
                                        </p:attrNameLst>
                                      </p:cBhvr>
                                      <p:rCtr x="29987" y="-31574"/>
                                    </p:animMotion>
                                  </p:childTnLst>
                                </p:cTn>
                              </p:par>
                              <p:par>
                                <p:cTn id="23" presetID="0" presetClass="path" presetSubtype="0" accel="26000" decel="13000" fill="hold" grpId="0" nodeType="withEffect">
                                  <p:stCondLst>
                                    <p:cond delay="200"/>
                                  </p:stCondLst>
                                  <p:childTnLst>
                                    <p:animMotion origin="layout" path="M 2.08333E-6 2.96296E-6 C 0.07877 -0.03519 0.4901 -0.13056 0.54336 -0.18264 C 0.59648 -0.23473 0.59739 -0.3831 0.54804 -0.41204 C 0.49883 -0.44098 0.30976 -0.37778 0.23685 -0.39584 C 0.16393 -0.41389 0.12031 -0.46065 0.11719 -0.49815 C 0.11406 -0.53565 0.11914 -0.56898 0.15403 -0.60232 C 0.18854 -0.63542 0.45846 -0.63727 0.49948 -0.63542 " pathEditMode="relative" rAng="0" ptsTypes="AAAAAAA">
                                      <p:cBhvr>
                                        <p:cTn id="24" dur="2000" fill="hold"/>
                                        <p:tgtEl>
                                          <p:spTgt spid="30"/>
                                        </p:tgtEl>
                                        <p:attrNameLst>
                                          <p:attrName>ppt_x</p:attrName>
                                          <p:attrName>ppt_y</p:attrName>
                                        </p:attrNameLst>
                                      </p:cBhvr>
                                      <p:rCtr x="29206" y="-31806"/>
                                    </p:animMotion>
                                  </p:childTnLst>
                                </p:cTn>
                              </p:par>
                              <p:par>
                                <p:cTn id="25" presetID="0" presetClass="path" presetSubtype="0" accel="26000" decel="45000" fill="hold" grpId="0" nodeType="withEffect">
                                  <p:stCondLst>
                                    <p:cond delay="500"/>
                                  </p:stCondLst>
                                  <p:childTnLst>
                                    <p:animMotion origin="layout" path="M -2.91667E-6 1.48148E-6 C 0.07878 -0.03519 0.44831 -0.11505 0.51003 -0.16574 C 0.57201 -0.21644 0.57188 -0.29722 0.53295 -0.36019 C 0.49414 -0.42315 0.30964 -0.37778 0.23659 -0.39583 C 0.16367 -0.41389 0.12813 -0.4625 0.12539 -0.49977 C 0.12227 -0.53727 0.11914 -0.56875 0.15404 -0.60208 C 0.18854 -0.63542 0.38282 -0.63866 0.42357 -0.63681 " pathEditMode="relative" rAng="0" ptsTypes="AAAAAAA">
                                      <p:cBhvr>
                                        <p:cTn id="26" dur="2000" fill="hold"/>
                                        <p:tgtEl>
                                          <p:spTgt spid="31"/>
                                        </p:tgtEl>
                                        <p:attrNameLst>
                                          <p:attrName>ppt_x</p:attrName>
                                          <p:attrName>ppt_y</p:attrName>
                                        </p:attrNameLst>
                                      </p:cBhvr>
                                      <p:rCtr x="27982" y="-31875"/>
                                    </p:animMotion>
                                  </p:childTnLst>
                                </p:cTn>
                              </p:par>
                              <p:par>
                                <p:cTn id="27" presetID="0" presetClass="path" presetSubtype="0" accel="26000" decel="45000" fill="hold" grpId="0" nodeType="withEffect">
                                  <p:stCondLst>
                                    <p:cond delay="300"/>
                                  </p:stCondLst>
                                  <p:childTnLst>
                                    <p:animMotion origin="layout" path="M 1.04167E-6 -1.85185E-6 C 0.07878 -0.03518 0.55351 -0.14004 0.60716 -0.19213 C 0.66029 -0.24421 0.65299 -0.30879 0.61341 -0.38379 C 0.57383 -0.45879 0.30976 -0.37824 0.23659 -0.39629 C 0.16367 -0.41435 0.12812 -0.46296 0.12539 -0.50046 C 0.122 -0.53796 0.11914 -0.56944 0.15404 -0.60278 C 0.18854 -0.63611 0.46966 -0.63958 0.51042 -0.63773 " pathEditMode="relative" rAng="0" ptsTypes="AAAAAAA">
                                      <p:cBhvr>
                                        <p:cTn id="28" dur="2000" fill="hold"/>
                                        <p:tgtEl>
                                          <p:spTgt spid="32"/>
                                        </p:tgtEl>
                                        <p:attrNameLst>
                                          <p:attrName>ppt_x</p:attrName>
                                          <p:attrName>ppt_y</p:attrName>
                                        </p:attrNameLst>
                                      </p:cBhvr>
                                      <p:rCtr x="32253" y="-31921"/>
                                    </p:animMotion>
                                  </p:childTnLst>
                                </p:cTn>
                              </p:par>
                              <p:par>
                                <p:cTn id="29" presetID="0" presetClass="path" presetSubtype="0" accel="26000" decel="45000" fill="hold" grpId="0" nodeType="withEffect">
                                  <p:stCondLst>
                                    <p:cond delay="300"/>
                                  </p:stCondLst>
                                  <p:childTnLst>
                                    <p:animMotion origin="layout" path="M -4.79167E-6 -1.11111E-6 C 0.07878 -0.03518 0.51081 -0.08634 0.56472 -0.13842 C 0.61758 -0.19051 0.65665 -0.23009 0.61472 -0.35787 C 0.57305 -0.48565 0.30925 -0.37778 0.23646 -0.39583 C 0.16368 -0.41389 0.12761 -0.4625 0.12514 -0.49977 C 0.12201 -0.53727 0.11915 -0.56875 0.15404 -0.60208 C 0.18816 -0.63542 0.41862 -0.6456 0.45938 -0.64375 " pathEditMode="relative" rAng="0" ptsTypes="AAAAAAA">
                                      <p:cBhvr>
                                        <p:cTn id="30" dur="2000" fill="hold"/>
                                        <p:tgtEl>
                                          <p:spTgt spid="33"/>
                                        </p:tgtEl>
                                        <p:attrNameLst>
                                          <p:attrName>ppt_x</p:attrName>
                                          <p:attrName>ppt_y</p:attrName>
                                        </p:attrNameLst>
                                      </p:cBhvr>
                                      <p:rCtr x="31615" y="-32199"/>
                                    </p:animMotion>
                                  </p:childTnLst>
                                </p:cTn>
                              </p:par>
                              <p:par>
                                <p:cTn id="31" presetID="0" presetClass="path" presetSubtype="0" accel="26000" decel="45000" fill="hold" grpId="0" nodeType="withEffect">
                                  <p:stCondLst>
                                    <p:cond delay="300"/>
                                  </p:stCondLst>
                                  <p:childTnLst>
                                    <p:animMotion origin="layout" path="M -2.5E-6 -7.40741E-7 C 0.07878 -0.03518 0.52123 -0.0787 0.575 -0.13055 C 0.62813 -0.18264 0.63164 -0.21204 0.6 -0.28611 C 0.56823 -0.35995 0.2625 -0.30023 0.18959 -0.31805 C 0.11667 -0.33611 0.09388 -0.39491 0.09102 -0.43241 C 0.08815 -0.46991 0.10209 -0.50417 0.13841 -0.56343 C 0.17539 -0.62268 0.45378 -0.6169 0.4944 -0.61505 " pathEditMode="relative" rAng="0" ptsTypes="AAAAAAA">
                                      <p:cBhvr>
                                        <p:cTn id="32" dur="2000" fill="hold"/>
                                        <p:tgtEl>
                                          <p:spTgt spid="34"/>
                                        </p:tgtEl>
                                        <p:attrNameLst>
                                          <p:attrName>ppt_x</p:attrName>
                                          <p:attrName>ppt_y</p:attrName>
                                        </p:attrNameLst>
                                      </p:cBhvr>
                                      <p:rCtr x="31003" y="-30810"/>
                                    </p:animMotion>
                                  </p:childTnLst>
                                </p:cTn>
                              </p:par>
                              <p:par>
                                <p:cTn id="33" presetID="0" presetClass="path" presetSubtype="0" accel="26000" decel="45000" fill="hold" grpId="0" nodeType="withEffect">
                                  <p:stCondLst>
                                    <p:cond delay="400"/>
                                  </p:stCondLst>
                                  <p:childTnLst>
                                    <p:animMotion origin="layout" path="M 1.66667E-6 0 C 0.07877 -0.03519 0.42851 -0.07801 0.48893 -0.09745 C 0.54935 -0.1169 0.70143 -0.2419 0.6306 -0.38079 C 0.55976 -0.51968 0.31406 -0.4044 0.24101 -0.42245 C 0.1681 -0.44051 0.10833 -0.47106 0.1056 -0.50856 C 0.10247 -0.54606 0.10403 -0.58356 0.13893 -0.6169 C 0.17344 -0.65046 0.35208 -0.63287 0.39284 -0.63102 " pathEditMode="relative" rAng="0" ptsTypes="AAAAAAA">
                                      <p:cBhvr>
                                        <p:cTn id="34" dur="2000" fill="hold"/>
                                        <p:tgtEl>
                                          <p:spTgt spid="35"/>
                                        </p:tgtEl>
                                        <p:attrNameLst>
                                          <p:attrName>ppt_x</p:attrName>
                                          <p:attrName>ppt_y</p:attrName>
                                        </p:attrNameLst>
                                      </p:cBhvr>
                                      <p:rCtr x="32448" y="-31875"/>
                                    </p:animMotion>
                                  </p:childTnLst>
                                </p:cTn>
                              </p:par>
                              <p:par>
                                <p:cTn id="35" presetID="0" presetClass="path" presetSubtype="0" accel="26000" decel="45000" fill="hold" grpId="0" nodeType="withEffect">
                                  <p:stCondLst>
                                    <p:cond delay="400"/>
                                  </p:stCondLst>
                                  <p:childTnLst>
                                    <p:animMotion origin="layout" path="M -1.45833E-6 -1.85185E-6 C 0.07865 -0.03518 0.63464 -0.11805 0.68828 -0.17014 C 0.74154 -0.22222 0.74935 -0.28634 0.70091 -0.38958 C 0.65248 -0.49282 0.30951 -0.37824 0.23659 -0.39629 C 0.16367 -0.41435 0.128 -0.46296 0.12539 -0.50046 C 0.12201 -0.53796 0.11914 -0.56944 0.15404 -0.60278 C 0.18854 -0.63611 0.44727 -0.64028 0.48802 -0.63842 " pathEditMode="relative" rAng="0" ptsTypes="AAAAAAA">
                                      <p:cBhvr>
                                        <p:cTn id="36" dur="2000" fill="hold"/>
                                        <p:tgtEl>
                                          <p:spTgt spid="36"/>
                                        </p:tgtEl>
                                        <p:attrNameLst>
                                          <p:attrName>ppt_x</p:attrName>
                                          <p:attrName>ppt_y</p:attrName>
                                        </p:attrNameLst>
                                      </p:cBhvr>
                                      <p:rCtr x="36654" y="-31944"/>
                                    </p:animMotion>
                                  </p:childTnLst>
                                </p:cTn>
                              </p:par>
                              <p:par>
                                <p:cTn id="37" presetID="0" presetClass="path" presetSubtype="0" accel="25000" decel="13000" fill="hold" grpId="0" nodeType="withEffect">
                                  <p:stCondLst>
                                    <p:cond delay="300"/>
                                  </p:stCondLst>
                                  <p:childTnLst>
                                    <p:animMotion origin="layout" path="M 3.33333E-6 4.81481E-6 C 0.07877 -0.03519 0.59166 -0.122 0.64531 -0.17408 C 0.6983 -0.22616 0.72981 -0.32269 0.71041 -0.41528 C 0.69101 -0.50764 0.30976 -0.37778 0.23659 -0.39584 C 0.16367 -0.41389 0.12812 -0.4625 0.12539 -0.49977 C 0.12226 -0.53727 0.11914 -0.56875 0.15403 -0.60209 C 0.18854 -0.63542 0.44778 -0.64514 0.48854 -0.64329 " pathEditMode="relative" rAng="0" ptsTypes="AAAAAAA">
                                      <p:cBhvr>
                                        <p:cTn id="38" dur="2000" fill="hold"/>
                                        <p:tgtEl>
                                          <p:spTgt spid="38"/>
                                        </p:tgtEl>
                                        <p:attrNameLst>
                                          <p:attrName>ppt_x</p:attrName>
                                          <p:attrName>ppt_y</p:attrName>
                                        </p:attrNameLst>
                                      </p:cBhvr>
                                      <p:rCtr x="35807" y="-32176"/>
                                    </p:animMotion>
                                  </p:childTnLst>
                                </p:cTn>
                              </p:par>
                              <p:par>
                                <p:cTn id="39" presetID="10" presetClass="exit" presetSubtype="0" fill="hold" grpId="1" nodeType="withEffect">
                                  <p:stCondLst>
                                    <p:cond delay="1200"/>
                                  </p:stCondLst>
                                  <p:childTnLst>
                                    <p:animEffect transition="out" filter="fade">
                                      <p:cBhvr>
                                        <p:cTn id="40" dur="750"/>
                                        <p:tgtEl>
                                          <p:spTgt spid="14"/>
                                        </p:tgtEl>
                                      </p:cBhvr>
                                    </p:animEffect>
                                    <p:set>
                                      <p:cBhvr>
                                        <p:cTn id="41" dur="1" fill="hold">
                                          <p:stCondLst>
                                            <p:cond delay="749"/>
                                          </p:stCondLst>
                                        </p:cTn>
                                        <p:tgtEl>
                                          <p:spTgt spid="14"/>
                                        </p:tgtEl>
                                        <p:attrNameLst>
                                          <p:attrName>style.visibility</p:attrName>
                                        </p:attrNameLst>
                                      </p:cBhvr>
                                      <p:to>
                                        <p:strVal val="hidden"/>
                                      </p:to>
                                    </p:set>
                                  </p:childTnLst>
                                </p:cTn>
                              </p:par>
                              <p:par>
                                <p:cTn id="42" presetID="10" presetClass="exit" presetSubtype="0" fill="hold" grpId="1" nodeType="withEffect">
                                  <p:stCondLst>
                                    <p:cond delay="1300"/>
                                  </p:stCondLst>
                                  <p:childTnLst>
                                    <p:animEffect transition="out" filter="fade">
                                      <p:cBhvr>
                                        <p:cTn id="43" dur="750"/>
                                        <p:tgtEl>
                                          <p:spTgt spid="16"/>
                                        </p:tgtEl>
                                      </p:cBhvr>
                                    </p:animEffect>
                                    <p:set>
                                      <p:cBhvr>
                                        <p:cTn id="44" dur="1" fill="hold">
                                          <p:stCondLst>
                                            <p:cond delay="749"/>
                                          </p:stCondLst>
                                        </p:cTn>
                                        <p:tgtEl>
                                          <p:spTgt spid="16"/>
                                        </p:tgtEl>
                                        <p:attrNameLst>
                                          <p:attrName>style.visibility</p:attrName>
                                        </p:attrNameLst>
                                      </p:cBhvr>
                                      <p:to>
                                        <p:strVal val="hidden"/>
                                      </p:to>
                                    </p:set>
                                  </p:childTnLst>
                                </p:cTn>
                              </p:par>
                              <p:par>
                                <p:cTn id="45" presetID="10" presetClass="exit" presetSubtype="0" fill="hold" grpId="1" nodeType="withEffect">
                                  <p:stCondLst>
                                    <p:cond delay="1400"/>
                                  </p:stCondLst>
                                  <p:childTnLst>
                                    <p:animEffect transition="out" filter="fade">
                                      <p:cBhvr>
                                        <p:cTn id="46" dur="750"/>
                                        <p:tgtEl>
                                          <p:spTgt spid="17"/>
                                        </p:tgtEl>
                                      </p:cBhvr>
                                    </p:animEffect>
                                    <p:set>
                                      <p:cBhvr>
                                        <p:cTn id="47" dur="1" fill="hold">
                                          <p:stCondLst>
                                            <p:cond delay="749"/>
                                          </p:stCondLst>
                                        </p:cTn>
                                        <p:tgtEl>
                                          <p:spTgt spid="17"/>
                                        </p:tgtEl>
                                        <p:attrNameLst>
                                          <p:attrName>style.visibility</p:attrName>
                                        </p:attrNameLst>
                                      </p:cBhvr>
                                      <p:to>
                                        <p:strVal val="hidden"/>
                                      </p:to>
                                    </p:set>
                                  </p:childTnLst>
                                </p:cTn>
                              </p:par>
                              <p:par>
                                <p:cTn id="48" presetID="10" presetClass="exit" presetSubtype="0" fill="hold" grpId="1" nodeType="withEffect">
                                  <p:stCondLst>
                                    <p:cond delay="1400"/>
                                  </p:stCondLst>
                                  <p:childTnLst>
                                    <p:animEffect transition="out" filter="fade">
                                      <p:cBhvr>
                                        <p:cTn id="49" dur="750"/>
                                        <p:tgtEl>
                                          <p:spTgt spid="18"/>
                                        </p:tgtEl>
                                      </p:cBhvr>
                                    </p:animEffect>
                                    <p:set>
                                      <p:cBhvr>
                                        <p:cTn id="50" dur="1" fill="hold">
                                          <p:stCondLst>
                                            <p:cond delay="749"/>
                                          </p:stCondLst>
                                        </p:cTn>
                                        <p:tgtEl>
                                          <p:spTgt spid="18"/>
                                        </p:tgtEl>
                                        <p:attrNameLst>
                                          <p:attrName>style.visibility</p:attrName>
                                        </p:attrNameLst>
                                      </p:cBhvr>
                                      <p:to>
                                        <p:strVal val="hidden"/>
                                      </p:to>
                                    </p:set>
                                  </p:childTnLst>
                                </p:cTn>
                              </p:par>
                              <p:par>
                                <p:cTn id="51" presetID="10" presetClass="exit" presetSubtype="0" fill="hold" grpId="1" nodeType="withEffect">
                                  <p:stCondLst>
                                    <p:cond delay="1450"/>
                                  </p:stCondLst>
                                  <p:childTnLst>
                                    <p:animEffect transition="out" filter="fade">
                                      <p:cBhvr>
                                        <p:cTn id="52" dur="700"/>
                                        <p:tgtEl>
                                          <p:spTgt spid="29"/>
                                        </p:tgtEl>
                                      </p:cBhvr>
                                    </p:animEffect>
                                    <p:set>
                                      <p:cBhvr>
                                        <p:cTn id="53" dur="1" fill="hold">
                                          <p:stCondLst>
                                            <p:cond delay="699"/>
                                          </p:stCondLst>
                                        </p:cTn>
                                        <p:tgtEl>
                                          <p:spTgt spid="29"/>
                                        </p:tgtEl>
                                        <p:attrNameLst>
                                          <p:attrName>style.visibility</p:attrName>
                                        </p:attrNameLst>
                                      </p:cBhvr>
                                      <p:to>
                                        <p:strVal val="hidden"/>
                                      </p:to>
                                    </p:set>
                                  </p:childTnLst>
                                </p:cTn>
                              </p:par>
                              <p:par>
                                <p:cTn id="54" presetID="10" presetClass="exit" presetSubtype="0" fill="hold" grpId="1" nodeType="withEffect">
                                  <p:stCondLst>
                                    <p:cond delay="1500"/>
                                  </p:stCondLst>
                                  <p:childTnLst>
                                    <p:animEffect transition="out" filter="fade">
                                      <p:cBhvr>
                                        <p:cTn id="55" dur="800"/>
                                        <p:tgtEl>
                                          <p:spTgt spid="30"/>
                                        </p:tgtEl>
                                      </p:cBhvr>
                                    </p:animEffect>
                                    <p:set>
                                      <p:cBhvr>
                                        <p:cTn id="56" dur="1" fill="hold">
                                          <p:stCondLst>
                                            <p:cond delay="799"/>
                                          </p:stCondLst>
                                        </p:cTn>
                                        <p:tgtEl>
                                          <p:spTgt spid="30"/>
                                        </p:tgtEl>
                                        <p:attrNameLst>
                                          <p:attrName>style.visibility</p:attrName>
                                        </p:attrNameLst>
                                      </p:cBhvr>
                                      <p:to>
                                        <p:strVal val="hidden"/>
                                      </p:to>
                                    </p:set>
                                  </p:childTnLst>
                                </p:cTn>
                              </p:par>
                              <p:par>
                                <p:cTn id="57" presetID="10" presetClass="exit" presetSubtype="0" fill="hold" grpId="1" nodeType="withEffect">
                                  <p:stCondLst>
                                    <p:cond delay="1100"/>
                                  </p:stCondLst>
                                  <p:childTnLst>
                                    <p:animEffect transition="out" filter="fade">
                                      <p:cBhvr>
                                        <p:cTn id="58" dur="500"/>
                                        <p:tgtEl>
                                          <p:spTgt spid="31"/>
                                        </p:tgtEl>
                                      </p:cBhvr>
                                    </p:animEffect>
                                    <p:set>
                                      <p:cBhvr>
                                        <p:cTn id="59" dur="1" fill="hold">
                                          <p:stCondLst>
                                            <p:cond delay="499"/>
                                          </p:stCondLst>
                                        </p:cTn>
                                        <p:tgtEl>
                                          <p:spTgt spid="31"/>
                                        </p:tgtEl>
                                        <p:attrNameLst>
                                          <p:attrName>style.visibility</p:attrName>
                                        </p:attrNameLst>
                                      </p:cBhvr>
                                      <p:to>
                                        <p:strVal val="hidden"/>
                                      </p:to>
                                    </p:set>
                                  </p:childTnLst>
                                </p:cTn>
                              </p:par>
                              <p:par>
                                <p:cTn id="60" presetID="10" presetClass="exit" presetSubtype="0" fill="hold" grpId="1" nodeType="withEffect">
                                  <p:stCondLst>
                                    <p:cond delay="1100"/>
                                  </p:stCondLst>
                                  <p:childTnLst>
                                    <p:animEffect transition="out" filter="fade">
                                      <p:cBhvr>
                                        <p:cTn id="61" dur="500"/>
                                        <p:tgtEl>
                                          <p:spTgt spid="32"/>
                                        </p:tgtEl>
                                      </p:cBhvr>
                                    </p:animEffect>
                                    <p:set>
                                      <p:cBhvr>
                                        <p:cTn id="62" dur="1" fill="hold">
                                          <p:stCondLst>
                                            <p:cond delay="499"/>
                                          </p:stCondLst>
                                        </p:cTn>
                                        <p:tgtEl>
                                          <p:spTgt spid="32"/>
                                        </p:tgtEl>
                                        <p:attrNameLst>
                                          <p:attrName>style.visibility</p:attrName>
                                        </p:attrNameLst>
                                      </p:cBhvr>
                                      <p:to>
                                        <p:strVal val="hidden"/>
                                      </p:to>
                                    </p:set>
                                  </p:childTnLst>
                                </p:cTn>
                              </p:par>
                              <p:par>
                                <p:cTn id="63" presetID="10" presetClass="exit" presetSubtype="0" fill="hold" grpId="1" nodeType="withEffect">
                                  <p:stCondLst>
                                    <p:cond delay="1100"/>
                                  </p:stCondLst>
                                  <p:childTnLst>
                                    <p:animEffect transition="out" filter="fade">
                                      <p:cBhvr>
                                        <p:cTn id="64" dur="500"/>
                                        <p:tgtEl>
                                          <p:spTgt spid="33"/>
                                        </p:tgtEl>
                                      </p:cBhvr>
                                    </p:animEffect>
                                    <p:set>
                                      <p:cBhvr>
                                        <p:cTn id="65" dur="1" fill="hold">
                                          <p:stCondLst>
                                            <p:cond delay="499"/>
                                          </p:stCondLst>
                                        </p:cTn>
                                        <p:tgtEl>
                                          <p:spTgt spid="33"/>
                                        </p:tgtEl>
                                        <p:attrNameLst>
                                          <p:attrName>style.visibility</p:attrName>
                                        </p:attrNameLst>
                                      </p:cBhvr>
                                      <p:to>
                                        <p:strVal val="hidden"/>
                                      </p:to>
                                    </p:set>
                                  </p:childTnLst>
                                </p:cTn>
                              </p:par>
                              <p:par>
                                <p:cTn id="66" presetID="10" presetClass="exit" presetSubtype="0" fill="hold" grpId="1" nodeType="withEffect">
                                  <p:stCondLst>
                                    <p:cond delay="900"/>
                                  </p:stCondLst>
                                  <p:childTnLst>
                                    <p:animEffect transition="out" filter="fade">
                                      <p:cBhvr>
                                        <p:cTn id="67" dur="500"/>
                                        <p:tgtEl>
                                          <p:spTgt spid="34"/>
                                        </p:tgtEl>
                                      </p:cBhvr>
                                    </p:animEffect>
                                    <p:set>
                                      <p:cBhvr>
                                        <p:cTn id="68" dur="1" fill="hold">
                                          <p:stCondLst>
                                            <p:cond delay="499"/>
                                          </p:stCondLst>
                                        </p:cTn>
                                        <p:tgtEl>
                                          <p:spTgt spid="34"/>
                                        </p:tgtEl>
                                        <p:attrNameLst>
                                          <p:attrName>style.visibility</p:attrName>
                                        </p:attrNameLst>
                                      </p:cBhvr>
                                      <p:to>
                                        <p:strVal val="hidden"/>
                                      </p:to>
                                    </p:set>
                                  </p:childTnLst>
                                </p:cTn>
                              </p:par>
                              <p:par>
                                <p:cTn id="69" presetID="10" presetClass="exit" presetSubtype="0" fill="hold" grpId="1" nodeType="withEffect">
                                  <p:stCondLst>
                                    <p:cond delay="1100"/>
                                  </p:stCondLst>
                                  <p:childTnLst>
                                    <p:animEffect transition="out" filter="fade">
                                      <p:cBhvr>
                                        <p:cTn id="70" dur="500"/>
                                        <p:tgtEl>
                                          <p:spTgt spid="35"/>
                                        </p:tgtEl>
                                      </p:cBhvr>
                                    </p:animEffect>
                                    <p:set>
                                      <p:cBhvr>
                                        <p:cTn id="71" dur="1" fill="hold">
                                          <p:stCondLst>
                                            <p:cond delay="499"/>
                                          </p:stCondLst>
                                        </p:cTn>
                                        <p:tgtEl>
                                          <p:spTgt spid="35"/>
                                        </p:tgtEl>
                                        <p:attrNameLst>
                                          <p:attrName>style.visibility</p:attrName>
                                        </p:attrNameLst>
                                      </p:cBhvr>
                                      <p:to>
                                        <p:strVal val="hidden"/>
                                      </p:to>
                                    </p:set>
                                  </p:childTnLst>
                                </p:cTn>
                              </p:par>
                              <p:par>
                                <p:cTn id="72" presetID="10" presetClass="exit" presetSubtype="0" fill="hold" grpId="1" nodeType="withEffect">
                                  <p:stCondLst>
                                    <p:cond delay="1200"/>
                                  </p:stCondLst>
                                  <p:childTnLst>
                                    <p:animEffect transition="out" filter="fade">
                                      <p:cBhvr>
                                        <p:cTn id="73" dur="500"/>
                                        <p:tgtEl>
                                          <p:spTgt spid="36"/>
                                        </p:tgtEl>
                                      </p:cBhvr>
                                    </p:animEffect>
                                    <p:set>
                                      <p:cBhvr>
                                        <p:cTn id="74" dur="1" fill="hold">
                                          <p:stCondLst>
                                            <p:cond delay="499"/>
                                          </p:stCondLst>
                                        </p:cTn>
                                        <p:tgtEl>
                                          <p:spTgt spid="36"/>
                                        </p:tgtEl>
                                        <p:attrNameLst>
                                          <p:attrName>style.visibility</p:attrName>
                                        </p:attrNameLst>
                                      </p:cBhvr>
                                      <p:to>
                                        <p:strVal val="hidden"/>
                                      </p:to>
                                    </p:set>
                                  </p:childTnLst>
                                </p:cTn>
                              </p:par>
                              <p:par>
                                <p:cTn id="75" presetID="10" presetClass="exit" presetSubtype="0" fill="hold" grpId="0" nodeType="withEffect">
                                  <p:stCondLst>
                                    <p:cond delay="1200"/>
                                  </p:stCondLst>
                                  <p:childTnLst>
                                    <p:animEffect transition="out" filter="fade">
                                      <p:cBhvr>
                                        <p:cTn id="76" dur="500"/>
                                        <p:tgtEl>
                                          <p:spTgt spid="37"/>
                                        </p:tgtEl>
                                      </p:cBhvr>
                                    </p:animEffect>
                                    <p:set>
                                      <p:cBhvr>
                                        <p:cTn id="77" dur="1" fill="hold">
                                          <p:stCondLst>
                                            <p:cond delay="499"/>
                                          </p:stCondLst>
                                        </p:cTn>
                                        <p:tgtEl>
                                          <p:spTgt spid="37"/>
                                        </p:tgtEl>
                                        <p:attrNameLst>
                                          <p:attrName>style.visibility</p:attrName>
                                        </p:attrNameLst>
                                      </p:cBhvr>
                                      <p:to>
                                        <p:strVal val="hidden"/>
                                      </p:to>
                                    </p:set>
                                  </p:childTnLst>
                                </p:cTn>
                              </p:par>
                              <p:par>
                                <p:cTn id="78" presetID="10" presetClass="exit" presetSubtype="0" fill="hold" grpId="1" nodeType="withEffect">
                                  <p:stCondLst>
                                    <p:cond delay="1200"/>
                                  </p:stCondLst>
                                  <p:childTnLst>
                                    <p:animEffect transition="out" filter="fade">
                                      <p:cBhvr>
                                        <p:cTn id="79" dur="500"/>
                                        <p:tgtEl>
                                          <p:spTgt spid="38"/>
                                        </p:tgtEl>
                                      </p:cBhvr>
                                    </p:animEffect>
                                    <p:set>
                                      <p:cBhvr>
                                        <p:cTn id="80" dur="1" fill="hold">
                                          <p:stCondLst>
                                            <p:cond delay="499"/>
                                          </p:stCondLst>
                                        </p:cTn>
                                        <p:tgtEl>
                                          <p:spTgt spid="38"/>
                                        </p:tgtEl>
                                        <p:attrNameLst>
                                          <p:attrName>style.visibility</p:attrName>
                                        </p:attrNameLst>
                                      </p:cBhvr>
                                      <p:to>
                                        <p:strVal val="hidden"/>
                                      </p:to>
                                    </p:set>
                                  </p:childTnLst>
                                </p:cTn>
                              </p:par>
                              <p:par>
                                <p:cTn id="81" presetID="10" presetClass="exit" presetSubtype="0" fill="hold" grpId="2" nodeType="withEffect">
                                  <p:stCondLst>
                                    <p:cond delay="1200"/>
                                  </p:stCondLst>
                                  <p:childTnLst>
                                    <p:animEffect transition="out" filter="fade">
                                      <p:cBhvr>
                                        <p:cTn id="82" dur="500"/>
                                        <p:tgtEl>
                                          <p:spTgt spid="14"/>
                                        </p:tgtEl>
                                      </p:cBhvr>
                                    </p:animEffect>
                                    <p:set>
                                      <p:cBhvr>
                                        <p:cTn id="83" dur="1" fill="hold">
                                          <p:stCondLst>
                                            <p:cond delay="499"/>
                                          </p:stCondLst>
                                        </p:cTn>
                                        <p:tgtEl>
                                          <p:spTgt spid="14"/>
                                        </p:tgtEl>
                                        <p:attrNameLst>
                                          <p:attrName>style.visibility</p:attrName>
                                        </p:attrNameLst>
                                      </p:cBhvr>
                                      <p:to>
                                        <p:strVal val="hidden"/>
                                      </p:to>
                                    </p:set>
                                  </p:childTnLst>
                                </p:cTn>
                              </p:par>
                              <p:par>
                                <p:cTn id="84" presetID="10" presetClass="exit" presetSubtype="0" fill="hold" grpId="1" nodeType="withEffect">
                                  <p:stCondLst>
                                    <p:cond delay="1300"/>
                                  </p:stCondLst>
                                  <p:childTnLst>
                                    <p:animEffect transition="out" filter="fade">
                                      <p:cBhvr>
                                        <p:cTn id="85" dur="700"/>
                                        <p:tgtEl>
                                          <p:spTgt spid="15"/>
                                        </p:tgtEl>
                                      </p:cBhvr>
                                    </p:animEffect>
                                    <p:set>
                                      <p:cBhvr>
                                        <p:cTn id="86" dur="1" fill="hold">
                                          <p:stCondLst>
                                            <p:cond delay="699"/>
                                          </p:stCondLst>
                                        </p:cTn>
                                        <p:tgtEl>
                                          <p:spTgt spid="15"/>
                                        </p:tgtEl>
                                        <p:attrNameLst>
                                          <p:attrName>style.visibility</p:attrName>
                                        </p:attrNameLst>
                                      </p:cBhvr>
                                      <p:to>
                                        <p:strVal val="hidden"/>
                                      </p:to>
                                    </p:set>
                                  </p:childTnLst>
                                </p:cTn>
                              </p:par>
                              <p:par>
                                <p:cTn id="87" presetID="37" presetClass="path" presetSubtype="0" accel="19000" decel="10000" fill="hold" grpId="0" nodeType="withEffect">
                                  <p:stCondLst>
                                    <p:cond delay="500"/>
                                  </p:stCondLst>
                                  <p:childTnLst>
                                    <p:animMotion origin="layout" path="M 1.66667E-6 -4.07407E-6 C 0.12161 -0.05301 0.56653 -0.17245 0.71185 -0.24861 C 0.85716 -0.32476 0.89518 -0.40879 0.87226 -0.45694 C 0.86992 -0.53217 0.55208 -0.52916 0.57292 -0.53819 " pathEditMode="relative" rAng="0" ptsTypes="AAAA">
                                      <p:cBhvr>
                                        <p:cTn id="88" dur="1400" fill="hold"/>
                                        <p:tgtEl>
                                          <p:spTgt spid="39"/>
                                        </p:tgtEl>
                                        <p:attrNameLst>
                                          <p:attrName>ppt_x</p:attrName>
                                          <p:attrName>ppt_y</p:attrName>
                                        </p:attrNameLst>
                                      </p:cBhvr>
                                      <p:rCtr x="43919" y="-26921"/>
                                    </p:animMotion>
                                  </p:childTnLst>
                                </p:cTn>
                              </p:par>
                              <p:par>
                                <p:cTn id="89" presetID="37" presetClass="path" presetSubtype="0" accel="19000" decel="10000" fill="hold" grpId="0" nodeType="withEffect">
                                  <p:stCondLst>
                                    <p:cond delay="550"/>
                                  </p:stCondLst>
                                  <p:childTnLst>
                                    <p:animMotion origin="layout" path="M -3.54167E-6 -1.48148E-6 C 0.12123 -0.05301 0.61563 -0.19861 0.76511 -0.28287 C 0.91459 -0.36713 0.93177 -0.46111 0.89701 -0.50509 C 0.86237 -0.54907 0.625 -0.53542 0.55638 -0.54629 " pathEditMode="relative" rAng="0" ptsTypes="AAAA">
                                      <p:cBhvr>
                                        <p:cTn id="90" dur="1400" fill="hold"/>
                                        <p:tgtEl>
                                          <p:spTgt spid="40"/>
                                        </p:tgtEl>
                                        <p:attrNameLst>
                                          <p:attrName>ppt_x</p:attrName>
                                          <p:attrName>ppt_y</p:attrName>
                                        </p:attrNameLst>
                                      </p:cBhvr>
                                      <p:rCtr x="45599" y="-27315"/>
                                    </p:animMotion>
                                  </p:childTnLst>
                                </p:cTn>
                              </p:par>
                              <p:par>
                                <p:cTn id="91" presetID="37" presetClass="path" presetSubtype="0" accel="19000" decel="10000" fill="hold" grpId="0" nodeType="withEffect">
                                  <p:stCondLst>
                                    <p:cond delay="600"/>
                                  </p:stCondLst>
                                  <p:childTnLst>
                                    <p:animMotion origin="layout" path="M 4.16667E-6 -3.7037E-7 C 0.12135 -0.05301 0.66158 -0.19537 0.81315 -0.2831 C 0.96653 -0.37153 0.9595 -0.48611 0.92018 -0.53125 C 0.88073 -0.57639 0.64843 -0.54884 0.57695 -0.55347 " pathEditMode="relative" rAng="0" ptsTypes="AAAA">
                                      <p:cBhvr>
                                        <p:cTn id="92" dur="1400" fill="hold"/>
                                        <p:tgtEl>
                                          <p:spTgt spid="41"/>
                                        </p:tgtEl>
                                        <p:attrNameLst>
                                          <p:attrName>ppt_x</p:attrName>
                                          <p:attrName>ppt_y</p:attrName>
                                        </p:attrNameLst>
                                      </p:cBhvr>
                                      <p:rCtr x="47201" y="-27894"/>
                                    </p:animMotion>
                                  </p:childTnLst>
                                </p:cTn>
                              </p:par>
                              <p:par>
                                <p:cTn id="93" presetID="37" presetClass="path" presetSubtype="0" accel="19000" decel="10000" fill="hold" grpId="0" nodeType="withEffect">
                                  <p:stCondLst>
                                    <p:cond delay="650"/>
                                  </p:stCondLst>
                                  <p:childTnLst>
                                    <p:animMotion origin="layout" path="M -2.08333E-6 4.81481E-6 C 0.12123 -0.05301 0.67761 -0.17686 0.83607 -0.26945 C 0.99466 -0.36204 0.99336 -0.50741 0.95065 -0.55556 C 0.90794 -0.60371 0.65638 -0.5551 0.58008 -0.55857 " pathEditMode="relative" rAng="0" ptsTypes="AAAA">
                                      <p:cBhvr>
                                        <p:cTn id="94" dur="1400" fill="hold"/>
                                        <p:tgtEl>
                                          <p:spTgt spid="42"/>
                                        </p:tgtEl>
                                        <p:attrNameLst>
                                          <p:attrName>ppt_x</p:attrName>
                                          <p:attrName>ppt_y</p:attrName>
                                        </p:attrNameLst>
                                      </p:cBhvr>
                                      <p:rCtr x="48750" y="-28866"/>
                                    </p:animMotion>
                                  </p:childTnLst>
                                </p:cTn>
                              </p:par>
                              <p:par>
                                <p:cTn id="95" presetID="37" presetClass="path" presetSubtype="0" accel="19000" decel="10000" fill="hold" grpId="0" nodeType="withEffect">
                                  <p:stCondLst>
                                    <p:cond delay="700"/>
                                  </p:stCondLst>
                                  <p:childTnLst>
                                    <p:animMotion origin="layout" path="M 3.95833E-6 3.7037E-7 C 0.12122 -0.05301 0.70169 -0.16412 0.86302 -0.25532 C 1.02421 -0.34653 1.01367 -0.49699 0.9677 -0.54722 C 0.92174 -0.59745 0.66653 -0.55208 0.58645 -0.55718 " pathEditMode="relative" rAng="0" ptsTypes="AAAA">
                                      <p:cBhvr>
                                        <p:cTn id="96" dur="1400" fill="hold"/>
                                        <p:tgtEl>
                                          <p:spTgt spid="43"/>
                                        </p:tgtEl>
                                        <p:attrNameLst>
                                          <p:attrName>ppt_x</p:attrName>
                                          <p:attrName>ppt_y</p:attrName>
                                        </p:attrNameLst>
                                      </p:cBhvr>
                                      <p:rCtr x="49857" y="-28565"/>
                                    </p:animMotion>
                                  </p:childTnLst>
                                </p:cTn>
                              </p:par>
                              <p:par>
                                <p:cTn id="97" presetID="37" presetClass="path" presetSubtype="0" accel="19000" decel="10000" fill="hold" grpId="0" nodeType="withEffect">
                                  <p:stCondLst>
                                    <p:cond delay="750"/>
                                  </p:stCondLst>
                                  <p:childTnLst>
                                    <p:animMotion origin="layout" path="M -5E-6 4.81481E-6 C 0.12123 -0.05301 0.73685 -0.17616 0.90118 -0.26968 C 1.06563 -0.3632 1.03751 -0.51088 0.98659 -0.56135 C 0.93581 -0.61181 0.68021 -0.57014 0.59623 -0.57246 " pathEditMode="relative" rAng="0" ptsTypes="AAAA">
                                      <p:cBhvr>
                                        <p:cTn id="98" dur="1400" fill="hold"/>
                                        <p:tgtEl>
                                          <p:spTgt spid="44"/>
                                        </p:tgtEl>
                                        <p:attrNameLst>
                                          <p:attrName>ppt_x</p:attrName>
                                          <p:attrName>ppt_y</p:attrName>
                                        </p:attrNameLst>
                                      </p:cBhvr>
                                      <p:rCtr x="51302" y="-29329"/>
                                    </p:animMotion>
                                  </p:childTnLst>
                                </p:cTn>
                              </p:par>
                              <p:par>
                                <p:cTn id="99" presetID="37" presetClass="path" presetSubtype="0" accel="19000" decel="10000" fill="hold" grpId="0" nodeType="withEffect">
                                  <p:stCondLst>
                                    <p:cond delay="800"/>
                                  </p:stCondLst>
                                  <p:childTnLst>
                                    <p:animMotion origin="layout" path="M 3.75E-6 1.11111E-6 C 0.12057 -0.05301 0.7289 -0.14977 0.89713 -0.23426 C 1.06536 -0.31875 1.05898 -0.45116 1.00963 -0.50648 C 0.96054 -0.56181 0.68932 -0.56111 0.60299 -0.5662 " pathEditMode="relative" rAng="0" ptsTypes="AAAA">
                                      <p:cBhvr>
                                        <p:cTn id="100" dur="1400" fill="hold"/>
                                        <p:tgtEl>
                                          <p:spTgt spid="45"/>
                                        </p:tgtEl>
                                        <p:attrNameLst>
                                          <p:attrName>ppt_x</p:attrName>
                                          <p:attrName>ppt_y</p:attrName>
                                        </p:attrNameLst>
                                      </p:cBhvr>
                                      <p:rCtr x="51992" y="-28310"/>
                                    </p:animMotion>
                                  </p:childTnLst>
                                </p:cTn>
                              </p:par>
                              <p:par>
                                <p:cTn id="101" presetID="37" presetClass="path" presetSubtype="0" accel="19000" decel="10000" fill="hold" grpId="0" nodeType="withEffect">
                                  <p:stCondLst>
                                    <p:cond delay="900"/>
                                  </p:stCondLst>
                                  <p:childTnLst>
                                    <p:animMotion origin="layout" path="M 4.16667E-6 -3.7037E-6 C 0.12031 -0.05301 0.76289 -0.15092 0.93476 -0.23773 C 1.10638 -0.32453 1.08437 -0.46435 1.03033 -0.52106 C 0.97669 -0.57777 0.70247 -0.57546 0.61184 -0.57754 " pathEditMode="relative" rAng="0" ptsTypes="AAAA">
                                      <p:cBhvr>
                                        <p:cTn id="102" dur="1400" fill="hold"/>
                                        <p:tgtEl>
                                          <p:spTgt spid="46"/>
                                        </p:tgtEl>
                                        <p:attrNameLst>
                                          <p:attrName>ppt_x</p:attrName>
                                          <p:attrName>ppt_y</p:attrName>
                                        </p:attrNameLst>
                                      </p:cBhvr>
                                      <p:rCtr x="53464" y="-28889"/>
                                    </p:animMotion>
                                  </p:childTnLst>
                                </p:cTn>
                              </p:par>
                              <p:par>
                                <p:cTn id="103" presetID="37" presetClass="path" presetSubtype="0" accel="29000" decel="10000" fill="hold" grpId="0" nodeType="withEffect">
                                  <p:stCondLst>
                                    <p:cond delay="1000"/>
                                  </p:stCondLst>
                                  <p:childTnLst>
                                    <p:animMotion origin="layout" path="M 2.70833E-6 -4.07407E-6 C 0.12122 -0.05301 0.7151 -0.2331 0.87135 -0.32986 C 1.0276 -0.42662 0.98138 -0.52708 0.93802 -0.57986 C 0.89466 -0.63263 0.6944 -0.63611 0.61054 -0.64652 " pathEditMode="relative" rAng="0" ptsTypes="AAAA">
                                      <p:cBhvr>
                                        <p:cTn id="104" dur="1400" fill="hold"/>
                                        <p:tgtEl>
                                          <p:spTgt spid="47"/>
                                        </p:tgtEl>
                                        <p:attrNameLst>
                                          <p:attrName>ppt_x</p:attrName>
                                          <p:attrName>ppt_y</p:attrName>
                                        </p:attrNameLst>
                                      </p:cBhvr>
                                      <p:rCtr x="48984" y="-32338"/>
                                    </p:animMotion>
                                  </p:childTnLst>
                                </p:cTn>
                              </p:par>
                              <p:par>
                                <p:cTn id="105" presetID="37" presetClass="path" presetSubtype="0" accel="29000" decel="10000" fill="hold" grpId="0" nodeType="withEffect">
                                  <p:stCondLst>
                                    <p:cond delay="800"/>
                                  </p:stCondLst>
                                  <p:childTnLst>
                                    <p:animMotion origin="layout" path="M 2.91667E-6 4.81481E-6 C 0.12096 -0.05301 0.65039 -0.20417 0.80247 -0.28172 C 0.95455 -0.35926 0.94153 -0.42014 0.91289 -0.46505 C 0.88424 -0.50996 0.68945 -0.5419 0.63086 -0.55047 " pathEditMode="relative" rAng="0" ptsTypes="AAAA">
                                      <p:cBhvr>
                                        <p:cTn id="106" dur="1400" fill="hold"/>
                                        <p:tgtEl>
                                          <p:spTgt spid="48"/>
                                        </p:tgtEl>
                                        <p:attrNameLst>
                                          <p:attrName>ppt_x</p:attrName>
                                          <p:attrName>ppt_y</p:attrName>
                                        </p:attrNameLst>
                                      </p:cBhvr>
                                      <p:rCtr x="46536" y="-27523"/>
                                    </p:animMotion>
                                  </p:childTnLst>
                                </p:cTn>
                              </p:par>
                              <p:par>
                                <p:cTn id="107" presetID="37" presetClass="path" presetSubtype="0" accel="29000" decel="10000" fill="hold" grpId="0" nodeType="withEffect">
                                  <p:stCondLst>
                                    <p:cond delay="800"/>
                                  </p:stCondLst>
                                  <p:childTnLst>
                                    <p:animMotion origin="layout" path="M 6.25E-7 -1.11111E-6 C 0.12135 -0.05301 0.6638 -0.18773 0.81185 -0.26805 C 0.97031 -0.35231 0.97539 -0.45231 0.94987 -0.50509 C 0.92448 -0.55787 0.72031 -0.56805 0.6599 -0.58472 " pathEditMode="relative" rAng="0" ptsTypes="AAAA">
                                      <p:cBhvr>
                                        <p:cTn id="108" dur="1400" fill="hold"/>
                                        <p:tgtEl>
                                          <p:spTgt spid="49"/>
                                        </p:tgtEl>
                                        <p:attrNameLst>
                                          <p:attrName>ppt_x</p:attrName>
                                          <p:attrName>ppt_y</p:attrName>
                                        </p:attrNameLst>
                                      </p:cBhvr>
                                      <p:rCtr x="48060" y="-29236"/>
                                    </p:animMotion>
                                  </p:childTnLst>
                                </p:cTn>
                              </p:par>
                              <p:par>
                                <p:cTn id="109" presetID="37" presetClass="path" presetSubtype="0" accel="29000" decel="10000" fill="hold" grpId="0" nodeType="withEffect">
                                  <p:stCondLst>
                                    <p:cond delay="800"/>
                                  </p:stCondLst>
                                  <p:childTnLst>
                                    <p:animMotion origin="layout" path="M -3.54167E-6 2.59259E-6 C 0.12123 -0.05301 0.73021 -0.16852 0.89024 -0.25486 C 1.05274 -0.34861 1.0099 -0.50347 0.97487 -0.56181 C 0.93959 -0.62014 0.74102 -0.59584 0.67956 -0.60486 " pathEditMode="relative" rAng="0" ptsTypes="AAAA">
                                      <p:cBhvr>
                                        <p:cTn id="110" dur="1400" fill="hold"/>
                                        <p:tgtEl>
                                          <p:spTgt spid="50"/>
                                        </p:tgtEl>
                                        <p:attrNameLst>
                                          <p:attrName>ppt_x</p:attrName>
                                          <p:attrName>ppt_y</p:attrName>
                                        </p:attrNameLst>
                                      </p:cBhvr>
                                      <p:rCtr x="50365" y="-30255"/>
                                    </p:animMotion>
                                  </p:childTnLst>
                                </p:cTn>
                              </p:par>
                              <p:par>
                                <p:cTn id="111" presetID="10" presetClass="exit" presetSubtype="0" fill="hold" grpId="1" nodeType="withEffect">
                                  <p:stCondLst>
                                    <p:cond delay="1300"/>
                                  </p:stCondLst>
                                  <p:childTnLst>
                                    <p:animEffect transition="out" filter="fade">
                                      <p:cBhvr>
                                        <p:cTn id="112" dur="750"/>
                                        <p:tgtEl>
                                          <p:spTgt spid="39"/>
                                        </p:tgtEl>
                                      </p:cBhvr>
                                    </p:animEffect>
                                    <p:set>
                                      <p:cBhvr>
                                        <p:cTn id="113" dur="1" fill="hold">
                                          <p:stCondLst>
                                            <p:cond delay="749"/>
                                          </p:stCondLst>
                                        </p:cTn>
                                        <p:tgtEl>
                                          <p:spTgt spid="39"/>
                                        </p:tgtEl>
                                        <p:attrNameLst>
                                          <p:attrName>style.visibility</p:attrName>
                                        </p:attrNameLst>
                                      </p:cBhvr>
                                      <p:to>
                                        <p:strVal val="hidden"/>
                                      </p:to>
                                    </p:set>
                                  </p:childTnLst>
                                </p:cTn>
                              </p:par>
                              <p:par>
                                <p:cTn id="114" presetID="10" presetClass="exit" presetSubtype="0" fill="hold" grpId="1" nodeType="withEffect">
                                  <p:stCondLst>
                                    <p:cond delay="1400"/>
                                  </p:stCondLst>
                                  <p:childTnLst>
                                    <p:animEffect transition="out" filter="fade">
                                      <p:cBhvr>
                                        <p:cTn id="115" dur="750"/>
                                        <p:tgtEl>
                                          <p:spTgt spid="40"/>
                                        </p:tgtEl>
                                      </p:cBhvr>
                                    </p:animEffect>
                                    <p:set>
                                      <p:cBhvr>
                                        <p:cTn id="116" dur="1" fill="hold">
                                          <p:stCondLst>
                                            <p:cond delay="749"/>
                                          </p:stCondLst>
                                        </p:cTn>
                                        <p:tgtEl>
                                          <p:spTgt spid="40"/>
                                        </p:tgtEl>
                                        <p:attrNameLst>
                                          <p:attrName>style.visibility</p:attrName>
                                        </p:attrNameLst>
                                      </p:cBhvr>
                                      <p:to>
                                        <p:strVal val="hidden"/>
                                      </p:to>
                                    </p:set>
                                  </p:childTnLst>
                                </p:cTn>
                              </p:par>
                              <p:par>
                                <p:cTn id="117" presetID="10" presetClass="exit" presetSubtype="0" fill="hold" grpId="1" nodeType="withEffect">
                                  <p:stCondLst>
                                    <p:cond delay="1400"/>
                                  </p:stCondLst>
                                  <p:childTnLst>
                                    <p:animEffect transition="out" filter="fade">
                                      <p:cBhvr>
                                        <p:cTn id="118" dur="750"/>
                                        <p:tgtEl>
                                          <p:spTgt spid="41"/>
                                        </p:tgtEl>
                                      </p:cBhvr>
                                    </p:animEffect>
                                    <p:set>
                                      <p:cBhvr>
                                        <p:cTn id="119" dur="1" fill="hold">
                                          <p:stCondLst>
                                            <p:cond delay="749"/>
                                          </p:stCondLst>
                                        </p:cTn>
                                        <p:tgtEl>
                                          <p:spTgt spid="41"/>
                                        </p:tgtEl>
                                        <p:attrNameLst>
                                          <p:attrName>style.visibility</p:attrName>
                                        </p:attrNameLst>
                                      </p:cBhvr>
                                      <p:to>
                                        <p:strVal val="hidden"/>
                                      </p:to>
                                    </p:set>
                                  </p:childTnLst>
                                </p:cTn>
                              </p:par>
                              <p:par>
                                <p:cTn id="120" presetID="10" presetClass="exit" presetSubtype="0" fill="hold" grpId="1" nodeType="withEffect">
                                  <p:stCondLst>
                                    <p:cond delay="1400"/>
                                  </p:stCondLst>
                                  <p:childTnLst>
                                    <p:animEffect transition="out" filter="fade">
                                      <p:cBhvr>
                                        <p:cTn id="121" dur="750"/>
                                        <p:tgtEl>
                                          <p:spTgt spid="42"/>
                                        </p:tgtEl>
                                      </p:cBhvr>
                                    </p:animEffect>
                                    <p:set>
                                      <p:cBhvr>
                                        <p:cTn id="122" dur="1" fill="hold">
                                          <p:stCondLst>
                                            <p:cond delay="749"/>
                                          </p:stCondLst>
                                        </p:cTn>
                                        <p:tgtEl>
                                          <p:spTgt spid="42"/>
                                        </p:tgtEl>
                                        <p:attrNameLst>
                                          <p:attrName>style.visibility</p:attrName>
                                        </p:attrNameLst>
                                      </p:cBhvr>
                                      <p:to>
                                        <p:strVal val="hidden"/>
                                      </p:to>
                                    </p:set>
                                  </p:childTnLst>
                                </p:cTn>
                              </p:par>
                              <p:par>
                                <p:cTn id="123" presetID="10" presetClass="exit" presetSubtype="0" fill="hold" grpId="1" nodeType="withEffect">
                                  <p:stCondLst>
                                    <p:cond delay="1400"/>
                                  </p:stCondLst>
                                  <p:childTnLst>
                                    <p:animEffect transition="out" filter="fade">
                                      <p:cBhvr>
                                        <p:cTn id="124" dur="750"/>
                                        <p:tgtEl>
                                          <p:spTgt spid="43"/>
                                        </p:tgtEl>
                                      </p:cBhvr>
                                    </p:animEffect>
                                    <p:set>
                                      <p:cBhvr>
                                        <p:cTn id="125" dur="1" fill="hold">
                                          <p:stCondLst>
                                            <p:cond delay="749"/>
                                          </p:stCondLst>
                                        </p:cTn>
                                        <p:tgtEl>
                                          <p:spTgt spid="43"/>
                                        </p:tgtEl>
                                        <p:attrNameLst>
                                          <p:attrName>style.visibility</p:attrName>
                                        </p:attrNameLst>
                                      </p:cBhvr>
                                      <p:to>
                                        <p:strVal val="hidden"/>
                                      </p:to>
                                    </p:set>
                                  </p:childTnLst>
                                </p:cTn>
                              </p:par>
                              <p:par>
                                <p:cTn id="126" presetID="10" presetClass="exit" presetSubtype="0" fill="hold" grpId="1" nodeType="withEffect">
                                  <p:stCondLst>
                                    <p:cond delay="1300"/>
                                  </p:stCondLst>
                                  <p:childTnLst>
                                    <p:animEffect transition="out" filter="fade">
                                      <p:cBhvr>
                                        <p:cTn id="127" dur="750"/>
                                        <p:tgtEl>
                                          <p:spTgt spid="44"/>
                                        </p:tgtEl>
                                      </p:cBhvr>
                                    </p:animEffect>
                                    <p:set>
                                      <p:cBhvr>
                                        <p:cTn id="128" dur="1" fill="hold">
                                          <p:stCondLst>
                                            <p:cond delay="749"/>
                                          </p:stCondLst>
                                        </p:cTn>
                                        <p:tgtEl>
                                          <p:spTgt spid="44"/>
                                        </p:tgtEl>
                                        <p:attrNameLst>
                                          <p:attrName>style.visibility</p:attrName>
                                        </p:attrNameLst>
                                      </p:cBhvr>
                                      <p:to>
                                        <p:strVal val="hidden"/>
                                      </p:to>
                                    </p:set>
                                  </p:childTnLst>
                                </p:cTn>
                              </p:par>
                              <p:par>
                                <p:cTn id="129" presetID="10" presetClass="exit" presetSubtype="0" fill="hold" grpId="1" nodeType="withEffect">
                                  <p:stCondLst>
                                    <p:cond delay="1300"/>
                                  </p:stCondLst>
                                  <p:childTnLst>
                                    <p:animEffect transition="out" filter="fade">
                                      <p:cBhvr>
                                        <p:cTn id="130" dur="750"/>
                                        <p:tgtEl>
                                          <p:spTgt spid="45"/>
                                        </p:tgtEl>
                                      </p:cBhvr>
                                    </p:animEffect>
                                    <p:set>
                                      <p:cBhvr>
                                        <p:cTn id="131" dur="1" fill="hold">
                                          <p:stCondLst>
                                            <p:cond delay="749"/>
                                          </p:stCondLst>
                                        </p:cTn>
                                        <p:tgtEl>
                                          <p:spTgt spid="45"/>
                                        </p:tgtEl>
                                        <p:attrNameLst>
                                          <p:attrName>style.visibility</p:attrName>
                                        </p:attrNameLst>
                                      </p:cBhvr>
                                      <p:to>
                                        <p:strVal val="hidden"/>
                                      </p:to>
                                    </p:set>
                                  </p:childTnLst>
                                </p:cTn>
                              </p:par>
                              <p:par>
                                <p:cTn id="132" presetID="10" presetClass="exit" presetSubtype="0" fill="hold" grpId="1" nodeType="withEffect">
                                  <p:stCondLst>
                                    <p:cond delay="1300"/>
                                  </p:stCondLst>
                                  <p:childTnLst>
                                    <p:animEffect transition="out" filter="fade">
                                      <p:cBhvr>
                                        <p:cTn id="133" dur="750"/>
                                        <p:tgtEl>
                                          <p:spTgt spid="46"/>
                                        </p:tgtEl>
                                      </p:cBhvr>
                                    </p:animEffect>
                                    <p:set>
                                      <p:cBhvr>
                                        <p:cTn id="134" dur="1" fill="hold">
                                          <p:stCondLst>
                                            <p:cond delay="749"/>
                                          </p:stCondLst>
                                        </p:cTn>
                                        <p:tgtEl>
                                          <p:spTgt spid="46"/>
                                        </p:tgtEl>
                                        <p:attrNameLst>
                                          <p:attrName>style.visibility</p:attrName>
                                        </p:attrNameLst>
                                      </p:cBhvr>
                                      <p:to>
                                        <p:strVal val="hidden"/>
                                      </p:to>
                                    </p:set>
                                  </p:childTnLst>
                                </p:cTn>
                              </p:par>
                              <p:par>
                                <p:cTn id="135" presetID="10" presetClass="exit" presetSubtype="0" fill="hold" grpId="1" nodeType="withEffect">
                                  <p:stCondLst>
                                    <p:cond delay="1600"/>
                                  </p:stCondLst>
                                  <p:childTnLst>
                                    <p:animEffect transition="out" filter="fade">
                                      <p:cBhvr>
                                        <p:cTn id="136" dur="500"/>
                                        <p:tgtEl>
                                          <p:spTgt spid="47"/>
                                        </p:tgtEl>
                                      </p:cBhvr>
                                    </p:animEffect>
                                    <p:set>
                                      <p:cBhvr>
                                        <p:cTn id="137" dur="1" fill="hold">
                                          <p:stCondLst>
                                            <p:cond delay="499"/>
                                          </p:stCondLst>
                                        </p:cTn>
                                        <p:tgtEl>
                                          <p:spTgt spid="47"/>
                                        </p:tgtEl>
                                        <p:attrNameLst>
                                          <p:attrName>style.visibility</p:attrName>
                                        </p:attrNameLst>
                                      </p:cBhvr>
                                      <p:to>
                                        <p:strVal val="hidden"/>
                                      </p:to>
                                    </p:set>
                                  </p:childTnLst>
                                </p:cTn>
                              </p:par>
                              <p:par>
                                <p:cTn id="138" presetID="10" presetClass="exit" presetSubtype="0" fill="hold" grpId="1" nodeType="withEffect">
                                  <p:stCondLst>
                                    <p:cond delay="1500"/>
                                  </p:stCondLst>
                                  <p:childTnLst>
                                    <p:animEffect transition="out" filter="fade">
                                      <p:cBhvr>
                                        <p:cTn id="139" dur="500"/>
                                        <p:tgtEl>
                                          <p:spTgt spid="48"/>
                                        </p:tgtEl>
                                      </p:cBhvr>
                                    </p:animEffect>
                                    <p:set>
                                      <p:cBhvr>
                                        <p:cTn id="140" dur="1" fill="hold">
                                          <p:stCondLst>
                                            <p:cond delay="499"/>
                                          </p:stCondLst>
                                        </p:cTn>
                                        <p:tgtEl>
                                          <p:spTgt spid="48"/>
                                        </p:tgtEl>
                                        <p:attrNameLst>
                                          <p:attrName>style.visibility</p:attrName>
                                        </p:attrNameLst>
                                      </p:cBhvr>
                                      <p:to>
                                        <p:strVal val="hidden"/>
                                      </p:to>
                                    </p:set>
                                  </p:childTnLst>
                                </p:cTn>
                              </p:par>
                              <p:par>
                                <p:cTn id="141" presetID="10" presetClass="exit" presetSubtype="0" fill="hold" grpId="1" nodeType="withEffect">
                                  <p:stCondLst>
                                    <p:cond delay="1500"/>
                                  </p:stCondLst>
                                  <p:childTnLst>
                                    <p:animEffect transition="out" filter="fade">
                                      <p:cBhvr>
                                        <p:cTn id="142" dur="500"/>
                                        <p:tgtEl>
                                          <p:spTgt spid="49"/>
                                        </p:tgtEl>
                                      </p:cBhvr>
                                    </p:animEffect>
                                    <p:set>
                                      <p:cBhvr>
                                        <p:cTn id="143" dur="1" fill="hold">
                                          <p:stCondLst>
                                            <p:cond delay="499"/>
                                          </p:stCondLst>
                                        </p:cTn>
                                        <p:tgtEl>
                                          <p:spTgt spid="49"/>
                                        </p:tgtEl>
                                        <p:attrNameLst>
                                          <p:attrName>style.visibility</p:attrName>
                                        </p:attrNameLst>
                                      </p:cBhvr>
                                      <p:to>
                                        <p:strVal val="hidden"/>
                                      </p:to>
                                    </p:set>
                                  </p:childTnLst>
                                </p:cTn>
                              </p:par>
                              <p:par>
                                <p:cTn id="144" presetID="10" presetClass="exit" presetSubtype="0" fill="hold" grpId="1" nodeType="withEffect">
                                  <p:stCondLst>
                                    <p:cond delay="1500"/>
                                  </p:stCondLst>
                                  <p:childTnLst>
                                    <p:animEffect transition="out" filter="fade">
                                      <p:cBhvr>
                                        <p:cTn id="145" dur="500"/>
                                        <p:tgtEl>
                                          <p:spTgt spid="50"/>
                                        </p:tgtEl>
                                      </p:cBhvr>
                                    </p:animEffect>
                                    <p:set>
                                      <p:cBhvr>
                                        <p:cTn id="146" dur="1" fill="hold">
                                          <p:stCondLst>
                                            <p:cond delay="499"/>
                                          </p:stCondLst>
                                        </p:cTn>
                                        <p:tgtEl>
                                          <p:spTgt spid="50"/>
                                        </p:tgtEl>
                                        <p:attrNameLst>
                                          <p:attrName>style.visibility</p:attrName>
                                        </p:attrNameLst>
                                      </p:cBhvr>
                                      <p:to>
                                        <p:strVal val="hidden"/>
                                      </p:to>
                                    </p:set>
                                  </p:childTnLst>
                                </p:cTn>
                              </p:par>
                              <p:par>
                                <p:cTn id="147" presetID="39" presetClass="path" presetSubtype="0" accel="42000" decel="23000" fill="hold" grpId="0" nodeType="withEffect">
                                  <p:stCondLst>
                                    <p:cond delay="600"/>
                                  </p:stCondLst>
                                  <p:childTnLst>
                                    <p:animMotion origin="layout" path="M 3.75E-6 -3.33333E-6 C 0.00013 -0.00069 0.0858 0.09792 0.125 0.14005 C 0.15976 0.17593 0.16367 0.17917 0.20872 0.21528 C 0.25364 0.25139 0.38645 0.27639 0.39479 0.35648 C 0.40312 0.43658 0.22435 0.45023 0.18815 0.46181 " pathEditMode="relative" rAng="0" ptsTypes="AAAAA">
                                      <p:cBhvr>
                                        <p:cTn id="148" dur="1200" fill="hold"/>
                                        <p:tgtEl>
                                          <p:spTgt spid="51"/>
                                        </p:tgtEl>
                                        <p:attrNameLst>
                                          <p:attrName>ppt_x</p:attrName>
                                          <p:attrName>ppt_y</p:attrName>
                                        </p:attrNameLst>
                                      </p:cBhvr>
                                      <p:rCtr x="19753" y="23079"/>
                                    </p:animMotion>
                                  </p:childTnLst>
                                </p:cTn>
                              </p:par>
                              <p:par>
                                <p:cTn id="149" presetID="39" presetClass="path" presetSubtype="0" accel="42000" decel="23000" fill="hold" grpId="0" nodeType="withEffect">
                                  <p:stCondLst>
                                    <p:cond delay="650"/>
                                  </p:stCondLst>
                                  <p:childTnLst>
                                    <p:animMotion origin="layout" path="M 2.5E-6 4.81481E-6 C 0.00013 -0.0007 0.0944 0.11481 0.13125 0.15277 C 0.1681 0.19027 0.17487 0.19074 0.22083 0.22569 C 0.26679 0.26111 0.41211 0.27962 0.40729 0.36458 C 0.40247 0.44861 0.24062 0.45254 0.20455 0.46365 " pathEditMode="relative" rAng="0" ptsTypes="AAAAA">
                                      <p:cBhvr>
                                        <p:cTn id="150" dur="1200" fill="hold"/>
                                        <p:tgtEl>
                                          <p:spTgt spid="52"/>
                                        </p:tgtEl>
                                        <p:attrNameLst>
                                          <p:attrName>ppt_x</p:attrName>
                                          <p:attrName>ppt_y</p:attrName>
                                        </p:attrNameLst>
                                      </p:cBhvr>
                                      <p:rCtr x="20365" y="23171"/>
                                    </p:animMotion>
                                  </p:childTnLst>
                                </p:cTn>
                              </p:par>
                              <p:par>
                                <p:cTn id="151" presetID="39" presetClass="path" presetSubtype="0" accel="42000" decel="23000" fill="hold" grpId="0" nodeType="withEffect">
                                  <p:stCondLst>
                                    <p:cond delay="700"/>
                                  </p:stCondLst>
                                  <p:childTnLst>
                                    <p:animMotion origin="layout" path="M 2.08333E-7 -2.77556E-17 C 0.00013 -0.00069 0.0944 0.11435 0.13125 0.15231 C 0.1681 0.19028 0.17187 0.19167 0.22083 0.22593 C 0.26979 0.26065 0.40521 0.27222 0.42513 0.35972 C 0.44518 0.44745 0.24219 0.45787 0.20612 0.46875 " pathEditMode="relative" rAng="0" ptsTypes="AAAAA">
                                      <p:cBhvr>
                                        <p:cTn id="152" dur="1200" fill="hold"/>
                                        <p:tgtEl>
                                          <p:spTgt spid="53"/>
                                        </p:tgtEl>
                                        <p:attrNameLst>
                                          <p:attrName>ppt_x</p:attrName>
                                          <p:attrName>ppt_y</p:attrName>
                                        </p:attrNameLst>
                                      </p:cBhvr>
                                      <p:rCtr x="21315" y="23426"/>
                                    </p:animMotion>
                                  </p:childTnLst>
                                </p:cTn>
                              </p:par>
                              <p:par>
                                <p:cTn id="153" presetID="39" presetClass="path" presetSubtype="0" accel="42000" decel="23000" fill="hold" grpId="0" nodeType="withEffect">
                                  <p:stCondLst>
                                    <p:cond delay="750"/>
                                  </p:stCondLst>
                                  <p:childTnLst>
                                    <p:animMotion origin="layout" path="M 0.01914 -0.04676 C 0.01927 -0.04745 0.11354 0.06805 0.15039 0.10579 C 0.18711 0.14352 0.19049 0.14305 0.23997 0.1794 C 0.28945 0.21574 0.44961 0.28287 0.44687 0.32361 C 0.46705 0.44606 0.25937 0.41389 0.2233 0.42477 " pathEditMode="relative" rAng="0" ptsTypes="AAAAA">
                                      <p:cBhvr>
                                        <p:cTn id="154" dur="1200" fill="hold"/>
                                        <p:tgtEl>
                                          <p:spTgt spid="54"/>
                                        </p:tgtEl>
                                        <p:attrNameLst>
                                          <p:attrName>ppt_x</p:attrName>
                                          <p:attrName>ppt_y</p:attrName>
                                        </p:attrNameLst>
                                      </p:cBhvr>
                                      <p:rCtr x="21445" y="23565"/>
                                    </p:animMotion>
                                  </p:childTnLst>
                                </p:cTn>
                              </p:par>
                              <p:par>
                                <p:cTn id="155" presetID="39" presetClass="path" presetSubtype="0" accel="42000" decel="23000" fill="hold" grpId="0" nodeType="withEffect">
                                  <p:stCondLst>
                                    <p:cond delay="800"/>
                                  </p:stCondLst>
                                  <p:childTnLst>
                                    <p:animMotion origin="layout" path="M -1.875E-6 -1.38778E-17 C 0.00013 -0.00069 0.0944 0.11458 0.13125 0.15278 C 0.1681 0.19051 0.17123 0.18796 0.22084 0.22639 C 0.27044 0.26435 0.43112 0.33981 0.42904 0.38194 C 0.45222 0.47083 0.24414 0.46667 0.20794 0.47778 " pathEditMode="relative" rAng="0" ptsTypes="AAAAA">
                                      <p:cBhvr>
                                        <p:cTn id="156" dur="1200" fill="hold"/>
                                        <p:tgtEl>
                                          <p:spTgt spid="55"/>
                                        </p:tgtEl>
                                        <p:attrNameLst>
                                          <p:attrName>ppt_x</p:attrName>
                                          <p:attrName>ppt_y</p:attrName>
                                        </p:attrNameLst>
                                      </p:cBhvr>
                                      <p:rCtr x="21536" y="23889"/>
                                    </p:animMotion>
                                  </p:childTnLst>
                                </p:cTn>
                              </p:par>
                              <p:par>
                                <p:cTn id="157" presetID="39" presetClass="path" presetSubtype="0" accel="42000" decel="23000" fill="hold" grpId="0" nodeType="withEffect">
                                  <p:stCondLst>
                                    <p:cond delay="850"/>
                                  </p:stCondLst>
                                  <p:childTnLst>
                                    <p:animMotion origin="layout" path="M 2.29167E-6 1.11111E-6 C 0.00013 -0.0007 0.0944 0.11481 0.13125 0.15278 C 0.1681 0.19051 0.17122 0.18796 0.22083 0.22639 C 0.27044 0.26458 0.43073 0.34005 0.42903 0.38194 C 0.45221 0.47083 0.24635 0.46643 0.21028 0.47755 " pathEditMode="relative" rAng="0" ptsTypes="AAAAA">
                                      <p:cBhvr>
                                        <p:cTn id="158" dur="1200" fill="hold"/>
                                        <p:tgtEl>
                                          <p:spTgt spid="56"/>
                                        </p:tgtEl>
                                        <p:attrNameLst>
                                          <p:attrName>ppt_x</p:attrName>
                                          <p:attrName>ppt_y</p:attrName>
                                        </p:attrNameLst>
                                      </p:cBhvr>
                                      <p:rCtr x="21536" y="23866"/>
                                    </p:animMotion>
                                  </p:childTnLst>
                                </p:cTn>
                              </p:par>
                              <p:par>
                                <p:cTn id="159" presetID="39" presetClass="path" presetSubtype="0" accel="42000" decel="23000" fill="hold" grpId="0" nodeType="withEffect">
                                  <p:stCondLst>
                                    <p:cond delay="850"/>
                                  </p:stCondLst>
                                  <p:childTnLst>
                                    <p:animMotion origin="layout" path="M -0.0125 -0.01967 C -0.01237 -0.02037 0.0819 0.09491 0.11875 0.13287 C 0.15625 0.17269 0.16146 0.17778 0.21263 0.21921 C 0.26394 0.26042 0.42813 0.34213 0.42618 0.38125 C 0.44948 0.47083 0.23698 0.44769 0.20092 0.4588 " pathEditMode="relative" rAng="0" ptsTypes="AAAAA">
                                      <p:cBhvr>
                                        <p:cTn id="160" dur="1200" fill="hold"/>
                                        <p:tgtEl>
                                          <p:spTgt spid="57"/>
                                        </p:tgtEl>
                                        <p:attrNameLst>
                                          <p:attrName>ppt_x</p:attrName>
                                          <p:attrName>ppt_y</p:attrName>
                                        </p:attrNameLst>
                                      </p:cBhvr>
                                      <p:rCtr x="22018" y="23912"/>
                                    </p:animMotion>
                                  </p:childTnLst>
                                </p:cTn>
                              </p:par>
                              <p:par>
                                <p:cTn id="161" presetID="10" presetClass="exit" presetSubtype="0" fill="hold" grpId="1" nodeType="withEffect">
                                  <p:stCondLst>
                                    <p:cond delay="1200"/>
                                  </p:stCondLst>
                                  <p:childTnLst>
                                    <p:animEffect transition="out" filter="fade">
                                      <p:cBhvr>
                                        <p:cTn id="162" dur="750"/>
                                        <p:tgtEl>
                                          <p:spTgt spid="51"/>
                                        </p:tgtEl>
                                      </p:cBhvr>
                                    </p:animEffect>
                                    <p:set>
                                      <p:cBhvr>
                                        <p:cTn id="163" dur="1" fill="hold">
                                          <p:stCondLst>
                                            <p:cond delay="749"/>
                                          </p:stCondLst>
                                        </p:cTn>
                                        <p:tgtEl>
                                          <p:spTgt spid="51"/>
                                        </p:tgtEl>
                                        <p:attrNameLst>
                                          <p:attrName>style.visibility</p:attrName>
                                        </p:attrNameLst>
                                      </p:cBhvr>
                                      <p:to>
                                        <p:strVal val="hidden"/>
                                      </p:to>
                                    </p:set>
                                  </p:childTnLst>
                                </p:cTn>
                              </p:par>
                              <p:par>
                                <p:cTn id="164" presetID="10" presetClass="exit" presetSubtype="0" fill="hold" grpId="1" nodeType="withEffect">
                                  <p:stCondLst>
                                    <p:cond delay="1200"/>
                                  </p:stCondLst>
                                  <p:childTnLst>
                                    <p:animEffect transition="out" filter="fade">
                                      <p:cBhvr>
                                        <p:cTn id="165" dur="750"/>
                                        <p:tgtEl>
                                          <p:spTgt spid="52"/>
                                        </p:tgtEl>
                                      </p:cBhvr>
                                    </p:animEffect>
                                    <p:set>
                                      <p:cBhvr>
                                        <p:cTn id="166" dur="1" fill="hold">
                                          <p:stCondLst>
                                            <p:cond delay="749"/>
                                          </p:stCondLst>
                                        </p:cTn>
                                        <p:tgtEl>
                                          <p:spTgt spid="52"/>
                                        </p:tgtEl>
                                        <p:attrNameLst>
                                          <p:attrName>style.visibility</p:attrName>
                                        </p:attrNameLst>
                                      </p:cBhvr>
                                      <p:to>
                                        <p:strVal val="hidden"/>
                                      </p:to>
                                    </p:set>
                                  </p:childTnLst>
                                </p:cTn>
                              </p:par>
                              <p:par>
                                <p:cTn id="167" presetID="10" presetClass="exit" presetSubtype="0" fill="hold" grpId="1" nodeType="withEffect">
                                  <p:stCondLst>
                                    <p:cond delay="1300"/>
                                  </p:stCondLst>
                                  <p:childTnLst>
                                    <p:animEffect transition="out" filter="fade">
                                      <p:cBhvr>
                                        <p:cTn id="168" dur="750"/>
                                        <p:tgtEl>
                                          <p:spTgt spid="53"/>
                                        </p:tgtEl>
                                      </p:cBhvr>
                                    </p:animEffect>
                                    <p:set>
                                      <p:cBhvr>
                                        <p:cTn id="169" dur="1" fill="hold">
                                          <p:stCondLst>
                                            <p:cond delay="749"/>
                                          </p:stCondLst>
                                        </p:cTn>
                                        <p:tgtEl>
                                          <p:spTgt spid="53"/>
                                        </p:tgtEl>
                                        <p:attrNameLst>
                                          <p:attrName>style.visibility</p:attrName>
                                        </p:attrNameLst>
                                      </p:cBhvr>
                                      <p:to>
                                        <p:strVal val="hidden"/>
                                      </p:to>
                                    </p:set>
                                  </p:childTnLst>
                                </p:cTn>
                              </p:par>
                              <p:par>
                                <p:cTn id="170" presetID="10" presetClass="exit" presetSubtype="0" fill="hold" grpId="1" nodeType="withEffect">
                                  <p:stCondLst>
                                    <p:cond delay="1100"/>
                                  </p:stCondLst>
                                  <p:childTnLst>
                                    <p:animEffect transition="out" filter="fade">
                                      <p:cBhvr>
                                        <p:cTn id="171" dur="750"/>
                                        <p:tgtEl>
                                          <p:spTgt spid="54"/>
                                        </p:tgtEl>
                                      </p:cBhvr>
                                    </p:animEffect>
                                    <p:set>
                                      <p:cBhvr>
                                        <p:cTn id="172" dur="1" fill="hold">
                                          <p:stCondLst>
                                            <p:cond delay="749"/>
                                          </p:stCondLst>
                                        </p:cTn>
                                        <p:tgtEl>
                                          <p:spTgt spid="54"/>
                                        </p:tgtEl>
                                        <p:attrNameLst>
                                          <p:attrName>style.visibility</p:attrName>
                                        </p:attrNameLst>
                                      </p:cBhvr>
                                      <p:to>
                                        <p:strVal val="hidden"/>
                                      </p:to>
                                    </p:set>
                                  </p:childTnLst>
                                </p:cTn>
                              </p:par>
                              <p:par>
                                <p:cTn id="173" presetID="10" presetClass="exit" presetSubtype="0" fill="hold" grpId="1" nodeType="withEffect">
                                  <p:stCondLst>
                                    <p:cond delay="1100"/>
                                  </p:stCondLst>
                                  <p:childTnLst>
                                    <p:animEffect transition="out" filter="fade">
                                      <p:cBhvr>
                                        <p:cTn id="174" dur="750"/>
                                        <p:tgtEl>
                                          <p:spTgt spid="55"/>
                                        </p:tgtEl>
                                      </p:cBhvr>
                                    </p:animEffect>
                                    <p:set>
                                      <p:cBhvr>
                                        <p:cTn id="175" dur="1" fill="hold">
                                          <p:stCondLst>
                                            <p:cond delay="749"/>
                                          </p:stCondLst>
                                        </p:cTn>
                                        <p:tgtEl>
                                          <p:spTgt spid="55"/>
                                        </p:tgtEl>
                                        <p:attrNameLst>
                                          <p:attrName>style.visibility</p:attrName>
                                        </p:attrNameLst>
                                      </p:cBhvr>
                                      <p:to>
                                        <p:strVal val="hidden"/>
                                      </p:to>
                                    </p:set>
                                  </p:childTnLst>
                                </p:cTn>
                              </p:par>
                              <p:par>
                                <p:cTn id="176" presetID="10" presetClass="exit" presetSubtype="0" fill="hold" grpId="1" nodeType="withEffect">
                                  <p:stCondLst>
                                    <p:cond delay="1200"/>
                                  </p:stCondLst>
                                  <p:childTnLst>
                                    <p:animEffect transition="out" filter="fade">
                                      <p:cBhvr>
                                        <p:cTn id="177" dur="750"/>
                                        <p:tgtEl>
                                          <p:spTgt spid="56"/>
                                        </p:tgtEl>
                                      </p:cBhvr>
                                    </p:animEffect>
                                    <p:set>
                                      <p:cBhvr>
                                        <p:cTn id="178" dur="1" fill="hold">
                                          <p:stCondLst>
                                            <p:cond delay="749"/>
                                          </p:stCondLst>
                                        </p:cTn>
                                        <p:tgtEl>
                                          <p:spTgt spid="56"/>
                                        </p:tgtEl>
                                        <p:attrNameLst>
                                          <p:attrName>style.visibility</p:attrName>
                                        </p:attrNameLst>
                                      </p:cBhvr>
                                      <p:to>
                                        <p:strVal val="hidden"/>
                                      </p:to>
                                    </p:set>
                                  </p:childTnLst>
                                </p:cTn>
                              </p:par>
                              <p:par>
                                <p:cTn id="179" presetID="10" presetClass="exit" presetSubtype="0" fill="hold" grpId="1" nodeType="withEffect">
                                  <p:stCondLst>
                                    <p:cond delay="1300"/>
                                  </p:stCondLst>
                                  <p:childTnLst>
                                    <p:animEffect transition="out" filter="fade">
                                      <p:cBhvr>
                                        <p:cTn id="180" dur="750"/>
                                        <p:tgtEl>
                                          <p:spTgt spid="57"/>
                                        </p:tgtEl>
                                      </p:cBhvr>
                                    </p:animEffect>
                                    <p:set>
                                      <p:cBhvr>
                                        <p:cTn id="181" dur="1" fill="hold">
                                          <p:stCondLst>
                                            <p:cond delay="749"/>
                                          </p:stCondLst>
                                        </p:cTn>
                                        <p:tgtEl>
                                          <p:spTgt spid="57"/>
                                        </p:tgtEl>
                                        <p:attrNameLst>
                                          <p:attrName>style.visibility</p:attrName>
                                        </p:attrNameLst>
                                      </p:cBhvr>
                                      <p:to>
                                        <p:strVal val="hidden"/>
                                      </p:to>
                                    </p:set>
                                  </p:childTnLst>
                                </p:cTn>
                              </p:par>
                              <p:par>
                                <p:cTn id="182" presetID="50" presetClass="path" presetSubtype="0" accel="26000" decel="13000" fill="hold" grpId="0" nodeType="withEffect">
                                  <p:stCondLst>
                                    <p:cond delay="700"/>
                                  </p:stCondLst>
                                  <p:childTnLst>
                                    <p:animMotion origin="layout" path="M -4.16667E-7 -2.22222E-6 C -0.00729 0.01065 -0.03372 0.08079 -0.06497 0.1169 C -0.09544 0.15232 -0.09727 0.15278 -0.15534 0.20232 C -0.20924 0.25209 -0.43281 0.20463 -0.42448 0.33681 C -0.41615 0.46875 -0.13841 0.4456 -0.12331 0.44121 " pathEditMode="relative" rAng="0" ptsTypes="AAAAA">
                                      <p:cBhvr>
                                        <p:cTn id="183" dur="1200" fill="hold"/>
                                        <p:tgtEl>
                                          <p:spTgt spid="58"/>
                                        </p:tgtEl>
                                        <p:attrNameLst>
                                          <p:attrName>ppt_x</p:attrName>
                                          <p:attrName>ppt_y</p:attrName>
                                        </p:attrNameLst>
                                      </p:cBhvr>
                                      <p:rCtr x="-21237" y="22269"/>
                                    </p:animMotion>
                                  </p:childTnLst>
                                </p:cTn>
                              </p:par>
                              <p:par>
                                <p:cTn id="184" presetID="50" presetClass="path" presetSubtype="0" accel="26000" decel="13000" fill="hold" grpId="0" nodeType="withEffect">
                                  <p:stCondLst>
                                    <p:cond delay="750"/>
                                  </p:stCondLst>
                                  <p:childTnLst>
                                    <p:animMotion origin="layout" path="M -3.33333E-6 -3.7037E-6 C -0.00729 0.01065 -0.02552 0.07431 -0.05638 0.10903 C -0.0875 0.14584 -0.10716 0.1632 -0.16523 0.21274 C -0.21914 0.26274 -0.44518 0.225 -0.43112 0.35394 C -0.41705 0.48287 -0.13437 0.45718 -0.11901 0.45301 " pathEditMode="relative" rAng="0" ptsTypes="AAAAA">
                                      <p:cBhvr>
                                        <p:cTn id="185" dur="1200" fill="hold"/>
                                        <p:tgtEl>
                                          <p:spTgt spid="59"/>
                                        </p:tgtEl>
                                        <p:attrNameLst>
                                          <p:attrName>ppt_x</p:attrName>
                                          <p:attrName>ppt_y</p:attrName>
                                        </p:attrNameLst>
                                      </p:cBhvr>
                                      <p:rCtr x="-21589" y="22870"/>
                                    </p:animMotion>
                                  </p:childTnLst>
                                </p:cTn>
                              </p:par>
                              <p:par>
                                <p:cTn id="186" presetID="50" presetClass="path" presetSubtype="0" accel="26000" decel="13000" fill="hold" grpId="0" nodeType="withEffect">
                                  <p:stCondLst>
                                    <p:cond delay="800"/>
                                  </p:stCondLst>
                                  <p:childTnLst>
                                    <p:animMotion origin="layout" path="M 8.33333E-7 -2.22222E-6 C -0.00729 0.01065 -0.02227 0.06736 -0.05313 0.10185 C -0.08399 0.1382 -0.1168 0.16644 -0.175 0.21574 C -0.22878 0.26574 -0.42826 0.20695 -0.43503 0.34815 C -0.4418 0.48912 -0.13529 0.45972 -0.11979 0.45556 " pathEditMode="relative" rAng="0" ptsTypes="AAAAA">
                                      <p:cBhvr>
                                        <p:cTn id="187" dur="1200" fill="hold"/>
                                        <p:tgtEl>
                                          <p:spTgt spid="60"/>
                                        </p:tgtEl>
                                        <p:attrNameLst>
                                          <p:attrName>ppt_x</p:attrName>
                                          <p:attrName>ppt_y</p:attrName>
                                        </p:attrNameLst>
                                      </p:cBhvr>
                                      <p:rCtr x="-21758" y="23032"/>
                                    </p:animMotion>
                                  </p:childTnLst>
                                </p:cTn>
                              </p:par>
                              <p:par>
                                <p:cTn id="188" presetID="50" presetClass="path" presetSubtype="0" accel="26000" decel="13000" fill="hold" grpId="0" nodeType="withEffect">
                                  <p:stCondLst>
                                    <p:cond delay="850"/>
                                  </p:stCondLst>
                                  <p:childTnLst>
                                    <p:animMotion origin="layout" path="M -0.00013 -1.48148E-6 C -0.00729 0.01065 -0.02721 0.08611 -0.0582 0.1213 C -0.08919 0.15764 -0.11822 0.17732 -0.17643 0.225 C -0.2302 0.27824 -0.43112 0.20718 -0.43854 0.34352 C -0.44596 0.48009 -0.15013 0.46343 -0.13476 0.45903 " pathEditMode="relative" rAng="0" ptsTypes="AAAAA">
                                      <p:cBhvr>
                                        <p:cTn id="189" dur="1200" fill="hold"/>
                                        <p:tgtEl>
                                          <p:spTgt spid="61"/>
                                        </p:tgtEl>
                                        <p:attrNameLst>
                                          <p:attrName>ppt_x</p:attrName>
                                          <p:attrName>ppt_y</p:attrName>
                                        </p:attrNameLst>
                                      </p:cBhvr>
                                      <p:rCtr x="-21940" y="23102"/>
                                    </p:animMotion>
                                  </p:childTnLst>
                                </p:cTn>
                              </p:par>
                              <p:par>
                                <p:cTn id="190" presetID="50" presetClass="path" presetSubtype="0" accel="26000" decel="13000" fill="hold" grpId="0" nodeType="withEffect">
                                  <p:stCondLst>
                                    <p:cond delay="900"/>
                                  </p:stCondLst>
                                  <p:childTnLst>
                                    <p:animMotion origin="layout" path="M 2.08333E-6 4.07407E-6 C -0.00729 0.01064 -0.0349 0.09051 -0.06576 0.12592 C -0.09675 0.16226 -0.10156 0.16736 -0.16823 0.21041 C -0.22071 0.26527 -0.44414 0.22129 -0.45156 0.3581 C -0.45899 0.49444 -0.15508 0.46041 -0.13959 0.45671 " pathEditMode="relative" rAng="0" ptsTypes="AAAAA">
                                      <p:cBhvr>
                                        <p:cTn id="191" dur="1200" fill="hold"/>
                                        <p:tgtEl>
                                          <p:spTgt spid="66"/>
                                        </p:tgtEl>
                                        <p:attrNameLst>
                                          <p:attrName>ppt_x</p:attrName>
                                          <p:attrName>ppt_y</p:attrName>
                                        </p:attrNameLst>
                                      </p:cBhvr>
                                      <p:rCtr x="-22591" y="23148"/>
                                    </p:animMotion>
                                  </p:childTnLst>
                                </p:cTn>
                              </p:par>
                              <p:par>
                                <p:cTn id="192" presetID="10" presetClass="exit" presetSubtype="0" fill="hold" grpId="1" nodeType="withEffect">
                                  <p:stCondLst>
                                    <p:cond delay="1300"/>
                                  </p:stCondLst>
                                  <p:childTnLst>
                                    <p:animEffect transition="out" filter="fade">
                                      <p:cBhvr>
                                        <p:cTn id="193" dur="750"/>
                                        <p:tgtEl>
                                          <p:spTgt spid="58"/>
                                        </p:tgtEl>
                                      </p:cBhvr>
                                    </p:animEffect>
                                    <p:set>
                                      <p:cBhvr>
                                        <p:cTn id="194" dur="1" fill="hold">
                                          <p:stCondLst>
                                            <p:cond delay="749"/>
                                          </p:stCondLst>
                                        </p:cTn>
                                        <p:tgtEl>
                                          <p:spTgt spid="58"/>
                                        </p:tgtEl>
                                        <p:attrNameLst>
                                          <p:attrName>style.visibility</p:attrName>
                                        </p:attrNameLst>
                                      </p:cBhvr>
                                      <p:to>
                                        <p:strVal val="hidden"/>
                                      </p:to>
                                    </p:set>
                                  </p:childTnLst>
                                </p:cTn>
                              </p:par>
                              <p:par>
                                <p:cTn id="195" presetID="10" presetClass="exit" presetSubtype="0" fill="hold" grpId="1" nodeType="withEffect">
                                  <p:stCondLst>
                                    <p:cond delay="1400"/>
                                  </p:stCondLst>
                                  <p:childTnLst>
                                    <p:animEffect transition="out" filter="fade">
                                      <p:cBhvr>
                                        <p:cTn id="196" dur="750"/>
                                        <p:tgtEl>
                                          <p:spTgt spid="59"/>
                                        </p:tgtEl>
                                      </p:cBhvr>
                                    </p:animEffect>
                                    <p:set>
                                      <p:cBhvr>
                                        <p:cTn id="197" dur="1" fill="hold">
                                          <p:stCondLst>
                                            <p:cond delay="749"/>
                                          </p:stCondLst>
                                        </p:cTn>
                                        <p:tgtEl>
                                          <p:spTgt spid="59"/>
                                        </p:tgtEl>
                                        <p:attrNameLst>
                                          <p:attrName>style.visibility</p:attrName>
                                        </p:attrNameLst>
                                      </p:cBhvr>
                                      <p:to>
                                        <p:strVal val="hidden"/>
                                      </p:to>
                                    </p:set>
                                  </p:childTnLst>
                                </p:cTn>
                              </p:par>
                              <p:par>
                                <p:cTn id="198" presetID="10" presetClass="exit" presetSubtype="0" fill="hold" grpId="1" nodeType="withEffect">
                                  <p:stCondLst>
                                    <p:cond delay="1500"/>
                                  </p:stCondLst>
                                  <p:childTnLst>
                                    <p:animEffect transition="out" filter="fade">
                                      <p:cBhvr>
                                        <p:cTn id="199" dur="750"/>
                                        <p:tgtEl>
                                          <p:spTgt spid="60"/>
                                        </p:tgtEl>
                                      </p:cBhvr>
                                    </p:animEffect>
                                    <p:set>
                                      <p:cBhvr>
                                        <p:cTn id="200" dur="1" fill="hold">
                                          <p:stCondLst>
                                            <p:cond delay="749"/>
                                          </p:stCondLst>
                                        </p:cTn>
                                        <p:tgtEl>
                                          <p:spTgt spid="60"/>
                                        </p:tgtEl>
                                        <p:attrNameLst>
                                          <p:attrName>style.visibility</p:attrName>
                                        </p:attrNameLst>
                                      </p:cBhvr>
                                      <p:to>
                                        <p:strVal val="hidden"/>
                                      </p:to>
                                    </p:set>
                                  </p:childTnLst>
                                </p:cTn>
                              </p:par>
                              <p:par>
                                <p:cTn id="201" presetID="10" presetClass="exit" presetSubtype="0" fill="hold" grpId="1" nodeType="withEffect">
                                  <p:stCondLst>
                                    <p:cond delay="1400"/>
                                  </p:stCondLst>
                                  <p:childTnLst>
                                    <p:animEffect transition="out" filter="fade">
                                      <p:cBhvr>
                                        <p:cTn id="202" dur="750"/>
                                        <p:tgtEl>
                                          <p:spTgt spid="61"/>
                                        </p:tgtEl>
                                      </p:cBhvr>
                                    </p:animEffect>
                                    <p:set>
                                      <p:cBhvr>
                                        <p:cTn id="203" dur="1" fill="hold">
                                          <p:stCondLst>
                                            <p:cond delay="749"/>
                                          </p:stCondLst>
                                        </p:cTn>
                                        <p:tgtEl>
                                          <p:spTgt spid="61"/>
                                        </p:tgtEl>
                                        <p:attrNameLst>
                                          <p:attrName>style.visibility</p:attrName>
                                        </p:attrNameLst>
                                      </p:cBhvr>
                                      <p:to>
                                        <p:strVal val="hidden"/>
                                      </p:to>
                                    </p:set>
                                  </p:childTnLst>
                                </p:cTn>
                              </p:par>
                              <p:par>
                                <p:cTn id="204" presetID="10" presetClass="exit" presetSubtype="0" fill="hold" grpId="1" nodeType="withEffect">
                                  <p:stCondLst>
                                    <p:cond delay="1300"/>
                                  </p:stCondLst>
                                  <p:childTnLst>
                                    <p:animEffect transition="out" filter="fade">
                                      <p:cBhvr>
                                        <p:cTn id="205" dur="750"/>
                                        <p:tgtEl>
                                          <p:spTgt spid="66"/>
                                        </p:tgtEl>
                                      </p:cBhvr>
                                    </p:animEffect>
                                    <p:set>
                                      <p:cBhvr>
                                        <p:cTn id="206" dur="1" fill="hold">
                                          <p:stCondLst>
                                            <p:cond delay="749"/>
                                          </p:stCondLst>
                                        </p:cTn>
                                        <p:tgtEl>
                                          <p:spTgt spid="66"/>
                                        </p:tgtEl>
                                        <p:attrNameLst>
                                          <p:attrName>style.visibility</p:attrName>
                                        </p:attrNameLst>
                                      </p:cBhvr>
                                      <p:to>
                                        <p:strVal val="hidden"/>
                                      </p:to>
                                    </p:set>
                                  </p:childTnLst>
                                </p:cTn>
                              </p:par>
                              <p:par>
                                <p:cTn id="207" presetID="50" presetClass="path" presetSubtype="0" accel="26000" decel="13000" fill="hold" grpId="0" nodeType="withEffect">
                                  <p:stCondLst>
                                    <p:cond delay="950"/>
                                  </p:stCondLst>
                                  <p:childTnLst>
                                    <p:animMotion origin="layout" path="M 2.91667E-6 -1.38778E-17 C -0.00729 0.01065 -0.03164 0.07963 -0.0625 0.11481 C -0.09336 0.15116 -0.10261 0.18519 -0.16927 0.22824 C -0.22175 0.28264 -0.45209 0.23171 -0.45951 0.36852 C -0.46706 0.50486 -0.15534 0.46042 -0.13972 0.45671 " pathEditMode="relative" rAng="0" ptsTypes="AAAAA">
                                      <p:cBhvr>
                                        <p:cTn id="208" dur="1200" fill="hold"/>
                                        <p:tgtEl>
                                          <p:spTgt spid="67"/>
                                        </p:tgtEl>
                                        <p:attrNameLst>
                                          <p:attrName>ppt_x</p:attrName>
                                          <p:attrName>ppt_y</p:attrName>
                                        </p:attrNameLst>
                                      </p:cBhvr>
                                      <p:rCtr x="-22995" y="23310"/>
                                    </p:animMotion>
                                  </p:childTnLst>
                                </p:cTn>
                              </p:par>
                              <p:par>
                                <p:cTn id="209" presetID="10" presetClass="exit" presetSubtype="0" fill="hold" grpId="1" nodeType="withEffect">
                                  <p:stCondLst>
                                    <p:cond delay="1200"/>
                                  </p:stCondLst>
                                  <p:childTnLst>
                                    <p:animEffect transition="out" filter="fade">
                                      <p:cBhvr>
                                        <p:cTn id="210" dur="750"/>
                                        <p:tgtEl>
                                          <p:spTgt spid="67"/>
                                        </p:tgtEl>
                                      </p:cBhvr>
                                    </p:animEffect>
                                    <p:set>
                                      <p:cBhvr>
                                        <p:cTn id="211" dur="1" fill="hold">
                                          <p:stCondLst>
                                            <p:cond delay="749"/>
                                          </p:stCondLst>
                                        </p:cTn>
                                        <p:tgtEl>
                                          <p:spTgt spid="67"/>
                                        </p:tgtEl>
                                        <p:attrNameLst>
                                          <p:attrName>style.visibility</p:attrName>
                                        </p:attrNameLst>
                                      </p:cBhvr>
                                      <p:to>
                                        <p:strVal val="hidden"/>
                                      </p:to>
                                    </p:set>
                                  </p:childTnLst>
                                </p:cTn>
                              </p:par>
                              <p:par>
                                <p:cTn id="212" presetID="50" presetClass="path" presetSubtype="0" accel="26000" decel="13000" fill="hold" grpId="0" nodeType="withEffect">
                                  <p:stCondLst>
                                    <p:cond delay="1000"/>
                                  </p:stCondLst>
                                  <p:childTnLst>
                                    <p:animMotion origin="layout" path="M 0.0069 0.00718 C -0.00039 0.01783 -0.04283 0.11065 -0.07382 0.14537 C -0.10468 0.18241 -0.10638 0.19653 -0.17291 0.24005 C -0.22539 0.29445 -0.45885 0.23264 -0.46627 0.3845 C -0.47382 0.53681 -0.14817 0.46737 -0.13268 0.46343 " pathEditMode="relative" rAng="0" ptsTypes="AAAAA">
                                      <p:cBhvr>
                                        <p:cTn id="213" dur="1200" fill="hold"/>
                                        <p:tgtEl>
                                          <p:spTgt spid="68"/>
                                        </p:tgtEl>
                                        <p:attrNameLst>
                                          <p:attrName>ppt_x</p:attrName>
                                          <p:attrName>ppt_y</p:attrName>
                                        </p:attrNameLst>
                                      </p:cBhvr>
                                      <p:rCtr x="-23672" y="23750"/>
                                    </p:animMotion>
                                  </p:childTnLst>
                                </p:cTn>
                              </p:par>
                              <p:par>
                                <p:cTn id="214" presetID="10" presetClass="exit" presetSubtype="0" fill="hold" grpId="1" nodeType="withEffect">
                                  <p:stCondLst>
                                    <p:cond delay="1300"/>
                                  </p:stCondLst>
                                  <p:childTnLst>
                                    <p:animEffect transition="out" filter="fade">
                                      <p:cBhvr>
                                        <p:cTn id="215" dur="750"/>
                                        <p:tgtEl>
                                          <p:spTgt spid="68"/>
                                        </p:tgtEl>
                                      </p:cBhvr>
                                    </p:animEffect>
                                    <p:set>
                                      <p:cBhvr>
                                        <p:cTn id="216" dur="1" fill="hold">
                                          <p:stCondLst>
                                            <p:cond delay="749"/>
                                          </p:stCondLst>
                                        </p:cTn>
                                        <p:tgtEl>
                                          <p:spTgt spid="68"/>
                                        </p:tgtEl>
                                        <p:attrNameLst>
                                          <p:attrName>style.visibility</p:attrName>
                                        </p:attrNameLst>
                                      </p:cBhvr>
                                      <p:to>
                                        <p:strVal val="hidden"/>
                                      </p:to>
                                    </p:set>
                                  </p:childTnLst>
                                </p:cTn>
                              </p:par>
                              <p:par>
                                <p:cTn id="217" presetID="10" presetClass="entr" presetSubtype="0" fill="hold" grpId="0" nodeType="withEffect">
                                  <p:stCondLst>
                                    <p:cond delay="2200"/>
                                  </p:stCondLst>
                                  <p:childTnLst>
                                    <p:set>
                                      <p:cBhvr>
                                        <p:cTn id="218" dur="1" fill="hold">
                                          <p:stCondLst>
                                            <p:cond delay="0"/>
                                          </p:stCondLst>
                                        </p:cTn>
                                        <p:tgtEl>
                                          <p:spTgt spid="69"/>
                                        </p:tgtEl>
                                        <p:attrNameLst>
                                          <p:attrName>style.visibility</p:attrName>
                                        </p:attrNameLst>
                                      </p:cBhvr>
                                      <p:to>
                                        <p:strVal val="visible"/>
                                      </p:to>
                                    </p:set>
                                    <p:animEffect transition="in" filter="fade">
                                      <p:cBhvr>
                                        <p:cTn id="219" dur="250"/>
                                        <p:tgtEl>
                                          <p:spTgt spid="69"/>
                                        </p:tgtEl>
                                      </p:cBhvr>
                                    </p:animEffect>
                                  </p:childTnLst>
                                </p:cTn>
                              </p:par>
                              <p:par>
                                <p:cTn id="220" presetID="10" presetClass="entr" presetSubtype="0" fill="hold" grpId="0" nodeType="withEffect">
                                  <p:stCondLst>
                                    <p:cond delay="2200"/>
                                  </p:stCondLst>
                                  <p:childTnLst>
                                    <p:set>
                                      <p:cBhvr>
                                        <p:cTn id="221" dur="1" fill="hold">
                                          <p:stCondLst>
                                            <p:cond delay="0"/>
                                          </p:stCondLst>
                                        </p:cTn>
                                        <p:tgtEl>
                                          <p:spTgt spid="70"/>
                                        </p:tgtEl>
                                        <p:attrNameLst>
                                          <p:attrName>style.visibility</p:attrName>
                                        </p:attrNameLst>
                                      </p:cBhvr>
                                      <p:to>
                                        <p:strVal val="visible"/>
                                      </p:to>
                                    </p:set>
                                    <p:animEffect transition="in" filter="fade">
                                      <p:cBhvr>
                                        <p:cTn id="222" dur="250"/>
                                        <p:tgtEl>
                                          <p:spTgt spid="70"/>
                                        </p:tgtEl>
                                      </p:cBhvr>
                                    </p:animEffect>
                                  </p:childTnLst>
                                </p:cTn>
                              </p:par>
                              <p:par>
                                <p:cTn id="223" presetID="10" presetClass="entr" presetSubtype="0" fill="hold" grpId="0" nodeType="withEffect">
                                  <p:stCondLst>
                                    <p:cond delay="2200"/>
                                  </p:stCondLst>
                                  <p:childTnLst>
                                    <p:set>
                                      <p:cBhvr>
                                        <p:cTn id="224" dur="1" fill="hold">
                                          <p:stCondLst>
                                            <p:cond delay="0"/>
                                          </p:stCondLst>
                                        </p:cTn>
                                        <p:tgtEl>
                                          <p:spTgt spid="71"/>
                                        </p:tgtEl>
                                        <p:attrNameLst>
                                          <p:attrName>style.visibility</p:attrName>
                                        </p:attrNameLst>
                                      </p:cBhvr>
                                      <p:to>
                                        <p:strVal val="visible"/>
                                      </p:to>
                                    </p:set>
                                    <p:animEffect transition="in" filter="fade">
                                      <p:cBhvr>
                                        <p:cTn id="225" dur="250"/>
                                        <p:tgtEl>
                                          <p:spTgt spid="71"/>
                                        </p:tgtEl>
                                      </p:cBhvr>
                                    </p:animEffect>
                                  </p:childTnLst>
                                </p:cTn>
                              </p:par>
                              <p:par>
                                <p:cTn id="226" presetID="10" presetClass="entr" presetSubtype="0" fill="hold" grpId="0" nodeType="withEffect">
                                  <p:stCondLst>
                                    <p:cond delay="2200"/>
                                  </p:stCondLst>
                                  <p:childTnLst>
                                    <p:set>
                                      <p:cBhvr>
                                        <p:cTn id="227" dur="1" fill="hold">
                                          <p:stCondLst>
                                            <p:cond delay="0"/>
                                          </p:stCondLst>
                                        </p:cTn>
                                        <p:tgtEl>
                                          <p:spTgt spid="72"/>
                                        </p:tgtEl>
                                        <p:attrNameLst>
                                          <p:attrName>style.visibility</p:attrName>
                                        </p:attrNameLst>
                                      </p:cBhvr>
                                      <p:to>
                                        <p:strVal val="visible"/>
                                      </p:to>
                                    </p:set>
                                    <p:animEffect transition="in" filter="fade">
                                      <p:cBhvr>
                                        <p:cTn id="228" dur="250"/>
                                        <p:tgtEl>
                                          <p:spTgt spid="72"/>
                                        </p:tgtEl>
                                      </p:cBhvr>
                                    </p:animEffect>
                                  </p:childTnLst>
                                </p:cTn>
                              </p:par>
                              <p:par>
                                <p:cTn id="229" presetID="10" presetClass="entr" presetSubtype="0" fill="hold" grpId="0" nodeType="withEffect">
                                  <p:stCondLst>
                                    <p:cond delay="2200"/>
                                  </p:stCondLst>
                                  <p:childTnLst>
                                    <p:set>
                                      <p:cBhvr>
                                        <p:cTn id="230" dur="1" fill="hold">
                                          <p:stCondLst>
                                            <p:cond delay="0"/>
                                          </p:stCondLst>
                                        </p:cTn>
                                        <p:tgtEl>
                                          <p:spTgt spid="73"/>
                                        </p:tgtEl>
                                        <p:attrNameLst>
                                          <p:attrName>style.visibility</p:attrName>
                                        </p:attrNameLst>
                                      </p:cBhvr>
                                      <p:to>
                                        <p:strVal val="visible"/>
                                      </p:to>
                                    </p:set>
                                    <p:animEffect transition="in" filter="fade">
                                      <p:cBhvr>
                                        <p:cTn id="231" dur="250"/>
                                        <p:tgtEl>
                                          <p:spTgt spid="73"/>
                                        </p:tgtEl>
                                      </p:cBhvr>
                                    </p:animEffect>
                                  </p:childTnLst>
                                </p:cTn>
                              </p:par>
                              <p:par>
                                <p:cTn id="232" presetID="10" presetClass="entr" presetSubtype="0" fill="hold" grpId="0" nodeType="withEffect">
                                  <p:stCondLst>
                                    <p:cond delay="2200"/>
                                  </p:stCondLst>
                                  <p:childTnLst>
                                    <p:set>
                                      <p:cBhvr>
                                        <p:cTn id="233" dur="1" fill="hold">
                                          <p:stCondLst>
                                            <p:cond delay="0"/>
                                          </p:stCondLst>
                                        </p:cTn>
                                        <p:tgtEl>
                                          <p:spTgt spid="74"/>
                                        </p:tgtEl>
                                        <p:attrNameLst>
                                          <p:attrName>style.visibility</p:attrName>
                                        </p:attrNameLst>
                                      </p:cBhvr>
                                      <p:to>
                                        <p:strVal val="visible"/>
                                      </p:to>
                                    </p:set>
                                    <p:animEffect transition="in" filter="fade">
                                      <p:cBhvr>
                                        <p:cTn id="234" dur="250"/>
                                        <p:tgtEl>
                                          <p:spTgt spid="74"/>
                                        </p:tgtEl>
                                      </p:cBhvr>
                                    </p:animEffect>
                                  </p:childTnLst>
                                </p:cTn>
                              </p:par>
                              <p:par>
                                <p:cTn id="235" presetID="39" presetClass="path" presetSubtype="0" accel="39000" decel="19000" fill="hold" grpId="1" nodeType="withEffect">
                                  <p:stCondLst>
                                    <p:cond delay="2200"/>
                                  </p:stCondLst>
                                  <p:childTnLst>
                                    <p:animMotion origin="layout" path="M 4.375E-6 -7.40741E-7 C 0.01783 0.0007 0.07408 -0.00463 0.09544 0.00162 C 0.11679 0.00787 0.13489 0.0294 0.11979 0.06829 C 0.10468 0.10741 -0.07592 0.05278 -0.10925 0.05695 C -0.14258 0.06111 -0.19519 0.11713 -0.0948 0.13009 C 0.01705 0.14236 0.43958 0.12963 0.56197 0.13079 " pathEditMode="relative" rAng="0" ptsTypes="AAAAAA">
                                      <p:cBhvr>
                                        <p:cTn id="236" dur="2700" fill="hold"/>
                                        <p:tgtEl>
                                          <p:spTgt spid="69"/>
                                        </p:tgtEl>
                                        <p:attrNameLst>
                                          <p:attrName>ppt_x</p:attrName>
                                          <p:attrName>ppt_y</p:attrName>
                                        </p:attrNameLst>
                                      </p:cBhvr>
                                      <p:rCtr x="20430" y="6690"/>
                                    </p:animMotion>
                                  </p:childTnLst>
                                </p:cTn>
                              </p:par>
                              <p:par>
                                <p:cTn id="237" presetID="39" presetClass="path" presetSubtype="0" accel="39000" decel="19000" fill="hold" grpId="1" nodeType="withEffect">
                                  <p:stCondLst>
                                    <p:cond delay="2220"/>
                                  </p:stCondLst>
                                  <p:childTnLst>
                                    <p:animMotion origin="layout" path="M -1.25E-6 -7.40741E-7 C 0.01784 0.0007 0.0849 -0.00532 0.10625 0.00093 C 0.12761 0.00718 0.14388 0.02732 0.12878 0.0662 C 0.11367 0.10532 -0.07187 0.05463 -0.10521 0.0588 C -0.13854 0.06296 -0.16393 0.11343 -0.10169 0.12685 C -0.03958 0.14028 0.15729 0.13843 0.26758 0.13958 C 0.37774 0.14074 0.50899 0.13449 0.55938 0.13357 " pathEditMode="relative" rAng="0" ptsTypes="AAAAAAA">
                                      <p:cBhvr>
                                        <p:cTn id="238" dur="2700" fill="hold"/>
                                        <p:tgtEl>
                                          <p:spTgt spid="70"/>
                                        </p:tgtEl>
                                        <p:attrNameLst>
                                          <p:attrName>ppt_x</p:attrName>
                                          <p:attrName>ppt_y</p:attrName>
                                        </p:attrNameLst>
                                      </p:cBhvr>
                                      <p:rCtr x="20977" y="6875"/>
                                    </p:animMotion>
                                  </p:childTnLst>
                                </p:cTn>
                              </p:par>
                              <p:par>
                                <p:cTn id="239" presetID="39" presetClass="path" presetSubtype="0" accel="39000" decel="19000" fill="hold" grpId="1" nodeType="withEffect">
                                  <p:stCondLst>
                                    <p:cond delay="2240"/>
                                  </p:stCondLst>
                                  <p:childTnLst>
                                    <p:animMotion origin="layout" path="M -0.00052 0.00115 C 0.01731 0.00185 0.09023 -0.0044 0.11159 0.00185 C 0.13294 0.0081 0.15573 0.03078 0.14062 0.06967 C 0.12552 0.10856 -0.05834 0.053 -0.09167 0.05717 C -0.125 0.06134 -0.1448 0.10972 -0.10482 0.1243 C -0.06472 0.13796 0.0858 0.1368 0.14909 0.13935 C 0.21237 0.14189 0.20221 0.14004 0.27513 0.13935 C 0.34804 0.13865 0.53541 0.13634 0.58632 0.13564 " pathEditMode="relative" rAng="0" ptsTypes="AAAAAAAA">
                                      <p:cBhvr>
                                        <p:cTn id="240" dur="2700" fill="hold"/>
                                        <p:tgtEl>
                                          <p:spTgt spid="71"/>
                                        </p:tgtEl>
                                        <p:attrNameLst>
                                          <p:attrName>ppt_x</p:attrName>
                                          <p:attrName>ppt_y</p:attrName>
                                        </p:attrNameLst>
                                      </p:cBhvr>
                                      <p:rCtr x="23008" y="6852"/>
                                    </p:animMotion>
                                  </p:childTnLst>
                                </p:cTn>
                              </p:par>
                              <p:par>
                                <p:cTn id="241" presetID="39" presetClass="path" presetSubtype="0" accel="39000" decel="19000" fill="hold" grpId="1" nodeType="withEffect">
                                  <p:stCondLst>
                                    <p:cond delay="2260"/>
                                  </p:stCondLst>
                                  <p:childTnLst>
                                    <p:animMotion origin="layout" path="M -0.00052 0.00116 C 0.01732 0.00185 0.08711 0.00231 0.11667 0.00231 C 0.14623 0.00231 0.16862 0.02315 0.15352 0.06204 C 0.13841 0.10116 -0.05169 0.05416 -0.08502 0.05833 C -0.11836 0.0625 -0.1276 0.1125 -0.08815 0.12616 C -0.04883 0.13981 0.03802 0.13912 0.15104 0.14051 C 0.26406 0.1419 0.52852 0.13518 0.5905 0.13518 " pathEditMode="relative" rAng="0" ptsTypes="AAAAAAA">
                                      <p:cBhvr>
                                        <p:cTn id="242" dur="2700" fill="hold"/>
                                        <p:tgtEl>
                                          <p:spTgt spid="72"/>
                                        </p:tgtEl>
                                        <p:attrNameLst>
                                          <p:attrName>ppt_x</p:attrName>
                                          <p:attrName>ppt_y</p:attrName>
                                        </p:attrNameLst>
                                      </p:cBhvr>
                                      <p:rCtr x="23867" y="6968"/>
                                    </p:animMotion>
                                  </p:childTnLst>
                                </p:cTn>
                              </p:par>
                              <p:par>
                                <p:cTn id="243" presetID="39" presetClass="path" presetSubtype="0" accel="39000" decel="19000" fill="hold" grpId="1" nodeType="withEffect">
                                  <p:stCondLst>
                                    <p:cond delay="2280"/>
                                  </p:stCondLst>
                                  <p:childTnLst>
                                    <p:animMotion origin="layout" path="M -0.00052 0.00116 C 0.01732 0.00185 0.12018 0.00047 0.14154 0.00672 C 0.16289 0.01297 0.17813 0.02709 0.16302 0.06597 C 0.14792 0.1051 -0.03737 0.05347 -0.0707 0.05764 C -0.10404 0.06181 -0.12122 0.10764 -0.08424 0.12222 C -0.047 0.13588 0.04115 0.13797 0.15247 0.13959 C 0.26367 0.14121 0.50508 0.13287 0.5832 0.13172 " pathEditMode="relative" rAng="0" ptsTypes="AAAAAAA">
                                      <p:cBhvr>
                                        <p:cTn id="244" dur="2700" fill="hold"/>
                                        <p:tgtEl>
                                          <p:spTgt spid="73"/>
                                        </p:tgtEl>
                                        <p:attrNameLst>
                                          <p:attrName>ppt_x</p:attrName>
                                          <p:attrName>ppt_y</p:attrName>
                                        </p:attrNameLst>
                                      </p:cBhvr>
                                      <p:rCtr x="23958" y="6921"/>
                                    </p:animMotion>
                                  </p:childTnLst>
                                </p:cTn>
                              </p:par>
                              <p:par>
                                <p:cTn id="245" presetID="39" presetClass="path" presetSubtype="0" accel="39000" decel="19000" fill="hold" grpId="1" nodeType="withEffect">
                                  <p:stCondLst>
                                    <p:cond delay="2300"/>
                                  </p:stCondLst>
                                  <p:childTnLst>
                                    <p:animMotion origin="layout" path="M -0.00052 0.00116 C 0.01732 0.00185 0.1194 -0.00347 0.14076 0.00278 C 0.16211 0.00903 0.18334 0.03009 0.16823 0.06898 C 0.15313 0.10787 -0.02825 0.05185 -0.06159 0.05602 C -0.09492 0.06018 -0.11367 0.10671 -0.07825 0.12222 C -0.04271 0.13657 0.04154 0.14004 0.15196 0.14213 C 0.26237 0.14421 0.50638 0.13657 0.58399 0.13541 " pathEditMode="relative" rAng="0" ptsTypes="AAAAAAA">
                                      <p:cBhvr>
                                        <p:cTn id="246" dur="2700" fill="hold"/>
                                        <p:tgtEl>
                                          <p:spTgt spid="74"/>
                                        </p:tgtEl>
                                        <p:attrNameLst>
                                          <p:attrName>ppt_x</p:attrName>
                                          <p:attrName>ppt_y</p:attrName>
                                        </p:attrNameLst>
                                      </p:cBhvr>
                                      <p:rCtr x="24375" y="6968"/>
                                    </p:animMotion>
                                  </p:childTnLst>
                                </p:cTn>
                              </p:par>
                              <p:par>
                                <p:cTn id="247" presetID="10" presetClass="entr" presetSubtype="0" fill="hold" grpId="0" nodeType="withEffect">
                                  <p:stCondLst>
                                    <p:cond delay="2200"/>
                                  </p:stCondLst>
                                  <p:childTnLst>
                                    <p:set>
                                      <p:cBhvr>
                                        <p:cTn id="248" dur="1" fill="hold">
                                          <p:stCondLst>
                                            <p:cond delay="0"/>
                                          </p:stCondLst>
                                        </p:cTn>
                                        <p:tgtEl>
                                          <p:spTgt spid="75"/>
                                        </p:tgtEl>
                                        <p:attrNameLst>
                                          <p:attrName>style.visibility</p:attrName>
                                        </p:attrNameLst>
                                      </p:cBhvr>
                                      <p:to>
                                        <p:strVal val="visible"/>
                                      </p:to>
                                    </p:set>
                                    <p:animEffect transition="in" filter="fade">
                                      <p:cBhvr>
                                        <p:cTn id="249" dur="250"/>
                                        <p:tgtEl>
                                          <p:spTgt spid="75"/>
                                        </p:tgtEl>
                                      </p:cBhvr>
                                    </p:animEffect>
                                  </p:childTnLst>
                                </p:cTn>
                              </p:par>
                              <p:par>
                                <p:cTn id="250" presetID="39" presetClass="path" presetSubtype="0" accel="39000" decel="19000" fill="hold" grpId="1" nodeType="withEffect">
                                  <p:stCondLst>
                                    <p:cond delay="2200"/>
                                  </p:stCondLst>
                                  <p:childTnLst>
                                    <p:animMotion origin="layout" path="M -1.25E-6 -1.85185E-6 C -0.01654 0.0007 -0.05625 -0.0044 -0.07591 0.00185 C -0.09531 0.0081 -0.11706 0.02199 -0.10664 0.06435 C -0.09622 0.10671 0.09961 0.05046 0.11576 0.06158 C 0.13177 0.07269 0.16146 0.12315 0.05729 0.13519 C -0.04674 0.14722 -0.39101 0.13449 -0.50885 0.13426 " pathEditMode="relative" rAng="0" ptsTypes="AAAAAA">
                                      <p:cBhvr>
                                        <p:cTn id="251" dur="2700" fill="hold"/>
                                        <p:tgtEl>
                                          <p:spTgt spid="75"/>
                                        </p:tgtEl>
                                        <p:attrNameLst>
                                          <p:attrName>ppt_x</p:attrName>
                                          <p:attrName>ppt_y</p:attrName>
                                        </p:attrNameLst>
                                      </p:cBhvr>
                                      <p:rCtr x="-18841" y="6944"/>
                                    </p:animMotion>
                                  </p:childTnLst>
                                </p:cTn>
                              </p:par>
                              <p:par>
                                <p:cTn id="252" presetID="10" presetClass="entr" presetSubtype="0" fill="hold" grpId="0" nodeType="withEffect">
                                  <p:stCondLst>
                                    <p:cond delay="2200"/>
                                  </p:stCondLst>
                                  <p:childTnLst>
                                    <p:set>
                                      <p:cBhvr>
                                        <p:cTn id="253" dur="1" fill="hold">
                                          <p:stCondLst>
                                            <p:cond delay="0"/>
                                          </p:stCondLst>
                                        </p:cTn>
                                        <p:tgtEl>
                                          <p:spTgt spid="76"/>
                                        </p:tgtEl>
                                        <p:attrNameLst>
                                          <p:attrName>style.visibility</p:attrName>
                                        </p:attrNameLst>
                                      </p:cBhvr>
                                      <p:to>
                                        <p:strVal val="visible"/>
                                      </p:to>
                                    </p:set>
                                    <p:animEffect transition="in" filter="fade">
                                      <p:cBhvr>
                                        <p:cTn id="254" dur="250"/>
                                        <p:tgtEl>
                                          <p:spTgt spid="76"/>
                                        </p:tgtEl>
                                      </p:cBhvr>
                                    </p:animEffect>
                                  </p:childTnLst>
                                </p:cTn>
                              </p:par>
                              <p:par>
                                <p:cTn id="255" presetID="39" presetClass="path" presetSubtype="0" accel="39000" decel="19000" fill="hold" grpId="1" nodeType="withEffect">
                                  <p:stCondLst>
                                    <p:cond delay="2220"/>
                                  </p:stCondLst>
                                  <p:childTnLst>
                                    <p:animMotion origin="layout" path="M -0.00013 -7.40741E-7 C -0.01719 0.0007 -0.07019 -0.00301 -0.09011 0.00324 C -0.11003 0.00949 -0.13073 0.02546 -0.11615 0.06435 C -0.10222 0.10324 0.06679 0.05463 0.09804 0.0588 C 0.12903 0.06296 0.13372 0.11921 0.07643 0.13171 C 0.01914 0.14537 -0.14727 0.14005 -0.24584 0.14074 C -0.34467 0.14144 -0.45899 0.13657 -0.51511 0.13542 " pathEditMode="relative" rAng="0" ptsTypes="AAAAAAA">
                                      <p:cBhvr>
                                        <p:cTn id="256" dur="2700" fill="hold"/>
                                        <p:tgtEl>
                                          <p:spTgt spid="76"/>
                                        </p:tgtEl>
                                        <p:attrNameLst>
                                          <p:attrName>ppt_x</p:attrName>
                                          <p:attrName>ppt_y</p:attrName>
                                        </p:attrNameLst>
                                      </p:cBhvr>
                                      <p:rCtr x="-19714" y="7014"/>
                                    </p:animMotion>
                                  </p:childTnLst>
                                </p:cTn>
                              </p:par>
                              <p:par>
                                <p:cTn id="257" presetID="10" presetClass="entr" presetSubtype="0" fill="hold" grpId="0" nodeType="withEffect">
                                  <p:stCondLst>
                                    <p:cond delay="2200"/>
                                  </p:stCondLst>
                                  <p:childTnLst>
                                    <p:set>
                                      <p:cBhvr>
                                        <p:cTn id="258" dur="1" fill="hold">
                                          <p:stCondLst>
                                            <p:cond delay="0"/>
                                          </p:stCondLst>
                                        </p:cTn>
                                        <p:tgtEl>
                                          <p:spTgt spid="77"/>
                                        </p:tgtEl>
                                        <p:attrNameLst>
                                          <p:attrName>style.visibility</p:attrName>
                                        </p:attrNameLst>
                                      </p:cBhvr>
                                      <p:to>
                                        <p:strVal val="visible"/>
                                      </p:to>
                                    </p:set>
                                    <p:animEffect transition="in" filter="fade">
                                      <p:cBhvr>
                                        <p:cTn id="259" dur="250"/>
                                        <p:tgtEl>
                                          <p:spTgt spid="77"/>
                                        </p:tgtEl>
                                      </p:cBhvr>
                                    </p:animEffect>
                                  </p:childTnLst>
                                </p:cTn>
                              </p:par>
                              <p:par>
                                <p:cTn id="260" presetID="39" presetClass="path" presetSubtype="0" accel="39000" decel="19000" fill="hold" grpId="1" nodeType="withEffect">
                                  <p:stCondLst>
                                    <p:cond delay="2240"/>
                                  </p:stCondLst>
                                  <p:childTnLst>
                                    <p:animMotion origin="layout" path="M -1.45833E-6 4.81481E-6 C -0.01614 0.00069 -0.08112 -0.00556 -0.10039 0.00069 C -0.11927 0.00694 -0.13958 0.02962 -0.12617 0.06875 C -0.11237 0.10763 0.05117 0.05185 0.08073 0.05625 C 0.11042 0.06041 0.12826 0.10879 0.09271 0.12337 C 0.05664 0.1368 -0.07708 0.13564 -0.13359 0.13819 C -0.1901 0.14074 -0.17851 0.13865 -0.24596 0.13819 C -0.31354 0.13773 -0.49388 0.13657 -0.53919 0.13587 " pathEditMode="relative" rAng="0" ptsTypes="AAAAAAAA">
                                      <p:cBhvr>
                                        <p:cTn id="261" dur="2700" fill="hold"/>
                                        <p:tgtEl>
                                          <p:spTgt spid="77"/>
                                        </p:tgtEl>
                                        <p:attrNameLst>
                                          <p:attrName>ppt_x</p:attrName>
                                          <p:attrName>ppt_y</p:attrName>
                                        </p:attrNameLst>
                                      </p:cBhvr>
                                      <p:rCtr x="-21341" y="6852"/>
                                    </p:animMotion>
                                  </p:childTnLst>
                                </p:cTn>
                              </p:par>
                              <p:par>
                                <p:cTn id="262" presetID="10" presetClass="entr" presetSubtype="0" fill="hold" grpId="0" nodeType="withEffect">
                                  <p:stCondLst>
                                    <p:cond delay="2200"/>
                                  </p:stCondLst>
                                  <p:childTnLst>
                                    <p:set>
                                      <p:cBhvr>
                                        <p:cTn id="263" dur="1" fill="hold">
                                          <p:stCondLst>
                                            <p:cond delay="0"/>
                                          </p:stCondLst>
                                        </p:cTn>
                                        <p:tgtEl>
                                          <p:spTgt spid="78"/>
                                        </p:tgtEl>
                                        <p:attrNameLst>
                                          <p:attrName>style.visibility</p:attrName>
                                        </p:attrNameLst>
                                      </p:cBhvr>
                                      <p:to>
                                        <p:strVal val="visible"/>
                                      </p:to>
                                    </p:set>
                                    <p:animEffect transition="in" filter="fade">
                                      <p:cBhvr>
                                        <p:cTn id="264" dur="250"/>
                                        <p:tgtEl>
                                          <p:spTgt spid="78"/>
                                        </p:tgtEl>
                                      </p:cBhvr>
                                    </p:animEffect>
                                  </p:childTnLst>
                                </p:cTn>
                              </p:par>
                              <p:par>
                                <p:cTn id="265" presetID="39" presetClass="path" presetSubtype="0" accel="39000" decel="19000" fill="hold" grpId="1" nodeType="withEffect">
                                  <p:stCondLst>
                                    <p:cond delay="2260"/>
                                  </p:stCondLst>
                                  <p:childTnLst>
                                    <p:animMotion origin="layout" path="M -1.04167E-6 1.48148E-6 C -0.0151 0.00069 -0.07669 0.00116 -0.1026 0.00116 C -0.12904 0.00116 -0.14844 0.02199 -0.13542 0.06088 C -0.12174 0.09977 0.04544 0.05301 0.07461 0.05717 C 0.10404 0.06134 0.1125 0.11111 0.07748 0.12477 C 0.04271 0.13842 -0.03177 0.1375 -0.1332 0.13912 C -0.2345 0.14074 -0.47695 0.13379 -0.53086 0.13379 " pathEditMode="relative" rAng="0" ptsTypes="AAAAAAA">
                                      <p:cBhvr>
                                        <p:cTn id="266" dur="2700" fill="hold"/>
                                        <p:tgtEl>
                                          <p:spTgt spid="78"/>
                                        </p:tgtEl>
                                        <p:attrNameLst>
                                          <p:attrName>ppt_x</p:attrName>
                                          <p:attrName>ppt_y</p:attrName>
                                        </p:attrNameLst>
                                      </p:cBhvr>
                                      <p:rCtr x="-21523" y="6968"/>
                                    </p:animMotion>
                                  </p:childTnLst>
                                </p:cTn>
                              </p:par>
                              <p:par>
                                <p:cTn id="267" presetID="10" presetClass="entr" presetSubtype="0" fill="hold" grpId="0" nodeType="withEffect">
                                  <p:stCondLst>
                                    <p:cond delay="2200"/>
                                  </p:stCondLst>
                                  <p:childTnLst>
                                    <p:set>
                                      <p:cBhvr>
                                        <p:cTn id="268" dur="1" fill="hold">
                                          <p:stCondLst>
                                            <p:cond delay="0"/>
                                          </p:stCondLst>
                                        </p:cTn>
                                        <p:tgtEl>
                                          <p:spTgt spid="79"/>
                                        </p:tgtEl>
                                        <p:attrNameLst>
                                          <p:attrName>style.visibility</p:attrName>
                                        </p:attrNameLst>
                                      </p:cBhvr>
                                      <p:to>
                                        <p:strVal val="visible"/>
                                      </p:to>
                                    </p:set>
                                    <p:animEffect transition="in" filter="fade">
                                      <p:cBhvr>
                                        <p:cTn id="269" dur="250"/>
                                        <p:tgtEl>
                                          <p:spTgt spid="79"/>
                                        </p:tgtEl>
                                      </p:cBhvr>
                                    </p:animEffect>
                                  </p:childTnLst>
                                </p:cTn>
                              </p:par>
                              <p:par>
                                <p:cTn id="270" presetID="39" presetClass="path" presetSubtype="0" accel="39000" decel="19000" fill="hold" grpId="1" nodeType="withEffect">
                                  <p:stCondLst>
                                    <p:cond delay="2280"/>
                                  </p:stCondLst>
                                  <p:childTnLst>
                                    <p:animMotion origin="layout" path="M -0.00013 2.96296E-6 C -0.01419 0.00069 -0.10781 -0.0044 -0.12461 0.00185 C -0.14153 0.0081 -0.15898 0.0199 -0.147 0.05879 C -0.13502 0.09768 0.03972 0.05185 0.06576 0.05602 C 0.09206 0.06018 0.10378 0.10694 0.07279 0.1206 C 0.04167 0.13426 -0.01875 0.13588 -0.12096 0.13819 C -0.2233 0.14051 -0.47955 0.13611 -0.54101 0.13495 " pathEditMode="relative" rAng="0" ptsTypes="AAAAAAA">
                                      <p:cBhvr>
                                        <p:cTn id="271" dur="2700" fill="hold"/>
                                        <p:tgtEl>
                                          <p:spTgt spid="79"/>
                                        </p:tgtEl>
                                        <p:attrNameLst>
                                          <p:attrName>ppt_x</p:attrName>
                                          <p:attrName>ppt_y</p:attrName>
                                        </p:attrNameLst>
                                      </p:cBhvr>
                                      <p:rCtr x="-22474" y="6852"/>
                                    </p:animMotion>
                                  </p:childTnLst>
                                </p:cTn>
                              </p:par>
                              <p:par>
                                <p:cTn id="272" presetID="10" presetClass="entr" presetSubtype="0" fill="hold" grpId="0" nodeType="withEffect">
                                  <p:stCondLst>
                                    <p:cond delay="2200"/>
                                  </p:stCondLst>
                                  <p:childTnLst>
                                    <p:set>
                                      <p:cBhvr>
                                        <p:cTn id="273" dur="1" fill="hold">
                                          <p:stCondLst>
                                            <p:cond delay="0"/>
                                          </p:stCondLst>
                                        </p:cTn>
                                        <p:tgtEl>
                                          <p:spTgt spid="80"/>
                                        </p:tgtEl>
                                        <p:attrNameLst>
                                          <p:attrName>style.visibility</p:attrName>
                                        </p:attrNameLst>
                                      </p:cBhvr>
                                      <p:to>
                                        <p:strVal val="visible"/>
                                      </p:to>
                                    </p:set>
                                    <p:animEffect transition="in" filter="fade">
                                      <p:cBhvr>
                                        <p:cTn id="274" dur="250"/>
                                        <p:tgtEl>
                                          <p:spTgt spid="80"/>
                                        </p:tgtEl>
                                      </p:cBhvr>
                                    </p:animEffect>
                                  </p:childTnLst>
                                </p:cTn>
                              </p:par>
                              <p:par>
                                <p:cTn id="275" presetID="39" presetClass="path" presetSubtype="0" accel="39000" decel="19000" fill="hold" grpId="1" nodeType="withEffect">
                                  <p:stCondLst>
                                    <p:cond delay="2300"/>
                                  </p:stCondLst>
                                  <p:childTnLst>
                                    <p:animMotion origin="layout" path="M -2.08333E-6 -4.44444E-6 C -0.01627 0.0007 -0.10885 -0.00463 -0.12799 0.00162 C -0.14739 0.00787 -0.16771 0.02431 -0.15429 0.0632 C -0.14075 0.10209 0.025 0.0507 0.05508 0.05487 C 0.08529 0.05903 0.09505 0.10672 0.06302 0.12061 C 0.03086 0.1345 -0.03359 0.13588 -0.13789 0.1382 C -0.24219 0.14051 -0.47851 0.13635 -0.56341 0.13496 " pathEditMode="relative" rAng="0" ptsTypes="AAAAAAA">
                                      <p:cBhvr>
                                        <p:cTn id="276" dur="2700" fill="hold"/>
                                        <p:tgtEl>
                                          <p:spTgt spid="80"/>
                                        </p:tgtEl>
                                        <p:attrNameLst>
                                          <p:attrName>ppt_x</p:attrName>
                                          <p:attrName>ppt_y</p:attrName>
                                        </p:attrNameLst>
                                      </p:cBhvr>
                                      <p:rCtr x="-24036" y="6852"/>
                                    </p:animMotion>
                                  </p:childTnLst>
                                </p:cTn>
                              </p:par>
                              <p:par>
                                <p:cTn id="277" presetID="16" presetClass="entr" presetSubtype="37" fill="hold" nodeType="withEffect">
                                  <p:stCondLst>
                                    <p:cond delay="3700"/>
                                  </p:stCondLst>
                                  <p:childTnLst>
                                    <p:set>
                                      <p:cBhvr>
                                        <p:cTn id="278" dur="1" fill="hold">
                                          <p:stCondLst>
                                            <p:cond delay="0"/>
                                          </p:stCondLst>
                                        </p:cTn>
                                        <p:tgtEl>
                                          <p:spTgt spid="13"/>
                                        </p:tgtEl>
                                        <p:attrNameLst>
                                          <p:attrName>style.visibility</p:attrName>
                                        </p:attrNameLst>
                                      </p:cBhvr>
                                      <p:to>
                                        <p:strVal val="visible"/>
                                      </p:to>
                                    </p:set>
                                    <p:animEffect transition="in" filter="barn(outVertical)">
                                      <p:cBhvr>
                                        <p:cTn id="279" dur="1500"/>
                                        <p:tgtEl>
                                          <p:spTgt spid="13"/>
                                        </p:tgtEl>
                                      </p:cBhvr>
                                    </p:animEffect>
                                  </p:childTnLst>
                                </p:cTn>
                              </p:par>
                              <p:par>
                                <p:cTn id="280" presetID="10" presetClass="entr" presetSubtype="0" fill="hold" nodeType="withEffect">
                                  <p:stCondLst>
                                    <p:cond delay="4100"/>
                                  </p:stCondLst>
                                  <p:childTnLst>
                                    <p:set>
                                      <p:cBhvr>
                                        <p:cTn id="281" dur="1" fill="hold">
                                          <p:stCondLst>
                                            <p:cond delay="0"/>
                                          </p:stCondLst>
                                        </p:cTn>
                                        <p:tgtEl>
                                          <p:spTgt spid="81"/>
                                        </p:tgtEl>
                                        <p:attrNameLst>
                                          <p:attrName>style.visibility</p:attrName>
                                        </p:attrNameLst>
                                      </p:cBhvr>
                                      <p:to>
                                        <p:strVal val="visible"/>
                                      </p:to>
                                    </p:set>
                                    <p:animEffect transition="in" filter="fade">
                                      <p:cBhvr>
                                        <p:cTn id="282" dur="1000"/>
                                        <p:tgtEl>
                                          <p:spTgt spid="81"/>
                                        </p:tgtEl>
                                      </p:cBhvr>
                                    </p:animEffect>
                                  </p:childTnLst>
                                </p:cTn>
                              </p:par>
                              <p:par>
                                <p:cTn id="283" presetID="8" presetClass="emph" presetSubtype="0" fill="hold" nodeType="withEffect">
                                  <p:stCondLst>
                                    <p:cond delay="4300"/>
                                  </p:stCondLst>
                                  <p:childTnLst>
                                    <p:animRot by="3300000">
                                      <p:cBhvr>
                                        <p:cTn id="284" dur="400" fill="hold"/>
                                        <p:tgtEl>
                                          <p:spTgt spid="81"/>
                                        </p:tgtEl>
                                        <p:attrNameLst>
                                          <p:attrName>r</p:attrName>
                                        </p:attrNameLst>
                                      </p:cBhvr>
                                    </p:animRot>
                                  </p:childTnLst>
                                </p:cTn>
                              </p:par>
                              <p:par>
                                <p:cTn id="285" presetID="6" presetClass="emph" presetSubtype="0" fill="hold" nodeType="withEffect">
                                  <p:stCondLst>
                                    <p:cond delay="4700"/>
                                  </p:stCondLst>
                                  <p:childTnLst>
                                    <p:animScale>
                                      <p:cBhvr>
                                        <p:cTn id="286" dur="400" fill="hold"/>
                                        <p:tgtEl>
                                          <p:spTgt spid="81"/>
                                        </p:tgtEl>
                                      </p:cBhvr>
                                      <p:by x="50000" y="50000"/>
                                    </p:animScale>
                                  </p:childTnLst>
                                </p:cTn>
                              </p:par>
                              <p:par>
                                <p:cTn id="287" presetID="8" presetClass="emph" presetSubtype="0" fill="hold" nodeType="withEffect">
                                  <p:stCondLst>
                                    <p:cond delay="6000"/>
                                  </p:stCondLst>
                                  <p:childTnLst>
                                    <p:animRot by="6000000">
                                      <p:cBhvr>
                                        <p:cTn id="288" dur="500" fill="hold"/>
                                        <p:tgtEl>
                                          <p:spTgt spid="81"/>
                                        </p:tgtEl>
                                        <p:attrNameLst>
                                          <p:attrName>r</p:attrName>
                                        </p:attrNameLst>
                                      </p:cBhvr>
                                    </p:animRot>
                                  </p:childTnLst>
                                </p:cTn>
                              </p:par>
                              <p:par>
                                <p:cTn id="289" presetID="44" presetClass="path" presetSubtype="0" accel="50000" decel="50000" fill="hold" nodeType="withEffect">
                                  <p:stCondLst>
                                    <p:cond delay="4700"/>
                                  </p:stCondLst>
                                  <p:childTnLst>
                                    <p:animMotion origin="layout" path="M 2.70833E-6 -7.40741E-7 C 0.0125 -0.02824 0.0819 -0.14653 0.12005 -0.18727 C 0.16692 -0.21944 0.23411 -0.2412 0.30143 -0.20417 " pathEditMode="relative" rAng="0" ptsTypes="AAA">
                                      <p:cBhvr>
                                        <p:cTn id="290" dur="2000" fill="hold"/>
                                        <p:tgtEl>
                                          <p:spTgt spid="81"/>
                                        </p:tgtEl>
                                        <p:attrNameLst>
                                          <p:attrName>ppt_x</p:attrName>
                                          <p:attrName>ppt_y</p:attrName>
                                        </p:attrNameLst>
                                      </p:cBhvr>
                                      <p:rCtr x="15065" y="-11181"/>
                                    </p:animMotion>
                                  </p:childTnLst>
                                </p:cTn>
                              </p:par>
                              <p:par>
                                <p:cTn id="291" presetID="10" presetClass="exit" presetSubtype="0" fill="hold" nodeType="withEffect">
                                  <p:stCondLst>
                                    <p:cond delay="6200"/>
                                  </p:stCondLst>
                                  <p:childTnLst>
                                    <p:animEffect transition="out" filter="fade">
                                      <p:cBhvr>
                                        <p:cTn id="292" dur="1000"/>
                                        <p:tgtEl>
                                          <p:spTgt spid="81"/>
                                        </p:tgtEl>
                                      </p:cBhvr>
                                    </p:animEffect>
                                    <p:set>
                                      <p:cBhvr>
                                        <p:cTn id="293" dur="1" fill="hold">
                                          <p:stCondLst>
                                            <p:cond delay="999"/>
                                          </p:stCondLst>
                                        </p:cTn>
                                        <p:tgtEl>
                                          <p:spTgt spid="81"/>
                                        </p:tgtEl>
                                        <p:attrNameLst>
                                          <p:attrName>style.visibility</p:attrName>
                                        </p:attrNameLst>
                                      </p:cBhvr>
                                      <p:to>
                                        <p:strVal val="hidden"/>
                                      </p:to>
                                    </p:set>
                                  </p:childTnLst>
                                </p:cTn>
                              </p:par>
                              <p:par>
                                <p:cTn id="294" presetID="22" presetClass="entr" presetSubtype="1" fill="hold" grpId="0" nodeType="withEffect">
                                  <p:stCondLst>
                                    <p:cond delay="1000"/>
                                  </p:stCondLst>
                                  <p:childTnLst>
                                    <p:set>
                                      <p:cBhvr>
                                        <p:cTn id="295" dur="1" fill="hold">
                                          <p:stCondLst>
                                            <p:cond delay="0"/>
                                          </p:stCondLst>
                                        </p:cTn>
                                        <p:tgtEl>
                                          <p:spTgt spid="89"/>
                                        </p:tgtEl>
                                        <p:attrNameLst>
                                          <p:attrName>style.visibility</p:attrName>
                                        </p:attrNameLst>
                                      </p:cBhvr>
                                      <p:to>
                                        <p:strVal val="visible"/>
                                      </p:to>
                                    </p:set>
                                    <p:animEffect transition="in" filter="wipe(up)">
                                      <p:cBhvr>
                                        <p:cTn id="296" dur="500"/>
                                        <p:tgtEl>
                                          <p:spTgt spid="89"/>
                                        </p:tgtEl>
                                      </p:cBhvr>
                                    </p:animEffect>
                                  </p:childTnLst>
                                </p:cTn>
                              </p:par>
                              <p:par>
                                <p:cTn id="297" presetID="16" presetClass="exit" presetSubtype="21" fill="hold" nodeType="withEffect">
                                  <p:stCondLst>
                                    <p:cond delay="4900"/>
                                  </p:stCondLst>
                                  <p:childTnLst>
                                    <p:animEffect transition="out" filter="barn(inVertical)">
                                      <p:cBhvr>
                                        <p:cTn id="298" dur="1000"/>
                                        <p:tgtEl>
                                          <p:spTgt spid="13"/>
                                        </p:tgtEl>
                                      </p:cBhvr>
                                    </p:animEffect>
                                    <p:set>
                                      <p:cBhvr>
                                        <p:cTn id="299" dur="1" fill="hold">
                                          <p:stCondLst>
                                            <p:cond delay="999"/>
                                          </p:stCondLst>
                                        </p:cTn>
                                        <p:tgtEl>
                                          <p:spTgt spid="13"/>
                                        </p:tgtEl>
                                        <p:attrNameLst>
                                          <p:attrName>style.visibility</p:attrName>
                                        </p:attrNameLst>
                                      </p:cBhvr>
                                      <p:to>
                                        <p:strVal val="hidden"/>
                                      </p:to>
                                    </p:set>
                                  </p:childTnLst>
                                </p:cTn>
                              </p:par>
                            </p:childTnLst>
                          </p:cTn>
                        </p:par>
                        <p:par>
                          <p:cTn id="300" fill="hold">
                            <p:stCondLst>
                              <p:cond delay="7200"/>
                            </p:stCondLst>
                            <p:childTnLst>
                              <p:par>
                                <p:cTn id="301" presetID="55" presetClass="entr" presetSubtype="0" fill="hold" nodeType="afterEffect">
                                  <p:stCondLst>
                                    <p:cond delay="0"/>
                                  </p:stCondLst>
                                  <p:childTnLst>
                                    <p:set>
                                      <p:cBhvr>
                                        <p:cTn id="302" dur="1" fill="hold">
                                          <p:stCondLst>
                                            <p:cond delay="0"/>
                                          </p:stCondLst>
                                        </p:cTn>
                                        <p:tgtEl>
                                          <p:spTgt spid="90"/>
                                        </p:tgtEl>
                                        <p:attrNameLst>
                                          <p:attrName>style.visibility</p:attrName>
                                        </p:attrNameLst>
                                      </p:cBhvr>
                                      <p:to>
                                        <p:strVal val="visible"/>
                                      </p:to>
                                    </p:set>
                                    <p:anim calcmode="lin" valueType="num">
                                      <p:cBhvr>
                                        <p:cTn id="303" dur="1000" fill="hold"/>
                                        <p:tgtEl>
                                          <p:spTgt spid="90"/>
                                        </p:tgtEl>
                                        <p:attrNameLst>
                                          <p:attrName>ppt_w</p:attrName>
                                        </p:attrNameLst>
                                      </p:cBhvr>
                                      <p:tavLst>
                                        <p:tav tm="0">
                                          <p:val>
                                            <p:strVal val="#ppt_w*0.70"/>
                                          </p:val>
                                        </p:tav>
                                        <p:tav tm="100000">
                                          <p:val>
                                            <p:strVal val="#ppt_w"/>
                                          </p:val>
                                        </p:tav>
                                      </p:tavLst>
                                    </p:anim>
                                    <p:anim calcmode="lin" valueType="num">
                                      <p:cBhvr>
                                        <p:cTn id="304" dur="1000" fill="hold"/>
                                        <p:tgtEl>
                                          <p:spTgt spid="90"/>
                                        </p:tgtEl>
                                        <p:attrNameLst>
                                          <p:attrName>ppt_h</p:attrName>
                                        </p:attrNameLst>
                                      </p:cBhvr>
                                      <p:tavLst>
                                        <p:tav tm="0">
                                          <p:val>
                                            <p:strVal val="#ppt_h"/>
                                          </p:val>
                                        </p:tav>
                                        <p:tav tm="100000">
                                          <p:val>
                                            <p:strVal val="#ppt_h"/>
                                          </p:val>
                                        </p:tav>
                                      </p:tavLst>
                                    </p:anim>
                                    <p:animEffect transition="in" filter="fade">
                                      <p:cBhvr>
                                        <p:cTn id="305" dur="1000"/>
                                        <p:tgtEl>
                                          <p:spTgt spid="90"/>
                                        </p:tgtEl>
                                      </p:cBhvr>
                                    </p:animEffect>
                                  </p:childTnLst>
                                </p:cTn>
                              </p:par>
                              <p:par>
                                <p:cTn id="306" presetID="1" presetClass="entr" presetSubtype="0" fill="hold" grpId="0" nodeType="withEffect">
                                  <p:stCondLst>
                                    <p:cond delay="15000"/>
                                  </p:stCondLst>
                                  <p:childTnLst>
                                    <p:set>
                                      <p:cBhvr>
                                        <p:cTn id="307" dur="1" fill="hold">
                                          <p:stCondLst>
                                            <p:cond delay="0"/>
                                          </p:stCondLst>
                                        </p:cTn>
                                        <p:tgtEl>
                                          <p:spTgt spid="86"/>
                                        </p:tgtEl>
                                        <p:attrNameLst>
                                          <p:attrName>style.visibility</p:attrName>
                                        </p:attrNameLst>
                                      </p:cBhvr>
                                      <p:to>
                                        <p:strVal val="visible"/>
                                      </p:to>
                                    </p:set>
                                  </p:childTnLst>
                                </p:cTn>
                              </p:par>
                              <p:par>
                                <p:cTn id="308" presetID="16" presetClass="entr" presetSubtype="21" fill="hold" grpId="0" nodeType="withEffect">
                                  <p:stCondLst>
                                    <p:cond delay="500"/>
                                  </p:stCondLst>
                                  <p:childTnLst>
                                    <p:set>
                                      <p:cBhvr>
                                        <p:cTn id="309" dur="1" fill="hold">
                                          <p:stCondLst>
                                            <p:cond delay="0"/>
                                          </p:stCondLst>
                                        </p:cTn>
                                        <p:tgtEl>
                                          <p:spTgt spid="85"/>
                                        </p:tgtEl>
                                        <p:attrNameLst>
                                          <p:attrName>style.visibility</p:attrName>
                                        </p:attrNameLst>
                                      </p:cBhvr>
                                      <p:to>
                                        <p:strVal val="visible"/>
                                      </p:to>
                                    </p:set>
                                    <p:animEffect transition="in" filter="barn(inVertical)">
                                      <p:cBhvr>
                                        <p:cTn id="310" dur="500"/>
                                        <p:tgtEl>
                                          <p:spTgt spid="85"/>
                                        </p:tgtEl>
                                      </p:cBhvr>
                                    </p:animEffect>
                                  </p:childTnLst>
                                </p:cTn>
                              </p:par>
                              <p:par>
                                <p:cTn id="311" presetID="16" presetClass="entr" presetSubtype="21" fill="hold" nodeType="withEffect">
                                  <p:stCondLst>
                                    <p:cond delay="0"/>
                                  </p:stCondLst>
                                  <p:childTnLst>
                                    <p:set>
                                      <p:cBhvr>
                                        <p:cTn id="312" dur="1" fill="hold">
                                          <p:stCondLst>
                                            <p:cond delay="0"/>
                                          </p:stCondLst>
                                        </p:cTn>
                                        <p:tgtEl>
                                          <p:spTgt spid="85">
                                            <p:txEl>
                                              <p:pRg st="0" end="0"/>
                                            </p:txEl>
                                          </p:spTgt>
                                        </p:tgtEl>
                                        <p:attrNameLst>
                                          <p:attrName>style.visibility</p:attrName>
                                        </p:attrNameLst>
                                      </p:cBhvr>
                                      <p:to>
                                        <p:strVal val="visible"/>
                                      </p:to>
                                    </p:set>
                                    <p:animEffect transition="in" filter="barn(inVertical)">
                                      <p:cBhvr>
                                        <p:cTn id="313" dur="500"/>
                                        <p:tgtEl>
                                          <p:spTgt spid="85">
                                            <p:txEl>
                                              <p:pRg st="0" end="0"/>
                                            </p:txEl>
                                          </p:spTgt>
                                        </p:tgtEl>
                                      </p:cBhvr>
                                    </p:animEffect>
                                  </p:childTnLst>
                                </p:cTn>
                              </p:par>
                              <p:par>
                                <p:cTn id="314" presetID="42" presetClass="entr" presetSubtype="0" fill="hold" grpId="0" nodeType="withEffect">
                                  <p:stCondLst>
                                    <p:cond delay="0"/>
                                  </p:stCondLst>
                                  <p:childTnLst>
                                    <p:set>
                                      <p:cBhvr>
                                        <p:cTn id="315" dur="1" fill="hold">
                                          <p:stCondLst>
                                            <p:cond delay="0"/>
                                          </p:stCondLst>
                                        </p:cTn>
                                        <p:tgtEl>
                                          <p:spTgt spid="88"/>
                                        </p:tgtEl>
                                        <p:attrNameLst>
                                          <p:attrName>style.visibility</p:attrName>
                                        </p:attrNameLst>
                                      </p:cBhvr>
                                      <p:to>
                                        <p:strVal val="visible"/>
                                      </p:to>
                                    </p:set>
                                    <p:animEffect transition="in" filter="fade">
                                      <p:cBhvr>
                                        <p:cTn id="316" dur="1000"/>
                                        <p:tgtEl>
                                          <p:spTgt spid="88"/>
                                        </p:tgtEl>
                                      </p:cBhvr>
                                    </p:animEffect>
                                    <p:anim calcmode="lin" valueType="num">
                                      <p:cBhvr>
                                        <p:cTn id="317" dur="1000" fill="hold"/>
                                        <p:tgtEl>
                                          <p:spTgt spid="88"/>
                                        </p:tgtEl>
                                        <p:attrNameLst>
                                          <p:attrName>ppt_x</p:attrName>
                                        </p:attrNameLst>
                                      </p:cBhvr>
                                      <p:tavLst>
                                        <p:tav tm="0">
                                          <p:val>
                                            <p:strVal val="#ppt_x"/>
                                          </p:val>
                                        </p:tav>
                                        <p:tav tm="100000">
                                          <p:val>
                                            <p:strVal val="#ppt_x"/>
                                          </p:val>
                                        </p:tav>
                                      </p:tavLst>
                                    </p:anim>
                                    <p:anim calcmode="lin" valueType="num">
                                      <p:cBhvr>
                                        <p:cTn id="318" dur="1000" fill="hold"/>
                                        <p:tgtEl>
                                          <p:spTgt spid="8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319" repeatCount="indefinite" fill="hold" display="0">
                  <p:stCondLst>
                    <p:cond delay="indefinite"/>
                  </p:stCondLst>
                  <p:endCondLst>
                    <p:cond evt="onStopAudio" delay="0">
                      <p:tgtEl>
                        <p:sldTgt/>
                      </p:tgtEl>
                    </p:cond>
                  </p:endCondLst>
                </p:cTn>
                <p:tgtEl>
                  <p:spTgt spid="28"/>
                </p:tgtEl>
              </p:cMediaNode>
            </p:audio>
          </p:childTnLst>
        </p:cTn>
      </p:par>
    </p:tnLst>
    <p:bldLst>
      <p:bldP spid="19" grpId="0" animBg="1"/>
      <p:bldP spid="14" grpId="0" animBg="1"/>
      <p:bldP spid="14" grpId="1" animBg="1"/>
      <p:bldP spid="14" grpId="2" animBg="1"/>
      <p:bldP spid="15" grpId="0" animBg="1"/>
      <p:bldP spid="15" grpId="1" animBg="1"/>
      <p:bldP spid="16" grpId="0" animBg="1"/>
      <p:bldP spid="16" grpId="1" animBg="1"/>
      <p:bldP spid="17" grpId="0" animBg="1"/>
      <p:bldP spid="17" grpId="1" animBg="1"/>
      <p:bldP spid="18" grpId="0" animBg="1"/>
      <p:bldP spid="18" grpId="1" animBg="1"/>
      <p:bldP spid="29" grpId="0" animBg="1"/>
      <p:bldP spid="29" grpId="1" animBg="1"/>
      <p:bldP spid="30" grpId="0" animBg="1"/>
      <p:bldP spid="30" grpId="1" animBg="1"/>
      <p:bldP spid="31" grpId="0" animBg="1"/>
      <p:bldP spid="31" grpId="1" animBg="1"/>
      <p:bldP spid="32" grpId="0" animBg="1"/>
      <p:bldP spid="32" grpId="1" animBg="1"/>
      <p:bldP spid="33" grpId="0" animBg="1"/>
      <p:bldP spid="33" grpId="1" animBg="1"/>
      <p:bldP spid="34" grpId="0" animBg="1"/>
      <p:bldP spid="34" grpId="1" animBg="1"/>
      <p:bldP spid="35" grpId="0" animBg="1"/>
      <p:bldP spid="35" grpId="1" animBg="1"/>
      <p:bldP spid="36" grpId="0" animBg="1"/>
      <p:bldP spid="36" grpId="1" animBg="1"/>
      <p:bldP spid="37" grpId="0" animBg="1"/>
      <p:bldP spid="38" grpId="0" animBg="1"/>
      <p:bldP spid="38" grpId="1" animBg="1"/>
      <p:bldP spid="39" grpId="0" animBg="1"/>
      <p:bldP spid="39" grpId="1" animBg="1"/>
      <p:bldP spid="40" grpId="0" animBg="1"/>
      <p:bldP spid="40" grpId="1" animBg="1"/>
      <p:bldP spid="41" grpId="0" animBg="1"/>
      <p:bldP spid="41" grpId="1" animBg="1"/>
      <p:bldP spid="42" grpId="0" animBg="1"/>
      <p:bldP spid="42" grpId="1" animBg="1"/>
      <p:bldP spid="43" grpId="0" animBg="1"/>
      <p:bldP spid="43" grpId="1" animBg="1"/>
      <p:bldP spid="44" grpId="0" animBg="1"/>
      <p:bldP spid="44" grpId="1" animBg="1"/>
      <p:bldP spid="45" grpId="0" animBg="1"/>
      <p:bldP spid="45" grpId="1" animBg="1"/>
      <p:bldP spid="46" grpId="0" animBg="1"/>
      <p:bldP spid="46" grpId="1" animBg="1"/>
      <p:bldP spid="47" grpId="0" animBg="1"/>
      <p:bldP spid="47" grpId="1" animBg="1"/>
      <p:bldP spid="48" grpId="0" animBg="1"/>
      <p:bldP spid="48" grpId="1" animBg="1"/>
      <p:bldP spid="49" grpId="0" animBg="1"/>
      <p:bldP spid="49" grpId="1" animBg="1"/>
      <p:bldP spid="50" grpId="0" animBg="1"/>
      <p:bldP spid="50" grpId="1" animBg="1"/>
      <p:bldP spid="51" grpId="0" animBg="1"/>
      <p:bldP spid="51" grpId="1" animBg="1"/>
      <p:bldP spid="52" grpId="0" animBg="1"/>
      <p:bldP spid="52" grpId="1" animBg="1"/>
      <p:bldP spid="53" grpId="0" animBg="1"/>
      <p:bldP spid="53" grpId="1" animBg="1"/>
      <p:bldP spid="54" grpId="0" animBg="1"/>
      <p:bldP spid="54" grpId="1" animBg="1"/>
      <p:bldP spid="55" grpId="0" animBg="1"/>
      <p:bldP spid="55" grpId="1" animBg="1"/>
      <p:bldP spid="56" grpId="0" animBg="1"/>
      <p:bldP spid="56" grpId="1" animBg="1"/>
      <p:bldP spid="57" grpId="0" animBg="1"/>
      <p:bldP spid="57" grpId="1" animBg="1"/>
      <p:bldP spid="58" grpId="0" animBg="1"/>
      <p:bldP spid="58" grpId="1" animBg="1"/>
      <p:bldP spid="59" grpId="0" animBg="1"/>
      <p:bldP spid="59" grpId="1" animBg="1"/>
      <p:bldP spid="60" grpId="0" animBg="1"/>
      <p:bldP spid="60" grpId="1" animBg="1"/>
      <p:bldP spid="61" grpId="0" animBg="1"/>
      <p:bldP spid="61" grpId="1" animBg="1"/>
      <p:bldP spid="66" grpId="0" animBg="1"/>
      <p:bldP spid="66" grpId="1" animBg="1"/>
      <p:bldP spid="67" grpId="0" animBg="1"/>
      <p:bldP spid="67" grpId="1" animBg="1"/>
      <p:bldP spid="68" grpId="0" animBg="1"/>
      <p:bldP spid="68" grpId="1" animBg="1"/>
      <p:bldP spid="69" grpId="0" animBg="1"/>
      <p:bldP spid="69" grpId="1" animBg="1"/>
      <p:bldP spid="70" grpId="0" animBg="1"/>
      <p:bldP spid="70" grpId="1" animBg="1"/>
      <p:bldP spid="71" grpId="0" animBg="1"/>
      <p:bldP spid="71" grpId="1" animBg="1"/>
      <p:bldP spid="72" grpId="0" animBg="1"/>
      <p:bldP spid="72" grpId="1" animBg="1"/>
      <p:bldP spid="73" grpId="0" animBg="1"/>
      <p:bldP spid="73" grpId="1" animBg="1"/>
      <p:bldP spid="74" grpId="0" animBg="1"/>
      <p:bldP spid="74" grpId="1" animBg="1"/>
      <p:bldP spid="75" grpId="0" animBg="1"/>
      <p:bldP spid="75" grpId="1" animBg="1"/>
      <p:bldP spid="76" grpId="0" animBg="1"/>
      <p:bldP spid="76" grpId="1" animBg="1"/>
      <p:bldP spid="77" grpId="0" animBg="1"/>
      <p:bldP spid="77" grpId="1" animBg="1"/>
      <p:bldP spid="78" grpId="0" animBg="1"/>
      <p:bldP spid="78" grpId="1" animBg="1"/>
      <p:bldP spid="79" grpId="0" animBg="1"/>
      <p:bldP spid="79" grpId="1" animBg="1"/>
      <p:bldP spid="80" grpId="0" animBg="1"/>
      <p:bldP spid="80" grpId="1" animBg="1"/>
      <p:bldP spid="86" grpId="0" animBg="1"/>
      <p:bldP spid="89" grpId="0"/>
      <p:bldP spid="85" grpId="0"/>
      <p:bldP spid="8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图片 22">
            <a:extLst>
              <a:ext uri="{FF2B5EF4-FFF2-40B4-BE49-F238E27FC236}">
                <a16:creationId xmlns="" xmlns:a16="http://schemas.microsoft.com/office/drawing/2014/main" id="{6663249C-965B-4455-959B-85840D1B91F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941" b="21481"/>
          <a:stretch/>
        </p:blipFill>
        <p:spPr>
          <a:xfrm>
            <a:off x="-72189" y="-7492"/>
            <a:ext cx="12192000" cy="6858000"/>
          </a:xfrm>
          <a:prstGeom prst="rect">
            <a:avLst/>
          </a:prstGeom>
        </p:spPr>
      </p:pic>
      <p:sp>
        <p:nvSpPr>
          <p:cNvPr id="5" name="矩形 4">
            <a:extLst>
              <a:ext uri="{FF2B5EF4-FFF2-40B4-BE49-F238E27FC236}">
                <a16:creationId xmlns="" xmlns:a16="http://schemas.microsoft.com/office/drawing/2014/main" id="{0A6E0F97-91BB-4AE6-9B67-230AD7C45708}"/>
              </a:ext>
            </a:extLst>
          </p:cNvPr>
          <p:cNvSpPr/>
          <p:nvPr/>
        </p:nvSpPr>
        <p:spPr>
          <a:xfrm>
            <a:off x="1147223" y="1249287"/>
            <a:ext cx="9942286" cy="4804228"/>
          </a:xfrm>
          <a:prstGeom prst="rect">
            <a:avLst/>
          </a:prstGeom>
          <a:solidFill>
            <a:schemeClr val="tx1">
              <a:lumMod val="85000"/>
              <a:lumOff val="15000"/>
              <a:alpha val="8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solidFill>
                <a:srgbClr val="93DD68"/>
              </a:solidFill>
            </a:endParaRPr>
          </a:p>
        </p:txBody>
      </p:sp>
      <p:sp>
        <p:nvSpPr>
          <p:cNvPr id="6" name="TextBox 14">
            <a:extLst>
              <a:ext uri="{FF2B5EF4-FFF2-40B4-BE49-F238E27FC236}">
                <a16:creationId xmlns="" xmlns:a16="http://schemas.microsoft.com/office/drawing/2014/main" id="{1D515179-DAAD-430F-A32A-2C4CA9BBB9DA}"/>
              </a:ext>
            </a:extLst>
          </p:cNvPr>
          <p:cNvSpPr txBox="1"/>
          <p:nvPr/>
        </p:nvSpPr>
        <p:spPr>
          <a:xfrm>
            <a:off x="1411620" y="3253085"/>
            <a:ext cx="2395207" cy="461665"/>
          </a:xfrm>
          <a:prstGeom prst="rect">
            <a:avLst/>
          </a:prstGeom>
          <a:noFill/>
        </p:spPr>
        <p:txBody>
          <a:bodyPr wrap="none" rtlCol="0">
            <a:spAutoFit/>
          </a:bodyPr>
          <a:lstStyle/>
          <a:p>
            <a:pPr algn="ctr"/>
            <a:r>
              <a:rPr lang="zh-CN" altLang="en-US" sz="2400" b="1" dirty="0">
                <a:ln w="18415" cmpd="sng">
                  <a:noFill/>
                  <a:prstDash val="solid"/>
                </a:ln>
                <a:solidFill>
                  <a:srgbClr val="93DD68"/>
                </a:solidFill>
                <a:latin typeface="Kozuka Gothic Pro H" panose="020B0800000000000000" pitchFamily="34" charset="-128"/>
                <a:ea typeface="Kozuka Gothic Pro H" panose="020B0800000000000000" pitchFamily="34" charset="-128"/>
              </a:rPr>
              <a:t>ＣＯＮＴＥＮＳ</a:t>
            </a:r>
            <a:endParaRPr lang="en-US" altLang="zh-CN" sz="2400" b="1" dirty="0">
              <a:ln w="18415" cmpd="sng">
                <a:noFill/>
                <a:prstDash val="solid"/>
              </a:ln>
              <a:solidFill>
                <a:srgbClr val="93DD68"/>
              </a:solidFill>
              <a:latin typeface="Kozuka Gothic Pro H" panose="020B0800000000000000" pitchFamily="34" charset="-128"/>
              <a:ea typeface="Kozuka Gothic Pro H" panose="020B0800000000000000" pitchFamily="34" charset="-128"/>
            </a:endParaRPr>
          </a:p>
        </p:txBody>
      </p:sp>
      <p:grpSp>
        <p:nvGrpSpPr>
          <p:cNvPr id="7" name="Group 32">
            <a:extLst>
              <a:ext uri="{FF2B5EF4-FFF2-40B4-BE49-F238E27FC236}">
                <a16:creationId xmlns="" xmlns:a16="http://schemas.microsoft.com/office/drawing/2014/main" id="{4C7A2179-10DF-48C3-AA34-0780BC66BBB6}"/>
              </a:ext>
            </a:extLst>
          </p:cNvPr>
          <p:cNvGrpSpPr/>
          <p:nvPr/>
        </p:nvGrpSpPr>
        <p:grpSpPr>
          <a:xfrm>
            <a:off x="3884349" y="2012616"/>
            <a:ext cx="2234017" cy="660371"/>
            <a:chOff x="2539974" y="2315577"/>
            <a:chExt cx="2978689" cy="880493"/>
          </a:xfrm>
        </p:grpSpPr>
        <p:sp>
          <p:nvSpPr>
            <p:cNvPr id="8" name="TextBox 6">
              <a:extLst>
                <a:ext uri="{FF2B5EF4-FFF2-40B4-BE49-F238E27FC236}">
                  <a16:creationId xmlns="" xmlns:a16="http://schemas.microsoft.com/office/drawing/2014/main" id="{ED3C6144-E573-42C9-B5B9-56955834D43C}"/>
                </a:ext>
              </a:extLst>
            </p:cNvPr>
            <p:cNvSpPr txBox="1"/>
            <p:nvPr/>
          </p:nvSpPr>
          <p:spPr>
            <a:xfrm>
              <a:off x="2539974" y="2488184"/>
              <a:ext cx="655949" cy="707886"/>
            </a:xfrm>
            <a:prstGeom prst="rect">
              <a:avLst/>
            </a:prstGeom>
            <a:noFill/>
          </p:spPr>
          <p:txBody>
            <a:bodyPr wrap="none" anchor="ctr">
              <a:normAutofit fontScale="85000" lnSpcReduction="20000"/>
            </a:bodyPr>
            <a:lstStyle/>
            <a:p>
              <a:r>
                <a:rPr lang="en-US" altLang="zh-CN" sz="4000" dirty="0">
                  <a:solidFill>
                    <a:srgbClr val="93DD68"/>
                  </a:solidFill>
                  <a:latin typeface="Impact" panose="020B0806030902050204" pitchFamily="34" charset="0"/>
                </a:rPr>
                <a:t>01</a:t>
              </a:r>
            </a:p>
          </p:txBody>
        </p:sp>
        <p:sp>
          <p:nvSpPr>
            <p:cNvPr id="9" name="TextBox 8">
              <a:extLst>
                <a:ext uri="{FF2B5EF4-FFF2-40B4-BE49-F238E27FC236}">
                  <a16:creationId xmlns="" xmlns:a16="http://schemas.microsoft.com/office/drawing/2014/main" id="{842EE4ED-412E-44D7-A47C-71554BDC7EBA}"/>
                </a:ext>
              </a:extLst>
            </p:cNvPr>
            <p:cNvSpPr txBox="1"/>
            <p:nvPr/>
          </p:nvSpPr>
          <p:spPr>
            <a:xfrm>
              <a:off x="3006753" y="2315577"/>
              <a:ext cx="2511910" cy="699143"/>
            </a:xfrm>
            <a:prstGeom prst="rect">
              <a:avLst/>
            </a:prstGeom>
            <a:noFill/>
          </p:spPr>
          <p:txBody>
            <a:bodyPr wrap="none" lIns="360000" tIns="0" rIns="0" bIns="0" anchor="b" anchorCtr="0">
              <a:noAutofit/>
            </a:bodyPr>
            <a:lstStyle/>
            <a:p>
              <a:r>
                <a:rPr lang="en-US" altLang="zh-CN" sz="2800" b="1" dirty="0" smtClean="0">
                  <a:solidFill>
                    <a:srgbClr val="93DD68"/>
                  </a:solidFill>
                  <a:latin typeface="Times New Roman" pitchFamily="18" charset="0"/>
                  <a:cs typeface="Times New Roman" pitchFamily="18" charset="0"/>
                </a:rPr>
                <a:t>Induction</a:t>
              </a:r>
              <a:endParaRPr lang="zh-CN" altLang="en-US" sz="2800" b="1" dirty="0">
                <a:solidFill>
                  <a:srgbClr val="93DD68"/>
                </a:solidFill>
                <a:latin typeface="Times New Roman" pitchFamily="18" charset="0"/>
                <a:cs typeface="Times New Roman" pitchFamily="18" charset="0"/>
              </a:endParaRPr>
            </a:p>
          </p:txBody>
        </p:sp>
      </p:grpSp>
      <p:grpSp>
        <p:nvGrpSpPr>
          <p:cNvPr id="15" name="Group 31">
            <a:extLst>
              <a:ext uri="{FF2B5EF4-FFF2-40B4-BE49-F238E27FC236}">
                <a16:creationId xmlns="" xmlns:a16="http://schemas.microsoft.com/office/drawing/2014/main" id="{0171809C-6620-4759-94CA-1DFBC4F95500}"/>
              </a:ext>
            </a:extLst>
          </p:cNvPr>
          <p:cNvGrpSpPr/>
          <p:nvPr/>
        </p:nvGrpSpPr>
        <p:grpSpPr>
          <a:xfrm>
            <a:off x="3884349" y="4400117"/>
            <a:ext cx="2963884" cy="597682"/>
            <a:chOff x="6996100" y="2399161"/>
            <a:chExt cx="3951845" cy="796909"/>
          </a:xfrm>
        </p:grpSpPr>
        <p:sp>
          <p:nvSpPr>
            <p:cNvPr id="16" name="TextBox 16">
              <a:extLst>
                <a:ext uri="{FF2B5EF4-FFF2-40B4-BE49-F238E27FC236}">
                  <a16:creationId xmlns="" xmlns:a16="http://schemas.microsoft.com/office/drawing/2014/main" id="{49EBF469-B320-4F54-AD3C-F6F377D8063A}"/>
                </a:ext>
              </a:extLst>
            </p:cNvPr>
            <p:cNvSpPr txBox="1"/>
            <p:nvPr/>
          </p:nvSpPr>
          <p:spPr>
            <a:xfrm>
              <a:off x="6996100" y="2488184"/>
              <a:ext cx="732893" cy="707886"/>
            </a:xfrm>
            <a:prstGeom prst="rect">
              <a:avLst/>
            </a:prstGeom>
            <a:noFill/>
          </p:spPr>
          <p:txBody>
            <a:bodyPr wrap="none" anchor="ctr">
              <a:normAutofit fontScale="85000" lnSpcReduction="20000"/>
            </a:bodyPr>
            <a:lstStyle/>
            <a:p>
              <a:r>
                <a:rPr lang="en-US" altLang="zh-CN" sz="4000" dirty="0">
                  <a:solidFill>
                    <a:srgbClr val="93DD68"/>
                  </a:solidFill>
                  <a:latin typeface="Impact" panose="020B0806030902050204" pitchFamily="34" charset="0"/>
                </a:rPr>
                <a:t>03</a:t>
              </a:r>
            </a:p>
          </p:txBody>
        </p:sp>
        <p:sp>
          <p:nvSpPr>
            <p:cNvPr id="18" name="TextBox 19">
              <a:extLst>
                <a:ext uri="{FF2B5EF4-FFF2-40B4-BE49-F238E27FC236}">
                  <a16:creationId xmlns="" xmlns:a16="http://schemas.microsoft.com/office/drawing/2014/main" id="{99CC285F-77DD-4C36-B21A-5D07C4A37EBA}"/>
                </a:ext>
              </a:extLst>
            </p:cNvPr>
            <p:cNvSpPr txBox="1">
              <a:spLocks/>
            </p:cNvSpPr>
            <p:nvPr/>
          </p:nvSpPr>
          <p:spPr>
            <a:xfrm>
              <a:off x="7472520" y="2399161"/>
              <a:ext cx="3475425" cy="796909"/>
            </a:xfrm>
            <a:prstGeom prst="rect">
              <a:avLst/>
            </a:prstGeom>
          </p:spPr>
          <p:txBody>
            <a:bodyPr vert="horz" wrap="square" lIns="360000" tIns="0" rIns="0" bIns="0" anchor="ctr" anchorCtr="0">
              <a:normAutofit/>
            </a:bodyPr>
            <a:lstStyle/>
            <a:p>
              <a:pPr algn="just">
                <a:lnSpc>
                  <a:spcPct val="120000"/>
                </a:lnSpc>
              </a:pPr>
              <a:r>
                <a:rPr lang="en-US" altLang="zh-CN" sz="2800" b="1" dirty="0" smtClean="0">
                  <a:solidFill>
                    <a:srgbClr val="93DD68"/>
                  </a:solidFill>
                  <a:latin typeface="Times New Roman" pitchFamily="18" charset="0"/>
                  <a:cs typeface="Times New Roman" pitchFamily="18" charset="0"/>
                </a:rPr>
                <a:t>Analysis</a:t>
              </a:r>
              <a:endParaRPr lang="zh-CN" altLang="en-US" sz="2800" b="1" dirty="0">
                <a:solidFill>
                  <a:srgbClr val="93DD68"/>
                </a:solidFill>
              </a:endParaRPr>
            </a:p>
          </p:txBody>
        </p:sp>
      </p:grpSp>
      <p:grpSp>
        <p:nvGrpSpPr>
          <p:cNvPr id="19" name="Group 34">
            <a:extLst>
              <a:ext uri="{FF2B5EF4-FFF2-40B4-BE49-F238E27FC236}">
                <a16:creationId xmlns="" xmlns:a16="http://schemas.microsoft.com/office/drawing/2014/main" id="{27F2BC2A-0643-4656-A4F8-23DCA4677EB8}"/>
              </a:ext>
            </a:extLst>
          </p:cNvPr>
          <p:cNvGrpSpPr/>
          <p:nvPr/>
        </p:nvGrpSpPr>
        <p:grpSpPr>
          <a:xfrm>
            <a:off x="6887792" y="2077345"/>
            <a:ext cx="2232991" cy="530915"/>
            <a:chOff x="6996100" y="4229497"/>
            <a:chExt cx="2977321" cy="707886"/>
          </a:xfrm>
        </p:grpSpPr>
        <p:sp>
          <p:nvSpPr>
            <p:cNvPr id="20" name="TextBox 21">
              <a:extLst>
                <a:ext uri="{FF2B5EF4-FFF2-40B4-BE49-F238E27FC236}">
                  <a16:creationId xmlns="" xmlns:a16="http://schemas.microsoft.com/office/drawing/2014/main" id="{C6F543E0-748D-4747-AF93-0497D948B19A}"/>
                </a:ext>
              </a:extLst>
            </p:cNvPr>
            <p:cNvSpPr txBox="1"/>
            <p:nvPr/>
          </p:nvSpPr>
          <p:spPr>
            <a:xfrm>
              <a:off x="6996100" y="4229497"/>
              <a:ext cx="716863" cy="707886"/>
            </a:xfrm>
            <a:prstGeom prst="rect">
              <a:avLst/>
            </a:prstGeom>
            <a:noFill/>
          </p:spPr>
          <p:txBody>
            <a:bodyPr wrap="none" anchor="ctr">
              <a:normAutofit fontScale="85000" lnSpcReduction="20000"/>
            </a:bodyPr>
            <a:lstStyle/>
            <a:p>
              <a:r>
                <a:rPr lang="en-US" altLang="zh-CN" sz="4000" dirty="0">
                  <a:solidFill>
                    <a:srgbClr val="93DD68"/>
                  </a:solidFill>
                  <a:latin typeface="Impact" panose="020B0806030902050204" pitchFamily="34" charset="0"/>
                </a:rPr>
                <a:t>04</a:t>
              </a:r>
            </a:p>
          </p:txBody>
        </p:sp>
        <p:sp>
          <p:nvSpPr>
            <p:cNvPr id="22" name="TextBox 24">
              <a:extLst>
                <a:ext uri="{FF2B5EF4-FFF2-40B4-BE49-F238E27FC236}">
                  <a16:creationId xmlns="" xmlns:a16="http://schemas.microsoft.com/office/drawing/2014/main" id="{012B25FE-ECF2-4DC4-A8BB-F321B4AF2FAC}"/>
                </a:ext>
              </a:extLst>
            </p:cNvPr>
            <p:cNvSpPr txBox="1">
              <a:spLocks/>
            </p:cNvSpPr>
            <p:nvPr/>
          </p:nvSpPr>
          <p:spPr>
            <a:xfrm>
              <a:off x="7453141" y="4304604"/>
              <a:ext cx="2520280" cy="520362"/>
            </a:xfrm>
            <a:prstGeom prst="rect">
              <a:avLst/>
            </a:prstGeom>
          </p:spPr>
          <p:txBody>
            <a:bodyPr vert="horz" wrap="square" lIns="360000" tIns="0" rIns="0" bIns="0" anchor="ctr" anchorCtr="0">
              <a:noAutofit/>
            </a:bodyPr>
            <a:lstStyle/>
            <a:p>
              <a:pPr algn="l">
                <a:lnSpc>
                  <a:spcPct val="120000"/>
                </a:lnSpc>
              </a:pPr>
              <a:r>
                <a:rPr lang="en-US" altLang="zh-CN" sz="2800" b="1" dirty="0" smtClean="0">
                  <a:solidFill>
                    <a:srgbClr val="93DD68"/>
                  </a:solidFill>
                  <a:latin typeface="Times New Roman" pitchFamily="18" charset="0"/>
                  <a:cs typeface="Times New Roman" pitchFamily="18" charset="0"/>
                </a:rPr>
                <a:t>Compare</a:t>
              </a:r>
              <a:endParaRPr lang="zh-CN" altLang="en-US" sz="2800" b="1" dirty="0">
                <a:solidFill>
                  <a:srgbClr val="93DD68"/>
                </a:solidFill>
                <a:latin typeface="Times New Roman" pitchFamily="18" charset="0"/>
                <a:cs typeface="Times New Roman" pitchFamily="18" charset="0"/>
              </a:endParaRPr>
            </a:p>
          </p:txBody>
        </p:sp>
      </p:grpSp>
      <p:grpSp>
        <p:nvGrpSpPr>
          <p:cNvPr id="28" name="Group 31">
            <a:extLst>
              <a:ext uri="{FF2B5EF4-FFF2-40B4-BE49-F238E27FC236}">
                <a16:creationId xmlns="" xmlns:a16="http://schemas.microsoft.com/office/drawing/2014/main" id="{0171809C-6620-4759-94CA-1DFBC4F95500}"/>
              </a:ext>
            </a:extLst>
          </p:cNvPr>
          <p:cNvGrpSpPr/>
          <p:nvPr/>
        </p:nvGrpSpPr>
        <p:grpSpPr>
          <a:xfrm>
            <a:off x="6875768" y="3261183"/>
            <a:ext cx="2253272" cy="530915"/>
            <a:chOff x="6980069" y="2497747"/>
            <a:chExt cx="3004363" cy="707886"/>
          </a:xfrm>
        </p:grpSpPr>
        <p:sp>
          <p:nvSpPr>
            <p:cNvPr id="29" name="TextBox 16">
              <a:extLst>
                <a:ext uri="{FF2B5EF4-FFF2-40B4-BE49-F238E27FC236}">
                  <a16:creationId xmlns="" xmlns:a16="http://schemas.microsoft.com/office/drawing/2014/main" id="{49EBF469-B320-4F54-AD3C-F6F377D8063A}"/>
                </a:ext>
              </a:extLst>
            </p:cNvPr>
            <p:cNvSpPr txBox="1"/>
            <p:nvPr/>
          </p:nvSpPr>
          <p:spPr>
            <a:xfrm>
              <a:off x="6980069" y="2497747"/>
              <a:ext cx="732893" cy="707886"/>
            </a:xfrm>
            <a:prstGeom prst="rect">
              <a:avLst/>
            </a:prstGeom>
            <a:noFill/>
          </p:spPr>
          <p:txBody>
            <a:bodyPr wrap="none" anchor="ctr">
              <a:normAutofit fontScale="85000" lnSpcReduction="20000"/>
            </a:bodyPr>
            <a:lstStyle/>
            <a:p>
              <a:r>
                <a:rPr lang="en-US" altLang="zh-CN" sz="4000" dirty="0" smtClean="0">
                  <a:solidFill>
                    <a:srgbClr val="93DD68"/>
                  </a:solidFill>
                  <a:latin typeface="Impact" panose="020B0806030902050204" pitchFamily="34" charset="0"/>
                </a:rPr>
                <a:t>05</a:t>
              </a:r>
              <a:endParaRPr lang="en-US" altLang="zh-CN" sz="4000" dirty="0">
                <a:solidFill>
                  <a:srgbClr val="93DD68"/>
                </a:solidFill>
                <a:latin typeface="Impact" panose="020B0806030902050204" pitchFamily="34" charset="0"/>
              </a:endParaRPr>
            </a:p>
          </p:txBody>
        </p:sp>
        <p:sp>
          <p:nvSpPr>
            <p:cNvPr id="30" name="TextBox 18">
              <a:extLst>
                <a:ext uri="{FF2B5EF4-FFF2-40B4-BE49-F238E27FC236}">
                  <a16:creationId xmlns="" xmlns:a16="http://schemas.microsoft.com/office/drawing/2014/main" id="{06DC7A18-BC1E-42A9-AE82-053FB5618036}"/>
                </a:ext>
              </a:extLst>
            </p:cNvPr>
            <p:cNvSpPr txBox="1"/>
            <p:nvPr/>
          </p:nvSpPr>
          <p:spPr>
            <a:xfrm>
              <a:off x="7464152" y="2659847"/>
              <a:ext cx="2520280" cy="353944"/>
            </a:xfrm>
            <a:prstGeom prst="rect">
              <a:avLst/>
            </a:prstGeom>
            <a:noFill/>
          </p:spPr>
          <p:txBody>
            <a:bodyPr wrap="none" lIns="360000" tIns="0" rIns="0" bIns="0" anchor="b" anchorCtr="0">
              <a:noAutofit/>
            </a:bodyPr>
            <a:lstStyle/>
            <a:p>
              <a:r>
                <a:rPr lang="en-US" altLang="zh-CN" sz="2800" b="1" dirty="0" smtClean="0">
                  <a:solidFill>
                    <a:srgbClr val="93DD68"/>
                  </a:solidFill>
                  <a:latin typeface="Times New Roman" pitchFamily="18" charset="0"/>
                  <a:cs typeface="Times New Roman" pitchFamily="18" charset="0"/>
                </a:rPr>
                <a:t>Coulson</a:t>
              </a:r>
              <a:endParaRPr lang="zh-CN" altLang="en-US" sz="2800" b="1" dirty="0">
                <a:solidFill>
                  <a:srgbClr val="93DD68"/>
                </a:solidFill>
                <a:latin typeface="Times New Roman" pitchFamily="18" charset="0"/>
                <a:cs typeface="Times New Roman" pitchFamily="18" charset="0"/>
              </a:endParaRPr>
            </a:p>
          </p:txBody>
        </p:sp>
      </p:grpSp>
      <p:grpSp>
        <p:nvGrpSpPr>
          <p:cNvPr id="36" name="Group 31">
            <a:extLst>
              <a:ext uri="{FF2B5EF4-FFF2-40B4-BE49-F238E27FC236}">
                <a16:creationId xmlns="" xmlns:a16="http://schemas.microsoft.com/office/drawing/2014/main" id="{0171809C-6620-4759-94CA-1DFBC4F95500}"/>
              </a:ext>
            </a:extLst>
          </p:cNvPr>
          <p:cNvGrpSpPr/>
          <p:nvPr/>
        </p:nvGrpSpPr>
        <p:grpSpPr>
          <a:xfrm>
            <a:off x="6887792" y="4400117"/>
            <a:ext cx="2957608" cy="637131"/>
            <a:chOff x="6996100" y="2346563"/>
            <a:chExt cx="3943477" cy="849507"/>
          </a:xfrm>
        </p:grpSpPr>
        <p:sp>
          <p:nvSpPr>
            <p:cNvPr id="37" name="TextBox 16">
              <a:extLst>
                <a:ext uri="{FF2B5EF4-FFF2-40B4-BE49-F238E27FC236}">
                  <a16:creationId xmlns="" xmlns:a16="http://schemas.microsoft.com/office/drawing/2014/main" id="{49EBF469-B320-4F54-AD3C-F6F377D8063A}"/>
                </a:ext>
              </a:extLst>
            </p:cNvPr>
            <p:cNvSpPr txBox="1"/>
            <p:nvPr/>
          </p:nvSpPr>
          <p:spPr>
            <a:xfrm>
              <a:off x="6996100" y="2488184"/>
              <a:ext cx="732893" cy="707886"/>
            </a:xfrm>
            <a:prstGeom prst="rect">
              <a:avLst/>
            </a:prstGeom>
            <a:noFill/>
          </p:spPr>
          <p:txBody>
            <a:bodyPr wrap="none" anchor="ctr">
              <a:normAutofit fontScale="85000" lnSpcReduction="20000"/>
            </a:bodyPr>
            <a:lstStyle/>
            <a:p>
              <a:r>
                <a:rPr lang="en-US" altLang="zh-CN" sz="4000" dirty="0" smtClean="0">
                  <a:solidFill>
                    <a:srgbClr val="93DD68"/>
                  </a:solidFill>
                  <a:latin typeface="Impact" panose="020B0806030902050204" pitchFamily="34" charset="0"/>
                </a:rPr>
                <a:t>06</a:t>
              </a:r>
              <a:endParaRPr lang="en-US" altLang="zh-CN" sz="4000" dirty="0">
                <a:solidFill>
                  <a:srgbClr val="93DD68"/>
                </a:solidFill>
                <a:latin typeface="Impact" panose="020B0806030902050204" pitchFamily="34" charset="0"/>
              </a:endParaRPr>
            </a:p>
          </p:txBody>
        </p:sp>
        <p:sp>
          <p:nvSpPr>
            <p:cNvPr id="38" name="TextBox 19">
              <a:extLst>
                <a:ext uri="{FF2B5EF4-FFF2-40B4-BE49-F238E27FC236}">
                  <a16:creationId xmlns="" xmlns:a16="http://schemas.microsoft.com/office/drawing/2014/main" id="{99CC285F-77DD-4C36-B21A-5D07C4A37EBA}"/>
                </a:ext>
              </a:extLst>
            </p:cNvPr>
            <p:cNvSpPr txBox="1">
              <a:spLocks/>
            </p:cNvSpPr>
            <p:nvPr/>
          </p:nvSpPr>
          <p:spPr>
            <a:xfrm>
              <a:off x="7464152" y="2346563"/>
              <a:ext cx="3475425" cy="796909"/>
            </a:xfrm>
            <a:prstGeom prst="rect">
              <a:avLst/>
            </a:prstGeom>
          </p:spPr>
          <p:txBody>
            <a:bodyPr vert="horz" wrap="square" lIns="360000" tIns="0" rIns="0" bIns="0" anchor="ctr" anchorCtr="0">
              <a:normAutofit/>
            </a:bodyPr>
            <a:lstStyle/>
            <a:p>
              <a:pPr algn="just">
                <a:lnSpc>
                  <a:spcPct val="120000"/>
                </a:lnSpc>
              </a:pPr>
              <a:r>
                <a:rPr lang="en-US" altLang="zh-CN" sz="2800" b="1" dirty="0" smtClean="0">
                  <a:solidFill>
                    <a:srgbClr val="93DD68"/>
                  </a:solidFill>
                  <a:latin typeface="Times New Roman" pitchFamily="18" charset="0"/>
                  <a:cs typeface="Times New Roman" pitchFamily="18" charset="0"/>
                </a:rPr>
                <a:t>Reference</a:t>
              </a:r>
              <a:endParaRPr lang="zh-CN" altLang="en-US" sz="2800" b="1" dirty="0">
                <a:solidFill>
                  <a:srgbClr val="93DD68"/>
                </a:solidFill>
              </a:endParaRPr>
            </a:p>
          </p:txBody>
        </p:sp>
      </p:grpSp>
      <p:grpSp>
        <p:nvGrpSpPr>
          <p:cNvPr id="42" name="Group 31">
            <a:extLst>
              <a:ext uri="{FF2B5EF4-FFF2-40B4-BE49-F238E27FC236}">
                <a16:creationId xmlns="" xmlns:a16="http://schemas.microsoft.com/office/drawing/2014/main" id="{0171809C-6620-4759-94CA-1DFBC4F95500}"/>
              </a:ext>
            </a:extLst>
          </p:cNvPr>
          <p:cNvGrpSpPr/>
          <p:nvPr/>
        </p:nvGrpSpPr>
        <p:grpSpPr>
          <a:xfrm>
            <a:off x="3870586" y="3261183"/>
            <a:ext cx="2180907" cy="530915"/>
            <a:chOff x="7076556" y="2488184"/>
            <a:chExt cx="2907876" cy="707886"/>
          </a:xfrm>
        </p:grpSpPr>
        <p:sp>
          <p:nvSpPr>
            <p:cNvPr id="43" name="TextBox 16">
              <a:extLst>
                <a:ext uri="{FF2B5EF4-FFF2-40B4-BE49-F238E27FC236}">
                  <a16:creationId xmlns="" xmlns:a16="http://schemas.microsoft.com/office/drawing/2014/main" id="{49EBF469-B320-4F54-AD3C-F6F377D8063A}"/>
                </a:ext>
              </a:extLst>
            </p:cNvPr>
            <p:cNvSpPr txBox="1"/>
            <p:nvPr/>
          </p:nvSpPr>
          <p:spPr>
            <a:xfrm>
              <a:off x="7076556" y="2488184"/>
              <a:ext cx="732893" cy="707886"/>
            </a:xfrm>
            <a:prstGeom prst="rect">
              <a:avLst/>
            </a:prstGeom>
            <a:noFill/>
          </p:spPr>
          <p:txBody>
            <a:bodyPr wrap="none" anchor="ctr">
              <a:normAutofit fontScale="85000" lnSpcReduction="20000"/>
            </a:bodyPr>
            <a:lstStyle/>
            <a:p>
              <a:r>
                <a:rPr lang="en-US" altLang="zh-CN" sz="4000" dirty="0" smtClean="0">
                  <a:solidFill>
                    <a:srgbClr val="93DD68"/>
                  </a:solidFill>
                  <a:latin typeface="Impact" panose="020B0806030902050204" pitchFamily="34" charset="0"/>
                </a:rPr>
                <a:t>02</a:t>
              </a:r>
              <a:endParaRPr lang="en-US" altLang="zh-CN" sz="4000" dirty="0">
                <a:solidFill>
                  <a:srgbClr val="93DD68"/>
                </a:solidFill>
                <a:latin typeface="Impact" panose="020B0806030902050204" pitchFamily="34" charset="0"/>
              </a:endParaRPr>
            </a:p>
          </p:txBody>
        </p:sp>
        <p:sp>
          <p:nvSpPr>
            <p:cNvPr id="44" name="TextBox 18">
              <a:extLst>
                <a:ext uri="{FF2B5EF4-FFF2-40B4-BE49-F238E27FC236}">
                  <a16:creationId xmlns="" xmlns:a16="http://schemas.microsoft.com/office/drawing/2014/main" id="{06DC7A18-BC1E-42A9-AE82-053FB5618036}"/>
                </a:ext>
              </a:extLst>
            </p:cNvPr>
            <p:cNvSpPr txBox="1"/>
            <p:nvPr/>
          </p:nvSpPr>
          <p:spPr>
            <a:xfrm>
              <a:off x="7464152" y="2659847"/>
              <a:ext cx="2520280" cy="353944"/>
            </a:xfrm>
            <a:prstGeom prst="rect">
              <a:avLst/>
            </a:prstGeom>
            <a:noFill/>
          </p:spPr>
          <p:txBody>
            <a:bodyPr wrap="none" lIns="360000" tIns="0" rIns="0" bIns="0" anchor="b" anchorCtr="0">
              <a:noAutofit/>
            </a:bodyPr>
            <a:lstStyle/>
            <a:p>
              <a:endParaRPr lang="zh-CN" altLang="en-US" sz="2800" b="1" dirty="0">
                <a:solidFill>
                  <a:srgbClr val="93DD68"/>
                </a:solidFill>
                <a:latin typeface="Times New Roman" pitchFamily="18" charset="0"/>
                <a:cs typeface="Times New Roman" pitchFamily="18" charset="0"/>
              </a:endParaRPr>
            </a:p>
          </p:txBody>
        </p:sp>
      </p:grpSp>
      <p:sp>
        <p:nvSpPr>
          <p:cNvPr id="4" name="矩形 3"/>
          <p:cNvSpPr/>
          <p:nvPr/>
        </p:nvSpPr>
        <p:spPr>
          <a:xfrm>
            <a:off x="4439686" y="3254011"/>
            <a:ext cx="2448106" cy="523220"/>
          </a:xfrm>
          <a:prstGeom prst="rect">
            <a:avLst/>
          </a:prstGeom>
        </p:spPr>
        <p:txBody>
          <a:bodyPr wrap="none">
            <a:spAutoFit/>
          </a:bodyPr>
          <a:lstStyle/>
          <a:p>
            <a:pPr lvl="0"/>
            <a:r>
              <a:rPr lang="en-US" altLang="zh-CN" sz="2800" b="1" dirty="0">
                <a:solidFill>
                  <a:srgbClr val="92D050"/>
                </a:solidFill>
                <a:latin typeface="Times New Roman" pitchFamily="18" charset="0"/>
                <a:cs typeface="Times New Roman" pitchFamily="18" charset="0"/>
              </a:rPr>
              <a:t>Related theory</a:t>
            </a:r>
            <a:endParaRPr lang="zh-CN" altLang="en-US" sz="2800" b="1" dirty="0">
              <a:solidFill>
                <a:srgbClr val="92D050"/>
              </a:solidFill>
              <a:latin typeface="Times New Roman" pitchFamily="18" charset="0"/>
              <a:cs typeface="Times New Roman" pitchFamily="18" charset="0"/>
            </a:endParaRPr>
          </a:p>
        </p:txBody>
      </p:sp>
    </p:spTree>
    <p:extLst>
      <p:ext uri="{BB962C8B-B14F-4D97-AF65-F5344CB8AC3E}">
        <p14:creationId xmlns:p14="http://schemas.microsoft.com/office/powerpoint/2010/main" val="852379032"/>
      </p:ext>
    </p:extLst>
  </p:cSld>
  <p:clrMapOvr>
    <a:masterClrMapping/>
  </p:clrMapOvr>
  <p:transition spd="slow" advClick="0" advTm="0">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ppt_x"/>
                                          </p:val>
                                        </p:tav>
                                        <p:tav tm="100000">
                                          <p:val>
                                            <p:strVal val="#ppt_x"/>
                                          </p:val>
                                        </p:tav>
                                      </p:tavLst>
                                    </p:anim>
                                    <p:anim calcmode="lin" valueType="num">
                                      <p:cBhvr additive="base">
                                        <p:cTn id="16" dur="500" fill="hold"/>
                                        <p:tgtEl>
                                          <p:spTgt spid="19"/>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additive="base">
                                        <p:cTn id="19" dur="500" fill="hold"/>
                                        <p:tgtEl>
                                          <p:spTgt spid="28"/>
                                        </p:tgtEl>
                                        <p:attrNameLst>
                                          <p:attrName>ppt_x</p:attrName>
                                        </p:attrNameLst>
                                      </p:cBhvr>
                                      <p:tavLst>
                                        <p:tav tm="0">
                                          <p:val>
                                            <p:strVal val="#ppt_x"/>
                                          </p:val>
                                        </p:tav>
                                        <p:tav tm="100000">
                                          <p:val>
                                            <p:strVal val="#ppt_x"/>
                                          </p:val>
                                        </p:tav>
                                      </p:tavLst>
                                    </p:anim>
                                    <p:anim calcmode="lin" valueType="num">
                                      <p:cBhvr additive="base">
                                        <p:cTn id="20" dur="500" fill="hold"/>
                                        <p:tgtEl>
                                          <p:spTgt spid="28"/>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anim calcmode="lin" valueType="num">
                                      <p:cBhvr additive="base">
                                        <p:cTn id="23" dur="500" fill="hold"/>
                                        <p:tgtEl>
                                          <p:spTgt spid="36"/>
                                        </p:tgtEl>
                                        <p:attrNameLst>
                                          <p:attrName>ppt_x</p:attrName>
                                        </p:attrNameLst>
                                      </p:cBhvr>
                                      <p:tavLst>
                                        <p:tav tm="0">
                                          <p:val>
                                            <p:strVal val="#ppt_x"/>
                                          </p:val>
                                        </p:tav>
                                        <p:tav tm="100000">
                                          <p:val>
                                            <p:strVal val="#ppt_x"/>
                                          </p:val>
                                        </p:tav>
                                      </p:tavLst>
                                    </p:anim>
                                    <p:anim calcmode="lin" valueType="num">
                                      <p:cBhvr additive="base">
                                        <p:cTn id="24" dur="500" fill="hold"/>
                                        <p:tgtEl>
                                          <p:spTgt spid="36"/>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2"/>
                                        </p:tgtEl>
                                        <p:attrNameLst>
                                          <p:attrName>style.visibility</p:attrName>
                                        </p:attrNameLst>
                                      </p:cBhvr>
                                      <p:to>
                                        <p:strVal val="visible"/>
                                      </p:to>
                                    </p:set>
                                    <p:anim calcmode="lin" valueType="num">
                                      <p:cBhvr additive="base">
                                        <p:cTn id="27" dur="500" fill="hold"/>
                                        <p:tgtEl>
                                          <p:spTgt spid="42"/>
                                        </p:tgtEl>
                                        <p:attrNameLst>
                                          <p:attrName>ppt_x</p:attrName>
                                        </p:attrNameLst>
                                      </p:cBhvr>
                                      <p:tavLst>
                                        <p:tav tm="0">
                                          <p:val>
                                            <p:strVal val="#ppt_x"/>
                                          </p:val>
                                        </p:tav>
                                        <p:tav tm="100000">
                                          <p:val>
                                            <p:strVal val="#ppt_x"/>
                                          </p:val>
                                        </p:tav>
                                      </p:tavLst>
                                    </p:anim>
                                    <p:anim calcmode="lin" valueType="num">
                                      <p:cBhvr additive="base">
                                        <p:cTn id="28" dur="500" fill="hold"/>
                                        <p:tgtEl>
                                          <p:spTgt spid="42"/>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79500"/>
            <a:ext cx="12192000" cy="4635500"/>
          </a:xfrm>
          <a:prstGeom prst="rect">
            <a:avLst/>
          </a:prstGeom>
        </p:spPr>
      </p:pic>
      <p:sp>
        <p:nvSpPr>
          <p:cNvPr id="3" name="文本框 2"/>
          <p:cNvSpPr txBox="1"/>
          <p:nvPr/>
        </p:nvSpPr>
        <p:spPr>
          <a:xfrm>
            <a:off x="555351" y="3917300"/>
            <a:ext cx="1922193" cy="707886"/>
          </a:xfrm>
          <a:prstGeom prst="rect">
            <a:avLst/>
          </a:prstGeom>
          <a:noFill/>
        </p:spPr>
        <p:txBody>
          <a:bodyPr wrap="none" rtlCol="0" anchor="ctr">
            <a:spAutoFit/>
          </a:bodyPr>
          <a:lstStyle/>
          <a:p>
            <a:r>
              <a:rPr lang="en-US" altLang="zh-CN" sz="4000" dirty="0">
                <a:solidFill>
                  <a:srgbClr val="AF935C"/>
                </a:solidFill>
                <a:latin typeface="微软雅黑" panose="020B0503020204020204" pitchFamily="34" charset="-122"/>
                <a:ea typeface="微软雅黑" panose="020B0503020204020204" pitchFamily="34" charset="-122"/>
                <a:cs typeface="+mn-ea"/>
                <a:sym typeface="+mn-lt"/>
              </a:rPr>
              <a:t>Part 01</a:t>
            </a:r>
            <a:endParaRPr lang="zh-CN" altLang="en-US" sz="4000" dirty="0">
              <a:solidFill>
                <a:srgbClr val="AF935C"/>
              </a:solidFill>
              <a:latin typeface="微软雅黑" panose="020B0503020204020204" pitchFamily="34" charset="-122"/>
              <a:ea typeface="微软雅黑" panose="020B0503020204020204" pitchFamily="34" charset="-122"/>
              <a:cs typeface="+mn-ea"/>
              <a:sym typeface="+mn-lt"/>
            </a:endParaRPr>
          </a:p>
        </p:txBody>
      </p:sp>
      <p:sp>
        <p:nvSpPr>
          <p:cNvPr id="4" name="文本框 3"/>
          <p:cNvSpPr txBox="1"/>
          <p:nvPr/>
        </p:nvSpPr>
        <p:spPr>
          <a:xfrm>
            <a:off x="1013618" y="4468708"/>
            <a:ext cx="2866490" cy="707886"/>
          </a:xfrm>
          <a:prstGeom prst="rect">
            <a:avLst/>
          </a:prstGeom>
          <a:noFill/>
        </p:spPr>
        <p:txBody>
          <a:bodyPr vert="horz" wrap="none" rtlCol="0">
            <a:spAutoFit/>
          </a:bodyPr>
          <a:lstStyle/>
          <a:p>
            <a:r>
              <a:rPr lang="en-US" altLang="zh-CN" sz="4000" spc="300" dirty="0" smtClean="0">
                <a:solidFill>
                  <a:prstClr val="white"/>
                </a:solidFill>
                <a:latin typeface="微软雅黑" panose="020B0503020204020204" pitchFamily="34" charset="-122"/>
                <a:ea typeface="微软雅黑" panose="020B0503020204020204" pitchFamily="34" charset="-122"/>
                <a:cs typeface="+mn-ea"/>
                <a:sym typeface="+mn-lt"/>
              </a:rPr>
              <a:t>Induction</a:t>
            </a:r>
            <a:endParaRPr lang="zh-CN" altLang="en-US" sz="4000" spc="300" dirty="0">
              <a:solidFill>
                <a:prstClr val="white"/>
              </a:solidFill>
              <a:latin typeface="微软雅黑" panose="020B0503020204020204" pitchFamily="34" charset="-122"/>
              <a:ea typeface="微软雅黑" panose="020B0503020204020204" pitchFamily="34" charset="-122"/>
              <a:cs typeface="+mn-ea"/>
              <a:sym typeface="+mn-lt"/>
            </a:endParaRPr>
          </a:p>
        </p:txBody>
      </p:sp>
    </p:spTree>
    <p:extLst>
      <p:ext uri="{BB962C8B-B14F-4D97-AF65-F5344CB8AC3E}">
        <p14:creationId xmlns:p14="http://schemas.microsoft.com/office/powerpoint/2010/main" val="3712001590"/>
      </p:ext>
    </p:extLst>
  </p:cSld>
  <p:clrMapOvr>
    <a:masterClrMapping/>
  </p:clrMapOvr>
  <p:transition spd="slow" advTm="200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32" fill="hold" grpId="0" nodeType="afterEffect">
                                  <p:stCondLst>
                                    <p:cond delay="0"/>
                                  </p:stCondLst>
                                  <p:iterate type="lt">
                                    <p:tmPct val="30000"/>
                                  </p:iterate>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strVal val="4*#ppt_w"/>
                                          </p:val>
                                        </p:tav>
                                        <p:tav tm="100000">
                                          <p:val>
                                            <p:strVal val="#ppt_w"/>
                                          </p:val>
                                        </p:tav>
                                      </p:tavLst>
                                    </p:anim>
                                    <p:anim calcmode="lin" valueType="num">
                                      <p:cBhvr>
                                        <p:cTn id="8" dur="500" fill="hold"/>
                                        <p:tgtEl>
                                          <p:spTgt spid="4"/>
                                        </p:tgtEl>
                                        <p:attrNameLst>
                                          <p:attrName>ppt_h</p:attrName>
                                        </p:attrNameLst>
                                      </p:cBhvr>
                                      <p:tavLst>
                                        <p:tav tm="0">
                                          <p:val>
                                            <p:strVal val="4*#ppt_h"/>
                                          </p:val>
                                        </p:tav>
                                        <p:tav tm="100000">
                                          <p:val>
                                            <p:strVal val="#ppt_h"/>
                                          </p:val>
                                        </p:tav>
                                      </p:tavLst>
                                    </p:anim>
                                  </p:childTnLst>
                                </p:cTn>
                              </p:par>
                              <p:par>
                                <p:cTn id="9" presetID="10" presetClass="entr" presetSubtype="0" fill="hold" grpId="1" nodeType="withEffect">
                                  <p:stCondLst>
                                    <p:cond delay="0"/>
                                  </p:stCondLst>
                                  <p:iterate type="lt">
                                    <p:tmPct val="30000"/>
                                  </p:iterate>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2" presetClass="entr" presetSubtype="8" decel="100000" fill="hold" grpId="0" nodeType="with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1000" fill="hold"/>
                                        <p:tgtEl>
                                          <p:spTgt spid="3"/>
                                        </p:tgtEl>
                                        <p:attrNameLst>
                                          <p:attrName>ppt_x</p:attrName>
                                        </p:attrNameLst>
                                      </p:cBhvr>
                                      <p:tavLst>
                                        <p:tav tm="0">
                                          <p:val>
                                            <p:strVal val="0-#ppt_w/2"/>
                                          </p:val>
                                        </p:tav>
                                        <p:tav tm="100000">
                                          <p:val>
                                            <p:strVal val="#ppt_x"/>
                                          </p:val>
                                        </p:tav>
                                      </p:tavLst>
                                    </p:anim>
                                    <p:anim calcmode="lin" valueType="num">
                                      <p:cBhvr additive="base">
                                        <p:cTn id="15" dur="10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4"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3801295"/>
          </a:xfrm>
          <a:prstGeom prst="rect">
            <a:avLst/>
          </a:prstGeom>
        </p:spPr>
      </p:pic>
      <p:grpSp>
        <p:nvGrpSpPr>
          <p:cNvPr id="4" name="Group 12"/>
          <p:cNvGrpSpPr/>
          <p:nvPr/>
        </p:nvGrpSpPr>
        <p:grpSpPr>
          <a:xfrm>
            <a:off x="5555999" y="3140422"/>
            <a:ext cx="1080000" cy="1080000"/>
            <a:chOff x="5292331" y="4623513"/>
            <a:chExt cx="1080000" cy="1080000"/>
          </a:xfrm>
        </p:grpSpPr>
        <p:sp>
          <p:nvSpPr>
            <p:cNvPr id="5" name="Teardrop 11"/>
            <p:cNvSpPr>
              <a:spLocks noChangeAspect="1"/>
            </p:cNvSpPr>
            <p:nvPr/>
          </p:nvSpPr>
          <p:spPr>
            <a:xfrm rot="18960000">
              <a:off x="5292331" y="4623513"/>
              <a:ext cx="1080000" cy="1080000"/>
            </a:xfrm>
            <a:prstGeom prst="teardrop">
              <a:avLst>
                <a:gd name="adj" fmla="val 157569"/>
              </a:avLst>
            </a:prstGeom>
            <a:solidFill>
              <a:sysClr val="windowText" lastClr="000000">
                <a:alpha val="70000"/>
              </a:sysClr>
            </a:solidFill>
            <a:ln w="381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6" name="Oval 10"/>
            <p:cNvSpPr>
              <a:spLocks noChangeAspect="1"/>
            </p:cNvSpPr>
            <p:nvPr/>
          </p:nvSpPr>
          <p:spPr>
            <a:xfrm>
              <a:off x="5400331" y="4731513"/>
              <a:ext cx="864000" cy="864000"/>
            </a:xfrm>
            <a:prstGeom prst="ellipse">
              <a:avLst/>
            </a:prstGeom>
            <a:solidFill>
              <a:schemeClr val="tx1">
                <a:lumMod val="75000"/>
                <a:lumOff val="25000"/>
              </a:schemeClr>
            </a:solidFill>
            <a:ln w="12700" cap="flat" cmpd="sng" algn="ctr">
              <a:solidFill>
                <a:sysClr val="window" lastClr="FFFFFF">
                  <a:alpha val="70000"/>
                </a:sys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grpSp>
      <p:sp>
        <p:nvSpPr>
          <p:cNvPr id="7" name="Content Placeholder 2"/>
          <p:cNvSpPr txBox="1">
            <a:spLocks/>
          </p:cNvSpPr>
          <p:nvPr/>
        </p:nvSpPr>
        <p:spPr>
          <a:xfrm>
            <a:off x="763953" y="5402243"/>
            <a:ext cx="10664092" cy="1036236"/>
          </a:xfrm>
          <a:prstGeom prst="rect">
            <a:avLst/>
          </a:prstGeom>
        </p:spPr>
        <p:txBody>
          <a:bodyPr vert="horz" lIns="91440" tIns="45720" rIns="91440" bIns="45720" rtlCol="0" anchor="t">
            <a:no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ctr">
              <a:lnSpc>
                <a:spcPct val="150000"/>
              </a:lnSpc>
              <a:buClr>
                <a:srgbClr val="1F608B">
                  <a:lumMod val="75000"/>
                </a:srgbClr>
              </a:buClr>
            </a:pPr>
            <a:endParaRPr lang="zh-CN" altLang="en-US" sz="1400" dirty="0" smtClean="0">
              <a:solidFill>
                <a:srgbClr val="BFBFBF"/>
              </a:solidFill>
              <a:latin typeface="微软雅黑" panose="020B0503020204020204" pitchFamily="34" charset="-122"/>
              <a:ea typeface="微软雅黑" panose="020B0503020204020204" pitchFamily="34" charset="-122"/>
            </a:endParaRPr>
          </a:p>
          <a:p>
            <a:pPr algn="ctr">
              <a:lnSpc>
                <a:spcPct val="150000"/>
              </a:lnSpc>
              <a:buClr>
                <a:srgbClr val="1F608B">
                  <a:lumMod val="75000"/>
                </a:srgbClr>
              </a:buClr>
            </a:pPr>
            <a:endParaRPr lang="en-US" sz="1400" dirty="0">
              <a:solidFill>
                <a:srgbClr val="BFBFBF"/>
              </a:solidFill>
              <a:latin typeface="微软雅黑" panose="020B0503020204020204" pitchFamily="34" charset="-122"/>
              <a:ea typeface="微软雅黑" panose="020B0503020204020204" pitchFamily="34" charset="-122"/>
            </a:endParaRPr>
          </a:p>
        </p:txBody>
      </p:sp>
      <p:sp>
        <p:nvSpPr>
          <p:cNvPr id="8" name="Content Placeholder 2"/>
          <p:cNvSpPr txBox="1">
            <a:spLocks/>
          </p:cNvSpPr>
          <p:nvPr/>
        </p:nvSpPr>
        <p:spPr>
          <a:xfrm>
            <a:off x="763953" y="4795090"/>
            <a:ext cx="10664092" cy="692308"/>
          </a:xfrm>
          <a:prstGeom prst="rect">
            <a:avLst/>
          </a:prstGeom>
        </p:spPr>
        <p:txBody>
          <a:bodyPr vert="horz" lIns="91440" tIns="45720" rIns="91440" bIns="45720" rtlCol="0" anchor="t">
            <a:no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ctr">
              <a:lnSpc>
                <a:spcPct val="150000"/>
              </a:lnSpc>
              <a:buClr>
                <a:srgbClr val="1F608B">
                  <a:lumMod val="75000"/>
                </a:srgbClr>
              </a:buClr>
            </a:pPr>
            <a:endParaRPr lang="en-US" sz="2800" b="1" spc="300" dirty="0">
              <a:solidFill>
                <a:prstClr val="white">
                  <a:lumMod val="50000"/>
                </a:prstClr>
              </a:solidFill>
              <a:latin typeface="微软雅黑" panose="020B0503020204020204" pitchFamily="34" charset="-122"/>
              <a:ea typeface="微软雅黑" panose="020B0503020204020204" pitchFamily="34" charset="-122"/>
            </a:endParaRPr>
          </a:p>
        </p:txBody>
      </p:sp>
      <p:grpSp>
        <p:nvGrpSpPr>
          <p:cNvPr id="10" name="Group 19"/>
          <p:cNvGrpSpPr/>
          <p:nvPr/>
        </p:nvGrpSpPr>
        <p:grpSpPr>
          <a:xfrm>
            <a:off x="5828795" y="4752377"/>
            <a:ext cx="534408" cy="165606"/>
            <a:chOff x="10185009" y="4052544"/>
            <a:chExt cx="534408" cy="165606"/>
          </a:xfrm>
        </p:grpSpPr>
        <p:sp>
          <p:nvSpPr>
            <p:cNvPr id="11" name="Oval 16"/>
            <p:cNvSpPr/>
            <p:nvPr/>
          </p:nvSpPr>
          <p:spPr>
            <a:xfrm>
              <a:off x="10185009" y="4056150"/>
              <a:ext cx="162000" cy="162000"/>
            </a:xfrm>
            <a:prstGeom prst="ellipse">
              <a:avLst/>
            </a:prstGeom>
            <a:solidFill>
              <a:srgbClr val="2980B9"/>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12" name="Oval 17"/>
            <p:cNvSpPr/>
            <p:nvPr/>
          </p:nvSpPr>
          <p:spPr>
            <a:xfrm>
              <a:off x="10371213" y="4052544"/>
              <a:ext cx="162000" cy="162000"/>
            </a:xfrm>
            <a:prstGeom prst="ellipse">
              <a:avLst/>
            </a:prstGeom>
            <a:solidFill>
              <a:srgbClr val="7BB8E1"/>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13" name="Oval 18"/>
            <p:cNvSpPr/>
            <p:nvPr/>
          </p:nvSpPr>
          <p:spPr>
            <a:xfrm>
              <a:off x="10557417" y="4052544"/>
              <a:ext cx="162000" cy="162000"/>
            </a:xfrm>
            <a:prstGeom prst="ellipse">
              <a:avLst/>
            </a:prstGeom>
            <a:solidFill>
              <a:srgbClr val="9FCBE9"/>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grpSp>
      <p:sp>
        <p:nvSpPr>
          <p:cNvPr id="2" name="矩形 1"/>
          <p:cNvSpPr/>
          <p:nvPr/>
        </p:nvSpPr>
        <p:spPr>
          <a:xfrm>
            <a:off x="1564103" y="5146737"/>
            <a:ext cx="9769643" cy="1200329"/>
          </a:xfrm>
          <a:prstGeom prst="rect">
            <a:avLst/>
          </a:prstGeom>
        </p:spPr>
        <p:txBody>
          <a:bodyPr wrap="square">
            <a:spAutoFit/>
          </a:bodyPr>
          <a:lstStyle/>
          <a:p>
            <a:r>
              <a:rPr lang="en-US" altLang="zh-CN" sz="2400" dirty="0">
                <a:solidFill>
                  <a:schemeClr val="accent5"/>
                </a:solidFill>
                <a:latin typeface="Times New Roman" pitchFamily="18" charset="0"/>
                <a:cs typeface="Times New Roman" pitchFamily="18" charset="0"/>
              </a:rPr>
              <a:t>This PPT will use relevant theories to analyze and criticize the socio-cultural aspects of entrepreneurship in China and Germany and compare the two. Finally get the conclusion of the analysis</a:t>
            </a:r>
            <a:endParaRPr lang="zh-CN" altLang="en-US" sz="2400" dirty="0">
              <a:solidFill>
                <a:schemeClr val="accent5"/>
              </a:solidFill>
              <a:latin typeface="Times New Roman" pitchFamily="18" charset="0"/>
              <a:cs typeface="Times New Roman" pitchFamily="18" charset="0"/>
            </a:endParaRPr>
          </a:p>
        </p:txBody>
      </p:sp>
    </p:spTree>
    <p:extLst>
      <p:ext uri="{BB962C8B-B14F-4D97-AF65-F5344CB8AC3E}">
        <p14:creationId xmlns:p14="http://schemas.microsoft.com/office/powerpoint/2010/main" val="1307233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par>
                          <p:cTn id="8" fill="hold">
                            <p:stCondLst>
                              <p:cond delay="500"/>
                            </p:stCondLst>
                            <p:childTnLst>
                              <p:par>
                                <p:cTn id="9" presetID="47"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anim calcmode="lin" valueType="num">
                                      <p:cBhvr>
                                        <p:cTn id="12" dur="500" fill="hold"/>
                                        <p:tgtEl>
                                          <p:spTgt spid="4"/>
                                        </p:tgtEl>
                                        <p:attrNameLst>
                                          <p:attrName>ppt_x</p:attrName>
                                        </p:attrNameLst>
                                      </p:cBhvr>
                                      <p:tavLst>
                                        <p:tav tm="0">
                                          <p:val>
                                            <p:strVal val="#ppt_x"/>
                                          </p:val>
                                        </p:tav>
                                        <p:tav tm="100000">
                                          <p:val>
                                            <p:strVal val="#ppt_x"/>
                                          </p:val>
                                        </p:tav>
                                      </p:tavLst>
                                    </p:anim>
                                    <p:anim calcmode="lin" valueType="num">
                                      <p:cBhvr>
                                        <p:cTn id="13" dur="500" fill="hold"/>
                                        <p:tgtEl>
                                          <p:spTgt spid="4"/>
                                        </p:tgtEl>
                                        <p:attrNameLst>
                                          <p:attrName>ppt_y</p:attrName>
                                        </p:attrNameLst>
                                      </p:cBhvr>
                                      <p:tavLst>
                                        <p:tav tm="0">
                                          <p:val>
                                            <p:strVal val="#ppt_y-.1"/>
                                          </p:val>
                                        </p:tav>
                                        <p:tav tm="100000">
                                          <p:val>
                                            <p:strVal val="#ppt_y"/>
                                          </p:val>
                                        </p:tav>
                                      </p:tavLst>
                                    </p:anim>
                                  </p:childTnLst>
                                </p:cTn>
                              </p:par>
                            </p:childTnLst>
                          </p:cTn>
                        </p:par>
                        <p:par>
                          <p:cTn id="14" fill="hold">
                            <p:stCondLst>
                              <p:cond delay="1000"/>
                            </p:stCondLst>
                            <p:childTnLst>
                              <p:par>
                                <p:cTn id="15" presetID="53" presetClass="entr" presetSubtype="16" fill="hold" nodeType="after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ppt_w</p:attrName>
                                        </p:attrNameLst>
                                      </p:cBhvr>
                                      <p:tavLst>
                                        <p:tav tm="0">
                                          <p:val>
                                            <p:fltVal val="0"/>
                                          </p:val>
                                        </p:tav>
                                        <p:tav tm="100000">
                                          <p:val>
                                            <p:strVal val="#ppt_w"/>
                                          </p:val>
                                        </p:tav>
                                      </p:tavLst>
                                    </p:anim>
                                    <p:anim calcmode="lin" valueType="num">
                                      <p:cBhvr>
                                        <p:cTn id="18" dur="500" fill="hold"/>
                                        <p:tgtEl>
                                          <p:spTgt spid="10"/>
                                        </p:tgtEl>
                                        <p:attrNameLst>
                                          <p:attrName>ppt_h</p:attrName>
                                        </p:attrNameLst>
                                      </p:cBhvr>
                                      <p:tavLst>
                                        <p:tav tm="0">
                                          <p:val>
                                            <p:fltVal val="0"/>
                                          </p:val>
                                        </p:tav>
                                        <p:tav tm="100000">
                                          <p:val>
                                            <p:strVal val="#ppt_h"/>
                                          </p:val>
                                        </p:tav>
                                      </p:tavLst>
                                    </p:anim>
                                    <p:animEffect transition="in" filter="fade">
                                      <p:cBhvr>
                                        <p:cTn id="19" dur="500"/>
                                        <p:tgtEl>
                                          <p:spTgt spid="10"/>
                                        </p:tgtEl>
                                      </p:cBhvr>
                                    </p:animEffect>
                                  </p:childTnLst>
                                </p:cTn>
                              </p:par>
                            </p:childTnLst>
                          </p:cTn>
                        </p:par>
                        <p:par>
                          <p:cTn id="20" fill="hold">
                            <p:stCondLst>
                              <p:cond delay="1500"/>
                            </p:stCondLst>
                            <p:childTnLst>
                              <p:par>
                                <p:cTn id="21" presetID="22" presetClass="entr" presetSubtype="4" fill="hold" grpId="0" nodeType="afterEffect" nodePh="1">
                                  <p:stCondLst>
                                    <p:cond delay="0"/>
                                  </p:stCondLst>
                                  <p:endCondLst>
                                    <p:cond evt="begin" delay="0">
                                      <p:tn val="21"/>
                                    </p:cond>
                                  </p:endCondLst>
                                  <p:childTnLst>
                                    <p:set>
                                      <p:cBhvr>
                                        <p:cTn id="22" dur="1" fill="hold">
                                          <p:stCondLst>
                                            <p:cond delay="0"/>
                                          </p:stCondLst>
                                        </p:cTn>
                                        <p:tgtEl>
                                          <p:spTgt spid="8"/>
                                        </p:tgtEl>
                                        <p:attrNameLst>
                                          <p:attrName>style.visibility</p:attrName>
                                        </p:attrNameLst>
                                      </p:cBhvr>
                                      <p:to>
                                        <p:strVal val="visible"/>
                                      </p:to>
                                    </p:set>
                                    <p:animEffect transition="in" filter="wipe(down)">
                                      <p:cBhvr>
                                        <p:cTn id="23" dur="500"/>
                                        <p:tgtEl>
                                          <p:spTgt spid="8"/>
                                        </p:tgtEl>
                                      </p:cBhvr>
                                    </p:animEffect>
                                  </p:childTnLst>
                                </p:cTn>
                              </p:par>
                            </p:childTnLst>
                          </p:cTn>
                        </p:par>
                        <p:par>
                          <p:cTn id="24" fill="hold">
                            <p:stCondLst>
                              <p:cond delay="2000"/>
                            </p:stCondLst>
                            <p:childTnLst>
                              <p:par>
                                <p:cTn id="25" presetID="22" presetClass="entr" presetSubtype="1" fill="hold" grpId="0" nodeType="afterEffect" nodePh="1">
                                  <p:stCondLst>
                                    <p:cond delay="0"/>
                                  </p:stCondLst>
                                  <p:endCondLst>
                                    <p:cond evt="begin" delay="0">
                                      <p:tn val="25"/>
                                    </p:cond>
                                  </p:endCondLst>
                                  <p:childTnLst>
                                    <p:set>
                                      <p:cBhvr>
                                        <p:cTn id="26" dur="1" fill="hold">
                                          <p:stCondLst>
                                            <p:cond delay="0"/>
                                          </p:stCondLst>
                                        </p:cTn>
                                        <p:tgtEl>
                                          <p:spTgt spid="7"/>
                                        </p:tgtEl>
                                        <p:attrNameLst>
                                          <p:attrName>style.visibility</p:attrName>
                                        </p:attrNameLst>
                                      </p:cBhvr>
                                      <p:to>
                                        <p:strVal val="visible"/>
                                      </p:to>
                                    </p:set>
                                    <p:animEffect transition="in" filter="wipe(up)">
                                      <p:cBhvr>
                                        <p:cTn id="27" dur="750"/>
                                        <p:tgtEl>
                                          <p:spTgt spid="7"/>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circle(in)">
                                      <p:cBhvr>
                                        <p:cTn id="30"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矩形 27"/>
          <p:cNvSpPr/>
          <p:nvPr/>
        </p:nvSpPr>
        <p:spPr>
          <a:xfrm>
            <a:off x="0" y="0"/>
            <a:ext cx="12192000" cy="6858000"/>
          </a:xfrm>
          <a:prstGeom prst="rect">
            <a:avLst/>
          </a:prstGeom>
          <a:solidFill>
            <a:srgbClr val="161D30">
              <a:alpha val="5411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10" name="世界地图"/>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4037" y="2330188"/>
            <a:ext cx="6486706" cy="3194581"/>
          </a:xfrm>
          <a:prstGeom prst="rect">
            <a:avLst/>
          </a:prstGeom>
          <a:ln>
            <a:noFill/>
          </a:ln>
          <a:effectLst/>
        </p:spPr>
      </p:pic>
      <p:sp>
        <p:nvSpPr>
          <p:cNvPr id="11" name="文本框 10"/>
          <p:cNvSpPr txBox="1"/>
          <p:nvPr/>
        </p:nvSpPr>
        <p:spPr>
          <a:xfrm>
            <a:off x="8519516" y="907531"/>
            <a:ext cx="2822760" cy="646331"/>
          </a:xfrm>
          <a:prstGeom prst="rect">
            <a:avLst/>
          </a:prstGeom>
          <a:noFill/>
        </p:spPr>
        <p:txBody>
          <a:bodyPr wrap="none" rtlCol="0" anchor="ctr">
            <a:spAutoFit/>
          </a:bodyPr>
          <a:lstStyle/>
          <a:p>
            <a:pPr algn="r"/>
            <a:r>
              <a:rPr lang="en-US" altLang="zh-CN" sz="3600" dirty="0" smtClean="0">
                <a:solidFill>
                  <a:schemeClr val="bg1"/>
                </a:solidFill>
                <a:latin typeface="微软雅黑" panose="020B0503020204020204" pitchFamily="34" charset="-122"/>
                <a:ea typeface="微软雅黑" panose="020B0503020204020204" pitchFamily="34" charset="-122"/>
                <a:cs typeface="+mn-ea"/>
                <a:sym typeface="+mn-lt"/>
              </a:rPr>
              <a:t>Background</a:t>
            </a:r>
            <a:endParaRPr lang="zh-CN" altLang="en-US" sz="3600" dirty="0">
              <a:solidFill>
                <a:schemeClr val="bg1"/>
              </a:solidFill>
              <a:latin typeface="微软雅黑" panose="020B0503020204020204" pitchFamily="34" charset="-122"/>
              <a:ea typeface="微软雅黑" panose="020B0503020204020204" pitchFamily="34" charset="-122"/>
              <a:cs typeface="+mn-ea"/>
              <a:sym typeface="+mn-lt"/>
            </a:endParaRPr>
          </a:p>
        </p:txBody>
      </p:sp>
      <p:sp>
        <p:nvSpPr>
          <p:cNvPr id="13" name="椭圆 3"/>
          <p:cNvSpPr/>
          <p:nvPr/>
        </p:nvSpPr>
        <p:spPr>
          <a:xfrm>
            <a:off x="10134025" y="3198123"/>
            <a:ext cx="188122" cy="284733"/>
          </a:xfrm>
          <a:custGeom>
            <a:avLst/>
            <a:gdLst/>
            <a:ahLst/>
            <a:cxnLst/>
            <a:rect l="l" t="t" r="r" b="b"/>
            <a:pathLst>
              <a:path w="333028" h="504056">
                <a:moveTo>
                  <a:pt x="166514" y="83913"/>
                </a:moveTo>
                <a:cubicBezTo>
                  <a:pt x="121779" y="83913"/>
                  <a:pt x="85514" y="120178"/>
                  <a:pt x="85514" y="164913"/>
                </a:cubicBezTo>
                <a:cubicBezTo>
                  <a:pt x="85514" y="209648"/>
                  <a:pt x="121779" y="245913"/>
                  <a:pt x="166514" y="245913"/>
                </a:cubicBezTo>
                <a:cubicBezTo>
                  <a:pt x="211249" y="245913"/>
                  <a:pt x="247514" y="209648"/>
                  <a:pt x="247514" y="164913"/>
                </a:cubicBezTo>
                <a:cubicBezTo>
                  <a:pt x="247514" y="120178"/>
                  <a:pt x="211249" y="83913"/>
                  <a:pt x="166514" y="83913"/>
                </a:cubicBezTo>
                <a:close/>
                <a:moveTo>
                  <a:pt x="166515" y="0"/>
                </a:moveTo>
                <a:cubicBezTo>
                  <a:pt x="258478" y="0"/>
                  <a:pt x="333028" y="69718"/>
                  <a:pt x="333028" y="155720"/>
                </a:cubicBezTo>
                <a:cubicBezTo>
                  <a:pt x="333028" y="241721"/>
                  <a:pt x="221768" y="433092"/>
                  <a:pt x="162844" y="504056"/>
                </a:cubicBezTo>
                <a:cubicBezTo>
                  <a:pt x="92908" y="428023"/>
                  <a:pt x="-610" y="239729"/>
                  <a:pt x="3" y="155720"/>
                </a:cubicBezTo>
                <a:cubicBezTo>
                  <a:pt x="614" y="71711"/>
                  <a:pt x="74553" y="0"/>
                  <a:pt x="166515" y="0"/>
                </a:cubicBezTo>
                <a:close/>
              </a:path>
            </a:pathLst>
          </a:custGeom>
          <a:solidFill>
            <a:srgbClr val="AF93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9" name="椭圆 3"/>
          <p:cNvSpPr/>
          <p:nvPr/>
        </p:nvSpPr>
        <p:spPr>
          <a:xfrm>
            <a:off x="8150242" y="3134247"/>
            <a:ext cx="188122" cy="284733"/>
          </a:xfrm>
          <a:custGeom>
            <a:avLst/>
            <a:gdLst/>
            <a:ahLst/>
            <a:cxnLst/>
            <a:rect l="l" t="t" r="r" b="b"/>
            <a:pathLst>
              <a:path w="333028" h="504056">
                <a:moveTo>
                  <a:pt x="166514" y="83913"/>
                </a:moveTo>
                <a:cubicBezTo>
                  <a:pt x="121779" y="83913"/>
                  <a:pt x="85514" y="120178"/>
                  <a:pt x="85514" y="164913"/>
                </a:cubicBezTo>
                <a:cubicBezTo>
                  <a:pt x="85514" y="209648"/>
                  <a:pt x="121779" y="245913"/>
                  <a:pt x="166514" y="245913"/>
                </a:cubicBezTo>
                <a:cubicBezTo>
                  <a:pt x="211249" y="245913"/>
                  <a:pt x="247514" y="209648"/>
                  <a:pt x="247514" y="164913"/>
                </a:cubicBezTo>
                <a:cubicBezTo>
                  <a:pt x="247514" y="120178"/>
                  <a:pt x="211249" y="83913"/>
                  <a:pt x="166514" y="83913"/>
                </a:cubicBezTo>
                <a:close/>
                <a:moveTo>
                  <a:pt x="166515" y="0"/>
                </a:moveTo>
                <a:cubicBezTo>
                  <a:pt x="258478" y="0"/>
                  <a:pt x="333028" y="69718"/>
                  <a:pt x="333028" y="155720"/>
                </a:cubicBezTo>
                <a:cubicBezTo>
                  <a:pt x="333028" y="241721"/>
                  <a:pt x="221768" y="433092"/>
                  <a:pt x="162844" y="504056"/>
                </a:cubicBezTo>
                <a:cubicBezTo>
                  <a:pt x="92908" y="428023"/>
                  <a:pt x="-610" y="239729"/>
                  <a:pt x="3" y="155720"/>
                </a:cubicBezTo>
                <a:cubicBezTo>
                  <a:pt x="614" y="71711"/>
                  <a:pt x="74553" y="0"/>
                  <a:pt x="166515" y="0"/>
                </a:cubicBezTo>
                <a:close/>
              </a:path>
            </a:pathLst>
          </a:custGeom>
          <a:solidFill>
            <a:srgbClr val="AF93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pic>
        <p:nvPicPr>
          <p:cNvPr id="30" name="图形 43" descr="打开的书">
            <a:extLst>
              <a:ext uri="{FF2B5EF4-FFF2-40B4-BE49-F238E27FC236}">
                <a16:creationId xmlns="" xmlns:a16="http://schemas.microsoft.com/office/drawing/2014/main" id="{B22F5A9E-4CB6-4A58-8E8F-E7E64ACBF51E}"/>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 xmlns:asvg="http://schemas.microsoft.com/office/drawing/2016/SVG/main" r:embed="rId5"/>
              </a:ext>
            </a:extLst>
          </a:blip>
          <a:stretch>
            <a:fillRect/>
          </a:stretch>
        </p:blipFill>
        <p:spPr>
          <a:xfrm>
            <a:off x="830557" y="863459"/>
            <a:ext cx="449123" cy="449123"/>
          </a:xfrm>
          <a:prstGeom prst="rect">
            <a:avLst/>
          </a:prstGeom>
        </p:spPr>
      </p:pic>
      <p:pic>
        <p:nvPicPr>
          <p:cNvPr id="31" name="图形 45" descr="书架上的书籍">
            <a:extLst>
              <a:ext uri="{FF2B5EF4-FFF2-40B4-BE49-F238E27FC236}">
                <a16:creationId xmlns="" xmlns:a16="http://schemas.microsoft.com/office/drawing/2014/main" id="{B03787BC-EA1F-4AA8-A901-01525DA3B0A8}"/>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 xmlns:asvg="http://schemas.microsoft.com/office/drawing/2016/SVG/main" r:embed="rId9"/>
              </a:ext>
            </a:extLst>
          </a:blip>
          <a:stretch>
            <a:fillRect/>
          </a:stretch>
        </p:blipFill>
        <p:spPr>
          <a:xfrm>
            <a:off x="763394" y="3946013"/>
            <a:ext cx="449123" cy="449123"/>
          </a:xfrm>
          <a:prstGeom prst="rect">
            <a:avLst/>
          </a:prstGeom>
        </p:spPr>
      </p:pic>
      <p:sp>
        <p:nvSpPr>
          <p:cNvPr id="32" name="文本框 47">
            <a:extLst>
              <a:ext uri="{FF2B5EF4-FFF2-40B4-BE49-F238E27FC236}">
                <a16:creationId xmlns="" xmlns:a16="http://schemas.microsoft.com/office/drawing/2014/main" id="{EB8BB1A6-9AB4-425A-BE01-6BC88BCBD39F}"/>
              </a:ext>
            </a:extLst>
          </p:cNvPr>
          <p:cNvSpPr txBox="1"/>
          <p:nvPr/>
        </p:nvSpPr>
        <p:spPr>
          <a:xfrm>
            <a:off x="1279680" y="815977"/>
            <a:ext cx="3873631" cy="2893100"/>
          </a:xfrm>
          <a:prstGeom prst="rect">
            <a:avLst/>
          </a:prstGeom>
          <a:noFill/>
        </p:spPr>
        <p:txBody>
          <a:bodyPr wrap="square" rtlCol="0">
            <a:spAutoFit/>
          </a:bodyPr>
          <a:lstStyle/>
          <a:p>
            <a:pPr algn="just">
              <a:lnSpc>
                <a:spcPct val="130000"/>
              </a:lnSpc>
            </a:pPr>
            <a:r>
              <a:rPr lang="en-US" altLang="zh-CN" sz="1600" dirty="0">
                <a:solidFill>
                  <a:schemeClr val="accent4">
                    <a:lumMod val="40000"/>
                    <a:lumOff val="60000"/>
                  </a:schemeClr>
                </a:solidFill>
                <a:latin typeface="Times New Roman" pitchFamily="18" charset="0"/>
                <a:cs typeface="Times New Roman" pitchFamily="18" charset="0"/>
              </a:rPr>
              <a:t>Since the 1980s, China's economic transformation has greatly promoted the development of entrepreneurship and private enterprises. China has seen entrepreneurship as one of the main drivers of sustained economic development and is therefore making many efforts to encourage and </a:t>
            </a:r>
            <a:r>
              <a:rPr lang="en-US" altLang="zh-CN" sz="1400" dirty="0">
                <a:solidFill>
                  <a:schemeClr val="accent4">
                    <a:lumMod val="40000"/>
                    <a:lumOff val="60000"/>
                  </a:schemeClr>
                </a:solidFill>
              </a:rPr>
              <a:t>promote entrepreneurial activities.(He, C., </a:t>
            </a:r>
            <a:r>
              <a:rPr lang="en-US" altLang="zh-CN" sz="1400" dirty="0" err="1">
                <a:solidFill>
                  <a:schemeClr val="accent4">
                    <a:lumMod val="40000"/>
                    <a:lumOff val="60000"/>
                  </a:schemeClr>
                </a:solidFill>
              </a:rPr>
              <a:t>Guo</a:t>
            </a:r>
            <a:r>
              <a:rPr lang="en-US" altLang="zh-CN" sz="1400" dirty="0">
                <a:solidFill>
                  <a:schemeClr val="accent4">
                    <a:lumMod val="40000"/>
                    <a:lumOff val="60000"/>
                  </a:schemeClr>
                </a:solidFill>
              </a:rPr>
              <a:t>, Q., &amp; Zhu, S. </a:t>
            </a:r>
            <a:r>
              <a:rPr lang="en-US" altLang="zh-CN" sz="1400" dirty="0" smtClean="0">
                <a:solidFill>
                  <a:schemeClr val="accent4">
                    <a:lumMod val="40000"/>
                    <a:lumOff val="60000"/>
                  </a:schemeClr>
                </a:solidFill>
              </a:rPr>
              <a:t>2016</a:t>
            </a:r>
            <a:r>
              <a:rPr lang="en-US" altLang="zh-CN" sz="1400" dirty="0">
                <a:solidFill>
                  <a:schemeClr val="accent4">
                    <a:lumMod val="40000"/>
                    <a:lumOff val="60000"/>
                  </a:schemeClr>
                </a:solidFill>
              </a:rPr>
              <a:t>). </a:t>
            </a:r>
            <a:endParaRPr lang="zh-CN" altLang="en-US" sz="1400" dirty="0">
              <a:solidFill>
                <a:schemeClr val="accent4">
                  <a:lumMod val="40000"/>
                  <a:lumOff val="60000"/>
                </a:schemeClr>
              </a:solidFill>
            </a:endParaRPr>
          </a:p>
        </p:txBody>
      </p:sp>
      <p:sp>
        <p:nvSpPr>
          <p:cNvPr id="33" name="文本框 47">
            <a:extLst>
              <a:ext uri="{FF2B5EF4-FFF2-40B4-BE49-F238E27FC236}">
                <a16:creationId xmlns="" xmlns:a16="http://schemas.microsoft.com/office/drawing/2014/main" id="{EB8BB1A6-9AB4-425A-BE01-6BC88BCBD39F}"/>
              </a:ext>
            </a:extLst>
          </p:cNvPr>
          <p:cNvSpPr txBox="1"/>
          <p:nvPr/>
        </p:nvSpPr>
        <p:spPr>
          <a:xfrm>
            <a:off x="1212519" y="3857603"/>
            <a:ext cx="3873631" cy="2653034"/>
          </a:xfrm>
          <a:prstGeom prst="rect">
            <a:avLst/>
          </a:prstGeom>
          <a:noFill/>
        </p:spPr>
        <p:txBody>
          <a:bodyPr wrap="square" rtlCol="0">
            <a:spAutoFit/>
          </a:bodyPr>
          <a:lstStyle/>
          <a:p>
            <a:pPr algn="just">
              <a:lnSpc>
                <a:spcPct val="130000"/>
              </a:lnSpc>
            </a:pPr>
            <a:r>
              <a:rPr lang="en-US" altLang="zh-CN" sz="1600" dirty="0">
                <a:solidFill>
                  <a:schemeClr val="accent1">
                    <a:lumMod val="60000"/>
                    <a:lumOff val="40000"/>
                  </a:schemeClr>
                </a:solidFill>
                <a:latin typeface="Times New Roman" pitchFamily="18" charset="0"/>
                <a:cs typeface="Times New Roman" pitchFamily="18" charset="0"/>
              </a:rPr>
              <a:t>German entrepreneurs are more open, more creative and more outgoing than entrepreneurs in other countries around the world. Unique methods, such as the German Workers' Retraining Program, also help the country's labor force adapt to new industries, obtain middle-class wages and enjoy a high degree of job security. </a:t>
            </a:r>
            <a:r>
              <a:rPr lang="en-US" altLang="zh-CN" sz="1600" dirty="0" smtClean="0">
                <a:solidFill>
                  <a:schemeClr val="accent1">
                    <a:lumMod val="60000"/>
                    <a:lumOff val="40000"/>
                  </a:schemeClr>
                </a:solidFill>
                <a:latin typeface="Times New Roman" pitchFamily="18" charset="0"/>
                <a:cs typeface="Times New Roman" pitchFamily="18" charset="0"/>
              </a:rPr>
              <a:t>(Small business 2018</a:t>
            </a:r>
            <a:r>
              <a:rPr lang="en-US" altLang="zh-CN" sz="1600" dirty="0">
                <a:solidFill>
                  <a:schemeClr val="accent1">
                    <a:lumMod val="60000"/>
                    <a:lumOff val="40000"/>
                  </a:schemeClr>
                </a:solidFill>
                <a:latin typeface="Times New Roman" pitchFamily="18" charset="0"/>
                <a:cs typeface="Times New Roman" pitchFamily="18" charset="0"/>
              </a:rPr>
              <a:t>). </a:t>
            </a:r>
            <a:endParaRPr lang="zh-CN" altLang="en-US" sz="1600" dirty="0">
              <a:solidFill>
                <a:schemeClr val="accent1">
                  <a:lumMod val="60000"/>
                  <a:lumOff val="40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636457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1000" fill="hold"/>
                                        <p:tgtEl>
                                          <p:spTgt spid="11"/>
                                        </p:tgtEl>
                                        <p:attrNameLst>
                                          <p:attrName>ppt_x</p:attrName>
                                        </p:attrNameLst>
                                      </p:cBhvr>
                                      <p:tavLst>
                                        <p:tav tm="0">
                                          <p:val>
                                            <p:strVal val="1+#ppt_w/2"/>
                                          </p:val>
                                        </p:tav>
                                        <p:tav tm="100000">
                                          <p:val>
                                            <p:strVal val="#ppt_x"/>
                                          </p:val>
                                        </p:tav>
                                      </p:tavLst>
                                    </p:anim>
                                    <p:anim calcmode="lin" valueType="num">
                                      <p:cBhvr additive="base">
                                        <p:cTn id="8" dur="1000" fill="hold"/>
                                        <p:tgtEl>
                                          <p:spTgt spid="11"/>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10" presetClass="entr" presetSubtype="0" fill="hold" nodeType="after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2" presetClass="entr" presetSubtype="1" decel="10000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0-#ppt_h/2"/>
                                          </p:val>
                                        </p:tav>
                                        <p:tav tm="100000">
                                          <p:val>
                                            <p:strVal val="#ppt_y"/>
                                          </p:val>
                                        </p:tav>
                                      </p:tavLst>
                                    </p:anim>
                                  </p:childTnLst>
                                </p:cTn>
                              </p:par>
                            </p:childTnLst>
                          </p:cTn>
                        </p:par>
                        <p:par>
                          <p:cTn id="17" fill="hold">
                            <p:stCondLst>
                              <p:cond delay="1500"/>
                            </p:stCondLst>
                            <p:childTnLst>
                              <p:par>
                                <p:cTn id="18" presetID="10" presetClass="entr" presetSubtype="0" fill="hold" grpId="0" nodeType="afterEffect">
                                  <p:stCondLst>
                                    <p:cond delay="0"/>
                                  </p:stCondLst>
                                  <p:childTnLst>
                                    <p:set>
                                      <p:cBhvr>
                                        <p:cTn id="19" dur="1" fill="hold">
                                          <p:stCondLst>
                                            <p:cond delay="0"/>
                                          </p:stCondLst>
                                        </p:cTn>
                                        <p:tgtEl>
                                          <p:spTgt spid="28"/>
                                        </p:tgtEl>
                                        <p:attrNameLst>
                                          <p:attrName>style.visibility</p:attrName>
                                        </p:attrNameLst>
                                      </p:cBhvr>
                                      <p:to>
                                        <p:strVal val="visible"/>
                                      </p:to>
                                    </p:set>
                                    <p:animEffect transition="in" filter="fade">
                                      <p:cBhvr>
                                        <p:cTn id="20" dur="500"/>
                                        <p:tgtEl>
                                          <p:spTgt spid="28"/>
                                        </p:tgtEl>
                                      </p:cBhvr>
                                    </p:animEffect>
                                  </p:childTnLst>
                                </p:cTn>
                              </p:par>
                              <p:par>
                                <p:cTn id="21" presetID="2" presetClass="entr" presetSubtype="1" decel="100000" fill="hold" grpId="0" nodeType="withEffect">
                                  <p:stCondLst>
                                    <p:cond delay="0"/>
                                  </p:stCondLst>
                                  <p:childTnLst>
                                    <p:set>
                                      <p:cBhvr>
                                        <p:cTn id="22" dur="1" fill="hold">
                                          <p:stCondLst>
                                            <p:cond delay="0"/>
                                          </p:stCondLst>
                                        </p:cTn>
                                        <p:tgtEl>
                                          <p:spTgt spid="29"/>
                                        </p:tgtEl>
                                        <p:attrNameLst>
                                          <p:attrName>style.visibility</p:attrName>
                                        </p:attrNameLst>
                                      </p:cBhvr>
                                      <p:to>
                                        <p:strVal val="visible"/>
                                      </p:to>
                                    </p:set>
                                    <p:anim calcmode="lin" valueType="num">
                                      <p:cBhvr additive="base">
                                        <p:cTn id="23" dur="500" fill="hold"/>
                                        <p:tgtEl>
                                          <p:spTgt spid="29"/>
                                        </p:tgtEl>
                                        <p:attrNameLst>
                                          <p:attrName>ppt_x</p:attrName>
                                        </p:attrNameLst>
                                      </p:cBhvr>
                                      <p:tavLst>
                                        <p:tav tm="0">
                                          <p:val>
                                            <p:strVal val="#ppt_x"/>
                                          </p:val>
                                        </p:tav>
                                        <p:tav tm="100000">
                                          <p:val>
                                            <p:strVal val="#ppt_x"/>
                                          </p:val>
                                        </p:tav>
                                      </p:tavLst>
                                    </p:anim>
                                    <p:anim calcmode="lin" valueType="num">
                                      <p:cBhvr additive="base">
                                        <p:cTn id="24" dur="500" fill="hold"/>
                                        <p:tgtEl>
                                          <p:spTgt spid="29"/>
                                        </p:tgtEl>
                                        <p:attrNameLst>
                                          <p:attrName>ppt_y</p:attrName>
                                        </p:attrNameLst>
                                      </p:cBhvr>
                                      <p:tavLst>
                                        <p:tav tm="0">
                                          <p:val>
                                            <p:strVal val="0-#ppt_h/2"/>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anim calcmode="lin" valueType="num">
                                      <p:cBhvr>
                                        <p:cTn id="28" dur="500" fill="hold"/>
                                        <p:tgtEl>
                                          <p:spTgt spid="30"/>
                                        </p:tgtEl>
                                        <p:attrNameLst>
                                          <p:attrName>ppt_x</p:attrName>
                                        </p:attrNameLst>
                                      </p:cBhvr>
                                      <p:tavLst>
                                        <p:tav tm="0">
                                          <p:val>
                                            <p:strVal val="#ppt_x"/>
                                          </p:val>
                                        </p:tav>
                                        <p:tav tm="100000">
                                          <p:val>
                                            <p:strVal val="#ppt_x"/>
                                          </p:val>
                                        </p:tav>
                                      </p:tavLst>
                                    </p:anim>
                                    <p:anim calcmode="lin" valueType="num">
                                      <p:cBhvr>
                                        <p:cTn id="29" dur="500" fill="hold"/>
                                        <p:tgtEl>
                                          <p:spTgt spid="30"/>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1"/>
                                        </p:tgtEl>
                                        <p:attrNameLst>
                                          <p:attrName>style.visibility</p:attrName>
                                        </p:attrNameLst>
                                      </p:cBhvr>
                                      <p:to>
                                        <p:strVal val="visible"/>
                                      </p:to>
                                    </p:set>
                                    <p:animEffect transition="in" filter="fade">
                                      <p:cBhvr>
                                        <p:cTn id="32" dur="750"/>
                                        <p:tgtEl>
                                          <p:spTgt spid="31"/>
                                        </p:tgtEl>
                                      </p:cBhvr>
                                    </p:animEffect>
                                    <p:anim calcmode="lin" valueType="num">
                                      <p:cBhvr>
                                        <p:cTn id="33" dur="750" fill="hold"/>
                                        <p:tgtEl>
                                          <p:spTgt spid="31"/>
                                        </p:tgtEl>
                                        <p:attrNameLst>
                                          <p:attrName>ppt_x</p:attrName>
                                        </p:attrNameLst>
                                      </p:cBhvr>
                                      <p:tavLst>
                                        <p:tav tm="0">
                                          <p:val>
                                            <p:strVal val="#ppt_x"/>
                                          </p:val>
                                        </p:tav>
                                        <p:tav tm="100000">
                                          <p:val>
                                            <p:strVal val="#ppt_x"/>
                                          </p:val>
                                        </p:tav>
                                      </p:tavLst>
                                    </p:anim>
                                    <p:anim calcmode="lin" valueType="num">
                                      <p:cBhvr>
                                        <p:cTn id="34" dur="750" fill="hold"/>
                                        <p:tgtEl>
                                          <p:spTgt spid="31"/>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2"/>
                                        </p:tgtEl>
                                        <p:attrNameLst>
                                          <p:attrName>style.visibility</p:attrName>
                                        </p:attrNameLst>
                                      </p:cBhvr>
                                      <p:to>
                                        <p:strVal val="visible"/>
                                      </p:to>
                                    </p:set>
                                    <p:animEffect transition="in" filter="fade">
                                      <p:cBhvr>
                                        <p:cTn id="37" dur="500"/>
                                        <p:tgtEl>
                                          <p:spTgt spid="32"/>
                                        </p:tgtEl>
                                      </p:cBhvr>
                                    </p:animEffect>
                                    <p:anim calcmode="lin" valueType="num">
                                      <p:cBhvr>
                                        <p:cTn id="38" dur="500" fill="hold"/>
                                        <p:tgtEl>
                                          <p:spTgt spid="32"/>
                                        </p:tgtEl>
                                        <p:attrNameLst>
                                          <p:attrName>ppt_x</p:attrName>
                                        </p:attrNameLst>
                                      </p:cBhvr>
                                      <p:tavLst>
                                        <p:tav tm="0">
                                          <p:val>
                                            <p:strVal val="#ppt_x"/>
                                          </p:val>
                                        </p:tav>
                                        <p:tav tm="100000">
                                          <p:val>
                                            <p:strVal val="#ppt_x"/>
                                          </p:val>
                                        </p:tav>
                                      </p:tavLst>
                                    </p:anim>
                                    <p:anim calcmode="lin" valueType="num">
                                      <p:cBhvr>
                                        <p:cTn id="39" dur="500" fill="hold"/>
                                        <p:tgtEl>
                                          <p:spTgt spid="32"/>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3"/>
                                        </p:tgtEl>
                                        <p:attrNameLst>
                                          <p:attrName>style.visibility</p:attrName>
                                        </p:attrNameLst>
                                      </p:cBhvr>
                                      <p:to>
                                        <p:strVal val="visible"/>
                                      </p:to>
                                    </p:set>
                                    <p:animEffect transition="in" filter="fade">
                                      <p:cBhvr>
                                        <p:cTn id="42" dur="500"/>
                                        <p:tgtEl>
                                          <p:spTgt spid="33"/>
                                        </p:tgtEl>
                                      </p:cBhvr>
                                    </p:animEffect>
                                    <p:anim calcmode="lin" valueType="num">
                                      <p:cBhvr>
                                        <p:cTn id="43" dur="500" fill="hold"/>
                                        <p:tgtEl>
                                          <p:spTgt spid="33"/>
                                        </p:tgtEl>
                                        <p:attrNameLst>
                                          <p:attrName>ppt_x</p:attrName>
                                        </p:attrNameLst>
                                      </p:cBhvr>
                                      <p:tavLst>
                                        <p:tav tm="0">
                                          <p:val>
                                            <p:strVal val="#ppt_x"/>
                                          </p:val>
                                        </p:tav>
                                        <p:tav tm="100000">
                                          <p:val>
                                            <p:strVal val="#ppt_x"/>
                                          </p:val>
                                        </p:tav>
                                      </p:tavLst>
                                    </p:anim>
                                    <p:anim calcmode="lin" valueType="num">
                                      <p:cBhvr>
                                        <p:cTn id="44" dur="5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11" grpId="0"/>
      <p:bldP spid="13" grpId="0" animBg="1"/>
      <p:bldP spid="29" grpId="0" animBg="1"/>
      <p:bldP spid="32" grpId="0"/>
      <p:bldP spid="3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43000"/>
            <a:ext cx="12192000" cy="4572000"/>
          </a:xfrm>
          <a:prstGeom prst="rect">
            <a:avLst/>
          </a:prstGeom>
        </p:spPr>
      </p:pic>
      <p:sp>
        <p:nvSpPr>
          <p:cNvPr id="3" name="文本框 2"/>
          <p:cNvSpPr txBox="1"/>
          <p:nvPr/>
        </p:nvSpPr>
        <p:spPr>
          <a:xfrm>
            <a:off x="656951" y="1595174"/>
            <a:ext cx="1922193" cy="707886"/>
          </a:xfrm>
          <a:prstGeom prst="rect">
            <a:avLst/>
          </a:prstGeom>
          <a:noFill/>
        </p:spPr>
        <p:txBody>
          <a:bodyPr wrap="none" rtlCol="0" anchor="ctr">
            <a:spAutoFit/>
          </a:bodyPr>
          <a:lstStyle/>
          <a:p>
            <a:r>
              <a:rPr lang="en-US" altLang="zh-CN" sz="4000" dirty="0">
                <a:solidFill>
                  <a:srgbClr val="AF935C"/>
                </a:solidFill>
                <a:latin typeface="微软雅黑" panose="020B0503020204020204" pitchFamily="34" charset="-122"/>
                <a:ea typeface="微软雅黑" panose="020B0503020204020204" pitchFamily="34" charset="-122"/>
                <a:cs typeface="+mn-ea"/>
                <a:sym typeface="+mn-lt"/>
              </a:rPr>
              <a:t>Part 02</a:t>
            </a:r>
            <a:endParaRPr lang="zh-CN" altLang="en-US" sz="4000" dirty="0">
              <a:solidFill>
                <a:srgbClr val="AF935C"/>
              </a:solidFill>
              <a:latin typeface="微软雅黑" panose="020B0503020204020204" pitchFamily="34" charset="-122"/>
              <a:ea typeface="微软雅黑" panose="020B0503020204020204" pitchFamily="34" charset="-122"/>
              <a:cs typeface="+mn-ea"/>
              <a:sym typeface="+mn-lt"/>
            </a:endParaRPr>
          </a:p>
        </p:txBody>
      </p:sp>
      <p:sp>
        <p:nvSpPr>
          <p:cNvPr id="4" name="文本框 3"/>
          <p:cNvSpPr txBox="1"/>
          <p:nvPr/>
        </p:nvSpPr>
        <p:spPr>
          <a:xfrm>
            <a:off x="1115218" y="2146582"/>
            <a:ext cx="4326184" cy="707886"/>
          </a:xfrm>
          <a:prstGeom prst="rect">
            <a:avLst/>
          </a:prstGeom>
          <a:noFill/>
        </p:spPr>
        <p:txBody>
          <a:bodyPr vert="horz" wrap="none" rtlCol="0">
            <a:spAutoFit/>
          </a:bodyPr>
          <a:lstStyle/>
          <a:p>
            <a:r>
              <a:rPr lang="en-US" altLang="zh-CN" sz="4000" spc="300" dirty="0">
                <a:solidFill>
                  <a:schemeClr val="tx1">
                    <a:lumMod val="50000"/>
                    <a:lumOff val="50000"/>
                  </a:schemeClr>
                </a:solidFill>
                <a:latin typeface="微软雅黑" panose="020B0503020204020204" pitchFamily="34" charset="-122"/>
                <a:ea typeface="微软雅黑" panose="020B0503020204020204" pitchFamily="34" charset="-122"/>
                <a:cs typeface="+mn-ea"/>
                <a:sym typeface="+mn-lt"/>
              </a:rPr>
              <a:t>Related theory</a:t>
            </a:r>
          </a:p>
        </p:txBody>
      </p:sp>
    </p:spTree>
    <p:extLst>
      <p:ext uri="{BB962C8B-B14F-4D97-AF65-F5344CB8AC3E}">
        <p14:creationId xmlns:p14="http://schemas.microsoft.com/office/powerpoint/2010/main" val="1446755409"/>
      </p:ext>
    </p:extLst>
  </p:cSld>
  <p:clrMapOvr>
    <a:masterClrMapping/>
  </p:clrMapOvr>
  <p:transition spd="slow" advTm="200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32" fill="hold" grpId="0" nodeType="afterEffect">
                                  <p:stCondLst>
                                    <p:cond delay="0"/>
                                  </p:stCondLst>
                                  <p:iterate type="lt">
                                    <p:tmPct val="30000"/>
                                  </p:iterate>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strVal val="4*#ppt_w"/>
                                          </p:val>
                                        </p:tav>
                                        <p:tav tm="100000">
                                          <p:val>
                                            <p:strVal val="#ppt_w"/>
                                          </p:val>
                                        </p:tav>
                                      </p:tavLst>
                                    </p:anim>
                                    <p:anim calcmode="lin" valueType="num">
                                      <p:cBhvr>
                                        <p:cTn id="8" dur="500" fill="hold"/>
                                        <p:tgtEl>
                                          <p:spTgt spid="4"/>
                                        </p:tgtEl>
                                        <p:attrNameLst>
                                          <p:attrName>ppt_h</p:attrName>
                                        </p:attrNameLst>
                                      </p:cBhvr>
                                      <p:tavLst>
                                        <p:tav tm="0">
                                          <p:val>
                                            <p:strVal val="4*#ppt_h"/>
                                          </p:val>
                                        </p:tav>
                                        <p:tav tm="100000">
                                          <p:val>
                                            <p:strVal val="#ppt_h"/>
                                          </p:val>
                                        </p:tav>
                                      </p:tavLst>
                                    </p:anim>
                                  </p:childTnLst>
                                </p:cTn>
                              </p:par>
                              <p:par>
                                <p:cTn id="9" presetID="10" presetClass="entr" presetSubtype="0" fill="hold" grpId="1" nodeType="withEffect">
                                  <p:stCondLst>
                                    <p:cond delay="0"/>
                                  </p:stCondLst>
                                  <p:iterate type="lt">
                                    <p:tmPct val="30000"/>
                                  </p:iterate>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2" presetClass="entr" presetSubtype="8" decel="100000" fill="hold" grpId="0" nodeType="with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0-#ppt_w/2"/>
                                          </p:val>
                                        </p:tav>
                                        <p:tav tm="100000">
                                          <p:val>
                                            <p:strVal val="#ppt_x"/>
                                          </p:val>
                                        </p:tav>
                                      </p:tavLst>
                                    </p:anim>
                                    <p:anim calcmode="lin" valueType="num">
                                      <p:cBhvr additive="base">
                                        <p:cTn id="15"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4"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 name="组合 32"/>
          <p:cNvGrpSpPr/>
          <p:nvPr/>
        </p:nvGrpSpPr>
        <p:grpSpPr>
          <a:xfrm>
            <a:off x="0" y="1977123"/>
            <a:ext cx="11277600" cy="4457700"/>
            <a:chOff x="0" y="1482842"/>
            <a:chExt cx="8458200" cy="3343275"/>
          </a:xfrm>
        </p:grpSpPr>
        <p:sp>
          <p:nvSpPr>
            <p:cNvPr id="20" name="任意多边形: 形状 19"/>
            <p:cNvSpPr>
              <a:spLocks/>
            </p:cNvSpPr>
            <p:nvPr/>
          </p:nvSpPr>
          <p:spPr bwMode="auto">
            <a:xfrm>
              <a:off x="0" y="1482842"/>
              <a:ext cx="8458200" cy="3343275"/>
            </a:xfrm>
            <a:custGeom>
              <a:avLst/>
              <a:gdLst>
                <a:gd name="T0" fmla="*/ 1311 w 16920"/>
                <a:gd name="T1" fmla="*/ 7223 h 8424"/>
                <a:gd name="T2" fmla="*/ 1661 w 16920"/>
                <a:gd name="T3" fmla="*/ 7222 h 8424"/>
                <a:gd name="T4" fmla="*/ 2090 w 16920"/>
                <a:gd name="T5" fmla="*/ 7210 h 8424"/>
                <a:gd name="T6" fmla="*/ 2858 w 16920"/>
                <a:gd name="T7" fmla="*/ 7164 h 8424"/>
                <a:gd name="T8" fmla="*/ 3683 w 16920"/>
                <a:gd name="T9" fmla="*/ 7074 h 8424"/>
                <a:gd name="T10" fmla="*/ 4195 w 16920"/>
                <a:gd name="T11" fmla="*/ 6996 h 8424"/>
                <a:gd name="T12" fmla="*/ 5032 w 16920"/>
                <a:gd name="T13" fmla="*/ 6736 h 8424"/>
                <a:gd name="T14" fmla="*/ 5487 w 16920"/>
                <a:gd name="T15" fmla="*/ 6362 h 8424"/>
                <a:gd name="T16" fmla="*/ 5701 w 16920"/>
                <a:gd name="T17" fmla="*/ 5921 h 8424"/>
                <a:gd name="T18" fmla="*/ 5810 w 16920"/>
                <a:gd name="T19" fmla="*/ 5460 h 8424"/>
                <a:gd name="T20" fmla="*/ 5951 w 16920"/>
                <a:gd name="T21" fmla="*/ 5030 h 8424"/>
                <a:gd name="T22" fmla="*/ 6259 w 16920"/>
                <a:gd name="T23" fmla="*/ 4680 h 8424"/>
                <a:gd name="T24" fmla="*/ 6831 w 16920"/>
                <a:gd name="T25" fmla="*/ 4447 h 8424"/>
                <a:gd name="T26" fmla="*/ 7542 w 16920"/>
                <a:gd name="T27" fmla="*/ 4298 h 8424"/>
                <a:gd name="T28" fmla="*/ 8629 w 16920"/>
                <a:gd name="T29" fmla="*/ 4121 h 8424"/>
                <a:gd name="T30" fmla="*/ 9390 w 16920"/>
                <a:gd name="T31" fmla="*/ 3943 h 8424"/>
                <a:gd name="T32" fmla="*/ 10065 w 16920"/>
                <a:gd name="T33" fmla="*/ 3659 h 8424"/>
                <a:gd name="T34" fmla="*/ 10596 w 16920"/>
                <a:gd name="T35" fmla="*/ 3212 h 8424"/>
                <a:gd name="T36" fmla="*/ 10994 w 16920"/>
                <a:gd name="T37" fmla="*/ 2633 h 8424"/>
                <a:gd name="T38" fmla="*/ 11499 w 16920"/>
                <a:gd name="T39" fmla="*/ 2223 h 8424"/>
                <a:gd name="T40" fmla="*/ 12104 w 16920"/>
                <a:gd name="T41" fmla="*/ 1970 h 8424"/>
                <a:gd name="T42" fmla="*/ 12768 w 16920"/>
                <a:gd name="T43" fmla="*/ 1828 h 8424"/>
                <a:gd name="T44" fmla="*/ 13450 w 16920"/>
                <a:gd name="T45" fmla="*/ 1749 h 8424"/>
                <a:gd name="T46" fmla="*/ 14110 w 16920"/>
                <a:gd name="T47" fmla="*/ 1686 h 8424"/>
                <a:gd name="T48" fmla="*/ 14710 w 16920"/>
                <a:gd name="T49" fmla="*/ 1590 h 8424"/>
                <a:gd name="T50" fmla="*/ 15264 w 16920"/>
                <a:gd name="T51" fmla="*/ 1379 h 8424"/>
                <a:gd name="T52" fmla="*/ 15774 w 16920"/>
                <a:gd name="T53" fmla="*/ 1070 h 8424"/>
                <a:gd name="T54" fmla="*/ 16216 w 16920"/>
                <a:gd name="T55" fmla="*/ 719 h 8424"/>
                <a:gd name="T56" fmla="*/ 16569 w 16920"/>
                <a:gd name="T57" fmla="*/ 386 h 8424"/>
                <a:gd name="T58" fmla="*/ 16870 w 16920"/>
                <a:gd name="T59" fmla="*/ 59 h 8424"/>
                <a:gd name="T60" fmla="*/ 16862 w 16920"/>
                <a:gd name="T61" fmla="*/ 114 h 8424"/>
                <a:gd name="T62" fmla="*/ 16688 w 16920"/>
                <a:gd name="T63" fmla="*/ 407 h 8424"/>
                <a:gd name="T64" fmla="*/ 16404 w 16920"/>
                <a:gd name="T65" fmla="*/ 812 h 8424"/>
                <a:gd name="T66" fmla="*/ 16012 w 16920"/>
                <a:gd name="T67" fmla="*/ 1254 h 8424"/>
                <a:gd name="T68" fmla="*/ 15517 w 16920"/>
                <a:gd name="T69" fmla="*/ 1664 h 8424"/>
                <a:gd name="T70" fmla="*/ 14920 w 16920"/>
                <a:gd name="T71" fmla="*/ 1971 h 8424"/>
                <a:gd name="T72" fmla="*/ 14248 w 16920"/>
                <a:gd name="T73" fmla="*/ 2131 h 8424"/>
                <a:gd name="T74" fmla="*/ 13332 w 16920"/>
                <a:gd name="T75" fmla="*/ 2276 h 8424"/>
                <a:gd name="T76" fmla="*/ 12726 w 16920"/>
                <a:gd name="T77" fmla="*/ 2406 h 8424"/>
                <a:gd name="T78" fmla="*/ 12177 w 16920"/>
                <a:gd name="T79" fmla="*/ 2623 h 8424"/>
                <a:gd name="T80" fmla="*/ 11702 w 16920"/>
                <a:gd name="T81" fmla="*/ 2980 h 8424"/>
                <a:gd name="T82" fmla="*/ 11315 w 16920"/>
                <a:gd name="T83" fmla="*/ 3534 h 8424"/>
                <a:gd name="T84" fmla="*/ 10944 w 16920"/>
                <a:gd name="T85" fmla="*/ 4233 h 8424"/>
                <a:gd name="T86" fmla="*/ 10300 w 16920"/>
                <a:gd name="T87" fmla="*/ 4711 h 8424"/>
                <a:gd name="T88" fmla="*/ 9479 w 16920"/>
                <a:gd name="T89" fmla="*/ 5008 h 8424"/>
                <a:gd name="T90" fmla="*/ 8621 w 16920"/>
                <a:gd name="T91" fmla="*/ 5212 h 8424"/>
                <a:gd name="T92" fmla="*/ 7861 w 16920"/>
                <a:gd name="T93" fmla="*/ 5413 h 8424"/>
                <a:gd name="T94" fmla="*/ 7341 w 16920"/>
                <a:gd name="T95" fmla="*/ 5700 h 8424"/>
                <a:gd name="T96" fmla="*/ 7185 w 16920"/>
                <a:gd name="T97" fmla="*/ 6155 h 8424"/>
                <a:gd name="T98" fmla="*/ 7083 w 16920"/>
                <a:gd name="T99" fmla="*/ 6651 h 8424"/>
                <a:gd name="T100" fmla="*/ 6852 w 16920"/>
                <a:gd name="T101" fmla="*/ 7096 h 8424"/>
                <a:gd name="T102" fmla="*/ 6490 w 16920"/>
                <a:gd name="T103" fmla="*/ 7486 h 8424"/>
                <a:gd name="T104" fmla="*/ 6002 w 16920"/>
                <a:gd name="T105" fmla="*/ 7810 h 8424"/>
                <a:gd name="T106" fmla="*/ 5389 w 16920"/>
                <a:gd name="T107" fmla="*/ 8061 h 8424"/>
                <a:gd name="T108" fmla="*/ 4653 w 16920"/>
                <a:gd name="T109" fmla="*/ 8232 h 8424"/>
                <a:gd name="T110" fmla="*/ 4156 w 16920"/>
                <a:gd name="T111" fmla="*/ 8296 h 8424"/>
                <a:gd name="T112" fmla="*/ 3710 w 16920"/>
                <a:gd name="T113" fmla="*/ 8335 h 8424"/>
                <a:gd name="T114" fmla="*/ 3242 w 16920"/>
                <a:gd name="T115" fmla="*/ 8363 h 8424"/>
                <a:gd name="T116" fmla="*/ 0 w 16920"/>
                <a:gd name="T117" fmla="*/ 8424 h 8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6920" h="8424">
                  <a:moveTo>
                    <a:pt x="0" y="7222"/>
                  </a:moveTo>
                  <a:lnTo>
                    <a:pt x="1115" y="7222"/>
                  </a:lnTo>
                  <a:lnTo>
                    <a:pt x="1179" y="7222"/>
                  </a:lnTo>
                  <a:lnTo>
                    <a:pt x="1245" y="7223"/>
                  </a:lnTo>
                  <a:lnTo>
                    <a:pt x="1311" y="7223"/>
                  </a:lnTo>
                  <a:lnTo>
                    <a:pt x="1379" y="7223"/>
                  </a:lnTo>
                  <a:lnTo>
                    <a:pt x="1448" y="7223"/>
                  </a:lnTo>
                  <a:lnTo>
                    <a:pt x="1519" y="7223"/>
                  </a:lnTo>
                  <a:lnTo>
                    <a:pt x="1589" y="7222"/>
                  </a:lnTo>
                  <a:lnTo>
                    <a:pt x="1661" y="7222"/>
                  </a:lnTo>
                  <a:lnTo>
                    <a:pt x="1665" y="7222"/>
                  </a:lnTo>
                  <a:lnTo>
                    <a:pt x="1665" y="7221"/>
                  </a:lnTo>
                  <a:lnTo>
                    <a:pt x="1803" y="7219"/>
                  </a:lnTo>
                  <a:lnTo>
                    <a:pt x="1945" y="7216"/>
                  </a:lnTo>
                  <a:lnTo>
                    <a:pt x="2090" y="7210"/>
                  </a:lnTo>
                  <a:lnTo>
                    <a:pt x="2238" y="7204"/>
                  </a:lnTo>
                  <a:lnTo>
                    <a:pt x="2389" y="7197"/>
                  </a:lnTo>
                  <a:lnTo>
                    <a:pt x="2543" y="7187"/>
                  </a:lnTo>
                  <a:lnTo>
                    <a:pt x="2700" y="7177"/>
                  </a:lnTo>
                  <a:lnTo>
                    <a:pt x="2858" y="7164"/>
                  </a:lnTo>
                  <a:lnTo>
                    <a:pt x="3019" y="7150"/>
                  </a:lnTo>
                  <a:lnTo>
                    <a:pt x="3183" y="7134"/>
                  </a:lnTo>
                  <a:lnTo>
                    <a:pt x="3348" y="7116"/>
                  </a:lnTo>
                  <a:lnTo>
                    <a:pt x="3515" y="7096"/>
                  </a:lnTo>
                  <a:lnTo>
                    <a:pt x="3683" y="7074"/>
                  </a:lnTo>
                  <a:lnTo>
                    <a:pt x="3852" y="7051"/>
                  </a:lnTo>
                  <a:lnTo>
                    <a:pt x="3938" y="7038"/>
                  </a:lnTo>
                  <a:lnTo>
                    <a:pt x="4024" y="7024"/>
                  </a:lnTo>
                  <a:lnTo>
                    <a:pt x="4109" y="7010"/>
                  </a:lnTo>
                  <a:lnTo>
                    <a:pt x="4195" y="6996"/>
                  </a:lnTo>
                  <a:lnTo>
                    <a:pt x="4399" y="6955"/>
                  </a:lnTo>
                  <a:lnTo>
                    <a:pt x="4584" y="6909"/>
                  </a:lnTo>
                  <a:lnTo>
                    <a:pt x="4750" y="6857"/>
                  </a:lnTo>
                  <a:lnTo>
                    <a:pt x="4898" y="6799"/>
                  </a:lnTo>
                  <a:lnTo>
                    <a:pt x="5032" y="6736"/>
                  </a:lnTo>
                  <a:lnTo>
                    <a:pt x="5148" y="6670"/>
                  </a:lnTo>
                  <a:lnTo>
                    <a:pt x="5252" y="6598"/>
                  </a:lnTo>
                  <a:lnTo>
                    <a:pt x="5341" y="6523"/>
                  </a:lnTo>
                  <a:lnTo>
                    <a:pt x="5420" y="6444"/>
                  </a:lnTo>
                  <a:lnTo>
                    <a:pt x="5487" y="6362"/>
                  </a:lnTo>
                  <a:lnTo>
                    <a:pt x="5546" y="6277"/>
                  </a:lnTo>
                  <a:lnTo>
                    <a:pt x="5594" y="6191"/>
                  </a:lnTo>
                  <a:lnTo>
                    <a:pt x="5636" y="6102"/>
                  </a:lnTo>
                  <a:lnTo>
                    <a:pt x="5671" y="6012"/>
                  </a:lnTo>
                  <a:lnTo>
                    <a:pt x="5701" y="5921"/>
                  </a:lnTo>
                  <a:lnTo>
                    <a:pt x="5727" y="5828"/>
                  </a:lnTo>
                  <a:lnTo>
                    <a:pt x="5750" y="5736"/>
                  </a:lnTo>
                  <a:lnTo>
                    <a:pt x="5770" y="5644"/>
                  </a:lnTo>
                  <a:lnTo>
                    <a:pt x="5790" y="5551"/>
                  </a:lnTo>
                  <a:lnTo>
                    <a:pt x="5810" y="5460"/>
                  </a:lnTo>
                  <a:lnTo>
                    <a:pt x="5831" y="5369"/>
                  </a:lnTo>
                  <a:lnTo>
                    <a:pt x="5854" y="5282"/>
                  </a:lnTo>
                  <a:lnTo>
                    <a:pt x="5882" y="5195"/>
                  </a:lnTo>
                  <a:lnTo>
                    <a:pt x="5912" y="5111"/>
                  </a:lnTo>
                  <a:lnTo>
                    <a:pt x="5951" y="5030"/>
                  </a:lnTo>
                  <a:lnTo>
                    <a:pt x="5994" y="4952"/>
                  </a:lnTo>
                  <a:lnTo>
                    <a:pt x="6046" y="4877"/>
                  </a:lnTo>
                  <a:lnTo>
                    <a:pt x="6106" y="4807"/>
                  </a:lnTo>
                  <a:lnTo>
                    <a:pt x="6177" y="4741"/>
                  </a:lnTo>
                  <a:lnTo>
                    <a:pt x="6259" y="4680"/>
                  </a:lnTo>
                  <a:lnTo>
                    <a:pt x="6353" y="4623"/>
                  </a:lnTo>
                  <a:lnTo>
                    <a:pt x="6460" y="4572"/>
                  </a:lnTo>
                  <a:lnTo>
                    <a:pt x="6579" y="4526"/>
                  </a:lnTo>
                  <a:lnTo>
                    <a:pt x="6702" y="4484"/>
                  </a:lnTo>
                  <a:lnTo>
                    <a:pt x="6831" y="4447"/>
                  </a:lnTo>
                  <a:lnTo>
                    <a:pt x="6965" y="4412"/>
                  </a:lnTo>
                  <a:lnTo>
                    <a:pt x="7103" y="4380"/>
                  </a:lnTo>
                  <a:lnTo>
                    <a:pt x="7246" y="4351"/>
                  </a:lnTo>
                  <a:lnTo>
                    <a:pt x="7392" y="4323"/>
                  </a:lnTo>
                  <a:lnTo>
                    <a:pt x="7542" y="4298"/>
                  </a:lnTo>
                  <a:lnTo>
                    <a:pt x="7847" y="4248"/>
                  </a:lnTo>
                  <a:lnTo>
                    <a:pt x="8159" y="4200"/>
                  </a:lnTo>
                  <a:lnTo>
                    <a:pt x="8315" y="4175"/>
                  </a:lnTo>
                  <a:lnTo>
                    <a:pt x="8473" y="4149"/>
                  </a:lnTo>
                  <a:lnTo>
                    <a:pt x="8629" y="4121"/>
                  </a:lnTo>
                  <a:lnTo>
                    <a:pt x="8785" y="4091"/>
                  </a:lnTo>
                  <a:lnTo>
                    <a:pt x="8939" y="4060"/>
                  </a:lnTo>
                  <a:lnTo>
                    <a:pt x="9091" y="4024"/>
                  </a:lnTo>
                  <a:lnTo>
                    <a:pt x="9241" y="3986"/>
                  </a:lnTo>
                  <a:lnTo>
                    <a:pt x="9390" y="3943"/>
                  </a:lnTo>
                  <a:lnTo>
                    <a:pt x="9533" y="3897"/>
                  </a:lnTo>
                  <a:lnTo>
                    <a:pt x="9673" y="3845"/>
                  </a:lnTo>
                  <a:lnTo>
                    <a:pt x="9808" y="3789"/>
                  </a:lnTo>
                  <a:lnTo>
                    <a:pt x="9939" y="3726"/>
                  </a:lnTo>
                  <a:lnTo>
                    <a:pt x="10065" y="3659"/>
                  </a:lnTo>
                  <a:lnTo>
                    <a:pt x="10185" y="3584"/>
                  </a:lnTo>
                  <a:lnTo>
                    <a:pt x="10299" y="3502"/>
                  </a:lnTo>
                  <a:lnTo>
                    <a:pt x="10406" y="3413"/>
                  </a:lnTo>
                  <a:lnTo>
                    <a:pt x="10505" y="3317"/>
                  </a:lnTo>
                  <a:lnTo>
                    <a:pt x="10596" y="3212"/>
                  </a:lnTo>
                  <a:lnTo>
                    <a:pt x="10680" y="3098"/>
                  </a:lnTo>
                  <a:lnTo>
                    <a:pt x="10755" y="2975"/>
                  </a:lnTo>
                  <a:lnTo>
                    <a:pt x="10828" y="2852"/>
                  </a:lnTo>
                  <a:lnTo>
                    <a:pt x="10908" y="2739"/>
                  </a:lnTo>
                  <a:lnTo>
                    <a:pt x="10994" y="2633"/>
                  </a:lnTo>
                  <a:lnTo>
                    <a:pt x="11085" y="2536"/>
                  </a:lnTo>
                  <a:lnTo>
                    <a:pt x="11181" y="2447"/>
                  </a:lnTo>
                  <a:lnTo>
                    <a:pt x="11282" y="2366"/>
                  </a:lnTo>
                  <a:lnTo>
                    <a:pt x="11388" y="2291"/>
                  </a:lnTo>
                  <a:lnTo>
                    <a:pt x="11499" y="2223"/>
                  </a:lnTo>
                  <a:lnTo>
                    <a:pt x="11613" y="2162"/>
                  </a:lnTo>
                  <a:lnTo>
                    <a:pt x="11731" y="2105"/>
                  </a:lnTo>
                  <a:lnTo>
                    <a:pt x="11852" y="2055"/>
                  </a:lnTo>
                  <a:lnTo>
                    <a:pt x="11977" y="2010"/>
                  </a:lnTo>
                  <a:lnTo>
                    <a:pt x="12104" y="1970"/>
                  </a:lnTo>
                  <a:lnTo>
                    <a:pt x="12233" y="1934"/>
                  </a:lnTo>
                  <a:lnTo>
                    <a:pt x="12364" y="1902"/>
                  </a:lnTo>
                  <a:lnTo>
                    <a:pt x="12498" y="1875"/>
                  </a:lnTo>
                  <a:lnTo>
                    <a:pt x="12633" y="1849"/>
                  </a:lnTo>
                  <a:lnTo>
                    <a:pt x="12768" y="1828"/>
                  </a:lnTo>
                  <a:lnTo>
                    <a:pt x="12905" y="1808"/>
                  </a:lnTo>
                  <a:lnTo>
                    <a:pt x="13041" y="1791"/>
                  </a:lnTo>
                  <a:lnTo>
                    <a:pt x="13178" y="1776"/>
                  </a:lnTo>
                  <a:lnTo>
                    <a:pt x="13315" y="1763"/>
                  </a:lnTo>
                  <a:lnTo>
                    <a:pt x="13450" y="1749"/>
                  </a:lnTo>
                  <a:lnTo>
                    <a:pt x="13586" y="1737"/>
                  </a:lnTo>
                  <a:lnTo>
                    <a:pt x="13720" y="1725"/>
                  </a:lnTo>
                  <a:lnTo>
                    <a:pt x="13852" y="1713"/>
                  </a:lnTo>
                  <a:lnTo>
                    <a:pt x="13982" y="1700"/>
                  </a:lnTo>
                  <a:lnTo>
                    <a:pt x="14110" y="1686"/>
                  </a:lnTo>
                  <a:lnTo>
                    <a:pt x="14236" y="1672"/>
                  </a:lnTo>
                  <a:lnTo>
                    <a:pt x="14360" y="1655"/>
                  </a:lnTo>
                  <a:lnTo>
                    <a:pt x="14479" y="1637"/>
                  </a:lnTo>
                  <a:lnTo>
                    <a:pt x="14596" y="1616"/>
                  </a:lnTo>
                  <a:lnTo>
                    <a:pt x="14710" y="1590"/>
                  </a:lnTo>
                  <a:lnTo>
                    <a:pt x="14823" y="1558"/>
                  </a:lnTo>
                  <a:lnTo>
                    <a:pt x="14935" y="1521"/>
                  </a:lnTo>
                  <a:lnTo>
                    <a:pt x="15046" y="1478"/>
                  </a:lnTo>
                  <a:lnTo>
                    <a:pt x="15156" y="1430"/>
                  </a:lnTo>
                  <a:lnTo>
                    <a:pt x="15264" y="1379"/>
                  </a:lnTo>
                  <a:lnTo>
                    <a:pt x="15370" y="1323"/>
                  </a:lnTo>
                  <a:lnTo>
                    <a:pt x="15474" y="1263"/>
                  </a:lnTo>
                  <a:lnTo>
                    <a:pt x="15576" y="1201"/>
                  </a:lnTo>
                  <a:lnTo>
                    <a:pt x="15676" y="1136"/>
                  </a:lnTo>
                  <a:lnTo>
                    <a:pt x="15774" y="1070"/>
                  </a:lnTo>
                  <a:lnTo>
                    <a:pt x="15868" y="1001"/>
                  </a:lnTo>
                  <a:lnTo>
                    <a:pt x="15960" y="931"/>
                  </a:lnTo>
                  <a:lnTo>
                    <a:pt x="16049" y="860"/>
                  </a:lnTo>
                  <a:lnTo>
                    <a:pt x="16133" y="789"/>
                  </a:lnTo>
                  <a:lnTo>
                    <a:pt x="16216" y="719"/>
                  </a:lnTo>
                  <a:lnTo>
                    <a:pt x="16294" y="650"/>
                  </a:lnTo>
                  <a:lnTo>
                    <a:pt x="16369" y="581"/>
                  </a:lnTo>
                  <a:lnTo>
                    <a:pt x="16440" y="514"/>
                  </a:lnTo>
                  <a:lnTo>
                    <a:pt x="16507" y="449"/>
                  </a:lnTo>
                  <a:lnTo>
                    <a:pt x="16569" y="386"/>
                  </a:lnTo>
                  <a:lnTo>
                    <a:pt x="16627" y="327"/>
                  </a:lnTo>
                  <a:lnTo>
                    <a:pt x="16680" y="271"/>
                  </a:lnTo>
                  <a:lnTo>
                    <a:pt x="16729" y="219"/>
                  </a:lnTo>
                  <a:lnTo>
                    <a:pt x="16810" y="129"/>
                  </a:lnTo>
                  <a:lnTo>
                    <a:pt x="16870" y="59"/>
                  </a:lnTo>
                  <a:lnTo>
                    <a:pt x="16907" y="16"/>
                  </a:lnTo>
                  <a:lnTo>
                    <a:pt x="16920" y="0"/>
                  </a:lnTo>
                  <a:lnTo>
                    <a:pt x="16910" y="19"/>
                  </a:lnTo>
                  <a:lnTo>
                    <a:pt x="16882" y="74"/>
                  </a:lnTo>
                  <a:lnTo>
                    <a:pt x="16862" y="114"/>
                  </a:lnTo>
                  <a:lnTo>
                    <a:pt x="16835" y="161"/>
                  </a:lnTo>
                  <a:lnTo>
                    <a:pt x="16806" y="214"/>
                  </a:lnTo>
                  <a:lnTo>
                    <a:pt x="16771" y="273"/>
                  </a:lnTo>
                  <a:lnTo>
                    <a:pt x="16732" y="338"/>
                  </a:lnTo>
                  <a:lnTo>
                    <a:pt x="16688" y="407"/>
                  </a:lnTo>
                  <a:lnTo>
                    <a:pt x="16640" y="482"/>
                  </a:lnTo>
                  <a:lnTo>
                    <a:pt x="16588" y="560"/>
                  </a:lnTo>
                  <a:lnTo>
                    <a:pt x="16531" y="641"/>
                  </a:lnTo>
                  <a:lnTo>
                    <a:pt x="16470" y="726"/>
                  </a:lnTo>
                  <a:lnTo>
                    <a:pt x="16404" y="812"/>
                  </a:lnTo>
                  <a:lnTo>
                    <a:pt x="16334" y="899"/>
                  </a:lnTo>
                  <a:lnTo>
                    <a:pt x="16260" y="988"/>
                  </a:lnTo>
                  <a:lnTo>
                    <a:pt x="16182" y="1077"/>
                  </a:lnTo>
                  <a:lnTo>
                    <a:pt x="16099" y="1166"/>
                  </a:lnTo>
                  <a:lnTo>
                    <a:pt x="16012" y="1254"/>
                  </a:lnTo>
                  <a:lnTo>
                    <a:pt x="15921" y="1341"/>
                  </a:lnTo>
                  <a:lnTo>
                    <a:pt x="15827" y="1425"/>
                  </a:lnTo>
                  <a:lnTo>
                    <a:pt x="15727" y="1509"/>
                  </a:lnTo>
                  <a:lnTo>
                    <a:pt x="15624" y="1588"/>
                  </a:lnTo>
                  <a:lnTo>
                    <a:pt x="15517" y="1664"/>
                  </a:lnTo>
                  <a:lnTo>
                    <a:pt x="15405" y="1736"/>
                  </a:lnTo>
                  <a:lnTo>
                    <a:pt x="15289" y="1803"/>
                  </a:lnTo>
                  <a:lnTo>
                    <a:pt x="15171" y="1865"/>
                  </a:lnTo>
                  <a:lnTo>
                    <a:pt x="15047" y="1921"/>
                  </a:lnTo>
                  <a:lnTo>
                    <a:pt x="14920" y="1971"/>
                  </a:lnTo>
                  <a:lnTo>
                    <a:pt x="14789" y="2014"/>
                  </a:lnTo>
                  <a:lnTo>
                    <a:pt x="14655" y="2049"/>
                  </a:lnTo>
                  <a:lnTo>
                    <a:pt x="14518" y="2079"/>
                  </a:lnTo>
                  <a:lnTo>
                    <a:pt x="14383" y="2107"/>
                  </a:lnTo>
                  <a:lnTo>
                    <a:pt x="14248" y="2131"/>
                  </a:lnTo>
                  <a:lnTo>
                    <a:pt x="14113" y="2154"/>
                  </a:lnTo>
                  <a:lnTo>
                    <a:pt x="13848" y="2195"/>
                  </a:lnTo>
                  <a:lnTo>
                    <a:pt x="13587" y="2236"/>
                  </a:lnTo>
                  <a:lnTo>
                    <a:pt x="13459" y="2255"/>
                  </a:lnTo>
                  <a:lnTo>
                    <a:pt x="13332" y="2276"/>
                  </a:lnTo>
                  <a:lnTo>
                    <a:pt x="13207" y="2298"/>
                  </a:lnTo>
                  <a:lnTo>
                    <a:pt x="13083" y="2321"/>
                  </a:lnTo>
                  <a:lnTo>
                    <a:pt x="12962" y="2347"/>
                  </a:lnTo>
                  <a:lnTo>
                    <a:pt x="12843" y="2375"/>
                  </a:lnTo>
                  <a:lnTo>
                    <a:pt x="12726" y="2406"/>
                  </a:lnTo>
                  <a:lnTo>
                    <a:pt x="12611" y="2441"/>
                  </a:lnTo>
                  <a:lnTo>
                    <a:pt x="12499" y="2480"/>
                  </a:lnTo>
                  <a:lnTo>
                    <a:pt x="12389" y="2522"/>
                  </a:lnTo>
                  <a:lnTo>
                    <a:pt x="12282" y="2570"/>
                  </a:lnTo>
                  <a:lnTo>
                    <a:pt x="12177" y="2623"/>
                  </a:lnTo>
                  <a:lnTo>
                    <a:pt x="12077" y="2681"/>
                  </a:lnTo>
                  <a:lnTo>
                    <a:pt x="11978" y="2746"/>
                  </a:lnTo>
                  <a:lnTo>
                    <a:pt x="11883" y="2816"/>
                  </a:lnTo>
                  <a:lnTo>
                    <a:pt x="11791" y="2895"/>
                  </a:lnTo>
                  <a:lnTo>
                    <a:pt x="11702" y="2980"/>
                  </a:lnTo>
                  <a:lnTo>
                    <a:pt x="11617" y="3074"/>
                  </a:lnTo>
                  <a:lnTo>
                    <a:pt x="11536" y="3175"/>
                  </a:lnTo>
                  <a:lnTo>
                    <a:pt x="11458" y="3285"/>
                  </a:lnTo>
                  <a:lnTo>
                    <a:pt x="11385" y="3405"/>
                  </a:lnTo>
                  <a:lnTo>
                    <a:pt x="11315" y="3534"/>
                  </a:lnTo>
                  <a:lnTo>
                    <a:pt x="11250" y="3673"/>
                  </a:lnTo>
                  <a:lnTo>
                    <a:pt x="11188" y="3823"/>
                  </a:lnTo>
                  <a:lnTo>
                    <a:pt x="11121" y="3972"/>
                  </a:lnTo>
                  <a:lnTo>
                    <a:pt x="11039" y="4108"/>
                  </a:lnTo>
                  <a:lnTo>
                    <a:pt x="10944" y="4233"/>
                  </a:lnTo>
                  <a:lnTo>
                    <a:pt x="10836" y="4347"/>
                  </a:lnTo>
                  <a:lnTo>
                    <a:pt x="10717" y="4452"/>
                  </a:lnTo>
                  <a:lnTo>
                    <a:pt x="10587" y="4547"/>
                  </a:lnTo>
                  <a:lnTo>
                    <a:pt x="10447" y="4633"/>
                  </a:lnTo>
                  <a:lnTo>
                    <a:pt x="10300" y="4711"/>
                  </a:lnTo>
                  <a:lnTo>
                    <a:pt x="10146" y="4782"/>
                  </a:lnTo>
                  <a:lnTo>
                    <a:pt x="9985" y="4847"/>
                  </a:lnTo>
                  <a:lnTo>
                    <a:pt x="9820" y="4905"/>
                  </a:lnTo>
                  <a:lnTo>
                    <a:pt x="9651" y="4959"/>
                  </a:lnTo>
                  <a:lnTo>
                    <a:pt x="9479" y="5008"/>
                  </a:lnTo>
                  <a:lnTo>
                    <a:pt x="9306" y="5053"/>
                  </a:lnTo>
                  <a:lnTo>
                    <a:pt x="9133" y="5095"/>
                  </a:lnTo>
                  <a:lnTo>
                    <a:pt x="8960" y="5136"/>
                  </a:lnTo>
                  <a:lnTo>
                    <a:pt x="8789" y="5175"/>
                  </a:lnTo>
                  <a:lnTo>
                    <a:pt x="8621" y="5212"/>
                  </a:lnTo>
                  <a:lnTo>
                    <a:pt x="8456" y="5250"/>
                  </a:lnTo>
                  <a:lnTo>
                    <a:pt x="8297" y="5288"/>
                  </a:lnTo>
                  <a:lnTo>
                    <a:pt x="8144" y="5327"/>
                  </a:lnTo>
                  <a:lnTo>
                    <a:pt x="7999" y="5369"/>
                  </a:lnTo>
                  <a:lnTo>
                    <a:pt x="7861" y="5413"/>
                  </a:lnTo>
                  <a:lnTo>
                    <a:pt x="7733" y="5460"/>
                  </a:lnTo>
                  <a:lnTo>
                    <a:pt x="7617" y="5512"/>
                  </a:lnTo>
                  <a:lnTo>
                    <a:pt x="7511" y="5569"/>
                  </a:lnTo>
                  <a:lnTo>
                    <a:pt x="7419" y="5631"/>
                  </a:lnTo>
                  <a:lnTo>
                    <a:pt x="7341" y="5700"/>
                  </a:lnTo>
                  <a:lnTo>
                    <a:pt x="7278" y="5775"/>
                  </a:lnTo>
                  <a:lnTo>
                    <a:pt x="7231" y="5858"/>
                  </a:lnTo>
                  <a:lnTo>
                    <a:pt x="7201" y="5949"/>
                  </a:lnTo>
                  <a:lnTo>
                    <a:pt x="7190" y="6050"/>
                  </a:lnTo>
                  <a:lnTo>
                    <a:pt x="7185" y="6155"/>
                  </a:lnTo>
                  <a:lnTo>
                    <a:pt x="7175" y="6257"/>
                  </a:lnTo>
                  <a:lnTo>
                    <a:pt x="7160" y="6358"/>
                  </a:lnTo>
                  <a:lnTo>
                    <a:pt x="7140" y="6457"/>
                  </a:lnTo>
                  <a:lnTo>
                    <a:pt x="7114" y="6554"/>
                  </a:lnTo>
                  <a:lnTo>
                    <a:pt x="7083" y="6651"/>
                  </a:lnTo>
                  <a:lnTo>
                    <a:pt x="7047" y="6744"/>
                  </a:lnTo>
                  <a:lnTo>
                    <a:pt x="7006" y="6835"/>
                  </a:lnTo>
                  <a:lnTo>
                    <a:pt x="6959" y="6925"/>
                  </a:lnTo>
                  <a:lnTo>
                    <a:pt x="6908" y="7012"/>
                  </a:lnTo>
                  <a:lnTo>
                    <a:pt x="6852" y="7096"/>
                  </a:lnTo>
                  <a:lnTo>
                    <a:pt x="6789" y="7180"/>
                  </a:lnTo>
                  <a:lnTo>
                    <a:pt x="6723" y="7260"/>
                  </a:lnTo>
                  <a:lnTo>
                    <a:pt x="6650" y="7337"/>
                  </a:lnTo>
                  <a:lnTo>
                    <a:pt x="6572" y="7413"/>
                  </a:lnTo>
                  <a:lnTo>
                    <a:pt x="6490" y="7486"/>
                  </a:lnTo>
                  <a:lnTo>
                    <a:pt x="6403" y="7556"/>
                  </a:lnTo>
                  <a:lnTo>
                    <a:pt x="6310" y="7624"/>
                  </a:lnTo>
                  <a:lnTo>
                    <a:pt x="6213" y="7689"/>
                  </a:lnTo>
                  <a:lnTo>
                    <a:pt x="6110" y="7751"/>
                  </a:lnTo>
                  <a:lnTo>
                    <a:pt x="6002" y="7810"/>
                  </a:lnTo>
                  <a:lnTo>
                    <a:pt x="5889" y="7866"/>
                  </a:lnTo>
                  <a:lnTo>
                    <a:pt x="5772" y="7919"/>
                  </a:lnTo>
                  <a:lnTo>
                    <a:pt x="5649" y="7970"/>
                  </a:lnTo>
                  <a:lnTo>
                    <a:pt x="5522" y="8018"/>
                  </a:lnTo>
                  <a:lnTo>
                    <a:pt x="5389" y="8061"/>
                  </a:lnTo>
                  <a:lnTo>
                    <a:pt x="5252" y="8102"/>
                  </a:lnTo>
                  <a:lnTo>
                    <a:pt x="5110" y="8140"/>
                  </a:lnTo>
                  <a:lnTo>
                    <a:pt x="4962" y="8174"/>
                  </a:lnTo>
                  <a:lnTo>
                    <a:pt x="4810" y="8205"/>
                  </a:lnTo>
                  <a:lnTo>
                    <a:pt x="4653" y="8232"/>
                  </a:lnTo>
                  <a:lnTo>
                    <a:pt x="4491" y="8257"/>
                  </a:lnTo>
                  <a:lnTo>
                    <a:pt x="4410" y="8267"/>
                  </a:lnTo>
                  <a:lnTo>
                    <a:pt x="4326" y="8278"/>
                  </a:lnTo>
                  <a:lnTo>
                    <a:pt x="4242" y="8288"/>
                  </a:lnTo>
                  <a:lnTo>
                    <a:pt x="4156" y="8296"/>
                  </a:lnTo>
                  <a:lnTo>
                    <a:pt x="4069" y="8304"/>
                  </a:lnTo>
                  <a:lnTo>
                    <a:pt x="3980" y="8313"/>
                  </a:lnTo>
                  <a:lnTo>
                    <a:pt x="3892" y="8320"/>
                  </a:lnTo>
                  <a:lnTo>
                    <a:pt x="3801" y="8328"/>
                  </a:lnTo>
                  <a:lnTo>
                    <a:pt x="3710" y="8335"/>
                  </a:lnTo>
                  <a:lnTo>
                    <a:pt x="3618" y="8341"/>
                  </a:lnTo>
                  <a:lnTo>
                    <a:pt x="3525" y="8347"/>
                  </a:lnTo>
                  <a:lnTo>
                    <a:pt x="3431" y="8353"/>
                  </a:lnTo>
                  <a:lnTo>
                    <a:pt x="3336" y="8357"/>
                  </a:lnTo>
                  <a:lnTo>
                    <a:pt x="3242" y="8363"/>
                  </a:lnTo>
                  <a:lnTo>
                    <a:pt x="3147" y="8367"/>
                  </a:lnTo>
                  <a:lnTo>
                    <a:pt x="3052" y="8371"/>
                  </a:lnTo>
                  <a:lnTo>
                    <a:pt x="3053" y="8371"/>
                  </a:lnTo>
                  <a:lnTo>
                    <a:pt x="2642" y="8399"/>
                  </a:lnTo>
                  <a:lnTo>
                    <a:pt x="0" y="8424"/>
                  </a:lnTo>
                  <a:lnTo>
                    <a:pt x="0" y="7222"/>
                  </a:lnTo>
                  <a:close/>
                </a:path>
              </a:pathLst>
            </a:custGeom>
            <a:solidFill>
              <a:schemeClr val="tx2">
                <a:lumMod val="20000"/>
                <a:lumOff val="8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21" name="任意多边形: 形状 20"/>
            <p:cNvSpPr>
              <a:spLocks/>
            </p:cNvSpPr>
            <p:nvPr/>
          </p:nvSpPr>
          <p:spPr bwMode="auto">
            <a:xfrm>
              <a:off x="7636375" y="1482842"/>
              <a:ext cx="821825" cy="642938"/>
            </a:xfrm>
            <a:custGeom>
              <a:avLst/>
              <a:gdLst>
                <a:gd name="T0" fmla="*/ 1471 w 1643"/>
                <a:gd name="T1" fmla="*/ 199 h 1621"/>
                <a:gd name="T2" fmla="*/ 1553 w 1643"/>
                <a:gd name="T3" fmla="*/ 106 h 1621"/>
                <a:gd name="T4" fmla="*/ 1610 w 1643"/>
                <a:gd name="T5" fmla="*/ 40 h 1621"/>
                <a:gd name="T6" fmla="*/ 1639 w 1643"/>
                <a:gd name="T7" fmla="*/ 4 h 1621"/>
                <a:gd name="T8" fmla="*/ 1637 w 1643"/>
                <a:gd name="T9" fmla="*/ 14 h 1621"/>
                <a:gd name="T10" fmla="*/ 1585 w 1643"/>
                <a:gd name="T11" fmla="*/ 113 h 1621"/>
                <a:gd name="T12" fmla="*/ 1513 w 1643"/>
                <a:gd name="T13" fmla="*/ 240 h 1621"/>
                <a:gd name="T14" fmla="*/ 1449 w 1643"/>
                <a:gd name="T15" fmla="*/ 346 h 1621"/>
                <a:gd name="T16" fmla="*/ 1373 w 1643"/>
                <a:gd name="T17" fmla="*/ 466 h 1621"/>
                <a:gd name="T18" fmla="*/ 1286 w 1643"/>
                <a:gd name="T19" fmla="*/ 596 h 1621"/>
                <a:gd name="T20" fmla="*/ 1142 w 1643"/>
                <a:gd name="T21" fmla="*/ 750 h 1621"/>
                <a:gd name="T22" fmla="*/ 944 w 1643"/>
                <a:gd name="T23" fmla="*/ 922 h 1621"/>
                <a:gd name="T24" fmla="*/ 746 w 1643"/>
                <a:gd name="T25" fmla="*/ 1088 h 1621"/>
                <a:gd name="T26" fmla="*/ 558 w 1643"/>
                <a:gd name="T27" fmla="*/ 1242 h 1621"/>
                <a:gd name="T28" fmla="*/ 388 w 1643"/>
                <a:gd name="T29" fmla="*/ 1379 h 1621"/>
                <a:gd name="T30" fmla="*/ 246 w 1643"/>
                <a:gd name="T31" fmla="*/ 1491 h 1621"/>
                <a:gd name="T32" fmla="*/ 142 w 1643"/>
                <a:gd name="T33" fmla="*/ 1571 h 1621"/>
                <a:gd name="T34" fmla="*/ 86 w 1643"/>
                <a:gd name="T35" fmla="*/ 1615 h 1621"/>
                <a:gd name="T36" fmla="*/ 0 w 1643"/>
                <a:gd name="T37" fmla="*/ 1582 h 1621"/>
                <a:gd name="T38" fmla="*/ 24 w 1643"/>
                <a:gd name="T39" fmla="*/ 1564 h 1621"/>
                <a:gd name="T40" fmla="*/ 91 w 1643"/>
                <a:gd name="T41" fmla="*/ 1513 h 1621"/>
                <a:gd name="T42" fmla="*/ 192 w 1643"/>
                <a:gd name="T43" fmla="*/ 1435 h 1621"/>
                <a:gd name="T44" fmla="*/ 319 w 1643"/>
                <a:gd name="T45" fmla="*/ 1336 h 1621"/>
                <a:gd name="T46" fmla="*/ 463 w 1643"/>
                <a:gd name="T47" fmla="*/ 1222 h 1621"/>
                <a:gd name="T48" fmla="*/ 617 w 1643"/>
                <a:gd name="T49" fmla="*/ 1097 h 1621"/>
                <a:gd name="T50" fmla="*/ 772 w 1643"/>
                <a:gd name="T51" fmla="*/ 968 h 1621"/>
                <a:gd name="T52" fmla="*/ 919 w 1643"/>
                <a:gd name="T53" fmla="*/ 840 h 1621"/>
                <a:gd name="T54" fmla="*/ 985 w 1643"/>
                <a:gd name="T55" fmla="*/ 778 h 1621"/>
                <a:gd name="T56" fmla="*/ 1048 w 1643"/>
                <a:gd name="T57" fmla="*/ 718 h 1621"/>
                <a:gd name="T58" fmla="*/ 1154 w 1643"/>
                <a:gd name="T59" fmla="*/ 607 h 1621"/>
                <a:gd name="T60" fmla="*/ 1241 w 1643"/>
                <a:gd name="T61" fmla="*/ 507 h 1621"/>
                <a:gd name="T62" fmla="*/ 1310 w 1643"/>
                <a:gd name="T63" fmla="*/ 421 h 1621"/>
                <a:gd name="T64" fmla="*/ 1360 w 1643"/>
                <a:gd name="T65" fmla="*/ 350 h 1621"/>
                <a:gd name="T66" fmla="*/ 1394 w 1643"/>
                <a:gd name="T67" fmla="*/ 298 h 1621"/>
                <a:gd name="T68" fmla="*/ 1420 w 1643"/>
                <a:gd name="T69" fmla="*/ 253 h 16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643" h="1621">
                  <a:moveTo>
                    <a:pt x="1420" y="253"/>
                  </a:moveTo>
                  <a:lnTo>
                    <a:pt x="1471" y="199"/>
                  </a:lnTo>
                  <a:lnTo>
                    <a:pt x="1515" y="149"/>
                  </a:lnTo>
                  <a:lnTo>
                    <a:pt x="1553" y="106"/>
                  </a:lnTo>
                  <a:lnTo>
                    <a:pt x="1585" y="70"/>
                  </a:lnTo>
                  <a:lnTo>
                    <a:pt x="1610" y="40"/>
                  </a:lnTo>
                  <a:lnTo>
                    <a:pt x="1628" y="18"/>
                  </a:lnTo>
                  <a:lnTo>
                    <a:pt x="1639" y="4"/>
                  </a:lnTo>
                  <a:lnTo>
                    <a:pt x="1643" y="0"/>
                  </a:lnTo>
                  <a:lnTo>
                    <a:pt x="1637" y="14"/>
                  </a:lnTo>
                  <a:lnTo>
                    <a:pt x="1618" y="52"/>
                  </a:lnTo>
                  <a:lnTo>
                    <a:pt x="1585" y="113"/>
                  </a:lnTo>
                  <a:lnTo>
                    <a:pt x="1540" y="194"/>
                  </a:lnTo>
                  <a:lnTo>
                    <a:pt x="1513" y="240"/>
                  </a:lnTo>
                  <a:lnTo>
                    <a:pt x="1483" y="292"/>
                  </a:lnTo>
                  <a:lnTo>
                    <a:pt x="1449" y="346"/>
                  </a:lnTo>
                  <a:lnTo>
                    <a:pt x="1414" y="404"/>
                  </a:lnTo>
                  <a:lnTo>
                    <a:pt x="1373" y="466"/>
                  </a:lnTo>
                  <a:lnTo>
                    <a:pt x="1331" y="530"/>
                  </a:lnTo>
                  <a:lnTo>
                    <a:pt x="1286" y="596"/>
                  </a:lnTo>
                  <a:lnTo>
                    <a:pt x="1237" y="664"/>
                  </a:lnTo>
                  <a:lnTo>
                    <a:pt x="1142" y="750"/>
                  </a:lnTo>
                  <a:lnTo>
                    <a:pt x="1043" y="836"/>
                  </a:lnTo>
                  <a:lnTo>
                    <a:pt x="944" y="922"/>
                  </a:lnTo>
                  <a:lnTo>
                    <a:pt x="845" y="1006"/>
                  </a:lnTo>
                  <a:lnTo>
                    <a:pt x="746" y="1088"/>
                  </a:lnTo>
                  <a:lnTo>
                    <a:pt x="650" y="1167"/>
                  </a:lnTo>
                  <a:lnTo>
                    <a:pt x="558" y="1242"/>
                  </a:lnTo>
                  <a:lnTo>
                    <a:pt x="469" y="1313"/>
                  </a:lnTo>
                  <a:lnTo>
                    <a:pt x="388" y="1379"/>
                  </a:lnTo>
                  <a:lnTo>
                    <a:pt x="313" y="1438"/>
                  </a:lnTo>
                  <a:lnTo>
                    <a:pt x="246" y="1491"/>
                  </a:lnTo>
                  <a:lnTo>
                    <a:pt x="189" y="1535"/>
                  </a:lnTo>
                  <a:lnTo>
                    <a:pt x="142" y="1571"/>
                  </a:lnTo>
                  <a:lnTo>
                    <a:pt x="108" y="1599"/>
                  </a:lnTo>
                  <a:lnTo>
                    <a:pt x="86" y="1615"/>
                  </a:lnTo>
                  <a:lnTo>
                    <a:pt x="79" y="1621"/>
                  </a:lnTo>
                  <a:lnTo>
                    <a:pt x="0" y="1582"/>
                  </a:lnTo>
                  <a:lnTo>
                    <a:pt x="6" y="1576"/>
                  </a:lnTo>
                  <a:lnTo>
                    <a:pt x="24" y="1564"/>
                  </a:lnTo>
                  <a:lnTo>
                    <a:pt x="53" y="1542"/>
                  </a:lnTo>
                  <a:lnTo>
                    <a:pt x="91" y="1513"/>
                  </a:lnTo>
                  <a:lnTo>
                    <a:pt x="137" y="1477"/>
                  </a:lnTo>
                  <a:lnTo>
                    <a:pt x="192" y="1435"/>
                  </a:lnTo>
                  <a:lnTo>
                    <a:pt x="252" y="1388"/>
                  </a:lnTo>
                  <a:lnTo>
                    <a:pt x="319" y="1336"/>
                  </a:lnTo>
                  <a:lnTo>
                    <a:pt x="389" y="1280"/>
                  </a:lnTo>
                  <a:lnTo>
                    <a:pt x="463" y="1222"/>
                  </a:lnTo>
                  <a:lnTo>
                    <a:pt x="539" y="1161"/>
                  </a:lnTo>
                  <a:lnTo>
                    <a:pt x="617" y="1097"/>
                  </a:lnTo>
                  <a:lnTo>
                    <a:pt x="694" y="1033"/>
                  </a:lnTo>
                  <a:lnTo>
                    <a:pt x="772" y="968"/>
                  </a:lnTo>
                  <a:lnTo>
                    <a:pt x="847" y="904"/>
                  </a:lnTo>
                  <a:lnTo>
                    <a:pt x="919" y="840"/>
                  </a:lnTo>
                  <a:lnTo>
                    <a:pt x="952" y="808"/>
                  </a:lnTo>
                  <a:lnTo>
                    <a:pt x="985" y="778"/>
                  </a:lnTo>
                  <a:lnTo>
                    <a:pt x="1017" y="748"/>
                  </a:lnTo>
                  <a:lnTo>
                    <a:pt x="1048" y="718"/>
                  </a:lnTo>
                  <a:lnTo>
                    <a:pt x="1104" y="661"/>
                  </a:lnTo>
                  <a:lnTo>
                    <a:pt x="1154" y="607"/>
                  </a:lnTo>
                  <a:lnTo>
                    <a:pt x="1201" y="555"/>
                  </a:lnTo>
                  <a:lnTo>
                    <a:pt x="1241" y="507"/>
                  </a:lnTo>
                  <a:lnTo>
                    <a:pt x="1278" y="462"/>
                  </a:lnTo>
                  <a:lnTo>
                    <a:pt x="1310" y="421"/>
                  </a:lnTo>
                  <a:lnTo>
                    <a:pt x="1336" y="384"/>
                  </a:lnTo>
                  <a:lnTo>
                    <a:pt x="1360" y="350"/>
                  </a:lnTo>
                  <a:lnTo>
                    <a:pt x="1379" y="322"/>
                  </a:lnTo>
                  <a:lnTo>
                    <a:pt x="1394" y="298"/>
                  </a:lnTo>
                  <a:lnTo>
                    <a:pt x="1414" y="265"/>
                  </a:lnTo>
                  <a:lnTo>
                    <a:pt x="1420" y="253"/>
                  </a:lnTo>
                  <a:lnTo>
                    <a:pt x="1420" y="253"/>
                  </a:ln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22" name="任意多边形: 形状 21"/>
            <p:cNvSpPr>
              <a:spLocks/>
            </p:cNvSpPr>
            <p:nvPr/>
          </p:nvSpPr>
          <p:spPr bwMode="auto">
            <a:xfrm>
              <a:off x="0" y="4507030"/>
              <a:ext cx="1624155" cy="101204"/>
            </a:xfrm>
            <a:custGeom>
              <a:avLst/>
              <a:gdLst>
                <a:gd name="T0" fmla="*/ 0 w 3248"/>
                <a:gd name="T1" fmla="*/ 255 h 255"/>
                <a:gd name="T2" fmla="*/ 0 w 3248"/>
                <a:gd name="T3" fmla="*/ 91 h 255"/>
                <a:gd name="T4" fmla="*/ 18 w 3248"/>
                <a:gd name="T5" fmla="*/ 91 h 255"/>
                <a:gd name="T6" fmla="*/ 70 w 3248"/>
                <a:gd name="T7" fmla="*/ 91 h 255"/>
                <a:gd name="T8" fmla="*/ 152 w 3248"/>
                <a:gd name="T9" fmla="*/ 90 h 255"/>
                <a:gd name="T10" fmla="*/ 260 w 3248"/>
                <a:gd name="T11" fmla="*/ 89 h 255"/>
                <a:gd name="T12" fmla="*/ 391 w 3248"/>
                <a:gd name="T13" fmla="*/ 88 h 255"/>
                <a:gd name="T14" fmla="*/ 541 w 3248"/>
                <a:gd name="T15" fmla="*/ 86 h 255"/>
                <a:gd name="T16" fmla="*/ 707 w 3248"/>
                <a:gd name="T17" fmla="*/ 83 h 255"/>
                <a:gd name="T18" fmla="*/ 884 w 3248"/>
                <a:gd name="T19" fmla="*/ 81 h 255"/>
                <a:gd name="T20" fmla="*/ 1069 w 3248"/>
                <a:gd name="T21" fmla="*/ 78 h 255"/>
                <a:gd name="T22" fmla="*/ 1258 w 3248"/>
                <a:gd name="T23" fmla="*/ 75 h 255"/>
                <a:gd name="T24" fmla="*/ 1449 w 3248"/>
                <a:gd name="T25" fmla="*/ 72 h 255"/>
                <a:gd name="T26" fmla="*/ 1635 w 3248"/>
                <a:gd name="T27" fmla="*/ 69 h 255"/>
                <a:gd name="T28" fmla="*/ 1815 w 3248"/>
                <a:gd name="T29" fmla="*/ 64 h 255"/>
                <a:gd name="T30" fmla="*/ 1984 w 3248"/>
                <a:gd name="T31" fmla="*/ 59 h 255"/>
                <a:gd name="T32" fmla="*/ 2138 w 3248"/>
                <a:gd name="T33" fmla="*/ 55 h 255"/>
                <a:gd name="T34" fmla="*/ 2275 w 3248"/>
                <a:gd name="T35" fmla="*/ 50 h 255"/>
                <a:gd name="T36" fmla="*/ 2396 w 3248"/>
                <a:gd name="T37" fmla="*/ 43 h 255"/>
                <a:gd name="T38" fmla="*/ 2509 w 3248"/>
                <a:gd name="T39" fmla="*/ 39 h 255"/>
                <a:gd name="T40" fmla="*/ 2612 w 3248"/>
                <a:gd name="T41" fmla="*/ 34 h 255"/>
                <a:gd name="T42" fmla="*/ 2706 w 3248"/>
                <a:gd name="T43" fmla="*/ 29 h 255"/>
                <a:gd name="T44" fmla="*/ 2791 w 3248"/>
                <a:gd name="T45" fmla="*/ 24 h 255"/>
                <a:gd name="T46" fmla="*/ 2868 w 3248"/>
                <a:gd name="T47" fmla="*/ 21 h 255"/>
                <a:gd name="T48" fmla="*/ 2936 w 3248"/>
                <a:gd name="T49" fmla="*/ 17 h 255"/>
                <a:gd name="T50" fmla="*/ 2996 w 3248"/>
                <a:gd name="T51" fmla="*/ 14 h 255"/>
                <a:gd name="T52" fmla="*/ 3048 w 3248"/>
                <a:gd name="T53" fmla="*/ 10 h 255"/>
                <a:gd name="T54" fmla="*/ 3092 w 3248"/>
                <a:gd name="T55" fmla="*/ 7 h 255"/>
                <a:gd name="T56" fmla="*/ 3129 w 3248"/>
                <a:gd name="T57" fmla="*/ 5 h 255"/>
                <a:gd name="T58" fmla="*/ 3160 w 3248"/>
                <a:gd name="T59" fmla="*/ 3 h 255"/>
                <a:gd name="T60" fmla="*/ 3182 w 3248"/>
                <a:gd name="T61" fmla="*/ 2 h 255"/>
                <a:gd name="T62" fmla="*/ 3198 w 3248"/>
                <a:gd name="T63" fmla="*/ 1 h 255"/>
                <a:gd name="T64" fmla="*/ 3207 w 3248"/>
                <a:gd name="T65" fmla="*/ 0 h 255"/>
                <a:gd name="T66" fmla="*/ 3211 w 3248"/>
                <a:gd name="T67" fmla="*/ 0 h 255"/>
                <a:gd name="T68" fmla="*/ 3247 w 3248"/>
                <a:gd name="T69" fmla="*/ 159 h 255"/>
                <a:gd name="T70" fmla="*/ 3248 w 3248"/>
                <a:gd name="T71" fmla="*/ 159 h 255"/>
                <a:gd name="T72" fmla="*/ 3248 w 3248"/>
                <a:gd name="T73" fmla="*/ 160 h 255"/>
                <a:gd name="T74" fmla="*/ 3237 w 3248"/>
                <a:gd name="T75" fmla="*/ 161 h 255"/>
                <a:gd name="T76" fmla="*/ 3211 w 3248"/>
                <a:gd name="T77" fmla="*/ 163 h 255"/>
                <a:gd name="T78" fmla="*/ 3197 w 3248"/>
                <a:gd name="T79" fmla="*/ 163 h 255"/>
                <a:gd name="T80" fmla="*/ 3155 w 3248"/>
                <a:gd name="T81" fmla="*/ 166 h 255"/>
                <a:gd name="T82" fmla="*/ 3086 w 3248"/>
                <a:gd name="T83" fmla="*/ 169 h 255"/>
                <a:gd name="T84" fmla="*/ 2991 w 3248"/>
                <a:gd name="T85" fmla="*/ 174 h 255"/>
                <a:gd name="T86" fmla="*/ 2869 w 3248"/>
                <a:gd name="T87" fmla="*/ 181 h 255"/>
                <a:gd name="T88" fmla="*/ 2723 w 3248"/>
                <a:gd name="T89" fmla="*/ 187 h 255"/>
                <a:gd name="T90" fmla="*/ 2552 w 3248"/>
                <a:gd name="T91" fmla="*/ 195 h 255"/>
                <a:gd name="T92" fmla="*/ 2356 w 3248"/>
                <a:gd name="T93" fmla="*/ 202 h 255"/>
                <a:gd name="T94" fmla="*/ 2137 w 3248"/>
                <a:gd name="T95" fmla="*/ 210 h 255"/>
                <a:gd name="T96" fmla="*/ 1895 w 3248"/>
                <a:gd name="T97" fmla="*/ 218 h 255"/>
                <a:gd name="T98" fmla="*/ 1632 w 3248"/>
                <a:gd name="T99" fmla="*/ 226 h 255"/>
                <a:gd name="T100" fmla="*/ 1346 w 3248"/>
                <a:gd name="T101" fmla="*/ 234 h 255"/>
                <a:gd name="T102" fmla="*/ 1040 w 3248"/>
                <a:gd name="T103" fmla="*/ 240 h 255"/>
                <a:gd name="T104" fmla="*/ 713 w 3248"/>
                <a:gd name="T105" fmla="*/ 246 h 255"/>
                <a:gd name="T106" fmla="*/ 366 w 3248"/>
                <a:gd name="T107" fmla="*/ 252 h 255"/>
                <a:gd name="T108" fmla="*/ 0 w 3248"/>
                <a:gd name="T109" fmla="*/ 255 h 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248" h="255">
                  <a:moveTo>
                    <a:pt x="0" y="255"/>
                  </a:moveTo>
                  <a:lnTo>
                    <a:pt x="0" y="91"/>
                  </a:lnTo>
                  <a:lnTo>
                    <a:pt x="18" y="91"/>
                  </a:lnTo>
                  <a:lnTo>
                    <a:pt x="70" y="91"/>
                  </a:lnTo>
                  <a:lnTo>
                    <a:pt x="152" y="90"/>
                  </a:lnTo>
                  <a:lnTo>
                    <a:pt x="260" y="89"/>
                  </a:lnTo>
                  <a:lnTo>
                    <a:pt x="391" y="88"/>
                  </a:lnTo>
                  <a:lnTo>
                    <a:pt x="541" y="86"/>
                  </a:lnTo>
                  <a:lnTo>
                    <a:pt x="707" y="83"/>
                  </a:lnTo>
                  <a:lnTo>
                    <a:pt x="884" y="81"/>
                  </a:lnTo>
                  <a:lnTo>
                    <a:pt x="1069" y="78"/>
                  </a:lnTo>
                  <a:lnTo>
                    <a:pt x="1258" y="75"/>
                  </a:lnTo>
                  <a:lnTo>
                    <a:pt x="1449" y="72"/>
                  </a:lnTo>
                  <a:lnTo>
                    <a:pt x="1635" y="69"/>
                  </a:lnTo>
                  <a:lnTo>
                    <a:pt x="1815" y="64"/>
                  </a:lnTo>
                  <a:lnTo>
                    <a:pt x="1984" y="59"/>
                  </a:lnTo>
                  <a:lnTo>
                    <a:pt x="2138" y="55"/>
                  </a:lnTo>
                  <a:lnTo>
                    <a:pt x="2275" y="50"/>
                  </a:lnTo>
                  <a:lnTo>
                    <a:pt x="2396" y="43"/>
                  </a:lnTo>
                  <a:lnTo>
                    <a:pt x="2509" y="39"/>
                  </a:lnTo>
                  <a:lnTo>
                    <a:pt x="2612" y="34"/>
                  </a:lnTo>
                  <a:lnTo>
                    <a:pt x="2706" y="29"/>
                  </a:lnTo>
                  <a:lnTo>
                    <a:pt x="2791" y="24"/>
                  </a:lnTo>
                  <a:lnTo>
                    <a:pt x="2868" y="21"/>
                  </a:lnTo>
                  <a:lnTo>
                    <a:pt x="2936" y="17"/>
                  </a:lnTo>
                  <a:lnTo>
                    <a:pt x="2996" y="14"/>
                  </a:lnTo>
                  <a:lnTo>
                    <a:pt x="3048" y="10"/>
                  </a:lnTo>
                  <a:lnTo>
                    <a:pt x="3092" y="7"/>
                  </a:lnTo>
                  <a:lnTo>
                    <a:pt x="3129" y="5"/>
                  </a:lnTo>
                  <a:lnTo>
                    <a:pt x="3160" y="3"/>
                  </a:lnTo>
                  <a:lnTo>
                    <a:pt x="3182" y="2"/>
                  </a:lnTo>
                  <a:lnTo>
                    <a:pt x="3198" y="1"/>
                  </a:lnTo>
                  <a:lnTo>
                    <a:pt x="3207" y="0"/>
                  </a:lnTo>
                  <a:lnTo>
                    <a:pt x="3211" y="0"/>
                  </a:lnTo>
                  <a:lnTo>
                    <a:pt x="3247" y="159"/>
                  </a:lnTo>
                  <a:lnTo>
                    <a:pt x="3248" y="159"/>
                  </a:lnTo>
                  <a:lnTo>
                    <a:pt x="3248" y="160"/>
                  </a:lnTo>
                  <a:lnTo>
                    <a:pt x="3237" y="161"/>
                  </a:lnTo>
                  <a:lnTo>
                    <a:pt x="3211" y="163"/>
                  </a:lnTo>
                  <a:lnTo>
                    <a:pt x="3197" y="163"/>
                  </a:lnTo>
                  <a:lnTo>
                    <a:pt x="3155" y="166"/>
                  </a:lnTo>
                  <a:lnTo>
                    <a:pt x="3086" y="169"/>
                  </a:lnTo>
                  <a:lnTo>
                    <a:pt x="2991" y="174"/>
                  </a:lnTo>
                  <a:lnTo>
                    <a:pt x="2869" y="181"/>
                  </a:lnTo>
                  <a:lnTo>
                    <a:pt x="2723" y="187"/>
                  </a:lnTo>
                  <a:lnTo>
                    <a:pt x="2552" y="195"/>
                  </a:lnTo>
                  <a:lnTo>
                    <a:pt x="2356" y="202"/>
                  </a:lnTo>
                  <a:lnTo>
                    <a:pt x="2137" y="210"/>
                  </a:lnTo>
                  <a:lnTo>
                    <a:pt x="1895" y="218"/>
                  </a:lnTo>
                  <a:lnTo>
                    <a:pt x="1632" y="226"/>
                  </a:lnTo>
                  <a:lnTo>
                    <a:pt x="1346" y="234"/>
                  </a:lnTo>
                  <a:lnTo>
                    <a:pt x="1040" y="240"/>
                  </a:lnTo>
                  <a:lnTo>
                    <a:pt x="713" y="246"/>
                  </a:lnTo>
                  <a:lnTo>
                    <a:pt x="366" y="252"/>
                  </a:lnTo>
                  <a:lnTo>
                    <a:pt x="0" y="255"/>
                  </a:ln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23" name="任意多边形: 形状 22"/>
            <p:cNvSpPr>
              <a:spLocks/>
            </p:cNvSpPr>
            <p:nvPr/>
          </p:nvSpPr>
          <p:spPr bwMode="auto">
            <a:xfrm>
              <a:off x="1775622" y="4001014"/>
              <a:ext cx="1379706" cy="560785"/>
            </a:xfrm>
            <a:custGeom>
              <a:avLst/>
              <a:gdLst>
                <a:gd name="T0" fmla="*/ 137 w 2761"/>
                <a:gd name="T1" fmla="*/ 1408 h 1414"/>
                <a:gd name="T2" fmla="*/ 354 w 2761"/>
                <a:gd name="T3" fmla="*/ 1391 h 1414"/>
                <a:gd name="T4" fmla="*/ 538 w 2761"/>
                <a:gd name="T5" fmla="*/ 1372 h 1414"/>
                <a:gd name="T6" fmla="*/ 669 w 2761"/>
                <a:gd name="T7" fmla="*/ 1357 h 1414"/>
                <a:gd name="T8" fmla="*/ 804 w 2761"/>
                <a:gd name="T9" fmla="*/ 1338 h 1414"/>
                <a:gd name="T10" fmla="*/ 941 w 2761"/>
                <a:gd name="T11" fmla="*/ 1317 h 1414"/>
                <a:gd name="T12" fmla="*/ 1080 w 2761"/>
                <a:gd name="T13" fmla="*/ 1292 h 1414"/>
                <a:gd name="T14" fmla="*/ 1219 w 2761"/>
                <a:gd name="T15" fmla="*/ 1263 h 1414"/>
                <a:gd name="T16" fmla="*/ 1357 w 2761"/>
                <a:gd name="T17" fmla="*/ 1230 h 1414"/>
                <a:gd name="T18" fmla="*/ 1493 w 2761"/>
                <a:gd name="T19" fmla="*/ 1194 h 1414"/>
                <a:gd name="T20" fmla="*/ 1624 w 2761"/>
                <a:gd name="T21" fmla="*/ 1153 h 1414"/>
                <a:gd name="T22" fmla="*/ 1751 w 2761"/>
                <a:gd name="T23" fmla="*/ 1108 h 1414"/>
                <a:gd name="T24" fmla="*/ 1872 w 2761"/>
                <a:gd name="T25" fmla="*/ 1057 h 1414"/>
                <a:gd name="T26" fmla="*/ 1984 w 2761"/>
                <a:gd name="T27" fmla="*/ 1001 h 1414"/>
                <a:gd name="T28" fmla="*/ 2105 w 2761"/>
                <a:gd name="T29" fmla="*/ 929 h 1414"/>
                <a:gd name="T30" fmla="*/ 2228 w 2761"/>
                <a:gd name="T31" fmla="*/ 846 h 1414"/>
                <a:gd name="T32" fmla="*/ 2334 w 2761"/>
                <a:gd name="T33" fmla="*/ 764 h 1414"/>
                <a:gd name="T34" fmla="*/ 2426 w 2761"/>
                <a:gd name="T35" fmla="*/ 682 h 1414"/>
                <a:gd name="T36" fmla="*/ 2503 w 2761"/>
                <a:gd name="T37" fmla="*/ 604 h 1414"/>
                <a:gd name="T38" fmla="*/ 2567 w 2761"/>
                <a:gd name="T39" fmla="*/ 528 h 1414"/>
                <a:gd name="T40" fmla="*/ 2620 w 2761"/>
                <a:gd name="T41" fmla="*/ 455 h 1414"/>
                <a:gd name="T42" fmla="*/ 2662 w 2761"/>
                <a:gd name="T43" fmla="*/ 386 h 1414"/>
                <a:gd name="T44" fmla="*/ 2695 w 2761"/>
                <a:gd name="T45" fmla="*/ 323 h 1414"/>
                <a:gd name="T46" fmla="*/ 2720 w 2761"/>
                <a:gd name="T47" fmla="*/ 264 h 1414"/>
                <a:gd name="T48" fmla="*/ 2737 w 2761"/>
                <a:gd name="T49" fmla="*/ 213 h 1414"/>
                <a:gd name="T50" fmla="*/ 2749 w 2761"/>
                <a:gd name="T51" fmla="*/ 167 h 1414"/>
                <a:gd name="T52" fmla="*/ 2758 w 2761"/>
                <a:gd name="T53" fmla="*/ 114 h 1414"/>
                <a:gd name="T54" fmla="*/ 2761 w 2761"/>
                <a:gd name="T55" fmla="*/ 74 h 1414"/>
                <a:gd name="T56" fmla="*/ 2613 w 2761"/>
                <a:gd name="T57" fmla="*/ 0 h 1414"/>
                <a:gd name="T58" fmla="*/ 2604 w 2761"/>
                <a:gd name="T59" fmla="*/ 30 h 1414"/>
                <a:gd name="T60" fmla="*/ 2571 w 2761"/>
                <a:gd name="T61" fmla="*/ 109 h 1414"/>
                <a:gd name="T62" fmla="*/ 2544 w 2761"/>
                <a:gd name="T63" fmla="*/ 164 h 1414"/>
                <a:gd name="T64" fmla="*/ 2510 w 2761"/>
                <a:gd name="T65" fmla="*/ 226 h 1414"/>
                <a:gd name="T66" fmla="*/ 2466 w 2761"/>
                <a:gd name="T67" fmla="*/ 296 h 1414"/>
                <a:gd name="T68" fmla="*/ 2413 w 2761"/>
                <a:gd name="T69" fmla="*/ 371 h 1414"/>
                <a:gd name="T70" fmla="*/ 2351 w 2761"/>
                <a:gd name="T71" fmla="*/ 450 h 1414"/>
                <a:gd name="T72" fmla="*/ 2277 w 2761"/>
                <a:gd name="T73" fmla="*/ 530 h 1414"/>
                <a:gd name="T74" fmla="*/ 2191 w 2761"/>
                <a:gd name="T75" fmla="*/ 610 h 1414"/>
                <a:gd name="T76" fmla="*/ 2094 w 2761"/>
                <a:gd name="T77" fmla="*/ 691 h 1414"/>
                <a:gd name="T78" fmla="*/ 1983 w 2761"/>
                <a:gd name="T79" fmla="*/ 768 h 1414"/>
                <a:gd name="T80" fmla="*/ 1858 w 2761"/>
                <a:gd name="T81" fmla="*/ 841 h 1414"/>
                <a:gd name="T82" fmla="*/ 1719 w 2761"/>
                <a:gd name="T83" fmla="*/ 910 h 1414"/>
                <a:gd name="T84" fmla="*/ 1564 w 2761"/>
                <a:gd name="T85" fmla="*/ 971 h 1414"/>
                <a:gd name="T86" fmla="*/ 1454 w 2761"/>
                <a:gd name="T87" fmla="*/ 1008 h 1414"/>
                <a:gd name="T88" fmla="*/ 1343 w 2761"/>
                <a:gd name="T89" fmla="*/ 1042 h 1414"/>
                <a:gd name="T90" fmla="*/ 1232 w 2761"/>
                <a:gd name="T91" fmla="*/ 1073 h 1414"/>
                <a:gd name="T92" fmla="*/ 1121 w 2761"/>
                <a:gd name="T93" fmla="*/ 1100 h 1414"/>
                <a:gd name="T94" fmla="*/ 1011 w 2761"/>
                <a:gd name="T95" fmla="*/ 1125 h 1414"/>
                <a:gd name="T96" fmla="*/ 903 w 2761"/>
                <a:gd name="T97" fmla="*/ 1147 h 1414"/>
                <a:gd name="T98" fmla="*/ 693 w 2761"/>
                <a:gd name="T99" fmla="*/ 1184 h 1414"/>
                <a:gd name="T100" fmla="*/ 493 w 2761"/>
                <a:gd name="T101" fmla="*/ 1212 h 1414"/>
                <a:gd name="T102" fmla="*/ 309 w 2761"/>
                <a:gd name="T103" fmla="*/ 1234 h 1414"/>
                <a:gd name="T104" fmla="*/ 143 w 2761"/>
                <a:gd name="T105" fmla="*/ 1247 h 1414"/>
                <a:gd name="T106" fmla="*/ 0 w 2761"/>
                <a:gd name="T107" fmla="*/ 1256 h 14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61" h="1414">
                  <a:moveTo>
                    <a:pt x="41" y="1414"/>
                  </a:moveTo>
                  <a:lnTo>
                    <a:pt x="137" y="1408"/>
                  </a:lnTo>
                  <a:lnTo>
                    <a:pt x="241" y="1401"/>
                  </a:lnTo>
                  <a:lnTo>
                    <a:pt x="354" y="1391"/>
                  </a:lnTo>
                  <a:lnTo>
                    <a:pt x="476" y="1380"/>
                  </a:lnTo>
                  <a:lnTo>
                    <a:pt x="538" y="1372"/>
                  </a:lnTo>
                  <a:lnTo>
                    <a:pt x="603" y="1365"/>
                  </a:lnTo>
                  <a:lnTo>
                    <a:pt x="669" y="1357"/>
                  </a:lnTo>
                  <a:lnTo>
                    <a:pt x="736" y="1348"/>
                  </a:lnTo>
                  <a:lnTo>
                    <a:pt x="804" y="1338"/>
                  </a:lnTo>
                  <a:lnTo>
                    <a:pt x="871" y="1328"/>
                  </a:lnTo>
                  <a:lnTo>
                    <a:pt x="941" y="1317"/>
                  </a:lnTo>
                  <a:lnTo>
                    <a:pt x="1010" y="1305"/>
                  </a:lnTo>
                  <a:lnTo>
                    <a:pt x="1080" y="1292"/>
                  </a:lnTo>
                  <a:lnTo>
                    <a:pt x="1150" y="1278"/>
                  </a:lnTo>
                  <a:lnTo>
                    <a:pt x="1219" y="1263"/>
                  </a:lnTo>
                  <a:lnTo>
                    <a:pt x="1288" y="1247"/>
                  </a:lnTo>
                  <a:lnTo>
                    <a:pt x="1357" y="1230"/>
                  </a:lnTo>
                  <a:lnTo>
                    <a:pt x="1426" y="1214"/>
                  </a:lnTo>
                  <a:lnTo>
                    <a:pt x="1493" y="1194"/>
                  </a:lnTo>
                  <a:lnTo>
                    <a:pt x="1559" y="1174"/>
                  </a:lnTo>
                  <a:lnTo>
                    <a:pt x="1624" y="1153"/>
                  </a:lnTo>
                  <a:lnTo>
                    <a:pt x="1689" y="1131"/>
                  </a:lnTo>
                  <a:lnTo>
                    <a:pt x="1751" y="1108"/>
                  </a:lnTo>
                  <a:lnTo>
                    <a:pt x="1813" y="1082"/>
                  </a:lnTo>
                  <a:lnTo>
                    <a:pt x="1872" y="1057"/>
                  </a:lnTo>
                  <a:lnTo>
                    <a:pt x="1929" y="1029"/>
                  </a:lnTo>
                  <a:lnTo>
                    <a:pt x="1984" y="1001"/>
                  </a:lnTo>
                  <a:lnTo>
                    <a:pt x="2037" y="971"/>
                  </a:lnTo>
                  <a:lnTo>
                    <a:pt x="2105" y="929"/>
                  </a:lnTo>
                  <a:lnTo>
                    <a:pt x="2168" y="888"/>
                  </a:lnTo>
                  <a:lnTo>
                    <a:pt x="2228" y="846"/>
                  </a:lnTo>
                  <a:lnTo>
                    <a:pt x="2283" y="805"/>
                  </a:lnTo>
                  <a:lnTo>
                    <a:pt x="2334" y="764"/>
                  </a:lnTo>
                  <a:lnTo>
                    <a:pt x="2382" y="723"/>
                  </a:lnTo>
                  <a:lnTo>
                    <a:pt x="2426" y="682"/>
                  </a:lnTo>
                  <a:lnTo>
                    <a:pt x="2466" y="643"/>
                  </a:lnTo>
                  <a:lnTo>
                    <a:pt x="2503" y="604"/>
                  </a:lnTo>
                  <a:lnTo>
                    <a:pt x="2536" y="565"/>
                  </a:lnTo>
                  <a:lnTo>
                    <a:pt x="2567" y="528"/>
                  </a:lnTo>
                  <a:lnTo>
                    <a:pt x="2595" y="491"/>
                  </a:lnTo>
                  <a:lnTo>
                    <a:pt x="2620" y="455"/>
                  </a:lnTo>
                  <a:lnTo>
                    <a:pt x="2642" y="420"/>
                  </a:lnTo>
                  <a:lnTo>
                    <a:pt x="2662" y="386"/>
                  </a:lnTo>
                  <a:lnTo>
                    <a:pt x="2680" y="353"/>
                  </a:lnTo>
                  <a:lnTo>
                    <a:pt x="2695" y="323"/>
                  </a:lnTo>
                  <a:lnTo>
                    <a:pt x="2708" y="293"/>
                  </a:lnTo>
                  <a:lnTo>
                    <a:pt x="2720" y="264"/>
                  </a:lnTo>
                  <a:lnTo>
                    <a:pt x="2729" y="238"/>
                  </a:lnTo>
                  <a:lnTo>
                    <a:pt x="2737" y="213"/>
                  </a:lnTo>
                  <a:lnTo>
                    <a:pt x="2743" y="189"/>
                  </a:lnTo>
                  <a:lnTo>
                    <a:pt x="2749" y="167"/>
                  </a:lnTo>
                  <a:lnTo>
                    <a:pt x="2753" y="148"/>
                  </a:lnTo>
                  <a:lnTo>
                    <a:pt x="2758" y="114"/>
                  </a:lnTo>
                  <a:lnTo>
                    <a:pt x="2760" y="90"/>
                  </a:lnTo>
                  <a:lnTo>
                    <a:pt x="2761" y="74"/>
                  </a:lnTo>
                  <a:lnTo>
                    <a:pt x="2761" y="70"/>
                  </a:lnTo>
                  <a:lnTo>
                    <a:pt x="2613" y="0"/>
                  </a:lnTo>
                  <a:lnTo>
                    <a:pt x="2611" y="7"/>
                  </a:lnTo>
                  <a:lnTo>
                    <a:pt x="2604" y="30"/>
                  </a:lnTo>
                  <a:lnTo>
                    <a:pt x="2591" y="63"/>
                  </a:lnTo>
                  <a:lnTo>
                    <a:pt x="2571" y="109"/>
                  </a:lnTo>
                  <a:lnTo>
                    <a:pt x="2558" y="135"/>
                  </a:lnTo>
                  <a:lnTo>
                    <a:pt x="2544" y="164"/>
                  </a:lnTo>
                  <a:lnTo>
                    <a:pt x="2529" y="195"/>
                  </a:lnTo>
                  <a:lnTo>
                    <a:pt x="2510" y="226"/>
                  </a:lnTo>
                  <a:lnTo>
                    <a:pt x="2489" y="261"/>
                  </a:lnTo>
                  <a:lnTo>
                    <a:pt x="2466" y="296"/>
                  </a:lnTo>
                  <a:lnTo>
                    <a:pt x="2441" y="333"/>
                  </a:lnTo>
                  <a:lnTo>
                    <a:pt x="2413" y="371"/>
                  </a:lnTo>
                  <a:lnTo>
                    <a:pt x="2384" y="409"/>
                  </a:lnTo>
                  <a:lnTo>
                    <a:pt x="2351" y="450"/>
                  </a:lnTo>
                  <a:lnTo>
                    <a:pt x="2315" y="489"/>
                  </a:lnTo>
                  <a:lnTo>
                    <a:pt x="2277" y="530"/>
                  </a:lnTo>
                  <a:lnTo>
                    <a:pt x="2236" y="570"/>
                  </a:lnTo>
                  <a:lnTo>
                    <a:pt x="2191" y="610"/>
                  </a:lnTo>
                  <a:lnTo>
                    <a:pt x="2145" y="651"/>
                  </a:lnTo>
                  <a:lnTo>
                    <a:pt x="2094" y="691"/>
                  </a:lnTo>
                  <a:lnTo>
                    <a:pt x="2040" y="730"/>
                  </a:lnTo>
                  <a:lnTo>
                    <a:pt x="1983" y="768"/>
                  </a:lnTo>
                  <a:lnTo>
                    <a:pt x="1923" y="805"/>
                  </a:lnTo>
                  <a:lnTo>
                    <a:pt x="1858" y="841"/>
                  </a:lnTo>
                  <a:lnTo>
                    <a:pt x="1790" y="876"/>
                  </a:lnTo>
                  <a:lnTo>
                    <a:pt x="1719" y="910"/>
                  </a:lnTo>
                  <a:lnTo>
                    <a:pt x="1643" y="942"/>
                  </a:lnTo>
                  <a:lnTo>
                    <a:pt x="1564" y="971"/>
                  </a:lnTo>
                  <a:lnTo>
                    <a:pt x="1509" y="990"/>
                  </a:lnTo>
                  <a:lnTo>
                    <a:pt x="1454" y="1008"/>
                  </a:lnTo>
                  <a:lnTo>
                    <a:pt x="1398" y="1025"/>
                  </a:lnTo>
                  <a:lnTo>
                    <a:pt x="1343" y="1042"/>
                  </a:lnTo>
                  <a:lnTo>
                    <a:pt x="1287" y="1057"/>
                  </a:lnTo>
                  <a:lnTo>
                    <a:pt x="1232" y="1073"/>
                  </a:lnTo>
                  <a:lnTo>
                    <a:pt x="1176" y="1087"/>
                  </a:lnTo>
                  <a:lnTo>
                    <a:pt x="1121" y="1100"/>
                  </a:lnTo>
                  <a:lnTo>
                    <a:pt x="1066" y="1113"/>
                  </a:lnTo>
                  <a:lnTo>
                    <a:pt x="1011" y="1125"/>
                  </a:lnTo>
                  <a:lnTo>
                    <a:pt x="957" y="1136"/>
                  </a:lnTo>
                  <a:lnTo>
                    <a:pt x="903" y="1147"/>
                  </a:lnTo>
                  <a:lnTo>
                    <a:pt x="796" y="1167"/>
                  </a:lnTo>
                  <a:lnTo>
                    <a:pt x="693" y="1184"/>
                  </a:lnTo>
                  <a:lnTo>
                    <a:pt x="591" y="1200"/>
                  </a:lnTo>
                  <a:lnTo>
                    <a:pt x="493" y="1212"/>
                  </a:lnTo>
                  <a:lnTo>
                    <a:pt x="399" y="1224"/>
                  </a:lnTo>
                  <a:lnTo>
                    <a:pt x="309" y="1234"/>
                  </a:lnTo>
                  <a:lnTo>
                    <a:pt x="223" y="1241"/>
                  </a:lnTo>
                  <a:lnTo>
                    <a:pt x="143" y="1247"/>
                  </a:lnTo>
                  <a:lnTo>
                    <a:pt x="69" y="1253"/>
                  </a:lnTo>
                  <a:lnTo>
                    <a:pt x="0" y="1256"/>
                  </a:lnTo>
                  <a:lnTo>
                    <a:pt x="41" y="1414"/>
                  </a:ln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24" name="任意多边形: 形状 23"/>
            <p:cNvSpPr>
              <a:spLocks/>
            </p:cNvSpPr>
            <p:nvPr/>
          </p:nvSpPr>
          <p:spPr bwMode="auto">
            <a:xfrm>
              <a:off x="3128334" y="3383080"/>
              <a:ext cx="689853" cy="548879"/>
            </a:xfrm>
            <a:custGeom>
              <a:avLst/>
              <a:gdLst>
                <a:gd name="T0" fmla="*/ 119 w 1382"/>
                <a:gd name="T1" fmla="*/ 1382 h 1382"/>
                <a:gd name="T2" fmla="*/ 124 w 1382"/>
                <a:gd name="T3" fmla="*/ 1336 h 1382"/>
                <a:gd name="T4" fmla="*/ 141 w 1382"/>
                <a:gd name="T5" fmla="*/ 1213 h 1382"/>
                <a:gd name="T6" fmla="*/ 155 w 1382"/>
                <a:gd name="T7" fmla="*/ 1131 h 1382"/>
                <a:gd name="T8" fmla="*/ 174 w 1382"/>
                <a:gd name="T9" fmla="*/ 1037 h 1382"/>
                <a:gd name="T10" fmla="*/ 197 w 1382"/>
                <a:gd name="T11" fmla="*/ 938 h 1382"/>
                <a:gd name="T12" fmla="*/ 225 w 1382"/>
                <a:gd name="T13" fmla="*/ 833 h 1382"/>
                <a:gd name="T14" fmla="*/ 260 w 1382"/>
                <a:gd name="T15" fmla="*/ 727 h 1382"/>
                <a:gd name="T16" fmla="*/ 302 w 1382"/>
                <a:gd name="T17" fmla="*/ 623 h 1382"/>
                <a:gd name="T18" fmla="*/ 349 w 1382"/>
                <a:gd name="T19" fmla="*/ 523 h 1382"/>
                <a:gd name="T20" fmla="*/ 403 w 1382"/>
                <a:gd name="T21" fmla="*/ 430 h 1382"/>
                <a:gd name="T22" fmla="*/ 466 w 1382"/>
                <a:gd name="T23" fmla="*/ 349 h 1382"/>
                <a:gd name="T24" fmla="*/ 536 w 1382"/>
                <a:gd name="T25" fmla="*/ 280 h 1382"/>
                <a:gd name="T26" fmla="*/ 615 w 1382"/>
                <a:gd name="T27" fmla="*/ 228 h 1382"/>
                <a:gd name="T28" fmla="*/ 702 w 1382"/>
                <a:gd name="T29" fmla="*/ 195 h 1382"/>
                <a:gd name="T30" fmla="*/ 1016 w 1382"/>
                <a:gd name="T31" fmla="*/ 122 h 1382"/>
                <a:gd name="T32" fmla="*/ 1227 w 1382"/>
                <a:gd name="T33" fmla="*/ 77 h 1382"/>
                <a:gd name="T34" fmla="*/ 1345 w 1382"/>
                <a:gd name="T35" fmla="*/ 54 h 1382"/>
                <a:gd name="T36" fmla="*/ 1382 w 1382"/>
                <a:gd name="T37" fmla="*/ 47 h 1382"/>
                <a:gd name="T38" fmla="*/ 1227 w 1382"/>
                <a:gd name="T39" fmla="*/ 0 h 1382"/>
                <a:gd name="T40" fmla="*/ 1169 w 1382"/>
                <a:gd name="T41" fmla="*/ 5 h 1382"/>
                <a:gd name="T42" fmla="*/ 1063 w 1382"/>
                <a:gd name="T43" fmla="*/ 16 h 1382"/>
                <a:gd name="T44" fmla="*/ 964 w 1382"/>
                <a:gd name="T45" fmla="*/ 30 h 1382"/>
                <a:gd name="T46" fmla="*/ 891 w 1382"/>
                <a:gd name="T47" fmla="*/ 44 h 1382"/>
                <a:gd name="T48" fmla="*/ 813 w 1382"/>
                <a:gd name="T49" fmla="*/ 60 h 1382"/>
                <a:gd name="T50" fmla="*/ 734 w 1382"/>
                <a:gd name="T51" fmla="*/ 80 h 1382"/>
                <a:gd name="T52" fmla="*/ 656 w 1382"/>
                <a:gd name="T53" fmla="*/ 103 h 1382"/>
                <a:gd name="T54" fmla="*/ 580 w 1382"/>
                <a:gd name="T55" fmla="*/ 131 h 1382"/>
                <a:gd name="T56" fmla="*/ 507 w 1382"/>
                <a:gd name="T57" fmla="*/ 163 h 1382"/>
                <a:gd name="T58" fmla="*/ 439 w 1382"/>
                <a:gd name="T59" fmla="*/ 198 h 1382"/>
                <a:gd name="T60" fmla="*/ 379 w 1382"/>
                <a:gd name="T61" fmla="*/ 240 h 1382"/>
                <a:gd name="T62" fmla="*/ 328 w 1382"/>
                <a:gd name="T63" fmla="*/ 285 h 1382"/>
                <a:gd name="T64" fmla="*/ 286 w 1382"/>
                <a:gd name="T65" fmla="*/ 338 h 1382"/>
                <a:gd name="T66" fmla="*/ 249 w 1382"/>
                <a:gd name="T67" fmla="*/ 399 h 1382"/>
                <a:gd name="T68" fmla="*/ 214 w 1382"/>
                <a:gd name="T69" fmla="*/ 470 h 1382"/>
                <a:gd name="T70" fmla="*/ 182 w 1382"/>
                <a:gd name="T71" fmla="*/ 548 h 1382"/>
                <a:gd name="T72" fmla="*/ 153 w 1382"/>
                <a:gd name="T73" fmla="*/ 629 h 1382"/>
                <a:gd name="T74" fmla="*/ 126 w 1382"/>
                <a:gd name="T75" fmla="*/ 714 h 1382"/>
                <a:gd name="T76" fmla="*/ 103 w 1382"/>
                <a:gd name="T77" fmla="*/ 800 h 1382"/>
                <a:gd name="T78" fmla="*/ 82 w 1382"/>
                <a:gd name="T79" fmla="*/ 886 h 1382"/>
                <a:gd name="T80" fmla="*/ 55 w 1382"/>
                <a:gd name="T81" fmla="*/ 1009 h 1382"/>
                <a:gd name="T82" fmla="*/ 28 w 1382"/>
                <a:gd name="T83" fmla="*/ 1155 h 1382"/>
                <a:gd name="T84" fmla="*/ 11 w 1382"/>
                <a:gd name="T85" fmla="*/ 1267 h 1382"/>
                <a:gd name="T86" fmla="*/ 1 w 1382"/>
                <a:gd name="T87" fmla="*/ 1330 h 13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82" h="1382">
                  <a:moveTo>
                    <a:pt x="0" y="1338"/>
                  </a:moveTo>
                  <a:lnTo>
                    <a:pt x="119" y="1382"/>
                  </a:lnTo>
                  <a:lnTo>
                    <a:pt x="120" y="1371"/>
                  </a:lnTo>
                  <a:lnTo>
                    <a:pt x="124" y="1336"/>
                  </a:lnTo>
                  <a:lnTo>
                    <a:pt x="130" y="1283"/>
                  </a:lnTo>
                  <a:lnTo>
                    <a:pt x="141" y="1213"/>
                  </a:lnTo>
                  <a:lnTo>
                    <a:pt x="147" y="1174"/>
                  </a:lnTo>
                  <a:lnTo>
                    <a:pt x="155" y="1131"/>
                  </a:lnTo>
                  <a:lnTo>
                    <a:pt x="164" y="1085"/>
                  </a:lnTo>
                  <a:lnTo>
                    <a:pt x="174" y="1037"/>
                  </a:lnTo>
                  <a:lnTo>
                    <a:pt x="185" y="989"/>
                  </a:lnTo>
                  <a:lnTo>
                    <a:pt x="197" y="938"/>
                  </a:lnTo>
                  <a:lnTo>
                    <a:pt x="211" y="886"/>
                  </a:lnTo>
                  <a:lnTo>
                    <a:pt x="225" y="833"/>
                  </a:lnTo>
                  <a:lnTo>
                    <a:pt x="242" y="780"/>
                  </a:lnTo>
                  <a:lnTo>
                    <a:pt x="260" y="727"/>
                  </a:lnTo>
                  <a:lnTo>
                    <a:pt x="280" y="675"/>
                  </a:lnTo>
                  <a:lnTo>
                    <a:pt x="302" y="623"/>
                  </a:lnTo>
                  <a:lnTo>
                    <a:pt x="324" y="572"/>
                  </a:lnTo>
                  <a:lnTo>
                    <a:pt x="349" y="523"/>
                  </a:lnTo>
                  <a:lnTo>
                    <a:pt x="376" y="476"/>
                  </a:lnTo>
                  <a:lnTo>
                    <a:pt x="403" y="430"/>
                  </a:lnTo>
                  <a:lnTo>
                    <a:pt x="434" y="388"/>
                  </a:lnTo>
                  <a:lnTo>
                    <a:pt x="466" y="349"/>
                  </a:lnTo>
                  <a:lnTo>
                    <a:pt x="499" y="313"/>
                  </a:lnTo>
                  <a:lnTo>
                    <a:pt x="536" y="280"/>
                  </a:lnTo>
                  <a:lnTo>
                    <a:pt x="574" y="251"/>
                  </a:lnTo>
                  <a:lnTo>
                    <a:pt x="615" y="228"/>
                  </a:lnTo>
                  <a:lnTo>
                    <a:pt x="657" y="209"/>
                  </a:lnTo>
                  <a:lnTo>
                    <a:pt x="702" y="195"/>
                  </a:lnTo>
                  <a:lnTo>
                    <a:pt x="873" y="155"/>
                  </a:lnTo>
                  <a:lnTo>
                    <a:pt x="1016" y="122"/>
                  </a:lnTo>
                  <a:lnTo>
                    <a:pt x="1134" y="97"/>
                  </a:lnTo>
                  <a:lnTo>
                    <a:pt x="1227" y="77"/>
                  </a:lnTo>
                  <a:lnTo>
                    <a:pt x="1297" y="63"/>
                  </a:lnTo>
                  <a:lnTo>
                    <a:pt x="1345" y="54"/>
                  </a:lnTo>
                  <a:lnTo>
                    <a:pt x="1373" y="49"/>
                  </a:lnTo>
                  <a:lnTo>
                    <a:pt x="1382" y="47"/>
                  </a:lnTo>
                  <a:lnTo>
                    <a:pt x="1235" y="0"/>
                  </a:lnTo>
                  <a:lnTo>
                    <a:pt x="1227" y="0"/>
                  </a:lnTo>
                  <a:lnTo>
                    <a:pt x="1205" y="2"/>
                  </a:lnTo>
                  <a:lnTo>
                    <a:pt x="1169" y="5"/>
                  </a:lnTo>
                  <a:lnTo>
                    <a:pt x="1121" y="9"/>
                  </a:lnTo>
                  <a:lnTo>
                    <a:pt x="1063" y="16"/>
                  </a:lnTo>
                  <a:lnTo>
                    <a:pt x="999" y="25"/>
                  </a:lnTo>
                  <a:lnTo>
                    <a:pt x="964" y="30"/>
                  </a:lnTo>
                  <a:lnTo>
                    <a:pt x="928" y="37"/>
                  </a:lnTo>
                  <a:lnTo>
                    <a:pt x="891" y="44"/>
                  </a:lnTo>
                  <a:lnTo>
                    <a:pt x="852" y="51"/>
                  </a:lnTo>
                  <a:lnTo>
                    <a:pt x="813" y="60"/>
                  </a:lnTo>
                  <a:lnTo>
                    <a:pt x="774" y="69"/>
                  </a:lnTo>
                  <a:lnTo>
                    <a:pt x="734" y="80"/>
                  </a:lnTo>
                  <a:lnTo>
                    <a:pt x="695" y="91"/>
                  </a:lnTo>
                  <a:lnTo>
                    <a:pt x="656" y="103"/>
                  </a:lnTo>
                  <a:lnTo>
                    <a:pt x="618" y="116"/>
                  </a:lnTo>
                  <a:lnTo>
                    <a:pt x="580" y="131"/>
                  </a:lnTo>
                  <a:lnTo>
                    <a:pt x="543" y="146"/>
                  </a:lnTo>
                  <a:lnTo>
                    <a:pt x="507" y="163"/>
                  </a:lnTo>
                  <a:lnTo>
                    <a:pt x="472" y="179"/>
                  </a:lnTo>
                  <a:lnTo>
                    <a:pt x="439" y="198"/>
                  </a:lnTo>
                  <a:lnTo>
                    <a:pt x="408" y="219"/>
                  </a:lnTo>
                  <a:lnTo>
                    <a:pt x="379" y="240"/>
                  </a:lnTo>
                  <a:lnTo>
                    <a:pt x="352" y="262"/>
                  </a:lnTo>
                  <a:lnTo>
                    <a:pt x="328" y="285"/>
                  </a:lnTo>
                  <a:lnTo>
                    <a:pt x="306" y="311"/>
                  </a:lnTo>
                  <a:lnTo>
                    <a:pt x="286" y="338"/>
                  </a:lnTo>
                  <a:lnTo>
                    <a:pt x="267" y="368"/>
                  </a:lnTo>
                  <a:lnTo>
                    <a:pt x="249" y="399"/>
                  </a:lnTo>
                  <a:lnTo>
                    <a:pt x="231" y="434"/>
                  </a:lnTo>
                  <a:lnTo>
                    <a:pt x="214" y="470"/>
                  </a:lnTo>
                  <a:lnTo>
                    <a:pt x="197" y="508"/>
                  </a:lnTo>
                  <a:lnTo>
                    <a:pt x="182" y="548"/>
                  </a:lnTo>
                  <a:lnTo>
                    <a:pt x="167" y="588"/>
                  </a:lnTo>
                  <a:lnTo>
                    <a:pt x="153" y="629"/>
                  </a:lnTo>
                  <a:lnTo>
                    <a:pt x="139" y="671"/>
                  </a:lnTo>
                  <a:lnTo>
                    <a:pt x="126" y="714"/>
                  </a:lnTo>
                  <a:lnTo>
                    <a:pt x="114" y="757"/>
                  </a:lnTo>
                  <a:lnTo>
                    <a:pt x="103" y="800"/>
                  </a:lnTo>
                  <a:lnTo>
                    <a:pt x="92" y="843"/>
                  </a:lnTo>
                  <a:lnTo>
                    <a:pt x="82" y="886"/>
                  </a:lnTo>
                  <a:lnTo>
                    <a:pt x="72" y="927"/>
                  </a:lnTo>
                  <a:lnTo>
                    <a:pt x="55" y="1009"/>
                  </a:lnTo>
                  <a:lnTo>
                    <a:pt x="40" y="1086"/>
                  </a:lnTo>
                  <a:lnTo>
                    <a:pt x="28" y="1155"/>
                  </a:lnTo>
                  <a:lnTo>
                    <a:pt x="18" y="1216"/>
                  </a:lnTo>
                  <a:lnTo>
                    <a:pt x="11" y="1267"/>
                  </a:lnTo>
                  <a:lnTo>
                    <a:pt x="4" y="1305"/>
                  </a:lnTo>
                  <a:lnTo>
                    <a:pt x="1" y="1330"/>
                  </a:lnTo>
                  <a:lnTo>
                    <a:pt x="0" y="1338"/>
                  </a:ln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25" name="任意多边形: 形状 24"/>
            <p:cNvSpPr>
              <a:spLocks/>
            </p:cNvSpPr>
            <p:nvPr/>
          </p:nvSpPr>
          <p:spPr bwMode="auto">
            <a:xfrm>
              <a:off x="3861679" y="2962789"/>
              <a:ext cx="1433695" cy="406004"/>
            </a:xfrm>
            <a:custGeom>
              <a:avLst/>
              <a:gdLst>
                <a:gd name="T0" fmla="*/ 188 w 2868"/>
                <a:gd name="T1" fmla="*/ 1023 h 1023"/>
                <a:gd name="T2" fmla="*/ 266 w 2868"/>
                <a:gd name="T3" fmla="*/ 1010 h 1023"/>
                <a:gd name="T4" fmla="*/ 470 w 2868"/>
                <a:gd name="T5" fmla="*/ 973 h 1023"/>
                <a:gd name="T6" fmla="*/ 768 w 2868"/>
                <a:gd name="T7" fmla="*/ 917 h 1023"/>
                <a:gd name="T8" fmla="*/ 1121 w 2868"/>
                <a:gd name="T9" fmla="*/ 844 h 1023"/>
                <a:gd name="T10" fmla="*/ 1308 w 2868"/>
                <a:gd name="T11" fmla="*/ 802 h 1023"/>
                <a:gd name="T12" fmla="*/ 1495 w 2868"/>
                <a:gd name="T13" fmla="*/ 757 h 1023"/>
                <a:gd name="T14" fmla="*/ 1678 w 2868"/>
                <a:gd name="T15" fmla="*/ 711 h 1023"/>
                <a:gd name="T16" fmla="*/ 1853 w 2868"/>
                <a:gd name="T17" fmla="*/ 662 h 1023"/>
                <a:gd name="T18" fmla="*/ 2015 w 2868"/>
                <a:gd name="T19" fmla="*/ 612 h 1023"/>
                <a:gd name="T20" fmla="*/ 2158 w 2868"/>
                <a:gd name="T21" fmla="*/ 561 h 1023"/>
                <a:gd name="T22" fmla="*/ 2280 w 2868"/>
                <a:gd name="T23" fmla="*/ 510 h 1023"/>
                <a:gd name="T24" fmla="*/ 2375 w 2868"/>
                <a:gd name="T25" fmla="*/ 458 h 1023"/>
                <a:gd name="T26" fmla="*/ 2451 w 2868"/>
                <a:gd name="T27" fmla="*/ 407 h 1023"/>
                <a:gd name="T28" fmla="*/ 2519 w 2868"/>
                <a:gd name="T29" fmla="*/ 360 h 1023"/>
                <a:gd name="T30" fmla="*/ 2633 w 2868"/>
                <a:gd name="T31" fmla="*/ 274 h 1023"/>
                <a:gd name="T32" fmla="*/ 2719 w 2868"/>
                <a:gd name="T33" fmla="*/ 201 h 1023"/>
                <a:gd name="T34" fmla="*/ 2782 w 2868"/>
                <a:gd name="T35" fmla="*/ 139 h 1023"/>
                <a:gd name="T36" fmla="*/ 2825 w 2868"/>
                <a:gd name="T37" fmla="*/ 92 h 1023"/>
                <a:gd name="T38" fmla="*/ 2851 w 2868"/>
                <a:gd name="T39" fmla="*/ 57 h 1023"/>
                <a:gd name="T40" fmla="*/ 2868 w 2868"/>
                <a:gd name="T41" fmla="*/ 29 h 1023"/>
                <a:gd name="T42" fmla="*/ 2782 w 2868"/>
                <a:gd name="T43" fmla="*/ 4 h 1023"/>
                <a:gd name="T44" fmla="*/ 2753 w 2868"/>
                <a:gd name="T45" fmla="*/ 38 h 1023"/>
                <a:gd name="T46" fmla="*/ 2692 w 2868"/>
                <a:gd name="T47" fmla="*/ 98 h 1023"/>
                <a:gd name="T48" fmla="*/ 2629 w 2868"/>
                <a:gd name="T49" fmla="*/ 157 h 1023"/>
                <a:gd name="T50" fmla="*/ 2577 w 2868"/>
                <a:gd name="T51" fmla="*/ 200 h 1023"/>
                <a:gd name="T52" fmla="*/ 2518 w 2868"/>
                <a:gd name="T53" fmla="*/ 246 h 1023"/>
                <a:gd name="T54" fmla="*/ 2451 w 2868"/>
                <a:gd name="T55" fmla="*/ 293 h 1023"/>
                <a:gd name="T56" fmla="*/ 2378 w 2868"/>
                <a:gd name="T57" fmla="*/ 340 h 1023"/>
                <a:gd name="T58" fmla="*/ 2297 w 2868"/>
                <a:gd name="T59" fmla="*/ 387 h 1023"/>
                <a:gd name="T60" fmla="*/ 2210 w 2868"/>
                <a:gd name="T61" fmla="*/ 432 h 1023"/>
                <a:gd name="T62" fmla="*/ 2115 w 2868"/>
                <a:gd name="T63" fmla="*/ 476 h 1023"/>
                <a:gd name="T64" fmla="*/ 2014 w 2868"/>
                <a:gd name="T65" fmla="*/ 515 h 1023"/>
                <a:gd name="T66" fmla="*/ 1905 w 2868"/>
                <a:gd name="T67" fmla="*/ 550 h 1023"/>
                <a:gd name="T68" fmla="*/ 1726 w 2868"/>
                <a:gd name="T69" fmla="*/ 597 h 1023"/>
                <a:gd name="T70" fmla="*/ 1449 w 2868"/>
                <a:gd name="T71" fmla="*/ 664 h 1023"/>
                <a:gd name="T72" fmla="*/ 1146 w 2868"/>
                <a:gd name="T73" fmla="*/ 734 h 1023"/>
                <a:gd name="T74" fmla="*/ 841 w 2868"/>
                <a:gd name="T75" fmla="*/ 802 h 1023"/>
                <a:gd name="T76" fmla="*/ 553 w 2868"/>
                <a:gd name="T77" fmla="*/ 865 h 1023"/>
                <a:gd name="T78" fmla="*/ 305 w 2868"/>
                <a:gd name="T79" fmla="*/ 918 h 1023"/>
                <a:gd name="T80" fmla="*/ 119 w 2868"/>
                <a:gd name="T81" fmla="*/ 957 h 1023"/>
                <a:gd name="T82" fmla="*/ 15 w 2868"/>
                <a:gd name="T83" fmla="*/ 979 h 10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868" h="1023">
                  <a:moveTo>
                    <a:pt x="0" y="982"/>
                  </a:moveTo>
                  <a:lnTo>
                    <a:pt x="188" y="1023"/>
                  </a:lnTo>
                  <a:lnTo>
                    <a:pt x="208" y="1019"/>
                  </a:lnTo>
                  <a:lnTo>
                    <a:pt x="266" y="1010"/>
                  </a:lnTo>
                  <a:lnTo>
                    <a:pt x="353" y="994"/>
                  </a:lnTo>
                  <a:lnTo>
                    <a:pt x="470" y="973"/>
                  </a:lnTo>
                  <a:lnTo>
                    <a:pt x="609" y="948"/>
                  </a:lnTo>
                  <a:lnTo>
                    <a:pt x="768" y="917"/>
                  </a:lnTo>
                  <a:lnTo>
                    <a:pt x="940" y="882"/>
                  </a:lnTo>
                  <a:lnTo>
                    <a:pt x="1121" y="844"/>
                  </a:lnTo>
                  <a:lnTo>
                    <a:pt x="1214" y="823"/>
                  </a:lnTo>
                  <a:lnTo>
                    <a:pt x="1308" y="802"/>
                  </a:lnTo>
                  <a:lnTo>
                    <a:pt x="1401" y="780"/>
                  </a:lnTo>
                  <a:lnTo>
                    <a:pt x="1495" y="757"/>
                  </a:lnTo>
                  <a:lnTo>
                    <a:pt x="1587" y="735"/>
                  </a:lnTo>
                  <a:lnTo>
                    <a:pt x="1678" y="711"/>
                  </a:lnTo>
                  <a:lnTo>
                    <a:pt x="1767" y="686"/>
                  </a:lnTo>
                  <a:lnTo>
                    <a:pt x="1853" y="662"/>
                  </a:lnTo>
                  <a:lnTo>
                    <a:pt x="1935" y="638"/>
                  </a:lnTo>
                  <a:lnTo>
                    <a:pt x="2015" y="612"/>
                  </a:lnTo>
                  <a:lnTo>
                    <a:pt x="2089" y="587"/>
                  </a:lnTo>
                  <a:lnTo>
                    <a:pt x="2158" y="561"/>
                  </a:lnTo>
                  <a:lnTo>
                    <a:pt x="2222" y="535"/>
                  </a:lnTo>
                  <a:lnTo>
                    <a:pt x="2280" y="510"/>
                  </a:lnTo>
                  <a:lnTo>
                    <a:pt x="2331" y="483"/>
                  </a:lnTo>
                  <a:lnTo>
                    <a:pt x="2375" y="458"/>
                  </a:lnTo>
                  <a:lnTo>
                    <a:pt x="2414" y="432"/>
                  </a:lnTo>
                  <a:lnTo>
                    <a:pt x="2451" y="407"/>
                  </a:lnTo>
                  <a:lnTo>
                    <a:pt x="2486" y="384"/>
                  </a:lnTo>
                  <a:lnTo>
                    <a:pt x="2519" y="360"/>
                  </a:lnTo>
                  <a:lnTo>
                    <a:pt x="2579" y="316"/>
                  </a:lnTo>
                  <a:lnTo>
                    <a:pt x="2633" y="274"/>
                  </a:lnTo>
                  <a:lnTo>
                    <a:pt x="2679" y="235"/>
                  </a:lnTo>
                  <a:lnTo>
                    <a:pt x="2719" y="201"/>
                  </a:lnTo>
                  <a:lnTo>
                    <a:pt x="2754" y="169"/>
                  </a:lnTo>
                  <a:lnTo>
                    <a:pt x="2782" y="139"/>
                  </a:lnTo>
                  <a:lnTo>
                    <a:pt x="2806" y="114"/>
                  </a:lnTo>
                  <a:lnTo>
                    <a:pt x="2825" y="92"/>
                  </a:lnTo>
                  <a:lnTo>
                    <a:pt x="2839" y="73"/>
                  </a:lnTo>
                  <a:lnTo>
                    <a:pt x="2851" y="57"/>
                  </a:lnTo>
                  <a:lnTo>
                    <a:pt x="2864" y="36"/>
                  </a:lnTo>
                  <a:lnTo>
                    <a:pt x="2868" y="29"/>
                  </a:lnTo>
                  <a:lnTo>
                    <a:pt x="2787" y="0"/>
                  </a:lnTo>
                  <a:lnTo>
                    <a:pt x="2782" y="4"/>
                  </a:lnTo>
                  <a:lnTo>
                    <a:pt x="2772" y="18"/>
                  </a:lnTo>
                  <a:lnTo>
                    <a:pt x="2753" y="38"/>
                  </a:lnTo>
                  <a:lnTo>
                    <a:pt x="2726" y="65"/>
                  </a:lnTo>
                  <a:lnTo>
                    <a:pt x="2692" y="98"/>
                  </a:lnTo>
                  <a:lnTo>
                    <a:pt x="2652" y="136"/>
                  </a:lnTo>
                  <a:lnTo>
                    <a:pt x="2629" y="157"/>
                  </a:lnTo>
                  <a:lnTo>
                    <a:pt x="2604" y="178"/>
                  </a:lnTo>
                  <a:lnTo>
                    <a:pt x="2577" y="200"/>
                  </a:lnTo>
                  <a:lnTo>
                    <a:pt x="2549" y="223"/>
                  </a:lnTo>
                  <a:lnTo>
                    <a:pt x="2518" y="246"/>
                  </a:lnTo>
                  <a:lnTo>
                    <a:pt x="2485" y="269"/>
                  </a:lnTo>
                  <a:lnTo>
                    <a:pt x="2451" y="293"/>
                  </a:lnTo>
                  <a:lnTo>
                    <a:pt x="2415" y="316"/>
                  </a:lnTo>
                  <a:lnTo>
                    <a:pt x="2378" y="340"/>
                  </a:lnTo>
                  <a:lnTo>
                    <a:pt x="2338" y="364"/>
                  </a:lnTo>
                  <a:lnTo>
                    <a:pt x="2297" y="387"/>
                  </a:lnTo>
                  <a:lnTo>
                    <a:pt x="2255" y="410"/>
                  </a:lnTo>
                  <a:lnTo>
                    <a:pt x="2210" y="432"/>
                  </a:lnTo>
                  <a:lnTo>
                    <a:pt x="2164" y="454"/>
                  </a:lnTo>
                  <a:lnTo>
                    <a:pt x="2115" y="476"/>
                  </a:lnTo>
                  <a:lnTo>
                    <a:pt x="2065" y="496"/>
                  </a:lnTo>
                  <a:lnTo>
                    <a:pt x="2014" y="515"/>
                  </a:lnTo>
                  <a:lnTo>
                    <a:pt x="1961" y="533"/>
                  </a:lnTo>
                  <a:lnTo>
                    <a:pt x="1905" y="550"/>
                  </a:lnTo>
                  <a:lnTo>
                    <a:pt x="1849" y="566"/>
                  </a:lnTo>
                  <a:lnTo>
                    <a:pt x="1726" y="597"/>
                  </a:lnTo>
                  <a:lnTo>
                    <a:pt x="1593" y="630"/>
                  </a:lnTo>
                  <a:lnTo>
                    <a:pt x="1449" y="664"/>
                  </a:lnTo>
                  <a:lnTo>
                    <a:pt x="1300" y="699"/>
                  </a:lnTo>
                  <a:lnTo>
                    <a:pt x="1146" y="734"/>
                  </a:lnTo>
                  <a:lnTo>
                    <a:pt x="993" y="768"/>
                  </a:lnTo>
                  <a:lnTo>
                    <a:pt x="841" y="802"/>
                  </a:lnTo>
                  <a:lnTo>
                    <a:pt x="694" y="834"/>
                  </a:lnTo>
                  <a:lnTo>
                    <a:pt x="553" y="865"/>
                  </a:lnTo>
                  <a:lnTo>
                    <a:pt x="423" y="893"/>
                  </a:lnTo>
                  <a:lnTo>
                    <a:pt x="305" y="918"/>
                  </a:lnTo>
                  <a:lnTo>
                    <a:pt x="202" y="939"/>
                  </a:lnTo>
                  <a:lnTo>
                    <a:pt x="119" y="957"/>
                  </a:lnTo>
                  <a:lnTo>
                    <a:pt x="55" y="971"/>
                  </a:lnTo>
                  <a:lnTo>
                    <a:pt x="15" y="979"/>
                  </a:lnTo>
                  <a:lnTo>
                    <a:pt x="0" y="982"/>
                  </a:ln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26" name="任意多边形: 形状 25"/>
            <p:cNvSpPr>
              <a:spLocks/>
            </p:cNvSpPr>
            <p:nvPr/>
          </p:nvSpPr>
          <p:spPr bwMode="auto">
            <a:xfrm>
              <a:off x="5293873" y="2402005"/>
              <a:ext cx="838322" cy="522685"/>
            </a:xfrm>
            <a:custGeom>
              <a:avLst/>
              <a:gdLst>
                <a:gd name="T0" fmla="*/ 71 w 1677"/>
                <a:gd name="T1" fmla="*/ 1316 h 1316"/>
                <a:gd name="T2" fmla="*/ 93 w 1677"/>
                <a:gd name="T3" fmla="*/ 1289 h 1316"/>
                <a:gd name="T4" fmla="*/ 155 w 1677"/>
                <a:gd name="T5" fmla="*/ 1210 h 1316"/>
                <a:gd name="T6" fmla="*/ 251 w 1677"/>
                <a:gd name="T7" fmla="*/ 1096 h 1316"/>
                <a:gd name="T8" fmla="*/ 374 w 1677"/>
                <a:gd name="T9" fmla="*/ 954 h 1316"/>
                <a:gd name="T10" fmla="*/ 519 w 1677"/>
                <a:gd name="T11" fmla="*/ 799 h 1316"/>
                <a:gd name="T12" fmla="*/ 597 w 1677"/>
                <a:gd name="T13" fmla="*/ 719 h 1316"/>
                <a:gd name="T14" fmla="*/ 678 w 1677"/>
                <a:gd name="T15" fmla="*/ 640 h 1316"/>
                <a:gd name="T16" fmla="*/ 761 w 1677"/>
                <a:gd name="T17" fmla="*/ 563 h 1316"/>
                <a:gd name="T18" fmla="*/ 845 w 1677"/>
                <a:gd name="T19" fmla="*/ 490 h 1316"/>
                <a:gd name="T20" fmla="*/ 930 w 1677"/>
                <a:gd name="T21" fmla="*/ 421 h 1316"/>
                <a:gd name="T22" fmla="*/ 1014 w 1677"/>
                <a:gd name="T23" fmla="*/ 360 h 1316"/>
                <a:gd name="T24" fmla="*/ 1095 w 1677"/>
                <a:gd name="T25" fmla="*/ 305 h 1316"/>
                <a:gd name="T26" fmla="*/ 1172 w 1677"/>
                <a:gd name="T27" fmla="*/ 257 h 1316"/>
                <a:gd name="T28" fmla="*/ 1242 w 1677"/>
                <a:gd name="T29" fmla="*/ 215 h 1316"/>
                <a:gd name="T30" fmla="*/ 1307 w 1677"/>
                <a:gd name="T31" fmla="*/ 180 h 1316"/>
                <a:gd name="T32" fmla="*/ 1421 w 1677"/>
                <a:gd name="T33" fmla="*/ 124 h 1316"/>
                <a:gd name="T34" fmla="*/ 1514 w 1677"/>
                <a:gd name="T35" fmla="*/ 86 h 1316"/>
                <a:gd name="T36" fmla="*/ 1585 w 1677"/>
                <a:gd name="T37" fmla="*/ 62 h 1316"/>
                <a:gd name="T38" fmla="*/ 1636 w 1677"/>
                <a:gd name="T39" fmla="*/ 50 h 1316"/>
                <a:gd name="T40" fmla="*/ 1677 w 1677"/>
                <a:gd name="T41" fmla="*/ 44 h 1316"/>
                <a:gd name="T42" fmla="*/ 1543 w 1677"/>
                <a:gd name="T43" fmla="*/ 2 h 1316"/>
                <a:gd name="T44" fmla="*/ 1500 w 1677"/>
                <a:gd name="T45" fmla="*/ 16 h 1316"/>
                <a:gd name="T46" fmla="*/ 1422 w 1677"/>
                <a:gd name="T47" fmla="*/ 47 h 1316"/>
                <a:gd name="T48" fmla="*/ 1314 w 1677"/>
                <a:gd name="T49" fmla="*/ 93 h 1316"/>
                <a:gd name="T50" fmla="*/ 1218 w 1677"/>
                <a:gd name="T51" fmla="*/ 141 h 1316"/>
                <a:gd name="T52" fmla="*/ 1148 w 1677"/>
                <a:gd name="T53" fmla="*/ 178 h 1316"/>
                <a:gd name="T54" fmla="*/ 1074 w 1677"/>
                <a:gd name="T55" fmla="*/ 220 h 1316"/>
                <a:gd name="T56" fmla="*/ 998 w 1677"/>
                <a:gd name="T57" fmla="*/ 268 h 1316"/>
                <a:gd name="T58" fmla="*/ 921 w 1677"/>
                <a:gd name="T59" fmla="*/ 320 h 1316"/>
                <a:gd name="T60" fmla="*/ 842 w 1677"/>
                <a:gd name="T61" fmla="*/ 378 h 1316"/>
                <a:gd name="T62" fmla="*/ 762 w 1677"/>
                <a:gd name="T63" fmla="*/ 441 h 1316"/>
                <a:gd name="T64" fmla="*/ 684 w 1677"/>
                <a:gd name="T65" fmla="*/ 510 h 1316"/>
                <a:gd name="T66" fmla="*/ 570 w 1677"/>
                <a:gd name="T67" fmla="*/ 621 h 1316"/>
                <a:gd name="T68" fmla="*/ 433 w 1677"/>
                <a:gd name="T69" fmla="*/ 764 h 1316"/>
                <a:gd name="T70" fmla="*/ 313 w 1677"/>
                <a:gd name="T71" fmla="*/ 897 h 1316"/>
                <a:gd name="T72" fmla="*/ 211 w 1677"/>
                <a:gd name="T73" fmla="*/ 1017 h 1316"/>
                <a:gd name="T74" fmla="*/ 129 w 1677"/>
                <a:gd name="T75" fmla="*/ 1119 h 1316"/>
                <a:gd name="T76" fmla="*/ 66 w 1677"/>
                <a:gd name="T77" fmla="*/ 1202 h 1316"/>
                <a:gd name="T78" fmla="*/ 24 w 1677"/>
                <a:gd name="T79" fmla="*/ 1260 h 1316"/>
                <a:gd name="T80" fmla="*/ 2 w 1677"/>
                <a:gd name="T81" fmla="*/ 1291 h 1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677" h="1316">
                  <a:moveTo>
                    <a:pt x="0" y="1294"/>
                  </a:moveTo>
                  <a:lnTo>
                    <a:pt x="71" y="1316"/>
                  </a:lnTo>
                  <a:lnTo>
                    <a:pt x="76" y="1309"/>
                  </a:lnTo>
                  <a:lnTo>
                    <a:pt x="93" y="1289"/>
                  </a:lnTo>
                  <a:lnTo>
                    <a:pt x="119" y="1255"/>
                  </a:lnTo>
                  <a:lnTo>
                    <a:pt x="155" y="1210"/>
                  </a:lnTo>
                  <a:lnTo>
                    <a:pt x="200" y="1157"/>
                  </a:lnTo>
                  <a:lnTo>
                    <a:pt x="251" y="1096"/>
                  </a:lnTo>
                  <a:lnTo>
                    <a:pt x="310" y="1027"/>
                  </a:lnTo>
                  <a:lnTo>
                    <a:pt x="374" y="954"/>
                  </a:lnTo>
                  <a:lnTo>
                    <a:pt x="445" y="878"/>
                  </a:lnTo>
                  <a:lnTo>
                    <a:pt x="519" y="799"/>
                  </a:lnTo>
                  <a:lnTo>
                    <a:pt x="557" y="759"/>
                  </a:lnTo>
                  <a:lnTo>
                    <a:pt x="597" y="719"/>
                  </a:lnTo>
                  <a:lnTo>
                    <a:pt x="637" y="679"/>
                  </a:lnTo>
                  <a:lnTo>
                    <a:pt x="678" y="640"/>
                  </a:lnTo>
                  <a:lnTo>
                    <a:pt x="719" y="601"/>
                  </a:lnTo>
                  <a:lnTo>
                    <a:pt x="761" y="563"/>
                  </a:lnTo>
                  <a:lnTo>
                    <a:pt x="802" y="526"/>
                  </a:lnTo>
                  <a:lnTo>
                    <a:pt x="845" y="490"/>
                  </a:lnTo>
                  <a:lnTo>
                    <a:pt x="888" y="455"/>
                  </a:lnTo>
                  <a:lnTo>
                    <a:pt x="930" y="421"/>
                  </a:lnTo>
                  <a:lnTo>
                    <a:pt x="973" y="389"/>
                  </a:lnTo>
                  <a:lnTo>
                    <a:pt x="1014" y="360"/>
                  </a:lnTo>
                  <a:lnTo>
                    <a:pt x="1056" y="331"/>
                  </a:lnTo>
                  <a:lnTo>
                    <a:pt x="1095" y="305"/>
                  </a:lnTo>
                  <a:lnTo>
                    <a:pt x="1135" y="280"/>
                  </a:lnTo>
                  <a:lnTo>
                    <a:pt x="1172" y="257"/>
                  </a:lnTo>
                  <a:lnTo>
                    <a:pt x="1207" y="235"/>
                  </a:lnTo>
                  <a:lnTo>
                    <a:pt x="1242" y="215"/>
                  </a:lnTo>
                  <a:lnTo>
                    <a:pt x="1275" y="197"/>
                  </a:lnTo>
                  <a:lnTo>
                    <a:pt x="1307" y="180"/>
                  </a:lnTo>
                  <a:lnTo>
                    <a:pt x="1366" y="149"/>
                  </a:lnTo>
                  <a:lnTo>
                    <a:pt x="1421" y="124"/>
                  </a:lnTo>
                  <a:lnTo>
                    <a:pt x="1470" y="103"/>
                  </a:lnTo>
                  <a:lnTo>
                    <a:pt x="1514" y="86"/>
                  </a:lnTo>
                  <a:lnTo>
                    <a:pt x="1552" y="72"/>
                  </a:lnTo>
                  <a:lnTo>
                    <a:pt x="1585" y="62"/>
                  </a:lnTo>
                  <a:lnTo>
                    <a:pt x="1614" y="55"/>
                  </a:lnTo>
                  <a:lnTo>
                    <a:pt x="1636" y="50"/>
                  </a:lnTo>
                  <a:lnTo>
                    <a:pt x="1666" y="46"/>
                  </a:lnTo>
                  <a:lnTo>
                    <a:pt x="1677" y="44"/>
                  </a:lnTo>
                  <a:lnTo>
                    <a:pt x="1549" y="0"/>
                  </a:lnTo>
                  <a:lnTo>
                    <a:pt x="1543" y="2"/>
                  </a:lnTo>
                  <a:lnTo>
                    <a:pt x="1527" y="7"/>
                  </a:lnTo>
                  <a:lnTo>
                    <a:pt x="1500" y="16"/>
                  </a:lnTo>
                  <a:lnTo>
                    <a:pt x="1466" y="30"/>
                  </a:lnTo>
                  <a:lnTo>
                    <a:pt x="1422" y="47"/>
                  </a:lnTo>
                  <a:lnTo>
                    <a:pt x="1371" y="68"/>
                  </a:lnTo>
                  <a:lnTo>
                    <a:pt x="1314" y="93"/>
                  </a:lnTo>
                  <a:lnTo>
                    <a:pt x="1251" y="124"/>
                  </a:lnTo>
                  <a:lnTo>
                    <a:pt x="1218" y="141"/>
                  </a:lnTo>
                  <a:lnTo>
                    <a:pt x="1183" y="159"/>
                  </a:lnTo>
                  <a:lnTo>
                    <a:pt x="1148" y="178"/>
                  </a:lnTo>
                  <a:lnTo>
                    <a:pt x="1111" y="199"/>
                  </a:lnTo>
                  <a:lnTo>
                    <a:pt x="1074" y="220"/>
                  </a:lnTo>
                  <a:lnTo>
                    <a:pt x="1037" y="243"/>
                  </a:lnTo>
                  <a:lnTo>
                    <a:pt x="998" y="268"/>
                  </a:lnTo>
                  <a:lnTo>
                    <a:pt x="960" y="293"/>
                  </a:lnTo>
                  <a:lnTo>
                    <a:pt x="921" y="320"/>
                  </a:lnTo>
                  <a:lnTo>
                    <a:pt x="881" y="348"/>
                  </a:lnTo>
                  <a:lnTo>
                    <a:pt x="842" y="378"/>
                  </a:lnTo>
                  <a:lnTo>
                    <a:pt x="802" y="408"/>
                  </a:lnTo>
                  <a:lnTo>
                    <a:pt x="762" y="441"/>
                  </a:lnTo>
                  <a:lnTo>
                    <a:pt x="723" y="475"/>
                  </a:lnTo>
                  <a:lnTo>
                    <a:pt x="684" y="510"/>
                  </a:lnTo>
                  <a:lnTo>
                    <a:pt x="645" y="547"/>
                  </a:lnTo>
                  <a:lnTo>
                    <a:pt x="570" y="621"/>
                  </a:lnTo>
                  <a:lnTo>
                    <a:pt x="499" y="693"/>
                  </a:lnTo>
                  <a:lnTo>
                    <a:pt x="433" y="764"/>
                  </a:lnTo>
                  <a:lnTo>
                    <a:pt x="371" y="832"/>
                  </a:lnTo>
                  <a:lnTo>
                    <a:pt x="313" y="897"/>
                  </a:lnTo>
                  <a:lnTo>
                    <a:pt x="260" y="959"/>
                  </a:lnTo>
                  <a:lnTo>
                    <a:pt x="211" y="1017"/>
                  </a:lnTo>
                  <a:lnTo>
                    <a:pt x="168" y="1071"/>
                  </a:lnTo>
                  <a:lnTo>
                    <a:pt x="129" y="1119"/>
                  </a:lnTo>
                  <a:lnTo>
                    <a:pt x="95" y="1163"/>
                  </a:lnTo>
                  <a:lnTo>
                    <a:pt x="66" y="1202"/>
                  </a:lnTo>
                  <a:lnTo>
                    <a:pt x="42" y="1234"/>
                  </a:lnTo>
                  <a:lnTo>
                    <a:pt x="24" y="1260"/>
                  </a:lnTo>
                  <a:lnTo>
                    <a:pt x="10" y="1279"/>
                  </a:lnTo>
                  <a:lnTo>
                    <a:pt x="2" y="1291"/>
                  </a:lnTo>
                  <a:lnTo>
                    <a:pt x="0" y="1294"/>
                  </a:ln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27" name="任意多边形: 形状 26"/>
            <p:cNvSpPr>
              <a:spLocks/>
            </p:cNvSpPr>
            <p:nvPr/>
          </p:nvSpPr>
          <p:spPr bwMode="auto">
            <a:xfrm>
              <a:off x="6141194" y="2122208"/>
              <a:ext cx="1499681" cy="277416"/>
            </a:xfrm>
            <a:custGeom>
              <a:avLst/>
              <a:gdLst>
                <a:gd name="T0" fmla="*/ 94 w 3000"/>
                <a:gd name="T1" fmla="*/ 697 h 697"/>
                <a:gd name="T2" fmla="*/ 106 w 3000"/>
                <a:gd name="T3" fmla="*/ 686 h 697"/>
                <a:gd name="T4" fmla="*/ 146 w 3000"/>
                <a:gd name="T5" fmla="*/ 672 h 697"/>
                <a:gd name="T6" fmla="*/ 209 w 3000"/>
                <a:gd name="T7" fmla="*/ 655 h 697"/>
                <a:gd name="T8" fmla="*/ 296 w 3000"/>
                <a:gd name="T9" fmla="*/ 636 h 697"/>
                <a:gd name="T10" fmla="*/ 523 w 3000"/>
                <a:gd name="T11" fmla="*/ 591 h 697"/>
                <a:gd name="T12" fmla="*/ 809 w 3000"/>
                <a:gd name="T13" fmla="*/ 540 h 697"/>
                <a:gd name="T14" fmla="*/ 1130 w 3000"/>
                <a:gd name="T15" fmla="*/ 486 h 697"/>
                <a:gd name="T16" fmla="*/ 1467 w 3000"/>
                <a:gd name="T17" fmla="*/ 431 h 697"/>
                <a:gd name="T18" fmla="*/ 1799 w 3000"/>
                <a:gd name="T19" fmla="*/ 380 h 697"/>
                <a:gd name="T20" fmla="*/ 2105 w 3000"/>
                <a:gd name="T21" fmla="*/ 335 h 697"/>
                <a:gd name="T22" fmla="*/ 2242 w 3000"/>
                <a:gd name="T23" fmla="*/ 313 h 697"/>
                <a:gd name="T24" fmla="*/ 2363 w 3000"/>
                <a:gd name="T25" fmla="*/ 289 h 697"/>
                <a:gd name="T26" fmla="*/ 2473 w 3000"/>
                <a:gd name="T27" fmla="*/ 265 h 697"/>
                <a:gd name="T28" fmla="*/ 2571 w 3000"/>
                <a:gd name="T29" fmla="*/ 240 h 697"/>
                <a:gd name="T30" fmla="*/ 2656 w 3000"/>
                <a:gd name="T31" fmla="*/ 214 h 697"/>
                <a:gd name="T32" fmla="*/ 2730 w 3000"/>
                <a:gd name="T33" fmla="*/ 189 h 697"/>
                <a:gd name="T34" fmla="*/ 2794 w 3000"/>
                <a:gd name="T35" fmla="*/ 163 h 697"/>
                <a:gd name="T36" fmla="*/ 2848 w 3000"/>
                <a:gd name="T37" fmla="*/ 139 h 697"/>
                <a:gd name="T38" fmla="*/ 2892 w 3000"/>
                <a:gd name="T39" fmla="*/ 116 h 697"/>
                <a:gd name="T40" fmla="*/ 2928 w 3000"/>
                <a:gd name="T41" fmla="*/ 95 h 697"/>
                <a:gd name="T42" fmla="*/ 2956 w 3000"/>
                <a:gd name="T43" fmla="*/ 74 h 697"/>
                <a:gd name="T44" fmla="*/ 2977 w 3000"/>
                <a:gd name="T45" fmla="*/ 58 h 697"/>
                <a:gd name="T46" fmla="*/ 2991 w 3000"/>
                <a:gd name="T47" fmla="*/ 43 h 697"/>
                <a:gd name="T48" fmla="*/ 2998 w 3000"/>
                <a:gd name="T49" fmla="*/ 31 h 697"/>
                <a:gd name="T50" fmla="*/ 3000 w 3000"/>
                <a:gd name="T51" fmla="*/ 24 h 697"/>
                <a:gd name="T52" fmla="*/ 2997 w 3000"/>
                <a:gd name="T53" fmla="*/ 19 h 697"/>
                <a:gd name="T54" fmla="*/ 2939 w 3000"/>
                <a:gd name="T55" fmla="*/ 3 h 697"/>
                <a:gd name="T56" fmla="*/ 2893 w 3000"/>
                <a:gd name="T57" fmla="*/ 18 h 697"/>
                <a:gd name="T58" fmla="*/ 2802 w 3000"/>
                <a:gd name="T59" fmla="*/ 48 h 697"/>
                <a:gd name="T60" fmla="*/ 2663 w 3000"/>
                <a:gd name="T61" fmla="*/ 88 h 697"/>
                <a:gd name="T62" fmla="*/ 2473 w 3000"/>
                <a:gd name="T63" fmla="*/ 136 h 697"/>
                <a:gd name="T64" fmla="*/ 2233 w 3000"/>
                <a:gd name="T65" fmla="*/ 190 h 697"/>
                <a:gd name="T66" fmla="*/ 2020 w 3000"/>
                <a:gd name="T67" fmla="*/ 233 h 697"/>
                <a:gd name="T68" fmla="*/ 1860 w 3000"/>
                <a:gd name="T69" fmla="*/ 262 h 697"/>
                <a:gd name="T70" fmla="*/ 1688 w 3000"/>
                <a:gd name="T71" fmla="*/ 291 h 697"/>
                <a:gd name="T72" fmla="*/ 1501 w 3000"/>
                <a:gd name="T73" fmla="*/ 320 h 697"/>
                <a:gd name="T74" fmla="*/ 1304 w 3000"/>
                <a:gd name="T75" fmla="*/ 349 h 697"/>
                <a:gd name="T76" fmla="*/ 1121 w 3000"/>
                <a:gd name="T77" fmla="*/ 377 h 697"/>
                <a:gd name="T78" fmla="*/ 954 w 3000"/>
                <a:gd name="T79" fmla="*/ 406 h 697"/>
                <a:gd name="T80" fmla="*/ 803 w 3000"/>
                <a:gd name="T81" fmla="*/ 434 h 697"/>
                <a:gd name="T82" fmla="*/ 666 w 3000"/>
                <a:gd name="T83" fmla="*/ 462 h 697"/>
                <a:gd name="T84" fmla="*/ 545 w 3000"/>
                <a:gd name="T85" fmla="*/ 489 h 697"/>
                <a:gd name="T86" fmla="*/ 388 w 3000"/>
                <a:gd name="T87" fmla="*/ 527 h 697"/>
                <a:gd name="T88" fmla="*/ 225 w 3000"/>
                <a:gd name="T89" fmla="*/ 574 h 697"/>
                <a:gd name="T90" fmla="*/ 110 w 3000"/>
                <a:gd name="T91" fmla="*/ 612 h 697"/>
                <a:gd name="T92" fmla="*/ 38 w 3000"/>
                <a:gd name="T93" fmla="*/ 641 h 697"/>
                <a:gd name="T94" fmla="*/ 4 w 3000"/>
                <a:gd name="T95" fmla="*/ 655 h 6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00" h="697">
                  <a:moveTo>
                    <a:pt x="0" y="657"/>
                  </a:moveTo>
                  <a:lnTo>
                    <a:pt x="94" y="697"/>
                  </a:lnTo>
                  <a:lnTo>
                    <a:pt x="96" y="691"/>
                  </a:lnTo>
                  <a:lnTo>
                    <a:pt x="106" y="686"/>
                  </a:lnTo>
                  <a:lnTo>
                    <a:pt x="123" y="680"/>
                  </a:lnTo>
                  <a:lnTo>
                    <a:pt x="146" y="672"/>
                  </a:lnTo>
                  <a:lnTo>
                    <a:pt x="174" y="664"/>
                  </a:lnTo>
                  <a:lnTo>
                    <a:pt x="209" y="655"/>
                  </a:lnTo>
                  <a:lnTo>
                    <a:pt x="251" y="646"/>
                  </a:lnTo>
                  <a:lnTo>
                    <a:pt x="296" y="636"/>
                  </a:lnTo>
                  <a:lnTo>
                    <a:pt x="402" y="614"/>
                  </a:lnTo>
                  <a:lnTo>
                    <a:pt x="523" y="591"/>
                  </a:lnTo>
                  <a:lnTo>
                    <a:pt x="661" y="565"/>
                  </a:lnTo>
                  <a:lnTo>
                    <a:pt x="809" y="540"/>
                  </a:lnTo>
                  <a:lnTo>
                    <a:pt x="966" y="513"/>
                  </a:lnTo>
                  <a:lnTo>
                    <a:pt x="1130" y="486"/>
                  </a:lnTo>
                  <a:lnTo>
                    <a:pt x="1297" y="459"/>
                  </a:lnTo>
                  <a:lnTo>
                    <a:pt x="1467" y="431"/>
                  </a:lnTo>
                  <a:lnTo>
                    <a:pt x="1635" y="406"/>
                  </a:lnTo>
                  <a:lnTo>
                    <a:pt x="1799" y="380"/>
                  </a:lnTo>
                  <a:lnTo>
                    <a:pt x="1956" y="356"/>
                  </a:lnTo>
                  <a:lnTo>
                    <a:pt x="2105" y="335"/>
                  </a:lnTo>
                  <a:lnTo>
                    <a:pt x="2175" y="324"/>
                  </a:lnTo>
                  <a:lnTo>
                    <a:pt x="2242" y="313"/>
                  </a:lnTo>
                  <a:lnTo>
                    <a:pt x="2304" y="301"/>
                  </a:lnTo>
                  <a:lnTo>
                    <a:pt x="2363" y="289"/>
                  </a:lnTo>
                  <a:lnTo>
                    <a:pt x="2421" y="278"/>
                  </a:lnTo>
                  <a:lnTo>
                    <a:pt x="2473" y="265"/>
                  </a:lnTo>
                  <a:lnTo>
                    <a:pt x="2523" y="252"/>
                  </a:lnTo>
                  <a:lnTo>
                    <a:pt x="2571" y="240"/>
                  </a:lnTo>
                  <a:lnTo>
                    <a:pt x="2615" y="227"/>
                  </a:lnTo>
                  <a:lnTo>
                    <a:pt x="2656" y="214"/>
                  </a:lnTo>
                  <a:lnTo>
                    <a:pt x="2694" y="201"/>
                  </a:lnTo>
                  <a:lnTo>
                    <a:pt x="2730" y="189"/>
                  </a:lnTo>
                  <a:lnTo>
                    <a:pt x="2763" y="176"/>
                  </a:lnTo>
                  <a:lnTo>
                    <a:pt x="2794" y="163"/>
                  </a:lnTo>
                  <a:lnTo>
                    <a:pt x="2822" y="151"/>
                  </a:lnTo>
                  <a:lnTo>
                    <a:pt x="2848" y="139"/>
                  </a:lnTo>
                  <a:lnTo>
                    <a:pt x="2871" y="127"/>
                  </a:lnTo>
                  <a:lnTo>
                    <a:pt x="2892" y="116"/>
                  </a:lnTo>
                  <a:lnTo>
                    <a:pt x="2911" y="105"/>
                  </a:lnTo>
                  <a:lnTo>
                    <a:pt x="2928" y="95"/>
                  </a:lnTo>
                  <a:lnTo>
                    <a:pt x="2943" y="84"/>
                  </a:lnTo>
                  <a:lnTo>
                    <a:pt x="2956" y="74"/>
                  </a:lnTo>
                  <a:lnTo>
                    <a:pt x="2967" y="65"/>
                  </a:lnTo>
                  <a:lnTo>
                    <a:pt x="2977" y="58"/>
                  </a:lnTo>
                  <a:lnTo>
                    <a:pt x="2984" y="49"/>
                  </a:lnTo>
                  <a:lnTo>
                    <a:pt x="2991" y="43"/>
                  </a:lnTo>
                  <a:lnTo>
                    <a:pt x="2995" y="36"/>
                  </a:lnTo>
                  <a:lnTo>
                    <a:pt x="2998" y="31"/>
                  </a:lnTo>
                  <a:lnTo>
                    <a:pt x="2999" y="27"/>
                  </a:lnTo>
                  <a:lnTo>
                    <a:pt x="3000" y="24"/>
                  </a:lnTo>
                  <a:lnTo>
                    <a:pt x="2999" y="21"/>
                  </a:lnTo>
                  <a:lnTo>
                    <a:pt x="2997" y="19"/>
                  </a:lnTo>
                  <a:lnTo>
                    <a:pt x="2944" y="0"/>
                  </a:lnTo>
                  <a:lnTo>
                    <a:pt x="2939" y="3"/>
                  </a:lnTo>
                  <a:lnTo>
                    <a:pt x="2922" y="9"/>
                  </a:lnTo>
                  <a:lnTo>
                    <a:pt x="2893" y="18"/>
                  </a:lnTo>
                  <a:lnTo>
                    <a:pt x="2853" y="32"/>
                  </a:lnTo>
                  <a:lnTo>
                    <a:pt x="2802" y="48"/>
                  </a:lnTo>
                  <a:lnTo>
                    <a:pt x="2738" y="66"/>
                  </a:lnTo>
                  <a:lnTo>
                    <a:pt x="2663" y="88"/>
                  </a:lnTo>
                  <a:lnTo>
                    <a:pt x="2574" y="110"/>
                  </a:lnTo>
                  <a:lnTo>
                    <a:pt x="2473" y="136"/>
                  </a:lnTo>
                  <a:lnTo>
                    <a:pt x="2359" y="162"/>
                  </a:lnTo>
                  <a:lnTo>
                    <a:pt x="2233" y="190"/>
                  </a:lnTo>
                  <a:lnTo>
                    <a:pt x="2094" y="218"/>
                  </a:lnTo>
                  <a:lnTo>
                    <a:pt x="2020" y="233"/>
                  </a:lnTo>
                  <a:lnTo>
                    <a:pt x="1941" y="247"/>
                  </a:lnTo>
                  <a:lnTo>
                    <a:pt x="1860" y="262"/>
                  </a:lnTo>
                  <a:lnTo>
                    <a:pt x="1775" y="277"/>
                  </a:lnTo>
                  <a:lnTo>
                    <a:pt x="1688" y="291"/>
                  </a:lnTo>
                  <a:lnTo>
                    <a:pt x="1596" y="305"/>
                  </a:lnTo>
                  <a:lnTo>
                    <a:pt x="1501" y="320"/>
                  </a:lnTo>
                  <a:lnTo>
                    <a:pt x="1402" y="334"/>
                  </a:lnTo>
                  <a:lnTo>
                    <a:pt x="1304" y="349"/>
                  </a:lnTo>
                  <a:lnTo>
                    <a:pt x="1211" y="362"/>
                  </a:lnTo>
                  <a:lnTo>
                    <a:pt x="1121" y="377"/>
                  </a:lnTo>
                  <a:lnTo>
                    <a:pt x="1035" y="391"/>
                  </a:lnTo>
                  <a:lnTo>
                    <a:pt x="954" y="406"/>
                  </a:lnTo>
                  <a:lnTo>
                    <a:pt x="876" y="419"/>
                  </a:lnTo>
                  <a:lnTo>
                    <a:pt x="803" y="434"/>
                  </a:lnTo>
                  <a:lnTo>
                    <a:pt x="733" y="448"/>
                  </a:lnTo>
                  <a:lnTo>
                    <a:pt x="666" y="462"/>
                  </a:lnTo>
                  <a:lnTo>
                    <a:pt x="604" y="475"/>
                  </a:lnTo>
                  <a:lnTo>
                    <a:pt x="545" y="489"/>
                  </a:lnTo>
                  <a:lnTo>
                    <a:pt x="488" y="502"/>
                  </a:lnTo>
                  <a:lnTo>
                    <a:pt x="388" y="527"/>
                  </a:lnTo>
                  <a:lnTo>
                    <a:pt x="300" y="552"/>
                  </a:lnTo>
                  <a:lnTo>
                    <a:pt x="225" y="574"/>
                  </a:lnTo>
                  <a:lnTo>
                    <a:pt x="162" y="595"/>
                  </a:lnTo>
                  <a:lnTo>
                    <a:pt x="110" y="612"/>
                  </a:lnTo>
                  <a:lnTo>
                    <a:pt x="69" y="628"/>
                  </a:lnTo>
                  <a:lnTo>
                    <a:pt x="38" y="641"/>
                  </a:lnTo>
                  <a:lnTo>
                    <a:pt x="17" y="649"/>
                  </a:lnTo>
                  <a:lnTo>
                    <a:pt x="4" y="655"/>
                  </a:lnTo>
                  <a:lnTo>
                    <a:pt x="0" y="657"/>
                  </a:lnTo>
                  <a:close/>
                </a:path>
              </a:pathLst>
            </a:custGeom>
            <a:solidFill>
              <a:srgbClr val="FEFEF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28" name="组合 27"/>
          <p:cNvGrpSpPr/>
          <p:nvPr/>
        </p:nvGrpSpPr>
        <p:grpSpPr>
          <a:xfrm>
            <a:off x="516558" y="4260509"/>
            <a:ext cx="1798475" cy="1448033"/>
            <a:chOff x="387420" y="3203121"/>
            <a:chExt cx="1348856" cy="1086025"/>
          </a:xfrm>
        </p:grpSpPr>
        <p:cxnSp>
          <p:nvCxnSpPr>
            <p:cNvPr id="5" name="直接连接符 4"/>
            <p:cNvCxnSpPr/>
            <p:nvPr/>
          </p:nvCxnSpPr>
          <p:spPr>
            <a:xfrm flipH="1" flipV="1">
              <a:off x="387420" y="3203121"/>
              <a:ext cx="6800" cy="1086025"/>
            </a:xfrm>
            <a:prstGeom prst="line">
              <a:avLst/>
            </a:prstGeom>
            <a:ln w="12700">
              <a:solidFill>
                <a:schemeClr val="bg1">
                  <a:lumMod val="65000"/>
                </a:schemeClr>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7" name="文本框 27"/>
            <p:cNvSpPr txBox="1"/>
            <p:nvPr/>
          </p:nvSpPr>
          <p:spPr>
            <a:xfrm>
              <a:off x="387420" y="3230085"/>
              <a:ext cx="1348856" cy="253916"/>
            </a:xfrm>
            <a:prstGeom prst="rect">
              <a:avLst/>
            </a:prstGeom>
            <a:solidFill>
              <a:schemeClr val="accent1"/>
            </a:solidFill>
          </p:spPr>
          <p:txBody>
            <a:bodyPr wrap="none">
              <a:normAutofit fontScale="92500" lnSpcReduction="20000"/>
            </a:bodyPr>
            <a:lstStyle/>
            <a:p>
              <a:endParaRPr lang="zh-CN" altLang="en-US" sz="2133" b="1" dirty="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29" name="组合 28"/>
          <p:cNvGrpSpPr/>
          <p:nvPr/>
        </p:nvGrpSpPr>
        <p:grpSpPr>
          <a:xfrm>
            <a:off x="3767491" y="3043692"/>
            <a:ext cx="1798475" cy="1448033"/>
            <a:chOff x="2825618" y="2282768"/>
            <a:chExt cx="1348856" cy="1086025"/>
          </a:xfrm>
        </p:grpSpPr>
        <p:cxnSp>
          <p:nvCxnSpPr>
            <p:cNvPr id="8" name="直接连接符 7"/>
            <p:cNvCxnSpPr/>
            <p:nvPr/>
          </p:nvCxnSpPr>
          <p:spPr>
            <a:xfrm flipH="1" flipV="1">
              <a:off x="2825618" y="2282768"/>
              <a:ext cx="6800" cy="1086025"/>
            </a:xfrm>
            <a:prstGeom prst="line">
              <a:avLst/>
            </a:prstGeom>
            <a:ln w="12700">
              <a:solidFill>
                <a:schemeClr val="bg1">
                  <a:lumMod val="65000"/>
                </a:schemeClr>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10" name="文本框 24"/>
            <p:cNvSpPr txBox="1"/>
            <p:nvPr/>
          </p:nvSpPr>
          <p:spPr>
            <a:xfrm>
              <a:off x="2825618" y="2309732"/>
              <a:ext cx="1348856" cy="253916"/>
            </a:xfrm>
            <a:prstGeom prst="rect">
              <a:avLst/>
            </a:prstGeom>
            <a:solidFill>
              <a:schemeClr val="accent2"/>
            </a:solidFill>
          </p:spPr>
          <p:txBody>
            <a:bodyPr wrap="none">
              <a:normAutofit fontScale="92500" lnSpcReduction="20000"/>
            </a:bodyPr>
            <a:lstStyle/>
            <a:p>
              <a:endParaRPr lang="zh-CN" altLang="en-US" sz="2133" b="1" dirty="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32" name="组合 31"/>
          <p:cNvGrpSpPr/>
          <p:nvPr/>
        </p:nvGrpSpPr>
        <p:grpSpPr>
          <a:xfrm>
            <a:off x="7321163" y="1751466"/>
            <a:ext cx="1798475" cy="1448033"/>
            <a:chOff x="5490872" y="1313599"/>
            <a:chExt cx="1348856" cy="1086025"/>
          </a:xfrm>
        </p:grpSpPr>
        <p:cxnSp>
          <p:nvCxnSpPr>
            <p:cNvPr id="11" name="直接连接符 10"/>
            <p:cNvCxnSpPr/>
            <p:nvPr/>
          </p:nvCxnSpPr>
          <p:spPr>
            <a:xfrm flipH="1" flipV="1">
              <a:off x="5490872" y="1313599"/>
              <a:ext cx="6800" cy="1086025"/>
            </a:xfrm>
            <a:prstGeom prst="line">
              <a:avLst/>
            </a:prstGeom>
            <a:ln w="12700">
              <a:solidFill>
                <a:schemeClr val="bg1">
                  <a:lumMod val="65000"/>
                </a:schemeClr>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13" name="文本框 21"/>
            <p:cNvSpPr txBox="1"/>
            <p:nvPr/>
          </p:nvSpPr>
          <p:spPr>
            <a:xfrm>
              <a:off x="5490872" y="1340563"/>
              <a:ext cx="1348856" cy="253916"/>
            </a:xfrm>
            <a:prstGeom prst="rect">
              <a:avLst/>
            </a:prstGeom>
            <a:solidFill>
              <a:schemeClr val="accent4"/>
            </a:solidFill>
          </p:spPr>
          <p:txBody>
            <a:bodyPr wrap="none">
              <a:normAutofit fontScale="92500" lnSpcReduction="20000"/>
            </a:bodyPr>
            <a:lstStyle/>
            <a:p>
              <a:endParaRPr lang="zh-CN" altLang="en-US" sz="2133" b="1" dirty="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30" name="组合 29"/>
          <p:cNvGrpSpPr/>
          <p:nvPr/>
        </p:nvGrpSpPr>
        <p:grpSpPr>
          <a:xfrm>
            <a:off x="5262666" y="4561341"/>
            <a:ext cx="1798475" cy="1448033"/>
            <a:chOff x="3946999" y="3421005"/>
            <a:chExt cx="1348856" cy="1086025"/>
          </a:xfrm>
        </p:grpSpPr>
        <p:cxnSp>
          <p:nvCxnSpPr>
            <p:cNvPr id="14" name="直接连接符 13"/>
            <p:cNvCxnSpPr/>
            <p:nvPr/>
          </p:nvCxnSpPr>
          <p:spPr>
            <a:xfrm flipH="1" flipV="1">
              <a:off x="3946999" y="3421005"/>
              <a:ext cx="6800" cy="1086025"/>
            </a:xfrm>
            <a:prstGeom prst="line">
              <a:avLst/>
            </a:prstGeom>
            <a:ln w="12700">
              <a:solidFill>
                <a:schemeClr val="bg1">
                  <a:lumMod val="65000"/>
                </a:schemeClr>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16" name="文本框 18"/>
            <p:cNvSpPr txBox="1"/>
            <p:nvPr/>
          </p:nvSpPr>
          <p:spPr>
            <a:xfrm>
              <a:off x="3946999" y="3447969"/>
              <a:ext cx="1348856" cy="253916"/>
            </a:xfrm>
            <a:prstGeom prst="rect">
              <a:avLst/>
            </a:prstGeom>
            <a:solidFill>
              <a:schemeClr val="accent3"/>
            </a:solidFill>
          </p:spPr>
          <p:txBody>
            <a:bodyPr wrap="none">
              <a:normAutofit fontScale="92500" lnSpcReduction="20000"/>
            </a:bodyPr>
            <a:lstStyle/>
            <a:p>
              <a:endParaRPr lang="zh-CN" altLang="en-US" sz="2133" b="1" dirty="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31" name="组合 30"/>
          <p:cNvGrpSpPr/>
          <p:nvPr/>
        </p:nvGrpSpPr>
        <p:grpSpPr>
          <a:xfrm>
            <a:off x="8141971" y="2863564"/>
            <a:ext cx="1798475" cy="1448033"/>
            <a:chOff x="6106477" y="2147672"/>
            <a:chExt cx="1348856" cy="1086025"/>
          </a:xfrm>
        </p:grpSpPr>
        <p:cxnSp>
          <p:nvCxnSpPr>
            <p:cNvPr id="17" name="直接连接符 16"/>
            <p:cNvCxnSpPr/>
            <p:nvPr/>
          </p:nvCxnSpPr>
          <p:spPr>
            <a:xfrm flipH="1" flipV="1">
              <a:off x="6106477" y="2147672"/>
              <a:ext cx="6800" cy="1086025"/>
            </a:xfrm>
            <a:prstGeom prst="line">
              <a:avLst/>
            </a:prstGeom>
            <a:ln w="12700">
              <a:solidFill>
                <a:schemeClr val="bg1">
                  <a:lumMod val="65000"/>
                </a:schemeClr>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19" name="文本框 15"/>
            <p:cNvSpPr txBox="1"/>
            <p:nvPr/>
          </p:nvSpPr>
          <p:spPr>
            <a:xfrm>
              <a:off x="6106477" y="2174636"/>
              <a:ext cx="1348856" cy="253916"/>
            </a:xfrm>
            <a:prstGeom prst="rect">
              <a:avLst/>
            </a:prstGeom>
            <a:solidFill>
              <a:schemeClr val="accent5"/>
            </a:solidFill>
          </p:spPr>
          <p:txBody>
            <a:bodyPr wrap="none">
              <a:normAutofit fontScale="92500" lnSpcReduction="20000"/>
            </a:bodyPr>
            <a:lstStyle/>
            <a:p>
              <a:endParaRPr lang="zh-CN" altLang="en-US" sz="2133" b="1" dirty="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sp>
        <p:nvSpPr>
          <p:cNvPr id="34" name="任意多边形 55">
            <a:extLst>
              <a:ext uri="{FF2B5EF4-FFF2-40B4-BE49-F238E27FC236}">
                <a16:creationId xmlns="" xmlns:a16="http://schemas.microsoft.com/office/drawing/2014/main" id="{32607703-3C70-4B88-BF9E-844EC7BF7773}"/>
              </a:ext>
            </a:extLst>
          </p:cNvPr>
          <p:cNvSpPr/>
          <p:nvPr/>
        </p:nvSpPr>
        <p:spPr>
          <a:xfrm>
            <a:off x="346587" y="0"/>
            <a:ext cx="2219633" cy="1109817"/>
          </a:xfrm>
          <a:custGeom>
            <a:avLst/>
            <a:gdLst>
              <a:gd name="connsiteX0" fmla="*/ 0 w 2219633"/>
              <a:gd name="connsiteY0" fmla="*/ 0 h 1109817"/>
              <a:gd name="connsiteX1" fmla="*/ 2219633 w 2219633"/>
              <a:gd name="connsiteY1" fmla="*/ 0 h 1109817"/>
              <a:gd name="connsiteX2" fmla="*/ 1109817 w 2219633"/>
              <a:gd name="connsiteY2" fmla="*/ 1109817 h 1109817"/>
            </a:gdLst>
            <a:ahLst/>
            <a:cxnLst>
              <a:cxn ang="0">
                <a:pos x="connsiteX0" y="connsiteY0"/>
              </a:cxn>
              <a:cxn ang="0">
                <a:pos x="connsiteX1" y="connsiteY1"/>
              </a:cxn>
              <a:cxn ang="0">
                <a:pos x="connsiteX2" y="connsiteY2"/>
              </a:cxn>
            </a:cxnLst>
            <a:rect l="l" t="t" r="r" b="b"/>
            <a:pathLst>
              <a:path w="2219633" h="1109817">
                <a:moveTo>
                  <a:pt x="0" y="0"/>
                </a:moveTo>
                <a:lnTo>
                  <a:pt x="2219633" y="0"/>
                </a:lnTo>
                <a:lnTo>
                  <a:pt x="1109817" y="1109817"/>
                </a:lnTo>
                <a:close/>
              </a:path>
            </a:pathLst>
          </a:custGeom>
          <a:solidFill>
            <a:srgbClr val="93DD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35" name="组合 34">
            <a:extLst>
              <a:ext uri="{FF2B5EF4-FFF2-40B4-BE49-F238E27FC236}">
                <a16:creationId xmlns="" xmlns:a16="http://schemas.microsoft.com/office/drawing/2014/main" id="{567266FD-C473-4286-85CD-62D3D46C1503}"/>
              </a:ext>
            </a:extLst>
          </p:cNvPr>
          <p:cNvGrpSpPr/>
          <p:nvPr/>
        </p:nvGrpSpPr>
        <p:grpSpPr>
          <a:xfrm>
            <a:off x="2242370" y="458879"/>
            <a:ext cx="6635408" cy="935375"/>
            <a:chOff x="2204270" y="458879"/>
            <a:chExt cx="6635408" cy="935375"/>
          </a:xfrm>
        </p:grpSpPr>
        <p:sp>
          <p:nvSpPr>
            <p:cNvPr id="36" name="文本框 35">
              <a:extLst>
                <a:ext uri="{FF2B5EF4-FFF2-40B4-BE49-F238E27FC236}">
                  <a16:creationId xmlns="" xmlns:a16="http://schemas.microsoft.com/office/drawing/2014/main" id="{5C288A51-3C20-4B63-A6EB-8BCCA795880A}"/>
                </a:ext>
              </a:extLst>
            </p:cNvPr>
            <p:cNvSpPr txBox="1"/>
            <p:nvPr/>
          </p:nvSpPr>
          <p:spPr>
            <a:xfrm>
              <a:off x="2204270" y="458879"/>
              <a:ext cx="184731" cy="584775"/>
            </a:xfrm>
            <a:prstGeom prst="rect">
              <a:avLst/>
            </a:prstGeom>
            <a:noFill/>
          </p:spPr>
          <p:txBody>
            <a:bodyPr wrap="none" rtlCol="0">
              <a:spAutoFit/>
              <a:scene3d>
                <a:camera prst="orthographicFront"/>
                <a:lightRig rig="threePt" dir="t"/>
              </a:scene3d>
              <a:sp3d contourW="12700"/>
            </a:bodyPr>
            <a:lstStyle/>
            <a:p>
              <a:endParaRPr lang="zh-CN" altLang="en-US" sz="3200" b="1" dirty="0">
                <a:solidFill>
                  <a:srgbClr val="93DD68"/>
                </a:solidFill>
              </a:endParaRPr>
            </a:p>
          </p:txBody>
        </p:sp>
        <p:sp>
          <p:nvSpPr>
            <p:cNvPr id="37" name="文本框 36">
              <a:extLst>
                <a:ext uri="{FF2B5EF4-FFF2-40B4-BE49-F238E27FC236}">
                  <a16:creationId xmlns="" xmlns:a16="http://schemas.microsoft.com/office/drawing/2014/main" id="{361342F2-E6A5-4CAE-AEC6-ECAC2329F159}"/>
                </a:ext>
              </a:extLst>
            </p:cNvPr>
            <p:cNvSpPr txBox="1"/>
            <p:nvPr/>
          </p:nvSpPr>
          <p:spPr>
            <a:xfrm>
              <a:off x="2216053" y="1109817"/>
              <a:ext cx="6623625" cy="284437"/>
            </a:xfrm>
            <a:prstGeom prst="rect">
              <a:avLst/>
            </a:prstGeom>
            <a:noFill/>
          </p:spPr>
          <p:txBody>
            <a:bodyPr wrap="square" rtlCol="0">
              <a:spAutoFit/>
              <a:scene3d>
                <a:camera prst="orthographicFront"/>
                <a:lightRig rig="threePt" dir="t"/>
              </a:scene3d>
              <a:sp3d contourW="12700"/>
            </a:bodyPr>
            <a:lstStyle/>
            <a:p>
              <a:pPr>
                <a:lnSpc>
                  <a:spcPct val="114000"/>
                </a:lnSpc>
              </a:pPr>
              <a:endParaRPr lang="en-US" altLang="zh-CN" sz="1200" dirty="0">
                <a:solidFill>
                  <a:schemeClr val="bg1">
                    <a:lumMod val="50000"/>
                  </a:schemeClr>
                </a:solidFill>
                <a:latin typeface="Century Gothic" panose="020B0502020202020204" pitchFamily="34" charset="0"/>
                <a:ea typeface="+mj-ea"/>
              </a:endParaRPr>
            </a:p>
          </p:txBody>
        </p:sp>
      </p:grpSp>
      <p:sp>
        <p:nvSpPr>
          <p:cNvPr id="38" name="椭圆 15">
            <a:extLst>
              <a:ext uri="{FF2B5EF4-FFF2-40B4-BE49-F238E27FC236}">
                <a16:creationId xmlns="" xmlns:a16="http://schemas.microsoft.com/office/drawing/2014/main" id="{E2FAA52E-01E3-498C-BB97-0684004C7B95}"/>
              </a:ext>
            </a:extLst>
          </p:cNvPr>
          <p:cNvSpPr/>
          <p:nvPr/>
        </p:nvSpPr>
        <p:spPr>
          <a:xfrm>
            <a:off x="1249937" y="286056"/>
            <a:ext cx="412932" cy="412322"/>
          </a:xfrm>
          <a:custGeom>
            <a:avLst/>
            <a:gdLst>
              <a:gd name="connsiteX0" fmla="*/ 414666 w 606487"/>
              <a:gd name="connsiteY0" fmla="*/ 244368 h 605592"/>
              <a:gd name="connsiteX1" fmla="*/ 440469 w 606487"/>
              <a:gd name="connsiteY1" fmla="*/ 270042 h 605592"/>
              <a:gd name="connsiteX2" fmla="*/ 440469 w 606487"/>
              <a:gd name="connsiteY2" fmla="*/ 381912 h 605592"/>
              <a:gd name="connsiteX3" fmla="*/ 414666 w 606487"/>
              <a:gd name="connsiteY3" fmla="*/ 407586 h 605592"/>
              <a:gd name="connsiteX4" fmla="*/ 388956 w 606487"/>
              <a:gd name="connsiteY4" fmla="*/ 381912 h 605592"/>
              <a:gd name="connsiteX5" fmla="*/ 388956 w 606487"/>
              <a:gd name="connsiteY5" fmla="*/ 270042 h 605592"/>
              <a:gd name="connsiteX6" fmla="*/ 414666 w 606487"/>
              <a:gd name="connsiteY6" fmla="*/ 244368 h 605592"/>
              <a:gd name="connsiteX7" fmla="*/ 302702 w 606487"/>
              <a:gd name="connsiteY7" fmla="*/ 167240 h 605592"/>
              <a:gd name="connsiteX8" fmla="*/ 328412 w 606487"/>
              <a:gd name="connsiteY8" fmla="*/ 192915 h 605592"/>
              <a:gd name="connsiteX9" fmla="*/ 328412 w 606487"/>
              <a:gd name="connsiteY9" fmla="*/ 381911 h 605592"/>
              <a:gd name="connsiteX10" fmla="*/ 302702 w 606487"/>
              <a:gd name="connsiteY10" fmla="*/ 407586 h 605592"/>
              <a:gd name="connsiteX11" fmla="*/ 276899 w 606487"/>
              <a:gd name="connsiteY11" fmla="*/ 381911 h 605592"/>
              <a:gd name="connsiteX12" fmla="*/ 276899 w 606487"/>
              <a:gd name="connsiteY12" fmla="*/ 192915 h 605592"/>
              <a:gd name="connsiteX13" fmla="*/ 302702 w 606487"/>
              <a:gd name="connsiteY13" fmla="*/ 167240 h 605592"/>
              <a:gd name="connsiteX14" fmla="*/ 190632 w 606487"/>
              <a:gd name="connsiteY14" fmla="*/ 107965 h 605592"/>
              <a:gd name="connsiteX15" fmla="*/ 216353 w 606487"/>
              <a:gd name="connsiteY15" fmla="*/ 133737 h 605592"/>
              <a:gd name="connsiteX16" fmla="*/ 216353 w 606487"/>
              <a:gd name="connsiteY16" fmla="*/ 381907 h 605592"/>
              <a:gd name="connsiteX17" fmla="*/ 190632 w 606487"/>
              <a:gd name="connsiteY17" fmla="*/ 407586 h 605592"/>
              <a:gd name="connsiteX18" fmla="*/ 164911 w 606487"/>
              <a:gd name="connsiteY18" fmla="*/ 381907 h 605592"/>
              <a:gd name="connsiteX19" fmla="*/ 164911 w 606487"/>
              <a:gd name="connsiteY19" fmla="*/ 133737 h 605592"/>
              <a:gd name="connsiteX20" fmla="*/ 190632 w 606487"/>
              <a:gd name="connsiteY20" fmla="*/ 107965 h 605592"/>
              <a:gd name="connsiteX21" fmla="*/ 86256 w 606487"/>
              <a:gd name="connsiteY21" fmla="*/ 51447 h 605592"/>
              <a:gd name="connsiteX22" fmla="*/ 86256 w 606487"/>
              <a:gd name="connsiteY22" fmla="*/ 464229 h 605592"/>
              <a:gd name="connsiteX23" fmla="*/ 517724 w 606487"/>
              <a:gd name="connsiteY23" fmla="*/ 464229 h 605592"/>
              <a:gd name="connsiteX24" fmla="*/ 517724 w 606487"/>
              <a:gd name="connsiteY24" fmla="*/ 51447 h 605592"/>
              <a:gd name="connsiteX25" fmla="*/ 25719 w 606487"/>
              <a:gd name="connsiteY25" fmla="*/ 0 h 605592"/>
              <a:gd name="connsiteX26" fmla="*/ 580861 w 606487"/>
              <a:gd name="connsiteY26" fmla="*/ 0 h 605592"/>
              <a:gd name="connsiteX27" fmla="*/ 606487 w 606487"/>
              <a:gd name="connsiteY27" fmla="*/ 25677 h 605592"/>
              <a:gd name="connsiteX28" fmla="*/ 579468 w 606487"/>
              <a:gd name="connsiteY28" fmla="*/ 51447 h 605592"/>
              <a:gd name="connsiteX29" fmla="*/ 569162 w 606487"/>
              <a:gd name="connsiteY29" fmla="*/ 51447 h 605592"/>
              <a:gd name="connsiteX30" fmla="*/ 569162 w 606487"/>
              <a:gd name="connsiteY30" fmla="*/ 488608 h 605592"/>
              <a:gd name="connsiteX31" fmla="*/ 543443 w 606487"/>
              <a:gd name="connsiteY31" fmla="*/ 514285 h 605592"/>
              <a:gd name="connsiteX32" fmla="*/ 476499 w 606487"/>
              <a:gd name="connsiteY32" fmla="*/ 514285 h 605592"/>
              <a:gd name="connsiteX33" fmla="*/ 476499 w 606487"/>
              <a:gd name="connsiteY33" fmla="*/ 579915 h 605592"/>
              <a:gd name="connsiteX34" fmla="*/ 450687 w 606487"/>
              <a:gd name="connsiteY34" fmla="*/ 605592 h 605592"/>
              <a:gd name="connsiteX35" fmla="*/ 424968 w 606487"/>
              <a:gd name="connsiteY35" fmla="*/ 579915 h 605592"/>
              <a:gd name="connsiteX36" fmla="*/ 424968 w 606487"/>
              <a:gd name="connsiteY36" fmla="*/ 514285 h 605592"/>
              <a:gd name="connsiteX37" fmla="*/ 180219 w 606487"/>
              <a:gd name="connsiteY37" fmla="*/ 514285 h 605592"/>
              <a:gd name="connsiteX38" fmla="*/ 180219 w 606487"/>
              <a:gd name="connsiteY38" fmla="*/ 579915 h 605592"/>
              <a:gd name="connsiteX39" fmla="*/ 154500 w 606487"/>
              <a:gd name="connsiteY39" fmla="*/ 605592 h 605592"/>
              <a:gd name="connsiteX40" fmla="*/ 128688 w 606487"/>
              <a:gd name="connsiteY40" fmla="*/ 579915 h 605592"/>
              <a:gd name="connsiteX41" fmla="*/ 128688 w 606487"/>
              <a:gd name="connsiteY41" fmla="*/ 514285 h 605592"/>
              <a:gd name="connsiteX42" fmla="*/ 61744 w 606487"/>
              <a:gd name="connsiteY42" fmla="*/ 514285 h 605592"/>
              <a:gd name="connsiteX43" fmla="*/ 36025 w 606487"/>
              <a:gd name="connsiteY43" fmla="*/ 488608 h 605592"/>
              <a:gd name="connsiteX44" fmla="*/ 36025 w 606487"/>
              <a:gd name="connsiteY44" fmla="*/ 51447 h 605592"/>
              <a:gd name="connsiteX45" fmla="*/ 25719 w 606487"/>
              <a:gd name="connsiteY45" fmla="*/ 51447 h 605592"/>
              <a:gd name="connsiteX46" fmla="*/ 0 w 606487"/>
              <a:gd name="connsiteY46" fmla="*/ 25677 h 605592"/>
              <a:gd name="connsiteX47" fmla="*/ 25719 w 606487"/>
              <a:gd name="connsiteY47" fmla="*/ 0 h 60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06487" h="605592">
                <a:moveTo>
                  <a:pt x="414666" y="244368"/>
                </a:moveTo>
                <a:cubicBezTo>
                  <a:pt x="428774" y="244368"/>
                  <a:pt x="440469" y="255954"/>
                  <a:pt x="440469" y="270042"/>
                </a:cubicBezTo>
                <a:lnTo>
                  <a:pt x="440469" y="381912"/>
                </a:lnTo>
                <a:cubicBezTo>
                  <a:pt x="439170" y="396000"/>
                  <a:pt x="428774" y="407586"/>
                  <a:pt x="414666" y="407586"/>
                </a:cubicBezTo>
                <a:cubicBezTo>
                  <a:pt x="400465" y="407586"/>
                  <a:pt x="388956" y="396000"/>
                  <a:pt x="388956" y="381912"/>
                </a:cubicBezTo>
                <a:lnTo>
                  <a:pt x="388956" y="270042"/>
                </a:lnTo>
                <a:cubicBezTo>
                  <a:pt x="388956" y="255954"/>
                  <a:pt x="400558" y="244368"/>
                  <a:pt x="414666" y="244368"/>
                </a:cubicBezTo>
                <a:close/>
                <a:moveTo>
                  <a:pt x="302702" y="167240"/>
                </a:moveTo>
                <a:cubicBezTo>
                  <a:pt x="316810" y="167240"/>
                  <a:pt x="328412" y="178826"/>
                  <a:pt x="328412" y="192915"/>
                </a:cubicBezTo>
                <a:lnTo>
                  <a:pt x="328412" y="381911"/>
                </a:lnTo>
                <a:cubicBezTo>
                  <a:pt x="328412" y="396000"/>
                  <a:pt x="316810" y="407586"/>
                  <a:pt x="302702" y="407586"/>
                </a:cubicBezTo>
                <a:cubicBezTo>
                  <a:pt x="288408" y="407586"/>
                  <a:pt x="276899" y="396000"/>
                  <a:pt x="276899" y="381911"/>
                </a:cubicBezTo>
                <a:lnTo>
                  <a:pt x="276899" y="192915"/>
                </a:lnTo>
                <a:cubicBezTo>
                  <a:pt x="276899" y="178826"/>
                  <a:pt x="288594" y="167240"/>
                  <a:pt x="302702" y="167240"/>
                </a:cubicBezTo>
                <a:close/>
                <a:moveTo>
                  <a:pt x="190632" y="107965"/>
                </a:moveTo>
                <a:cubicBezTo>
                  <a:pt x="204746" y="107965"/>
                  <a:pt x="216353" y="119646"/>
                  <a:pt x="216353" y="133737"/>
                </a:cubicBezTo>
                <a:lnTo>
                  <a:pt x="216353" y="381907"/>
                </a:lnTo>
                <a:cubicBezTo>
                  <a:pt x="216353" y="395998"/>
                  <a:pt x="204746" y="407586"/>
                  <a:pt x="190632" y="407586"/>
                </a:cubicBezTo>
                <a:cubicBezTo>
                  <a:pt x="176425" y="407586"/>
                  <a:pt x="164911" y="395998"/>
                  <a:pt x="164911" y="381907"/>
                </a:cubicBezTo>
                <a:lnTo>
                  <a:pt x="164911" y="133737"/>
                </a:lnTo>
                <a:cubicBezTo>
                  <a:pt x="164911" y="119646"/>
                  <a:pt x="176518" y="107965"/>
                  <a:pt x="190632" y="107965"/>
                </a:cubicBezTo>
                <a:close/>
                <a:moveTo>
                  <a:pt x="86256" y="51447"/>
                </a:moveTo>
                <a:lnTo>
                  <a:pt x="86256" y="464229"/>
                </a:lnTo>
                <a:lnTo>
                  <a:pt x="517724" y="464229"/>
                </a:lnTo>
                <a:lnTo>
                  <a:pt x="517724" y="51447"/>
                </a:lnTo>
                <a:close/>
                <a:moveTo>
                  <a:pt x="25719" y="0"/>
                </a:moveTo>
                <a:lnTo>
                  <a:pt x="580861" y="0"/>
                </a:lnTo>
                <a:cubicBezTo>
                  <a:pt x="594974" y="0"/>
                  <a:pt x="606580" y="11587"/>
                  <a:pt x="606487" y="25677"/>
                </a:cubicBezTo>
                <a:cubicBezTo>
                  <a:pt x="606487" y="39767"/>
                  <a:pt x="593581" y="51447"/>
                  <a:pt x="579468" y="51447"/>
                </a:cubicBezTo>
                <a:lnTo>
                  <a:pt x="569162" y="51447"/>
                </a:lnTo>
                <a:lnTo>
                  <a:pt x="569162" y="488608"/>
                </a:lnTo>
                <a:cubicBezTo>
                  <a:pt x="569162" y="503996"/>
                  <a:pt x="557556" y="514285"/>
                  <a:pt x="543443" y="514285"/>
                </a:cubicBezTo>
                <a:lnTo>
                  <a:pt x="476499" y="514285"/>
                </a:lnTo>
                <a:lnTo>
                  <a:pt x="476499" y="579915"/>
                </a:lnTo>
                <a:cubicBezTo>
                  <a:pt x="476499" y="594005"/>
                  <a:pt x="464800" y="605592"/>
                  <a:pt x="450687" y="605592"/>
                </a:cubicBezTo>
                <a:cubicBezTo>
                  <a:pt x="436574" y="605592"/>
                  <a:pt x="424968" y="594005"/>
                  <a:pt x="424968" y="579915"/>
                </a:cubicBezTo>
                <a:lnTo>
                  <a:pt x="424968" y="514285"/>
                </a:lnTo>
                <a:lnTo>
                  <a:pt x="180219" y="514285"/>
                </a:lnTo>
                <a:lnTo>
                  <a:pt x="180219" y="579915"/>
                </a:lnTo>
                <a:cubicBezTo>
                  <a:pt x="180219" y="594005"/>
                  <a:pt x="168613" y="605592"/>
                  <a:pt x="154500" y="605592"/>
                </a:cubicBezTo>
                <a:cubicBezTo>
                  <a:pt x="140387" y="605592"/>
                  <a:pt x="128688" y="594005"/>
                  <a:pt x="128688" y="579915"/>
                </a:cubicBezTo>
                <a:lnTo>
                  <a:pt x="128688" y="514285"/>
                </a:lnTo>
                <a:lnTo>
                  <a:pt x="61744" y="514285"/>
                </a:lnTo>
                <a:cubicBezTo>
                  <a:pt x="47631" y="514285"/>
                  <a:pt x="36025" y="502698"/>
                  <a:pt x="36025" y="488608"/>
                </a:cubicBezTo>
                <a:lnTo>
                  <a:pt x="36025" y="51447"/>
                </a:lnTo>
                <a:lnTo>
                  <a:pt x="25719" y="51447"/>
                </a:lnTo>
                <a:cubicBezTo>
                  <a:pt x="11606" y="51447"/>
                  <a:pt x="0" y="39767"/>
                  <a:pt x="0" y="25677"/>
                </a:cubicBezTo>
                <a:cubicBezTo>
                  <a:pt x="0" y="11587"/>
                  <a:pt x="11606" y="0"/>
                  <a:pt x="2571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3" name="矩形 2"/>
          <p:cNvSpPr/>
          <p:nvPr/>
        </p:nvSpPr>
        <p:spPr>
          <a:xfrm>
            <a:off x="2254153" y="286056"/>
            <a:ext cx="7154523" cy="646331"/>
          </a:xfrm>
          <a:prstGeom prst="rect">
            <a:avLst/>
          </a:prstGeom>
        </p:spPr>
        <p:txBody>
          <a:bodyPr wrap="none">
            <a:spAutoFit/>
          </a:bodyPr>
          <a:lstStyle/>
          <a:p>
            <a:r>
              <a:rPr lang="en-US" altLang="zh-CN" sz="3600" dirty="0" err="1">
                <a:solidFill>
                  <a:schemeClr val="accent4">
                    <a:lumMod val="75000"/>
                  </a:schemeClr>
                </a:solidFill>
                <a:latin typeface="Times New Roman" pitchFamily="18" charset="0"/>
                <a:cs typeface="Times New Roman" pitchFamily="18" charset="0"/>
              </a:rPr>
              <a:t>Hofstede's</a:t>
            </a:r>
            <a:r>
              <a:rPr lang="en-US" altLang="zh-CN" sz="3600" dirty="0">
                <a:solidFill>
                  <a:schemeClr val="accent4">
                    <a:lumMod val="75000"/>
                  </a:schemeClr>
                </a:solidFill>
                <a:latin typeface="Times New Roman" pitchFamily="18" charset="0"/>
                <a:cs typeface="Times New Roman" pitchFamily="18" charset="0"/>
              </a:rPr>
              <a:t> cultural dimensions theory</a:t>
            </a:r>
            <a:endParaRPr lang="zh-CN" altLang="en-US" sz="3600" dirty="0">
              <a:solidFill>
                <a:schemeClr val="accent4">
                  <a:lumMod val="75000"/>
                </a:schemeClr>
              </a:solidFill>
              <a:latin typeface="Times New Roman" pitchFamily="18" charset="0"/>
              <a:cs typeface="Times New Roman" pitchFamily="18" charset="0"/>
            </a:endParaRPr>
          </a:p>
        </p:txBody>
      </p:sp>
      <p:sp>
        <p:nvSpPr>
          <p:cNvPr id="4" name="矩形 3"/>
          <p:cNvSpPr/>
          <p:nvPr/>
        </p:nvSpPr>
        <p:spPr>
          <a:xfrm>
            <a:off x="0" y="867351"/>
            <a:ext cx="11879179" cy="923330"/>
          </a:xfrm>
          <a:prstGeom prst="rect">
            <a:avLst/>
          </a:prstGeom>
        </p:spPr>
        <p:txBody>
          <a:bodyPr wrap="square">
            <a:spAutoFit/>
          </a:bodyPr>
          <a:lstStyle/>
          <a:p>
            <a:pPr algn="just"/>
            <a:r>
              <a:rPr lang="en-US" altLang="zh-CN" dirty="0" err="1">
                <a:solidFill>
                  <a:srgbClr val="7030A0"/>
                </a:solidFill>
                <a:latin typeface="Times New Roman" pitchFamily="18" charset="0"/>
                <a:cs typeface="Times New Roman" pitchFamily="18" charset="0"/>
              </a:rPr>
              <a:t>Hofstede's</a:t>
            </a:r>
            <a:r>
              <a:rPr lang="en-US" altLang="zh-CN" dirty="0">
                <a:solidFill>
                  <a:srgbClr val="7030A0"/>
                </a:solidFill>
                <a:latin typeface="Times New Roman" pitchFamily="18" charset="0"/>
                <a:cs typeface="Times New Roman" pitchFamily="18" charset="0"/>
              </a:rPr>
              <a:t> cultural dimension theory is a cross-cultural communication framework developed by Geert </a:t>
            </a:r>
            <a:r>
              <a:rPr lang="en-US" altLang="zh-CN" dirty="0" err="1">
                <a:solidFill>
                  <a:srgbClr val="7030A0"/>
                </a:solidFill>
                <a:latin typeface="Times New Roman" pitchFamily="18" charset="0"/>
                <a:cs typeface="Times New Roman" pitchFamily="18" charset="0"/>
              </a:rPr>
              <a:t>Hofstede</a:t>
            </a:r>
            <a:r>
              <a:rPr lang="en-US" altLang="zh-CN" dirty="0">
                <a:solidFill>
                  <a:srgbClr val="7030A0"/>
                </a:solidFill>
                <a:latin typeface="Times New Roman" pitchFamily="18" charset="0"/>
                <a:cs typeface="Times New Roman" pitchFamily="18" charset="0"/>
              </a:rPr>
              <a:t>. It describes the influence of a social culture on the values of its members, and the relationship between these values and behavior, using the structure of factor analysis. </a:t>
            </a:r>
            <a:r>
              <a:rPr lang="en-US" altLang="zh-CN" dirty="0" smtClean="0">
                <a:solidFill>
                  <a:srgbClr val="7030A0"/>
                </a:solidFill>
                <a:latin typeface="Times New Roman" pitchFamily="18" charset="0"/>
                <a:cs typeface="Times New Roman" pitchFamily="18" charset="0"/>
              </a:rPr>
              <a:t>(Tomei2014</a:t>
            </a:r>
            <a:r>
              <a:rPr lang="en-US" altLang="zh-CN" dirty="0">
                <a:solidFill>
                  <a:srgbClr val="7030A0"/>
                </a:solidFill>
                <a:latin typeface="Times New Roman" pitchFamily="18" charset="0"/>
                <a:cs typeface="Times New Roman" pitchFamily="18" charset="0"/>
              </a:rPr>
              <a:t>).</a:t>
            </a:r>
            <a:endParaRPr lang="zh-CN" altLang="en-US" dirty="0">
              <a:solidFill>
                <a:srgbClr val="7030A0"/>
              </a:solidFill>
              <a:latin typeface="Times New Roman" pitchFamily="18" charset="0"/>
              <a:cs typeface="Times New Roman" pitchFamily="18" charset="0"/>
            </a:endParaRPr>
          </a:p>
        </p:txBody>
      </p:sp>
      <p:sp>
        <p:nvSpPr>
          <p:cNvPr id="39" name="矩形 38"/>
          <p:cNvSpPr/>
          <p:nvPr/>
        </p:nvSpPr>
        <p:spPr>
          <a:xfrm>
            <a:off x="516559" y="4326108"/>
            <a:ext cx="1798475" cy="307777"/>
          </a:xfrm>
          <a:prstGeom prst="rect">
            <a:avLst/>
          </a:prstGeom>
        </p:spPr>
        <p:txBody>
          <a:bodyPr wrap="square">
            <a:spAutoFit/>
          </a:bodyPr>
          <a:lstStyle/>
          <a:p>
            <a:r>
              <a:rPr lang="en-US" altLang="zh-CN" sz="1400" dirty="0">
                <a:latin typeface="Times New Roman" pitchFamily="18" charset="0"/>
                <a:cs typeface="Times New Roman" pitchFamily="18" charset="0"/>
              </a:rPr>
              <a:t>Power  </a:t>
            </a:r>
            <a:r>
              <a:rPr lang="en-US" altLang="zh-CN" sz="1400" dirty="0" smtClean="0">
                <a:latin typeface="Times New Roman" pitchFamily="18" charset="0"/>
                <a:cs typeface="Times New Roman" pitchFamily="18" charset="0"/>
              </a:rPr>
              <a:t>Distance</a:t>
            </a:r>
            <a:endParaRPr lang="zh-CN" altLang="en-US" sz="1400" dirty="0">
              <a:latin typeface="Times New Roman" pitchFamily="18" charset="0"/>
              <a:cs typeface="Times New Roman" pitchFamily="18" charset="0"/>
            </a:endParaRPr>
          </a:p>
        </p:txBody>
      </p:sp>
      <p:sp>
        <p:nvSpPr>
          <p:cNvPr id="40" name="矩形 39"/>
          <p:cNvSpPr/>
          <p:nvPr/>
        </p:nvSpPr>
        <p:spPr>
          <a:xfrm>
            <a:off x="3786713" y="3079644"/>
            <a:ext cx="2375190" cy="307777"/>
          </a:xfrm>
          <a:prstGeom prst="rect">
            <a:avLst/>
          </a:prstGeom>
        </p:spPr>
        <p:txBody>
          <a:bodyPr wrap="square">
            <a:spAutoFit/>
          </a:bodyPr>
          <a:lstStyle/>
          <a:p>
            <a:r>
              <a:rPr lang="en-US" altLang="zh-CN" sz="1400" dirty="0" smtClean="0">
                <a:latin typeface="Times New Roman" pitchFamily="18" charset="0"/>
                <a:cs typeface="Times New Roman" pitchFamily="18" charset="0"/>
              </a:rPr>
              <a:t>Uncertainty Avoidance</a:t>
            </a:r>
            <a:endParaRPr lang="zh-CN" altLang="en-US" sz="1400" dirty="0">
              <a:latin typeface="Times New Roman" pitchFamily="18" charset="0"/>
              <a:cs typeface="Times New Roman" pitchFamily="18" charset="0"/>
            </a:endParaRPr>
          </a:p>
        </p:txBody>
      </p:sp>
      <p:sp>
        <p:nvSpPr>
          <p:cNvPr id="41" name="矩形 40"/>
          <p:cNvSpPr/>
          <p:nvPr/>
        </p:nvSpPr>
        <p:spPr>
          <a:xfrm>
            <a:off x="5262665" y="4582481"/>
            <a:ext cx="2125903" cy="307777"/>
          </a:xfrm>
          <a:prstGeom prst="rect">
            <a:avLst/>
          </a:prstGeom>
        </p:spPr>
        <p:txBody>
          <a:bodyPr wrap="none">
            <a:spAutoFit/>
          </a:bodyPr>
          <a:lstStyle/>
          <a:p>
            <a:r>
              <a:rPr lang="en-US" altLang="zh-CN" sz="1400" dirty="0">
                <a:latin typeface="Times New Roman" pitchFamily="18" charset="0"/>
                <a:cs typeface="Times New Roman" pitchFamily="18" charset="0"/>
              </a:rPr>
              <a:t>Masculinity vs. Femininity</a:t>
            </a:r>
            <a:endParaRPr lang="zh-CN" altLang="en-US" sz="1400" dirty="0">
              <a:latin typeface="Times New Roman" pitchFamily="18" charset="0"/>
              <a:cs typeface="Times New Roman" pitchFamily="18" charset="0"/>
            </a:endParaRPr>
          </a:p>
        </p:txBody>
      </p:sp>
      <p:sp>
        <p:nvSpPr>
          <p:cNvPr id="42" name="矩形 41"/>
          <p:cNvSpPr/>
          <p:nvPr/>
        </p:nvSpPr>
        <p:spPr>
          <a:xfrm>
            <a:off x="7330230" y="1792457"/>
            <a:ext cx="2395207" cy="307777"/>
          </a:xfrm>
          <a:prstGeom prst="rect">
            <a:avLst/>
          </a:prstGeom>
        </p:spPr>
        <p:txBody>
          <a:bodyPr wrap="none">
            <a:spAutoFit/>
          </a:bodyPr>
          <a:lstStyle/>
          <a:p>
            <a:r>
              <a:rPr lang="en-US" altLang="zh-CN" sz="1400" dirty="0">
                <a:latin typeface="Times New Roman" pitchFamily="18" charset="0"/>
                <a:cs typeface="Times New Roman" pitchFamily="18" charset="0"/>
              </a:rPr>
              <a:t>Individualism vs. Collectivism</a:t>
            </a:r>
            <a:endParaRPr lang="zh-CN" altLang="en-US" sz="1400" dirty="0">
              <a:latin typeface="Times New Roman" pitchFamily="18" charset="0"/>
              <a:cs typeface="Times New Roman" pitchFamily="18" charset="0"/>
            </a:endParaRPr>
          </a:p>
        </p:txBody>
      </p:sp>
      <p:sp>
        <p:nvSpPr>
          <p:cNvPr id="43" name="矩形 42"/>
          <p:cNvSpPr/>
          <p:nvPr/>
        </p:nvSpPr>
        <p:spPr>
          <a:xfrm>
            <a:off x="8151038" y="2899516"/>
            <a:ext cx="2525243" cy="307777"/>
          </a:xfrm>
          <a:prstGeom prst="rect">
            <a:avLst/>
          </a:prstGeom>
        </p:spPr>
        <p:txBody>
          <a:bodyPr wrap="none">
            <a:spAutoFit/>
          </a:bodyPr>
          <a:lstStyle/>
          <a:p>
            <a:r>
              <a:rPr lang="en-US" altLang="zh-CN" sz="1400" dirty="0">
                <a:latin typeface="Times New Roman" pitchFamily="18" charset="0"/>
                <a:cs typeface="Times New Roman" pitchFamily="18" charset="0"/>
              </a:rPr>
              <a:t>Long vs. Short Term Orientation</a:t>
            </a:r>
            <a:endParaRPr lang="zh-CN" altLang="en-US" sz="1400" dirty="0">
              <a:latin typeface="Times New Roman" pitchFamily="18" charset="0"/>
              <a:cs typeface="Times New Roman" pitchFamily="18" charset="0"/>
            </a:endParaRPr>
          </a:p>
        </p:txBody>
      </p:sp>
    </p:spTree>
    <p:extLst>
      <p:ext uri="{BB962C8B-B14F-4D97-AF65-F5344CB8AC3E}">
        <p14:creationId xmlns:p14="http://schemas.microsoft.com/office/powerpoint/2010/main" val="692742909"/>
      </p:ext>
    </p:extLst>
  </p:cSld>
  <p:clrMapOvr>
    <a:masterClrMapping/>
  </p:clrMapOvr>
  <p:transition spd="slow" advClick="0" advTm="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wipe(down)">
                                      <p:cBhvr>
                                        <p:cTn id="7" dur="500"/>
                                        <p:tgtEl>
                                          <p:spTgt spid="33"/>
                                        </p:tgtEl>
                                      </p:cBhvr>
                                    </p:animEffect>
                                  </p:childTnLst>
                                </p:cTn>
                              </p:par>
                            </p:childTnLst>
                          </p:cTn>
                        </p:par>
                        <p:par>
                          <p:cTn id="8" fill="hold">
                            <p:stCondLst>
                              <p:cond delay="500"/>
                            </p:stCondLst>
                            <p:childTnLst>
                              <p:par>
                                <p:cTn id="9" presetID="2" presetClass="entr" presetSubtype="1" fill="hold" nodeType="after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ppt_x"/>
                                          </p:val>
                                        </p:tav>
                                        <p:tav tm="100000">
                                          <p:val>
                                            <p:strVal val="#ppt_x"/>
                                          </p:val>
                                        </p:tav>
                                      </p:tavLst>
                                    </p:anim>
                                    <p:anim calcmode="lin" valueType="num">
                                      <p:cBhvr additive="base">
                                        <p:cTn id="12" dur="500" fill="hold"/>
                                        <p:tgtEl>
                                          <p:spTgt spid="29"/>
                                        </p:tgtEl>
                                        <p:attrNameLst>
                                          <p:attrName>ppt_y</p:attrName>
                                        </p:attrNameLst>
                                      </p:cBhvr>
                                      <p:tavLst>
                                        <p:tav tm="0">
                                          <p:val>
                                            <p:strVal val="0-#ppt_h/2"/>
                                          </p:val>
                                        </p:tav>
                                        <p:tav tm="100000">
                                          <p:val>
                                            <p:strVal val="#ppt_y"/>
                                          </p:val>
                                        </p:tav>
                                      </p:tavLst>
                                    </p:anim>
                                  </p:childTnLst>
                                </p:cTn>
                              </p:par>
                            </p:childTnLst>
                          </p:cTn>
                        </p:par>
                        <p:par>
                          <p:cTn id="13" fill="hold">
                            <p:stCondLst>
                              <p:cond delay="1000"/>
                            </p:stCondLst>
                            <p:childTnLst>
                              <p:par>
                                <p:cTn id="14" presetID="2" presetClass="entr" presetSubtype="1" fill="hold" nodeType="afterEffect">
                                  <p:stCondLst>
                                    <p:cond delay="0"/>
                                  </p:stCondLst>
                                  <p:childTnLst>
                                    <p:set>
                                      <p:cBhvr>
                                        <p:cTn id="15" dur="1" fill="hold">
                                          <p:stCondLst>
                                            <p:cond delay="0"/>
                                          </p:stCondLst>
                                        </p:cTn>
                                        <p:tgtEl>
                                          <p:spTgt spid="28"/>
                                        </p:tgtEl>
                                        <p:attrNameLst>
                                          <p:attrName>style.visibility</p:attrName>
                                        </p:attrNameLst>
                                      </p:cBhvr>
                                      <p:to>
                                        <p:strVal val="visible"/>
                                      </p:to>
                                    </p:set>
                                    <p:anim calcmode="lin" valueType="num">
                                      <p:cBhvr additive="base">
                                        <p:cTn id="16" dur="500" fill="hold"/>
                                        <p:tgtEl>
                                          <p:spTgt spid="28"/>
                                        </p:tgtEl>
                                        <p:attrNameLst>
                                          <p:attrName>ppt_x</p:attrName>
                                        </p:attrNameLst>
                                      </p:cBhvr>
                                      <p:tavLst>
                                        <p:tav tm="0">
                                          <p:val>
                                            <p:strVal val="#ppt_x"/>
                                          </p:val>
                                        </p:tav>
                                        <p:tav tm="100000">
                                          <p:val>
                                            <p:strVal val="#ppt_x"/>
                                          </p:val>
                                        </p:tav>
                                      </p:tavLst>
                                    </p:anim>
                                    <p:anim calcmode="lin" valueType="num">
                                      <p:cBhvr additive="base">
                                        <p:cTn id="17" dur="500" fill="hold"/>
                                        <p:tgtEl>
                                          <p:spTgt spid="28"/>
                                        </p:tgtEl>
                                        <p:attrNameLst>
                                          <p:attrName>ppt_y</p:attrName>
                                        </p:attrNameLst>
                                      </p:cBhvr>
                                      <p:tavLst>
                                        <p:tav tm="0">
                                          <p:val>
                                            <p:strVal val="0-#ppt_h/2"/>
                                          </p:val>
                                        </p:tav>
                                        <p:tav tm="100000">
                                          <p:val>
                                            <p:strVal val="#ppt_y"/>
                                          </p:val>
                                        </p:tav>
                                      </p:tavLst>
                                    </p:anim>
                                  </p:childTnLst>
                                </p:cTn>
                              </p:par>
                            </p:childTnLst>
                          </p:cTn>
                        </p:par>
                        <p:par>
                          <p:cTn id="18" fill="hold">
                            <p:stCondLst>
                              <p:cond delay="1500"/>
                            </p:stCondLst>
                            <p:childTnLst>
                              <p:par>
                                <p:cTn id="19" presetID="2" presetClass="entr" presetSubtype="1" fill="hold" nodeType="afterEffect">
                                  <p:stCondLst>
                                    <p:cond delay="0"/>
                                  </p:stCondLst>
                                  <p:childTnLst>
                                    <p:set>
                                      <p:cBhvr>
                                        <p:cTn id="20" dur="1" fill="hold">
                                          <p:stCondLst>
                                            <p:cond delay="0"/>
                                          </p:stCondLst>
                                        </p:cTn>
                                        <p:tgtEl>
                                          <p:spTgt spid="30"/>
                                        </p:tgtEl>
                                        <p:attrNameLst>
                                          <p:attrName>style.visibility</p:attrName>
                                        </p:attrNameLst>
                                      </p:cBhvr>
                                      <p:to>
                                        <p:strVal val="visible"/>
                                      </p:to>
                                    </p:set>
                                    <p:anim calcmode="lin" valueType="num">
                                      <p:cBhvr additive="base">
                                        <p:cTn id="21" dur="500" fill="hold"/>
                                        <p:tgtEl>
                                          <p:spTgt spid="30"/>
                                        </p:tgtEl>
                                        <p:attrNameLst>
                                          <p:attrName>ppt_x</p:attrName>
                                        </p:attrNameLst>
                                      </p:cBhvr>
                                      <p:tavLst>
                                        <p:tav tm="0">
                                          <p:val>
                                            <p:strVal val="#ppt_x"/>
                                          </p:val>
                                        </p:tav>
                                        <p:tav tm="100000">
                                          <p:val>
                                            <p:strVal val="#ppt_x"/>
                                          </p:val>
                                        </p:tav>
                                      </p:tavLst>
                                    </p:anim>
                                    <p:anim calcmode="lin" valueType="num">
                                      <p:cBhvr additive="base">
                                        <p:cTn id="22" dur="500" fill="hold"/>
                                        <p:tgtEl>
                                          <p:spTgt spid="30"/>
                                        </p:tgtEl>
                                        <p:attrNameLst>
                                          <p:attrName>ppt_y</p:attrName>
                                        </p:attrNameLst>
                                      </p:cBhvr>
                                      <p:tavLst>
                                        <p:tav tm="0">
                                          <p:val>
                                            <p:strVal val="0-#ppt_h/2"/>
                                          </p:val>
                                        </p:tav>
                                        <p:tav tm="100000">
                                          <p:val>
                                            <p:strVal val="#ppt_y"/>
                                          </p:val>
                                        </p:tav>
                                      </p:tavLst>
                                    </p:anim>
                                  </p:childTnLst>
                                </p:cTn>
                              </p:par>
                            </p:childTnLst>
                          </p:cTn>
                        </p:par>
                        <p:par>
                          <p:cTn id="23" fill="hold">
                            <p:stCondLst>
                              <p:cond delay="2000"/>
                            </p:stCondLst>
                            <p:childTnLst>
                              <p:par>
                                <p:cTn id="24" presetID="2" presetClass="entr" presetSubtype="1" fill="hold" nodeType="afterEffect">
                                  <p:stCondLst>
                                    <p:cond delay="0"/>
                                  </p:stCondLst>
                                  <p:childTnLst>
                                    <p:set>
                                      <p:cBhvr>
                                        <p:cTn id="25" dur="1" fill="hold">
                                          <p:stCondLst>
                                            <p:cond delay="0"/>
                                          </p:stCondLst>
                                        </p:cTn>
                                        <p:tgtEl>
                                          <p:spTgt spid="32"/>
                                        </p:tgtEl>
                                        <p:attrNameLst>
                                          <p:attrName>style.visibility</p:attrName>
                                        </p:attrNameLst>
                                      </p:cBhvr>
                                      <p:to>
                                        <p:strVal val="visible"/>
                                      </p:to>
                                    </p:set>
                                    <p:anim calcmode="lin" valueType="num">
                                      <p:cBhvr additive="base">
                                        <p:cTn id="26" dur="500" fill="hold"/>
                                        <p:tgtEl>
                                          <p:spTgt spid="32"/>
                                        </p:tgtEl>
                                        <p:attrNameLst>
                                          <p:attrName>ppt_x</p:attrName>
                                        </p:attrNameLst>
                                      </p:cBhvr>
                                      <p:tavLst>
                                        <p:tav tm="0">
                                          <p:val>
                                            <p:strVal val="#ppt_x"/>
                                          </p:val>
                                        </p:tav>
                                        <p:tav tm="100000">
                                          <p:val>
                                            <p:strVal val="#ppt_x"/>
                                          </p:val>
                                        </p:tav>
                                      </p:tavLst>
                                    </p:anim>
                                    <p:anim calcmode="lin" valueType="num">
                                      <p:cBhvr additive="base">
                                        <p:cTn id="27" dur="500" fill="hold"/>
                                        <p:tgtEl>
                                          <p:spTgt spid="32"/>
                                        </p:tgtEl>
                                        <p:attrNameLst>
                                          <p:attrName>ppt_y</p:attrName>
                                        </p:attrNameLst>
                                      </p:cBhvr>
                                      <p:tavLst>
                                        <p:tav tm="0">
                                          <p:val>
                                            <p:strVal val="0-#ppt_h/2"/>
                                          </p:val>
                                        </p:tav>
                                        <p:tav tm="100000">
                                          <p:val>
                                            <p:strVal val="#ppt_y"/>
                                          </p:val>
                                        </p:tav>
                                      </p:tavLst>
                                    </p:anim>
                                  </p:childTnLst>
                                </p:cTn>
                              </p:par>
                            </p:childTnLst>
                          </p:cTn>
                        </p:par>
                        <p:par>
                          <p:cTn id="28" fill="hold">
                            <p:stCondLst>
                              <p:cond delay="2500"/>
                            </p:stCondLst>
                            <p:childTnLst>
                              <p:par>
                                <p:cTn id="29" presetID="2" presetClass="entr" presetSubtype="1" fill="hold" nodeType="afterEffect">
                                  <p:stCondLst>
                                    <p:cond delay="0"/>
                                  </p:stCondLst>
                                  <p:childTnLst>
                                    <p:set>
                                      <p:cBhvr>
                                        <p:cTn id="30" dur="1" fill="hold">
                                          <p:stCondLst>
                                            <p:cond delay="0"/>
                                          </p:stCondLst>
                                        </p:cTn>
                                        <p:tgtEl>
                                          <p:spTgt spid="31"/>
                                        </p:tgtEl>
                                        <p:attrNameLst>
                                          <p:attrName>style.visibility</p:attrName>
                                        </p:attrNameLst>
                                      </p:cBhvr>
                                      <p:to>
                                        <p:strVal val="visible"/>
                                      </p:to>
                                    </p:set>
                                    <p:anim calcmode="lin" valueType="num">
                                      <p:cBhvr additive="base">
                                        <p:cTn id="31" dur="500" fill="hold"/>
                                        <p:tgtEl>
                                          <p:spTgt spid="31"/>
                                        </p:tgtEl>
                                        <p:attrNameLst>
                                          <p:attrName>ppt_x</p:attrName>
                                        </p:attrNameLst>
                                      </p:cBhvr>
                                      <p:tavLst>
                                        <p:tav tm="0">
                                          <p:val>
                                            <p:strVal val="#ppt_x"/>
                                          </p:val>
                                        </p:tav>
                                        <p:tav tm="100000">
                                          <p:val>
                                            <p:strVal val="#ppt_x"/>
                                          </p:val>
                                        </p:tav>
                                      </p:tavLst>
                                    </p:anim>
                                    <p:anim calcmode="lin" valueType="num">
                                      <p:cBhvr additive="base">
                                        <p:cTn id="32" dur="500" fill="hold"/>
                                        <p:tgtEl>
                                          <p:spTgt spid="31"/>
                                        </p:tgtEl>
                                        <p:attrNameLst>
                                          <p:attrName>ppt_y</p:attrName>
                                        </p:attrNameLst>
                                      </p:cBhvr>
                                      <p:tavLst>
                                        <p:tav tm="0">
                                          <p:val>
                                            <p:strVal val="0-#ppt_h/2"/>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500"/>
                                        <p:tgtEl>
                                          <p:spTgt spid="3"/>
                                        </p:tgtEl>
                                      </p:cBhvr>
                                    </p:animEffect>
                                    <p:anim calcmode="lin" valueType="num">
                                      <p:cBhvr>
                                        <p:cTn id="36" dur="500" fill="hold"/>
                                        <p:tgtEl>
                                          <p:spTgt spid="3"/>
                                        </p:tgtEl>
                                        <p:attrNameLst>
                                          <p:attrName>ppt_x</p:attrName>
                                        </p:attrNameLst>
                                      </p:cBhvr>
                                      <p:tavLst>
                                        <p:tav tm="0">
                                          <p:val>
                                            <p:strVal val="#ppt_x"/>
                                          </p:val>
                                        </p:tav>
                                        <p:tav tm="100000">
                                          <p:val>
                                            <p:strVal val="#ppt_x"/>
                                          </p:val>
                                        </p:tav>
                                      </p:tavLst>
                                    </p:anim>
                                    <p:anim calcmode="lin" valueType="num">
                                      <p:cBhvr>
                                        <p:cTn id="37" dur="500" fill="hold"/>
                                        <p:tgtEl>
                                          <p:spTgt spid="3"/>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4">
                                            <p:txEl>
                                              <p:pRg st="0" end="0"/>
                                            </p:txEl>
                                          </p:spTgt>
                                        </p:tgtEl>
                                        <p:attrNameLst>
                                          <p:attrName>style.visibility</p:attrName>
                                        </p:attrNameLst>
                                      </p:cBhvr>
                                      <p:to>
                                        <p:strVal val="visible"/>
                                      </p:to>
                                    </p:set>
                                    <p:animEffect transition="in" filter="fade">
                                      <p:cBhvr>
                                        <p:cTn id="40" dur="500"/>
                                        <p:tgtEl>
                                          <p:spTgt spid="4">
                                            <p:txEl>
                                              <p:pRg st="0" end="0"/>
                                            </p:txEl>
                                          </p:spTgt>
                                        </p:tgtEl>
                                      </p:cBhvr>
                                    </p:animEffect>
                                    <p:anim calcmode="lin" valueType="num">
                                      <p:cBhvr>
                                        <p:cTn id="4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2" dur="500" fill="hold"/>
                                        <p:tgtEl>
                                          <p:spTgt spid="4">
                                            <p:txEl>
                                              <p:pRg st="0" end="0"/>
                                            </p:txEl>
                                          </p:spTgt>
                                        </p:tgtEl>
                                        <p:attrNameLst>
                                          <p:attrName>ppt_y</p:attrName>
                                        </p:attrNameLst>
                                      </p:cBhvr>
                                      <p:tavLst>
                                        <p:tav tm="0">
                                          <p:val>
                                            <p:strVal val="#ppt_y+.1"/>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9">
                                            <p:txEl>
                                              <p:pRg st="0" end="0"/>
                                            </p:txEl>
                                          </p:spTgt>
                                        </p:tgtEl>
                                        <p:attrNameLst>
                                          <p:attrName>style.visibility</p:attrName>
                                        </p:attrNameLst>
                                      </p:cBhvr>
                                      <p:to>
                                        <p:strVal val="visible"/>
                                      </p:to>
                                    </p:set>
                                    <p:anim calcmode="lin" valueType="num">
                                      <p:cBhvr additive="base">
                                        <p:cTn id="45" dur="500" fill="hold"/>
                                        <p:tgtEl>
                                          <p:spTgt spid="39">
                                            <p:txEl>
                                              <p:pRg st="0" end="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9">
                                            <p:txEl>
                                              <p:pRg st="0" end="0"/>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40"/>
                                        </p:tgtEl>
                                        <p:attrNameLst>
                                          <p:attrName>style.visibility</p:attrName>
                                        </p:attrNameLst>
                                      </p:cBhvr>
                                      <p:to>
                                        <p:strVal val="visible"/>
                                      </p:to>
                                    </p:set>
                                    <p:anim calcmode="lin" valueType="num">
                                      <p:cBhvr additive="base">
                                        <p:cTn id="49" dur="500" fill="hold"/>
                                        <p:tgtEl>
                                          <p:spTgt spid="40"/>
                                        </p:tgtEl>
                                        <p:attrNameLst>
                                          <p:attrName>ppt_x</p:attrName>
                                        </p:attrNameLst>
                                      </p:cBhvr>
                                      <p:tavLst>
                                        <p:tav tm="0">
                                          <p:val>
                                            <p:strVal val="#ppt_x"/>
                                          </p:val>
                                        </p:tav>
                                        <p:tav tm="100000">
                                          <p:val>
                                            <p:strVal val="#ppt_x"/>
                                          </p:val>
                                        </p:tav>
                                      </p:tavLst>
                                    </p:anim>
                                    <p:anim calcmode="lin" valueType="num">
                                      <p:cBhvr additive="base">
                                        <p:cTn id="50" dur="500" fill="hold"/>
                                        <p:tgtEl>
                                          <p:spTgt spid="40"/>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41"/>
                                        </p:tgtEl>
                                        <p:attrNameLst>
                                          <p:attrName>style.visibility</p:attrName>
                                        </p:attrNameLst>
                                      </p:cBhvr>
                                      <p:to>
                                        <p:strVal val="visible"/>
                                      </p:to>
                                    </p:set>
                                    <p:anim calcmode="lin" valueType="num">
                                      <p:cBhvr additive="base">
                                        <p:cTn id="53" dur="500" fill="hold"/>
                                        <p:tgtEl>
                                          <p:spTgt spid="41"/>
                                        </p:tgtEl>
                                        <p:attrNameLst>
                                          <p:attrName>ppt_x</p:attrName>
                                        </p:attrNameLst>
                                      </p:cBhvr>
                                      <p:tavLst>
                                        <p:tav tm="0">
                                          <p:val>
                                            <p:strVal val="#ppt_x"/>
                                          </p:val>
                                        </p:tav>
                                        <p:tav tm="100000">
                                          <p:val>
                                            <p:strVal val="#ppt_x"/>
                                          </p:val>
                                        </p:tav>
                                      </p:tavLst>
                                    </p:anim>
                                    <p:anim calcmode="lin" valueType="num">
                                      <p:cBhvr additive="base">
                                        <p:cTn id="54" dur="500" fill="hold"/>
                                        <p:tgtEl>
                                          <p:spTgt spid="41"/>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43"/>
                                        </p:tgtEl>
                                        <p:attrNameLst>
                                          <p:attrName>style.visibility</p:attrName>
                                        </p:attrNameLst>
                                      </p:cBhvr>
                                      <p:to>
                                        <p:strVal val="visible"/>
                                      </p:to>
                                    </p:set>
                                    <p:anim calcmode="lin" valueType="num">
                                      <p:cBhvr additive="base">
                                        <p:cTn id="57" dur="500" fill="hold"/>
                                        <p:tgtEl>
                                          <p:spTgt spid="43"/>
                                        </p:tgtEl>
                                        <p:attrNameLst>
                                          <p:attrName>ppt_x</p:attrName>
                                        </p:attrNameLst>
                                      </p:cBhvr>
                                      <p:tavLst>
                                        <p:tav tm="0">
                                          <p:val>
                                            <p:strVal val="#ppt_x"/>
                                          </p:val>
                                        </p:tav>
                                        <p:tav tm="100000">
                                          <p:val>
                                            <p:strVal val="#ppt_x"/>
                                          </p:val>
                                        </p:tav>
                                      </p:tavLst>
                                    </p:anim>
                                    <p:anim calcmode="lin" valueType="num">
                                      <p:cBhvr additive="base">
                                        <p:cTn id="58" dur="500" fill="hold"/>
                                        <p:tgtEl>
                                          <p:spTgt spid="43"/>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42"/>
                                        </p:tgtEl>
                                        <p:attrNameLst>
                                          <p:attrName>style.visibility</p:attrName>
                                        </p:attrNameLst>
                                      </p:cBhvr>
                                      <p:to>
                                        <p:strVal val="visible"/>
                                      </p:to>
                                    </p:set>
                                    <p:anim calcmode="lin" valueType="num">
                                      <p:cBhvr additive="base">
                                        <p:cTn id="61" dur="500" fill="hold"/>
                                        <p:tgtEl>
                                          <p:spTgt spid="42"/>
                                        </p:tgtEl>
                                        <p:attrNameLst>
                                          <p:attrName>ppt_x</p:attrName>
                                        </p:attrNameLst>
                                      </p:cBhvr>
                                      <p:tavLst>
                                        <p:tav tm="0">
                                          <p:val>
                                            <p:strVal val="#ppt_x"/>
                                          </p:val>
                                        </p:tav>
                                        <p:tav tm="100000">
                                          <p:val>
                                            <p:strVal val="#ppt_x"/>
                                          </p:val>
                                        </p:tav>
                                      </p:tavLst>
                                    </p:anim>
                                    <p:anim calcmode="lin" valueType="num">
                                      <p:cBhvr additive="base">
                                        <p:cTn id="62"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0" grpId="0"/>
      <p:bldP spid="41" grpId="0"/>
      <p:bldP spid="42" grpId="0"/>
      <p:bldP spid="4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直接连接符 4">
            <a:extLst>
              <a:ext uri="{FF2B5EF4-FFF2-40B4-BE49-F238E27FC236}">
                <a16:creationId xmlns="" xmlns:a16="http://schemas.microsoft.com/office/drawing/2014/main" id="{230134DE-FDEF-4BB5-BCC3-2B7796E823AE}"/>
              </a:ext>
            </a:extLst>
          </p:cNvPr>
          <p:cNvCxnSpPr>
            <a:cxnSpLocks/>
          </p:cNvCxnSpPr>
          <p:nvPr/>
        </p:nvCxnSpPr>
        <p:spPr>
          <a:xfrm>
            <a:off x="4060296" y="2052737"/>
            <a:ext cx="0" cy="3889774"/>
          </a:xfrm>
          <a:prstGeom prst="line">
            <a:avLst/>
          </a:prstGeom>
          <a:ln w="19050">
            <a:solidFill>
              <a:srgbClr val="93DD68"/>
            </a:solidFill>
          </a:ln>
        </p:spPr>
        <p:style>
          <a:lnRef idx="1">
            <a:schemeClr val="accent1"/>
          </a:lnRef>
          <a:fillRef idx="0">
            <a:schemeClr val="accent1"/>
          </a:fillRef>
          <a:effectRef idx="0">
            <a:schemeClr val="accent1"/>
          </a:effectRef>
          <a:fontRef idx="minor">
            <a:schemeClr val="tx1"/>
          </a:fontRef>
        </p:style>
      </p:cxnSp>
      <p:cxnSp>
        <p:nvCxnSpPr>
          <p:cNvPr id="6" name="直接连接符 5">
            <a:extLst>
              <a:ext uri="{FF2B5EF4-FFF2-40B4-BE49-F238E27FC236}">
                <a16:creationId xmlns="" xmlns:a16="http://schemas.microsoft.com/office/drawing/2014/main" id="{16364DD1-CB08-43C3-A1DF-9FA521F4C1B8}"/>
              </a:ext>
            </a:extLst>
          </p:cNvPr>
          <p:cNvCxnSpPr>
            <a:cxnSpLocks/>
          </p:cNvCxnSpPr>
          <p:nvPr/>
        </p:nvCxnSpPr>
        <p:spPr>
          <a:xfrm>
            <a:off x="8120592" y="2059087"/>
            <a:ext cx="0" cy="3883424"/>
          </a:xfrm>
          <a:prstGeom prst="line">
            <a:avLst/>
          </a:prstGeom>
          <a:ln w="19050">
            <a:solidFill>
              <a:srgbClr val="93DD68"/>
            </a:solidFill>
          </a:ln>
        </p:spPr>
        <p:style>
          <a:lnRef idx="1">
            <a:schemeClr val="accent1"/>
          </a:lnRef>
          <a:fillRef idx="0">
            <a:schemeClr val="accent1"/>
          </a:fillRef>
          <a:effectRef idx="0">
            <a:schemeClr val="accent1"/>
          </a:effectRef>
          <a:fontRef idx="minor">
            <a:schemeClr val="tx1"/>
          </a:fontRef>
        </p:style>
      </p:cxnSp>
      <p:sp>
        <p:nvSpPr>
          <p:cNvPr id="13" name="文本框 12">
            <a:extLst>
              <a:ext uri="{FF2B5EF4-FFF2-40B4-BE49-F238E27FC236}">
                <a16:creationId xmlns="" xmlns:a16="http://schemas.microsoft.com/office/drawing/2014/main" id="{F724FEDF-D231-43CE-8D4C-AE228A9E9B6C}"/>
              </a:ext>
            </a:extLst>
          </p:cNvPr>
          <p:cNvSpPr txBox="1"/>
          <p:nvPr/>
        </p:nvSpPr>
        <p:spPr>
          <a:xfrm>
            <a:off x="1236256" y="3515372"/>
            <a:ext cx="2117247" cy="1372683"/>
          </a:xfrm>
          <a:prstGeom prst="rect">
            <a:avLst/>
          </a:prstGeom>
          <a:noFill/>
        </p:spPr>
        <p:txBody>
          <a:bodyPr wrap="square" rtlCol="0">
            <a:spAutoFit/>
          </a:bodyPr>
          <a:lstStyle/>
          <a:p>
            <a:pPr algn="just">
              <a:lnSpc>
                <a:spcPct val="130000"/>
              </a:lnSpc>
            </a:pPr>
            <a:r>
              <a:rPr lang="en-US" altLang="zh-CN" sz="1600" b="1" dirty="0">
                <a:solidFill>
                  <a:schemeClr val="accent5">
                    <a:lumMod val="75000"/>
                  </a:schemeClr>
                </a:solidFill>
                <a:latin typeface="Times New Roman" pitchFamily="18" charset="0"/>
                <a:cs typeface="Times New Roman" pitchFamily="18" charset="0"/>
              </a:rPr>
              <a:t>Born: Intelligence, Creativity, Personal Motivation, Personal Aspiration</a:t>
            </a:r>
            <a:endParaRPr lang="zh-CN" altLang="en-US" sz="1600" b="1" dirty="0">
              <a:solidFill>
                <a:schemeClr val="accent5">
                  <a:lumMod val="75000"/>
                </a:schemeClr>
              </a:solidFill>
              <a:latin typeface="Times New Roman" pitchFamily="18" charset="0"/>
              <a:cs typeface="Times New Roman" pitchFamily="18" charset="0"/>
            </a:endParaRPr>
          </a:p>
        </p:txBody>
      </p:sp>
      <p:pic>
        <p:nvPicPr>
          <p:cNvPr id="27" name="图片 26">
            <a:extLst>
              <a:ext uri="{FF2B5EF4-FFF2-40B4-BE49-F238E27FC236}">
                <a16:creationId xmlns="" xmlns:a16="http://schemas.microsoft.com/office/drawing/2014/main" id="{52EFDF55-93D1-4833-8082-A160B16D6F95}"/>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45000"/>
                    </a14:imgEffect>
                  </a14:imgLayer>
                </a14:imgProps>
              </a:ext>
              <a:ext uri="{28A0092B-C50C-407E-A947-70E740481C1C}">
                <a14:useLocalDpi xmlns:a14="http://schemas.microsoft.com/office/drawing/2010/main" val="0"/>
              </a:ext>
            </a:extLst>
          </a:blip>
          <a:srcRect/>
          <a:stretch/>
        </p:blipFill>
        <p:spPr>
          <a:xfrm>
            <a:off x="1323743" y="2063921"/>
            <a:ext cx="2029760" cy="1141740"/>
          </a:xfrm>
          <a:prstGeom prst="rect">
            <a:avLst/>
          </a:prstGeom>
        </p:spPr>
      </p:pic>
      <p:pic>
        <p:nvPicPr>
          <p:cNvPr id="28" name="图片 27">
            <a:extLst>
              <a:ext uri="{FF2B5EF4-FFF2-40B4-BE49-F238E27FC236}">
                <a16:creationId xmlns="" xmlns:a16="http://schemas.microsoft.com/office/drawing/2014/main" id="{FB43CE49-6154-414B-B325-2A33E145B5C8}"/>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aturation sat="45000"/>
                    </a14:imgEffect>
                  </a14:imgLayer>
                </a14:imgProps>
              </a:ext>
              <a:ext uri="{28A0092B-C50C-407E-A947-70E740481C1C}">
                <a14:useLocalDpi xmlns:a14="http://schemas.microsoft.com/office/drawing/2010/main" val="0"/>
              </a:ext>
            </a:extLst>
          </a:blip>
          <a:srcRect/>
          <a:stretch/>
        </p:blipFill>
        <p:spPr>
          <a:xfrm>
            <a:off x="5051900" y="2052737"/>
            <a:ext cx="2038353" cy="1146574"/>
          </a:xfrm>
          <a:prstGeom prst="rect">
            <a:avLst/>
          </a:prstGeom>
        </p:spPr>
      </p:pic>
      <p:pic>
        <p:nvPicPr>
          <p:cNvPr id="29" name="图片 28">
            <a:extLst>
              <a:ext uri="{FF2B5EF4-FFF2-40B4-BE49-F238E27FC236}">
                <a16:creationId xmlns="" xmlns:a16="http://schemas.microsoft.com/office/drawing/2014/main" id="{B33743C1-7057-4028-97D6-A8D19DA96B68}"/>
              </a:ext>
            </a:extLst>
          </p:cNvPr>
          <p:cNvPicPr>
            <a:picLocks noChangeAspect="1"/>
          </p:cNvPicPr>
          <p:nvPr/>
        </p:nvPicPr>
        <p:blipFill rotWithShape="1">
          <a:blip r:embed="rId6" cstate="print">
            <a:extLst>
              <a:ext uri="{BEBA8EAE-BF5A-486C-A8C5-ECC9F3942E4B}">
                <a14:imgProps xmlns:a14="http://schemas.microsoft.com/office/drawing/2010/main">
                  <a14:imgLayer r:embed="rId7">
                    <a14:imgEffect>
                      <a14:saturation sat="45000"/>
                    </a14:imgEffect>
                  </a14:imgLayer>
                </a14:imgProps>
              </a:ext>
              <a:ext uri="{28A0092B-C50C-407E-A947-70E740481C1C}">
                <a14:useLocalDpi xmlns:a14="http://schemas.microsoft.com/office/drawing/2010/main" val="0"/>
              </a:ext>
            </a:extLst>
          </a:blip>
          <a:srcRect/>
          <a:stretch/>
        </p:blipFill>
        <p:spPr>
          <a:xfrm>
            <a:off x="8724251" y="2052737"/>
            <a:ext cx="2049643" cy="1152924"/>
          </a:xfrm>
          <a:prstGeom prst="rect">
            <a:avLst/>
          </a:prstGeom>
        </p:spPr>
      </p:pic>
      <p:sp>
        <p:nvSpPr>
          <p:cNvPr id="19" name="任意多边形 55">
            <a:extLst>
              <a:ext uri="{FF2B5EF4-FFF2-40B4-BE49-F238E27FC236}">
                <a16:creationId xmlns="" xmlns:a16="http://schemas.microsoft.com/office/drawing/2014/main" id="{35185F94-1EE1-4803-88A7-03938E792940}"/>
              </a:ext>
            </a:extLst>
          </p:cNvPr>
          <p:cNvSpPr/>
          <p:nvPr/>
        </p:nvSpPr>
        <p:spPr>
          <a:xfrm>
            <a:off x="346587" y="0"/>
            <a:ext cx="2219633" cy="1109817"/>
          </a:xfrm>
          <a:custGeom>
            <a:avLst/>
            <a:gdLst>
              <a:gd name="connsiteX0" fmla="*/ 0 w 2219633"/>
              <a:gd name="connsiteY0" fmla="*/ 0 h 1109817"/>
              <a:gd name="connsiteX1" fmla="*/ 2219633 w 2219633"/>
              <a:gd name="connsiteY1" fmla="*/ 0 h 1109817"/>
              <a:gd name="connsiteX2" fmla="*/ 1109817 w 2219633"/>
              <a:gd name="connsiteY2" fmla="*/ 1109817 h 1109817"/>
            </a:gdLst>
            <a:ahLst/>
            <a:cxnLst>
              <a:cxn ang="0">
                <a:pos x="connsiteX0" y="connsiteY0"/>
              </a:cxn>
              <a:cxn ang="0">
                <a:pos x="connsiteX1" y="connsiteY1"/>
              </a:cxn>
              <a:cxn ang="0">
                <a:pos x="connsiteX2" y="connsiteY2"/>
              </a:cxn>
            </a:cxnLst>
            <a:rect l="l" t="t" r="r" b="b"/>
            <a:pathLst>
              <a:path w="2219633" h="1109817">
                <a:moveTo>
                  <a:pt x="0" y="0"/>
                </a:moveTo>
                <a:lnTo>
                  <a:pt x="2219633" y="0"/>
                </a:lnTo>
                <a:lnTo>
                  <a:pt x="1109817" y="1109817"/>
                </a:lnTo>
                <a:close/>
              </a:path>
            </a:pathLst>
          </a:custGeom>
          <a:solidFill>
            <a:srgbClr val="93DD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1" name="文本框 20">
            <a:extLst>
              <a:ext uri="{FF2B5EF4-FFF2-40B4-BE49-F238E27FC236}">
                <a16:creationId xmlns="" xmlns:a16="http://schemas.microsoft.com/office/drawing/2014/main" id="{F845EA7A-2E1C-4278-B10B-C9581D4DA693}"/>
              </a:ext>
            </a:extLst>
          </p:cNvPr>
          <p:cNvSpPr txBox="1"/>
          <p:nvPr/>
        </p:nvSpPr>
        <p:spPr>
          <a:xfrm>
            <a:off x="2242370" y="458879"/>
            <a:ext cx="8042586" cy="584775"/>
          </a:xfrm>
          <a:prstGeom prst="rect">
            <a:avLst/>
          </a:prstGeom>
          <a:noFill/>
        </p:spPr>
        <p:txBody>
          <a:bodyPr wrap="none" rtlCol="0">
            <a:spAutoFit/>
            <a:scene3d>
              <a:camera prst="orthographicFront"/>
              <a:lightRig rig="threePt" dir="t"/>
            </a:scene3d>
            <a:sp3d contourW="12700"/>
          </a:bodyPr>
          <a:lstStyle/>
          <a:p>
            <a:r>
              <a:rPr lang="en-US" altLang="zh-CN" sz="3200" b="1" dirty="0">
                <a:solidFill>
                  <a:srgbClr val="93DD68"/>
                </a:solidFill>
              </a:rPr>
              <a:t>Social development </a:t>
            </a:r>
            <a:r>
              <a:rPr lang="en-US" altLang="zh-CN" sz="3200" b="1" dirty="0" smtClean="0">
                <a:solidFill>
                  <a:srgbClr val="93DD68"/>
                </a:solidFill>
              </a:rPr>
              <a:t>model (Wickham1998</a:t>
            </a:r>
            <a:r>
              <a:rPr lang="en-US" altLang="zh-CN" sz="3200" b="1" dirty="0">
                <a:solidFill>
                  <a:srgbClr val="93DD68"/>
                </a:solidFill>
              </a:rPr>
              <a:t>)</a:t>
            </a:r>
            <a:endParaRPr lang="en-US" altLang="zh-CN" sz="3200" b="1" dirty="0">
              <a:solidFill>
                <a:srgbClr val="93DD68"/>
              </a:solidFill>
            </a:endParaRPr>
          </a:p>
        </p:txBody>
      </p:sp>
      <p:sp>
        <p:nvSpPr>
          <p:cNvPr id="24" name="椭圆 15">
            <a:extLst>
              <a:ext uri="{FF2B5EF4-FFF2-40B4-BE49-F238E27FC236}">
                <a16:creationId xmlns="" xmlns:a16="http://schemas.microsoft.com/office/drawing/2014/main" id="{20F55375-FC80-4164-849F-155654246EC9}"/>
              </a:ext>
            </a:extLst>
          </p:cNvPr>
          <p:cNvSpPr/>
          <p:nvPr/>
        </p:nvSpPr>
        <p:spPr>
          <a:xfrm>
            <a:off x="1249937" y="286056"/>
            <a:ext cx="412932" cy="412322"/>
          </a:xfrm>
          <a:custGeom>
            <a:avLst/>
            <a:gdLst>
              <a:gd name="connsiteX0" fmla="*/ 414666 w 606487"/>
              <a:gd name="connsiteY0" fmla="*/ 244368 h 605592"/>
              <a:gd name="connsiteX1" fmla="*/ 440469 w 606487"/>
              <a:gd name="connsiteY1" fmla="*/ 270042 h 605592"/>
              <a:gd name="connsiteX2" fmla="*/ 440469 w 606487"/>
              <a:gd name="connsiteY2" fmla="*/ 381912 h 605592"/>
              <a:gd name="connsiteX3" fmla="*/ 414666 w 606487"/>
              <a:gd name="connsiteY3" fmla="*/ 407586 h 605592"/>
              <a:gd name="connsiteX4" fmla="*/ 388956 w 606487"/>
              <a:gd name="connsiteY4" fmla="*/ 381912 h 605592"/>
              <a:gd name="connsiteX5" fmla="*/ 388956 w 606487"/>
              <a:gd name="connsiteY5" fmla="*/ 270042 h 605592"/>
              <a:gd name="connsiteX6" fmla="*/ 414666 w 606487"/>
              <a:gd name="connsiteY6" fmla="*/ 244368 h 605592"/>
              <a:gd name="connsiteX7" fmla="*/ 302702 w 606487"/>
              <a:gd name="connsiteY7" fmla="*/ 167240 h 605592"/>
              <a:gd name="connsiteX8" fmla="*/ 328412 w 606487"/>
              <a:gd name="connsiteY8" fmla="*/ 192915 h 605592"/>
              <a:gd name="connsiteX9" fmla="*/ 328412 w 606487"/>
              <a:gd name="connsiteY9" fmla="*/ 381911 h 605592"/>
              <a:gd name="connsiteX10" fmla="*/ 302702 w 606487"/>
              <a:gd name="connsiteY10" fmla="*/ 407586 h 605592"/>
              <a:gd name="connsiteX11" fmla="*/ 276899 w 606487"/>
              <a:gd name="connsiteY11" fmla="*/ 381911 h 605592"/>
              <a:gd name="connsiteX12" fmla="*/ 276899 w 606487"/>
              <a:gd name="connsiteY12" fmla="*/ 192915 h 605592"/>
              <a:gd name="connsiteX13" fmla="*/ 302702 w 606487"/>
              <a:gd name="connsiteY13" fmla="*/ 167240 h 605592"/>
              <a:gd name="connsiteX14" fmla="*/ 190632 w 606487"/>
              <a:gd name="connsiteY14" fmla="*/ 107965 h 605592"/>
              <a:gd name="connsiteX15" fmla="*/ 216353 w 606487"/>
              <a:gd name="connsiteY15" fmla="*/ 133737 h 605592"/>
              <a:gd name="connsiteX16" fmla="*/ 216353 w 606487"/>
              <a:gd name="connsiteY16" fmla="*/ 381907 h 605592"/>
              <a:gd name="connsiteX17" fmla="*/ 190632 w 606487"/>
              <a:gd name="connsiteY17" fmla="*/ 407586 h 605592"/>
              <a:gd name="connsiteX18" fmla="*/ 164911 w 606487"/>
              <a:gd name="connsiteY18" fmla="*/ 381907 h 605592"/>
              <a:gd name="connsiteX19" fmla="*/ 164911 w 606487"/>
              <a:gd name="connsiteY19" fmla="*/ 133737 h 605592"/>
              <a:gd name="connsiteX20" fmla="*/ 190632 w 606487"/>
              <a:gd name="connsiteY20" fmla="*/ 107965 h 605592"/>
              <a:gd name="connsiteX21" fmla="*/ 86256 w 606487"/>
              <a:gd name="connsiteY21" fmla="*/ 51447 h 605592"/>
              <a:gd name="connsiteX22" fmla="*/ 86256 w 606487"/>
              <a:gd name="connsiteY22" fmla="*/ 464229 h 605592"/>
              <a:gd name="connsiteX23" fmla="*/ 517724 w 606487"/>
              <a:gd name="connsiteY23" fmla="*/ 464229 h 605592"/>
              <a:gd name="connsiteX24" fmla="*/ 517724 w 606487"/>
              <a:gd name="connsiteY24" fmla="*/ 51447 h 605592"/>
              <a:gd name="connsiteX25" fmla="*/ 25719 w 606487"/>
              <a:gd name="connsiteY25" fmla="*/ 0 h 605592"/>
              <a:gd name="connsiteX26" fmla="*/ 580861 w 606487"/>
              <a:gd name="connsiteY26" fmla="*/ 0 h 605592"/>
              <a:gd name="connsiteX27" fmla="*/ 606487 w 606487"/>
              <a:gd name="connsiteY27" fmla="*/ 25677 h 605592"/>
              <a:gd name="connsiteX28" fmla="*/ 579468 w 606487"/>
              <a:gd name="connsiteY28" fmla="*/ 51447 h 605592"/>
              <a:gd name="connsiteX29" fmla="*/ 569162 w 606487"/>
              <a:gd name="connsiteY29" fmla="*/ 51447 h 605592"/>
              <a:gd name="connsiteX30" fmla="*/ 569162 w 606487"/>
              <a:gd name="connsiteY30" fmla="*/ 488608 h 605592"/>
              <a:gd name="connsiteX31" fmla="*/ 543443 w 606487"/>
              <a:gd name="connsiteY31" fmla="*/ 514285 h 605592"/>
              <a:gd name="connsiteX32" fmla="*/ 476499 w 606487"/>
              <a:gd name="connsiteY32" fmla="*/ 514285 h 605592"/>
              <a:gd name="connsiteX33" fmla="*/ 476499 w 606487"/>
              <a:gd name="connsiteY33" fmla="*/ 579915 h 605592"/>
              <a:gd name="connsiteX34" fmla="*/ 450687 w 606487"/>
              <a:gd name="connsiteY34" fmla="*/ 605592 h 605592"/>
              <a:gd name="connsiteX35" fmla="*/ 424968 w 606487"/>
              <a:gd name="connsiteY35" fmla="*/ 579915 h 605592"/>
              <a:gd name="connsiteX36" fmla="*/ 424968 w 606487"/>
              <a:gd name="connsiteY36" fmla="*/ 514285 h 605592"/>
              <a:gd name="connsiteX37" fmla="*/ 180219 w 606487"/>
              <a:gd name="connsiteY37" fmla="*/ 514285 h 605592"/>
              <a:gd name="connsiteX38" fmla="*/ 180219 w 606487"/>
              <a:gd name="connsiteY38" fmla="*/ 579915 h 605592"/>
              <a:gd name="connsiteX39" fmla="*/ 154500 w 606487"/>
              <a:gd name="connsiteY39" fmla="*/ 605592 h 605592"/>
              <a:gd name="connsiteX40" fmla="*/ 128688 w 606487"/>
              <a:gd name="connsiteY40" fmla="*/ 579915 h 605592"/>
              <a:gd name="connsiteX41" fmla="*/ 128688 w 606487"/>
              <a:gd name="connsiteY41" fmla="*/ 514285 h 605592"/>
              <a:gd name="connsiteX42" fmla="*/ 61744 w 606487"/>
              <a:gd name="connsiteY42" fmla="*/ 514285 h 605592"/>
              <a:gd name="connsiteX43" fmla="*/ 36025 w 606487"/>
              <a:gd name="connsiteY43" fmla="*/ 488608 h 605592"/>
              <a:gd name="connsiteX44" fmla="*/ 36025 w 606487"/>
              <a:gd name="connsiteY44" fmla="*/ 51447 h 605592"/>
              <a:gd name="connsiteX45" fmla="*/ 25719 w 606487"/>
              <a:gd name="connsiteY45" fmla="*/ 51447 h 605592"/>
              <a:gd name="connsiteX46" fmla="*/ 0 w 606487"/>
              <a:gd name="connsiteY46" fmla="*/ 25677 h 605592"/>
              <a:gd name="connsiteX47" fmla="*/ 25719 w 606487"/>
              <a:gd name="connsiteY47" fmla="*/ 0 h 60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06487" h="605592">
                <a:moveTo>
                  <a:pt x="414666" y="244368"/>
                </a:moveTo>
                <a:cubicBezTo>
                  <a:pt x="428774" y="244368"/>
                  <a:pt x="440469" y="255954"/>
                  <a:pt x="440469" y="270042"/>
                </a:cubicBezTo>
                <a:lnTo>
                  <a:pt x="440469" y="381912"/>
                </a:lnTo>
                <a:cubicBezTo>
                  <a:pt x="439170" y="396000"/>
                  <a:pt x="428774" y="407586"/>
                  <a:pt x="414666" y="407586"/>
                </a:cubicBezTo>
                <a:cubicBezTo>
                  <a:pt x="400465" y="407586"/>
                  <a:pt x="388956" y="396000"/>
                  <a:pt x="388956" y="381912"/>
                </a:cubicBezTo>
                <a:lnTo>
                  <a:pt x="388956" y="270042"/>
                </a:lnTo>
                <a:cubicBezTo>
                  <a:pt x="388956" y="255954"/>
                  <a:pt x="400558" y="244368"/>
                  <a:pt x="414666" y="244368"/>
                </a:cubicBezTo>
                <a:close/>
                <a:moveTo>
                  <a:pt x="302702" y="167240"/>
                </a:moveTo>
                <a:cubicBezTo>
                  <a:pt x="316810" y="167240"/>
                  <a:pt x="328412" y="178826"/>
                  <a:pt x="328412" y="192915"/>
                </a:cubicBezTo>
                <a:lnTo>
                  <a:pt x="328412" y="381911"/>
                </a:lnTo>
                <a:cubicBezTo>
                  <a:pt x="328412" y="396000"/>
                  <a:pt x="316810" y="407586"/>
                  <a:pt x="302702" y="407586"/>
                </a:cubicBezTo>
                <a:cubicBezTo>
                  <a:pt x="288408" y="407586"/>
                  <a:pt x="276899" y="396000"/>
                  <a:pt x="276899" y="381911"/>
                </a:cubicBezTo>
                <a:lnTo>
                  <a:pt x="276899" y="192915"/>
                </a:lnTo>
                <a:cubicBezTo>
                  <a:pt x="276899" y="178826"/>
                  <a:pt x="288594" y="167240"/>
                  <a:pt x="302702" y="167240"/>
                </a:cubicBezTo>
                <a:close/>
                <a:moveTo>
                  <a:pt x="190632" y="107965"/>
                </a:moveTo>
                <a:cubicBezTo>
                  <a:pt x="204746" y="107965"/>
                  <a:pt x="216353" y="119646"/>
                  <a:pt x="216353" y="133737"/>
                </a:cubicBezTo>
                <a:lnTo>
                  <a:pt x="216353" y="381907"/>
                </a:lnTo>
                <a:cubicBezTo>
                  <a:pt x="216353" y="395998"/>
                  <a:pt x="204746" y="407586"/>
                  <a:pt x="190632" y="407586"/>
                </a:cubicBezTo>
                <a:cubicBezTo>
                  <a:pt x="176425" y="407586"/>
                  <a:pt x="164911" y="395998"/>
                  <a:pt x="164911" y="381907"/>
                </a:cubicBezTo>
                <a:lnTo>
                  <a:pt x="164911" y="133737"/>
                </a:lnTo>
                <a:cubicBezTo>
                  <a:pt x="164911" y="119646"/>
                  <a:pt x="176518" y="107965"/>
                  <a:pt x="190632" y="107965"/>
                </a:cubicBezTo>
                <a:close/>
                <a:moveTo>
                  <a:pt x="86256" y="51447"/>
                </a:moveTo>
                <a:lnTo>
                  <a:pt x="86256" y="464229"/>
                </a:lnTo>
                <a:lnTo>
                  <a:pt x="517724" y="464229"/>
                </a:lnTo>
                <a:lnTo>
                  <a:pt x="517724" y="51447"/>
                </a:lnTo>
                <a:close/>
                <a:moveTo>
                  <a:pt x="25719" y="0"/>
                </a:moveTo>
                <a:lnTo>
                  <a:pt x="580861" y="0"/>
                </a:lnTo>
                <a:cubicBezTo>
                  <a:pt x="594974" y="0"/>
                  <a:pt x="606580" y="11587"/>
                  <a:pt x="606487" y="25677"/>
                </a:cubicBezTo>
                <a:cubicBezTo>
                  <a:pt x="606487" y="39767"/>
                  <a:pt x="593581" y="51447"/>
                  <a:pt x="579468" y="51447"/>
                </a:cubicBezTo>
                <a:lnTo>
                  <a:pt x="569162" y="51447"/>
                </a:lnTo>
                <a:lnTo>
                  <a:pt x="569162" y="488608"/>
                </a:lnTo>
                <a:cubicBezTo>
                  <a:pt x="569162" y="503996"/>
                  <a:pt x="557556" y="514285"/>
                  <a:pt x="543443" y="514285"/>
                </a:cubicBezTo>
                <a:lnTo>
                  <a:pt x="476499" y="514285"/>
                </a:lnTo>
                <a:lnTo>
                  <a:pt x="476499" y="579915"/>
                </a:lnTo>
                <a:cubicBezTo>
                  <a:pt x="476499" y="594005"/>
                  <a:pt x="464800" y="605592"/>
                  <a:pt x="450687" y="605592"/>
                </a:cubicBezTo>
                <a:cubicBezTo>
                  <a:pt x="436574" y="605592"/>
                  <a:pt x="424968" y="594005"/>
                  <a:pt x="424968" y="579915"/>
                </a:cubicBezTo>
                <a:lnTo>
                  <a:pt x="424968" y="514285"/>
                </a:lnTo>
                <a:lnTo>
                  <a:pt x="180219" y="514285"/>
                </a:lnTo>
                <a:lnTo>
                  <a:pt x="180219" y="579915"/>
                </a:lnTo>
                <a:cubicBezTo>
                  <a:pt x="180219" y="594005"/>
                  <a:pt x="168613" y="605592"/>
                  <a:pt x="154500" y="605592"/>
                </a:cubicBezTo>
                <a:cubicBezTo>
                  <a:pt x="140387" y="605592"/>
                  <a:pt x="128688" y="594005"/>
                  <a:pt x="128688" y="579915"/>
                </a:cubicBezTo>
                <a:lnTo>
                  <a:pt x="128688" y="514285"/>
                </a:lnTo>
                <a:lnTo>
                  <a:pt x="61744" y="514285"/>
                </a:lnTo>
                <a:cubicBezTo>
                  <a:pt x="47631" y="514285"/>
                  <a:pt x="36025" y="502698"/>
                  <a:pt x="36025" y="488608"/>
                </a:cubicBezTo>
                <a:lnTo>
                  <a:pt x="36025" y="51447"/>
                </a:lnTo>
                <a:lnTo>
                  <a:pt x="25719" y="51447"/>
                </a:lnTo>
                <a:cubicBezTo>
                  <a:pt x="11606" y="51447"/>
                  <a:pt x="0" y="39767"/>
                  <a:pt x="0" y="25677"/>
                </a:cubicBezTo>
                <a:cubicBezTo>
                  <a:pt x="0" y="11587"/>
                  <a:pt x="11606" y="0"/>
                  <a:pt x="2571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5" name="文本框 12">
            <a:extLst>
              <a:ext uri="{FF2B5EF4-FFF2-40B4-BE49-F238E27FC236}">
                <a16:creationId xmlns="" xmlns:a16="http://schemas.microsoft.com/office/drawing/2014/main" id="{F724FEDF-D231-43CE-8D4C-AE228A9E9B6C}"/>
              </a:ext>
            </a:extLst>
          </p:cNvPr>
          <p:cNvSpPr txBox="1"/>
          <p:nvPr/>
        </p:nvSpPr>
        <p:spPr>
          <a:xfrm>
            <a:off x="5012452" y="3511653"/>
            <a:ext cx="2117247" cy="1020664"/>
          </a:xfrm>
          <a:prstGeom prst="rect">
            <a:avLst/>
          </a:prstGeom>
          <a:noFill/>
        </p:spPr>
        <p:txBody>
          <a:bodyPr wrap="square" rtlCol="0">
            <a:spAutoFit/>
          </a:bodyPr>
          <a:lstStyle/>
          <a:p>
            <a:pPr algn="just">
              <a:lnSpc>
                <a:spcPct val="130000"/>
              </a:lnSpc>
            </a:pPr>
            <a:r>
              <a:rPr lang="en-US" altLang="zh-CN" sz="1600" b="1" dirty="0" smtClean="0">
                <a:solidFill>
                  <a:schemeClr val="accent5">
                    <a:lumMod val="75000"/>
                  </a:schemeClr>
                </a:solidFill>
                <a:latin typeface="Times New Roman" pitchFamily="18" charset="0"/>
                <a:cs typeface="Times New Roman" pitchFamily="18" charset="0"/>
              </a:rPr>
              <a:t>Acquire: study</a:t>
            </a:r>
            <a:r>
              <a:rPr lang="en-US" altLang="zh-CN" sz="1600" b="1" dirty="0">
                <a:solidFill>
                  <a:schemeClr val="accent5">
                    <a:lumMod val="75000"/>
                  </a:schemeClr>
                </a:solidFill>
                <a:latin typeface="Times New Roman" pitchFamily="18" charset="0"/>
                <a:cs typeface="Times New Roman" pitchFamily="18" charset="0"/>
              </a:rPr>
              <a:t>, training, experience, guidance, role model</a:t>
            </a:r>
            <a:endParaRPr lang="zh-CN" altLang="en-US" sz="1600" b="1" dirty="0">
              <a:solidFill>
                <a:schemeClr val="accent5">
                  <a:lumMod val="75000"/>
                </a:schemeClr>
              </a:solidFill>
              <a:latin typeface="Times New Roman" pitchFamily="18" charset="0"/>
              <a:cs typeface="Times New Roman" pitchFamily="18" charset="0"/>
            </a:endParaRPr>
          </a:p>
        </p:txBody>
      </p:sp>
      <p:sp>
        <p:nvSpPr>
          <p:cNvPr id="26" name="文本框 12">
            <a:extLst>
              <a:ext uri="{FF2B5EF4-FFF2-40B4-BE49-F238E27FC236}">
                <a16:creationId xmlns="" xmlns:a16="http://schemas.microsoft.com/office/drawing/2014/main" id="{F724FEDF-D231-43CE-8D4C-AE228A9E9B6C}"/>
              </a:ext>
            </a:extLst>
          </p:cNvPr>
          <p:cNvSpPr txBox="1"/>
          <p:nvPr/>
        </p:nvSpPr>
        <p:spPr>
          <a:xfrm>
            <a:off x="8724251" y="3515372"/>
            <a:ext cx="2117247" cy="1372683"/>
          </a:xfrm>
          <a:prstGeom prst="rect">
            <a:avLst/>
          </a:prstGeom>
          <a:noFill/>
        </p:spPr>
        <p:txBody>
          <a:bodyPr wrap="square" rtlCol="0">
            <a:spAutoFit/>
          </a:bodyPr>
          <a:lstStyle/>
          <a:p>
            <a:pPr algn="just">
              <a:lnSpc>
                <a:spcPct val="130000"/>
              </a:lnSpc>
            </a:pPr>
            <a:r>
              <a:rPr lang="en-US" altLang="zh-CN" sz="1600" b="1" dirty="0">
                <a:solidFill>
                  <a:schemeClr val="accent5">
                    <a:lumMod val="75000"/>
                  </a:schemeClr>
                </a:solidFill>
                <a:latin typeface="Times New Roman" pitchFamily="18" charset="0"/>
                <a:cs typeface="Times New Roman" pitchFamily="18" charset="0"/>
              </a:rPr>
              <a:t>Society: family, socio-economic, social, cultural, economic conditions</a:t>
            </a:r>
            <a:endParaRPr lang="zh-CN" altLang="en-US" sz="1600" b="1" dirty="0">
              <a:solidFill>
                <a:schemeClr val="accent5">
                  <a:lumMod val="75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2563241363"/>
      </p:ext>
    </p:extLst>
  </p:cSld>
  <p:clrMapOvr>
    <a:masterClrMapping/>
  </p:clrMapOvr>
  <mc:AlternateContent xmlns:mc="http://schemas.openxmlformats.org/markup-compatibility/2006" xmlns:p14="http://schemas.microsoft.com/office/powerpoint/2010/main">
    <mc:Choice Requires="p14">
      <p:transition spd="slow" p14:dur="1250" advClick="0" advTm="0">
        <p:randomBar dir="vert"/>
      </p:transition>
    </mc:Choice>
    <mc:Fallback xmlns="">
      <p:transition spd="slow" advClick="0" advTm="0">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arn(inVertical)">
                                      <p:cBhvr>
                                        <p:cTn id="7" dur="500"/>
                                        <p:tgtEl>
                                          <p:spTgt spid="1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25">
                                            <p:txEl>
                                              <p:pRg st="0" end="0"/>
                                            </p:txEl>
                                          </p:spTgt>
                                        </p:tgtEl>
                                        <p:attrNameLst>
                                          <p:attrName>style.visibility</p:attrName>
                                        </p:attrNameLst>
                                      </p:cBhvr>
                                      <p:to>
                                        <p:strVal val="visible"/>
                                      </p:to>
                                    </p:set>
                                    <p:animEffect transition="in" filter="barn(inVertical)">
                                      <p:cBhvr>
                                        <p:cTn id="10" dur="500"/>
                                        <p:tgtEl>
                                          <p:spTgt spid="25">
                                            <p:txEl>
                                              <p:pRg st="0" end="0"/>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26">
                                            <p:txEl>
                                              <p:pRg st="0" end="0"/>
                                            </p:txEl>
                                          </p:spTgt>
                                        </p:tgtEl>
                                        <p:attrNameLst>
                                          <p:attrName>style.visibility</p:attrName>
                                        </p:attrNameLst>
                                      </p:cBhvr>
                                      <p:to>
                                        <p:strVal val="visible"/>
                                      </p:to>
                                    </p:set>
                                    <p:animEffect transition="in" filter="barn(inVertical)">
                                      <p:cBhvr>
                                        <p:cTn id="13" dur="500"/>
                                        <p:tgtEl>
                                          <p:spTgt spid="2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43000"/>
            <a:ext cx="12192000" cy="4572000"/>
          </a:xfrm>
          <a:prstGeom prst="rect">
            <a:avLst/>
          </a:prstGeom>
        </p:spPr>
      </p:pic>
      <p:sp>
        <p:nvSpPr>
          <p:cNvPr id="3" name="文本框 2"/>
          <p:cNvSpPr txBox="1"/>
          <p:nvPr/>
        </p:nvSpPr>
        <p:spPr>
          <a:xfrm>
            <a:off x="656951" y="1595174"/>
            <a:ext cx="1922193" cy="707886"/>
          </a:xfrm>
          <a:prstGeom prst="rect">
            <a:avLst/>
          </a:prstGeom>
          <a:noFill/>
        </p:spPr>
        <p:txBody>
          <a:bodyPr wrap="none" rtlCol="0" anchor="ctr">
            <a:spAutoFit/>
          </a:bodyPr>
          <a:lstStyle/>
          <a:p>
            <a:r>
              <a:rPr lang="en-US" altLang="zh-CN" sz="4000" dirty="0">
                <a:solidFill>
                  <a:srgbClr val="AF935C"/>
                </a:solidFill>
                <a:latin typeface="微软雅黑" panose="020B0503020204020204" pitchFamily="34" charset="-122"/>
                <a:ea typeface="微软雅黑" panose="020B0503020204020204" pitchFamily="34" charset="-122"/>
                <a:cs typeface="+mn-ea"/>
                <a:sym typeface="+mn-lt"/>
              </a:rPr>
              <a:t>Part 03</a:t>
            </a:r>
            <a:endParaRPr lang="zh-CN" altLang="en-US" sz="4000" dirty="0">
              <a:solidFill>
                <a:srgbClr val="AF935C"/>
              </a:solidFill>
              <a:latin typeface="微软雅黑" panose="020B0503020204020204" pitchFamily="34" charset="-122"/>
              <a:ea typeface="微软雅黑" panose="020B0503020204020204" pitchFamily="34" charset="-122"/>
              <a:cs typeface="+mn-ea"/>
              <a:sym typeface="+mn-lt"/>
            </a:endParaRPr>
          </a:p>
        </p:txBody>
      </p:sp>
      <p:sp>
        <p:nvSpPr>
          <p:cNvPr id="4" name="文本框 3"/>
          <p:cNvSpPr txBox="1"/>
          <p:nvPr/>
        </p:nvSpPr>
        <p:spPr>
          <a:xfrm>
            <a:off x="1115218" y="2146582"/>
            <a:ext cx="2470548" cy="707886"/>
          </a:xfrm>
          <a:prstGeom prst="rect">
            <a:avLst/>
          </a:prstGeom>
          <a:noFill/>
        </p:spPr>
        <p:txBody>
          <a:bodyPr vert="horz" wrap="none" rtlCol="0">
            <a:spAutoFit/>
          </a:bodyPr>
          <a:lstStyle/>
          <a:p>
            <a:r>
              <a:rPr lang="en-US" altLang="zh-CN" sz="4000" spc="300" dirty="0" smtClean="0">
                <a:solidFill>
                  <a:schemeClr val="bg1"/>
                </a:solidFill>
                <a:latin typeface="微软雅黑" panose="020B0503020204020204" pitchFamily="34" charset="-122"/>
                <a:ea typeface="微软雅黑" panose="020B0503020204020204" pitchFamily="34" charset="-122"/>
                <a:cs typeface="+mn-ea"/>
                <a:sym typeface="+mn-lt"/>
              </a:rPr>
              <a:t>Analysis</a:t>
            </a:r>
            <a:endParaRPr lang="zh-CN" altLang="en-US" sz="4000" spc="300" dirty="0">
              <a:solidFill>
                <a:schemeClr val="bg1"/>
              </a:solidFill>
              <a:latin typeface="微软雅黑" panose="020B0503020204020204" pitchFamily="34" charset="-122"/>
              <a:ea typeface="微软雅黑" panose="020B0503020204020204" pitchFamily="34" charset="-122"/>
              <a:cs typeface="+mn-ea"/>
              <a:sym typeface="+mn-lt"/>
            </a:endParaRPr>
          </a:p>
        </p:txBody>
      </p:sp>
    </p:spTree>
    <p:extLst>
      <p:ext uri="{BB962C8B-B14F-4D97-AF65-F5344CB8AC3E}">
        <p14:creationId xmlns:p14="http://schemas.microsoft.com/office/powerpoint/2010/main" val="2059937090"/>
      </p:ext>
    </p:extLst>
  </p:cSld>
  <p:clrMapOvr>
    <a:masterClrMapping/>
  </p:clrMapOvr>
  <mc:AlternateContent xmlns:mc="http://schemas.openxmlformats.org/markup-compatibility/2006" xmlns:p14="http://schemas.microsoft.com/office/powerpoint/2010/main">
    <mc:Choice Requires="p14">
      <p:transition spd="slow" p14:dur="1250" advTm="2000">
        <p14:flip dir="r"/>
      </p:transition>
    </mc:Choice>
    <mc:Fallback xmlns="">
      <p:transition spd="slow"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32" fill="hold" grpId="0" nodeType="afterEffect">
                                  <p:stCondLst>
                                    <p:cond delay="0"/>
                                  </p:stCondLst>
                                  <p:iterate type="lt">
                                    <p:tmPct val="30000"/>
                                  </p:iterate>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strVal val="4*#ppt_w"/>
                                          </p:val>
                                        </p:tav>
                                        <p:tav tm="100000">
                                          <p:val>
                                            <p:strVal val="#ppt_w"/>
                                          </p:val>
                                        </p:tav>
                                      </p:tavLst>
                                    </p:anim>
                                    <p:anim calcmode="lin" valueType="num">
                                      <p:cBhvr>
                                        <p:cTn id="8" dur="500" fill="hold"/>
                                        <p:tgtEl>
                                          <p:spTgt spid="4"/>
                                        </p:tgtEl>
                                        <p:attrNameLst>
                                          <p:attrName>ppt_h</p:attrName>
                                        </p:attrNameLst>
                                      </p:cBhvr>
                                      <p:tavLst>
                                        <p:tav tm="0">
                                          <p:val>
                                            <p:strVal val="4*#ppt_h"/>
                                          </p:val>
                                        </p:tav>
                                        <p:tav tm="100000">
                                          <p:val>
                                            <p:strVal val="#ppt_h"/>
                                          </p:val>
                                        </p:tav>
                                      </p:tavLst>
                                    </p:anim>
                                  </p:childTnLst>
                                </p:cTn>
                              </p:par>
                              <p:par>
                                <p:cTn id="9" presetID="10" presetClass="entr" presetSubtype="0" fill="hold" grpId="1" nodeType="withEffect">
                                  <p:stCondLst>
                                    <p:cond delay="0"/>
                                  </p:stCondLst>
                                  <p:iterate type="lt">
                                    <p:tmPct val="30000"/>
                                  </p:iterate>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2" presetClass="entr" presetSubtype="8" decel="100000" fill="hold" grpId="0" nodeType="with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1000" fill="hold"/>
                                        <p:tgtEl>
                                          <p:spTgt spid="3"/>
                                        </p:tgtEl>
                                        <p:attrNameLst>
                                          <p:attrName>ppt_x</p:attrName>
                                        </p:attrNameLst>
                                      </p:cBhvr>
                                      <p:tavLst>
                                        <p:tav tm="0">
                                          <p:val>
                                            <p:strVal val="0-#ppt_w/2"/>
                                          </p:val>
                                        </p:tav>
                                        <p:tav tm="100000">
                                          <p:val>
                                            <p:strVal val="#ppt_x"/>
                                          </p:val>
                                        </p:tav>
                                      </p:tavLst>
                                    </p:anim>
                                    <p:anim calcmode="lin" valueType="num">
                                      <p:cBhvr additive="base">
                                        <p:cTn id="15" dur="10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4"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 name="组合 40"/>
          <p:cNvGrpSpPr/>
          <p:nvPr/>
        </p:nvGrpSpPr>
        <p:grpSpPr>
          <a:xfrm>
            <a:off x="4433664" y="1913378"/>
            <a:ext cx="3461389" cy="3055185"/>
            <a:chOff x="3325248" y="1435033"/>
            <a:chExt cx="2596042" cy="2291389"/>
          </a:xfrm>
        </p:grpSpPr>
        <p:sp>
          <p:nvSpPr>
            <p:cNvPr id="4" name="Freeform: Shape 3"/>
            <p:cNvSpPr/>
            <p:nvPr/>
          </p:nvSpPr>
          <p:spPr>
            <a:xfrm>
              <a:off x="3783303" y="1631165"/>
              <a:ext cx="1671669" cy="1897118"/>
            </a:xfrm>
            <a:custGeom>
              <a:avLst/>
              <a:gdLst/>
              <a:ahLst/>
              <a:cxnLst>
                <a:cxn ang="0">
                  <a:pos x="wd2" y="hd2"/>
                </a:cxn>
                <a:cxn ang="5400000">
                  <a:pos x="wd2" y="hd2"/>
                </a:cxn>
                <a:cxn ang="10800000">
                  <a:pos x="wd2" y="hd2"/>
                </a:cxn>
                <a:cxn ang="16200000">
                  <a:pos x="wd2" y="hd2"/>
                </a:cxn>
              </a:cxnLst>
              <a:rect l="0" t="0" r="r" b="b"/>
              <a:pathLst>
                <a:path w="21529" h="21570" extrusionOk="0">
                  <a:moveTo>
                    <a:pt x="538" y="6909"/>
                  </a:moveTo>
                  <a:cubicBezTo>
                    <a:pt x="1461" y="7610"/>
                    <a:pt x="2084" y="8535"/>
                    <a:pt x="2344" y="9550"/>
                  </a:cubicBezTo>
                  <a:cubicBezTo>
                    <a:pt x="2607" y="10563"/>
                    <a:pt x="2500" y="11653"/>
                    <a:pt x="2066" y="12653"/>
                  </a:cubicBezTo>
                  <a:cubicBezTo>
                    <a:pt x="1851" y="13153"/>
                    <a:pt x="1549" y="13624"/>
                    <a:pt x="1175" y="14047"/>
                  </a:cubicBezTo>
                  <a:cubicBezTo>
                    <a:pt x="988" y="14258"/>
                    <a:pt x="783" y="14456"/>
                    <a:pt x="563" y="14641"/>
                  </a:cubicBezTo>
                  <a:cubicBezTo>
                    <a:pt x="535" y="14664"/>
                    <a:pt x="508" y="14687"/>
                    <a:pt x="480" y="14710"/>
                  </a:cubicBezTo>
                  <a:cubicBezTo>
                    <a:pt x="448" y="14736"/>
                    <a:pt x="416" y="14761"/>
                    <a:pt x="384" y="14787"/>
                  </a:cubicBezTo>
                  <a:cubicBezTo>
                    <a:pt x="262" y="14888"/>
                    <a:pt x="169" y="15015"/>
                    <a:pt x="114" y="15148"/>
                  </a:cubicBezTo>
                  <a:cubicBezTo>
                    <a:pt x="5" y="15419"/>
                    <a:pt x="39" y="15673"/>
                    <a:pt x="115" y="15884"/>
                  </a:cubicBezTo>
                  <a:cubicBezTo>
                    <a:pt x="195" y="16097"/>
                    <a:pt x="324" y="16283"/>
                    <a:pt x="510" y="16443"/>
                  </a:cubicBezTo>
                  <a:cubicBezTo>
                    <a:pt x="604" y="16523"/>
                    <a:pt x="714" y="16596"/>
                    <a:pt x="845" y="16653"/>
                  </a:cubicBezTo>
                  <a:cubicBezTo>
                    <a:pt x="977" y="16710"/>
                    <a:pt x="1132" y="16749"/>
                    <a:pt x="1297" y="16755"/>
                  </a:cubicBezTo>
                  <a:cubicBezTo>
                    <a:pt x="1379" y="16758"/>
                    <a:pt x="1462" y="16752"/>
                    <a:pt x="1542" y="16738"/>
                  </a:cubicBezTo>
                  <a:cubicBezTo>
                    <a:pt x="1582" y="16731"/>
                    <a:pt x="1622" y="16722"/>
                    <a:pt x="1660" y="16711"/>
                  </a:cubicBezTo>
                  <a:cubicBezTo>
                    <a:pt x="1682" y="16705"/>
                    <a:pt x="1703" y="16698"/>
                    <a:pt x="1725" y="16692"/>
                  </a:cubicBezTo>
                  <a:cubicBezTo>
                    <a:pt x="1761" y="16682"/>
                    <a:pt x="1797" y="16672"/>
                    <a:pt x="1833" y="16661"/>
                  </a:cubicBezTo>
                  <a:cubicBezTo>
                    <a:pt x="1870" y="16652"/>
                    <a:pt x="1906" y="16642"/>
                    <a:pt x="1942" y="16633"/>
                  </a:cubicBezTo>
                  <a:cubicBezTo>
                    <a:pt x="2088" y="16595"/>
                    <a:pt x="2235" y="16563"/>
                    <a:pt x="2384" y="16535"/>
                  </a:cubicBezTo>
                  <a:cubicBezTo>
                    <a:pt x="2977" y="16425"/>
                    <a:pt x="3590" y="16393"/>
                    <a:pt x="4193" y="16443"/>
                  </a:cubicBezTo>
                  <a:cubicBezTo>
                    <a:pt x="5401" y="16540"/>
                    <a:pt x="6568" y="16973"/>
                    <a:pt x="7492" y="17666"/>
                  </a:cubicBezTo>
                  <a:cubicBezTo>
                    <a:pt x="8420" y="18356"/>
                    <a:pt x="9100" y="19300"/>
                    <a:pt x="9406" y="20334"/>
                  </a:cubicBezTo>
                  <a:cubicBezTo>
                    <a:pt x="9425" y="20399"/>
                    <a:pt x="9443" y="20464"/>
                    <a:pt x="9460" y="20529"/>
                  </a:cubicBezTo>
                  <a:cubicBezTo>
                    <a:pt x="9468" y="20561"/>
                    <a:pt x="9475" y="20594"/>
                    <a:pt x="9483" y="20627"/>
                  </a:cubicBezTo>
                  <a:cubicBezTo>
                    <a:pt x="9488" y="20647"/>
                    <a:pt x="9492" y="20666"/>
                    <a:pt x="9497" y="20686"/>
                  </a:cubicBezTo>
                  <a:cubicBezTo>
                    <a:pt x="9499" y="20695"/>
                    <a:pt x="9501" y="20704"/>
                    <a:pt x="9503" y="20713"/>
                  </a:cubicBezTo>
                  <a:cubicBezTo>
                    <a:pt x="9508" y="20728"/>
                    <a:pt x="9512" y="20744"/>
                    <a:pt x="9517" y="20759"/>
                  </a:cubicBezTo>
                  <a:cubicBezTo>
                    <a:pt x="9552" y="20878"/>
                    <a:pt x="9606" y="20989"/>
                    <a:pt x="9688" y="21099"/>
                  </a:cubicBezTo>
                  <a:cubicBezTo>
                    <a:pt x="9769" y="21207"/>
                    <a:pt x="9878" y="21306"/>
                    <a:pt x="10002" y="21381"/>
                  </a:cubicBezTo>
                  <a:cubicBezTo>
                    <a:pt x="10253" y="21532"/>
                    <a:pt x="10545" y="21583"/>
                    <a:pt x="10808" y="21567"/>
                  </a:cubicBezTo>
                  <a:cubicBezTo>
                    <a:pt x="11073" y="21551"/>
                    <a:pt x="11324" y="21474"/>
                    <a:pt x="11546" y="21332"/>
                  </a:cubicBezTo>
                  <a:cubicBezTo>
                    <a:pt x="11766" y="21192"/>
                    <a:pt x="11953" y="20969"/>
                    <a:pt x="12021" y="20712"/>
                  </a:cubicBezTo>
                  <a:cubicBezTo>
                    <a:pt x="12040" y="20640"/>
                    <a:pt x="12058" y="20569"/>
                    <a:pt x="12076" y="20498"/>
                  </a:cubicBezTo>
                  <a:cubicBezTo>
                    <a:pt x="12094" y="20432"/>
                    <a:pt x="12113" y="20368"/>
                    <a:pt x="12134" y="20303"/>
                  </a:cubicBezTo>
                  <a:cubicBezTo>
                    <a:pt x="12215" y="20044"/>
                    <a:pt x="12319" y="19791"/>
                    <a:pt x="12442" y="19546"/>
                  </a:cubicBezTo>
                  <a:cubicBezTo>
                    <a:pt x="12933" y="18564"/>
                    <a:pt x="13762" y="17719"/>
                    <a:pt x="14798" y="17166"/>
                  </a:cubicBezTo>
                  <a:cubicBezTo>
                    <a:pt x="15832" y="16609"/>
                    <a:pt x="17063" y="16343"/>
                    <a:pt x="18274" y="16412"/>
                  </a:cubicBezTo>
                  <a:cubicBezTo>
                    <a:pt x="18576" y="16429"/>
                    <a:pt x="18877" y="16466"/>
                    <a:pt x="19174" y="16523"/>
                  </a:cubicBezTo>
                  <a:cubicBezTo>
                    <a:pt x="19322" y="16551"/>
                    <a:pt x="19469" y="16584"/>
                    <a:pt x="19614" y="16622"/>
                  </a:cubicBezTo>
                  <a:cubicBezTo>
                    <a:pt x="19687" y="16641"/>
                    <a:pt x="19759" y="16661"/>
                    <a:pt x="19831" y="16683"/>
                  </a:cubicBezTo>
                  <a:cubicBezTo>
                    <a:pt x="19845" y="16687"/>
                    <a:pt x="19859" y="16690"/>
                    <a:pt x="19873" y="16694"/>
                  </a:cubicBezTo>
                  <a:cubicBezTo>
                    <a:pt x="19893" y="16699"/>
                    <a:pt x="19914" y="16704"/>
                    <a:pt x="19934" y="16709"/>
                  </a:cubicBezTo>
                  <a:cubicBezTo>
                    <a:pt x="19975" y="16717"/>
                    <a:pt x="20008" y="16723"/>
                    <a:pt x="20046" y="16728"/>
                  </a:cubicBezTo>
                  <a:cubicBezTo>
                    <a:pt x="20121" y="16737"/>
                    <a:pt x="20197" y="16740"/>
                    <a:pt x="20272" y="16737"/>
                  </a:cubicBezTo>
                  <a:cubicBezTo>
                    <a:pt x="20577" y="16722"/>
                    <a:pt x="20847" y="16603"/>
                    <a:pt x="21043" y="16447"/>
                  </a:cubicBezTo>
                  <a:cubicBezTo>
                    <a:pt x="21241" y="16290"/>
                    <a:pt x="21384" y="16093"/>
                    <a:pt x="21460" y="15864"/>
                  </a:cubicBezTo>
                  <a:cubicBezTo>
                    <a:pt x="21536" y="15637"/>
                    <a:pt x="21535" y="15362"/>
                    <a:pt x="21412" y="15118"/>
                  </a:cubicBezTo>
                  <a:cubicBezTo>
                    <a:pt x="21352" y="14997"/>
                    <a:pt x="21266" y="14888"/>
                    <a:pt x="21168" y="14801"/>
                  </a:cubicBezTo>
                  <a:cubicBezTo>
                    <a:pt x="21156" y="14789"/>
                    <a:pt x="21144" y="14778"/>
                    <a:pt x="21131" y="14768"/>
                  </a:cubicBezTo>
                  <a:cubicBezTo>
                    <a:pt x="21121" y="14759"/>
                    <a:pt x="21110" y="14751"/>
                    <a:pt x="21100" y="14742"/>
                  </a:cubicBezTo>
                  <a:cubicBezTo>
                    <a:pt x="21085" y="14730"/>
                    <a:pt x="21069" y="14718"/>
                    <a:pt x="21054" y="14706"/>
                  </a:cubicBezTo>
                  <a:cubicBezTo>
                    <a:pt x="21027" y="14683"/>
                    <a:pt x="21000" y="14660"/>
                    <a:pt x="20972" y="14638"/>
                  </a:cubicBezTo>
                  <a:cubicBezTo>
                    <a:pt x="20086" y="13898"/>
                    <a:pt x="19447" y="12932"/>
                    <a:pt x="19183" y="11888"/>
                  </a:cubicBezTo>
                  <a:cubicBezTo>
                    <a:pt x="18915" y="10846"/>
                    <a:pt x="19029" y="9733"/>
                    <a:pt x="19498" y="8745"/>
                  </a:cubicBezTo>
                  <a:cubicBezTo>
                    <a:pt x="19730" y="8251"/>
                    <a:pt x="20049" y="7788"/>
                    <a:pt x="20437" y="7376"/>
                  </a:cubicBezTo>
                  <a:cubicBezTo>
                    <a:pt x="20631" y="7169"/>
                    <a:pt x="20842" y="6976"/>
                    <a:pt x="21068" y="6797"/>
                  </a:cubicBezTo>
                  <a:cubicBezTo>
                    <a:pt x="21086" y="6783"/>
                    <a:pt x="21103" y="6768"/>
                    <a:pt x="21121" y="6754"/>
                  </a:cubicBezTo>
                  <a:cubicBezTo>
                    <a:pt x="21140" y="6738"/>
                    <a:pt x="21177" y="6706"/>
                    <a:pt x="21195" y="6687"/>
                  </a:cubicBezTo>
                  <a:cubicBezTo>
                    <a:pt x="21240" y="6644"/>
                    <a:pt x="21282" y="6597"/>
                    <a:pt x="21321" y="6545"/>
                  </a:cubicBezTo>
                  <a:cubicBezTo>
                    <a:pt x="21398" y="6443"/>
                    <a:pt x="21460" y="6324"/>
                    <a:pt x="21494" y="6198"/>
                  </a:cubicBezTo>
                  <a:cubicBezTo>
                    <a:pt x="21566" y="5945"/>
                    <a:pt x="21523" y="5678"/>
                    <a:pt x="21405" y="5462"/>
                  </a:cubicBezTo>
                  <a:cubicBezTo>
                    <a:pt x="21288" y="5244"/>
                    <a:pt x="21102" y="5063"/>
                    <a:pt x="20863" y="4939"/>
                  </a:cubicBezTo>
                  <a:cubicBezTo>
                    <a:pt x="20627" y="4815"/>
                    <a:pt x="20327" y="4759"/>
                    <a:pt x="20047" y="4795"/>
                  </a:cubicBezTo>
                  <a:cubicBezTo>
                    <a:pt x="19977" y="4804"/>
                    <a:pt x="19909" y="4818"/>
                    <a:pt x="19844" y="4836"/>
                  </a:cubicBezTo>
                  <a:cubicBezTo>
                    <a:pt x="19803" y="4847"/>
                    <a:pt x="19762" y="4859"/>
                    <a:pt x="19721" y="4870"/>
                  </a:cubicBezTo>
                  <a:cubicBezTo>
                    <a:pt x="19653" y="4889"/>
                    <a:pt x="19577" y="4908"/>
                    <a:pt x="19505" y="4926"/>
                  </a:cubicBezTo>
                  <a:cubicBezTo>
                    <a:pt x="19358" y="4961"/>
                    <a:pt x="19209" y="4992"/>
                    <a:pt x="19060" y="5018"/>
                  </a:cubicBezTo>
                  <a:cubicBezTo>
                    <a:pt x="18463" y="5122"/>
                    <a:pt x="17850" y="5149"/>
                    <a:pt x="17246" y="5096"/>
                  </a:cubicBezTo>
                  <a:cubicBezTo>
                    <a:pt x="16038" y="4993"/>
                    <a:pt x="14878" y="4552"/>
                    <a:pt x="13961" y="3850"/>
                  </a:cubicBezTo>
                  <a:cubicBezTo>
                    <a:pt x="13041" y="3153"/>
                    <a:pt x="12371" y="2203"/>
                    <a:pt x="12075" y="1166"/>
                  </a:cubicBezTo>
                  <a:cubicBezTo>
                    <a:pt x="12057" y="1101"/>
                    <a:pt x="12039" y="1036"/>
                    <a:pt x="12023" y="971"/>
                  </a:cubicBezTo>
                  <a:cubicBezTo>
                    <a:pt x="12015" y="934"/>
                    <a:pt x="12006" y="898"/>
                    <a:pt x="11998" y="861"/>
                  </a:cubicBezTo>
                  <a:cubicBezTo>
                    <a:pt x="11995" y="852"/>
                    <a:pt x="11993" y="843"/>
                    <a:pt x="11991" y="833"/>
                  </a:cubicBezTo>
                  <a:cubicBezTo>
                    <a:pt x="11985" y="815"/>
                    <a:pt x="11979" y="796"/>
                    <a:pt x="11974" y="777"/>
                  </a:cubicBezTo>
                  <a:cubicBezTo>
                    <a:pt x="11963" y="745"/>
                    <a:pt x="11951" y="715"/>
                    <a:pt x="11937" y="684"/>
                  </a:cubicBezTo>
                  <a:cubicBezTo>
                    <a:pt x="11829" y="437"/>
                    <a:pt x="11599" y="233"/>
                    <a:pt x="11351" y="127"/>
                  </a:cubicBezTo>
                  <a:cubicBezTo>
                    <a:pt x="11101" y="18"/>
                    <a:pt x="10837" y="-17"/>
                    <a:pt x="10575" y="7"/>
                  </a:cubicBezTo>
                  <a:cubicBezTo>
                    <a:pt x="10315" y="32"/>
                    <a:pt x="10046" y="122"/>
                    <a:pt x="9826" y="300"/>
                  </a:cubicBezTo>
                  <a:cubicBezTo>
                    <a:pt x="9718" y="388"/>
                    <a:pt x="9626" y="498"/>
                    <a:pt x="9562" y="615"/>
                  </a:cubicBezTo>
                  <a:cubicBezTo>
                    <a:pt x="9530" y="674"/>
                    <a:pt x="9505" y="735"/>
                    <a:pt x="9485" y="795"/>
                  </a:cubicBezTo>
                  <a:cubicBezTo>
                    <a:pt x="9481" y="810"/>
                    <a:pt x="9476" y="825"/>
                    <a:pt x="9472" y="840"/>
                  </a:cubicBezTo>
                  <a:cubicBezTo>
                    <a:pt x="9469" y="853"/>
                    <a:pt x="9466" y="866"/>
                    <a:pt x="9463" y="879"/>
                  </a:cubicBezTo>
                  <a:cubicBezTo>
                    <a:pt x="9459" y="897"/>
                    <a:pt x="9455" y="914"/>
                    <a:pt x="9450" y="932"/>
                  </a:cubicBezTo>
                  <a:cubicBezTo>
                    <a:pt x="9420" y="1060"/>
                    <a:pt x="9382" y="1193"/>
                    <a:pt x="9340" y="1321"/>
                  </a:cubicBezTo>
                  <a:cubicBezTo>
                    <a:pt x="9256" y="1578"/>
                    <a:pt x="9150" y="1830"/>
                    <a:pt x="9023" y="2073"/>
                  </a:cubicBezTo>
                  <a:cubicBezTo>
                    <a:pt x="8517" y="3047"/>
                    <a:pt x="7672" y="3880"/>
                    <a:pt x="6626" y="4420"/>
                  </a:cubicBezTo>
                  <a:cubicBezTo>
                    <a:pt x="5578" y="4965"/>
                    <a:pt x="4368" y="5265"/>
                    <a:pt x="3198" y="5207"/>
                  </a:cubicBezTo>
                  <a:cubicBezTo>
                    <a:pt x="2906" y="5192"/>
                    <a:pt x="2617" y="5155"/>
                    <a:pt x="2336" y="5095"/>
                  </a:cubicBezTo>
                  <a:cubicBezTo>
                    <a:pt x="2195" y="5065"/>
                    <a:pt x="2056" y="5030"/>
                    <a:pt x="1920" y="4988"/>
                  </a:cubicBezTo>
                  <a:cubicBezTo>
                    <a:pt x="1886" y="4977"/>
                    <a:pt x="1852" y="4966"/>
                    <a:pt x="1818" y="4956"/>
                  </a:cubicBezTo>
                  <a:cubicBezTo>
                    <a:pt x="1781" y="4943"/>
                    <a:pt x="1743" y="4930"/>
                    <a:pt x="1706" y="4918"/>
                  </a:cubicBezTo>
                  <a:cubicBezTo>
                    <a:pt x="1594" y="4880"/>
                    <a:pt x="1468" y="4854"/>
                    <a:pt x="1337" y="4844"/>
                  </a:cubicBezTo>
                  <a:cubicBezTo>
                    <a:pt x="1075" y="4823"/>
                    <a:pt x="781" y="4881"/>
                    <a:pt x="542" y="5026"/>
                  </a:cubicBezTo>
                  <a:cubicBezTo>
                    <a:pt x="302" y="5169"/>
                    <a:pt x="123" y="5392"/>
                    <a:pt x="46" y="5641"/>
                  </a:cubicBezTo>
                  <a:cubicBezTo>
                    <a:pt x="-34" y="5890"/>
                    <a:pt x="-4" y="6161"/>
                    <a:pt x="100" y="6382"/>
                  </a:cubicBezTo>
                  <a:cubicBezTo>
                    <a:pt x="203" y="6605"/>
                    <a:pt x="368" y="6779"/>
                    <a:pt x="541" y="6911"/>
                  </a:cubicBezTo>
                  <a:cubicBezTo>
                    <a:pt x="599" y="6852"/>
                    <a:pt x="656" y="6793"/>
                    <a:pt x="714" y="6734"/>
                  </a:cubicBezTo>
                  <a:cubicBezTo>
                    <a:pt x="772" y="6675"/>
                    <a:pt x="830" y="6616"/>
                    <a:pt x="888" y="6557"/>
                  </a:cubicBezTo>
                  <a:cubicBezTo>
                    <a:pt x="945" y="6497"/>
                    <a:pt x="1003" y="6438"/>
                    <a:pt x="1061" y="6379"/>
                  </a:cubicBezTo>
                  <a:cubicBezTo>
                    <a:pt x="1119" y="6320"/>
                    <a:pt x="1176" y="6261"/>
                    <a:pt x="1234" y="6202"/>
                  </a:cubicBezTo>
                  <a:cubicBezTo>
                    <a:pt x="1158" y="6144"/>
                    <a:pt x="1109" y="6084"/>
                    <a:pt x="1087" y="6034"/>
                  </a:cubicBezTo>
                  <a:cubicBezTo>
                    <a:pt x="1065" y="5985"/>
                    <a:pt x="1065" y="5946"/>
                    <a:pt x="1075" y="5913"/>
                  </a:cubicBezTo>
                  <a:cubicBezTo>
                    <a:pt x="1086" y="5879"/>
                    <a:pt x="1110" y="5850"/>
                    <a:pt x="1143" y="5831"/>
                  </a:cubicBezTo>
                  <a:cubicBezTo>
                    <a:pt x="1175" y="5812"/>
                    <a:pt x="1215" y="5802"/>
                    <a:pt x="1274" y="5806"/>
                  </a:cubicBezTo>
                  <a:cubicBezTo>
                    <a:pt x="1304" y="5809"/>
                    <a:pt x="1337" y="5815"/>
                    <a:pt x="1375" y="5828"/>
                  </a:cubicBezTo>
                  <a:cubicBezTo>
                    <a:pt x="1413" y="5841"/>
                    <a:pt x="1451" y="5854"/>
                    <a:pt x="1489" y="5866"/>
                  </a:cubicBezTo>
                  <a:cubicBezTo>
                    <a:pt x="1530" y="5880"/>
                    <a:pt x="1572" y="5893"/>
                    <a:pt x="1614" y="5907"/>
                  </a:cubicBezTo>
                  <a:cubicBezTo>
                    <a:pt x="1782" y="5959"/>
                    <a:pt x="1952" y="6003"/>
                    <a:pt x="2124" y="6040"/>
                  </a:cubicBezTo>
                  <a:cubicBezTo>
                    <a:pt x="2467" y="6114"/>
                    <a:pt x="2816" y="6157"/>
                    <a:pt x="3164" y="6173"/>
                  </a:cubicBezTo>
                  <a:cubicBezTo>
                    <a:pt x="4563" y="6236"/>
                    <a:pt x="5942" y="5862"/>
                    <a:pt x="7165" y="5228"/>
                  </a:cubicBezTo>
                  <a:cubicBezTo>
                    <a:pt x="8398" y="4591"/>
                    <a:pt x="9394" y="3609"/>
                    <a:pt x="9987" y="2465"/>
                  </a:cubicBezTo>
                  <a:cubicBezTo>
                    <a:pt x="10136" y="2179"/>
                    <a:pt x="10261" y="1883"/>
                    <a:pt x="10360" y="1582"/>
                  </a:cubicBezTo>
                  <a:cubicBezTo>
                    <a:pt x="10410" y="1430"/>
                    <a:pt x="10452" y="1280"/>
                    <a:pt x="10490" y="1122"/>
                  </a:cubicBezTo>
                  <a:cubicBezTo>
                    <a:pt x="10494" y="1105"/>
                    <a:pt x="10498" y="1087"/>
                    <a:pt x="10502" y="1069"/>
                  </a:cubicBezTo>
                  <a:cubicBezTo>
                    <a:pt x="10503" y="1064"/>
                    <a:pt x="10505" y="1059"/>
                    <a:pt x="10506" y="1054"/>
                  </a:cubicBezTo>
                  <a:cubicBezTo>
                    <a:pt x="10506" y="1051"/>
                    <a:pt x="10508" y="1049"/>
                    <a:pt x="10508" y="1047"/>
                  </a:cubicBezTo>
                  <a:cubicBezTo>
                    <a:pt x="10511" y="1037"/>
                    <a:pt x="10515" y="1029"/>
                    <a:pt x="10518" y="1022"/>
                  </a:cubicBezTo>
                  <a:cubicBezTo>
                    <a:pt x="10526" y="1009"/>
                    <a:pt x="10534" y="999"/>
                    <a:pt x="10547" y="989"/>
                  </a:cubicBezTo>
                  <a:cubicBezTo>
                    <a:pt x="10570" y="968"/>
                    <a:pt x="10622" y="945"/>
                    <a:pt x="10690" y="939"/>
                  </a:cubicBezTo>
                  <a:cubicBezTo>
                    <a:pt x="10756" y="932"/>
                    <a:pt x="10830" y="944"/>
                    <a:pt x="10876" y="965"/>
                  </a:cubicBezTo>
                  <a:cubicBezTo>
                    <a:pt x="10924" y="988"/>
                    <a:pt x="10939" y="1006"/>
                    <a:pt x="10951" y="1031"/>
                  </a:cubicBezTo>
                  <a:cubicBezTo>
                    <a:pt x="10952" y="1034"/>
                    <a:pt x="10954" y="1038"/>
                    <a:pt x="10955" y="1041"/>
                  </a:cubicBezTo>
                  <a:cubicBezTo>
                    <a:pt x="10955" y="1040"/>
                    <a:pt x="10955" y="1039"/>
                    <a:pt x="10955" y="1037"/>
                  </a:cubicBezTo>
                  <a:cubicBezTo>
                    <a:pt x="10957" y="1046"/>
                    <a:pt x="10959" y="1054"/>
                    <a:pt x="10961" y="1063"/>
                  </a:cubicBezTo>
                  <a:cubicBezTo>
                    <a:pt x="10969" y="1098"/>
                    <a:pt x="10977" y="1132"/>
                    <a:pt x="10985" y="1167"/>
                  </a:cubicBezTo>
                  <a:cubicBezTo>
                    <a:pt x="11004" y="1244"/>
                    <a:pt x="11024" y="1321"/>
                    <a:pt x="11046" y="1397"/>
                  </a:cubicBezTo>
                  <a:cubicBezTo>
                    <a:pt x="11396" y="2621"/>
                    <a:pt x="12185" y="3739"/>
                    <a:pt x="13267" y="4560"/>
                  </a:cubicBezTo>
                  <a:cubicBezTo>
                    <a:pt x="13808" y="4971"/>
                    <a:pt x="14418" y="5310"/>
                    <a:pt x="15075" y="5559"/>
                  </a:cubicBezTo>
                  <a:cubicBezTo>
                    <a:pt x="15732" y="5808"/>
                    <a:pt x="16432" y="5966"/>
                    <a:pt x="17141" y="6028"/>
                  </a:cubicBezTo>
                  <a:cubicBezTo>
                    <a:pt x="17850" y="6091"/>
                    <a:pt x="18568" y="6059"/>
                    <a:pt x="19266" y="5938"/>
                  </a:cubicBezTo>
                  <a:cubicBezTo>
                    <a:pt x="19440" y="5907"/>
                    <a:pt x="19613" y="5871"/>
                    <a:pt x="19784" y="5830"/>
                  </a:cubicBezTo>
                  <a:cubicBezTo>
                    <a:pt x="19871" y="5809"/>
                    <a:pt x="19954" y="5788"/>
                    <a:pt x="20043" y="5763"/>
                  </a:cubicBezTo>
                  <a:cubicBezTo>
                    <a:pt x="20080" y="5753"/>
                    <a:pt x="20118" y="5742"/>
                    <a:pt x="20156" y="5731"/>
                  </a:cubicBezTo>
                  <a:cubicBezTo>
                    <a:pt x="20169" y="5728"/>
                    <a:pt x="20182" y="5725"/>
                    <a:pt x="20194" y="5724"/>
                  </a:cubicBezTo>
                  <a:cubicBezTo>
                    <a:pt x="20240" y="5719"/>
                    <a:pt x="20281" y="5725"/>
                    <a:pt x="20329" y="5749"/>
                  </a:cubicBezTo>
                  <a:cubicBezTo>
                    <a:pt x="20376" y="5773"/>
                    <a:pt x="20422" y="5816"/>
                    <a:pt x="20445" y="5861"/>
                  </a:cubicBezTo>
                  <a:cubicBezTo>
                    <a:pt x="20469" y="5907"/>
                    <a:pt x="20472" y="5946"/>
                    <a:pt x="20463" y="5976"/>
                  </a:cubicBezTo>
                  <a:cubicBezTo>
                    <a:pt x="20459" y="5992"/>
                    <a:pt x="20451" y="6008"/>
                    <a:pt x="20437" y="6026"/>
                  </a:cubicBezTo>
                  <a:cubicBezTo>
                    <a:pt x="20430" y="6036"/>
                    <a:pt x="20422" y="6046"/>
                    <a:pt x="20411" y="6056"/>
                  </a:cubicBezTo>
                  <a:cubicBezTo>
                    <a:pt x="20407" y="6060"/>
                    <a:pt x="20403" y="6064"/>
                    <a:pt x="20399" y="6067"/>
                  </a:cubicBezTo>
                  <a:cubicBezTo>
                    <a:pt x="20386" y="6078"/>
                    <a:pt x="20373" y="6088"/>
                    <a:pt x="20360" y="6099"/>
                  </a:cubicBezTo>
                  <a:cubicBezTo>
                    <a:pt x="20095" y="6308"/>
                    <a:pt x="19847" y="6535"/>
                    <a:pt x="19620" y="6777"/>
                  </a:cubicBezTo>
                  <a:cubicBezTo>
                    <a:pt x="19165" y="7260"/>
                    <a:pt x="18791" y="7804"/>
                    <a:pt x="18518" y="8385"/>
                  </a:cubicBezTo>
                  <a:cubicBezTo>
                    <a:pt x="17966" y="9547"/>
                    <a:pt x="17830" y="10862"/>
                    <a:pt x="18148" y="12094"/>
                  </a:cubicBezTo>
                  <a:cubicBezTo>
                    <a:pt x="18460" y="13326"/>
                    <a:pt x="19211" y="14457"/>
                    <a:pt x="20241" y="15317"/>
                  </a:cubicBezTo>
                  <a:cubicBezTo>
                    <a:pt x="20296" y="15363"/>
                    <a:pt x="20351" y="15408"/>
                    <a:pt x="20406" y="15453"/>
                  </a:cubicBezTo>
                  <a:cubicBezTo>
                    <a:pt x="20424" y="15469"/>
                    <a:pt x="20433" y="15482"/>
                    <a:pt x="20440" y="15495"/>
                  </a:cubicBezTo>
                  <a:cubicBezTo>
                    <a:pt x="20451" y="15518"/>
                    <a:pt x="20457" y="15552"/>
                    <a:pt x="20440" y="15604"/>
                  </a:cubicBezTo>
                  <a:cubicBezTo>
                    <a:pt x="20424" y="15654"/>
                    <a:pt x="20383" y="15712"/>
                    <a:pt x="20336" y="15749"/>
                  </a:cubicBezTo>
                  <a:cubicBezTo>
                    <a:pt x="20287" y="15787"/>
                    <a:pt x="20242" y="15800"/>
                    <a:pt x="20216" y="15801"/>
                  </a:cubicBezTo>
                  <a:cubicBezTo>
                    <a:pt x="20209" y="15801"/>
                    <a:pt x="20160" y="15792"/>
                    <a:pt x="20160" y="15791"/>
                  </a:cubicBezTo>
                  <a:cubicBezTo>
                    <a:pt x="20156" y="15791"/>
                    <a:pt x="20001" y="15746"/>
                    <a:pt x="19916" y="15723"/>
                  </a:cubicBezTo>
                  <a:cubicBezTo>
                    <a:pt x="19745" y="15679"/>
                    <a:pt x="19572" y="15640"/>
                    <a:pt x="19398" y="15607"/>
                  </a:cubicBezTo>
                  <a:cubicBezTo>
                    <a:pt x="19050" y="15540"/>
                    <a:pt x="18696" y="15496"/>
                    <a:pt x="18340" y="15477"/>
                  </a:cubicBezTo>
                  <a:cubicBezTo>
                    <a:pt x="16917" y="15396"/>
                    <a:pt x="15466" y="15708"/>
                    <a:pt x="14247" y="16365"/>
                  </a:cubicBezTo>
                  <a:cubicBezTo>
                    <a:pt x="13022" y="17018"/>
                    <a:pt x="12047" y="18016"/>
                    <a:pt x="11472" y="19165"/>
                  </a:cubicBezTo>
                  <a:cubicBezTo>
                    <a:pt x="11327" y="19452"/>
                    <a:pt x="11207" y="19748"/>
                    <a:pt x="11111" y="20050"/>
                  </a:cubicBezTo>
                  <a:cubicBezTo>
                    <a:pt x="11087" y="20126"/>
                    <a:pt x="11065" y="20202"/>
                    <a:pt x="11044" y="20278"/>
                  </a:cubicBezTo>
                  <a:cubicBezTo>
                    <a:pt x="11024" y="20350"/>
                    <a:pt x="11000" y="20449"/>
                    <a:pt x="10990" y="20490"/>
                  </a:cubicBezTo>
                  <a:cubicBezTo>
                    <a:pt x="10982" y="20518"/>
                    <a:pt x="10965" y="20545"/>
                    <a:pt x="10918" y="20576"/>
                  </a:cubicBezTo>
                  <a:cubicBezTo>
                    <a:pt x="10873" y="20606"/>
                    <a:pt x="10802" y="20629"/>
                    <a:pt x="10738" y="20632"/>
                  </a:cubicBezTo>
                  <a:cubicBezTo>
                    <a:pt x="10672" y="20636"/>
                    <a:pt x="10624" y="20621"/>
                    <a:pt x="10602" y="20607"/>
                  </a:cubicBezTo>
                  <a:cubicBezTo>
                    <a:pt x="10581" y="20594"/>
                    <a:pt x="10560" y="20574"/>
                    <a:pt x="10543" y="20522"/>
                  </a:cubicBezTo>
                  <a:cubicBezTo>
                    <a:pt x="10543" y="20519"/>
                    <a:pt x="10537" y="20497"/>
                    <a:pt x="10535" y="20489"/>
                  </a:cubicBezTo>
                  <a:cubicBezTo>
                    <a:pt x="10531" y="20473"/>
                    <a:pt x="10527" y="20457"/>
                    <a:pt x="10524" y="20441"/>
                  </a:cubicBezTo>
                  <a:cubicBezTo>
                    <a:pt x="10514" y="20402"/>
                    <a:pt x="10505" y="20364"/>
                    <a:pt x="10496" y="20325"/>
                  </a:cubicBezTo>
                  <a:cubicBezTo>
                    <a:pt x="10477" y="20248"/>
                    <a:pt x="10455" y="20172"/>
                    <a:pt x="10433" y="20095"/>
                  </a:cubicBezTo>
                  <a:cubicBezTo>
                    <a:pt x="10071" y="18874"/>
                    <a:pt x="9269" y="17762"/>
                    <a:pt x="8178" y="16951"/>
                  </a:cubicBezTo>
                  <a:cubicBezTo>
                    <a:pt x="7091" y="16135"/>
                    <a:pt x="5713" y="15624"/>
                    <a:pt x="4292" y="15510"/>
                  </a:cubicBezTo>
                  <a:cubicBezTo>
                    <a:pt x="3582" y="15452"/>
                    <a:pt x="2863" y="15490"/>
                    <a:pt x="2166" y="15619"/>
                  </a:cubicBezTo>
                  <a:cubicBezTo>
                    <a:pt x="1991" y="15652"/>
                    <a:pt x="1818" y="15690"/>
                    <a:pt x="1647" y="15733"/>
                  </a:cubicBezTo>
                  <a:cubicBezTo>
                    <a:pt x="1604" y="15744"/>
                    <a:pt x="1562" y="15755"/>
                    <a:pt x="1519" y="15767"/>
                  </a:cubicBezTo>
                  <a:cubicBezTo>
                    <a:pt x="1385" y="15804"/>
                    <a:pt x="1250" y="15804"/>
                    <a:pt x="1168" y="15678"/>
                  </a:cubicBezTo>
                  <a:cubicBezTo>
                    <a:pt x="1062" y="15517"/>
                    <a:pt x="1174" y="15420"/>
                    <a:pt x="1197" y="15401"/>
                  </a:cubicBezTo>
                  <a:cubicBezTo>
                    <a:pt x="1229" y="15374"/>
                    <a:pt x="1262" y="15348"/>
                    <a:pt x="1294" y="15321"/>
                  </a:cubicBezTo>
                  <a:cubicBezTo>
                    <a:pt x="1552" y="15104"/>
                    <a:pt x="1793" y="14871"/>
                    <a:pt x="2012" y="14623"/>
                  </a:cubicBezTo>
                  <a:cubicBezTo>
                    <a:pt x="2450" y="14128"/>
                    <a:pt x="2805" y="13574"/>
                    <a:pt x="3058" y="12986"/>
                  </a:cubicBezTo>
                  <a:cubicBezTo>
                    <a:pt x="3570" y="11809"/>
                    <a:pt x="3690" y="10517"/>
                    <a:pt x="3374" y="9322"/>
                  </a:cubicBezTo>
                  <a:cubicBezTo>
                    <a:pt x="3218" y="8724"/>
                    <a:pt x="2955" y="8149"/>
                    <a:pt x="2595" y="7621"/>
                  </a:cubicBezTo>
                  <a:cubicBezTo>
                    <a:pt x="2236" y="7095"/>
                    <a:pt x="1772" y="6612"/>
                    <a:pt x="1237" y="6204"/>
                  </a:cubicBezTo>
                  <a:cubicBezTo>
                    <a:pt x="1179" y="6263"/>
                    <a:pt x="1121" y="6321"/>
                    <a:pt x="1062" y="6380"/>
                  </a:cubicBezTo>
                  <a:cubicBezTo>
                    <a:pt x="1004" y="6439"/>
                    <a:pt x="946" y="6498"/>
                    <a:pt x="888" y="6557"/>
                  </a:cubicBezTo>
                  <a:cubicBezTo>
                    <a:pt x="829" y="6615"/>
                    <a:pt x="771" y="6674"/>
                    <a:pt x="713" y="6733"/>
                  </a:cubicBezTo>
                  <a:cubicBezTo>
                    <a:pt x="655" y="6791"/>
                    <a:pt x="596" y="6850"/>
                    <a:pt x="538" y="6909"/>
                  </a:cubicBezTo>
                  <a:close/>
                </a:path>
              </a:pathLst>
            </a:custGeom>
            <a:solidFill>
              <a:schemeClr val="tx1">
                <a:lumMod val="50000"/>
                <a:lumOff val="50000"/>
              </a:schemeClr>
            </a:solidFill>
            <a:ln w="12700">
              <a:miter lim="400000"/>
            </a:ln>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nvGrpSpPr>
            <p:cNvPr id="5" name="Group 7"/>
            <p:cNvGrpSpPr/>
            <p:nvPr/>
          </p:nvGrpSpPr>
          <p:grpSpPr>
            <a:xfrm>
              <a:off x="5335593" y="2280471"/>
              <a:ext cx="585697" cy="585716"/>
              <a:chOff x="7114124" y="3034446"/>
              <a:chExt cx="780930" cy="780955"/>
            </a:xfrm>
          </p:grpSpPr>
          <p:sp>
            <p:nvSpPr>
              <p:cNvPr id="39" name="Freeform: Shape 8"/>
              <p:cNvSpPr/>
              <p:nvPr/>
            </p:nvSpPr>
            <p:spPr>
              <a:xfrm>
                <a:off x="7114124" y="3034446"/>
                <a:ext cx="780930" cy="780955"/>
              </a:xfrm>
              <a:custGeom>
                <a:avLst/>
                <a:gdLst/>
                <a:ahLst/>
                <a:cxnLst>
                  <a:cxn ang="0">
                    <a:pos x="wd2" y="hd2"/>
                  </a:cxn>
                  <a:cxn ang="5400000">
                    <a:pos x="wd2" y="hd2"/>
                  </a:cxn>
                  <a:cxn ang="10800000">
                    <a:pos x="wd2" y="hd2"/>
                  </a:cxn>
                  <a:cxn ang="16200000">
                    <a:pos x="wd2" y="hd2"/>
                  </a:cxn>
                </a:cxnLst>
                <a:rect l="0" t="0" r="r" b="b"/>
                <a:pathLst>
                  <a:path w="19806" h="19806" extrusionOk="0">
                    <a:moveTo>
                      <a:pt x="11898" y="19600"/>
                    </a:moveTo>
                    <a:cubicBezTo>
                      <a:pt x="6542" y="20703"/>
                      <a:pt x="1307" y="17254"/>
                      <a:pt x="205" y="11898"/>
                    </a:cubicBezTo>
                    <a:cubicBezTo>
                      <a:pt x="-897" y="6542"/>
                      <a:pt x="2551" y="1307"/>
                      <a:pt x="7908" y="205"/>
                    </a:cubicBezTo>
                    <a:cubicBezTo>
                      <a:pt x="13261" y="-897"/>
                      <a:pt x="18494" y="2548"/>
                      <a:pt x="19599" y="7899"/>
                    </a:cubicBezTo>
                    <a:cubicBezTo>
                      <a:pt x="19600" y="7902"/>
                      <a:pt x="19600" y="7905"/>
                      <a:pt x="19600" y="7907"/>
                    </a:cubicBezTo>
                    <a:cubicBezTo>
                      <a:pt x="20703" y="13263"/>
                      <a:pt x="17254" y="18499"/>
                      <a:pt x="11898" y="19600"/>
                    </a:cubicBezTo>
                    <a:close/>
                  </a:path>
                </a:pathLst>
              </a:custGeom>
              <a:solidFill>
                <a:schemeClr val="accent4"/>
              </a:solidFill>
              <a:ln w="12700" cap="flat">
                <a:noFill/>
                <a:miter lim="400000"/>
              </a:ln>
              <a:effec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40" name="Freeform: Shape 9"/>
              <p:cNvSpPr/>
              <p:nvPr/>
            </p:nvSpPr>
            <p:spPr>
              <a:xfrm>
                <a:off x="7330198" y="3292828"/>
                <a:ext cx="348784" cy="283364"/>
              </a:xfrm>
              <a:custGeom>
                <a:avLst/>
                <a:gdLst/>
                <a:ahLst/>
                <a:cxnLst>
                  <a:cxn ang="0">
                    <a:pos x="wd2" y="hd2"/>
                  </a:cxn>
                  <a:cxn ang="5400000">
                    <a:pos x="wd2" y="hd2"/>
                  </a:cxn>
                  <a:cxn ang="10800000">
                    <a:pos x="wd2" y="hd2"/>
                  </a:cxn>
                  <a:cxn ang="16200000">
                    <a:pos x="wd2" y="hd2"/>
                  </a:cxn>
                </a:cxnLst>
                <a:rect l="0" t="0" r="r" b="b"/>
                <a:pathLst>
                  <a:path w="21476" h="21600" extrusionOk="0">
                    <a:moveTo>
                      <a:pt x="19462" y="6646"/>
                    </a:moveTo>
                    <a:lnTo>
                      <a:pt x="16442" y="1662"/>
                    </a:lnTo>
                    <a:lnTo>
                      <a:pt x="13695" y="1662"/>
                    </a:lnTo>
                    <a:lnTo>
                      <a:pt x="15834" y="6646"/>
                    </a:lnTo>
                    <a:cubicBezTo>
                      <a:pt x="15834" y="6646"/>
                      <a:pt x="19462" y="6646"/>
                      <a:pt x="19462" y="6646"/>
                    </a:cubicBezTo>
                    <a:close/>
                    <a:moveTo>
                      <a:pt x="19252" y="8308"/>
                    </a:moveTo>
                    <a:lnTo>
                      <a:pt x="15865" y="8308"/>
                    </a:lnTo>
                    <a:lnTo>
                      <a:pt x="12720" y="16940"/>
                    </a:lnTo>
                    <a:cubicBezTo>
                      <a:pt x="12720" y="16940"/>
                      <a:pt x="19252" y="8308"/>
                      <a:pt x="19252" y="8308"/>
                    </a:cubicBezTo>
                    <a:close/>
                    <a:moveTo>
                      <a:pt x="14314" y="6646"/>
                    </a:moveTo>
                    <a:lnTo>
                      <a:pt x="12175" y="1662"/>
                    </a:lnTo>
                    <a:lnTo>
                      <a:pt x="9301" y="1662"/>
                    </a:lnTo>
                    <a:lnTo>
                      <a:pt x="7162" y="6646"/>
                    </a:lnTo>
                    <a:cubicBezTo>
                      <a:pt x="7162" y="6646"/>
                      <a:pt x="14314" y="6646"/>
                      <a:pt x="14314" y="6646"/>
                    </a:cubicBezTo>
                    <a:close/>
                    <a:moveTo>
                      <a:pt x="14397" y="8308"/>
                    </a:moveTo>
                    <a:lnTo>
                      <a:pt x="7079" y="8308"/>
                    </a:lnTo>
                    <a:lnTo>
                      <a:pt x="10738" y="18329"/>
                    </a:lnTo>
                    <a:cubicBezTo>
                      <a:pt x="10738" y="18329"/>
                      <a:pt x="14397" y="8308"/>
                      <a:pt x="14397" y="8308"/>
                    </a:cubicBezTo>
                    <a:close/>
                    <a:moveTo>
                      <a:pt x="8756" y="16940"/>
                    </a:moveTo>
                    <a:lnTo>
                      <a:pt x="5611" y="8308"/>
                    </a:lnTo>
                    <a:lnTo>
                      <a:pt x="2224" y="8308"/>
                    </a:lnTo>
                    <a:cubicBezTo>
                      <a:pt x="2224" y="8308"/>
                      <a:pt x="8756" y="16940"/>
                      <a:pt x="8756" y="16940"/>
                    </a:cubicBezTo>
                    <a:close/>
                    <a:moveTo>
                      <a:pt x="7781" y="1662"/>
                    </a:moveTo>
                    <a:lnTo>
                      <a:pt x="5034" y="1662"/>
                    </a:lnTo>
                    <a:lnTo>
                      <a:pt x="2014" y="6646"/>
                    </a:lnTo>
                    <a:lnTo>
                      <a:pt x="5642" y="6646"/>
                    </a:lnTo>
                    <a:cubicBezTo>
                      <a:pt x="5642" y="6646"/>
                      <a:pt x="7781" y="1662"/>
                      <a:pt x="7781" y="1662"/>
                    </a:cubicBezTo>
                    <a:close/>
                    <a:moveTo>
                      <a:pt x="21339" y="6984"/>
                    </a:moveTo>
                    <a:cubicBezTo>
                      <a:pt x="21538" y="7295"/>
                      <a:pt x="21517" y="7750"/>
                      <a:pt x="21297" y="8048"/>
                    </a:cubicBezTo>
                    <a:lnTo>
                      <a:pt x="11231" y="21340"/>
                    </a:lnTo>
                    <a:cubicBezTo>
                      <a:pt x="11105" y="21509"/>
                      <a:pt x="10927" y="21600"/>
                      <a:pt x="10738" y="21600"/>
                    </a:cubicBezTo>
                    <a:cubicBezTo>
                      <a:pt x="10549" y="21600"/>
                      <a:pt x="10371" y="21509"/>
                      <a:pt x="10245" y="21340"/>
                    </a:cubicBezTo>
                    <a:lnTo>
                      <a:pt x="179" y="8048"/>
                    </a:lnTo>
                    <a:cubicBezTo>
                      <a:pt x="-41" y="7750"/>
                      <a:pt x="-62" y="7295"/>
                      <a:pt x="137" y="6984"/>
                    </a:cubicBezTo>
                    <a:lnTo>
                      <a:pt x="4164" y="337"/>
                    </a:lnTo>
                    <a:cubicBezTo>
                      <a:pt x="4289" y="117"/>
                      <a:pt x="4489" y="0"/>
                      <a:pt x="4698" y="0"/>
                    </a:cubicBezTo>
                    <a:lnTo>
                      <a:pt x="16778" y="0"/>
                    </a:lnTo>
                    <a:cubicBezTo>
                      <a:pt x="16987" y="0"/>
                      <a:pt x="17187" y="117"/>
                      <a:pt x="17312" y="337"/>
                    </a:cubicBezTo>
                    <a:cubicBezTo>
                      <a:pt x="17312" y="337"/>
                      <a:pt x="21339" y="6984"/>
                      <a:pt x="21339" y="6984"/>
                    </a:cubicBezTo>
                    <a:close/>
                  </a:path>
                </a:pathLst>
              </a:custGeom>
              <a:solidFill>
                <a:srgbClr val="FFFFFF"/>
              </a:solidFill>
              <a:ln w="12700" cap="flat">
                <a:noFill/>
                <a:miter lim="400000"/>
              </a:ln>
              <a:effec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6" name="Group 15"/>
            <p:cNvGrpSpPr/>
            <p:nvPr/>
          </p:nvGrpSpPr>
          <p:grpSpPr>
            <a:xfrm>
              <a:off x="4835128" y="3140710"/>
              <a:ext cx="585719" cy="585712"/>
              <a:chOff x="6446838" y="4188061"/>
              <a:chExt cx="780959" cy="780950"/>
            </a:xfrm>
          </p:grpSpPr>
          <p:sp>
            <p:nvSpPr>
              <p:cNvPr id="37" name="Freeform: Shape 11"/>
              <p:cNvSpPr/>
              <p:nvPr/>
            </p:nvSpPr>
            <p:spPr>
              <a:xfrm>
                <a:off x="6446838" y="4188061"/>
                <a:ext cx="780959" cy="780950"/>
              </a:xfrm>
              <a:custGeom>
                <a:avLst/>
                <a:gdLst/>
                <a:ahLst/>
                <a:cxnLst>
                  <a:cxn ang="0">
                    <a:pos x="wd2" y="hd2"/>
                  </a:cxn>
                  <a:cxn ang="5400000">
                    <a:pos x="wd2" y="hd2"/>
                  </a:cxn>
                  <a:cxn ang="10800000">
                    <a:pos x="wd2" y="hd2"/>
                  </a:cxn>
                  <a:cxn ang="16200000">
                    <a:pos x="wd2" y="hd2"/>
                  </a:cxn>
                </a:cxnLst>
                <a:rect l="0" t="0" r="r" b="b"/>
                <a:pathLst>
                  <a:path w="19807" h="19806" extrusionOk="0">
                    <a:moveTo>
                      <a:pt x="7908" y="205"/>
                    </a:moveTo>
                    <a:cubicBezTo>
                      <a:pt x="13264" y="-897"/>
                      <a:pt x="18500" y="2551"/>
                      <a:pt x="19602" y="7907"/>
                    </a:cubicBezTo>
                    <a:cubicBezTo>
                      <a:pt x="20703" y="13264"/>
                      <a:pt x="17254" y="18499"/>
                      <a:pt x="11899" y="19601"/>
                    </a:cubicBezTo>
                    <a:cubicBezTo>
                      <a:pt x="6545" y="20703"/>
                      <a:pt x="1312" y="17258"/>
                      <a:pt x="207" y="11907"/>
                    </a:cubicBezTo>
                    <a:cubicBezTo>
                      <a:pt x="206" y="11904"/>
                      <a:pt x="206" y="11901"/>
                      <a:pt x="205" y="11898"/>
                    </a:cubicBezTo>
                    <a:cubicBezTo>
                      <a:pt x="-897" y="6542"/>
                      <a:pt x="2552" y="1307"/>
                      <a:pt x="7908" y="205"/>
                    </a:cubicBezTo>
                    <a:close/>
                  </a:path>
                </a:pathLst>
              </a:custGeom>
              <a:solidFill>
                <a:schemeClr val="accent5"/>
              </a:solidFill>
              <a:ln w="12700" cap="flat">
                <a:noFill/>
                <a:miter lim="400000"/>
              </a:ln>
              <a:effec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38" name="Freeform: Shape 12"/>
              <p:cNvSpPr/>
              <p:nvPr/>
            </p:nvSpPr>
            <p:spPr>
              <a:xfrm>
                <a:off x="6662345" y="4437661"/>
                <a:ext cx="327304" cy="276950"/>
              </a:xfrm>
              <a:custGeom>
                <a:avLst/>
                <a:gdLst/>
                <a:ahLst/>
                <a:cxnLst>
                  <a:cxn ang="0">
                    <a:pos x="wd2" y="hd2"/>
                  </a:cxn>
                  <a:cxn ang="5400000">
                    <a:pos x="wd2" y="hd2"/>
                  </a:cxn>
                  <a:cxn ang="10800000">
                    <a:pos x="wd2" y="hd2"/>
                  </a:cxn>
                  <a:cxn ang="16200000">
                    <a:pos x="wd2" y="hd2"/>
                  </a:cxn>
                </a:cxnLst>
                <a:rect l="0" t="0" r="r" b="b"/>
                <a:pathLst>
                  <a:path w="21600" h="21600" extrusionOk="0">
                    <a:moveTo>
                      <a:pt x="18277" y="21600"/>
                    </a:moveTo>
                    <a:cubicBezTo>
                      <a:pt x="17368" y="21600"/>
                      <a:pt x="16615" y="20710"/>
                      <a:pt x="16615" y="19636"/>
                    </a:cubicBezTo>
                    <a:cubicBezTo>
                      <a:pt x="16615" y="18562"/>
                      <a:pt x="17368" y="17673"/>
                      <a:pt x="18277" y="17673"/>
                    </a:cubicBezTo>
                    <a:cubicBezTo>
                      <a:pt x="19186" y="17673"/>
                      <a:pt x="19938" y="18562"/>
                      <a:pt x="19938" y="19636"/>
                    </a:cubicBezTo>
                    <a:cubicBezTo>
                      <a:pt x="19938" y="20710"/>
                      <a:pt x="19186" y="21600"/>
                      <a:pt x="18277" y="21600"/>
                    </a:cubicBezTo>
                    <a:close/>
                    <a:moveTo>
                      <a:pt x="6646" y="21600"/>
                    </a:moveTo>
                    <a:cubicBezTo>
                      <a:pt x="5738" y="21600"/>
                      <a:pt x="4985" y="20710"/>
                      <a:pt x="4985" y="19636"/>
                    </a:cubicBezTo>
                    <a:cubicBezTo>
                      <a:pt x="4985" y="18562"/>
                      <a:pt x="5738" y="17673"/>
                      <a:pt x="6646" y="17673"/>
                    </a:cubicBezTo>
                    <a:cubicBezTo>
                      <a:pt x="7555" y="17673"/>
                      <a:pt x="8308" y="18562"/>
                      <a:pt x="8308" y="19636"/>
                    </a:cubicBezTo>
                    <a:cubicBezTo>
                      <a:pt x="8308" y="20710"/>
                      <a:pt x="7555" y="21600"/>
                      <a:pt x="6646" y="21600"/>
                    </a:cubicBezTo>
                    <a:close/>
                    <a:moveTo>
                      <a:pt x="21600" y="10800"/>
                    </a:moveTo>
                    <a:cubicBezTo>
                      <a:pt x="21600" y="11291"/>
                      <a:pt x="21275" y="11720"/>
                      <a:pt x="20860" y="11782"/>
                    </a:cubicBezTo>
                    <a:lnTo>
                      <a:pt x="7308" y="13653"/>
                    </a:lnTo>
                    <a:cubicBezTo>
                      <a:pt x="7373" y="14006"/>
                      <a:pt x="7477" y="14359"/>
                      <a:pt x="7477" y="14727"/>
                    </a:cubicBezTo>
                    <a:cubicBezTo>
                      <a:pt x="7477" y="15080"/>
                      <a:pt x="7295" y="15402"/>
                      <a:pt x="7165" y="15709"/>
                    </a:cubicBezTo>
                    <a:lnTo>
                      <a:pt x="19108" y="15709"/>
                    </a:lnTo>
                    <a:cubicBezTo>
                      <a:pt x="19562" y="15709"/>
                      <a:pt x="19938" y="16154"/>
                      <a:pt x="19938" y="16691"/>
                    </a:cubicBezTo>
                    <a:cubicBezTo>
                      <a:pt x="19938" y="17228"/>
                      <a:pt x="19562" y="17673"/>
                      <a:pt x="19108" y="17673"/>
                    </a:cubicBezTo>
                    <a:lnTo>
                      <a:pt x="5815" y="17673"/>
                    </a:lnTo>
                    <a:cubicBezTo>
                      <a:pt x="5361" y="17673"/>
                      <a:pt x="4985" y="17228"/>
                      <a:pt x="4985" y="16691"/>
                    </a:cubicBezTo>
                    <a:cubicBezTo>
                      <a:pt x="4985" y="16215"/>
                      <a:pt x="5569" y="15065"/>
                      <a:pt x="5776" y="14589"/>
                    </a:cubicBezTo>
                    <a:lnTo>
                      <a:pt x="3479" y="1964"/>
                    </a:lnTo>
                    <a:lnTo>
                      <a:pt x="831" y="1964"/>
                    </a:lnTo>
                    <a:cubicBezTo>
                      <a:pt x="376" y="1964"/>
                      <a:pt x="0" y="1519"/>
                      <a:pt x="0" y="982"/>
                    </a:cubicBezTo>
                    <a:cubicBezTo>
                      <a:pt x="0" y="445"/>
                      <a:pt x="376" y="0"/>
                      <a:pt x="831" y="0"/>
                    </a:cubicBezTo>
                    <a:lnTo>
                      <a:pt x="4154" y="0"/>
                    </a:lnTo>
                    <a:cubicBezTo>
                      <a:pt x="5024" y="0"/>
                      <a:pt x="5050" y="1227"/>
                      <a:pt x="5179" y="1964"/>
                    </a:cubicBezTo>
                    <a:lnTo>
                      <a:pt x="20769" y="1964"/>
                    </a:lnTo>
                    <a:cubicBezTo>
                      <a:pt x="21224" y="1964"/>
                      <a:pt x="21600" y="2409"/>
                      <a:pt x="21600" y="2945"/>
                    </a:cubicBezTo>
                    <a:cubicBezTo>
                      <a:pt x="21600" y="2945"/>
                      <a:pt x="21600" y="10800"/>
                      <a:pt x="21600" y="10800"/>
                    </a:cubicBezTo>
                    <a:close/>
                  </a:path>
                </a:pathLst>
              </a:custGeom>
              <a:solidFill>
                <a:srgbClr val="FFFFFF"/>
              </a:solidFill>
              <a:ln w="12700" cap="flat">
                <a:noFill/>
                <a:miter lim="400000"/>
              </a:ln>
              <a:effec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7" name="Group 10"/>
            <p:cNvGrpSpPr/>
            <p:nvPr/>
          </p:nvGrpSpPr>
          <p:grpSpPr>
            <a:xfrm>
              <a:off x="3325248" y="2280475"/>
              <a:ext cx="585719" cy="585708"/>
              <a:chOff x="4433665" y="3034444"/>
              <a:chExt cx="780959" cy="780944"/>
            </a:xfrm>
          </p:grpSpPr>
          <p:sp>
            <p:nvSpPr>
              <p:cNvPr id="35" name="Freeform: Shape 20"/>
              <p:cNvSpPr/>
              <p:nvPr/>
            </p:nvSpPr>
            <p:spPr>
              <a:xfrm>
                <a:off x="4433665" y="3034444"/>
                <a:ext cx="780959" cy="780944"/>
              </a:xfrm>
              <a:custGeom>
                <a:avLst/>
                <a:gdLst/>
                <a:ahLst/>
                <a:cxnLst>
                  <a:cxn ang="0">
                    <a:pos x="wd2" y="hd2"/>
                  </a:cxn>
                  <a:cxn ang="5400000">
                    <a:pos x="wd2" y="hd2"/>
                  </a:cxn>
                  <a:cxn ang="10800000">
                    <a:pos x="wd2" y="hd2"/>
                  </a:cxn>
                  <a:cxn ang="16200000">
                    <a:pos x="wd2" y="hd2"/>
                  </a:cxn>
                </a:cxnLst>
                <a:rect l="0" t="0" r="r" b="b"/>
                <a:pathLst>
                  <a:path w="19807" h="19807" extrusionOk="0">
                    <a:moveTo>
                      <a:pt x="11898" y="19602"/>
                    </a:moveTo>
                    <a:cubicBezTo>
                      <a:pt x="6542" y="20704"/>
                      <a:pt x="1306" y="17256"/>
                      <a:pt x="204" y="11899"/>
                    </a:cubicBezTo>
                    <a:cubicBezTo>
                      <a:pt x="-897" y="6542"/>
                      <a:pt x="2552" y="1307"/>
                      <a:pt x="7907" y="205"/>
                    </a:cubicBezTo>
                    <a:cubicBezTo>
                      <a:pt x="13261" y="-896"/>
                      <a:pt x="18494" y="2549"/>
                      <a:pt x="19599" y="7900"/>
                    </a:cubicBezTo>
                    <a:cubicBezTo>
                      <a:pt x="19600" y="7903"/>
                      <a:pt x="19600" y="7905"/>
                      <a:pt x="19601" y="7908"/>
                    </a:cubicBezTo>
                    <a:cubicBezTo>
                      <a:pt x="20703" y="13264"/>
                      <a:pt x="17254" y="18500"/>
                      <a:pt x="11898" y="19602"/>
                    </a:cubicBezTo>
                    <a:close/>
                  </a:path>
                </a:pathLst>
              </a:custGeom>
              <a:solidFill>
                <a:schemeClr val="accent1"/>
              </a:solidFill>
              <a:ln w="12700" cap="flat">
                <a:noFill/>
                <a:miter lim="400000"/>
              </a:ln>
              <a:effec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36" name="Freeform: Shape 21"/>
              <p:cNvSpPr/>
              <p:nvPr/>
            </p:nvSpPr>
            <p:spPr>
              <a:xfrm>
                <a:off x="4670171" y="3301739"/>
                <a:ext cx="307946" cy="246355"/>
              </a:xfrm>
              <a:custGeom>
                <a:avLst/>
                <a:gdLst/>
                <a:ahLst/>
                <a:cxnLst>
                  <a:cxn ang="0">
                    <a:pos x="wd2" y="hd2"/>
                  </a:cxn>
                  <a:cxn ang="5400000">
                    <a:pos x="wd2" y="hd2"/>
                  </a:cxn>
                  <a:cxn ang="10800000">
                    <a:pos x="wd2" y="hd2"/>
                  </a:cxn>
                  <a:cxn ang="16200000">
                    <a:pos x="wd2" y="hd2"/>
                  </a:cxn>
                </a:cxnLst>
                <a:rect l="0" t="0" r="r" b="b"/>
                <a:pathLst>
                  <a:path w="21600" h="21600" extrusionOk="0">
                    <a:moveTo>
                      <a:pt x="17280" y="13500"/>
                    </a:moveTo>
                    <a:lnTo>
                      <a:pt x="4320" y="13500"/>
                    </a:lnTo>
                    <a:lnTo>
                      <a:pt x="4320" y="2700"/>
                    </a:lnTo>
                    <a:lnTo>
                      <a:pt x="17280" y="2700"/>
                    </a:lnTo>
                    <a:cubicBezTo>
                      <a:pt x="17280" y="2700"/>
                      <a:pt x="17280" y="13500"/>
                      <a:pt x="17280" y="13500"/>
                    </a:cubicBezTo>
                    <a:close/>
                    <a:moveTo>
                      <a:pt x="7560" y="18900"/>
                    </a:moveTo>
                    <a:lnTo>
                      <a:pt x="8208" y="17550"/>
                    </a:lnTo>
                    <a:lnTo>
                      <a:pt x="13392" y="17550"/>
                    </a:lnTo>
                    <a:lnTo>
                      <a:pt x="14040" y="18900"/>
                    </a:lnTo>
                    <a:cubicBezTo>
                      <a:pt x="14040" y="18900"/>
                      <a:pt x="7560" y="18900"/>
                      <a:pt x="7560" y="18900"/>
                    </a:cubicBezTo>
                    <a:close/>
                    <a:moveTo>
                      <a:pt x="21334" y="18402"/>
                    </a:moveTo>
                    <a:cubicBezTo>
                      <a:pt x="21068" y="17901"/>
                      <a:pt x="19440" y="14850"/>
                      <a:pt x="19440" y="14850"/>
                    </a:cubicBezTo>
                    <a:lnTo>
                      <a:pt x="19440" y="2700"/>
                    </a:lnTo>
                    <a:cubicBezTo>
                      <a:pt x="19440" y="1212"/>
                      <a:pt x="18468" y="0"/>
                      <a:pt x="17280" y="0"/>
                    </a:cubicBezTo>
                    <a:lnTo>
                      <a:pt x="4320" y="0"/>
                    </a:lnTo>
                    <a:cubicBezTo>
                      <a:pt x="3131" y="0"/>
                      <a:pt x="2160" y="1212"/>
                      <a:pt x="2160" y="2700"/>
                    </a:cubicBezTo>
                    <a:lnTo>
                      <a:pt x="2160" y="14850"/>
                    </a:lnTo>
                    <a:cubicBezTo>
                      <a:pt x="2160" y="14850"/>
                      <a:pt x="532" y="17901"/>
                      <a:pt x="266" y="18402"/>
                    </a:cubicBezTo>
                    <a:cubicBezTo>
                      <a:pt x="0" y="18900"/>
                      <a:pt x="0" y="19188"/>
                      <a:pt x="0" y="19575"/>
                    </a:cubicBezTo>
                    <a:lnTo>
                      <a:pt x="0" y="20250"/>
                    </a:lnTo>
                    <a:cubicBezTo>
                      <a:pt x="0" y="20925"/>
                      <a:pt x="540" y="21600"/>
                      <a:pt x="1079" y="21600"/>
                    </a:cubicBezTo>
                    <a:lnTo>
                      <a:pt x="20521" y="21600"/>
                    </a:lnTo>
                    <a:cubicBezTo>
                      <a:pt x="21060" y="21600"/>
                      <a:pt x="21600" y="20925"/>
                      <a:pt x="21600" y="20250"/>
                    </a:cubicBezTo>
                    <a:lnTo>
                      <a:pt x="21600" y="19575"/>
                    </a:lnTo>
                    <a:cubicBezTo>
                      <a:pt x="21600" y="19188"/>
                      <a:pt x="21600" y="18900"/>
                      <a:pt x="21334" y="18402"/>
                    </a:cubicBezTo>
                    <a:close/>
                  </a:path>
                </a:pathLst>
              </a:custGeom>
              <a:solidFill>
                <a:srgbClr val="FFFFFF"/>
              </a:solidFill>
              <a:ln w="12700" cap="flat">
                <a:noFill/>
                <a:miter lim="400000"/>
              </a:ln>
              <a:effec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8" name="Group 2"/>
            <p:cNvGrpSpPr/>
            <p:nvPr/>
          </p:nvGrpSpPr>
          <p:grpSpPr>
            <a:xfrm>
              <a:off x="4826644" y="1435041"/>
              <a:ext cx="585703" cy="585708"/>
              <a:chOff x="6435526" y="1880828"/>
              <a:chExt cx="780937" cy="780944"/>
            </a:xfrm>
          </p:grpSpPr>
          <p:sp>
            <p:nvSpPr>
              <p:cNvPr id="33" name="Freeform: Shape 5"/>
              <p:cNvSpPr/>
              <p:nvPr/>
            </p:nvSpPr>
            <p:spPr>
              <a:xfrm>
                <a:off x="6435526" y="1880828"/>
                <a:ext cx="780937" cy="780944"/>
              </a:xfrm>
              <a:custGeom>
                <a:avLst/>
                <a:gdLst/>
                <a:ahLst/>
                <a:cxnLst>
                  <a:cxn ang="0">
                    <a:pos x="wd2" y="hd2"/>
                  </a:cxn>
                  <a:cxn ang="5400000">
                    <a:pos x="wd2" y="hd2"/>
                  </a:cxn>
                  <a:cxn ang="10800000">
                    <a:pos x="wd2" y="hd2"/>
                  </a:cxn>
                  <a:cxn ang="16200000">
                    <a:pos x="wd2" y="hd2"/>
                  </a:cxn>
                </a:cxnLst>
                <a:rect l="0" t="0" r="r" b="b"/>
                <a:pathLst>
                  <a:path w="19807" h="19807" extrusionOk="0">
                    <a:moveTo>
                      <a:pt x="7907" y="205"/>
                    </a:moveTo>
                    <a:cubicBezTo>
                      <a:pt x="13264" y="-897"/>
                      <a:pt x="18498" y="2551"/>
                      <a:pt x="19601" y="7908"/>
                    </a:cubicBezTo>
                    <a:cubicBezTo>
                      <a:pt x="20703" y="13264"/>
                      <a:pt x="17254" y="18500"/>
                      <a:pt x="11898" y="19602"/>
                    </a:cubicBezTo>
                    <a:cubicBezTo>
                      <a:pt x="6545" y="20703"/>
                      <a:pt x="1312" y="17258"/>
                      <a:pt x="206" y="11907"/>
                    </a:cubicBezTo>
                    <a:cubicBezTo>
                      <a:pt x="206" y="11904"/>
                      <a:pt x="205" y="11901"/>
                      <a:pt x="204" y="11899"/>
                    </a:cubicBezTo>
                    <a:cubicBezTo>
                      <a:pt x="-897" y="6542"/>
                      <a:pt x="2551" y="1307"/>
                      <a:pt x="7907" y="205"/>
                    </a:cubicBezTo>
                    <a:close/>
                  </a:path>
                </a:pathLst>
              </a:custGeom>
              <a:solidFill>
                <a:schemeClr val="accent3"/>
              </a:solidFill>
              <a:ln w="12700" cap="flat">
                <a:noFill/>
                <a:miter lim="400000"/>
              </a:ln>
              <a:effec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34" name="Freeform: Shape 25"/>
              <p:cNvSpPr/>
              <p:nvPr/>
            </p:nvSpPr>
            <p:spPr>
              <a:xfrm>
                <a:off x="6658636" y="2103942"/>
                <a:ext cx="334717" cy="334717"/>
              </a:xfrm>
              <a:custGeom>
                <a:avLst/>
                <a:gdLst/>
                <a:ahLst/>
                <a:cxnLst>
                  <a:cxn ang="0">
                    <a:pos x="wd2" y="hd2"/>
                  </a:cxn>
                  <a:cxn ang="5400000">
                    <a:pos x="wd2" y="hd2"/>
                  </a:cxn>
                  <a:cxn ang="10800000">
                    <a:pos x="wd2" y="hd2"/>
                  </a:cxn>
                  <a:cxn ang="16200000">
                    <a:pos x="wd2" y="hd2"/>
                  </a:cxn>
                </a:cxnLst>
                <a:rect l="0" t="0" r="r" b="b"/>
                <a:pathLst>
                  <a:path w="21395" h="21474" extrusionOk="0">
                    <a:moveTo>
                      <a:pt x="2578" y="8409"/>
                    </a:moveTo>
                    <a:cubicBezTo>
                      <a:pt x="2578" y="5193"/>
                      <a:pt x="5174" y="2587"/>
                      <a:pt x="8376" y="2587"/>
                    </a:cubicBezTo>
                    <a:cubicBezTo>
                      <a:pt x="11580" y="2587"/>
                      <a:pt x="14435" y="5451"/>
                      <a:pt x="14435" y="8666"/>
                    </a:cubicBezTo>
                    <a:cubicBezTo>
                      <a:pt x="14435" y="11882"/>
                      <a:pt x="11838" y="14488"/>
                      <a:pt x="8635" y="14488"/>
                    </a:cubicBezTo>
                    <a:cubicBezTo>
                      <a:pt x="5431" y="14488"/>
                      <a:pt x="2578" y="11624"/>
                      <a:pt x="2578" y="8409"/>
                    </a:cubicBezTo>
                    <a:close/>
                    <a:moveTo>
                      <a:pt x="20914" y="18167"/>
                    </a:moveTo>
                    <a:lnTo>
                      <a:pt x="15797" y="13032"/>
                    </a:lnTo>
                    <a:cubicBezTo>
                      <a:pt x="16568" y="11759"/>
                      <a:pt x="17013" y="10265"/>
                      <a:pt x="17013" y="8666"/>
                    </a:cubicBezTo>
                    <a:cubicBezTo>
                      <a:pt x="17013" y="4023"/>
                      <a:pt x="13004" y="0"/>
                      <a:pt x="8376" y="0"/>
                    </a:cubicBezTo>
                    <a:cubicBezTo>
                      <a:pt x="3750" y="0"/>
                      <a:pt x="0" y="3765"/>
                      <a:pt x="0" y="8409"/>
                    </a:cubicBezTo>
                    <a:cubicBezTo>
                      <a:pt x="0" y="13052"/>
                      <a:pt x="4008" y="17075"/>
                      <a:pt x="8635" y="17075"/>
                    </a:cubicBezTo>
                    <a:cubicBezTo>
                      <a:pt x="10173" y="17075"/>
                      <a:pt x="11614" y="16657"/>
                      <a:pt x="12852" y="15931"/>
                    </a:cubicBezTo>
                    <a:lnTo>
                      <a:pt x="17996" y="21094"/>
                    </a:lnTo>
                    <a:cubicBezTo>
                      <a:pt x="18500" y="21600"/>
                      <a:pt x="19317" y="21600"/>
                      <a:pt x="19819" y="21094"/>
                    </a:cubicBezTo>
                    <a:lnTo>
                      <a:pt x="21096" y="19815"/>
                    </a:lnTo>
                    <a:cubicBezTo>
                      <a:pt x="21600" y="19309"/>
                      <a:pt x="21417" y="18672"/>
                      <a:pt x="20914" y="18167"/>
                    </a:cubicBezTo>
                    <a:close/>
                  </a:path>
                </a:pathLst>
              </a:custGeom>
              <a:solidFill>
                <a:schemeClr val="bg1"/>
              </a:solidFill>
              <a:ln w="12700" cap="flat">
                <a:noFill/>
                <a:miter lim="400000"/>
              </a:ln>
              <a:effec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9" name="Group 13"/>
            <p:cNvGrpSpPr/>
            <p:nvPr/>
          </p:nvGrpSpPr>
          <p:grpSpPr>
            <a:xfrm>
              <a:off x="3834196" y="3140712"/>
              <a:ext cx="585697" cy="585708"/>
              <a:chOff x="5112262" y="4188058"/>
              <a:chExt cx="780930" cy="780944"/>
            </a:xfrm>
          </p:grpSpPr>
          <p:sp>
            <p:nvSpPr>
              <p:cNvPr id="31" name="Freeform: Shape 14"/>
              <p:cNvSpPr/>
              <p:nvPr/>
            </p:nvSpPr>
            <p:spPr>
              <a:xfrm>
                <a:off x="5112262" y="4188058"/>
                <a:ext cx="780930" cy="780944"/>
              </a:xfrm>
              <a:custGeom>
                <a:avLst/>
                <a:gdLst/>
                <a:ahLst/>
                <a:cxnLst>
                  <a:cxn ang="0">
                    <a:pos x="wd2" y="hd2"/>
                  </a:cxn>
                  <a:cxn ang="5400000">
                    <a:pos x="wd2" y="hd2"/>
                  </a:cxn>
                  <a:cxn ang="10800000">
                    <a:pos x="wd2" y="hd2"/>
                  </a:cxn>
                  <a:cxn ang="16200000">
                    <a:pos x="wd2" y="hd2"/>
                  </a:cxn>
                </a:cxnLst>
                <a:rect l="0" t="0" r="r" b="b"/>
                <a:pathLst>
                  <a:path w="19806" h="19807" extrusionOk="0">
                    <a:moveTo>
                      <a:pt x="7908" y="205"/>
                    </a:moveTo>
                    <a:cubicBezTo>
                      <a:pt x="13264" y="-897"/>
                      <a:pt x="18499" y="2552"/>
                      <a:pt x="19601" y="7908"/>
                    </a:cubicBezTo>
                    <a:cubicBezTo>
                      <a:pt x="20703" y="13265"/>
                      <a:pt x="17255" y="18500"/>
                      <a:pt x="11899" y="19602"/>
                    </a:cubicBezTo>
                    <a:cubicBezTo>
                      <a:pt x="6545" y="20703"/>
                      <a:pt x="1313" y="17258"/>
                      <a:pt x="207" y="11907"/>
                    </a:cubicBezTo>
                    <a:cubicBezTo>
                      <a:pt x="207" y="11904"/>
                      <a:pt x="206" y="11901"/>
                      <a:pt x="206" y="11899"/>
                    </a:cubicBezTo>
                    <a:cubicBezTo>
                      <a:pt x="-897" y="6543"/>
                      <a:pt x="2552" y="1307"/>
                      <a:pt x="7908" y="205"/>
                    </a:cubicBezTo>
                    <a:close/>
                  </a:path>
                </a:pathLst>
              </a:custGeom>
              <a:solidFill>
                <a:schemeClr val="accent6"/>
              </a:solidFill>
              <a:ln w="12700" cap="flat">
                <a:noFill/>
                <a:miter lim="400000"/>
              </a:ln>
              <a:effec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32" name="Freeform: Shape 26"/>
              <p:cNvSpPr>
                <a:spLocks/>
              </p:cNvSpPr>
              <p:nvPr/>
            </p:nvSpPr>
            <p:spPr bwMode="auto">
              <a:xfrm>
                <a:off x="5344436" y="4418973"/>
                <a:ext cx="316582" cy="319116"/>
              </a:xfrm>
              <a:custGeom>
                <a:avLst/>
                <a:gdLst/>
                <a:ahLst/>
                <a:cxnLst>
                  <a:cxn ang="0">
                    <a:pos x="58" y="33"/>
                  </a:cxn>
                  <a:cxn ang="0">
                    <a:pos x="57" y="34"/>
                  </a:cxn>
                  <a:cxn ang="0">
                    <a:pos x="50" y="35"/>
                  </a:cxn>
                  <a:cxn ang="0">
                    <a:pos x="49" y="39"/>
                  </a:cxn>
                  <a:cxn ang="0">
                    <a:pos x="53" y="44"/>
                  </a:cxn>
                  <a:cxn ang="0">
                    <a:pos x="53" y="45"/>
                  </a:cxn>
                  <a:cxn ang="0">
                    <a:pos x="53" y="46"/>
                  </a:cxn>
                  <a:cxn ang="0">
                    <a:pos x="45" y="53"/>
                  </a:cxn>
                  <a:cxn ang="0">
                    <a:pos x="44" y="52"/>
                  </a:cxn>
                  <a:cxn ang="0">
                    <a:pos x="39" y="48"/>
                  </a:cxn>
                  <a:cxn ang="0">
                    <a:pos x="36" y="50"/>
                  </a:cxn>
                  <a:cxn ang="0">
                    <a:pos x="34" y="57"/>
                  </a:cxn>
                  <a:cxn ang="0">
                    <a:pos x="33" y="58"/>
                  </a:cxn>
                  <a:cxn ang="0">
                    <a:pos x="25" y="58"/>
                  </a:cxn>
                  <a:cxn ang="0">
                    <a:pos x="23" y="57"/>
                  </a:cxn>
                  <a:cxn ang="0">
                    <a:pos x="22" y="50"/>
                  </a:cxn>
                  <a:cxn ang="0">
                    <a:pos x="19" y="48"/>
                  </a:cxn>
                  <a:cxn ang="0">
                    <a:pos x="14" y="52"/>
                  </a:cxn>
                  <a:cxn ang="0">
                    <a:pos x="13" y="53"/>
                  </a:cxn>
                  <a:cxn ang="0">
                    <a:pos x="12" y="52"/>
                  </a:cxn>
                  <a:cxn ang="0">
                    <a:pos x="5" y="46"/>
                  </a:cxn>
                  <a:cxn ang="0">
                    <a:pos x="5" y="45"/>
                  </a:cxn>
                  <a:cxn ang="0">
                    <a:pos x="5" y="44"/>
                  </a:cxn>
                  <a:cxn ang="0">
                    <a:pos x="9" y="39"/>
                  </a:cxn>
                  <a:cxn ang="0">
                    <a:pos x="8" y="35"/>
                  </a:cxn>
                  <a:cxn ang="0">
                    <a:pos x="1" y="34"/>
                  </a:cxn>
                  <a:cxn ang="0">
                    <a:pos x="0" y="33"/>
                  </a:cxn>
                  <a:cxn ang="0">
                    <a:pos x="0" y="24"/>
                  </a:cxn>
                  <a:cxn ang="0">
                    <a:pos x="1" y="23"/>
                  </a:cxn>
                  <a:cxn ang="0">
                    <a:pos x="8" y="22"/>
                  </a:cxn>
                  <a:cxn ang="0">
                    <a:pos x="9" y="18"/>
                  </a:cxn>
                  <a:cxn ang="0">
                    <a:pos x="5" y="13"/>
                  </a:cxn>
                  <a:cxn ang="0">
                    <a:pos x="5" y="12"/>
                  </a:cxn>
                  <a:cxn ang="0">
                    <a:pos x="5" y="11"/>
                  </a:cxn>
                  <a:cxn ang="0">
                    <a:pos x="13" y="5"/>
                  </a:cxn>
                  <a:cxn ang="0">
                    <a:pos x="14" y="5"/>
                  </a:cxn>
                  <a:cxn ang="0">
                    <a:pos x="19" y="9"/>
                  </a:cxn>
                  <a:cxn ang="0">
                    <a:pos x="22" y="8"/>
                  </a:cxn>
                  <a:cxn ang="0">
                    <a:pos x="23" y="1"/>
                  </a:cxn>
                  <a:cxn ang="0">
                    <a:pos x="25" y="0"/>
                  </a:cxn>
                  <a:cxn ang="0">
                    <a:pos x="33" y="0"/>
                  </a:cxn>
                  <a:cxn ang="0">
                    <a:pos x="34" y="1"/>
                  </a:cxn>
                  <a:cxn ang="0">
                    <a:pos x="36" y="8"/>
                  </a:cxn>
                  <a:cxn ang="0">
                    <a:pos x="39" y="9"/>
                  </a:cxn>
                  <a:cxn ang="0">
                    <a:pos x="44" y="5"/>
                  </a:cxn>
                  <a:cxn ang="0">
                    <a:pos x="45" y="5"/>
                  </a:cxn>
                  <a:cxn ang="0">
                    <a:pos x="46" y="5"/>
                  </a:cxn>
                  <a:cxn ang="0">
                    <a:pos x="52" y="12"/>
                  </a:cxn>
                  <a:cxn ang="0">
                    <a:pos x="53" y="12"/>
                  </a:cxn>
                  <a:cxn ang="0">
                    <a:pos x="52" y="13"/>
                  </a:cxn>
                  <a:cxn ang="0">
                    <a:pos x="48" y="18"/>
                  </a:cxn>
                  <a:cxn ang="0">
                    <a:pos x="50" y="22"/>
                  </a:cxn>
                  <a:cxn ang="0">
                    <a:pos x="57" y="23"/>
                  </a:cxn>
                  <a:cxn ang="0">
                    <a:pos x="58" y="25"/>
                  </a:cxn>
                  <a:cxn ang="0">
                    <a:pos x="58" y="33"/>
                  </a:cxn>
                  <a:cxn ang="0">
                    <a:pos x="29" y="19"/>
                  </a:cxn>
                  <a:cxn ang="0">
                    <a:pos x="19" y="29"/>
                  </a:cxn>
                  <a:cxn ang="0">
                    <a:pos x="29" y="38"/>
                  </a:cxn>
                  <a:cxn ang="0">
                    <a:pos x="39" y="29"/>
                  </a:cxn>
                  <a:cxn ang="0">
                    <a:pos x="29" y="19"/>
                  </a:cxn>
                </a:cxnLst>
                <a:rect l="0" t="0" r="r" b="b"/>
                <a:pathLst>
                  <a:path w="58" h="58">
                    <a:moveTo>
                      <a:pt x="58" y="33"/>
                    </a:moveTo>
                    <a:cubicBezTo>
                      <a:pt x="58" y="34"/>
                      <a:pt x="58" y="34"/>
                      <a:pt x="57" y="34"/>
                    </a:cubicBezTo>
                    <a:cubicBezTo>
                      <a:pt x="50" y="35"/>
                      <a:pt x="50" y="35"/>
                      <a:pt x="50" y="35"/>
                    </a:cubicBezTo>
                    <a:cubicBezTo>
                      <a:pt x="50" y="37"/>
                      <a:pt x="49" y="38"/>
                      <a:pt x="49" y="39"/>
                    </a:cubicBezTo>
                    <a:cubicBezTo>
                      <a:pt x="50" y="41"/>
                      <a:pt x="51" y="42"/>
                      <a:pt x="53" y="44"/>
                    </a:cubicBezTo>
                    <a:cubicBezTo>
                      <a:pt x="53" y="44"/>
                      <a:pt x="53" y="45"/>
                      <a:pt x="53" y="45"/>
                    </a:cubicBezTo>
                    <a:cubicBezTo>
                      <a:pt x="53" y="45"/>
                      <a:pt x="53" y="46"/>
                      <a:pt x="53" y="46"/>
                    </a:cubicBezTo>
                    <a:cubicBezTo>
                      <a:pt x="52" y="47"/>
                      <a:pt x="47" y="53"/>
                      <a:pt x="45" y="53"/>
                    </a:cubicBezTo>
                    <a:cubicBezTo>
                      <a:pt x="45" y="53"/>
                      <a:pt x="45" y="53"/>
                      <a:pt x="44" y="52"/>
                    </a:cubicBezTo>
                    <a:cubicBezTo>
                      <a:pt x="39" y="48"/>
                      <a:pt x="39" y="48"/>
                      <a:pt x="39" y="48"/>
                    </a:cubicBezTo>
                    <a:cubicBezTo>
                      <a:pt x="38" y="49"/>
                      <a:pt x="37" y="49"/>
                      <a:pt x="36" y="50"/>
                    </a:cubicBezTo>
                    <a:cubicBezTo>
                      <a:pt x="35" y="52"/>
                      <a:pt x="35" y="55"/>
                      <a:pt x="34" y="57"/>
                    </a:cubicBezTo>
                    <a:cubicBezTo>
                      <a:pt x="34" y="57"/>
                      <a:pt x="34" y="58"/>
                      <a:pt x="33" y="58"/>
                    </a:cubicBezTo>
                    <a:cubicBezTo>
                      <a:pt x="25" y="58"/>
                      <a:pt x="25" y="58"/>
                      <a:pt x="25" y="58"/>
                    </a:cubicBezTo>
                    <a:cubicBezTo>
                      <a:pt x="24" y="58"/>
                      <a:pt x="23" y="57"/>
                      <a:pt x="23" y="57"/>
                    </a:cubicBezTo>
                    <a:cubicBezTo>
                      <a:pt x="22" y="50"/>
                      <a:pt x="22" y="50"/>
                      <a:pt x="22" y="50"/>
                    </a:cubicBezTo>
                    <a:cubicBezTo>
                      <a:pt x="21" y="49"/>
                      <a:pt x="20" y="49"/>
                      <a:pt x="19" y="48"/>
                    </a:cubicBezTo>
                    <a:cubicBezTo>
                      <a:pt x="14" y="52"/>
                      <a:pt x="14" y="52"/>
                      <a:pt x="14" y="52"/>
                    </a:cubicBezTo>
                    <a:cubicBezTo>
                      <a:pt x="13" y="53"/>
                      <a:pt x="13" y="53"/>
                      <a:pt x="13" y="53"/>
                    </a:cubicBezTo>
                    <a:cubicBezTo>
                      <a:pt x="12" y="53"/>
                      <a:pt x="12" y="53"/>
                      <a:pt x="12" y="52"/>
                    </a:cubicBezTo>
                    <a:cubicBezTo>
                      <a:pt x="10" y="50"/>
                      <a:pt x="7" y="48"/>
                      <a:pt x="5" y="46"/>
                    </a:cubicBezTo>
                    <a:cubicBezTo>
                      <a:pt x="5" y="46"/>
                      <a:pt x="5" y="45"/>
                      <a:pt x="5" y="45"/>
                    </a:cubicBezTo>
                    <a:cubicBezTo>
                      <a:pt x="5" y="45"/>
                      <a:pt x="5" y="44"/>
                      <a:pt x="5" y="44"/>
                    </a:cubicBezTo>
                    <a:cubicBezTo>
                      <a:pt x="7" y="42"/>
                      <a:pt x="8" y="41"/>
                      <a:pt x="9" y="39"/>
                    </a:cubicBezTo>
                    <a:cubicBezTo>
                      <a:pt x="9" y="38"/>
                      <a:pt x="8" y="37"/>
                      <a:pt x="8" y="35"/>
                    </a:cubicBezTo>
                    <a:cubicBezTo>
                      <a:pt x="1" y="34"/>
                      <a:pt x="1" y="34"/>
                      <a:pt x="1" y="34"/>
                    </a:cubicBezTo>
                    <a:cubicBezTo>
                      <a:pt x="0" y="34"/>
                      <a:pt x="0" y="33"/>
                      <a:pt x="0" y="33"/>
                    </a:cubicBezTo>
                    <a:cubicBezTo>
                      <a:pt x="0" y="24"/>
                      <a:pt x="0" y="24"/>
                      <a:pt x="0" y="24"/>
                    </a:cubicBezTo>
                    <a:cubicBezTo>
                      <a:pt x="0" y="24"/>
                      <a:pt x="0" y="23"/>
                      <a:pt x="1" y="23"/>
                    </a:cubicBezTo>
                    <a:cubicBezTo>
                      <a:pt x="8" y="22"/>
                      <a:pt x="8" y="22"/>
                      <a:pt x="8" y="22"/>
                    </a:cubicBezTo>
                    <a:cubicBezTo>
                      <a:pt x="8" y="21"/>
                      <a:pt x="9" y="20"/>
                      <a:pt x="9" y="18"/>
                    </a:cubicBezTo>
                    <a:cubicBezTo>
                      <a:pt x="8" y="17"/>
                      <a:pt x="7" y="15"/>
                      <a:pt x="5" y="13"/>
                    </a:cubicBezTo>
                    <a:cubicBezTo>
                      <a:pt x="5" y="13"/>
                      <a:pt x="5" y="13"/>
                      <a:pt x="5" y="12"/>
                    </a:cubicBezTo>
                    <a:cubicBezTo>
                      <a:pt x="5" y="12"/>
                      <a:pt x="5" y="12"/>
                      <a:pt x="5" y="11"/>
                    </a:cubicBezTo>
                    <a:cubicBezTo>
                      <a:pt x="6" y="10"/>
                      <a:pt x="11" y="5"/>
                      <a:pt x="13" y="5"/>
                    </a:cubicBezTo>
                    <a:cubicBezTo>
                      <a:pt x="13" y="5"/>
                      <a:pt x="13" y="5"/>
                      <a:pt x="14" y="5"/>
                    </a:cubicBezTo>
                    <a:cubicBezTo>
                      <a:pt x="19" y="9"/>
                      <a:pt x="19" y="9"/>
                      <a:pt x="19" y="9"/>
                    </a:cubicBezTo>
                    <a:cubicBezTo>
                      <a:pt x="20" y="9"/>
                      <a:pt x="21" y="8"/>
                      <a:pt x="22" y="8"/>
                    </a:cubicBezTo>
                    <a:cubicBezTo>
                      <a:pt x="22" y="5"/>
                      <a:pt x="23" y="3"/>
                      <a:pt x="23" y="1"/>
                    </a:cubicBezTo>
                    <a:cubicBezTo>
                      <a:pt x="23" y="0"/>
                      <a:pt x="24" y="0"/>
                      <a:pt x="25" y="0"/>
                    </a:cubicBezTo>
                    <a:cubicBezTo>
                      <a:pt x="33" y="0"/>
                      <a:pt x="33" y="0"/>
                      <a:pt x="33" y="0"/>
                    </a:cubicBezTo>
                    <a:cubicBezTo>
                      <a:pt x="34" y="0"/>
                      <a:pt x="34" y="0"/>
                      <a:pt x="34" y="1"/>
                    </a:cubicBezTo>
                    <a:cubicBezTo>
                      <a:pt x="36" y="8"/>
                      <a:pt x="36" y="8"/>
                      <a:pt x="36" y="8"/>
                    </a:cubicBezTo>
                    <a:cubicBezTo>
                      <a:pt x="37" y="8"/>
                      <a:pt x="38" y="9"/>
                      <a:pt x="39" y="9"/>
                    </a:cubicBezTo>
                    <a:cubicBezTo>
                      <a:pt x="44" y="5"/>
                      <a:pt x="44" y="5"/>
                      <a:pt x="44" y="5"/>
                    </a:cubicBezTo>
                    <a:cubicBezTo>
                      <a:pt x="45" y="5"/>
                      <a:pt x="45" y="5"/>
                      <a:pt x="45" y="5"/>
                    </a:cubicBezTo>
                    <a:cubicBezTo>
                      <a:pt x="46" y="5"/>
                      <a:pt x="46" y="5"/>
                      <a:pt x="46" y="5"/>
                    </a:cubicBezTo>
                    <a:cubicBezTo>
                      <a:pt x="48" y="7"/>
                      <a:pt x="51" y="9"/>
                      <a:pt x="52" y="12"/>
                    </a:cubicBezTo>
                    <a:cubicBezTo>
                      <a:pt x="53" y="12"/>
                      <a:pt x="53" y="12"/>
                      <a:pt x="53" y="12"/>
                    </a:cubicBezTo>
                    <a:cubicBezTo>
                      <a:pt x="53" y="13"/>
                      <a:pt x="53" y="13"/>
                      <a:pt x="52" y="13"/>
                    </a:cubicBezTo>
                    <a:cubicBezTo>
                      <a:pt x="51" y="15"/>
                      <a:pt x="50" y="17"/>
                      <a:pt x="48" y="18"/>
                    </a:cubicBezTo>
                    <a:cubicBezTo>
                      <a:pt x="49" y="20"/>
                      <a:pt x="50" y="21"/>
                      <a:pt x="50" y="22"/>
                    </a:cubicBezTo>
                    <a:cubicBezTo>
                      <a:pt x="57" y="23"/>
                      <a:pt x="57" y="23"/>
                      <a:pt x="57" y="23"/>
                    </a:cubicBezTo>
                    <a:cubicBezTo>
                      <a:pt x="58" y="23"/>
                      <a:pt x="58" y="24"/>
                      <a:pt x="58" y="25"/>
                    </a:cubicBezTo>
                    <a:lnTo>
                      <a:pt x="58" y="33"/>
                    </a:lnTo>
                    <a:close/>
                    <a:moveTo>
                      <a:pt x="29" y="19"/>
                    </a:moveTo>
                    <a:cubicBezTo>
                      <a:pt x="24" y="19"/>
                      <a:pt x="19" y="23"/>
                      <a:pt x="19" y="29"/>
                    </a:cubicBezTo>
                    <a:cubicBezTo>
                      <a:pt x="19" y="34"/>
                      <a:pt x="24" y="38"/>
                      <a:pt x="29" y="38"/>
                    </a:cubicBezTo>
                    <a:cubicBezTo>
                      <a:pt x="34" y="38"/>
                      <a:pt x="39" y="34"/>
                      <a:pt x="39" y="29"/>
                    </a:cubicBezTo>
                    <a:cubicBezTo>
                      <a:pt x="39" y="23"/>
                      <a:pt x="34" y="19"/>
                      <a:pt x="29" y="19"/>
                    </a:cubicBezTo>
                    <a:close/>
                  </a:path>
                </a:pathLst>
              </a:custGeom>
              <a:solidFill>
                <a:schemeClr val="bg1"/>
              </a:solidFill>
              <a:ln w="9525">
                <a:noFill/>
                <a:round/>
                <a:headEnd/>
                <a:tailEnd/>
              </a:ln>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10" name="Group 1"/>
            <p:cNvGrpSpPr/>
            <p:nvPr/>
          </p:nvGrpSpPr>
          <p:grpSpPr>
            <a:xfrm>
              <a:off x="3825715" y="1435033"/>
              <a:ext cx="585706" cy="585724"/>
              <a:chOff x="5100954" y="1880830"/>
              <a:chExt cx="780942" cy="780965"/>
            </a:xfrm>
          </p:grpSpPr>
          <p:sp>
            <p:nvSpPr>
              <p:cNvPr id="29" name="Freeform: Shape 17"/>
              <p:cNvSpPr/>
              <p:nvPr/>
            </p:nvSpPr>
            <p:spPr>
              <a:xfrm>
                <a:off x="5100954" y="1880830"/>
                <a:ext cx="780942" cy="780965"/>
              </a:xfrm>
              <a:custGeom>
                <a:avLst/>
                <a:gdLst/>
                <a:ahLst/>
                <a:cxnLst>
                  <a:cxn ang="0">
                    <a:pos x="wd2" y="hd2"/>
                  </a:cxn>
                  <a:cxn ang="5400000">
                    <a:pos x="wd2" y="hd2"/>
                  </a:cxn>
                  <a:cxn ang="10800000">
                    <a:pos x="wd2" y="hd2"/>
                  </a:cxn>
                  <a:cxn ang="16200000">
                    <a:pos x="wd2" y="hd2"/>
                  </a:cxn>
                </a:cxnLst>
                <a:rect l="0" t="0" r="r" b="b"/>
                <a:pathLst>
                  <a:path w="19806" h="19807" extrusionOk="0">
                    <a:moveTo>
                      <a:pt x="11898" y="19602"/>
                    </a:moveTo>
                    <a:cubicBezTo>
                      <a:pt x="6542" y="20703"/>
                      <a:pt x="1307" y="17255"/>
                      <a:pt x="205" y="11898"/>
                    </a:cubicBezTo>
                    <a:cubicBezTo>
                      <a:pt x="-897" y="6542"/>
                      <a:pt x="2552" y="1307"/>
                      <a:pt x="7908" y="205"/>
                    </a:cubicBezTo>
                    <a:cubicBezTo>
                      <a:pt x="13261" y="-897"/>
                      <a:pt x="18494" y="2548"/>
                      <a:pt x="19599" y="7899"/>
                    </a:cubicBezTo>
                    <a:cubicBezTo>
                      <a:pt x="19600" y="7902"/>
                      <a:pt x="19600" y="7904"/>
                      <a:pt x="19601" y="7908"/>
                    </a:cubicBezTo>
                    <a:cubicBezTo>
                      <a:pt x="20703" y="13264"/>
                      <a:pt x="17254" y="18500"/>
                      <a:pt x="11898" y="19602"/>
                    </a:cubicBezTo>
                    <a:close/>
                  </a:path>
                </a:pathLst>
              </a:custGeom>
              <a:solidFill>
                <a:schemeClr val="tx2">
                  <a:lumMod val="60000"/>
                  <a:lumOff val="40000"/>
                </a:schemeClr>
              </a:solidFill>
              <a:ln w="12700" cap="flat">
                <a:noFill/>
                <a:miter lim="400000"/>
              </a:ln>
              <a:effectLst/>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30" name="Freeform: Shape 27"/>
              <p:cNvSpPr>
                <a:spLocks/>
              </p:cNvSpPr>
              <p:nvPr/>
            </p:nvSpPr>
            <p:spPr bwMode="auto">
              <a:xfrm>
                <a:off x="5317995" y="2108802"/>
                <a:ext cx="346851" cy="325002"/>
              </a:xfrm>
              <a:custGeom>
                <a:avLst/>
                <a:gdLst>
                  <a:gd name="T0" fmla="*/ 103188 w 127"/>
                  <a:gd name="T1" fmla="*/ 34925 h 119"/>
                  <a:gd name="T2" fmla="*/ 41275 w 127"/>
                  <a:gd name="T3" fmla="*/ 71437 h 119"/>
                  <a:gd name="T4" fmla="*/ 0 w 127"/>
                  <a:gd name="T5" fmla="*/ 41275 h 119"/>
                  <a:gd name="T6" fmla="*/ 61913 w 127"/>
                  <a:gd name="T7" fmla="*/ 0 h 119"/>
                  <a:gd name="T8" fmla="*/ 103188 w 127"/>
                  <a:gd name="T9" fmla="*/ 34925 h 119"/>
                  <a:gd name="T10" fmla="*/ 103188 w 127"/>
                  <a:gd name="T11" fmla="*/ 109537 h 119"/>
                  <a:gd name="T12" fmla="*/ 61913 w 127"/>
                  <a:gd name="T13" fmla="*/ 144462 h 119"/>
                  <a:gd name="T14" fmla="*/ 0 w 127"/>
                  <a:gd name="T15" fmla="*/ 106362 h 119"/>
                  <a:gd name="T16" fmla="*/ 41275 w 127"/>
                  <a:gd name="T17" fmla="*/ 71437 h 119"/>
                  <a:gd name="T18" fmla="*/ 103188 w 127"/>
                  <a:gd name="T19" fmla="*/ 109537 h 119"/>
                  <a:gd name="T20" fmla="*/ 160338 w 127"/>
                  <a:gd name="T21" fmla="*/ 153987 h 119"/>
                  <a:gd name="T22" fmla="*/ 103188 w 127"/>
                  <a:gd name="T23" fmla="*/ 188912 h 119"/>
                  <a:gd name="T24" fmla="*/ 103188 w 127"/>
                  <a:gd name="T25" fmla="*/ 188912 h 119"/>
                  <a:gd name="T26" fmla="*/ 103188 w 127"/>
                  <a:gd name="T27" fmla="*/ 188912 h 119"/>
                  <a:gd name="T28" fmla="*/ 103188 w 127"/>
                  <a:gd name="T29" fmla="*/ 188912 h 119"/>
                  <a:gd name="T30" fmla="*/ 103188 w 127"/>
                  <a:gd name="T31" fmla="*/ 188912 h 119"/>
                  <a:gd name="T32" fmla="*/ 41275 w 127"/>
                  <a:gd name="T33" fmla="*/ 153987 h 119"/>
                  <a:gd name="T34" fmla="*/ 41275 w 127"/>
                  <a:gd name="T35" fmla="*/ 141287 h 119"/>
                  <a:gd name="T36" fmla="*/ 61913 w 127"/>
                  <a:gd name="T37" fmla="*/ 150812 h 119"/>
                  <a:gd name="T38" fmla="*/ 103188 w 127"/>
                  <a:gd name="T39" fmla="*/ 117475 h 119"/>
                  <a:gd name="T40" fmla="*/ 103188 w 127"/>
                  <a:gd name="T41" fmla="*/ 117475 h 119"/>
                  <a:gd name="T42" fmla="*/ 103188 w 127"/>
                  <a:gd name="T43" fmla="*/ 117475 h 119"/>
                  <a:gd name="T44" fmla="*/ 103188 w 127"/>
                  <a:gd name="T45" fmla="*/ 117475 h 119"/>
                  <a:gd name="T46" fmla="*/ 103188 w 127"/>
                  <a:gd name="T47" fmla="*/ 117475 h 119"/>
                  <a:gd name="T48" fmla="*/ 144463 w 127"/>
                  <a:gd name="T49" fmla="*/ 150812 h 119"/>
                  <a:gd name="T50" fmla="*/ 160338 w 127"/>
                  <a:gd name="T51" fmla="*/ 141287 h 119"/>
                  <a:gd name="T52" fmla="*/ 160338 w 127"/>
                  <a:gd name="T53" fmla="*/ 153987 h 119"/>
                  <a:gd name="T54" fmla="*/ 201613 w 127"/>
                  <a:gd name="T55" fmla="*/ 41275 h 119"/>
                  <a:gd name="T56" fmla="*/ 160338 w 127"/>
                  <a:gd name="T57" fmla="*/ 71437 h 119"/>
                  <a:gd name="T58" fmla="*/ 103188 w 127"/>
                  <a:gd name="T59" fmla="*/ 34925 h 119"/>
                  <a:gd name="T60" fmla="*/ 144463 w 127"/>
                  <a:gd name="T61" fmla="*/ 0 h 119"/>
                  <a:gd name="T62" fmla="*/ 201613 w 127"/>
                  <a:gd name="T63" fmla="*/ 41275 h 119"/>
                  <a:gd name="T64" fmla="*/ 201613 w 127"/>
                  <a:gd name="T65" fmla="*/ 106362 h 119"/>
                  <a:gd name="T66" fmla="*/ 144463 w 127"/>
                  <a:gd name="T67" fmla="*/ 144462 h 119"/>
                  <a:gd name="T68" fmla="*/ 103188 w 127"/>
                  <a:gd name="T69" fmla="*/ 109537 h 119"/>
                  <a:gd name="T70" fmla="*/ 160338 w 127"/>
                  <a:gd name="T71" fmla="*/ 71437 h 119"/>
                  <a:gd name="T72" fmla="*/ 201613 w 127"/>
                  <a:gd name="T73" fmla="*/ 106362 h 11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27" h="119">
                    <a:moveTo>
                      <a:pt x="65" y="22"/>
                    </a:moveTo>
                    <a:lnTo>
                      <a:pt x="26" y="45"/>
                    </a:lnTo>
                    <a:lnTo>
                      <a:pt x="0" y="26"/>
                    </a:lnTo>
                    <a:lnTo>
                      <a:pt x="39" y="0"/>
                    </a:lnTo>
                    <a:lnTo>
                      <a:pt x="65" y="22"/>
                    </a:lnTo>
                    <a:close/>
                    <a:moveTo>
                      <a:pt x="65" y="69"/>
                    </a:moveTo>
                    <a:lnTo>
                      <a:pt x="39" y="91"/>
                    </a:lnTo>
                    <a:lnTo>
                      <a:pt x="0" y="67"/>
                    </a:lnTo>
                    <a:lnTo>
                      <a:pt x="26" y="45"/>
                    </a:lnTo>
                    <a:lnTo>
                      <a:pt x="65" y="69"/>
                    </a:lnTo>
                    <a:close/>
                    <a:moveTo>
                      <a:pt x="101" y="97"/>
                    </a:moveTo>
                    <a:lnTo>
                      <a:pt x="65" y="119"/>
                    </a:lnTo>
                    <a:lnTo>
                      <a:pt x="26" y="97"/>
                    </a:lnTo>
                    <a:lnTo>
                      <a:pt x="26" y="89"/>
                    </a:lnTo>
                    <a:lnTo>
                      <a:pt x="39" y="95"/>
                    </a:lnTo>
                    <a:lnTo>
                      <a:pt x="65" y="74"/>
                    </a:lnTo>
                    <a:lnTo>
                      <a:pt x="91" y="95"/>
                    </a:lnTo>
                    <a:lnTo>
                      <a:pt x="101" y="89"/>
                    </a:lnTo>
                    <a:lnTo>
                      <a:pt x="101" y="97"/>
                    </a:lnTo>
                    <a:close/>
                    <a:moveTo>
                      <a:pt x="127" y="26"/>
                    </a:moveTo>
                    <a:lnTo>
                      <a:pt x="101" y="45"/>
                    </a:lnTo>
                    <a:lnTo>
                      <a:pt x="65" y="22"/>
                    </a:lnTo>
                    <a:lnTo>
                      <a:pt x="91" y="0"/>
                    </a:lnTo>
                    <a:lnTo>
                      <a:pt x="127" y="26"/>
                    </a:lnTo>
                    <a:close/>
                    <a:moveTo>
                      <a:pt x="127" y="67"/>
                    </a:moveTo>
                    <a:lnTo>
                      <a:pt x="91" y="91"/>
                    </a:lnTo>
                    <a:lnTo>
                      <a:pt x="65" y="69"/>
                    </a:lnTo>
                    <a:lnTo>
                      <a:pt x="101" y="45"/>
                    </a:lnTo>
                    <a:lnTo>
                      <a:pt x="127" y="67"/>
                    </a:lnTo>
                    <a:close/>
                  </a:path>
                </a:pathLst>
              </a:custGeom>
              <a:solidFill>
                <a:schemeClr val="bg1"/>
              </a:solidFill>
              <a:ln>
                <a:noFill/>
              </a:ln>
            </p:spPr>
            <p:txBody>
              <a:bodyPr anchor="ctr"/>
              <a:lstStyle/>
              <a:p>
                <a:pPr algn="ctr"/>
                <a:endParaRPr sz="240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grpSp>
        <p:nvGrpSpPr>
          <p:cNvPr id="11" name="Group 28"/>
          <p:cNvGrpSpPr/>
          <p:nvPr/>
        </p:nvGrpSpPr>
        <p:grpSpPr>
          <a:xfrm>
            <a:off x="7216465" y="1883072"/>
            <a:ext cx="4205514" cy="866137"/>
            <a:chOff x="7645890" y="3344328"/>
            <a:chExt cx="3573923" cy="866137"/>
          </a:xfrm>
        </p:grpSpPr>
        <p:sp>
          <p:nvSpPr>
            <p:cNvPr id="27" name="TextBox 29"/>
            <p:cNvSpPr txBox="1">
              <a:spLocks/>
            </p:cNvSpPr>
            <p:nvPr/>
          </p:nvSpPr>
          <p:spPr bwMode="auto">
            <a:xfrm>
              <a:off x="7645890" y="3344328"/>
              <a:ext cx="1301593" cy="309958"/>
            </a:xfrm>
            <a:prstGeom prst="rect">
              <a:avLst/>
            </a:prstGeom>
            <a:noFill/>
            <a:extLst/>
          </p:spPr>
          <p:txBody>
            <a:bodyPr wrap="none" lIns="480000" tIns="62400" rIns="120000" bIns="62400">
              <a:normAutofit fontScale="70000" lnSpcReduction="20000"/>
            </a:bodyPr>
            <a:lstStyle/>
            <a:p>
              <a:r>
                <a:rPr lang="en-US" altLang="zh-CN" sz="2000" dirty="0">
                  <a:solidFill>
                    <a:srgbClr val="FFC000"/>
                  </a:solidFill>
                  <a:latin typeface="Times New Roman" pitchFamily="18" charset="0"/>
                  <a:ea typeface="微软雅黑" panose="020B0503020204020204" pitchFamily="34" charset="-122"/>
                  <a:cs typeface="Times New Roman" pitchFamily="18" charset="0"/>
                  <a:sym typeface="+mn-lt"/>
                </a:rPr>
                <a:t>Individualism vs. Collectivism</a:t>
              </a:r>
              <a:endParaRPr lang="zh-CN" altLang="en-US" sz="1867" dirty="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28" name="TextBox 30"/>
            <p:cNvSpPr txBox="1">
              <a:spLocks/>
            </p:cNvSpPr>
            <p:nvPr/>
          </p:nvSpPr>
          <p:spPr bwMode="auto">
            <a:xfrm>
              <a:off x="7645890" y="3654286"/>
              <a:ext cx="3573923" cy="556179"/>
            </a:xfrm>
            <a:prstGeom prst="rect">
              <a:avLst/>
            </a:prstGeom>
            <a:noFill/>
            <a:extLst/>
          </p:spPr>
          <p:txBody>
            <a:bodyPr wrap="square" lIns="480000" tIns="62400" rIns="120000" bIns="62400">
              <a:noAutofit/>
            </a:bodyPr>
            <a:lstStyle/>
            <a:p>
              <a:pPr>
                <a:lnSpc>
                  <a:spcPct val="120000"/>
                </a:lnSpc>
              </a:pPr>
              <a:r>
                <a:rPr lang="en-US" altLang="zh-CN" sz="1200" dirty="0">
                  <a:latin typeface="Times New Roman" pitchFamily="18" charset="0"/>
                  <a:ea typeface="微软雅黑" panose="020B0503020204020204" pitchFamily="34" charset="-122"/>
                  <a:cs typeface="Times New Roman" pitchFamily="18" charset="0"/>
                  <a:sym typeface="+mn-lt"/>
                </a:rPr>
                <a:t>China is a highly collectivistic culture. People's behavior is in line with the interests of the group, not necessarily </a:t>
              </a:r>
              <a:r>
                <a:rPr lang="en-US" altLang="zh-CN" sz="1200" dirty="0" smtClean="0">
                  <a:latin typeface="Times New Roman" pitchFamily="18" charset="0"/>
                  <a:ea typeface="微软雅黑" panose="020B0503020204020204" pitchFamily="34" charset="-122"/>
                  <a:cs typeface="Times New Roman" pitchFamily="18" charset="0"/>
                  <a:sym typeface="+mn-lt"/>
                </a:rPr>
                <a:t>collective.</a:t>
              </a:r>
              <a:endParaRPr lang="zh-CN" altLang="en-US" sz="1200" dirty="0">
                <a:latin typeface="Times New Roman" pitchFamily="18" charset="0"/>
                <a:ea typeface="微软雅黑" panose="020B0503020204020204" pitchFamily="34" charset="-122"/>
                <a:cs typeface="Times New Roman" pitchFamily="18" charset="0"/>
                <a:sym typeface="+mn-lt"/>
              </a:endParaRPr>
            </a:p>
          </p:txBody>
        </p:sp>
      </p:grpSp>
      <p:grpSp>
        <p:nvGrpSpPr>
          <p:cNvPr id="12" name="Group 31"/>
          <p:cNvGrpSpPr/>
          <p:nvPr/>
        </p:nvGrpSpPr>
        <p:grpSpPr>
          <a:xfrm>
            <a:off x="2117558" y="1883072"/>
            <a:ext cx="2994706" cy="802771"/>
            <a:chOff x="1784813" y="4060687"/>
            <a:chExt cx="2994706" cy="802771"/>
          </a:xfrm>
        </p:grpSpPr>
        <p:sp>
          <p:nvSpPr>
            <p:cNvPr id="25" name="TextBox 32"/>
            <p:cNvSpPr txBox="1">
              <a:spLocks/>
            </p:cNvSpPr>
            <p:nvPr/>
          </p:nvSpPr>
          <p:spPr bwMode="auto">
            <a:xfrm>
              <a:off x="3236595" y="4060687"/>
              <a:ext cx="1531613" cy="309958"/>
            </a:xfrm>
            <a:prstGeom prst="rect">
              <a:avLst/>
            </a:prstGeom>
            <a:noFill/>
            <a:extLst/>
          </p:spPr>
          <p:txBody>
            <a:bodyPr wrap="none" lIns="120000" tIns="62400" rIns="480000" bIns="62400">
              <a:normAutofit fontScale="70000" lnSpcReduction="20000"/>
            </a:bodyPr>
            <a:lstStyle/>
            <a:p>
              <a:pPr algn="r" latinLnBrk="0"/>
              <a:r>
                <a:rPr lang="en-US" altLang="zh-CN" sz="2100" dirty="0" smtClean="0">
                  <a:solidFill>
                    <a:srgbClr val="FFC000"/>
                  </a:solidFill>
                  <a:latin typeface="Times New Roman" pitchFamily="18" charset="0"/>
                  <a:ea typeface="微软雅黑" panose="020B0503020204020204" pitchFamily="34" charset="-122"/>
                  <a:cs typeface="Times New Roman" pitchFamily="18" charset="0"/>
                  <a:sym typeface="+mn-lt"/>
                </a:rPr>
                <a:t>Power Distance</a:t>
              </a:r>
            </a:p>
            <a:p>
              <a:pPr algn="r" latinLnBrk="0"/>
              <a:endParaRPr lang="zh-CN" altLang="en-US" sz="1867" dirty="0">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26" name="TextBox 33"/>
            <p:cNvSpPr txBox="1">
              <a:spLocks/>
            </p:cNvSpPr>
            <p:nvPr/>
          </p:nvSpPr>
          <p:spPr bwMode="auto">
            <a:xfrm>
              <a:off x="1784813" y="4307279"/>
              <a:ext cx="2994706" cy="556179"/>
            </a:xfrm>
            <a:prstGeom prst="rect">
              <a:avLst/>
            </a:prstGeom>
            <a:noFill/>
            <a:extLst/>
          </p:spPr>
          <p:txBody>
            <a:bodyPr wrap="square" lIns="120000" tIns="62400" rIns="480000" bIns="62400">
              <a:noAutofit/>
            </a:bodyPr>
            <a:lstStyle/>
            <a:p>
              <a:pPr algn="just">
                <a:lnSpc>
                  <a:spcPct val="120000"/>
                </a:lnSpc>
              </a:pPr>
              <a:r>
                <a:rPr lang="en-US" altLang="zh-CN" sz="1200" dirty="0">
                  <a:latin typeface="Times New Roman" pitchFamily="18" charset="0"/>
                  <a:ea typeface="微软雅黑" panose="020B0503020204020204" pitchFamily="34" charset="-122"/>
                  <a:cs typeface="Times New Roman" pitchFamily="18" charset="0"/>
                  <a:sym typeface="+mn-lt"/>
                </a:rPr>
                <a:t>The affiliation is often polarized, and there is no protection against abuse of authority by superiors</a:t>
              </a:r>
              <a:endParaRPr lang="zh-CN" altLang="en-US" sz="1200" dirty="0">
                <a:latin typeface="Times New Roman" pitchFamily="18" charset="0"/>
                <a:ea typeface="微软雅黑" panose="020B0503020204020204" pitchFamily="34" charset="-122"/>
                <a:cs typeface="Times New Roman" pitchFamily="18" charset="0"/>
                <a:sym typeface="+mn-lt"/>
              </a:endParaRPr>
            </a:p>
          </p:txBody>
        </p:sp>
      </p:grpSp>
      <p:grpSp>
        <p:nvGrpSpPr>
          <p:cNvPr id="14" name="Group 37"/>
          <p:cNvGrpSpPr/>
          <p:nvPr/>
        </p:nvGrpSpPr>
        <p:grpSpPr>
          <a:xfrm>
            <a:off x="1836821" y="4157300"/>
            <a:ext cx="3275443" cy="866137"/>
            <a:chOff x="1492768" y="4060687"/>
            <a:chExt cx="3275443" cy="866137"/>
          </a:xfrm>
        </p:grpSpPr>
        <p:sp>
          <p:nvSpPr>
            <p:cNvPr id="21" name="TextBox 38"/>
            <p:cNvSpPr txBox="1">
              <a:spLocks/>
            </p:cNvSpPr>
            <p:nvPr/>
          </p:nvSpPr>
          <p:spPr bwMode="auto">
            <a:xfrm>
              <a:off x="3236598" y="4060687"/>
              <a:ext cx="1531613" cy="309958"/>
            </a:xfrm>
            <a:prstGeom prst="rect">
              <a:avLst/>
            </a:prstGeom>
            <a:noFill/>
            <a:extLst/>
          </p:spPr>
          <p:txBody>
            <a:bodyPr wrap="none" lIns="120000" tIns="62400" rIns="480000" bIns="62400">
              <a:noAutofit/>
            </a:bodyPr>
            <a:lstStyle/>
            <a:p>
              <a:pPr algn="r"/>
              <a:r>
                <a:rPr lang="en-US" altLang="zh-CN" sz="1600" dirty="0" smtClean="0">
                  <a:solidFill>
                    <a:srgbClr val="FFC000"/>
                  </a:solidFill>
                  <a:latin typeface="Times New Roman" pitchFamily="18" charset="0"/>
                  <a:ea typeface="微软雅黑" panose="020B0503020204020204" pitchFamily="34" charset="-122"/>
                  <a:cs typeface="Times New Roman" pitchFamily="18" charset="0"/>
                  <a:sym typeface="+mn-lt"/>
                </a:rPr>
                <a:t>Masculinity</a:t>
              </a:r>
              <a:endParaRPr lang="zh-CN" altLang="en-US" sz="1600" dirty="0">
                <a:solidFill>
                  <a:srgbClr val="FFC000"/>
                </a:solidFill>
                <a:latin typeface="Times New Roman" pitchFamily="18" charset="0"/>
                <a:ea typeface="微软雅黑" panose="020B0503020204020204" pitchFamily="34" charset="-122"/>
                <a:cs typeface="Times New Roman" pitchFamily="18" charset="0"/>
                <a:sym typeface="+mn-lt"/>
              </a:endParaRPr>
            </a:p>
          </p:txBody>
        </p:sp>
        <p:sp>
          <p:nvSpPr>
            <p:cNvPr id="22" name="TextBox 51"/>
            <p:cNvSpPr txBox="1">
              <a:spLocks/>
            </p:cNvSpPr>
            <p:nvPr/>
          </p:nvSpPr>
          <p:spPr bwMode="auto">
            <a:xfrm>
              <a:off x="1492768" y="4370645"/>
              <a:ext cx="3275442" cy="556179"/>
            </a:xfrm>
            <a:prstGeom prst="rect">
              <a:avLst/>
            </a:prstGeom>
            <a:noFill/>
            <a:extLst/>
          </p:spPr>
          <p:txBody>
            <a:bodyPr wrap="square" lIns="120000" tIns="62400" rIns="480000" bIns="62400">
              <a:noAutofit/>
            </a:bodyPr>
            <a:lstStyle/>
            <a:p>
              <a:pPr algn="just">
                <a:lnSpc>
                  <a:spcPct val="120000"/>
                </a:lnSpc>
              </a:pPr>
              <a:r>
                <a:rPr lang="en-US" altLang="zh-CN" sz="1200" dirty="0" smtClean="0">
                  <a:latin typeface="Times New Roman" pitchFamily="18" charset="0"/>
                  <a:ea typeface="微软雅黑" panose="020B0503020204020204" pitchFamily="34" charset="-122"/>
                  <a:cs typeface="Times New Roman" pitchFamily="18" charset="0"/>
                  <a:sym typeface="+mn-lt"/>
                </a:rPr>
                <a:t>China </a:t>
              </a:r>
              <a:r>
                <a:rPr lang="en-US" altLang="zh-CN" sz="1200" dirty="0">
                  <a:latin typeface="Times New Roman" pitchFamily="18" charset="0"/>
                  <a:ea typeface="微软雅黑" panose="020B0503020204020204" pitchFamily="34" charset="-122"/>
                  <a:cs typeface="Times New Roman" pitchFamily="18" charset="0"/>
                  <a:sym typeface="+mn-lt"/>
                </a:rPr>
                <a:t>is a masculine society. Many Chinese men will sacrifice family and leisure priorities to prove the necessity of success</a:t>
              </a:r>
              <a:r>
                <a:rPr lang="en-US" altLang="zh-CN" sz="1200" dirty="0">
                  <a:latin typeface="微软雅黑" panose="020B0503020204020204" pitchFamily="34" charset="-122"/>
                  <a:ea typeface="微软雅黑" panose="020B0503020204020204" pitchFamily="34" charset="-122"/>
                  <a:cs typeface="+mn-ea"/>
                  <a:sym typeface="+mn-lt"/>
                </a:rPr>
                <a:t>.</a:t>
              </a:r>
              <a:endParaRPr lang="zh-CN" altLang="en-US" sz="1200" dirty="0">
                <a:latin typeface="微软雅黑" panose="020B0503020204020204" pitchFamily="34" charset="-122"/>
                <a:ea typeface="微软雅黑" panose="020B0503020204020204" pitchFamily="34" charset="-122"/>
                <a:cs typeface="+mn-ea"/>
                <a:sym typeface="+mn-lt"/>
              </a:endParaRPr>
            </a:p>
          </p:txBody>
        </p:sp>
      </p:grpSp>
      <p:grpSp>
        <p:nvGrpSpPr>
          <p:cNvPr id="15" name="Group 52"/>
          <p:cNvGrpSpPr/>
          <p:nvPr/>
        </p:nvGrpSpPr>
        <p:grpSpPr>
          <a:xfrm>
            <a:off x="7895054" y="3010317"/>
            <a:ext cx="3777916" cy="1203834"/>
            <a:chOff x="7645890" y="3344328"/>
            <a:chExt cx="3210543" cy="1203834"/>
          </a:xfrm>
        </p:grpSpPr>
        <p:sp>
          <p:nvSpPr>
            <p:cNvPr id="19" name="TextBox 53"/>
            <p:cNvSpPr txBox="1">
              <a:spLocks/>
            </p:cNvSpPr>
            <p:nvPr/>
          </p:nvSpPr>
          <p:spPr bwMode="auto">
            <a:xfrm>
              <a:off x="7645890" y="3344328"/>
              <a:ext cx="1301593" cy="309958"/>
            </a:xfrm>
            <a:prstGeom prst="rect">
              <a:avLst/>
            </a:prstGeom>
            <a:noFill/>
            <a:extLst/>
          </p:spPr>
          <p:txBody>
            <a:bodyPr wrap="none" lIns="480000" tIns="62400" rIns="120000" bIns="62400">
              <a:normAutofit fontScale="85000" lnSpcReduction="20000"/>
            </a:bodyPr>
            <a:lstStyle/>
            <a:p>
              <a:r>
                <a:rPr lang="en-US" altLang="zh-CN" dirty="0">
                  <a:solidFill>
                    <a:srgbClr val="FFC000"/>
                  </a:solidFill>
                  <a:latin typeface="Times New Roman" pitchFamily="18" charset="0"/>
                  <a:ea typeface="微软雅黑" panose="020B0503020204020204" pitchFamily="34" charset="-122"/>
                  <a:cs typeface="Times New Roman" pitchFamily="18" charset="0"/>
                  <a:sym typeface="+mn-lt"/>
                </a:rPr>
                <a:t>Long vs. Short Term </a:t>
              </a:r>
              <a:r>
                <a:rPr lang="en-US" altLang="zh-CN" dirty="0" smtClean="0">
                  <a:solidFill>
                    <a:srgbClr val="FFC000"/>
                  </a:solidFill>
                  <a:latin typeface="Times New Roman" pitchFamily="18" charset="0"/>
                  <a:ea typeface="微软雅黑" panose="020B0503020204020204" pitchFamily="34" charset="-122"/>
                  <a:cs typeface="Times New Roman" pitchFamily="18" charset="0"/>
                  <a:sym typeface="+mn-lt"/>
                </a:rPr>
                <a:t>Orientation</a:t>
              </a:r>
              <a:endParaRPr lang="zh-CN" altLang="en-US" sz="1867" dirty="0">
                <a:solidFill>
                  <a:srgbClr val="FFC000"/>
                </a:solidFill>
                <a:latin typeface="微软雅黑" panose="020B0503020204020204" pitchFamily="34" charset="-122"/>
                <a:ea typeface="微软雅黑" panose="020B0503020204020204" pitchFamily="34" charset="-122"/>
                <a:cs typeface="+mn-ea"/>
                <a:sym typeface="+mn-lt"/>
              </a:endParaRPr>
            </a:p>
          </p:txBody>
        </p:sp>
        <p:sp>
          <p:nvSpPr>
            <p:cNvPr id="20" name="TextBox 54"/>
            <p:cNvSpPr txBox="1">
              <a:spLocks/>
            </p:cNvSpPr>
            <p:nvPr/>
          </p:nvSpPr>
          <p:spPr bwMode="auto">
            <a:xfrm>
              <a:off x="7645890" y="3682395"/>
              <a:ext cx="3210543" cy="865767"/>
            </a:xfrm>
            <a:prstGeom prst="rect">
              <a:avLst/>
            </a:prstGeom>
            <a:noFill/>
            <a:extLst/>
          </p:spPr>
          <p:txBody>
            <a:bodyPr wrap="square" lIns="480000" tIns="62400" rIns="120000" bIns="62400">
              <a:noAutofit/>
            </a:bodyPr>
            <a:lstStyle/>
            <a:p>
              <a:pPr algn="just">
                <a:lnSpc>
                  <a:spcPct val="120000"/>
                </a:lnSpc>
              </a:pPr>
              <a:r>
                <a:rPr lang="en-US" altLang="zh-CN" sz="1200" dirty="0" smtClean="0">
                  <a:latin typeface="Times New Roman" pitchFamily="18" charset="0"/>
                  <a:ea typeface="微软雅黑" panose="020B0503020204020204" pitchFamily="34" charset="-122"/>
                  <a:cs typeface="Times New Roman" pitchFamily="18" charset="0"/>
                  <a:sym typeface="+mn-lt"/>
                </a:rPr>
                <a:t>They </a:t>
              </a:r>
              <a:r>
                <a:rPr lang="en-US" altLang="zh-CN" sz="1200" dirty="0">
                  <a:latin typeface="Times New Roman" pitchFamily="18" charset="0"/>
                  <a:ea typeface="微软雅黑" panose="020B0503020204020204" pitchFamily="34" charset="-122"/>
                  <a:cs typeface="Times New Roman" pitchFamily="18" charset="0"/>
                  <a:sym typeface="+mn-lt"/>
                </a:rPr>
                <a:t>have shown that they can easily adapt to the conditions of traditional changes, strong savings and investment tendencies, thrift, and the ability to consistently achieve results</a:t>
              </a:r>
              <a:endParaRPr lang="zh-CN" altLang="en-US" sz="1200" dirty="0">
                <a:latin typeface="Times New Roman" pitchFamily="18" charset="0"/>
                <a:ea typeface="微软雅黑" panose="020B0503020204020204" pitchFamily="34" charset="-122"/>
                <a:cs typeface="Times New Roman" pitchFamily="18" charset="0"/>
                <a:sym typeface="+mn-lt"/>
              </a:endParaRPr>
            </a:p>
          </p:txBody>
        </p:sp>
      </p:grpSp>
      <p:grpSp>
        <p:nvGrpSpPr>
          <p:cNvPr id="16" name="Group 55"/>
          <p:cNvGrpSpPr/>
          <p:nvPr/>
        </p:nvGrpSpPr>
        <p:grpSpPr>
          <a:xfrm>
            <a:off x="1596189" y="3040634"/>
            <a:ext cx="3152274" cy="819830"/>
            <a:chOff x="1930734" y="4091004"/>
            <a:chExt cx="3152274" cy="819830"/>
          </a:xfrm>
        </p:grpSpPr>
        <p:sp>
          <p:nvSpPr>
            <p:cNvPr id="17" name="TextBox 56"/>
            <p:cNvSpPr txBox="1">
              <a:spLocks/>
            </p:cNvSpPr>
            <p:nvPr/>
          </p:nvSpPr>
          <p:spPr bwMode="auto">
            <a:xfrm>
              <a:off x="3236598" y="4091004"/>
              <a:ext cx="1531613" cy="309958"/>
            </a:xfrm>
            <a:prstGeom prst="rect">
              <a:avLst/>
            </a:prstGeom>
            <a:noFill/>
            <a:extLst/>
          </p:spPr>
          <p:txBody>
            <a:bodyPr wrap="none" lIns="120000" tIns="62400" rIns="480000" bIns="62400">
              <a:noAutofit/>
            </a:bodyPr>
            <a:lstStyle/>
            <a:p>
              <a:pPr algn="r"/>
              <a:r>
                <a:rPr lang="en-US" altLang="zh-CN" sz="1600" dirty="0" smtClean="0">
                  <a:solidFill>
                    <a:srgbClr val="FFC000"/>
                  </a:solidFill>
                  <a:latin typeface="Times New Roman" pitchFamily="18" charset="0"/>
                  <a:ea typeface="微软雅黑" panose="020B0503020204020204" pitchFamily="34" charset="-122"/>
                  <a:cs typeface="Times New Roman" pitchFamily="18" charset="0"/>
                  <a:sym typeface="+mn-lt"/>
                </a:rPr>
                <a:t>Uncertainty </a:t>
              </a:r>
              <a:r>
                <a:rPr lang="en-US" altLang="zh-CN" sz="1400" dirty="0">
                  <a:solidFill>
                    <a:srgbClr val="FFC000"/>
                  </a:solidFill>
                  <a:latin typeface="Times New Roman" pitchFamily="18" charset="0"/>
                  <a:ea typeface="微软雅黑" panose="020B0503020204020204" pitchFamily="34" charset="-122"/>
                  <a:cs typeface="Times New Roman" pitchFamily="18" charset="0"/>
                  <a:sym typeface="+mn-lt"/>
                </a:rPr>
                <a:t>Avoidance</a:t>
              </a:r>
              <a:endParaRPr lang="zh-CN" altLang="en-US" sz="1600" dirty="0">
                <a:solidFill>
                  <a:srgbClr val="FFC000"/>
                </a:solidFill>
                <a:latin typeface="Times New Roman" pitchFamily="18" charset="0"/>
                <a:ea typeface="微软雅黑" panose="020B0503020204020204" pitchFamily="34" charset="-122"/>
                <a:cs typeface="Times New Roman" pitchFamily="18" charset="0"/>
                <a:sym typeface="+mn-lt"/>
              </a:endParaRPr>
            </a:p>
          </p:txBody>
        </p:sp>
        <p:sp>
          <p:nvSpPr>
            <p:cNvPr id="18" name="TextBox 57"/>
            <p:cNvSpPr txBox="1">
              <a:spLocks/>
            </p:cNvSpPr>
            <p:nvPr/>
          </p:nvSpPr>
          <p:spPr bwMode="auto">
            <a:xfrm>
              <a:off x="1930734" y="4354655"/>
              <a:ext cx="3152274" cy="556179"/>
            </a:xfrm>
            <a:prstGeom prst="rect">
              <a:avLst/>
            </a:prstGeom>
            <a:noFill/>
            <a:extLst/>
          </p:spPr>
          <p:txBody>
            <a:bodyPr wrap="square" lIns="120000" tIns="62400" rIns="480000" bIns="62400">
              <a:noAutofit/>
            </a:bodyPr>
            <a:lstStyle/>
            <a:p>
              <a:pPr algn="just">
                <a:lnSpc>
                  <a:spcPct val="120000"/>
                </a:lnSpc>
              </a:pPr>
              <a:r>
                <a:rPr lang="en-US" altLang="zh-CN" sz="1200" dirty="0" smtClean="0">
                  <a:latin typeface="Times New Roman" pitchFamily="18" charset="0"/>
                  <a:ea typeface="微软雅黑" panose="020B0503020204020204" pitchFamily="34" charset="-122"/>
                  <a:cs typeface="Times New Roman" pitchFamily="18" charset="0"/>
                  <a:sym typeface="+mn-lt"/>
                </a:rPr>
                <a:t>Compliance </a:t>
              </a:r>
              <a:r>
                <a:rPr lang="en-US" altLang="zh-CN" sz="1200" dirty="0">
                  <a:latin typeface="Times New Roman" pitchFamily="18" charset="0"/>
                  <a:ea typeface="微软雅黑" panose="020B0503020204020204" pitchFamily="34" charset="-122"/>
                  <a:cs typeface="Times New Roman" pitchFamily="18" charset="0"/>
                  <a:sym typeface="+mn-lt"/>
                </a:rPr>
                <a:t>with laws and regulations may be flexible to adapt to the actual situation, and pragmatism is a fact of life</a:t>
              </a:r>
              <a:endParaRPr lang="zh-CN" altLang="en-US" sz="1200" dirty="0">
                <a:latin typeface="Times New Roman" pitchFamily="18" charset="0"/>
                <a:ea typeface="微软雅黑" panose="020B0503020204020204" pitchFamily="34" charset="-122"/>
                <a:cs typeface="Times New Roman" pitchFamily="18" charset="0"/>
                <a:sym typeface="+mn-lt"/>
              </a:endParaRPr>
            </a:p>
          </p:txBody>
        </p:sp>
      </p:grpSp>
      <p:sp>
        <p:nvSpPr>
          <p:cNvPr id="42" name="任意多边形 55">
            <a:extLst>
              <a:ext uri="{FF2B5EF4-FFF2-40B4-BE49-F238E27FC236}">
                <a16:creationId xmlns="" xmlns:a16="http://schemas.microsoft.com/office/drawing/2014/main" id="{FAFE10F8-6509-4E7D-ABFB-E82EE3C58E95}"/>
              </a:ext>
            </a:extLst>
          </p:cNvPr>
          <p:cNvSpPr/>
          <p:nvPr/>
        </p:nvSpPr>
        <p:spPr>
          <a:xfrm>
            <a:off x="346587" y="0"/>
            <a:ext cx="2219633" cy="1109817"/>
          </a:xfrm>
          <a:custGeom>
            <a:avLst/>
            <a:gdLst>
              <a:gd name="connsiteX0" fmla="*/ 0 w 2219633"/>
              <a:gd name="connsiteY0" fmla="*/ 0 h 1109817"/>
              <a:gd name="connsiteX1" fmla="*/ 2219633 w 2219633"/>
              <a:gd name="connsiteY1" fmla="*/ 0 h 1109817"/>
              <a:gd name="connsiteX2" fmla="*/ 1109817 w 2219633"/>
              <a:gd name="connsiteY2" fmla="*/ 1109817 h 1109817"/>
            </a:gdLst>
            <a:ahLst/>
            <a:cxnLst>
              <a:cxn ang="0">
                <a:pos x="connsiteX0" y="connsiteY0"/>
              </a:cxn>
              <a:cxn ang="0">
                <a:pos x="connsiteX1" y="connsiteY1"/>
              </a:cxn>
              <a:cxn ang="0">
                <a:pos x="connsiteX2" y="connsiteY2"/>
              </a:cxn>
            </a:cxnLst>
            <a:rect l="l" t="t" r="r" b="b"/>
            <a:pathLst>
              <a:path w="2219633" h="1109817">
                <a:moveTo>
                  <a:pt x="0" y="0"/>
                </a:moveTo>
                <a:lnTo>
                  <a:pt x="2219633" y="0"/>
                </a:lnTo>
                <a:lnTo>
                  <a:pt x="1109817" y="1109817"/>
                </a:lnTo>
                <a:close/>
              </a:path>
            </a:pathLst>
          </a:custGeom>
          <a:solidFill>
            <a:srgbClr val="93DD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4" name="文本框 43">
            <a:extLst>
              <a:ext uri="{FF2B5EF4-FFF2-40B4-BE49-F238E27FC236}">
                <a16:creationId xmlns="" xmlns:a16="http://schemas.microsoft.com/office/drawing/2014/main" id="{0E543D60-F190-45C8-8C4A-F4F3D084BA32}"/>
              </a:ext>
            </a:extLst>
          </p:cNvPr>
          <p:cNvSpPr txBox="1"/>
          <p:nvPr/>
        </p:nvSpPr>
        <p:spPr>
          <a:xfrm>
            <a:off x="2242370" y="458879"/>
            <a:ext cx="9223807" cy="584775"/>
          </a:xfrm>
          <a:prstGeom prst="rect">
            <a:avLst/>
          </a:prstGeom>
          <a:noFill/>
        </p:spPr>
        <p:txBody>
          <a:bodyPr wrap="none" rtlCol="0">
            <a:spAutoFit/>
            <a:scene3d>
              <a:camera prst="orthographicFront"/>
              <a:lightRig rig="threePt" dir="t"/>
            </a:scene3d>
            <a:sp3d contourW="12700"/>
          </a:bodyPr>
          <a:lstStyle/>
          <a:p>
            <a:r>
              <a:rPr lang="en-US" altLang="zh-CN" sz="3200" b="1" dirty="0">
                <a:solidFill>
                  <a:srgbClr val="FF0000"/>
                </a:solidFill>
                <a:latin typeface="Times New Roman" pitchFamily="18" charset="0"/>
                <a:cs typeface="Times New Roman" pitchFamily="18" charset="0"/>
              </a:rPr>
              <a:t>Chinese Cultural </a:t>
            </a:r>
            <a:r>
              <a:rPr lang="en-US" altLang="zh-CN" sz="3200" b="1" dirty="0" smtClean="0">
                <a:solidFill>
                  <a:srgbClr val="FF0000"/>
                </a:solidFill>
                <a:latin typeface="Times New Roman" pitchFamily="18" charset="0"/>
                <a:cs typeface="Times New Roman" pitchFamily="18" charset="0"/>
              </a:rPr>
              <a:t>Analysis(</a:t>
            </a:r>
            <a:r>
              <a:rPr lang="en-US" altLang="zh-CN" sz="3200" b="1" dirty="0" err="1" smtClean="0">
                <a:solidFill>
                  <a:srgbClr val="FF0000"/>
                </a:solidFill>
                <a:latin typeface="Times New Roman" pitchFamily="18" charset="0"/>
                <a:cs typeface="Times New Roman" pitchFamily="18" charset="0"/>
              </a:rPr>
              <a:t>Hofstede</a:t>
            </a:r>
            <a:r>
              <a:rPr lang="en-US" altLang="zh-CN" sz="3200" b="1" dirty="0" smtClean="0">
                <a:solidFill>
                  <a:srgbClr val="FF0000"/>
                </a:solidFill>
                <a:latin typeface="Times New Roman" pitchFamily="18" charset="0"/>
                <a:cs typeface="Times New Roman" pitchFamily="18" charset="0"/>
              </a:rPr>
              <a:t> Insights2018</a:t>
            </a:r>
            <a:r>
              <a:rPr lang="en-US" altLang="zh-CN" sz="3200" b="1" dirty="0">
                <a:solidFill>
                  <a:srgbClr val="FF0000"/>
                </a:solidFill>
                <a:latin typeface="Times New Roman" pitchFamily="18" charset="0"/>
                <a:cs typeface="Times New Roman" pitchFamily="18" charset="0"/>
              </a:rPr>
              <a:t>)</a:t>
            </a:r>
            <a:endParaRPr lang="zh-CN" altLang="en-US" sz="3200" b="1" dirty="0">
              <a:solidFill>
                <a:srgbClr val="FF0000"/>
              </a:solidFill>
              <a:latin typeface="Times New Roman" pitchFamily="18" charset="0"/>
              <a:cs typeface="Times New Roman" pitchFamily="18" charset="0"/>
            </a:endParaRPr>
          </a:p>
        </p:txBody>
      </p:sp>
      <p:sp>
        <p:nvSpPr>
          <p:cNvPr id="46" name="椭圆 15">
            <a:extLst>
              <a:ext uri="{FF2B5EF4-FFF2-40B4-BE49-F238E27FC236}">
                <a16:creationId xmlns="" xmlns:a16="http://schemas.microsoft.com/office/drawing/2014/main" id="{E3F792FB-1572-43DA-9E7C-4A5699AB28D3}"/>
              </a:ext>
            </a:extLst>
          </p:cNvPr>
          <p:cNvSpPr/>
          <p:nvPr/>
        </p:nvSpPr>
        <p:spPr>
          <a:xfrm>
            <a:off x="1249937" y="286056"/>
            <a:ext cx="412932" cy="412322"/>
          </a:xfrm>
          <a:custGeom>
            <a:avLst/>
            <a:gdLst>
              <a:gd name="connsiteX0" fmla="*/ 414666 w 606487"/>
              <a:gd name="connsiteY0" fmla="*/ 244368 h 605592"/>
              <a:gd name="connsiteX1" fmla="*/ 440469 w 606487"/>
              <a:gd name="connsiteY1" fmla="*/ 270042 h 605592"/>
              <a:gd name="connsiteX2" fmla="*/ 440469 w 606487"/>
              <a:gd name="connsiteY2" fmla="*/ 381912 h 605592"/>
              <a:gd name="connsiteX3" fmla="*/ 414666 w 606487"/>
              <a:gd name="connsiteY3" fmla="*/ 407586 h 605592"/>
              <a:gd name="connsiteX4" fmla="*/ 388956 w 606487"/>
              <a:gd name="connsiteY4" fmla="*/ 381912 h 605592"/>
              <a:gd name="connsiteX5" fmla="*/ 388956 w 606487"/>
              <a:gd name="connsiteY5" fmla="*/ 270042 h 605592"/>
              <a:gd name="connsiteX6" fmla="*/ 414666 w 606487"/>
              <a:gd name="connsiteY6" fmla="*/ 244368 h 605592"/>
              <a:gd name="connsiteX7" fmla="*/ 302702 w 606487"/>
              <a:gd name="connsiteY7" fmla="*/ 167240 h 605592"/>
              <a:gd name="connsiteX8" fmla="*/ 328412 w 606487"/>
              <a:gd name="connsiteY8" fmla="*/ 192915 h 605592"/>
              <a:gd name="connsiteX9" fmla="*/ 328412 w 606487"/>
              <a:gd name="connsiteY9" fmla="*/ 381911 h 605592"/>
              <a:gd name="connsiteX10" fmla="*/ 302702 w 606487"/>
              <a:gd name="connsiteY10" fmla="*/ 407586 h 605592"/>
              <a:gd name="connsiteX11" fmla="*/ 276899 w 606487"/>
              <a:gd name="connsiteY11" fmla="*/ 381911 h 605592"/>
              <a:gd name="connsiteX12" fmla="*/ 276899 w 606487"/>
              <a:gd name="connsiteY12" fmla="*/ 192915 h 605592"/>
              <a:gd name="connsiteX13" fmla="*/ 302702 w 606487"/>
              <a:gd name="connsiteY13" fmla="*/ 167240 h 605592"/>
              <a:gd name="connsiteX14" fmla="*/ 190632 w 606487"/>
              <a:gd name="connsiteY14" fmla="*/ 107965 h 605592"/>
              <a:gd name="connsiteX15" fmla="*/ 216353 w 606487"/>
              <a:gd name="connsiteY15" fmla="*/ 133737 h 605592"/>
              <a:gd name="connsiteX16" fmla="*/ 216353 w 606487"/>
              <a:gd name="connsiteY16" fmla="*/ 381907 h 605592"/>
              <a:gd name="connsiteX17" fmla="*/ 190632 w 606487"/>
              <a:gd name="connsiteY17" fmla="*/ 407586 h 605592"/>
              <a:gd name="connsiteX18" fmla="*/ 164911 w 606487"/>
              <a:gd name="connsiteY18" fmla="*/ 381907 h 605592"/>
              <a:gd name="connsiteX19" fmla="*/ 164911 w 606487"/>
              <a:gd name="connsiteY19" fmla="*/ 133737 h 605592"/>
              <a:gd name="connsiteX20" fmla="*/ 190632 w 606487"/>
              <a:gd name="connsiteY20" fmla="*/ 107965 h 605592"/>
              <a:gd name="connsiteX21" fmla="*/ 86256 w 606487"/>
              <a:gd name="connsiteY21" fmla="*/ 51447 h 605592"/>
              <a:gd name="connsiteX22" fmla="*/ 86256 w 606487"/>
              <a:gd name="connsiteY22" fmla="*/ 464229 h 605592"/>
              <a:gd name="connsiteX23" fmla="*/ 517724 w 606487"/>
              <a:gd name="connsiteY23" fmla="*/ 464229 h 605592"/>
              <a:gd name="connsiteX24" fmla="*/ 517724 w 606487"/>
              <a:gd name="connsiteY24" fmla="*/ 51447 h 605592"/>
              <a:gd name="connsiteX25" fmla="*/ 25719 w 606487"/>
              <a:gd name="connsiteY25" fmla="*/ 0 h 605592"/>
              <a:gd name="connsiteX26" fmla="*/ 580861 w 606487"/>
              <a:gd name="connsiteY26" fmla="*/ 0 h 605592"/>
              <a:gd name="connsiteX27" fmla="*/ 606487 w 606487"/>
              <a:gd name="connsiteY27" fmla="*/ 25677 h 605592"/>
              <a:gd name="connsiteX28" fmla="*/ 579468 w 606487"/>
              <a:gd name="connsiteY28" fmla="*/ 51447 h 605592"/>
              <a:gd name="connsiteX29" fmla="*/ 569162 w 606487"/>
              <a:gd name="connsiteY29" fmla="*/ 51447 h 605592"/>
              <a:gd name="connsiteX30" fmla="*/ 569162 w 606487"/>
              <a:gd name="connsiteY30" fmla="*/ 488608 h 605592"/>
              <a:gd name="connsiteX31" fmla="*/ 543443 w 606487"/>
              <a:gd name="connsiteY31" fmla="*/ 514285 h 605592"/>
              <a:gd name="connsiteX32" fmla="*/ 476499 w 606487"/>
              <a:gd name="connsiteY32" fmla="*/ 514285 h 605592"/>
              <a:gd name="connsiteX33" fmla="*/ 476499 w 606487"/>
              <a:gd name="connsiteY33" fmla="*/ 579915 h 605592"/>
              <a:gd name="connsiteX34" fmla="*/ 450687 w 606487"/>
              <a:gd name="connsiteY34" fmla="*/ 605592 h 605592"/>
              <a:gd name="connsiteX35" fmla="*/ 424968 w 606487"/>
              <a:gd name="connsiteY35" fmla="*/ 579915 h 605592"/>
              <a:gd name="connsiteX36" fmla="*/ 424968 w 606487"/>
              <a:gd name="connsiteY36" fmla="*/ 514285 h 605592"/>
              <a:gd name="connsiteX37" fmla="*/ 180219 w 606487"/>
              <a:gd name="connsiteY37" fmla="*/ 514285 h 605592"/>
              <a:gd name="connsiteX38" fmla="*/ 180219 w 606487"/>
              <a:gd name="connsiteY38" fmla="*/ 579915 h 605592"/>
              <a:gd name="connsiteX39" fmla="*/ 154500 w 606487"/>
              <a:gd name="connsiteY39" fmla="*/ 605592 h 605592"/>
              <a:gd name="connsiteX40" fmla="*/ 128688 w 606487"/>
              <a:gd name="connsiteY40" fmla="*/ 579915 h 605592"/>
              <a:gd name="connsiteX41" fmla="*/ 128688 w 606487"/>
              <a:gd name="connsiteY41" fmla="*/ 514285 h 605592"/>
              <a:gd name="connsiteX42" fmla="*/ 61744 w 606487"/>
              <a:gd name="connsiteY42" fmla="*/ 514285 h 605592"/>
              <a:gd name="connsiteX43" fmla="*/ 36025 w 606487"/>
              <a:gd name="connsiteY43" fmla="*/ 488608 h 605592"/>
              <a:gd name="connsiteX44" fmla="*/ 36025 w 606487"/>
              <a:gd name="connsiteY44" fmla="*/ 51447 h 605592"/>
              <a:gd name="connsiteX45" fmla="*/ 25719 w 606487"/>
              <a:gd name="connsiteY45" fmla="*/ 51447 h 605592"/>
              <a:gd name="connsiteX46" fmla="*/ 0 w 606487"/>
              <a:gd name="connsiteY46" fmla="*/ 25677 h 605592"/>
              <a:gd name="connsiteX47" fmla="*/ 25719 w 606487"/>
              <a:gd name="connsiteY47" fmla="*/ 0 h 60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06487" h="605592">
                <a:moveTo>
                  <a:pt x="414666" y="244368"/>
                </a:moveTo>
                <a:cubicBezTo>
                  <a:pt x="428774" y="244368"/>
                  <a:pt x="440469" y="255954"/>
                  <a:pt x="440469" y="270042"/>
                </a:cubicBezTo>
                <a:lnTo>
                  <a:pt x="440469" y="381912"/>
                </a:lnTo>
                <a:cubicBezTo>
                  <a:pt x="439170" y="396000"/>
                  <a:pt x="428774" y="407586"/>
                  <a:pt x="414666" y="407586"/>
                </a:cubicBezTo>
                <a:cubicBezTo>
                  <a:pt x="400465" y="407586"/>
                  <a:pt x="388956" y="396000"/>
                  <a:pt x="388956" y="381912"/>
                </a:cubicBezTo>
                <a:lnTo>
                  <a:pt x="388956" y="270042"/>
                </a:lnTo>
                <a:cubicBezTo>
                  <a:pt x="388956" y="255954"/>
                  <a:pt x="400558" y="244368"/>
                  <a:pt x="414666" y="244368"/>
                </a:cubicBezTo>
                <a:close/>
                <a:moveTo>
                  <a:pt x="302702" y="167240"/>
                </a:moveTo>
                <a:cubicBezTo>
                  <a:pt x="316810" y="167240"/>
                  <a:pt x="328412" y="178826"/>
                  <a:pt x="328412" y="192915"/>
                </a:cubicBezTo>
                <a:lnTo>
                  <a:pt x="328412" y="381911"/>
                </a:lnTo>
                <a:cubicBezTo>
                  <a:pt x="328412" y="396000"/>
                  <a:pt x="316810" y="407586"/>
                  <a:pt x="302702" y="407586"/>
                </a:cubicBezTo>
                <a:cubicBezTo>
                  <a:pt x="288408" y="407586"/>
                  <a:pt x="276899" y="396000"/>
                  <a:pt x="276899" y="381911"/>
                </a:cubicBezTo>
                <a:lnTo>
                  <a:pt x="276899" y="192915"/>
                </a:lnTo>
                <a:cubicBezTo>
                  <a:pt x="276899" y="178826"/>
                  <a:pt x="288594" y="167240"/>
                  <a:pt x="302702" y="167240"/>
                </a:cubicBezTo>
                <a:close/>
                <a:moveTo>
                  <a:pt x="190632" y="107965"/>
                </a:moveTo>
                <a:cubicBezTo>
                  <a:pt x="204746" y="107965"/>
                  <a:pt x="216353" y="119646"/>
                  <a:pt x="216353" y="133737"/>
                </a:cubicBezTo>
                <a:lnTo>
                  <a:pt x="216353" y="381907"/>
                </a:lnTo>
                <a:cubicBezTo>
                  <a:pt x="216353" y="395998"/>
                  <a:pt x="204746" y="407586"/>
                  <a:pt x="190632" y="407586"/>
                </a:cubicBezTo>
                <a:cubicBezTo>
                  <a:pt x="176425" y="407586"/>
                  <a:pt x="164911" y="395998"/>
                  <a:pt x="164911" y="381907"/>
                </a:cubicBezTo>
                <a:lnTo>
                  <a:pt x="164911" y="133737"/>
                </a:lnTo>
                <a:cubicBezTo>
                  <a:pt x="164911" y="119646"/>
                  <a:pt x="176518" y="107965"/>
                  <a:pt x="190632" y="107965"/>
                </a:cubicBezTo>
                <a:close/>
                <a:moveTo>
                  <a:pt x="86256" y="51447"/>
                </a:moveTo>
                <a:lnTo>
                  <a:pt x="86256" y="464229"/>
                </a:lnTo>
                <a:lnTo>
                  <a:pt x="517724" y="464229"/>
                </a:lnTo>
                <a:lnTo>
                  <a:pt x="517724" y="51447"/>
                </a:lnTo>
                <a:close/>
                <a:moveTo>
                  <a:pt x="25719" y="0"/>
                </a:moveTo>
                <a:lnTo>
                  <a:pt x="580861" y="0"/>
                </a:lnTo>
                <a:cubicBezTo>
                  <a:pt x="594974" y="0"/>
                  <a:pt x="606580" y="11587"/>
                  <a:pt x="606487" y="25677"/>
                </a:cubicBezTo>
                <a:cubicBezTo>
                  <a:pt x="606487" y="39767"/>
                  <a:pt x="593581" y="51447"/>
                  <a:pt x="579468" y="51447"/>
                </a:cubicBezTo>
                <a:lnTo>
                  <a:pt x="569162" y="51447"/>
                </a:lnTo>
                <a:lnTo>
                  <a:pt x="569162" y="488608"/>
                </a:lnTo>
                <a:cubicBezTo>
                  <a:pt x="569162" y="503996"/>
                  <a:pt x="557556" y="514285"/>
                  <a:pt x="543443" y="514285"/>
                </a:cubicBezTo>
                <a:lnTo>
                  <a:pt x="476499" y="514285"/>
                </a:lnTo>
                <a:lnTo>
                  <a:pt x="476499" y="579915"/>
                </a:lnTo>
                <a:cubicBezTo>
                  <a:pt x="476499" y="594005"/>
                  <a:pt x="464800" y="605592"/>
                  <a:pt x="450687" y="605592"/>
                </a:cubicBezTo>
                <a:cubicBezTo>
                  <a:pt x="436574" y="605592"/>
                  <a:pt x="424968" y="594005"/>
                  <a:pt x="424968" y="579915"/>
                </a:cubicBezTo>
                <a:lnTo>
                  <a:pt x="424968" y="514285"/>
                </a:lnTo>
                <a:lnTo>
                  <a:pt x="180219" y="514285"/>
                </a:lnTo>
                <a:lnTo>
                  <a:pt x="180219" y="579915"/>
                </a:lnTo>
                <a:cubicBezTo>
                  <a:pt x="180219" y="594005"/>
                  <a:pt x="168613" y="605592"/>
                  <a:pt x="154500" y="605592"/>
                </a:cubicBezTo>
                <a:cubicBezTo>
                  <a:pt x="140387" y="605592"/>
                  <a:pt x="128688" y="594005"/>
                  <a:pt x="128688" y="579915"/>
                </a:cubicBezTo>
                <a:lnTo>
                  <a:pt x="128688" y="514285"/>
                </a:lnTo>
                <a:lnTo>
                  <a:pt x="61744" y="514285"/>
                </a:lnTo>
                <a:cubicBezTo>
                  <a:pt x="47631" y="514285"/>
                  <a:pt x="36025" y="502698"/>
                  <a:pt x="36025" y="488608"/>
                </a:cubicBezTo>
                <a:lnTo>
                  <a:pt x="36025" y="51447"/>
                </a:lnTo>
                <a:lnTo>
                  <a:pt x="25719" y="51447"/>
                </a:lnTo>
                <a:cubicBezTo>
                  <a:pt x="11606" y="51447"/>
                  <a:pt x="0" y="39767"/>
                  <a:pt x="0" y="25677"/>
                </a:cubicBezTo>
                <a:cubicBezTo>
                  <a:pt x="0" y="11587"/>
                  <a:pt x="11606" y="0"/>
                  <a:pt x="2571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649722813"/>
      </p:ext>
    </p:extLst>
  </p:cSld>
  <p:clrMapOvr>
    <a:masterClrMapping/>
  </p:clrMapOvr>
  <p:transition spd="slow" advClick="0" advTm="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p:cTn id="7" dur="1000" fill="hold"/>
                                        <p:tgtEl>
                                          <p:spTgt spid="41"/>
                                        </p:tgtEl>
                                        <p:attrNameLst>
                                          <p:attrName>ppt_w</p:attrName>
                                        </p:attrNameLst>
                                      </p:cBhvr>
                                      <p:tavLst>
                                        <p:tav tm="0">
                                          <p:val>
                                            <p:fltVal val="0"/>
                                          </p:val>
                                        </p:tav>
                                        <p:tav tm="100000">
                                          <p:val>
                                            <p:strVal val="#ppt_w"/>
                                          </p:val>
                                        </p:tav>
                                      </p:tavLst>
                                    </p:anim>
                                    <p:anim calcmode="lin" valueType="num">
                                      <p:cBhvr>
                                        <p:cTn id="8" dur="1000" fill="hold"/>
                                        <p:tgtEl>
                                          <p:spTgt spid="41"/>
                                        </p:tgtEl>
                                        <p:attrNameLst>
                                          <p:attrName>ppt_h</p:attrName>
                                        </p:attrNameLst>
                                      </p:cBhvr>
                                      <p:tavLst>
                                        <p:tav tm="0">
                                          <p:val>
                                            <p:fltVal val="0"/>
                                          </p:val>
                                        </p:tav>
                                        <p:tav tm="100000">
                                          <p:val>
                                            <p:strVal val="#ppt_h"/>
                                          </p:val>
                                        </p:tav>
                                      </p:tavLst>
                                    </p:anim>
                                    <p:anim calcmode="lin" valueType="num">
                                      <p:cBhvr>
                                        <p:cTn id="9" dur="1000" fill="hold"/>
                                        <p:tgtEl>
                                          <p:spTgt spid="41"/>
                                        </p:tgtEl>
                                        <p:attrNameLst>
                                          <p:attrName>style.rotation</p:attrName>
                                        </p:attrNameLst>
                                      </p:cBhvr>
                                      <p:tavLst>
                                        <p:tav tm="0">
                                          <p:val>
                                            <p:fltVal val="90"/>
                                          </p:val>
                                        </p:tav>
                                        <p:tav tm="100000">
                                          <p:val>
                                            <p:fltVal val="0"/>
                                          </p:val>
                                        </p:tav>
                                      </p:tavLst>
                                    </p:anim>
                                    <p:animEffect transition="in" filter="fade">
                                      <p:cBhvr>
                                        <p:cTn id="10" dur="1000"/>
                                        <p:tgtEl>
                                          <p:spTgt spid="41"/>
                                        </p:tgtEl>
                                      </p:cBhvr>
                                    </p:animEffect>
                                  </p:childTnLst>
                                </p:cTn>
                              </p:par>
                            </p:childTnLst>
                          </p:cTn>
                        </p:par>
                        <p:par>
                          <p:cTn id="11" fill="hold">
                            <p:stCondLst>
                              <p:cond delay="1000"/>
                            </p:stCondLst>
                            <p:childTnLst>
                              <p:par>
                                <p:cTn id="12" presetID="42" presetClass="entr" presetSubtype="0" fill="hold" nodeType="after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1000"/>
                                        <p:tgtEl>
                                          <p:spTgt spid="14"/>
                                        </p:tgtEl>
                                      </p:cBhvr>
                                    </p:animEffect>
                                    <p:anim calcmode="lin" valueType="num">
                                      <p:cBhvr>
                                        <p:cTn id="25" dur="1000" fill="hold"/>
                                        <p:tgtEl>
                                          <p:spTgt spid="14"/>
                                        </p:tgtEl>
                                        <p:attrNameLst>
                                          <p:attrName>ppt_x</p:attrName>
                                        </p:attrNameLst>
                                      </p:cBhvr>
                                      <p:tavLst>
                                        <p:tav tm="0">
                                          <p:val>
                                            <p:strVal val="#ppt_x"/>
                                          </p:val>
                                        </p:tav>
                                        <p:tav tm="100000">
                                          <p:val>
                                            <p:strVal val="#ppt_x"/>
                                          </p:val>
                                        </p:tav>
                                      </p:tavLst>
                                    </p:anim>
                                    <p:anim calcmode="lin" valueType="num">
                                      <p:cBhvr>
                                        <p:cTn id="26" dur="1000" fill="hold"/>
                                        <p:tgtEl>
                                          <p:spTgt spid="14"/>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1000"/>
                                        <p:tgtEl>
                                          <p:spTgt spid="16"/>
                                        </p:tgtEl>
                                      </p:cBhvr>
                                    </p:animEffect>
                                    <p:anim calcmode="lin" valueType="num">
                                      <p:cBhvr>
                                        <p:cTn id="30" dur="1000" fill="hold"/>
                                        <p:tgtEl>
                                          <p:spTgt spid="16"/>
                                        </p:tgtEl>
                                        <p:attrNameLst>
                                          <p:attrName>ppt_x</p:attrName>
                                        </p:attrNameLst>
                                      </p:cBhvr>
                                      <p:tavLst>
                                        <p:tav tm="0">
                                          <p:val>
                                            <p:strVal val="#ppt_x"/>
                                          </p:val>
                                        </p:tav>
                                        <p:tav tm="100000">
                                          <p:val>
                                            <p:strVal val="#ppt_x"/>
                                          </p:val>
                                        </p:tav>
                                      </p:tavLst>
                                    </p:anim>
                                    <p:anim calcmode="lin" valueType="num">
                                      <p:cBhvr>
                                        <p:cTn id="31" dur="1000" fill="hold"/>
                                        <p:tgtEl>
                                          <p:spTgt spid="16"/>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1000"/>
                                        <p:tgtEl>
                                          <p:spTgt spid="12"/>
                                        </p:tgtEl>
                                      </p:cBhvr>
                                    </p:animEffect>
                                    <p:anim calcmode="lin" valueType="num">
                                      <p:cBhvr>
                                        <p:cTn id="35" dur="1000" fill="hold"/>
                                        <p:tgtEl>
                                          <p:spTgt spid="12"/>
                                        </p:tgtEl>
                                        <p:attrNameLst>
                                          <p:attrName>ppt_x</p:attrName>
                                        </p:attrNameLst>
                                      </p:cBhvr>
                                      <p:tavLst>
                                        <p:tav tm="0">
                                          <p:val>
                                            <p:strVal val="#ppt_x"/>
                                          </p:val>
                                        </p:tav>
                                        <p:tav tm="100000">
                                          <p:val>
                                            <p:strVal val="#ppt_x"/>
                                          </p:val>
                                        </p:tav>
                                      </p:tavLst>
                                    </p:anim>
                                    <p:anim calcmode="lin" valueType="num">
                                      <p:cBhvr>
                                        <p:cTn id="36" dur="1000" fill="hold"/>
                                        <p:tgtEl>
                                          <p:spTgt spid="12"/>
                                        </p:tgtEl>
                                        <p:attrNameLst>
                                          <p:attrName>ppt_y</p:attrName>
                                        </p:attrNameLst>
                                      </p:cBhvr>
                                      <p:tavLst>
                                        <p:tav tm="0">
                                          <p:val>
                                            <p:strVal val="#ppt_y+.1"/>
                                          </p:val>
                                        </p:tav>
                                        <p:tav tm="100000">
                                          <p:val>
                                            <p:strVal val="#ppt_y"/>
                                          </p:val>
                                        </p:tav>
                                      </p:tavLst>
                                    </p:anim>
                                  </p:childTnLst>
                                </p:cTn>
                              </p:par>
                              <p:par>
                                <p:cTn id="37" presetID="16" presetClass="entr" presetSubtype="21" fill="hold" grpId="0" nodeType="withEffect">
                                  <p:stCondLst>
                                    <p:cond delay="0"/>
                                  </p:stCondLst>
                                  <p:childTnLst>
                                    <p:set>
                                      <p:cBhvr>
                                        <p:cTn id="38" dur="1" fill="hold">
                                          <p:stCondLst>
                                            <p:cond delay="0"/>
                                          </p:stCondLst>
                                        </p:cTn>
                                        <p:tgtEl>
                                          <p:spTgt spid="44"/>
                                        </p:tgtEl>
                                        <p:attrNameLst>
                                          <p:attrName>style.visibility</p:attrName>
                                        </p:attrNameLst>
                                      </p:cBhvr>
                                      <p:to>
                                        <p:strVal val="visible"/>
                                      </p:to>
                                    </p:set>
                                    <p:animEffect transition="in" filter="barn(inVertical)">
                                      <p:cBhvr>
                                        <p:cTn id="39"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18"/>
          <p:cNvGrpSpPr/>
          <p:nvPr/>
        </p:nvGrpSpPr>
        <p:grpSpPr>
          <a:xfrm>
            <a:off x="3809379" y="2634758"/>
            <a:ext cx="4573245" cy="2404095"/>
            <a:chOff x="3676269" y="2136032"/>
            <a:chExt cx="4839464" cy="2544042"/>
          </a:xfrm>
        </p:grpSpPr>
        <p:sp>
          <p:nvSpPr>
            <p:cNvPr id="32" name="Freeform: Shape 1"/>
            <p:cNvSpPr/>
            <p:nvPr/>
          </p:nvSpPr>
          <p:spPr>
            <a:xfrm>
              <a:off x="3855000" y="2356008"/>
              <a:ext cx="1201560" cy="810318"/>
            </a:xfrm>
            <a:custGeom>
              <a:avLst/>
              <a:gdLst/>
              <a:ahLst/>
              <a:cxnLst>
                <a:cxn ang="0">
                  <a:pos x="wd2" y="hd2"/>
                </a:cxn>
                <a:cxn ang="5400000">
                  <a:pos x="wd2" y="hd2"/>
                </a:cxn>
                <a:cxn ang="10800000">
                  <a:pos x="wd2" y="hd2"/>
                </a:cxn>
                <a:cxn ang="16200000">
                  <a:pos x="wd2" y="hd2"/>
                </a:cxn>
              </a:cxnLst>
              <a:rect l="0" t="0" r="r" b="b"/>
              <a:pathLst>
                <a:path w="21600" h="21600" extrusionOk="0">
                  <a:moveTo>
                    <a:pt x="14208" y="21600"/>
                  </a:moveTo>
                  <a:lnTo>
                    <a:pt x="21600" y="18493"/>
                  </a:lnTo>
                  <a:lnTo>
                    <a:pt x="0" y="0"/>
                  </a:lnTo>
                  <a:cubicBezTo>
                    <a:pt x="0" y="0"/>
                    <a:pt x="14208" y="21600"/>
                    <a:pt x="14208" y="21600"/>
                  </a:cubicBezTo>
                  <a:close/>
                </a:path>
              </a:pathLst>
            </a:custGeom>
            <a:solidFill>
              <a:schemeClr val="accent2"/>
            </a:solidFill>
            <a:ln w="12700">
              <a:miter lim="400000"/>
            </a:ln>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33" name="Freeform: Shape 2"/>
            <p:cNvSpPr/>
            <p:nvPr/>
          </p:nvSpPr>
          <p:spPr>
            <a:xfrm>
              <a:off x="7140897" y="2356008"/>
              <a:ext cx="1201574" cy="810318"/>
            </a:xfrm>
            <a:custGeom>
              <a:avLst/>
              <a:gdLst/>
              <a:ahLst/>
              <a:cxnLst>
                <a:cxn ang="0">
                  <a:pos x="wd2" y="hd2"/>
                </a:cxn>
                <a:cxn ang="5400000">
                  <a:pos x="wd2" y="hd2"/>
                </a:cxn>
                <a:cxn ang="10800000">
                  <a:pos x="wd2" y="hd2"/>
                </a:cxn>
                <a:cxn ang="16200000">
                  <a:pos x="wd2" y="hd2"/>
                </a:cxn>
              </a:cxnLst>
              <a:rect l="0" t="0" r="r" b="b"/>
              <a:pathLst>
                <a:path w="21600" h="21600" extrusionOk="0">
                  <a:moveTo>
                    <a:pt x="7393" y="21600"/>
                  </a:moveTo>
                  <a:lnTo>
                    <a:pt x="0" y="18493"/>
                  </a:lnTo>
                  <a:lnTo>
                    <a:pt x="21600" y="0"/>
                  </a:lnTo>
                  <a:cubicBezTo>
                    <a:pt x="21600" y="0"/>
                    <a:pt x="7393" y="21600"/>
                    <a:pt x="7393" y="21600"/>
                  </a:cubicBezTo>
                  <a:close/>
                </a:path>
              </a:pathLst>
            </a:custGeom>
            <a:solidFill>
              <a:schemeClr val="accent2"/>
            </a:solidFill>
            <a:ln w="12700">
              <a:miter lim="400000"/>
            </a:ln>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nvGrpSpPr>
            <p:cNvPr id="34" name="Group 3"/>
            <p:cNvGrpSpPr/>
            <p:nvPr/>
          </p:nvGrpSpPr>
          <p:grpSpPr>
            <a:xfrm>
              <a:off x="3676269" y="2163529"/>
              <a:ext cx="439935" cy="439920"/>
              <a:chOff x="0" y="0"/>
              <a:chExt cx="879867" cy="879838"/>
            </a:xfrm>
            <a:solidFill>
              <a:schemeClr val="bg1"/>
            </a:solidFill>
          </p:grpSpPr>
          <p:sp>
            <p:nvSpPr>
              <p:cNvPr id="47" name="Oval 4"/>
              <p:cNvSpPr/>
              <p:nvPr/>
            </p:nvSpPr>
            <p:spPr>
              <a:xfrm>
                <a:off x="0" y="0"/>
                <a:ext cx="879867" cy="879838"/>
              </a:xfrm>
              <a:prstGeom prst="ellipse">
                <a:avLst/>
              </a:prstGeom>
              <a:solidFill>
                <a:schemeClr val="accent1"/>
              </a:solidFill>
              <a:ln w="12700" cap="flat">
                <a:solidFill>
                  <a:srgbClr val="DCDEE0"/>
                </a:solidFill>
                <a:prstDash val="solid"/>
                <a:round/>
              </a:ln>
              <a:effectLst/>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48" name="Freeform: Shape 5"/>
              <p:cNvSpPr/>
              <p:nvPr/>
            </p:nvSpPr>
            <p:spPr>
              <a:xfrm>
                <a:off x="230842" y="230829"/>
                <a:ext cx="418182" cy="418179"/>
              </a:xfrm>
              <a:custGeom>
                <a:avLst/>
                <a:gdLst/>
                <a:ahLst/>
                <a:cxnLst>
                  <a:cxn ang="0">
                    <a:pos x="wd2" y="hd2"/>
                  </a:cxn>
                  <a:cxn ang="5400000">
                    <a:pos x="wd2" y="hd2"/>
                  </a:cxn>
                  <a:cxn ang="10800000">
                    <a:pos x="wd2" y="hd2"/>
                  </a:cxn>
                  <a:cxn ang="16200000">
                    <a:pos x="wd2" y="hd2"/>
                  </a:cxn>
                </a:cxnLst>
                <a:rect l="0" t="0" r="r" b="b"/>
                <a:pathLst>
                  <a:path w="21600" h="21600" extrusionOk="0">
                    <a:moveTo>
                      <a:pt x="21600" y="10800"/>
                    </a:moveTo>
                    <a:cubicBezTo>
                      <a:pt x="21600" y="11795"/>
                      <a:pt x="21514" y="12600"/>
                      <a:pt x="20518" y="12600"/>
                    </a:cubicBezTo>
                    <a:lnTo>
                      <a:pt x="12600" y="12600"/>
                    </a:lnTo>
                    <a:lnTo>
                      <a:pt x="12600" y="20518"/>
                    </a:lnTo>
                    <a:cubicBezTo>
                      <a:pt x="12600" y="21512"/>
                      <a:pt x="11795" y="21600"/>
                      <a:pt x="10800" y="21600"/>
                    </a:cubicBezTo>
                    <a:cubicBezTo>
                      <a:pt x="9805" y="21600"/>
                      <a:pt x="9000" y="21512"/>
                      <a:pt x="9000" y="20518"/>
                    </a:cubicBezTo>
                    <a:lnTo>
                      <a:pt x="9000" y="12600"/>
                    </a:lnTo>
                    <a:lnTo>
                      <a:pt x="1082" y="12600"/>
                    </a:lnTo>
                    <a:cubicBezTo>
                      <a:pt x="88" y="12600"/>
                      <a:pt x="0" y="11796"/>
                      <a:pt x="0" y="10800"/>
                    </a:cubicBezTo>
                    <a:cubicBezTo>
                      <a:pt x="0" y="9805"/>
                      <a:pt x="88" y="9000"/>
                      <a:pt x="1082" y="9000"/>
                    </a:cubicBezTo>
                    <a:lnTo>
                      <a:pt x="9000" y="9000"/>
                    </a:lnTo>
                    <a:lnTo>
                      <a:pt x="9000" y="1082"/>
                    </a:lnTo>
                    <a:cubicBezTo>
                      <a:pt x="9000" y="86"/>
                      <a:pt x="9805" y="0"/>
                      <a:pt x="10800" y="0"/>
                    </a:cubicBezTo>
                    <a:cubicBezTo>
                      <a:pt x="11795" y="0"/>
                      <a:pt x="12600" y="86"/>
                      <a:pt x="12600" y="1082"/>
                    </a:cubicBezTo>
                    <a:lnTo>
                      <a:pt x="12600" y="9000"/>
                    </a:lnTo>
                    <a:lnTo>
                      <a:pt x="20518" y="9000"/>
                    </a:lnTo>
                    <a:cubicBezTo>
                      <a:pt x="21514" y="9000"/>
                      <a:pt x="21600" y="9805"/>
                      <a:pt x="21600" y="10800"/>
                    </a:cubicBezTo>
                    <a:close/>
                  </a:path>
                </a:pathLst>
              </a:custGeom>
              <a:grpFill/>
              <a:ln w="12700" cap="flat">
                <a:noFill/>
                <a:miter lim="400000"/>
              </a:ln>
              <a:effectLst/>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35" name="Group 6"/>
            <p:cNvGrpSpPr/>
            <p:nvPr/>
          </p:nvGrpSpPr>
          <p:grpSpPr>
            <a:xfrm>
              <a:off x="8075798" y="2136032"/>
              <a:ext cx="439935" cy="439934"/>
              <a:chOff x="0" y="0"/>
              <a:chExt cx="879867" cy="879866"/>
            </a:xfrm>
          </p:grpSpPr>
          <p:sp>
            <p:nvSpPr>
              <p:cNvPr id="45" name="Oval 7"/>
              <p:cNvSpPr/>
              <p:nvPr/>
            </p:nvSpPr>
            <p:spPr>
              <a:xfrm>
                <a:off x="0" y="0"/>
                <a:ext cx="879867" cy="879866"/>
              </a:xfrm>
              <a:prstGeom prst="ellipse">
                <a:avLst/>
              </a:prstGeom>
              <a:solidFill>
                <a:schemeClr val="accent1"/>
              </a:solidFill>
              <a:ln w="12700" cap="flat">
                <a:solidFill>
                  <a:srgbClr val="DCDEE0"/>
                </a:solidFill>
                <a:prstDash val="solid"/>
                <a:round/>
              </a:ln>
              <a:effectLst/>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46" name="Freeform: Shape 8"/>
              <p:cNvSpPr/>
              <p:nvPr/>
            </p:nvSpPr>
            <p:spPr>
              <a:xfrm>
                <a:off x="245534" y="214775"/>
                <a:ext cx="388799" cy="399556"/>
              </a:xfrm>
              <a:custGeom>
                <a:avLst/>
                <a:gdLst/>
                <a:ahLst/>
                <a:cxnLst>
                  <a:cxn ang="0">
                    <a:pos x="wd2" y="hd2"/>
                  </a:cxn>
                  <a:cxn ang="5400000">
                    <a:pos x="wd2" y="hd2"/>
                  </a:cxn>
                  <a:cxn ang="10800000">
                    <a:pos x="wd2" y="hd2"/>
                  </a:cxn>
                  <a:cxn ang="16200000">
                    <a:pos x="wd2" y="hd2"/>
                  </a:cxn>
                </a:cxnLst>
                <a:rect l="0" t="0" r="r" b="b"/>
                <a:pathLst>
                  <a:path w="21600" h="21494" extrusionOk="0">
                    <a:moveTo>
                      <a:pt x="17852" y="10732"/>
                    </a:moveTo>
                    <a:lnTo>
                      <a:pt x="15287" y="8141"/>
                    </a:lnTo>
                    <a:lnTo>
                      <a:pt x="14103" y="9287"/>
                    </a:lnTo>
                    <a:lnTo>
                      <a:pt x="16780" y="11770"/>
                    </a:lnTo>
                    <a:lnTo>
                      <a:pt x="14104" y="14253"/>
                    </a:lnTo>
                    <a:lnTo>
                      <a:pt x="15288" y="15399"/>
                    </a:lnTo>
                    <a:lnTo>
                      <a:pt x="17852" y="12808"/>
                    </a:lnTo>
                    <a:lnTo>
                      <a:pt x="20416" y="15399"/>
                    </a:lnTo>
                    <a:lnTo>
                      <a:pt x="21600" y="14253"/>
                    </a:lnTo>
                    <a:lnTo>
                      <a:pt x="18924" y="11770"/>
                    </a:lnTo>
                    <a:lnTo>
                      <a:pt x="21599" y="9287"/>
                    </a:lnTo>
                    <a:lnTo>
                      <a:pt x="20415" y="8141"/>
                    </a:lnTo>
                    <a:cubicBezTo>
                      <a:pt x="20415" y="8141"/>
                      <a:pt x="17852" y="10732"/>
                      <a:pt x="17852" y="10732"/>
                    </a:cubicBezTo>
                    <a:close/>
                    <a:moveTo>
                      <a:pt x="17840" y="20553"/>
                    </a:moveTo>
                    <a:cubicBezTo>
                      <a:pt x="17840" y="18126"/>
                      <a:pt x="15400" y="16891"/>
                      <a:pt x="13023" y="15899"/>
                    </a:cubicBezTo>
                    <a:cubicBezTo>
                      <a:pt x="10654" y="14912"/>
                      <a:pt x="9898" y="14080"/>
                      <a:pt x="9898" y="12297"/>
                    </a:cubicBezTo>
                    <a:cubicBezTo>
                      <a:pt x="9898" y="11229"/>
                      <a:pt x="10621" y="11577"/>
                      <a:pt x="10938" y="9617"/>
                    </a:cubicBezTo>
                    <a:cubicBezTo>
                      <a:pt x="11072" y="8804"/>
                      <a:pt x="11710" y="9604"/>
                      <a:pt x="11833" y="7749"/>
                    </a:cubicBezTo>
                    <a:cubicBezTo>
                      <a:pt x="11833" y="7010"/>
                      <a:pt x="11483" y="6826"/>
                      <a:pt x="11483" y="6826"/>
                    </a:cubicBezTo>
                    <a:cubicBezTo>
                      <a:pt x="11483" y="6826"/>
                      <a:pt x="11661" y="5732"/>
                      <a:pt x="11730" y="4889"/>
                    </a:cubicBezTo>
                    <a:cubicBezTo>
                      <a:pt x="11801" y="4006"/>
                      <a:pt x="11286" y="2123"/>
                      <a:pt x="9163" y="1545"/>
                    </a:cubicBezTo>
                    <a:cubicBezTo>
                      <a:pt x="8792" y="1177"/>
                      <a:pt x="8541" y="592"/>
                      <a:pt x="9684" y="7"/>
                    </a:cubicBezTo>
                    <a:cubicBezTo>
                      <a:pt x="7184" y="-106"/>
                      <a:pt x="6603" y="1160"/>
                      <a:pt x="5272" y="2092"/>
                    </a:cubicBezTo>
                    <a:cubicBezTo>
                      <a:pt x="4139" y="2909"/>
                      <a:pt x="3834" y="4202"/>
                      <a:pt x="3888" y="4890"/>
                    </a:cubicBezTo>
                    <a:cubicBezTo>
                      <a:pt x="3961" y="5733"/>
                      <a:pt x="4137" y="6827"/>
                      <a:pt x="4137" y="6827"/>
                    </a:cubicBezTo>
                    <a:cubicBezTo>
                      <a:pt x="4137" y="6827"/>
                      <a:pt x="3787" y="7011"/>
                      <a:pt x="3787" y="7750"/>
                    </a:cubicBezTo>
                    <a:cubicBezTo>
                      <a:pt x="3910" y="9606"/>
                      <a:pt x="4550" y="8805"/>
                      <a:pt x="4683" y="9618"/>
                    </a:cubicBezTo>
                    <a:cubicBezTo>
                      <a:pt x="5000" y="11578"/>
                      <a:pt x="5724" y="11230"/>
                      <a:pt x="5724" y="12298"/>
                    </a:cubicBezTo>
                    <a:cubicBezTo>
                      <a:pt x="5724" y="14081"/>
                      <a:pt x="5487" y="14686"/>
                      <a:pt x="3118" y="15674"/>
                    </a:cubicBezTo>
                    <a:cubicBezTo>
                      <a:pt x="740" y="16664"/>
                      <a:pt x="0" y="18253"/>
                      <a:pt x="12" y="20553"/>
                    </a:cubicBezTo>
                    <a:cubicBezTo>
                      <a:pt x="16" y="21241"/>
                      <a:pt x="0" y="21494"/>
                      <a:pt x="0" y="21494"/>
                    </a:cubicBezTo>
                    <a:lnTo>
                      <a:pt x="17852" y="21494"/>
                    </a:lnTo>
                    <a:cubicBezTo>
                      <a:pt x="17852" y="21494"/>
                      <a:pt x="17840" y="21241"/>
                      <a:pt x="17840" y="20553"/>
                    </a:cubicBezTo>
                    <a:close/>
                  </a:path>
                </a:pathLst>
              </a:custGeom>
              <a:solidFill>
                <a:schemeClr val="bg1"/>
              </a:solidFill>
              <a:ln w="12700" cap="flat">
                <a:noFill/>
                <a:miter lim="400000"/>
              </a:ln>
              <a:effectLst/>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36" name="Group 9"/>
            <p:cNvGrpSpPr/>
            <p:nvPr/>
          </p:nvGrpSpPr>
          <p:grpSpPr>
            <a:xfrm>
              <a:off x="4693660" y="3084680"/>
              <a:ext cx="1348437" cy="911351"/>
              <a:chOff x="4693660" y="3084680"/>
              <a:chExt cx="1348437" cy="911351"/>
            </a:xfrm>
          </p:grpSpPr>
          <p:sp>
            <p:nvSpPr>
              <p:cNvPr id="43" name="Freeform: Shape 10"/>
              <p:cNvSpPr/>
              <p:nvPr/>
            </p:nvSpPr>
            <p:spPr>
              <a:xfrm>
                <a:off x="4693660" y="3084680"/>
                <a:ext cx="1348437" cy="911351"/>
              </a:xfrm>
              <a:custGeom>
                <a:avLst/>
                <a:gdLst/>
                <a:ahLst/>
                <a:cxnLst>
                  <a:cxn ang="0">
                    <a:pos x="wd2" y="hd2"/>
                  </a:cxn>
                  <a:cxn ang="5400000">
                    <a:pos x="wd2" y="hd2"/>
                  </a:cxn>
                  <a:cxn ang="10800000">
                    <a:pos x="wd2" y="hd2"/>
                  </a:cxn>
                  <a:cxn ang="16200000">
                    <a:pos x="wd2" y="hd2"/>
                  </a:cxn>
                </a:cxnLst>
                <a:rect l="0" t="0" r="r" b="b"/>
                <a:pathLst>
                  <a:path w="21600" h="21600" extrusionOk="0">
                    <a:moveTo>
                      <a:pt x="6997" y="0"/>
                    </a:moveTo>
                    <a:lnTo>
                      <a:pt x="0" y="2934"/>
                    </a:lnTo>
                    <a:lnTo>
                      <a:pt x="12305" y="21600"/>
                    </a:lnTo>
                    <a:lnTo>
                      <a:pt x="12322" y="21583"/>
                    </a:lnTo>
                    <a:lnTo>
                      <a:pt x="21600" y="12476"/>
                    </a:lnTo>
                    <a:cubicBezTo>
                      <a:pt x="21600" y="12476"/>
                      <a:pt x="6997" y="0"/>
                      <a:pt x="6997" y="0"/>
                    </a:cubicBezTo>
                    <a:close/>
                  </a:path>
                </a:pathLst>
              </a:custGeom>
              <a:solidFill>
                <a:schemeClr val="accent3"/>
              </a:solidFill>
              <a:ln w="12700">
                <a:miter lim="400000"/>
              </a:ln>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44" name="Freeform: Shape 11"/>
              <p:cNvSpPr/>
              <p:nvPr/>
            </p:nvSpPr>
            <p:spPr>
              <a:xfrm>
                <a:off x="5342468" y="3446892"/>
                <a:ext cx="249236" cy="186927"/>
              </a:xfrm>
              <a:custGeom>
                <a:avLst/>
                <a:gdLst/>
                <a:ahLst/>
                <a:cxnLst>
                  <a:cxn ang="0">
                    <a:pos x="wd2" y="hd2"/>
                  </a:cxn>
                  <a:cxn ang="5400000">
                    <a:pos x="wd2" y="hd2"/>
                  </a:cxn>
                  <a:cxn ang="10800000">
                    <a:pos x="wd2" y="hd2"/>
                  </a:cxn>
                  <a:cxn ang="16200000">
                    <a:pos x="wd2" y="hd2"/>
                  </a:cxn>
                </a:cxnLst>
                <a:rect l="0" t="0" r="r" b="b"/>
                <a:pathLst>
                  <a:path w="21600" h="21600" extrusionOk="0">
                    <a:moveTo>
                      <a:pt x="21262" y="12600"/>
                    </a:moveTo>
                    <a:cubicBezTo>
                      <a:pt x="21442" y="12600"/>
                      <a:pt x="21600" y="12811"/>
                      <a:pt x="21600" y="13050"/>
                    </a:cubicBezTo>
                    <a:lnTo>
                      <a:pt x="21600" y="15750"/>
                    </a:lnTo>
                    <a:cubicBezTo>
                      <a:pt x="21600" y="15989"/>
                      <a:pt x="21442" y="16200"/>
                      <a:pt x="21262" y="16200"/>
                    </a:cubicBezTo>
                    <a:lnTo>
                      <a:pt x="17550" y="16200"/>
                    </a:lnTo>
                    <a:lnTo>
                      <a:pt x="17550" y="21150"/>
                    </a:lnTo>
                    <a:cubicBezTo>
                      <a:pt x="17550" y="21389"/>
                      <a:pt x="17392" y="21600"/>
                      <a:pt x="17212" y="21600"/>
                    </a:cubicBezTo>
                    <a:lnTo>
                      <a:pt x="15187" y="21600"/>
                    </a:lnTo>
                    <a:cubicBezTo>
                      <a:pt x="15008" y="21600"/>
                      <a:pt x="14850" y="21389"/>
                      <a:pt x="14850" y="21150"/>
                    </a:cubicBezTo>
                    <a:lnTo>
                      <a:pt x="14850" y="16200"/>
                    </a:lnTo>
                    <a:lnTo>
                      <a:pt x="11137" y="16200"/>
                    </a:lnTo>
                    <a:cubicBezTo>
                      <a:pt x="10958" y="16200"/>
                      <a:pt x="10800" y="15989"/>
                      <a:pt x="10800" y="15750"/>
                    </a:cubicBezTo>
                    <a:lnTo>
                      <a:pt x="10800" y="13050"/>
                    </a:lnTo>
                    <a:cubicBezTo>
                      <a:pt x="10800" y="12811"/>
                      <a:pt x="10958" y="12600"/>
                      <a:pt x="11137" y="12600"/>
                    </a:cubicBezTo>
                    <a:lnTo>
                      <a:pt x="14850" y="12600"/>
                    </a:lnTo>
                    <a:lnTo>
                      <a:pt x="14850" y="7650"/>
                    </a:lnTo>
                    <a:cubicBezTo>
                      <a:pt x="14850" y="7411"/>
                      <a:pt x="15008" y="7200"/>
                      <a:pt x="15187" y="7200"/>
                    </a:cubicBezTo>
                    <a:lnTo>
                      <a:pt x="17212" y="7200"/>
                    </a:lnTo>
                    <a:cubicBezTo>
                      <a:pt x="17392" y="7200"/>
                      <a:pt x="17550" y="7411"/>
                      <a:pt x="17550" y="7650"/>
                    </a:cubicBezTo>
                    <a:lnTo>
                      <a:pt x="17550" y="12600"/>
                    </a:lnTo>
                    <a:cubicBezTo>
                      <a:pt x="17550" y="12600"/>
                      <a:pt x="21262" y="12600"/>
                      <a:pt x="21262" y="12600"/>
                    </a:cubicBezTo>
                    <a:close/>
                    <a:moveTo>
                      <a:pt x="3375" y="5400"/>
                    </a:moveTo>
                    <a:cubicBezTo>
                      <a:pt x="3375" y="2419"/>
                      <a:pt x="5189" y="0"/>
                      <a:pt x="7425" y="0"/>
                    </a:cubicBezTo>
                    <a:cubicBezTo>
                      <a:pt x="9661" y="0"/>
                      <a:pt x="11475" y="2419"/>
                      <a:pt x="11475" y="5400"/>
                    </a:cubicBezTo>
                    <a:cubicBezTo>
                      <a:pt x="11475" y="8381"/>
                      <a:pt x="9661" y="10800"/>
                      <a:pt x="7425" y="10800"/>
                    </a:cubicBezTo>
                    <a:cubicBezTo>
                      <a:pt x="5189" y="10800"/>
                      <a:pt x="3375" y="8381"/>
                      <a:pt x="3375" y="5400"/>
                    </a:cubicBezTo>
                    <a:close/>
                    <a:moveTo>
                      <a:pt x="11137" y="17550"/>
                    </a:moveTo>
                    <a:lnTo>
                      <a:pt x="13837" y="17550"/>
                    </a:lnTo>
                    <a:lnTo>
                      <a:pt x="13837" y="20897"/>
                    </a:lnTo>
                    <a:cubicBezTo>
                      <a:pt x="13321" y="21403"/>
                      <a:pt x="12667" y="21600"/>
                      <a:pt x="12034" y="21600"/>
                    </a:cubicBezTo>
                    <a:lnTo>
                      <a:pt x="2816" y="21600"/>
                    </a:lnTo>
                    <a:cubicBezTo>
                      <a:pt x="1129" y="21600"/>
                      <a:pt x="0" y="20250"/>
                      <a:pt x="0" y="17958"/>
                    </a:cubicBezTo>
                    <a:cubicBezTo>
                      <a:pt x="0" y="14780"/>
                      <a:pt x="559" y="9900"/>
                      <a:pt x="3649" y="9900"/>
                    </a:cubicBezTo>
                    <a:cubicBezTo>
                      <a:pt x="3818" y="9900"/>
                      <a:pt x="3934" y="9998"/>
                      <a:pt x="4061" y="10139"/>
                    </a:cubicBezTo>
                    <a:cubicBezTo>
                      <a:pt x="5094" y="11194"/>
                      <a:pt x="6096" y="11855"/>
                      <a:pt x="7425" y="11855"/>
                    </a:cubicBezTo>
                    <a:cubicBezTo>
                      <a:pt x="8754" y="11855"/>
                      <a:pt x="9756" y="11194"/>
                      <a:pt x="10789" y="10139"/>
                    </a:cubicBezTo>
                    <a:cubicBezTo>
                      <a:pt x="10916" y="9998"/>
                      <a:pt x="11032" y="9900"/>
                      <a:pt x="11201" y="9900"/>
                    </a:cubicBezTo>
                    <a:cubicBezTo>
                      <a:pt x="12097" y="9900"/>
                      <a:pt x="12888" y="10350"/>
                      <a:pt x="13489" y="11250"/>
                    </a:cubicBezTo>
                    <a:lnTo>
                      <a:pt x="11137" y="11250"/>
                    </a:lnTo>
                    <a:cubicBezTo>
                      <a:pt x="10399" y="11250"/>
                      <a:pt x="9788" y="12066"/>
                      <a:pt x="9788" y="13050"/>
                    </a:cubicBezTo>
                    <a:lnTo>
                      <a:pt x="9788" y="15750"/>
                    </a:lnTo>
                    <a:cubicBezTo>
                      <a:pt x="9788" y="16734"/>
                      <a:pt x="10399" y="17550"/>
                      <a:pt x="11137" y="17550"/>
                    </a:cubicBezTo>
                    <a:close/>
                  </a:path>
                </a:pathLst>
              </a:custGeom>
              <a:solidFill>
                <a:srgbClr val="FFFFFF"/>
              </a:solidFill>
              <a:ln w="12700">
                <a:miter lim="400000"/>
              </a:ln>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37" name="Group 12"/>
            <p:cNvGrpSpPr/>
            <p:nvPr/>
          </p:nvGrpSpPr>
          <p:grpSpPr>
            <a:xfrm>
              <a:off x="6151004" y="3084680"/>
              <a:ext cx="1348430" cy="911351"/>
              <a:chOff x="6151004" y="3084680"/>
              <a:chExt cx="1348430" cy="911351"/>
            </a:xfrm>
          </p:grpSpPr>
          <p:sp>
            <p:nvSpPr>
              <p:cNvPr id="41" name="Freeform: Shape 13"/>
              <p:cNvSpPr/>
              <p:nvPr/>
            </p:nvSpPr>
            <p:spPr>
              <a:xfrm>
                <a:off x="6151004" y="3084680"/>
                <a:ext cx="1348430" cy="911351"/>
              </a:xfrm>
              <a:custGeom>
                <a:avLst/>
                <a:gdLst/>
                <a:ahLst/>
                <a:cxnLst>
                  <a:cxn ang="0">
                    <a:pos x="wd2" y="hd2"/>
                  </a:cxn>
                  <a:cxn ang="5400000">
                    <a:pos x="wd2" y="hd2"/>
                  </a:cxn>
                  <a:cxn ang="10800000">
                    <a:pos x="wd2" y="hd2"/>
                  </a:cxn>
                  <a:cxn ang="16200000">
                    <a:pos x="wd2" y="hd2"/>
                  </a:cxn>
                </a:cxnLst>
                <a:rect l="0" t="0" r="r" b="b"/>
                <a:pathLst>
                  <a:path w="21600" h="21600" extrusionOk="0">
                    <a:moveTo>
                      <a:pt x="14603" y="0"/>
                    </a:moveTo>
                    <a:lnTo>
                      <a:pt x="21600" y="2934"/>
                    </a:lnTo>
                    <a:lnTo>
                      <a:pt x="9295" y="21600"/>
                    </a:lnTo>
                    <a:lnTo>
                      <a:pt x="9278" y="21583"/>
                    </a:lnTo>
                    <a:lnTo>
                      <a:pt x="0" y="12476"/>
                    </a:lnTo>
                    <a:cubicBezTo>
                      <a:pt x="0" y="12476"/>
                      <a:pt x="14603" y="0"/>
                      <a:pt x="14603" y="0"/>
                    </a:cubicBezTo>
                    <a:close/>
                  </a:path>
                </a:pathLst>
              </a:custGeom>
              <a:solidFill>
                <a:schemeClr val="accent3"/>
              </a:solidFill>
              <a:ln w="12700">
                <a:miter lim="400000"/>
              </a:ln>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42" name="Freeform: Shape 14"/>
              <p:cNvSpPr/>
              <p:nvPr/>
            </p:nvSpPr>
            <p:spPr>
              <a:xfrm>
                <a:off x="6705517" y="3460119"/>
                <a:ext cx="182356" cy="160473"/>
              </a:xfrm>
              <a:custGeom>
                <a:avLst/>
                <a:gdLst/>
                <a:ahLst/>
                <a:cxnLst>
                  <a:cxn ang="0">
                    <a:pos x="wd2" y="hd2"/>
                  </a:cxn>
                  <a:cxn ang="5400000">
                    <a:pos x="wd2" y="hd2"/>
                  </a:cxn>
                  <a:cxn ang="10800000">
                    <a:pos x="wd2" y="hd2"/>
                  </a:cxn>
                  <a:cxn ang="16200000">
                    <a:pos x="wd2" y="hd2"/>
                  </a:cxn>
                </a:cxnLst>
                <a:rect l="0" t="0" r="r" b="b"/>
                <a:pathLst>
                  <a:path w="21600" h="21600" extrusionOk="0">
                    <a:moveTo>
                      <a:pt x="7776" y="5891"/>
                    </a:moveTo>
                    <a:lnTo>
                      <a:pt x="4320" y="5891"/>
                    </a:lnTo>
                    <a:cubicBezTo>
                      <a:pt x="4320" y="7855"/>
                      <a:pt x="4320" y="9818"/>
                      <a:pt x="4320" y="9818"/>
                    </a:cubicBezTo>
                    <a:cubicBezTo>
                      <a:pt x="4320" y="10907"/>
                      <a:pt x="5090" y="11782"/>
                      <a:pt x="6048" y="11782"/>
                    </a:cubicBezTo>
                    <a:cubicBezTo>
                      <a:pt x="7088" y="11782"/>
                      <a:pt x="7574" y="11782"/>
                      <a:pt x="7776" y="11782"/>
                    </a:cubicBezTo>
                    <a:cubicBezTo>
                      <a:pt x="7776" y="11782"/>
                      <a:pt x="7776" y="5891"/>
                      <a:pt x="7776" y="5891"/>
                    </a:cubicBezTo>
                    <a:close/>
                    <a:moveTo>
                      <a:pt x="21600" y="21600"/>
                    </a:moveTo>
                    <a:lnTo>
                      <a:pt x="6048" y="21600"/>
                    </a:lnTo>
                    <a:lnTo>
                      <a:pt x="6048" y="18655"/>
                    </a:lnTo>
                    <a:lnTo>
                      <a:pt x="7776" y="15709"/>
                    </a:lnTo>
                    <a:cubicBezTo>
                      <a:pt x="7628" y="15709"/>
                      <a:pt x="6197" y="15709"/>
                      <a:pt x="6048" y="15709"/>
                    </a:cubicBezTo>
                    <a:cubicBezTo>
                      <a:pt x="3186" y="15709"/>
                      <a:pt x="864" y="13070"/>
                      <a:pt x="864" y="9818"/>
                    </a:cubicBezTo>
                    <a:lnTo>
                      <a:pt x="864" y="4909"/>
                    </a:lnTo>
                    <a:lnTo>
                      <a:pt x="0" y="3927"/>
                    </a:lnTo>
                    <a:lnTo>
                      <a:pt x="432" y="1964"/>
                    </a:lnTo>
                    <a:lnTo>
                      <a:pt x="6912" y="1964"/>
                    </a:lnTo>
                    <a:lnTo>
                      <a:pt x="7344" y="0"/>
                    </a:lnTo>
                    <a:lnTo>
                      <a:pt x="20304" y="0"/>
                    </a:lnTo>
                    <a:lnTo>
                      <a:pt x="20736" y="2945"/>
                    </a:lnTo>
                    <a:lnTo>
                      <a:pt x="19872" y="3436"/>
                    </a:lnTo>
                    <a:lnTo>
                      <a:pt x="19872" y="15709"/>
                    </a:lnTo>
                    <a:lnTo>
                      <a:pt x="21600" y="18655"/>
                    </a:lnTo>
                    <a:cubicBezTo>
                      <a:pt x="21600" y="18655"/>
                      <a:pt x="21600" y="21600"/>
                      <a:pt x="21600" y="21600"/>
                    </a:cubicBezTo>
                    <a:close/>
                  </a:path>
                </a:pathLst>
              </a:custGeom>
              <a:solidFill>
                <a:srgbClr val="FFFFFF"/>
              </a:solidFill>
              <a:ln w="12700">
                <a:miter lim="400000"/>
              </a:ln>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nvGrpSpPr>
            <p:cNvPr id="38" name="Group 15"/>
            <p:cNvGrpSpPr/>
            <p:nvPr/>
          </p:nvGrpSpPr>
          <p:grpSpPr>
            <a:xfrm>
              <a:off x="5504823" y="3648370"/>
              <a:ext cx="1197217" cy="1031704"/>
              <a:chOff x="5504823" y="3648370"/>
              <a:chExt cx="1197217" cy="1031704"/>
            </a:xfrm>
          </p:grpSpPr>
          <p:sp>
            <p:nvSpPr>
              <p:cNvPr id="39" name="Freeform: Shape 16"/>
              <p:cNvSpPr/>
              <p:nvPr/>
            </p:nvSpPr>
            <p:spPr>
              <a:xfrm>
                <a:off x="5504823" y="3648370"/>
                <a:ext cx="1197217" cy="1031704"/>
              </a:xfrm>
              <a:custGeom>
                <a:avLst/>
                <a:gdLst/>
                <a:ahLst/>
                <a:cxnLst>
                  <a:cxn ang="0">
                    <a:pos x="wd2" y="hd2"/>
                  </a:cxn>
                  <a:cxn ang="5400000">
                    <a:pos x="wd2" y="hd2"/>
                  </a:cxn>
                  <a:cxn ang="10800000">
                    <a:pos x="wd2" y="hd2"/>
                  </a:cxn>
                  <a:cxn ang="16200000">
                    <a:pos x="wd2" y="hd2"/>
                  </a:cxn>
                </a:cxnLst>
                <a:rect l="0" t="0" r="r" b="b"/>
                <a:pathLst>
                  <a:path w="21600" h="21600" extrusionOk="0">
                    <a:moveTo>
                      <a:pt x="10756" y="0"/>
                    </a:moveTo>
                    <a:lnTo>
                      <a:pt x="917" y="7575"/>
                    </a:lnTo>
                    <a:lnTo>
                      <a:pt x="0" y="8280"/>
                    </a:lnTo>
                    <a:lnTo>
                      <a:pt x="10685" y="21600"/>
                    </a:lnTo>
                    <a:lnTo>
                      <a:pt x="21600" y="8349"/>
                    </a:lnTo>
                  </a:path>
                </a:pathLst>
              </a:custGeom>
              <a:solidFill>
                <a:schemeClr val="accent4"/>
              </a:solidFill>
              <a:ln w="12700">
                <a:miter lim="400000"/>
              </a:ln>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sp>
            <p:nvSpPr>
              <p:cNvPr id="40" name="Freeform: Shape 17"/>
              <p:cNvSpPr/>
              <p:nvPr/>
            </p:nvSpPr>
            <p:spPr>
              <a:xfrm>
                <a:off x="5999252" y="4058203"/>
                <a:ext cx="212038" cy="212037"/>
              </a:xfrm>
              <a:custGeom>
                <a:avLst/>
                <a:gdLst/>
                <a:ahLst/>
                <a:cxnLst>
                  <a:cxn ang="0">
                    <a:pos x="wd2" y="hd2"/>
                  </a:cxn>
                  <a:cxn ang="5400000">
                    <a:pos x="wd2" y="hd2"/>
                  </a:cxn>
                  <a:cxn ang="10800000">
                    <a:pos x="wd2" y="hd2"/>
                  </a:cxn>
                  <a:cxn ang="16200000">
                    <a:pos x="wd2" y="hd2"/>
                  </a:cxn>
                </a:cxnLst>
                <a:rect l="0" t="0" r="r" b="b"/>
                <a:pathLst>
                  <a:path w="21600" h="21600" extrusionOk="0">
                    <a:moveTo>
                      <a:pt x="21138" y="19791"/>
                    </a:moveTo>
                    <a:lnTo>
                      <a:pt x="19803" y="21138"/>
                    </a:lnTo>
                    <a:cubicBezTo>
                      <a:pt x="19504" y="21425"/>
                      <a:pt x="19092" y="21600"/>
                      <a:pt x="18668" y="21600"/>
                    </a:cubicBezTo>
                    <a:cubicBezTo>
                      <a:pt x="18243" y="21600"/>
                      <a:pt x="17832" y="21425"/>
                      <a:pt x="17545" y="21138"/>
                    </a:cubicBezTo>
                    <a:lnTo>
                      <a:pt x="13015" y="16596"/>
                    </a:lnTo>
                    <a:cubicBezTo>
                      <a:pt x="12715" y="16309"/>
                      <a:pt x="12541" y="15897"/>
                      <a:pt x="12541" y="15473"/>
                    </a:cubicBezTo>
                    <a:cubicBezTo>
                      <a:pt x="12541" y="14999"/>
                      <a:pt x="12740" y="14612"/>
                      <a:pt x="13077" y="14275"/>
                    </a:cubicBezTo>
                    <a:lnTo>
                      <a:pt x="9883" y="11081"/>
                    </a:lnTo>
                    <a:lnTo>
                      <a:pt x="8311" y="12653"/>
                    </a:lnTo>
                    <a:cubicBezTo>
                      <a:pt x="8198" y="12765"/>
                      <a:pt x="8049" y="12828"/>
                      <a:pt x="7886" y="12828"/>
                    </a:cubicBezTo>
                    <a:cubicBezTo>
                      <a:pt x="7724" y="12828"/>
                      <a:pt x="7574" y="12765"/>
                      <a:pt x="7462" y="12653"/>
                    </a:cubicBezTo>
                    <a:cubicBezTo>
                      <a:pt x="7836" y="13027"/>
                      <a:pt x="8186" y="13302"/>
                      <a:pt x="8186" y="13876"/>
                    </a:cubicBezTo>
                    <a:cubicBezTo>
                      <a:pt x="8186" y="14200"/>
                      <a:pt x="8061" y="14487"/>
                      <a:pt x="7836" y="14724"/>
                    </a:cubicBezTo>
                    <a:cubicBezTo>
                      <a:pt x="7412" y="15174"/>
                      <a:pt x="6963" y="15773"/>
                      <a:pt x="6289" y="15773"/>
                    </a:cubicBezTo>
                    <a:cubicBezTo>
                      <a:pt x="5977" y="15773"/>
                      <a:pt x="5665" y="15648"/>
                      <a:pt x="5441" y="15423"/>
                    </a:cubicBezTo>
                    <a:lnTo>
                      <a:pt x="349" y="10332"/>
                    </a:lnTo>
                    <a:cubicBezTo>
                      <a:pt x="125" y="10107"/>
                      <a:pt x="0" y="9795"/>
                      <a:pt x="0" y="9484"/>
                    </a:cubicBezTo>
                    <a:cubicBezTo>
                      <a:pt x="0" y="8810"/>
                      <a:pt x="599" y="8360"/>
                      <a:pt x="1048" y="7936"/>
                    </a:cubicBezTo>
                    <a:cubicBezTo>
                      <a:pt x="1285" y="7712"/>
                      <a:pt x="1572" y="7587"/>
                      <a:pt x="1897" y="7587"/>
                    </a:cubicBezTo>
                    <a:cubicBezTo>
                      <a:pt x="2471" y="7587"/>
                      <a:pt x="2745" y="7936"/>
                      <a:pt x="3120" y="8311"/>
                    </a:cubicBezTo>
                    <a:cubicBezTo>
                      <a:pt x="3007" y="8198"/>
                      <a:pt x="2945" y="8049"/>
                      <a:pt x="2945" y="7886"/>
                    </a:cubicBezTo>
                    <a:cubicBezTo>
                      <a:pt x="2945" y="7724"/>
                      <a:pt x="3007" y="7574"/>
                      <a:pt x="3120" y="7462"/>
                    </a:cubicBezTo>
                    <a:lnTo>
                      <a:pt x="7462" y="3120"/>
                    </a:lnTo>
                    <a:cubicBezTo>
                      <a:pt x="7574" y="3007"/>
                      <a:pt x="7724" y="2945"/>
                      <a:pt x="7886" y="2945"/>
                    </a:cubicBezTo>
                    <a:cubicBezTo>
                      <a:pt x="8049" y="2945"/>
                      <a:pt x="8198" y="3007"/>
                      <a:pt x="8311" y="3120"/>
                    </a:cubicBezTo>
                    <a:cubicBezTo>
                      <a:pt x="7936" y="2745"/>
                      <a:pt x="7587" y="2471"/>
                      <a:pt x="7587" y="1897"/>
                    </a:cubicBezTo>
                    <a:cubicBezTo>
                      <a:pt x="7587" y="1572"/>
                      <a:pt x="7712" y="1285"/>
                      <a:pt x="7936" y="1048"/>
                    </a:cubicBezTo>
                    <a:cubicBezTo>
                      <a:pt x="8360" y="599"/>
                      <a:pt x="8810" y="0"/>
                      <a:pt x="9484" y="0"/>
                    </a:cubicBezTo>
                    <a:cubicBezTo>
                      <a:pt x="9795" y="0"/>
                      <a:pt x="10107" y="125"/>
                      <a:pt x="10332" y="349"/>
                    </a:cubicBezTo>
                    <a:lnTo>
                      <a:pt x="15423" y="5441"/>
                    </a:lnTo>
                    <a:cubicBezTo>
                      <a:pt x="15648" y="5665"/>
                      <a:pt x="15773" y="5977"/>
                      <a:pt x="15773" y="6289"/>
                    </a:cubicBezTo>
                    <a:cubicBezTo>
                      <a:pt x="15773" y="6963"/>
                      <a:pt x="15174" y="7412"/>
                      <a:pt x="14724" y="7836"/>
                    </a:cubicBezTo>
                    <a:cubicBezTo>
                      <a:pt x="14487" y="8061"/>
                      <a:pt x="14200" y="8186"/>
                      <a:pt x="13876" y="8186"/>
                    </a:cubicBezTo>
                    <a:cubicBezTo>
                      <a:pt x="13302" y="8186"/>
                      <a:pt x="13027" y="7836"/>
                      <a:pt x="12653" y="7462"/>
                    </a:cubicBezTo>
                    <a:cubicBezTo>
                      <a:pt x="12765" y="7574"/>
                      <a:pt x="12828" y="7724"/>
                      <a:pt x="12828" y="7886"/>
                    </a:cubicBezTo>
                    <a:cubicBezTo>
                      <a:pt x="12828" y="8049"/>
                      <a:pt x="12765" y="8198"/>
                      <a:pt x="12653" y="8311"/>
                    </a:cubicBezTo>
                    <a:lnTo>
                      <a:pt x="11081" y="9883"/>
                    </a:lnTo>
                    <a:lnTo>
                      <a:pt x="14275" y="13077"/>
                    </a:lnTo>
                    <a:cubicBezTo>
                      <a:pt x="14612" y="12740"/>
                      <a:pt x="14999" y="12541"/>
                      <a:pt x="15473" y="12541"/>
                    </a:cubicBezTo>
                    <a:cubicBezTo>
                      <a:pt x="15897" y="12541"/>
                      <a:pt x="16309" y="12715"/>
                      <a:pt x="16609" y="13002"/>
                    </a:cubicBezTo>
                    <a:lnTo>
                      <a:pt x="21138" y="17532"/>
                    </a:lnTo>
                    <a:cubicBezTo>
                      <a:pt x="21425" y="17832"/>
                      <a:pt x="21600" y="18243"/>
                      <a:pt x="21600" y="18668"/>
                    </a:cubicBezTo>
                    <a:cubicBezTo>
                      <a:pt x="21600" y="19092"/>
                      <a:pt x="21425" y="19504"/>
                      <a:pt x="21138" y="19791"/>
                    </a:cubicBezTo>
                    <a:close/>
                  </a:path>
                </a:pathLst>
              </a:custGeom>
              <a:solidFill>
                <a:srgbClr val="FFFFFF"/>
              </a:solidFill>
              <a:ln w="12700">
                <a:miter lim="400000"/>
              </a:ln>
            </p:spPr>
            <p:txBody>
              <a:bodyPr anchor="ctr"/>
              <a:lstStyle/>
              <a:p>
                <a:pPr algn="ctr"/>
                <a:endParaRPr sz="2133">
                  <a:solidFill>
                    <a:schemeClr val="bg1">
                      <a:lumMod val="65000"/>
                    </a:schemeClr>
                  </a:solidFill>
                  <a:latin typeface="微软雅黑" panose="020B0503020204020204" pitchFamily="34" charset="-122"/>
                  <a:ea typeface="微软雅黑" panose="020B0503020204020204" pitchFamily="34" charset="-122"/>
                  <a:cs typeface="+mn-ea"/>
                  <a:sym typeface="+mn-lt"/>
                </a:endParaRPr>
              </a:p>
            </p:txBody>
          </p:sp>
        </p:grpSp>
      </p:grpSp>
      <p:grpSp>
        <p:nvGrpSpPr>
          <p:cNvPr id="5" name="Group 68"/>
          <p:cNvGrpSpPr/>
          <p:nvPr/>
        </p:nvGrpSpPr>
        <p:grpSpPr>
          <a:xfrm>
            <a:off x="7587915" y="1697288"/>
            <a:ext cx="3416968" cy="2351575"/>
            <a:chOff x="7587915" y="1912116"/>
            <a:chExt cx="3416967" cy="2351575"/>
          </a:xfrm>
        </p:grpSpPr>
        <p:grpSp>
          <p:nvGrpSpPr>
            <p:cNvPr id="20" name="Group 69"/>
            <p:cNvGrpSpPr/>
            <p:nvPr/>
          </p:nvGrpSpPr>
          <p:grpSpPr>
            <a:xfrm>
              <a:off x="7587915" y="1912116"/>
              <a:ext cx="3416967" cy="2139516"/>
              <a:chOff x="353881" y="1491637"/>
              <a:chExt cx="4921871" cy="2139516"/>
            </a:xfrm>
          </p:grpSpPr>
          <p:grpSp>
            <p:nvGrpSpPr>
              <p:cNvPr id="23" name="Group 72"/>
              <p:cNvGrpSpPr/>
              <p:nvPr/>
            </p:nvGrpSpPr>
            <p:grpSpPr>
              <a:xfrm>
                <a:off x="353881" y="1491637"/>
                <a:ext cx="4921870" cy="815608"/>
                <a:chOff x="477638" y="1824875"/>
                <a:chExt cx="4921870" cy="815608"/>
              </a:xfrm>
            </p:grpSpPr>
            <p:sp>
              <p:nvSpPr>
                <p:cNvPr id="30" name="TextBox 79"/>
                <p:cNvSpPr txBox="1"/>
                <p:nvPr/>
              </p:nvSpPr>
              <p:spPr>
                <a:xfrm>
                  <a:off x="477638" y="2132652"/>
                  <a:ext cx="4921870" cy="507831"/>
                </a:xfrm>
                <a:prstGeom prst="rect">
                  <a:avLst/>
                </a:prstGeom>
                <a:noFill/>
              </p:spPr>
              <p:txBody>
                <a:bodyPr wrap="square" lIns="0" tIns="0" rIns="0" bIns="0">
                  <a:noAutofit/>
                </a:bodyPr>
                <a:lstStyle/>
                <a:p>
                  <a:pPr algn="just">
                    <a:lnSpc>
                      <a:spcPct val="120000"/>
                    </a:lnSpc>
                  </a:pPr>
                  <a:r>
                    <a:rPr lang="en-US" altLang="zh-CN" sz="1200" dirty="0" smtClean="0">
                      <a:latin typeface="Times New Roman" pitchFamily="18" charset="0"/>
                      <a:ea typeface="微软雅黑" panose="020B0503020204020204" pitchFamily="34" charset="-122"/>
                      <a:cs typeface="Times New Roman" pitchFamily="18" charset="0"/>
                      <a:sym typeface="+mn-lt"/>
                    </a:rPr>
                    <a:t>There </a:t>
                  </a:r>
                  <a:r>
                    <a:rPr lang="en-US" altLang="zh-CN" sz="1200" dirty="0">
                      <a:latin typeface="Times New Roman" pitchFamily="18" charset="0"/>
                      <a:ea typeface="微软雅黑" panose="020B0503020204020204" pitchFamily="34" charset="-122"/>
                      <a:cs typeface="Times New Roman" pitchFamily="18" charset="0"/>
                      <a:sym typeface="+mn-lt"/>
                    </a:rPr>
                    <a:t>is a firm belief in the ideal of self-realization. Loyalty is based on personal preferences and sense of responsibility and responsibility.</a:t>
                  </a:r>
                </a:p>
                <a:p>
                  <a:pPr algn="just">
                    <a:lnSpc>
                      <a:spcPct val="120000"/>
                    </a:lnSpc>
                  </a:pPr>
                  <a:endParaRPr lang="zh-CN" altLang="en-US" sz="1200" dirty="0">
                    <a:latin typeface="Times New Roman" pitchFamily="18" charset="0"/>
                    <a:ea typeface="微软雅黑" panose="020B0503020204020204" pitchFamily="34" charset="-122"/>
                    <a:cs typeface="Times New Roman" pitchFamily="18" charset="0"/>
                    <a:sym typeface="+mn-lt"/>
                  </a:endParaRPr>
                </a:p>
              </p:txBody>
            </p:sp>
            <p:sp>
              <p:nvSpPr>
                <p:cNvPr id="31" name="Rectangle 80"/>
                <p:cNvSpPr/>
                <p:nvPr/>
              </p:nvSpPr>
              <p:spPr>
                <a:xfrm>
                  <a:off x="1317257" y="1824875"/>
                  <a:ext cx="3761195" cy="307777"/>
                </a:xfrm>
                <a:prstGeom prst="rect">
                  <a:avLst/>
                </a:prstGeom>
              </p:spPr>
              <p:txBody>
                <a:bodyPr wrap="none" lIns="0" tIns="0" rIns="0" bIns="0">
                  <a:normAutofit/>
                </a:bodyPr>
                <a:lstStyle/>
                <a:p>
                  <a:pPr algn="r"/>
                  <a:r>
                    <a:rPr lang="en-US" altLang="zh-CN" sz="1867" b="1" dirty="0">
                      <a:solidFill>
                        <a:srgbClr val="7030A0"/>
                      </a:solidFill>
                      <a:latin typeface="微软雅黑" panose="020B0503020204020204" pitchFamily="34" charset="-122"/>
                      <a:ea typeface="微软雅黑" panose="020B0503020204020204" pitchFamily="34" charset="-122"/>
                      <a:cs typeface="+mn-ea"/>
                      <a:sym typeface="+mn-lt"/>
                    </a:rPr>
                    <a:t>Individualism</a:t>
                  </a:r>
                  <a:r>
                    <a:rPr lang="en-US" altLang="zh-CN" sz="1867" b="1" dirty="0">
                      <a:solidFill>
                        <a:schemeClr val="bg1">
                          <a:lumMod val="65000"/>
                        </a:schemeClr>
                      </a:solidFill>
                      <a:latin typeface="微软雅黑" panose="020B0503020204020204" pitchFamily="34" charset="-122"/>
                      <a:ea typeface="微软雅黑" panose="020B0503020204020204" pitchFamily="34" charset="-122"/>
                      <a:cs typeface="+mn-ea"/>
                      <a:sym typeface="+mn-lt"/>
                    </a:rPr>
                    <a:t> </a:t>
                  </a:r>
                  <a:r>
                    <a:rPr lang="en-US" altLang="zh-CN" sz="1867" b="1" dirty="0">
                      <a:solidFill>
                        <a:srgbClr val="7030A0"/>
                      </a:solidFill>
                      <a:latin typeface="微软雅黑" panose="020B0503020204020204" pitchFamily="34" charset="-122"/>
                      <a:ea typeface="微软雅黑" panose="020B0503020204020204" pitchFamily="34" charset="-122"/>
                      <a:cs typeface="+mn-ea"/>
                      <a:sym typeface="+mn-lt"/>
                    </a:rPr>
                    <a:t>vs.</a:t>
                  </a:r>
                  <a:r>
                    <a:rPr lang="en-US" altLang="zh-CN" sz="1867" b="1" dirty="0">
                      <a:solidFill>
                        <a:schemeClr val="bg1">
                          <a:lumMod val="65000"/>
                        </a:schemeClr>
                      </a:solidFill>
                      <a:latin typeface="微软雅黑" panose="020B0503020204020204" pitchFamily="34" charset="-122"/>
                      <a:ea typeface="微软雅黑" panose="020B0503020204020204" pitchFamily="34" charset="-122"/>
                      <a:cs typeface="+mn-ea"/>
                      <a:sym typeface="+mn-lt"/>
                    </a:rPr>
                    <a:t> </a:t>
                  </a:r>
                  <a:r>
                    <a:rPr lang="en-US" altLang="zh-CN" sz="1867" b="1" dirty="0">
                      <a:solidFill>
                        <a:srgbClr val="7030A0"/>
                      </a:solidFill>
                      <a:latin typeface="微软雅黑" panose="020B0503020204020204" pitchFamily="34" charset="-122"/>
                      <a:ea typeface="微软雅黑" panose="020B0503020204020204" pitchFamily="34" charset="-122"/>
                      <a:cs typeface="+mn-ea"/>
                      <a:sym typeface="+mn-lt"/>
                    </a:rPr>
                    <a:t>Collectivism</a:t>
                  </a:r>
                  <a:endParaRPr lang="en-US" altLang="zh-CN" sz="1867" b="1" dirty="0">
                    <a:solidFill>
                      <a:srgbClr val="7030A0"/>
                    </a:solidFill>
                    <a:latin typeface="微软雅黑" panose="020B0503020204020204" pitchFamily="34" charset="-122"/>
                    <a:ea typeface="微软雅黑" panose="020B0503020204020204" pitchFamily="34" charset="-122"/>
                    <a:cs typeface="+mn-ea"/>
                    <a:sym typeface="+mn-lt"/>
                  </a:endParaRPr>
                </a:p>
              </p:txBody>
            </p:sp>
          </p:grpSp>
          <p:grpSp>
            <p:nvGrpSpPr>
              <p:cNvPr id="24" name="Group 73"/>
              <p:cNvGrpSpPr/>
              <p:nvPr/>
            </p:nvGrpSpPr>
            <p:grpSpPr>
              <a:xfrm>
                <a:off x="444975" y="2815545"/>
                <a:ext cx="4830777" cy="815608"/>
                <a:chOff x="568732" y="1824875"/>
                <a:chExt cx="4830777" cy="815608"/>
              </a:xfrm>
            </p:grpSpPr>
            <p:sp>
              <p:nvSpPr>
                <p:cNvPr id="28" name="TextBox 77"/>
                <p:cNvSpPr txBox="1"/>
                <p:nvPr/>
              </p:nvSpPr>
              <p:spPr>
                <a:xfrm>
                  <a:off x="568732" y="2132652"/>
                  <a:ext cx="4830777" cy="507831"/>
                </a:xfrm>
                <a:prstGeom prst="rect">
                  <a:avLst/>
                </a:prstGeom>
                <a:noFill/>
              </p:spPr>
              <p:txBody>
                <a:bodyPr wrap="square" lIns="0" tIns="0" rIns="0" bIns="0">
                  <a:noAutofit/>
                </a:bodyPr>
                <a:lstStyle/>
                <a:p>
                  <a:pPr algn="just">
                    <a:lnSpc>
                      <a:spcPct val="120000"/>
                    </a:lnSpc>
                  </a:pPr>
                  <a:r>
                    <a:rPr lang="en-US" altLang="zh-CN" sz="1200" dirty="0" smtClean="0">
                      <a:latin typeface="Times New Roman" pitchFamily="18" charset="0"/>
                      <a:ea typeface="微软雅黑" panose="020B0503020204020204" pitchFamily="34" charset="-122"/>
                      <a:cs typeface="Times New Roman" pitchFamily="18" charset="0"/>
                      <a:sym typeface="+mn-lt"/>
                    </a:rPr>
                    <a:t>The </a:t>
                  </a:r>
                  <a:r>
                    <a:rPr lang="en-US" altLang="zh-CN" sz="1200" dirty="0">
                      <a:latin typeface="Times New Roman" pitchFamily="18" charset="0"/>
                      <a:ea typeface="微软雅黑" panose="020B0503020204020204" pitchFamily="34" charset="-122"/>
                      <a:cs typeface="Times New Roman" pitchFamily="18" charset="0"/>
                      <a:sym typeface="+mn-lt"/>
                    </a:rPr>
                    <a:t>Germans have shown that they can easily adapt to the conditions of traditional changes, have a strong tendency to save and invest, be thrifty and persevere in their ability to achieve results.</a:t>
                  </a:r>
                  <a:endParaRPr lang="zh-CN" altLang="en-US" sz="1200" dirty="0">
                    <a:latin typeface="Times New Roman" pitchFamily="18" charset="0"/>
                    <a:ea typeface="微软雅黑" panose="020B0503020204020204" pitchFamily="34" charset="-122"/>
                    <a:cs typeface="Times New Roman" pitchFamily="18" charset="0"/>
                    <a:sym typeface="+mn-lt"/>
                  </a:endParaRPr>
                </a:p>
              </p:txBody>
            </p:sp>
            <p:sp>
              <p:nvSpPr>
                <p:cNvPr id="29" name="Rectangle 78"/>
                <p:cNvSpPr/>
                <p:nvPr/>
              </p:nvSpPr>
              <p:spPr>
                <a:xfrm>
                  <a:off x="1317257" y="1824875"/>
                  <a:ext cx="3761195" cy="307777"/>
                </a:xfrm>
                <a:prstGeom prst="rect">
                  <a:avLst/>
                </a:prstGeom>
              </p:spPr>
              <p:txBody>
                <a:bodyPr wrap="none" lIns="0" tIns="0" rIns="0" bIns="0">
                  <a:normAutofit/>
                </a:bodyPr>
                <a:lstStyle/>
                <a:p>
                  <a:pPr algn="r"/>
                  <a:r>
                    <a:rPr lang="en-US" altLang="zh-CN" sz="1867" b="1" dirty="0">
                      <a:solidFill>
                        <a:srgbClr val="7030A0"/>
                      </a:solidFill>
                      <a:latin typeface="微软雅黑" panose="020B0503020204020204" pitchFamily="34" charset="-122"/>
                      <a:ea typeface="微软雅黑" panose="020B0503020204020204" pitchFamily="34" charset="-122"/>
                      <a:cs typeface="+mn-ea"/>
                      <a:sym typeface="+mn-lt"/>
                    </a:rPr>
                    <a:t>Long vs. Short Term Orientation</a:t>
                  </a:r>
                  <a:endParaRPr lang="en-US" altLang="zh-CN" sz="1867" b="1" dirty="0">
                    <a:solidFill>
                      <a:srgbClr val="7030A0"/>
                    </a:solidFill>
                    <a:latin typeface="微软雅黑" panose="020B0503020204020204" pitchFamily="34" charset="-122"/>
                    <a:ea typeface="微软雅黑" panose="020B0503020204020204" pitchFamily="34" charset="-122"/>
                    <a:cs typeface="+mn-ea"/>
                    <a:sym typeface="+mn-lt"/>
                  </a:endParaRPr>
                </a:p>
              </p:txBody>
            </p:sp>
          </p:grpSp>
        </p:grpSp>
        <p:cxnSp>
          <p:nvCxnSpPr>
            <p:cNvPr id="21" name="Straight Connector 70"/>
            <p:cNvCxnSpPr/>
            <p:nvPr/>
          </p:nvCxnSpPr>
          <p:spPr>
            <a:xfrm>
              <a:off x="8472264" y="2924944"/>
              <a:ext cx="2448272" cy="0"/>
            </a:xfrm>
            <a:prstGeom prst="line">
              <a:avLst/>
            </a:prstGeom>
            <a:ln>
              <a:solidFill>
                <a:schemeClr val="tx1">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71"/>
            <p:cNvCxnSpPr/>
            <p:nvPr/>
          </p:nvCxnSpPr>
          <p:spPr>
            <a:xfrm>
              <a:off x="8472264" y="4263691"/>
              <a:ext cx="2448272" cy="0"/>
            </a:xfrm>
            <a:prstGeom prst="line">
              <a:avLst/>
            </a:prstGeom>
            <a:ln>
              <a:solidFill>
                <a:schemeClr val="tx1">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6" name="Group 81"/>
          <p:cNvGrpSpPr/>
          <p:nvPr/>
        </p:nvGrpSpPr>
        <p:grpSpPr>
          <a:xfrm>
            <a:off x="843174" y="1697288"/>
            <a:ext cx="3592469" cy="3463424"/>
            <a:chOff x="787025" y="1697288"/>
            <a:chExt cx="3592469" cy="3463424"/>
          </a:xfrm>
        </p:grpSpPr>
        <p:grpSp>
          <p:nvGrpSpPr>
            <p:cNvPr id="7" name="Group 82"/>
            <p:cNvGrpSpPr/>
            <p:nvPr/>
          </p:nvGrpSpPr>
          <p:grpSpPr>
            <a:xfrm>
              <a:off x="787025" y="1697288"/>
              <a:ext cx="3592469" cy="3463424"/>
              <a:chOff x="296139" y="1491637"/>
              <a:chExt cx="5174669" cy="3463424"/>
            </a:xfrm>
          </p:grpSpPr>
          <p:grpSp>
            <p:nvGrpSpPr>
              <p:cNvPr id="11" name="Group 86"/>
              <p:cNvGrpSpPr/>
              <p:nvPr/>
            </p:nvGrpSpPr>
            <p:grpSpPr>
              <a:xfrm>
                <a:off x="296139" y="1491637"/>
                <a:ext cx="5025858" cy="743221"/>
                <a:chOff x="419896" y="1824875"/>
                <a:chExt cx="5025858" cy="743221"/>
              </a:xfrm>
            </p:grpSpPr>
            <p:sp>
              <p:nvSpPr>
                <p:cNvPr id="18" name="TextBox 93"/>
                <p:cNvSpPr txBox="1"/>
                <p:nvPr/>
              </p:nvSpPr>
              <p:spPr>
                <a:xfrm>
                  <a:off x="419896" y="2060265"/>
                  <a:ext cx="5025858" cy="507831"/>
                </a:xfrm>
                <a:prstGeom prst="rect">
                  <a:avLst/>
                </a:prstGeom>
                <a:noFill/>
              </p:spPr>
              <p:txBody>
                <a:bodyPr wrap="square" lIns="0" tIns="0" rIns="0" bIns="0">
                  <a:normAutofit fontScale="25000" lnSpcReduction="20000"/>
                </a:bodyPr>
                <a:lstStyle/>
                <a:p>
                  <a:pPr>
                    <a:lnSpc>
                      <a:spcPct val="120000"/>
                    </a:lnSpc>
                  </a:pPr>
                  <a:endParaRPr lang="en-US" altLang="zh-CN" sz="1200" dirty="0">
                    <a:solidFill>
                      <a:schemeClr val="bg1">
                        <a:lumMod val="65000"/>
                      </a:schemeClr>
                    </a:solidFill>
                    <a:latin typeface="Times New Roman" pitchFamily="18" charset="0"/>
                    <a:ea typeface="微软雅黑" panose="020B0503020204020204" pitchFamily="34" charset="-122"/>
                    <a:cs typeface="Times New Roman" pitchFamily="18" charset="0"/>
                    <a:sym typeface="+mn-lt"/>
                  </a:endParaRPr>
                </a:p>
                <a:p>
                  <a:pPr>
                    <a:lnSpc>
                      <a:spcPct val="120000"/>
                    </a:lnSpc>
                  </a:pPr>
                  <a:endParaRPr lang="en-US" altLang="zh-CN" sz="1200" dirty="0">
                    <a:solidFill>
                      <a:schemeClr val="bg1">
                        <a:lumMod val="65000"/>
                      </a:schemeClr>
                    </a:solidFill>
                    <a:latin typeface="Times New Roman" pitchFamily="18" charset="0"/>
                    <a:ea typeface="微软雅黑" panose="020B0503020204020204" pitchFamily="34" charset="-122"/>
                    <a:cs typeface="Times New Roman" pitchFamily="18" charset="0"/>
                    <a:sym typeface="+mn-lt"/>
                  </a:endParaRPr>
                </a:p>
                <a:p>
                  <a:pPr>
                    <a:lnSpc>
                      <a:spcPct val="120000"/>
                    </a:lnSpc>
                  </a:pPr>
                  <a:endParaRPr lang="en-US" altLang="zh-CN" sz="1200" dirty="0">
                    <a:solidFill>
                      <a:schemeClr val="bg1">
                        <a:lumMod val="65000"/>
                      </a:schemeClr>
                    </a:solidFill>
                    <a:latin typeface="Times New Roman" pitchFamily="18" charset="0"/>
                    <a:ea typeface="微软雅黑" panose="020B0503020204020204" pitchFamily="34" charset="-122"/>
                    <a:cs typeface="Times New Roman" pitchFamily="18" charset="0"/>
                    <a:sym typeface="+mn-lt"/>
                  </a:endParaRPr>
                </a:p>
                <a:p>
                  <a:pPr algn="just">
                    <a:lnSpc>
                      <a:spcPct val="120000"/>
                    </a:lnSpc>
                  </a:pPr>
                  <a:r>
                    <a:rPr lang="en-US" altLang="zh-CN" sz="4800" dirty="0" smtClean="0">
                      <a:solidFill>
                        <a:schemeClr val="tx2">
                          <a:lumMod val="75000"/>
                        </a:schemeClr>
                      </a:solidFill>
                      <a:latin typeface="Times New Roman" pitchFamily="18" charset="0"/>
                      <a:ea typeface="微软雅黑" panose="020B0503020204020204" pitchFamily="34" charset="-122"/>
                      <a:cs typeface="Times New Roman" pitchFamily="18" charset="0"/>
                      <a:sym typeface="+mn-lt"/>
                    </a:rPr>
                    <a:t>Germany</a:t>
                  </a:r>
                  <a:r>
                    <a:rPr lang="en-US" altLang="zh-CN" sz="4800" dirty="0">
                      <a:solidFill>
                        <a:schemeClr val="tx2">
                          <a:lumMod val="75000"/>
                        </a:schemeClr>
                      </a:solidFill>
                      <a:latin typeface="Times New Roman" pitchFamily="18" charset="0"/>
                      <a:ea typeface="微软雅黑" panose="020B0503020204020204" pitchFamily="34" charset="-122"/>
                      <a:cs typeface="Times New Roman" pitchFamily="18" charset="0"/>
                      <a:sym typeface="+mn-lt"/>
                    </a:rPr>
                    <a:t>, people's common decision power is relatively extensive and management must </a:t>
                  </a:r>
                  <a:r>
                    <a:rPr lang="en-US" altLang="zh-CN" sz="4800" dirty="0" smtClean="0">
                      <a:solidFill>
                        <a:schemeClr val="tx2">
                          <a:lumMod val="75000"/>
                        </a:schemeClr>
                      </a:solidFill>
                      <a:latin typeface="Times New Roman" pitchFamily="18" charset="0"/>
                      <a:ea typeface="微软雅黑" panose="020B0503020204020204" pitchFamily="34" charset="-122"/>
                      <a:cs typeface="Times New Roman" pitchFamily="18" charset="0"/>
                      <a:sym typeface="+mn-lt"/>
                    </a:rPr>
                    <a:t>consider</a:t>
                  </a:r>
                  <a:r>
                    <a:rPr lang="zh-CN" altLang="en-US" sz="4800" dirty="0" smtClean="0">
                      <a:solidFill>
                        <a:schemeClr val="tx2">
                          <a:lumMod val="75000"/>
                        </a:schemeClr>
                      </a:solidFill>
                      <a:latin typeface="Times New Roman" pitchFamily="18" charset="0"/>
                      <a:ea typeface="微软雅黑" panose="020B0503020204020204" pitchFamily="34" charset="-122"/>
                      <a:cs typeface="Times New Roman" pitchFamily="18" charset="0"/>
                      <a:sym typeface="+mn-lt"/>
                    </a:rPr>
                    <a:t/>
                  </a:r>
                  <a:br>
                    <a:rPr lang="zh-CN" altLang="en-US" sz="4800" dirty="0" smtClean="0">
                      <a:solidFill>
                        <a:schemeClr val="tx2">
                          <a:lumMod val="75000"/>
                        </a:schemeClr>
                      </a:solidFill>
                      <a:latin typeface="Times New Roman" pitchFamily="18" charset="0"/>
                      <a:ea typeface="微软雅黑" panose="020B0503020204020204" pitchFamily="34" charset="-122"/>
                      <a:cs typeface="Times New Roman" pitchFamily="18" charset="0"/>
                      <a:sym typeface="+mn-lt"/>
                    </a:rPr>
                  </a:br>
                  <a:endParaRPr lang="zh-CN" altLang="en-US" sz="4800" dirty="0">
                    <a:solidFill>
                      <a:schemeClr val="tx2">
                        <a:lumMod val="75000"/>
                      </a:schemeClr>
                    </a:solidFill>
                    <a:latin typeface="微软雅黑" panose="020B0503020204020204" pitchFamily="34" charset="-122"/>
                    <a:ea typeface="微软雅黑" panose="020B0503020204020204" pitchFamily="34" charset="-122"/>
                    <a:cs typeface="+mn-ea"/>
                    <a:sym typeface="+mn-lt"/>
                  </a:endParaRPr>
                </a:p>
              </p:txBody>
            </p:sp>
            <p:sp>
              <p:nvSpPr>
                <p:cNvPr id="19" name="Rectangle 94"/>
                <p:cNvSpPr/>
                <p:nvPr/>
              </p:nvSpPr>
              <p:spPr>
                <a:xfrm>
                  <a:off x="1317257" y="1824875"/>
                  <a:ext cx="3761195" cy="307777"/>
                </a:xfrm>
                <a:prstGeom prst="rect">
                  <a:avLst/>
                </a:prstGeom>
              </p:spPr>
              <p:txBody>
                <a:bodyPr wrap="none" lIns="0" tIns="0" rIns="0" bIns="0">
                  <a:normAutofit/>
                </a:bodyPr>
                <a:lstStyle/>
                <a:p>
                  <a:r>
                    <a:rPr lang="en-US" altLang="zh-CN" sz="1867" b="1" dirty="0">
                      <a:solidFill>
                        <a:srgbClr val="7030A0"/>
                      </a:solidFill>
                      <a:latin typeface="微软雅黑" panose="020B0503020204020204" pitchFamily="34" charset="-122"/>
                      <a:ea typeface="微软雅黑" panose="020B0503020204020204" pitchFamily="34" charset="-122"/>
                      <a:cs typeface="+mn-ea"/>
                      <a:sym typeface="+mn-lt"/>
                    </a:rPr>
                    <a:t>Power Distance</a:t>
                  </a:r>
                  <a:endParaRPr lang="en-US" altLang="zh-CN" sz="1867" b="1" dirty="0">
                    <a:solidFill>
                      <a:srgbClr val="7030A0"/>
                    </a:solidFill>
                    <a:latin typeface="微软雅黑" panose="020B0503020204020204" pitchFamily="34" charset="-122"/>
                    <a:ea typeface="微软雅黑" panose="020B0503020204020204" pitchFamily="34" charset="-122"/>
                    <a:cs typeface="+mn-ea"/>
                    <a:sym typeface="+mn-lt"/>
                  </a:endParaRPr>
                </a:p>
              </p:txBody>
            </p:sp>
          </p:grpSp>
          <p:grpSp>
            <p:nvGrpSpPr>
              <p:cNvPr id="12" name="Group 87"/>
              <p:cNvGrpSpPr/>
              <p:nvPr/>
            </p:nvGrpSpPr>
            <p:grpSpPr>
              <a:xfrm>
                <a:off x="296140" y="2815545"/>
                <a:ext cx="5174668" cy="815608"/>
                <a:chOff x="419897" y="1824875"/>
                <a:chExt cx="5174668" cy="815608"/>
              </a:xfrm>
            </p:grpSpPr>
            <p:sp>
              <p:nvSpPr>
                <p:cNvPr id="16" name="TextBox 91"/>
                <p:cNvSpPr txBox="1"/>
                <p:nvPr/>
              </p:nvSpPr>
              <p:spPr>
                <a:xfrm>
                  <a:off x="419897" y="2132652"/>
                  <a:ext cx="5174668" cy="507831"/>
                </a:xfrm>
                <a:prstGeom prst="rect">
                  <a:avLst/>
                </a:prstGeom>
                <a:noFill/>
              </p:spPr>
              <p:txBody>
                <a:bodyPr wrap="square" lIns="0" tIns="0" rIns="0" bIns="0">
                  <a:noAutofit/>
                </a:bodyPr>
                <a:lstStyle/>
                <a:p>
                  <a:pPr algn="just">
                    <a:lnSpc>
                      <a:spcPct val="120000"/>
                    </a:lnSpc>
                  </a:pPr>
                  <a:r>
                    <a:rPr lang="en-US" altLang="zh-CN" sz="1200" dirty="0" smtClean="0">
                      <a:latin typeface="Times New Roman" pitchFamily="18" charset="0"/>
                      <a:ea typeface="微软雅黑" panose="020B0503020204020204" pitchFamily="34" charset="-122"/>
                      <a:cs typeface="Times New Roman" pitchFamily="18" charset="0"/>
                      <a:sym typeface="+mn-lt"/>
                    </a:rPr>
                    <a:t>Germans </a:t>
                  </a:r>
                  <a:r>
                    <a:rPr lang="en-US" altLang="zh-CN" sz="1200" dirty="0">
                      <a:latin typeface="Times New Roman" pitchFamily="18" charset="0"/>
                      <a:ea typeface="微软雅黑" panose="020B0503020204020204" pitchFamily="34" charset="-122"/>
                      <a:cs typeface="Times New Roman" pitchFamily="18" charset="0"/>
                      <a:sym typeface="+mn-lt"/>
                    </a:rPr>
                    <a:t>are more willing to make up for their higher uncertainty by relying heavily on expertise.</a:t>
                  </a:r>
                  <a:endParaRPr lang="zh-CN" altLang="en-US" sz="1200" dirty="0">
                    <a:latin typeface="Times New Roman" pitchFamily="18" charset="0"/>
                    <a:ea typeface="微软雅黑" panose="020B0503020204020204" pitchFamily="34" charset="-122"/>
                    <a:cs typeface="Times New Roman" pitchFamily="18" charset="0"/>
                    <a:sym typeface="+mn-lt"/>
                  </a:endParaRPr>
                </a:p>
              </p:txBody>
            </p:sp>
            <p:sp>
              <p:nvSpPr>
                <p:cNvPr id="17" name="Rectangle 92"/>
                <p:cNvSpPr/>
                <p:nvPr/>
              </p:nvSpPr>
              <p:spPr>
                <a:xfrm>
                  <a:off x="1311577" y="1824875"/>
                  <a:ext cx="3761195" cy="307777"/>
                </a:xfrm>
                <a:prstGeom prst="rect">
                  <a:avLst/>
                </a:prstGeom>
              </p:spPr>
              <p:txBody>
                <a:bodyPr wrap="none" lIns="0" tIns="0" rIns="0" bIns="0">
                  <a:normAutofit/>
                </a:bodyPr>
                <a:lstStyle/>
                <a:p>
                  <a:r>
                    <a:rPr lang="en-US" altLang="zh-CN" sz="1867" b="1" dirty="0">
                      <a:solidFill>
                        <a:srgbClr val="7030A0"/>
                      </a:solidFill>
                      <a:latin typeface="微软雅黑" panose="020B0503020204020204" pitchFamily="34" charset="-122"/>
                      <a:ea typeface="微软雅黑" panose="020B0503020204020204" pitchFamily="34" charset="-122"/>
                      <a:cs typeface="+mn-ea"/>
                      <a:sym typeface="+mn-lt"/>
                    </a:rPr>
                    <a:t>Uncertainty Avoidance</a:t>
                  </a:r>
                  <a:endParaRPr lang="en-US" altLang="zh-CN" sz="1867" b="1" dirty="0">
                    <a:solidFill>
                      <a:srgbClr val="7030A0"/>
                    </a:solidFill>
                    <a:latin typeface="微软雅黑" panose="020B0503020204020204" pitchFamily="34" charset="-122"/>
                    <a:ea typeface="微软雅黑" panose="020B0503020204020204" pitchFamily="34" charset="-122"/>
                    <a:cs typeface="+mn-ea"/>
                    <a:sym typeface="+mn-lt"/>
                  </a:endParaRPr>
                </a:p>
              </p:txBody>
            </p:sp>
          </p:grpSp>
          <p:grpSp>
            <p:nvGrpSpPr>
              <p:cNvPr id="13" name="Group 88"/>
              <p:cNvGrpSpPr/>
              <p:nvPr/>
            </p:nvGrpSpPr>
            <p:grpSpPr>
              <a:xfrm>
                <a:off x="296140" y="4139453"/>
                <a:ext cx="4658556" cy="815608"/>
                <a:chOff x="419897" y="1824875"/>
                <a:chExt cx="4658556" cy="815608"/>
              </a:xfrm>
            </p:grpSpPr>
            <p:sp>
              <p:nvSpPr>
                <p:cNvPr id="14" name="TextBox 89"/>
                <p:cNvSpPr txBox="1"/>
                <p:nvPr/>
              </p:nvSpPr>
              <p:spPr>
                <a:xfrm>
                  <a:off x="419897" y="2132652"/>
                  <a:ext cx="4658556" cy="507831"/>
                </a:xfrm>
                <a:prstGeom prst="rect">
                  <a:avLst/>
                </a:prstGeom>
                <a:noFill/>
              </p:spPr>
              <p:txBody>
                <a:bodyPr wrap="square" lIns="0" tIns="0" rIns="0" bIns="0">
                  <a:noAutofit/>
                </a:bodyPr>
                <a:lstStyle/>
                <a:p>
                  <a:pPr>
                    <a:lnSpc>
                      <a:spcPct val="120000"/>
                    </a:lnSpc>
                  </a:pPr>
                  <a:r>
                    <a:rPr lang="en-US" altLang="zh-CN" sz="1200" dirty="0">
                      <a:latin typeface="Times New Roman" pitchFamily="18" charset="0"/>
                      <a:ea typeface="微软雅黑" panose="020B0503020204020204" pitchFamily="34" charset="-122"/>
                      <a:cs typeface="Times New Roman" pitchFamily="18" charset="0"/>
                      <a:sym typeface="+mn-lt"/>
                    </a:rPr>
                    <a:t>Germany is a masculine society. Men prefer to live for work and get a lot of self-esteem from their mission</a:t>
                  </a:r>
                </a:p>
              </p:txBody>
            </p:sp>
            <p:sp>
              <p:nvSpPr>
                <p:cNvPr id="15" name="Rectangle 90"/>
                <p:cNvSpPr/>
                <p:nvPr/>
              </p:nvSpPr>
              <p:spPr>
                <a:xfrm>
                  <a:off x="1317257" y="1824875"/>
                  <a:ext cx="3761195" cy="307777"/>
                </a:xfrm>
                <a:prstGeom prst="rect">
                  <a:avLst/>
                </a:prstGeom>
              </p:spPr>
              <p:txBody>
                <a:bodyPr wrap="none" lIns="0" tIns="0" rIns="0" bIns="0">
                  <a:normAutofit/>
                </a:bodyPr>
                <a:lstStyle/>
                <a:p>
                  <a:r>
                    <a:rPr lang="en-US" altLang="zh-CN" sz="1867" b="1" dirty="0">
                      <a:solidFill>
                        <a:srgbClr val="7030A0"/>
                      </a:solidFill>
                      <a:latin typeface="微软雅黑" panose="020B0503020204020204" pitchFamily="34" charset="-122"/>
                      <a:ea typeface="微软雅黑" panose="020B0503020204020204" pitchFamily="34" charset="-122"/>
                      <a:cs typeface="+mn-ea"/>
                      <a:sym typeface="+mn-lt"/>
                    </a:rPr>
                    <a:t>Masculinity</a:t>
                  </a:r>
                  <a:endParaRPr lang="en-US" altLang="zh-CN" sz="1867" b="1" dirty="0">
                    <a:solidFill>
                      <a:srgbClr val="7030A0"/>
                    </a:solidFill>
                    <a:latin typeface="微软雅黑" panose="020B0503020204020204" pitchFamily="34" charset="-122"/>
                    <a:ea typeface="微软雅黑" panose="020B0503020204020204" pitchFamily="34" charset="-122"/>
                    <a:cs typeface="+mn-ea"/>
                    <a:sym typeface="+mn-lt"/>
                  </a:endParaRPr>
                </a:p>
              </p:txBody>
            </p:sp>
          </p:grpSp>
        </p:grpSp>
        <p:grpSp>
          <p:nvGrpSpPr>
            <p:cNvPr id="8" name="Group 83"/>
            <p:cNvGrpSpPr/>
            <p:nvPr/>
          </p:nvGrpSpPr>
          <p:grpSpPr>
            <a:xfrm>
              <a:off x="1307468" y="2710116"/>
              <a:ext cx="2448272" cy="1338747"/>
              <a:chOff x="1307468" y="2924944"/>
              <a:chExt cx="2448272" cy="1338747"/>
            </a:xfrm>
          </p:grpSpPr>
          <p:cxnSp>
            <p:nvCxnSpPr>
              <p:cNvPr id="9" name="Straight Connector 84"/>
              <p:cNvCxnSpPr/>
              <p:nvPr/>
            </p:nvCxnSpPr>
            <p:spPr>
              <a:xfrm>
                <a:off x="1307468" y="2924944"/>
                <a:ext cx="2448272" cy="0"/>
              </a:xfrm>
              <a:prstGeom prst="line">
                <a:avLst/>
              </a:prstGeom>
              <a:ln>
                <a:solidFill>
                  <a:schemeClr val="tx1">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85"/>
              <p:cNvCxnSpPr/>
              <p:nvPr/>
            </p:nvCxnSpPr>
            <p:spPr>
              <a:xfrm>
                <a:off x="1307468" y="4263691"/>
                <a:ext cx="2448272" cy="0"/>
              </a:xfrm>
              <a:prstGeom prst="line">
                <a:avLst/>
              </a:prstGeom>
              <a:ln>
                <a:solidFill>
                  <a:schemeClr val="tx1">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sp>
        <p:nvSpPr>
          <p:cNvPr id="49" name="任意多边形 55">
            <a:extLst>
              <a:ext uri="{FF2B5EF4-FFF2-40B4-BE49-F238E27FC236}">
                <a16:creationId xmlns="" xmlns:a16="http://schemas.microsoft.com/office/drawing/2014/main" id="{6AA51F97-DE99-4C03-9BFC-B1F5223D94B3}"/>
              </a:ext>
            </a:extLst>
          </p:cNvPr>
          <p:cNvSpPr/>
          <p:nvPr/>
        </p:nvSpPr>
        <p:spPr>
          <a:xfrm>
            <a:off x="346587" y="0"/>
            <a:ext cx="2219633" cy="1109817"/>
          </a:xfrm>
          <a:custGeom>
            <a:avLst/>
            <a:gdLst>
              <a:gd name="connsiteX0" fmla="*/ 0 w 2219633"/>
              <a:gd name="connsiteY0" fmla="*/ 0 h 1109817"/>
              <a:gd name="connsiteX1" fmla="*/ 2219633 w 2219633"/>
              <a:gd name="connsiteY1" fmla="*/ 0 h 1109817"/>
              <a:gd name="connsiteX2" fmla="*/ 1109817 w 2219633"/>
              <a:gd name="connsiteY2" fmla="*/ 1109817 h 1109817"/>
            </a:gdLst>
            <a:ahLst/>
            <a:cxnLst>
              <a:cxn ang="0">
                <a:pos x="connsiteX0" y="connsiteY0"/>
              </a:cxn>
              <a:cxn ang="0">
                <a:pos x="connsiteX1" y="connsiteY1"/>
              </a:cxn>
              <a:cxn ang="0">
                <a:pos x="connsiteX2" y="connsiteY2"/>
              </a:cxn>
            </a:cxnLst>
            <a:rect l="l" t="t" r="r" b="b"/>
            <a:pathLst>
              <a:path w="2219633" h="1109817">
                <a:moveTo>
                  <a:pt x="0" y="0"/>
                </a:moveTo>
                <a:lnTo>
                  <a:pt x="2219633" y="0"/>
                </a:lnTo>
                <a:lnTo>
                  <a:pt x="1109817" y="1109817"/>
                </a:lnTo>
                <a:close/>
              </a:path>
            </a:pathLst>
          </a:custGeom>
          <a:solidFill>
            <a:srgbClr val="93DD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1" name="文本框 50">
            <a:extLst>
              <a:ext uri="{FF2B5EF4-FFF2-40B4-BE49-F238E27FC236}">
                <a16:creationId xmlns="" xmlns:a16="http://schemas.microsoft.com/office/drawing/2014/main" id="{1A0F3E29-6790-4B6C-AACF-4D9D52333E6B}"/>
              </a:ext>
            </a:extLst>
          </p:cNvPr>
          <p:cNvSpPr txBox="1"/>
          <p:nvPr/>
        </p:nvSpPr>
        <p:spPr>
          <a:xfrm>
            <a:off x="2242370" y="458879"/>
            <a:ext cx="9085949" cy="584775"/>
          </a:xfrm>
          <a:prstGeom prst="rect">
            <a:avLst/>
          </a:prstGeom>
          <a:noFill/>
        </p:spPr>
        <p:txBody>
          <a:bodyPr wrap="none" rtlCol="0">
            <a:spAutoFit/>
            <a:scene3d>
              <a:camera prst="orthographicFront"/>
              <a:lightRig rig="threePt" dir="t"/>
            </a:scene3d>
            <a:sp3d contourW="12700"/>
          </a:bodyPr>
          <a:lstStyle/>
          <a:p>
            <a:pPr lvl="0"/>
            <a:r>
              <a:rPr lang="en-US" altLang="zh-CN" sz="3200" b="1" dirty="0" smtClean="0">
                <a:solidFill>
                  <a:schemeClr val="bg2">
                    <a:lumMod val="10000"/>
                  </a:schemeClr>
                </a:solidFill>
                <a:latin typeface="Times New Roman" pitchFamily="18" charset="0"/>
                <a:cs typeface="Times New Roman" pitchFamily="18" charset="0"/>
              </a:rPr>
              <a:t>Germany </a:t>
            </a:r>
            <a:r>
              <a:rPr lang="en-US" altLang="zh-CN" sz="3200" b="1" dirty="0">
                <a:solidFill>
                  <a:schemeClr val="bg2">
                    <a:lumMod val="10000"/>
                  </a:schemeClr>
                </a:solidFill>
                <a:latin typeface="Times New Roman" pitchFamily="18" charset="0"/>
                <a:cs typeface="Times New Roman" pitchFamily="18" charset="0"/>
              </a:rPr>
              <a:t>Cultural Analysis(</a:t>
            </a:r>
            <a:r>
              <a:rPr lang="en-US" altLang="zh-CN" sz="3200" b="1" dirty="0" err="1">
                <a:solidFill>
                  <a:schemeClr val="bg2">
                    <a:lumMod val="10000"/>
                  </a:schemeClr>
                </a:solidFill>
                <a:latin typeface="Times New Roman" pitchFamily="18" charset="0"/>
                <a:cs typeface="Times New Roman" pitchFamily="18" charset="0"/>
              </a:rPr>
              <a:t>Hofstede</a:t>
            </a:r>
            <a:r>
              <a:rPr lang="en-US" altLang="zh-CN" sz="3200" b="1" dirty="0">
                <a:solidFill>
                  <a:schemeClr val="bg2">
                    <a:lumMod val="10000"/>
                  </a:schemeClr>
                </a:solidFill>
                <a:latin typeface="Times New Roman" pitchFamily="18" charset="0"/>
                <a:cs typeface="Times New Roman" pitchFamily="18" charset="0"/>
              </a:rPr>
              <a:t> Insights2018)</a:t>
            </a:r>
            <a:endParaRPr lang="zh-CN" altLang="en-US" sz="3200" b="1" dirty="0">
              <a:solidFill>
                <a:schemeClr val="bg2">
                  <a:lumMod val="10000"/>
                </a:schemeClr>
              </a:solidFill>
              <a:latin typeface="Times New Roman" pitchFamily="18" charset="0"/>
              <a:cs typeface="Times New Roman" pitchFamily="18" charset="0"/>
            </a:endParaRPr>
          </a:p>
        </p:txBody>
      </p:sp>
      <p:sp>
        <p:nvSpPr>
          <p:cNvPr id="53" name="椭圆 15">
            <a:extLst>
              <a:ext uri="{FF2B5EF4-FFF2-40B4-BE49-F238E27FC236}">
                <a16:creationId xmlns="" xmlns:a16="http://schemas.microsoft.com/office/drawing/2014/main" id="{AF091EC5-2280-406F-90D4-AF3E6FC6DD20}"/>
              </a:ext>
            </a:extLst>
          </p:cNvPr>
          <p:cNvSpPr/>
          <p:nvPr/>
        </p:nvSpPr>
        <p:spPr>
          <a:xfrm>
            <a:off x="1249937" y="286056"/>
            <a:ext cx="412932" cy="412322"/>
          </a:xfrm>
          <a:custGeom>
            <a:avLst/>
            <a:gdLst>
              <a:gd name="connsiteX0" fmla="*/ 414666 w 606487"/>
              <a:gd name="connsiteY0" fmla="*/ 244368 h 605592"/>
              <a:gd name="connsiteX1" fmla="*/ 440469 w 606487"/>
              <a:gd name="connsiteY1" fmla="*/ 270042 h 605592"/>
              <a:gd name="connsiteX2" fmla="*/ 440469 w 606487"/>
              <a:gd name="connsiteY2" fmla="*/ 381912 h 605592"/>
              <a:gd name="connsiteX3" fmla="*/ 414666 w 606487"/>
              <a:gd name="connsiteY3" fmla="*/ 407586 h 605592"/>
              <a:gd name="connsiteX4" fmla="*/ 388956 w 606487"/>
              <a:gd name="connsiteY4" fmla="*/ 381912 h 605592"/>
              <a:gd name="connsiteX5" fmla="*/ 388956 w 606487"/>
              <a:gd name="connsiteY5" fmla="*/ 270042 h 605592"/>
              <a:gd name="connsiteX6" fmla="*/ 414666 w 606487"/>
              <a:gd name="connsiteY6" fmla="*/ 244368 h 605592"/>
              <a:gd name="connsiteX7" fmla="*/ 302702 w 606487"/>
              <a:gd name="connsiteY7" fmla="*/ 167240 h 605592"/>
              <a:gd name="connsiteX8" fmla="*/ 328412 w 606487"/>
              <a:gd name="connsiteY8" fmla="*/ 192915 h 605592"/>
              <a:gd name="connsiteX9" fmla="*/ 328412 w 606487"/>
              <a:gd name="connsiteY9" fmla="*/ 381911 h 605592"/>
              <a:gd name="connsiteX10" fmla="*/ 302702 w 606487"/>
              <a:gd name="connsiteY10" fmla="*/ 407586 h 605592"/>
              <a:gd name="connsiteX11" fmla="*/ 276899 w 606487"/>
              <a:gd name="connsiteY11" fmla="*/ 381911 h 605592"/>
              <a:gd name="connsiteX12" fmla="*/ 276899 w 606487"/>
              <a:gd name="connsiteY12" fmla="*/ 192915 h 605592"/>
              <a:gd name="connsiteX13" fmla="*/ 302702 w 606487"/>
              <a:gd name="connsiteY13" fmla="*/ 167240 h 605592"/>
              <a:gd name="connsiteX14" fmla="*/ 190632 w 606487"/>
              <a:gd name="connsiteY14" fmla="*/ 107965 h 605592"/>
              <a:gd name="connsiteX15" fmla="*/ 216353 w 606487"/>
              <a:gd name="connsiteY15" fmla="*/ 133737 h 605592"/>
              <a:gd name="connsiteX16" fmla="*/ 216353 w 606487"/>
              <a:gd name="connsiteY16" fmla="*/ 381907 h 605592"/>
              <a:gd name="connsiteX17" fmla="*/ 190632 w 606487"/>
              <a:gd name="connsiteY17" fmla="*/ 407586 h 605592"/>
              <a:gd name="connsiteX18" fmla="*/ 164911 w 606487"/>
              <a:gd name="connsiteY18" fmla="*/ 381907 h 605592"/>
              <a:gd name="connsiteX19" fmla="*/ 164911 w 606487"/>
              <a:gd name="connsiteY19" fmla="*/ 133737 h 605592"/>
              <a:gd name="connsiteX20" fmla="*/ 190632 w 606487"/>
              <a:gd name="connsiteY20" fmla="*/ 107965 h 605592"/>
              <a:gd name="connsiteX21" fmla="*/ 86256 w 606487"/>
              <a:gd name="connsiteY21" fmla="*/ 51447 h 605592"/>
              <a:gd name="connsiteX22" fmla="*/ 86256 w 606487"/>
              <a:gd name="connsiteY22" fmla="*/ 464229 h 605592"/>
              <a:gd name="connsiteX23" fmla="*/ 517724 w 606487"/>
              <a:gd name="connsiteY23" fmla="*/ 464229 h 605592"/>
              <a:gd name="connsiteX24" fmla="*/ 517724 w 606487"/>
              <a:gd name="connsiteY24" fmla="*/ 51447 h 605592"/>
              <a:gd name="connsiteX25" fmla="*/ 25719 w 606487"/>
              <a:gd name="connsiteY25" fmla="*/ 0 h 605592"/>
              <a:gd name="connsiteX26" fmla="*/ 580861 w 606487"/>
              <a:gd name="connsiteY26" fmla="*/ 0 h 605592"/>
              <a:gd name="connsiteX27" fmla="*/ 606487 w 606487"/>
              <a:gd name="connsiteY27" fmla="*/ 25677 h 605592"/>
              <a:gd name="connsiteX28" fmla="*/ 579468 w 606487"/>
              <a:gd name="connsiteY28" fmla="*/ 51447 h 605592"/>
              <a:gd name="connsiteX29" fmla="*/ 569162 w 606487"/>
              <a:gd name="connsiteY29" fmla="*/ 51447 h 605592"/>
              <a:gd name="connsiteX30" fmla="*/ 569162 w 606487"/>
              <a:gd name="connsiteY30" fmla="*/ 488608 h 605592"/>
              <a:gd name="connsiteX31" fmla="*/ 543443 w 606487"/>
              <a:gd name="connsiteY31" fmla="*/ 514285 h 605592"/>
              <a:gd name="connsiteX32" fmla="*/ 476499 w 606487"/>
              <a:gd name="connsiteY32" fmla="*/ 514285 h 605592"/>
              <a:gd name="connsiteX33" fmla="*/ 476499 w 606487"/>
              <a:gd name="connsiteY33" fmla="*/ 579915 h 605592"/>
              <a:gd name="connsiteX34" fmla="*/ 450687 w 606487"/>
              <a:gd name="connsiteY34" fmla="*/ 605592 h 605592"/>
              <a:gd name="connsiteX35" fmla="*/ 424968 w 606487"/>
              <a:gd name="connsiteY35" fmla="*/ 579915 h 605592"/>
              <a:gd name="connsiteX36" fmla="*/ 424968 w 606487"/>
              <a:gd name="connsiteY36" fmla="*/ 514285 h 605592"/>
              <a:gd name="connsiteX37" fmla="*/ 180219 w 606487"/>
              <a:gd name="connsiteY37" fmla="*/ 514285 h 605592"/>
              <a:gd name="connsiteX38" fmla="*/ 180219 w 606487"/>
              <a:gd name="connsiteY38" fmla="*/ 579915 h 605592"/>
              <a:gd name="connsiteX39" fmla="*/ 154500 w 606487"/>
              <a:gd name="connsiteY39" fmla="*/ 605592 h 605592"/>
              <a:gd name="connsiteX40" fmla="*/ 128688 w 606487"/>
              <a:gd name="connsiteY40" fmla="*/ 579915 h 605592"/>
              <a:gd name="connsiteX41" fmla="*/ 128688 w 606487"/>
              <a:gd name="connsiteY41" fmla="*/ 514285 h 605592"/>
              <a:gd name="connsiteX42" fmla="*/ 61744 w 606487"/>
              <a:gd name="connsiteY42" fmla="*/ 514285 h 605592"/>
              <a:gd name="connsiteX43" fmla="*/ 36025 w 606487"/>
              <a:gd name="connsiteY43" fmla="*/ 488608 h 605592"/>
              <a:gd name="connsiteX44" fmla="*/ 36025 w 606487"/>
              <a:gd name="connsiteY44" fmla="*/ 51447 h 605592"/>
              <a:gd name="connsiteX45" fmla="*/ 25719 w 606487"/>
              <a:gd name="connsiteY45" fmla="*/ 51447 h 605592"/>
              <a:gd name="connsiteX46" fmla="*/ 0 w 606487"/>
              <a:gd name="connsiteY46" fmla="*/ 25677 h 605592"/>
              <a:gd name="connsiteX47" fmla="*/ 25719 w 606487"/>
              <a:gd name="connsiteY47" fmla="*/ 0 h 60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06487" h="605592">
                <a:moveTo>
                  <a:pt x="414666" y="244368"/>
                </a:moveTo>
                <a:cubicBezTo>
                  <a:pt x="428774" y="244368"/>
                  <a:pt x="440469" y="255954"/>
                  <a:pt x="440469" y="270042"/>
                </a:cubicBezTo>
                <a:lnTo>
                  <a:pt x="440469" y="381912"/>
                </a:lnTo>
                <a:cubicBezTo>
                  <a:pt x="439170" y="396000"/>
                  <a:pt x="428774" y="407586"/>
                  <a:pt x="414666" y="407586"/>
                </a:cubicBezTo>
                <a:cubicBezTo>
                  <a:pt x="400465" y="407586"/>
                  <a:pt x="388956" y="396000"/>
                  <a:pt x="388956" y="381912"/>
                </a:cubicBezTo>
                <a:lnTo>
                  <a:pt x="388956" y="270042"/>
                </a:lnTo>
                <a:cubicBezTo>
                  <a:pt x="388956" y="255954"/>
                  <a:pt x="400558" y="244368"/>
                  <a:pt x="414666" y="244368"/>
                </a:cubicBezTo>
                <a:close/>
                <a:moveTo>
                  <a:pt x="302702" y="167240"/>
                </a:moveTo>
                <a:cubicBezTo>
                  <a:pt x="316810" y="167240"/>
                  <a:pt x="328412" y="178826"/>
                  <a:pt x="328412" y="192915"/>
                </a:cubicBezTo>
                <a:lnTo>
                  <a:pt x="328412" y="381911"/>
                </a:lnTo>
                <a:cubicBezTo>
                  <a:pt x="328412" y="396000"/>
                  <a:pt x="316810" y="407586"/>
                  <a:pt x="302702" y="407586"/>
                </a:cubicBezTo>
                <a:cubicBezTo>
                  <a:pt x="288408" y="407586"/>
                  <a:pt x="276899" y="396000"/>
                  <a:pt x="276899" y="381911"/>
                </a:cubicBezTo>
                <a:lnTo>
                  <a:pt x="276899" y="192915"/>
                </a:lnTo>
                <a:cubicBezTo>
                  <a:pt x="276899" y="178826"/>
                  <a:pt x="288594" y="167240"/>
                  <a:pt x="302702" y="167240"/>
                </a:cubicBezTo>
                <a:close/>
                <a:moveTo>
                  <a:pt x="190632" y="107965"/>
                </a:moveTo>
                <a:cubicBezTo>
                  <a:pt x="204746" y="107965"/>
                  <a:pt x="216353" y="119646"/>
                  <a:pt x="216353" y="133737"/>
                </a:cubicBezTo>
                <a:lnTo>
                  <a:pt x="216353" y="381907"/>
                </a:lnTo>
                <a:cubicBezTo>
                  <a:pt x="216353" y="395998"/>
                  <a:pt x="204746" y="407586"/>
                  <a:pt x="190632" y="407586"/>
                </a:cubicBezTo>
                <a:cubicBezTo>
                  <a:pt x="176425" y="407586"/>
                  <a:pt x="164911" y="395998"/>
                  <a:pt x="164911" y="381907"/>
                </a:cubicBezTo>
                <a:lnTo>
                  <a:pt x="164911" y="133737"/>
                </a:lnTo>
                <a:cubicBezTo>
                  <a:pt x="164911" y="119646"/>
                  <a:pt x="176518" y="107965"/>
                  <a:pt x="190632" y="107965"/>
                </a:cubicBezTo>
                <a:close/>
                <a:moveTo>
                  <a:pt x="86256" y="51447"/>
                </a:moveTo>
                <a:lnTo>
                  <a:pt x="86256" y="464229"/>
                </a:lnTo>
                <a:lnTo>
                  <a:pt x="517724" y="464229"/>
                </a:lnTo>
                <a:lnTo>
                  <a:pt x="517724" y="51447"/>
                </a:lnTo>
                <a:close/>
                <a:moveTo>
                  <a:pt x="25719" y="0"/>
                </a:moveTo>
                <a:lnTo>
                  <a:pt x="580861" y="0"/>
                </a:lnTo>
                <a:cubicBezTo>
                  <a:pt x="594974" y="0"/>
                  <a:pt x="606580" y="11587"/>
                  <a:pt x="606487" y="25677"/>
                </a:cubicBezTo>
                <a:cubicBezTo>
                  <a:pt x="606487" y="39767"/>
                  <a:pt x="593581" y="51447"/>
                  <a:pt x="579468" y="51447"/>
                </a:cubicBezTo>
                <a:lnTo>
                  <a:pt x="569162" y="51447"/>
                </a:lnTo>
                <a:lnTo>
                  <a:pt x="569162" y="488608"/>
                </a:lnTo>
                <a:cubicBezTo>
                  <a:pt x="569162" y="503996"/>
                  <a:pt x="557556" y="514285"/>
                  <a:pt x="543443" y="514285"/>
                </a:cubicBezTo>
                <a:lnTo>
                  <a:pt x="476499" y="514285"/>
                </a:lnTo>
                <a:lnTo>
                  <a:pt x="476499" y="579915"/>
                </a:lnTo>
                <a:cubicBezTo>
                  <a:pt x="476499" y="594005"/>
                  <a:pt x="464800" y="605592"/>
                  <a:pt x="450687" y="605592"/>
                </a:cubicBezTo>
                <a:cubicBezTo>
                  <a:pt x="436574" y="605592"/>
                  <a:pt x="424968" y="594005"/>
                  <a:pt x="424968" y="579915"/>
                </a:cubicBezTo>
                <a:lnTo>
                  <a:pt x="424968" y="514285"/>
                </a:lnTo>
                <a:lnTo>
                  <a:pt x="180219" y="514285"/>
                </a:lnTo>
                <a:lnTo>
                  <a:pt x="180219" y="579915"/>
                </a:lnTo>
                <a:cubicBezTo>
                  <a:pt x="180219" y="594005"/>
                  <a:pt x="168613" y="605592"/>
                  <a:pt x="154500" y="605592"/>
                </a:cubicBezTo>
                <a:cubicBezTo>
                  <a:pt x="140387" y="605592"/>
                  <a:pt x="128688" y="594005"/>
                  <a:pt x="128688" y="579915"/>
                </a:cubicBezTo>
                <a:lnTo>
                  <a:pt x="128688" y="514285"/>
                </a:lnTo>
                <a:lnTo>
                  <a:pt x="61744" y="514285"/>
                </a:lnTo>
                <a:cubicBezTo>
                  <a:pt x="47631" y="514285"/>
                  <a:pt x="36025" y="502698"/>
                  <a:pt x="36025" y="488608"/>
                </a:cubicBezTo>
                <a:lnTo>
                  <a:pt x="36025" y="51447"/>
                </a:lnTo>
                <a:lnTo>
                  <a:pt x="25719" y="51447"/>
                </a:lnTo>
                <a:cubicBezTo>
                  <a:pt x="11606" y="51447"/>
                  <a:pt x="0" y="39767"/>
                  <a:pt x="0" y="25677"/>
                </a:cubicBezTo>
                <a:cubicBezTo>
                  <a:pt x="0" y="11587"/>
                  <a:pt x="11606" y="0"/>
                  <a:pt x="2571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782224617"/>
      </p:ext>
    </p:extLst>
  </p:cSld>
  <p:clrMapOvr>
    <a:masterClrMapping/>
  </p:clrMapOvr>
  <p:transition spd="slow" advClick="0" advTm="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par>
                                <p:cTn id="19" presetID="22" presetClass="entr" presetSubtype="4" fill="hold" grpId="0" nodeType="withEffect">
                                  <p:stCondLst>
                                    <p:cond delay="0"/>
                                  </p:stCondLst>
                                  <p:childTnLst>
                                    <p:set>
                                      <p:cBhvr>
                                        <p:cTn id="20" dur="1" fill="hold">
                                          <p:stCondLst>
                                            <p:cond delay="0"/>
                                          </p:stCondLst>
                                        </p:cTn>
                                        <p:tgtEl>
                                          <p:spTgt spid="51"/>
                                        </p:tgtEl>
                                        <p:attrNameLst>
                                          <p:attrName>style.visibility</p:attrName>
                                        </p:attrNameLst>
                                      </p:cBhvr>
                                      <p:to>
                                        <p:strVal val="visible"/>
                                      </p:to>
                                    </p:set>
                                    <p:animEffect transition="in" filter="wipe(down)">
                                      <p:cBhvr>
                                        <p:cTn id="21"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67"/>
          <p:cNvGrpSpPr/>
          <p:nvPr/>
        </p:nvGrpSpPr>
        <p:grpSpPr>
          <a:xfrm>
            <a:off x="6205251" y="1772648"/>
            <a:ext cx="2301491" cy="2301797"/>
            <a:chOff x="4602144" y="1558709"/>
            <a:chExt cx="1419915" cy="1420105"/>
          </a:xfrm>
        </p:grpSpPr>
        <p:sp>
          <p:nvSpPr>
            <p:cNvPr id="64" name="Freeform: Shape 3"/>
            <p:cNvSpPr/>
            <p:nvPr/>
          </p:nvSpPr>
          <p:spPr>
            <a:xfrm>
              <a:off x="4643455" y="1615920"/>
              <a:ext cx="1333333" cy="1333335"/>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1F1F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nvGrpSpPr>
            <p:cNvPr id="65" name="Group 58"/>
            <p:cNvGrpSpPr/>
            <p:nvPr/>
          </p:nvGrpSpPr>
          <p:grpSpPr>
            <a:xfrm>
              <a:off x="4602144" y="1558709"/>
              <a:ext cx="1419915" cy="1420105"/>
              <a:chOff x="0" y="0"/>
              <a:chExt cx="3899864" cy="3899891"/>
            </a:xfrm>
            <a:solidFill>
              <a:schemeClr val="accent2"/>
            </a:solidFill>
          </p:grpSpPr>
          <p:sp>
            <p:nvSpPr>
              <p:cNvPr id="93" name="Freeform: Shape 59"/>
              <p:cNvSpPr/>
              <p:nvPr/>
            </p:nvSpPr>
            <p:spPr>
              <a:xfrm>
                <a:off x="1508166" y="2616577"/>
                <a:ext cx="19289" cy="16620"/>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cubicBezTo>
                      <a:pt x="21600" y="0"/>
                      <a:pt x="14426" y="3817"/>
                      <a:pt x="2245" y="10760"/>
                    </a:cubicBezTo>
                    <a:cubicBezTo>
                      <a:pt x="1649" y="14323"/>
                      <a:pt x="755" y="18037"/>
                      <a:pt x="0" y="21600"/>
                    </a:cubicBezTo>
                    <a:cubicBezTo>
                      <a:pt x="7293" y="14473"/>
                      <a:pt x="14208" y="7058"/>
                      <a:pt x="21600" y="0"/>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94" name="Freeform: Shape 60"/>
              <p:cNvSpPr/>
              <p:nvPr/>
            </p:nvSpPr>
            <p:spPr>
              <a:xfrm>
                <a:off x="1617190" y="0"/>
                <a:ext cx="753428" cy="1410481"/>
              </a:xfrm>
              <a:custGeom>
                <a:avLst/>
                <a:gdLst/>
                <a:ahLst/>
                <a:cxnLst>
                  <a:cxn ang="0">
                    <a:pos x="wd2" y="hd2"/>
                  </a:cxn>
                  <a:cxn ang="5400000">
                    <a:pos x="wd2" y="hd2"/>
                  </a:cxn>
                  <a:cxn ang="10800000">
                    <a:pos x="wd2" y="hd2"/>
                  </a:cxn>
                  <a:cxn ang="16200000">
                    <a:pos x="wd2" y="hd2"/>
                  </a:cxn>
                </a:cxnLst>
                <a:rect l="0" t="0" r="r" b="b"/>
                <a:pathLst>
                  <a:path w="21364" h="21600" extrusionOk="0">
                    <a:moveTo>
                      <a:pt x="10472" y="21600"/>
                    </a:moveTo>
                    <a:cubicBezTo>
                      <a:pt x="10472" y="21600"/>
                      <a:pt x="21250" y="16823"/>
                      <a:pt x="21363" y="10860"/>
                    </a:cubicBezTo>
                    <a:cubicBezTo>
                      <a:pt x="21484" y="4896"/>
                      <a:pt x="10897" y="0"/>
                      <a:pt x="10897" y="0"/>
                    </a:cubicBezTo>
                    <a:cubicBezTo>
                      <a:pt x="10897" y="0"/>
                      <a:pt x="114" y="4775"/>
                      <a:pt x="1" y="10739"/>
                    </a:cubicBezTo>
                    <a:cubicBezTo>
                      <a:pt x="-116" y="16703"/>
                      <a:pt x="10472" y="21600"/>
                      <a:pt x="10472" y="21600"/>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95" name="Freeform: Shape 61"/>
              <p:cNvSpPr/>
              <p:nvPr/>
            </p:nvSpPr>
            <p:spPr>
              <a:xfrm>
                <a:off x="2344018" y="599632"/>
                <a:ext cx="1011473" cy="993383"/>
              </a:xfrm>
              <a:custGeom>
                <a:avLst/>
                <a:gdLst/>
                <a:ahLst/>
                <a:cxnLst>
                  <a:cxn ang="0">
                    <a:pos x="wd2" y="hd2"/>
                  </a:cxn>
                  <a:cxn ang="5400000">
                    <a:pos x="wd2" y="hd2"/>
                  </a:cxn>
                  <a:cxn ang="10800000">
                    <a:pos x="wd2" y="hd2"/>
                  </a:cxn>
                  <a:cxn ang="16200000">
                    <a:pos x="wd2" y="hd2"/>
                  </a:cxn>
                </a:cxnLst>
                <a:rect l="0" t="0" r="r" b="b"/>
                <a:pathLst>
                  <a:path w="20158" h="19805" extrusionOk="0">
                    <a:moveTo>
                      <a:pt x="34" y="19739"/>
                    </a:moveTo>
                    <a:cubicBezTo>
                      <a:pt x="34" y="19739"/>
                      <a:pt x="9785" y="20701"/>
                      <a:pt x="15334" y="15267"/>
                    </a:cubicBezTo>
                    <a:cubicBezTo>
                      <a:pt x="20879" y="9835"/>
                      <a:pt x="20123" y="66"/>
                      <a:pt x="20123" y="66"/>
                    </a:cubicBezTo>
                    <a:cubicBezTo>
                      <a:pt x="20123" y="66"/>
                      <a:pt x="10371" y="-899"/>
                      <a:pt x="4825" y="4533"/>
                    </a:cubicBezTo>
                    <a:cubicBezTo>
                      <a:pt x="-721" y="9968"/>
                      <a:pt x="34" y="19739"/>
                      <a:pt x="34" y="19739"/>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96" name="Freeform: Shape 62"/>
              <p:cNvSpPr/>
              <p:nvPr/>
            </p:nvSpPr>
            <p:spPr>
              <a:xfrm>
                <a:off x="2489382" y="1617190"/>
                <a:ext cx="1410482" cy="753469"/>
              </a:xfrm>
              <a:custGeom>
                <a:avLst/>
                <a:gdLst/>
                <a:ahLst/>
                <a:cxnLst>
                  <a:cxn ang="0">
                    <a:pos x="wd2" y="hd2"/>
                  </a:cxn>
                  <a:cxn ang="5400000">
                    <a:pos x="wd2" y="hd2"/>
                  </a:cxn>
                  <a:cxn ang="10800000">
                    <a:pos x="wd2" y="hd2"/>
                  </a:cxn>
                  <a:cxn ang="16200000">
                    <a:pos x="wd2" y="hd2"/>
                  </a:cxn>
                </a:cxnLst>
                <a:rect l="0" t="0" r="r" b="b"/>
                <a:pathLst>
                  <a:path w="21600" h="21367" extrusionOk="0">
                    <a:moveTo>
                      <a:pt x="10862" y="1"/>
                    </a:moveTo>
                    <a:cubicBezTo>
                      <a:pt x="4897" y="-114"/>
                      <a:pt x="0" y="10473"/>
                      <a:pt x="0" y="10473"/>
                    </a:cubicBezTo>
                    <a:cubicBezTo>
                      <a:pt x="0" y="10473"/>
                      <a:pt x="4777" y="21253"/>
                      <a:pt x="10741" y="21367"/>
                    </a:cubicBezTo>
                    <a:cubicBezTo>
                      <a:pt x="16705" y="21486"/>
                      <a:pt x="21600" y="10898"/>
                      <a:pt x="21600" y="10898"/>
                    </a:cubicBezTo>
                    <a:cubicBezTo>
                      <a:pt x="21600" y="10898"/>
                      <a:pt x="16826" y="117"/>
                      <a:pt x="10862" y="1"/>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97" name="Freeform: Shape 63"/>
              <p:cNvSpPr/>
              <p:nvPr/>
            </p:nvSpPr>
            <p:spPr>
              <a:xfrm>
                <a:off x="2289505" y="2362187"/>
                <a:ext cx="993484" cy="1011294"/>
              </a:xfrm>
              <a:custGeom>
                <a:avLst/>
                <a:gdLst/>
                <a:ahLst/>
                <a:cxnLst>
                  <a:cxn ang="0">
                    <a:pos x="wd2" y="hd2"/>
                  </a:cxn>
                  <a:cxn ang="5400000">
                    <a:pos x="wd2" y="hd2"/>
                  </a:cxn>
                  <a:cxn ang="10800000">
                    <a:pos x="wd2" y="hd2"/>
                  </a:cxn>
                  <a:cxn ang="16200000">
                    <a:pos x="wd2" y="hd2"/>
                  </a:cxn>
                </a:cxnLst>
                <a:rect l="0" t="0" r="r" b="b"/>
                <a:pathLst>
                  <a:path w="19807" h="20153" extrusionOk="0">
                    <a:moveTo>
                      <a:pt x="66" y="35"/>
                    </a:moveTo>
                    <a:cubicBezTo>
                      <a:pt x="66" y="35"/>
                      <a:pt x="-895" y="9784"/>
                      <a:pt x="4539" y="15329"/>
                    </a:cubicBezTo>
                    <a:cubicBezTo>
                      <a:pt x="9971" y="20878"/>
                      <a:pt x="19741" y="20117"/>
                      <a:pt x="19741" y="20117"/>
                    </a:cubicBezTo>
                    <a:cubicBezTo>
                      <a:pt x="19741" y="20117"/>
                      <a:pt x="20705" y="10370"/>
                      <a:pt x="15274" y="4824"/>
                    </a:cubicBezTo>
                    <a:cubicBezTo>
                      <a:pt x="9838" y="-722"/>
                      <a:pt x="66" y="35"/>
                      <a:pt x="66" y="35"/>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98" name="Freeform: Shape 64"/>
              <p:cNvSpPr/>
              <p:nvPr/>
            </p:nvSpPr>
            <p:spPr>
              <a:xfrm>
                <a:off x="1526337" y="2489382"/>
                <a:ext cx="753511" cy="1410509"/>
              </a:xfrm>
              <a:custGeom>
                <a:avLst/>
                <a:gdLst/>
                <a:ahLst/>
                <a:cxnLst>
                  <a:cxn ang="0">
                    <a:pos x="wd2" y="hd2"/>
                  </a:cxn>
                  <a:cxn ang="5400000">
                    <a:pos x="wd2" y="hd2"/>
                  </a:cxn>
                  <a:cxn ang="10800000">
                    <a:pos x="wd2" y="hd2"/>
                  </a:cxn>
                  <a:cxn ang="16200000">
                    <a:pos x="wd2" y="hd2"/>
                  </a:cxn>
                </a:cxnLst>
                <a:rect l="0" t="0" r="r" b="b"/>
                <a:pathLst>
                  <a:path w="21370" h="21600" extrusionOk="0">
                    <a:moveTo>
                      <a:pt x="10895" y="0"/>
                    </a:moveTo>
                    <a:cubicBezTo>
                      <a:pt x="10895" y="0"/>
                      <a:pt x="116" y="4777"/>
                      <a:pt x="1" y="10741"/>
                    </a:cubicBezTo>
                    <a:cubicBezTo>
                      <a:pt x="-118" y="16705"/>
                      <a:pt x="10470" y="21600"/>
                      <a:pt x="10470" y="21600"/>
                    </a:cubicBezTo>
                    <a:cubicBezTo>
                      <a:pt x="10470" y="21600"/>
                      <a:pt x="21252" y="16825"/>
                      <a:pt x="21369" y="10862"/>
                    </a:cubicBezTo>
                    <a:cubicBezTo>
                      <a:pt x="21482" y="4895"/>
                      <a:pt x="10895" y="0"/>
                      <a:pt x="10895" y="0"/>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99" name="Freeform: Shape 65"/>
              <p:cNvSpPr/>
              <p:nvPr/>
            </p:nvSpPr>
            <p:spPr>
              <a:xfrm>
                <a:off x="526950" y="2289505"/>
                <a:ext cx="1011316" cy="993281"/>
              </a:xfrm>
              <a:custGeom>
                <a:avLst/>
                <a:gdLst/>
                <a:ahLst/>
                <a:cxnLst>
                  <a:cxn ang="0">
                    <a:pos x="wd2" y="hd2"/>
                  </a:cxn>
                  <a:cxn ang="5400000">
                    <a:pos x="wd2" y="hd2"/>
                  </a:cxn>
                  <a:cxn ang="10800000">
                    <a:pos x="wd2" y="hd2"/>
                  </a:cxn>
                  <a:cxn ang="16200000">
                    <a:pos x="wd2" y="hd2"/>
                  </a:cxn>
                </a:cxnLst>
                <a:rect l="0" t="0" r="r" b="b"/>
                <a:pathLst>
                  <a:path w="20647" h="20558" extrusionOk="0">
                    <a:moveTo>
                      <a:pt x="15704" y="15854"/>
                    </a:moveTo>
                    <a:cubicBezTo>
                      <a:pt x="18120" y="13457"/>
                      <a:pt x="19361" y="10249"/>
                      <a:pt x="19998" y="7349"/>
                    </a:cubicBezTo>
                    <a:cubicBezTo>
                      <a:pt x="20012" y="7292"/>
                      <a:pt x="20028" y="7233"/>
                      <a:pt x="20039" y="7176"/>
                    </a:cubicBezTo>
                    <a:cubicBezTo>
                      <a:pt x="20859" y="3326"/>
                      <a:pt x="20612" y="69"/>
                      <a:pt x="20612" y="69"/>
                    </a:cubicBezTo>
                    <a:cubicBezTo>
                      <a:pt x="20612" y="69"/>
                      <a:pt x="10622" y="-931"/>
                      <a:pt x="4943" y="4711"/>
                    </a:cubicBezTo>
                    <a:cubicBezTo>
                      <a:pt x="-741" y="10351"/>
                      <a:pt x="36" y="20493"/>
                      <a:pt x="36" y="20493"/>
                    </a:cubicBezTo>
                    <a:cubicBezTo>
                      <a:pt x="36" y="20493"/>
                      <a:pt x="1847" y="20669"/>
                      <a:pt x="4360" y="20444"/>
                    </a:cubicBezTo>
                    <a:cubicBezTo>
                      <a:pt x="6033" y="20293"/>
                      <a:pt x="8011" y="19956"/>
                      <a:pt x="9987" y="19271"/>
                    </a:cubicBezTo>
                    <a:cubicBezTo>
                      <a:pt x="12023" y="18567"/>
                      <a:pt x="14048" y="17499"/>
                      <a:pt x="15704" y="15854"/>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00" name="Freeform: Shape 66"/>
              <p:cNvSpPr/>
              <p:nvPr/>
            </p:nvSpPr>
            <p:spPr>
              <a:xfrm>
                <a:off x="0" y="1526336"/>
                <a:ext cx="1410456" cy="753462"/>
              </a:xfrm>
              <a:custGeom>
                <a:avLst/>
                <a:gdLst/>
                <a:ahLst/>
                <a:cxnLst>
                  <a:cxn ang="0">
                    <a:pos x="wd2" y="hd2"/>
                  </a:cxn>
                  <a:cxn ang="5400000">
                    <a:pos x="wd2" y="hd2"/>
                  </a:cxn>
                  <a:cxn ang="10800000">
                    <a:pos x="wd2" y="hd2"/>
                  </a:cxn>
                  <a:cxn ang="16200000">
                    <a:pos x="wd2" y="hd2"/>
                  </a:cxn>
                </a:cxnLst>
                <a:rect l="0" t="0" r="r" b="b"/>
                <a:pathLst>
                  <a:path w="21600" h="21365" extrusionOk="0">
                    <a:moveTo>
                      <a:pt x="21600" y="10893"/>
                    </a:moveTo>
                    <a:cubicBezTo>
                      <a:pt x="21600" y="10893"/>
                      <a:pt x="16823" y="112"/>
                      <a:pt x="10859" y="1"/>
                    </a:cubicBezTo>
                    <a:cubicBezTo>
                      <a:pt x="4897" y="-120"/>
                      <a:pt x="0" y="10469"/>
                      <a:pt x="0" y="10469"/>
                    </a:cubicBezTo>
                    <a:cubicBezTo>
                      <a:pt x="0" y="10469"/>
                      <a:pt x="4775" y="21248"/>
                      <a:pt x="10739" y="21364"/>
                    </a:cubicBezTo>
                    <a:cubicBezTo>
                      <a:pt x="16705" y="21480"/>
                      <a:pt x="21600" y="10893"/>
                      <a:pt x="21600" y="10893"/>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01" name="Freeform: Shape 67"/>
              <p:cNvSpPr/>
              <p:nvPr/>
            </p:nvSpPr>
            <p:spPr>
              <a:xfrm>
                <a:off x="599632" y="526949"/>
                <a:ext cx="993437" cy="1011410"/>
              </a:xfrm>
              <a:custGeom>
                <a:avLst/>
                <a:gdLst/>
                <a:ahLst/>
                <a:cxnLst>
                  <a:cxn ang="0">
                    <a:pos x="wd2" y="hd2"/>
                  </a:cxn>
                  <a:cxn ang="5400000">
                    <a:pos x="wd2" y="hd2"/>
                  </a:cxn>
                  <a:cxn ang="10800000">
                    <a:pos x="wd2" y="hd2"/>
                  </a:cxn>
                  <a:cxn ang="16200000">
                    <a:pos x="wd2" y="hd2"/>
                  </a:cxn>
                </a:cxnLst>
                <a:rect l="0" t="0" r="r" b="b"/>
                <a:pathLst>
                  <a:path w="19808" h="20157" extrusionOk="0">
                    <a:moveTo>
                      <a:pt x="19742" y="20122"/>
                    </a:moveTo>
                    <a:cubicBezTo>
                      <a:pt x="19742" y="20122"/>
                      <a:pt x="20705" y="10370"/>
                      <a:pt x="15267" y="4824"/>
                    </a:cubicBezTo>
                    <a:cubicBezTo>
                      <a:pt x="9838" y="-723"/>
                      <a:pt x="66" y="35"/>
                      <a:pt x="66" y="35"/>
                    </a:cubicBezTo>
                    <a:cubicBezTo>
                      <a:pt x="66" y="35"/>
                      <a:pt x="-895" y="9786"/>
                      <a:pt x="4537" y="15332"/>
                    </a:cubicBezTo>
                    <a:cubicBezTo>
                      <a:pt x="9970" y="20877"/>
                      <a:pt x="19742" y="20122"/>
                      <a:pt x="19742" y="20122"/>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02" name="Freeform: Shape 68"/>
              <p:cNvSpPr/>
              <p:nvPr/>
            </p:nvSpPr>
            <p:spPr>
              <a:xfrm>
                <a:off x="1853409" y="1453654"/>
                <a:ext cx="194627" cy="364506"/>
              </a:xfrm>
              <a:custGeom>
                <a:avLst/>
                <a:gdLst/>
                <a:ahLst/>
                <a:cxnLst>
                  <a:cxn ang="0">
                    <a:pos x="wd2" y="hd2"/>
                  </a:cxn>
                  <a:cxn ang="5400000">
                    <a:pos x="wd2" y="hd2"/>
                  </a:cxn>
                  <a:cxn ang="10800000">
                    <a:pos x="wd2" y="hd2"/>
                  </a:cxn>
                  <a:cxn ang="16200000">
                    <a:pos x="wd2" y="hd2"/>
                  </a:cxn>
                </a:cxnLst>
                <a:rect l="0" t="0" r="r" b="b"/>
                <a:pathLst>
                  <a:path w="21364" h="21600" extrusionOk="0">
                    <a:moveTo>
                      <a:pt x="10899" y="0"/>
                    </a:moveTo>
                    <a:cubicBezTo>
                      <a:pt x="10899" y="0"/>
                      <a:pt x="110" y="4774"/>
                      <a:pt x="1" y="10741"/>
                    </a:cubicBezTo>
                    <a:cubicBezTo>
                      <a:pt x="-120" y="16701"/>
                      <a:pt x="10476" y="21600"/>
                      <a:pt x="10476" y="21600"/>
                    </a:cubicBezTo>
                    <a:cubicBezTo>
                      <a:pt x="10476" y="21600"/>
                      <a:pt x="21260" y="16826"/>
                      <a:pt x="21363" y="10858"/>
                    </a:cubicBezTo>
                    <a:cubicBezTo>
                      <a:pt x="21480" y="4894"/>
                      <a:pt x="10899" y="0"/>
                      <a:pt x="10899" y="0"/>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03" name="Freeform: Shape 69"/>
              <p:cNvSpPr/>
              <p:nvPr/>
            </p:nvSpPr>
            <p:spPr>
              <a:xfrm>
                <a:off x="2053287" y="1599019"/>
                <a:ext cx="261328" cy="256713"/>
              </a:xfrm>
              <a:custGeom>
                <a:avLst/>
                <a:gdLst/>
                <a:ahLst/>
                <a:cxnLst>
                  <a:cxn ang="0">
                    <a:pos x="wd2" y="hd2"/>
                  </a:cxn>
                  <a:cxn ang="5400000">
                    <a:pos x="wd2" y="hd2"/>
                  </a:cxn>
                  <a:cxn ang="10800000">
                    <a:pos x="wd2" y="hd2"/>
                  </a:cxn>
                  <a:cxn ang="16200000">
                    <a:pos x="wd2" y="hd2"/>
                  </a:cxn>
                </a:cxnLst>
                <a:rect l="0" t="0" r="r" b="b"/>
                <a:pathLst>
                  <a:path w="20154" h="19803" extrusionOk="0">
                    <a:moveTo>
                      <a:pt x="15329" y="15270"/>
                    </a:moveTo>
                    <a:cubicBezTo>
                      <a:pt x="20877" y="9835"/>
                      <a:pt x="20119" y="66"/>
                      <a:pt x="20119" y="66"/>
                    </a:cubicBezTo>
                    <a:cubicBezTo>
                      <a:pt x="20119" y="66"/>
                      <a:pt x="10371" y="-896"/>
                      <a:pt x="4829" y="4529"/>
                    </a:cubicBezTo>
                    <a:cubicBezTo>
                      <a:pt x="-723" y="9967"/>
                      <a:pt x="35" y="19736"/>
                      <a:pt x="35" y="19736"/>
                    </a:cubicBezTo>
                    <a:cubicBezTo>
                      <a:pt x="35" y="19736"/>
                      <a:pt x="9781" y="20704"/>
                      <a:pt x="15329" y="15270"/>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04" name="Freeform: Shape 70"/>
              <p:cNvSpPr/>
              <p:nvPr/>
            </p:nvSpPr>
            <p:spPr>
              <a:xfrm>
                <a:off x="2089628" y="1871579"/>
                <a:ext cx="364372" cy="194741"/>
              </a:xfrm>
              <a:custGeom>
                <a:avLst/>
                <a:gdLst/>
                <a:ahLst/>
                <a:cxnLst>
                  <a:cxn ang="0">
                    <a:pos x="wd2" y="hd2"/>
                  </a:cxn>
                  <a:cxn ang="5400000">
                    <a:pos x="wd2" y="hd2"/>
                  </a:cxn>
                  <a:cxn ang="10800000">
                    <a:pos x="wd2" y="hd2"/>
                  </a:cxn>
                  <a:cxn ang="16200000">
                    <a:pos x="wd2" y="hd2"/>
                  </a:cxn>
                </a:cxnLst>
                <a:rect l="0" t="0" r="r" b="b"/>
                <a:pathLst>
                  <a:path w="21600" h="21371" extrusionOk="0">
                    <a:moveTo>
                      <a:pt x="10735" y="21370"/>
                    </a:moveTo>
                    <a:cubicBezTo>
                      <a:pt x="16701" y="21489"/>
                      <a:pt x="21600" y="10901"/>
                      <a:pt x="21600" y="10901"/>
                    </a:cubicBezTo>
                    <a:cubicBezTo>
                      <a:pt x="21600" y="10901"/>
                      <a:pt x="16823" y="123"/>
                      <a:pt x="10856" y="1"/>
                    </a:cubicBezTo>
                    <a:cubicBezTo>
                      <a:pt x="4895" y="-111"/>
                      <a:pt x="0" y="10479"/>
                      <a:pt x="0" y="10479"/>
                    </a:cubicBezTo>
                    <a:cubicBezTo>
                      <a:pt x="0" y="10479"/>
                      <a:pt x="4776" y="21258"/>
                      <a:pt x="10735" y="21370"/>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05" name="Freeform: Shape 71"/>
              <p:cNvSpPr/>
              <p:nvPr/>
            </p:nvSpPr>
            <p:spPr>
              <a:xfrm>
                <a:off x="2035116" y="2053286"/>
                <a:ext cx="256786" cy="261332"/>
              </a:xfrm>
              <a:custGeom>
                <a:avLst/>
                <a:gdLst/>
                <a:ahLst/>
                <a:cxnLst>
                  <a:cxn ang="0">
                    <a:pos x="wd2" y="hd2"/>
                  </a:cxn>
                  <a:cxn ang="5400000">
                    <a:pos x="wd2" y="hd2"/>
                  </a:cxn>
                  <a:cxn ang="10800000">
                    <a:pos x="wd2" y="hd2"/>
                  </a:cxn>
                  <a:cxn ang="16200000">
                    <a:pos x="wd2" y="hd2"/>
                  </a:cxn>
                </a:cxnLst>
                <a:rect l="0" t="0" r="r" b="b"/>
                <a:pathLst>
                  <a:path w="19816" h="20152" extrusionOk="0">
                    <a:moveTo>
                      <a:pt x="64" y="35"/>
                    </a:moveTo>
                    <a:cubicBezTo>
                      <a:pt x="64" y="35"/>
                      <a:pt x="-890" y="9785"/>
                      <a:pt x="4539" y="15330"/>
                    </a:cubicBezTo>
                    <a:cubicBezTo>
                      <a:pt x="9977" y="20879"/>
                      <a:pt x="19750" y="20117"/>
                      <a:pt x="19750" y="20117"/>
                    </a:cubicBezTo>
                    <a:cubicBezTo>
                      <a:pt x="19750" y="20117"/>
                      <a:pt x="20710" y="10371"/>
                      <a:pt x="15276" y="4824"/>
                    </a:cubicBezTo>
                    <a:cubicBezTo>
                      <a:pt x="9843" y="-721"/>
                      <a:pt x="64" y="35"/>
                      <a:pt x="64" y="35"/>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06" name="Freeform: Shape 72"/>
              <p:cNvSpPr/>
              <p:nvPr/>
            </p:nvSpPr>
            <p:spPr>
              <a:xfrm>
                <a:off x="1835238" y="2089627"/>
                <a:ext cx="194747" cy="364514"/>
              </a:xfrm>
              <a:custGeom>
                <a:avLst/>
                <a:gdLst/>
                <a:ahLst/>
                <a:cxnLst>
                  <a:cxn ang="0">
                    <a:pos x="wd2" y="hd2"/>
                  </a:cxn>
                  <a:cxn ang="5400000">
                    <a:pos x="wd2" y="hd2"/>
                  </a:cxn>
                  <a:cxn ang="10800000">
                    <a:pos x="wd2" y="hd2"/>
                  </a:cxn>
                  <a:cxn ang="16200000">
                    <a:pos x="wd2" y="hd2"/>
                  </a:cxn>
                </a:cxnLst>
                <a:rect l="0" t="0" r="r" b="b"/>
                <a:pathLst>
                  <a:path w="21389" h="21600" extrusionOk="0">
                    <a:moveTo>
                      <a:pt x="10484" y="21600"/>
                    </a:moveTo>
                    <a:cubicBezTo>
                      <a:pt x="10484" y="21600"/>
                      <a:pt x="21271" y="16828"/>
                      <a:pt x="21388" y="10864"/>
                    </a:cubicBezTo>
                    <a:cubicBezTo>
                      <a:pt x="21497" y="4896"/>
                      <a:pt x="10901" y="0"/>
                      <a:pt x="10901" y="0"/>
                    </a:cubicBezTo>
                    <a:cubicBezTo>
                      <a:pt x="10901" y="0"/>
                      <a:pt x="133" y="4776"/>
                      <a:pt x="0" y="10746"/>
                    </a:cubicBezTo>
                    <a:cubicBezTo>
                      <a:pt x="-103" y="16704"/>
                      <a:pt x="10484" y="21600"/>
                      <a:pt x="10484" y="21600"/>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07" name="Freeform: Shape 73"/>
              <p:cNvSpPr/>
              <p:nvPr/>
            </p:nvSpPr>
            <p:spPr>
              <a:xfrm>
                <a:off x="1580849" y="2035115"/>
                <a:ext cx="261372" cy="256676"/>
              </a:xfrm>
              <a:custGeom>
                <a:avLst/>
                <a:gdLst/>
                <a:ahLst/>
                <a:cxnLst>
                  <a:cxn ang="0">
                    <a:pos x="wd2" y="hd2"/>
                  </a:cxn>
                  <a:cxn ang="5400000">
                    <a:pos x="wd2" y="hd2"/>
                  </a:cxn>
                  <a:cxn ang="10800000">
                    <a:pos x="wd2" y="hd2"/>
                  </a:cxn>
                  <a:cxn ang="16200000">
                    <a:pos x="wd2" y="hd2"/>
                  </a:cxn>
                </a:cxnLst>
                <a:rect l="0" t="0" r="r" b="b"/>
                <a:pathLst>
                  <a:path w="20161" h="19802" extrusionOk="0">
                    <a:moveTo>
                      <a:pt x="15332" y="15268"/>
                    </a:moveTo>
                    <a:cubicBezTo>
                      <a:pt x="20877" y="9836"/>
                      <a:pt x="20127" y="66"/>
                      <a:pt x="20127" y="66"/>
                    </a:cubicBezTo>
                    <a:cubicBezTo>
                      <a:pt x="20127" y="66"/>
                      <a:pt x="10373" y="-896"/>
                      <a:pt x="4822" y="4538"/>
                    </a:cubicBezTo>
                    <a:cubicBezTo>
                      <a:pt x="-723" y="9968"/>
                      <a:pt x="35" y="19735"/>
                      <a:pt x="35" y="19735"/>
                    </a:cubicBezTo>
                    <a:cubicBezTo>
                      <a:pt x="35" y="19735"/>
                      <a:pt x="9790" y="20704"/>
                      <a:pt x="15332" y="15268"/>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08" name="Freeform: Shape 74"/>
              <p:cNvSpPr/>
              <p:nvPr/>
            </p:nvSpPr>
            <p:spPr>
              <a:xfrm>
                <a:off x="1435483" y="1835238"/>
                <a:ext cx="364461" cy="194769"/>
              </a:xfrm>
              <a:custGeom>
                <a:avLst/>
                <a:gdLst/>
                <a:ahLst/>
                <a:cxnLst>
                  <a:cxn ang="0">
                    <a:pos x="wd2" y="hd2"/>
                  </a:cxn>
                  <a:cxn ang="5400000">
                    <a:pos x="wd2" y="hd2"/>
                  </a:cxn>
                  <a:cxn ang="10800000">
                    <a:pos x="wd2" y="hd2"/>
                  </a:cxn>
                  <a:cxn ang="16200000">
                    <a:pos x="wd2" y="hd2"/>
                  </a:cxn>
                </a:cxnLst>
                <a:rect l="0" t="0" r="r" b="b"/>
                <a:pathLst>
                  <a:path w="21600" h="21365" extrusionOk="0">
                    <a:moveTo>
                      <a:pt x="21600" y="10887"/>
                    </a:moveTo>
                    <a:cubicBezTo>
                      <a:pt x="21600" y="10887"/>
                      <a:pt x="16824" y="116"/>
                      <a:pt x="10859" y="1"/>
                    </a:cubicBezTo>
                    <a:cubicBezTo>
                      <a:pt x="4893" y="-121"/>
                      <a:pt x="0" y="10468"/>
                      <a:pt x="0" y="10468"/>
                    </a:cubicBezTo>
                    <a:cubicBezTo>
                      <a:pt x="0" y="10468"/>
                      <a:pt x="4776" y="21244"/>
                      <a:pt x="10741" y="21363"/>
                    </a:cubicBezTo>
                    <a:cubicBezTo>
                      <a:pt x="16698" y="21479"/>
                      <a:pt x="21600" y="10887"/>
                      <a:pt x="21600" y="10887"/>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09" name="Freeform: Shape 75"/>
              <p:cNvSpPr/>
              <p:nvPr/>
            </p:nvSpPr>
            <p:spPr>
              <a:xfrm>
                <a:off x="1599019" y="1580848"/>
                <a:ext cx="256791" cy="261429"/>
              </a:xfrm>
              <a:custGeom>
                <a:avLst/>
                <a:gdLst/>
                <a:ahLst/>
                <a:cxnLst>
                  <a:cxn ang="0">
                    <a:pos x="wd2" y="hd2"/>
                  </a:cxn>
                  <a:cxn ang="5400000">
                    <a:pos x="wd2" y="hd2"/>
                  </a:cxn>
                  <a:cxn ang="10800000">
                    <a:pos x="wd2" y="hd2"/>
                  </a:cxn>
                  <a:cxn ang="16200000">
                    <a:pos x="wd2" y="hd2"/>
                  </a:cxn>
                </a:cxnLst>
                <a:rect l="0" t="0" r="r" b="b"/>
                <a:pathLst>
                  <a:path w="19812" h="20163" extrusionOk="0">
                    <a:moveTo>
                      <a:pt x="19748" y="20130"/>
                    </a:moveTo>
                    <a:cubicBezTo>
                      <a:pt x="19748" y="20130"/>
                      <a:pt x="20702" y="10371"/>
                      <a:pt x="15265" y="4827"/>
                    </a:cubicBezTo>
                    <a:cubicBezTo>
                      <a:pt x="9838" y="-721"/>
                      <a:pt x="66" y="35"/>
                      <a:pt x="66" y="35"/>
                    </a:cubicBezTo>
                    <a:cubicBezTo>
                      <a:pt x="66" y="35"/>
                      <a:pt x="-898" y="9792"/>
                      <a:pt x="4545" y="15331"/>
                    </a:cubicBezTo>
                    <a:cubicBezTo>
                      <a:pt x="9971" y="20879"/>
                      <a:pt x="19748" y="20130"/>
                      <a:pt x="19748" y="20130"/>
                    </a:cubicBezTo>
                    <a:close/>
                  </a:path>
                </a:pathLst>
              </a:custGeom>
              <a:grp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grpSp>
          <p:nvGrpSpPr>
            <p:cNvPr id="66" name="Group 137"/>
            <p:cNvGrpSpPr/>
            <p:nvPr/>
          </p:nvGrpSpPr>
          <p:grpSpPr>
            <a:xfrm>
              <a:off x="5249679" y="1731264"/>
              <a:ext cx="191002" cy="193558"/>
              <a:chOff x="3036888" y="1909763"/>
              <a:chExt cx="355600" cy="360363"/>
            </a:xfrm>
            <a:solidFill>
              <a:schemeClr val="bg1"/>
            </a:solidFill>
          </p:grpSpPr>
          <p:sp>
            <p:nvSpPr>
              <p:cNvPr id="91" name="Freeform: Shape 138"/>
              <p:cNvSpPr>
                <a:spLocks/>
              </p:cNvSpPr>
              <p:nvPr/>
            </p:nvSpPr>
            <p:spPr bwMode="auto">
              <a:xfrm>
                <a:off x="3036888" y="1909763"/>
                <a:ext cx="355600" cy="360363"/>
              </a:xfrm>
              <a:custGeom>
                <a:avLst/>
                <a:gdLst/>
                <a:ahLst/>
                <a:cxnLst>
                  <a:cxn ang="0">
                    <a:pos x="84" y="0"/>
                  </a:cxn>
                  <a:cxn ang="0">
                    <a:pos x="46" y="38"/>
                  </a:cxn>
                  <a:cxn ang="0">
                    <a:pos x="48" y="52"/>
                  </a:cxn>
                  <a:cxn ang="0">
                    <a:pos x="2" y="99"/>
                  </a:cxn>
                  <a:cxn ang="0">
                    <a:pos x="0" y="103"/>
                  </a:cxn>
                  <a:cxn ang="0">
                    <a:pos x="0" y="115"/>
                  </a:cxn>
                  <a:cxn ang="0">
                    <a:pos x="7" y="123"/>
                  </a:cxn>
                  <a:cxn ang="0">
                    <a:pos x="19" y="123"/>
                  </a:cxn>
                  <a:cxn ang="0">
                    <a:pos x="24" y="120"/>
                  </a:cxn>
                  <a:cxn ang="0">
                    <a:pos x="29" y="115"/>
                  </a:cxn>
                  <a:cxn ang="0">
                    <a:pos x="38" y="115"/>
                  </a:cxn>
                  <a:cxn ang="0">
                    <a:pos x="46" y="107"/>
                  </a:cxn>
                  <a:cxn ang="0">
                    <a:pos x="46" y="100"/>
                  </a:cxn>
                  <a:cxn ang="0">
                    <a:pos x="53" y="100"/>
                  </a:cxn>
                  <a:cxn ang="0">
                    <a:pos x="61" y="92"/>
                  </a:cxn>
                  <a:cxn ang="0">
                    <a:pos x="61" y="83"/>
                  </a:cxn>
                  <a:cxn ang="0">
                    <a:pos x="70" y="74"/>
                  </a:cxn>
                  <a:cxn ang="0">
                    <a:pos x="84" y="77"/>
                  </a:cxn>
                  <a:cxn ang="0">
                    <a:pos x="122" y="38"/>
                  </a:cxn>
                  <a:cxn ang="0">
                    <a:pos x="84" y="0"/>
                  </a:cxn>
                  <a:cxn ang="0">
                    <a:pos x="84" y="69"/>
                  </a:cxn>
                  <a:cxn ang="0">
                    <a:pos x="69" y="65"/>
                  </a:cxn>
                  <a:cxn ang="0">
                    <a:pos x="67" y="66"/>
                  </a:cxn>
                  <a:cxn ang="0">
                    <a:pos x="63" y="70"/>
                  </a:cxn>
                  <a:cxn ang="0">
                    <a:pos x="56" y="77"/>
                  </a:cxn>
                  <a:cxn ang="0">
                    <a:pos x="53" y="83"/>
                  </a:cxn>
                  <a:cxn ang="0">
                    <a:pos x="53" y="92"/>
                  </a:cxn>
                  <a:cxn ang="0">
                    <a:pos x="46" y="92"/>
                  </a:cxn>
                  <a:cxn ang="0">
                    <a:pos x="38" y="100"/>
                  </a:cxn>
                  <a:cxn ang="0">
                    <a:pos x="38" y="107"/>
                  </a:cxn>
                  <a:cxn ang="0">
                    <a:pos x="29" y="107"/>
                  </a:cxn>
                  <a:cxn ang="0">
                    <a:pos x="24" y="109"/>
                  </a:cxn>
                  <a:cxn ang="0">
                    <a:pos x="18" y="115"/>
                  </a:cxn>
                  <a:cxn ang="0">
                    <a:pos x="7" y="115"/>
                  </a:cxn>
                  <a:cxn ang="0">
                    <a:pos x="7" y="104"/>
                  </a:cxn>
                  <a:cxn ang="0">
                    <a:pos x="52" y="59"/>
                  </a:cxn>
                  <a:cxn ang="0">
                    <a:pos x="52" y="59"/>
                  </a:cxn>
                  <a:cxn ang="0">
                    <a:pos x="58" y="54"/>
                  </a:cxn>
                  <a:cxn ang="0">
                    <a:pos x="53" y="38"/>
                  </a:cxn>
                  <a:cxn ang="0">
                    <a:pos x="84" y="7"/>
                  </a:cxn>
                  <a:cxn ang="0">
                    <a:pos x="115" y="38"/>
                  </a:cxn>
                  <a:cxn ang="0">
                    <a:pos x="84" y="69"/>
                  </a:cxn>
                  <a:cxn ang="0">
                    <a:pos x="84" y="69"/>
                  </a:cxn>
                  <a:cxn ang="0">
                    <a:pos x="84" y="69"/>
                  </a:cxn>
                </a:cxnLst>
                <a:rect l="0" t="0" r="r" b="b"/>
                <a:pathLst>
                  <a:path w="122" h="123">
                    <a:moveTo>
                      <a:pt x="84" y="0"/>
                    </a:moveTo>
                    <a:cubicBezTo>
                      <a:pt x="63" y="0"/>
                      <a:pt x="46" y="17"/>
                      <a:pt x="46" y="38"/>
                    </a:cubicBezTo>
                    <a:cubicBezTo>
                      <a:pt x="46" y="43"/>
                      <a:pt x="47" y="48"/>
                      <a:pt x="48" y="52"/>
                    </a:cubicBezTo>
                    <a:cubicBezTo>
                      <a:pt x="2" y="99"/>
                      <a:pt x="2" y="99"/>
                      <a:pt x="2" y="99"/>
                    </a:cubicBezTo>
                    <a:cubicBezTo>
                      <a:pt x="1" y="100"/>
                      <a:pt x="0" y="101"/>
                      <a:pt x="0" y="103"/>
                    </a:cubicBezTo>
                    <a:cubicBezTo>
                      <a:pt x="0" y="115"/>
                      <a:pt x="0" y="115"/>
                      <a:pt x="0" y="115"/>
                    </a:cubicBezTo>
                    <a:cubicBezTo>
                      <a:pt x="0" y="119"/>
                      <a:pt x="3" y="123"/>
                      <a:pt x="7" y="123"/>
                    </a:cubicBezTo>
                    <a:cubicBezTo>
                      <a:pt x="19" y="123"/>
                      <a:pt x="19" y="123"/>
                      <a:pt x="19" y="123"/>
                    </a:cubicBezTo>
                    <a:cubicBezTo>
                      <a:pt x="21" y="123"/>
                      <a:pt x="22" y="122"/>
                      <a:pt x="24" y="120"/>
                    </a:cubicBezTo>
                    <a:cubicBezTo>
                      <a:pt x="29" y="115"/>
                      <a:pt x="29" y="115"/>
                      <a:pt x="29" y="115"/>
                    </a:cubicBezTo>
                    <a:cubicBezTo>
                      <a:pt x="38" y="115"/>
                      <a:pt x="38" y="115"/>
                      <a:pt x="38" y="115"/>
                    </a:cubicBezTo>
                    <a:cubicBezTo>
                      <a:pt x="42" y="115"/>
                      <a:pt x="46" y="111"/>
                      <a:pt x="46" y="107"/>
                    </a:cubicBezTo>
                    <a:cubicBezTo>
                      <a:pt x="46" y="100"/>
                      <a:pt x="46" y="100"/>
                      <a:pt x="46" y="100"/>
                    </a:cubicBezTo>
                    <a:cubicBezTo>
                      <a:pt x="53" y="100"/>
                      <a:pt x="53" y="100"/>
                      <a:pt x="53" y="100"/>
                    </a:cubicBezTo>
                    <a:cubicBezTo>
                      <a:pt x="58" y="100"/>
                      <a:pt x="61" y="96"/>
                      <a:pt x="61" y="92"/>
                    </a:cubicBezTo>
                    <a:cubicBezTo>
                      <a:pt x="61" y="83"/>
                      <a:pt x="61" y="83"/>
                      <a:pt x="61" y="83"/>
                    </a:cubicBezTo>
                    <a:cubicBezTo>
                      <a:pt x="70" y="74"/>
                      <a:pt x="70" y="74"/>
                      <a:pt x="70" y="74"/>
                    </a:cubicBezTo>
                    <a:cubicBezTo>
                      <a:pt x="74" y="76"/>
                      <a:pt x="79" y="77"/>
                      <a:pt x="84" y="77"/>
                    </a:cubicBezTo>
                    <a:cubicBezTo>
                      <a:pt x="105" y="77"/>
                      <a:pt x="122" y="59"/>
                      <a:pt x="122" y="38"/>
                    </a:cubicBezTo>
                    <a:cubicBezTo>
                      <a:pt x="122" y="17"/>
                      <a:pt x="105" y="0"/>
                      <a:pt x="84" y="0"/>
                    </a:cubicBezTo>
                    <a:close/>
                    <a:moveTo>
                      <a:pt x="84" y="69"/>
                    </a:moveTo>
                    <a:cubicBezTo>
                      <a:pt x="78" y="69"/>
                      <a:pt x="73" y="67"/>
                      <a:pt x="69" y="65"/>
                    </a:cubicBezTo>
                    <a:cubicBezTo>
                      <a:pt x="67" y="66"/>
                      <a:pt x="67" y="66"/>
                      <a:pt x="67" y="66"/>
                    </a:cubicBezTo>
                    <a:cubicBezTo>
                      <a:pt x="63" y="70"/>
                      <a:pt x="63" y="70"/>
                      <a:pt x="63" y="70"/>
                    </a:cubicBezTo>
                    <a:cubicBezTo>
                      <a:pt x="56" y="77"/>
                      <a:pt x="56" y="77"/>
                      <a:pt x="56" y="77"/>
                    </a:cubicBezTo>
                    <a:cubicBezTo>
                      <a:pt x="54" y="79"/>
                      <a:pt x="53" y="81"/>
                      <a:pt x="53" y="83"/>
                    </a:cubicBezTo>
                    <a:cubicBezTo>
                      <a:pt x="53" y="92"/>
                      <a:pt x="53" y="92"/>
                      <a:pt x="53" y="92"/>
                    </a:cubicBezTo>
                    <a:cubicBezTo>
                      <a:pt x="46" y="92"/>
                      <a:pt x="46" y="92"/>
                      <a:pt x="46" y="92"/>
                    </a:cubicBezTo>
                    <a:cubicBezTo>
                      <a:pt x="41" y="92"/>
                      <a:pt x="38" y="95"/>
                      <a:pt x="38" y="100"/>
                    </a:cubicBezTo>
                    <a:cubicBezTo>
                      <a:pt x="38" y="107"/>
                      <a:pt x="38" y="107"/>
                      <a:pt x="38" y="107"/>
                    </a:cubicBezTo>
                    <a:cubicBezTo>
                      <a:pt x="29" y="107"/>
                      <a:pt x="29" y="107"/>
                      <a:pt x="29" y="107"/>
                    </a:cubicBezTo>
                    <a:cubicBezTo>
                      <a:pt x="27" y="107"/>
                      <a:pt x="25" y="108"/>
                      <a:pt x="24" y="109"/>
                    </a:cubicBezTo>
                    <a:cubicBezTo>
                      <a:pt x="18" y="115"/>
                      <a:pt x="18" y="115"/>
                      <a:pt x="18" y="115"/>
                    </a:cubicBezTo>
                    <a:cubicBezTo>
                      <a:pt x="7" y="115"/>
                      <a:pt x="7" y="115"/>
                      <a:pt x="7" y="115"/>
                    </a:cubicBezTo>
                    <a:cubicBezTo>
                      <a:pt x="7" y="104"/>
                      <a:pt x="7" y="104"/>
                      <a:pt x="7" y="104"/>
                    </a:cubicBezTo>
                    <a:cubicBezTo>
                      <a:pt x="52" y="59"/>
                      <a:pt x="52" y="59"/>
                      <a:pt x="52" y="59"/>
                    </a:cubicBezTo>
                    <a:cubicBezTo>
                      <a:pt x="52" y="59"/>
                      <a:pt x="52" y="59"/>
                      <a:pt x="52" y="59"/>
                    </a:cubicBezTo>
                    <a:cubicBezTo>
                      <a:pt x="58" y="54"/>
                      <a:pt x="58" y="54"/>
                      <a:pt x="58" y="54"/>
                    </a:cubicBezTo>
                    <a:cubicBezTo>
                      <a:pt x="55" y="49"/>
                      <a:pt x="53" y="44"/>
                      <a:pt x="53" y="38"/>
                    </a:cubicBezTo>
                    <a:cubicBezTo>
                      <a:pt x="53" y="21"/>
                      <a:pt x="67" y="7"/>
                      <a:pt x="84" y="7"/>
                    </a:cubicBezTo>
                    <a:cubicBezTo>
                      <a:pt x="101" y="7"/>
                      <a:pt x="115" y="21"/>
                      <a:pt x="115" y="38"/>
                    </a:cubicBezTo>
                    <a:cubicBezTo>
                      <a:pt x="115" y="55"/>
                      <a:pt x="101" y="69"/>
                      <a:pt x="84" y="69"/>
                    </a:cubicBezTo>
                    <a:close/>
                    <a:moveTo>
                      <a:pt x="84" y="69"/>
                    </a:moveTo>
                    <a:cubicBezTo>
                      <a:pt x="84" y="69"/>
                      <a:pt x="84" y="69"/>
                      <a:pt x="84" y="69"/>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92" name="Freeform: Shape 139"/>
              <p:cNvSpPr>
                <a:spLocks/>
              </p:cNvSpPr>
              <p:nvPr/>
            </p:nvSpPr>
            <p:spPr bwMode="auto">
              <a:xfrm>
                <a:off x="3259138" y="1952626"/>
                <a:ext cx="90488" cy="92075"/>
              </a:xfrm>
              <a:custGeom>
                <a:avLst/>
                <a:gdLst/>
                <a:ahLst/>
                <a:cxnLst>
                  <a:cxn ang="0">
                    <a:pos x="30" y="16"/>
                  </a:cxn>
                  <a:cxn ang="0">
                    <a:pos x="15" y="1"/>
                  </a:cxn>
                  <a:cxn ang="0">
                    <a:pos x="11" y="0"/>
                  </a:cxn>
                  <a:cxn ang="0">
                    <a:pos x="1" y="11"/>
                  </a:cxn>
                  <a:cxn ang="0">
                    <a:pos x="0" y="12"/>
                  </a:cxn>
                  <a:cxn ang="0">
                    <a:pos x="1" y="15"/>
                  </a:cxn>
                  <a:cxn ang="0">
                    <a:pos x="17" y="30"/>
                  </a:cxn>
                  <a:cxn ang="0">
                    <a:pos x="20" y="31"/>
                  </a:cxn>
                  <a:cxn ang="0">
                    <a:pos x="31" y="20"/>
                  </a:cxn>
                  <a:cxn ang="0">
                    <a:pos x="31" y="19"/>
                  </a:cxn>
                  <a:cxn ang="0">
                    <a:pos x="30" y="16"/>
                  </a:cxn>
                  <a:cxn ang="0">
                    <a:pos x="19" y="27"/>
                  </a:cxn>
                  <a:cxn ang="0">
                    <a:pos x="4" y="13"/>
                  </a:cxn>
                  <a:cxn ang="0">
                    <a:pos x="13" y="4"/>
                  </a:cxn>
                  <a:cxn ang="0">
                    <a:pos x="27" y="19"/>
                  </a:cxn>
                  <a:cxn ang="0">
                    <a:pos x="19" y="27"/>
                  </a:cxn>
                  <a:cxn ang="0">
                    <a:pos x="19" y="27"/>
                  </a:cxn>
                  <a:cxn ang="0">
                    <a:pos x="19" y="27"/>
                  </a:cxn>
                </a:cxnLst>
                <a:rect l="0" t="0" r="r" b="b"/>
                <a:pathLst>
                  <a:path w="31" h="31">
                    <a:moveTo>
                      <a:pt x="30" y="16"/>
                    </a:moveTo>
                    <a:cubicBezTo>
                      <a:pt x="26" y="10"/>
                      <a:pt x="21" y="5"/>
                      <a:pt x="15" y="1"/>
                    </a:cubicBezTo>
                    <a:cubicBezTo>
                      <a:pt x="14" y="0"/>
                      <a:pt x="13" y="0"/>
                      <a:pt x="11" y="0"/>
                    </a:cubicBezTo>
                    <a:cubicBezTo>
                      <a:pt x="6" y="2"/>
                      <a:pt x="2" y="6"/>
                      <a:pt x="1" y="11"/>
                    </a:cubicBezTo>
                    <a:cubicBezTo>
                      <a:pt x="0" y="12"/>
                      <a:pt x="0" y="12"/>
                      <a:pt x="0" y="12"/>
                    </a:cubicBezTo>
                    <a:cubicBezTo>
                      <a:pt x="0" y="13"/>
                      <a:pt x="1" y="14"/>
                      <a:pt x="1" y="15"/>
                    </a:cubicBezTo>
                    <a:cubicBezTo>
                      <a:pt x="5" y="21"/>
                      <a:pt x="11" y="26"/>
                      <a:pt x="17" y="30"/>
                    </a:cubicBezTo>
                    <a:cubicBezTo>
                      <a:pt x="18" y="31"/>
                      <a:pt x="19" y="31"/>
                      <a:pt x="20" y="31"/>
                    </a:cubicBezTo>
                    <a:cubicBezTo>
                      <a:pt x="25" y="29"/>
                      <a:pt x="29" y="25"/>
                      <a:pt x="31" y="20"/>
                    </a:cubicBezTo>
                    <a:cubicBezTo>
                      <a:pt x="31" y="19"/>
                      <a:pt x="31" y="19"/>
                      <a:pt x="31" y="19"/>
                    </a:cubicBezTo>
                    <a:cubicBezTo>
                      <a:pt x="31" y="18"/>
                      <a:pt x="31" y="17"/>
                      <a:pt x="30" y="16"/>
                    </a:cubicBezTo>
                    <a:close/>
                    <a:moveTo>
                      <a:pt x="19" y="27"/>
                    </a:moveTo>
                    <a:cubicBezTo>
                      <a:pt x="13" y="23"/>
                      <a:pt x="8" y="18"/>
                      <a:pt x="4" y="13"/>
                    </a:cubicBezTo>
                    <a:cubicBezTo>
                      <a:pt x="6" y="8"/>
                      <a:pt x="8" y="6"/>
                      <a:pt x="13" y="4"/>
                    </a:cubicBezTo>
                    <a:cubicBezTo>
                      <a:pt x="18" y="8"/>
                      <a:pt x="23" y="13"/>
                      <a:pt x="27" y="19"/>
                    </a:cubicBezTo>
                    <a:cubicBezTo>
                      <a:pt x="26" y="23"/>
                      <a:pt x="23" y="26"/>
                      <a:pt x="19" y="27"/>
                    </a:cubicBezTo>
                    <a:close/>
                    <a:moveTo>
                      <a:pt x="19" y="27"/>
                    </a:moveTo>
                    <a:cubicBezTo>
                      <a:pt x="19" y="27"/>
                      <a:pt x="19" y="27"/>
                      <a:pt x="19" y="27"/>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grpSp>
          <p:nvGrpSpPr>
            <p:cNvPr id="67" name="Group 140"/>
            <p:cNvGrpSpPr/>
            <p:nvPr/>
          </p:nvGrpSpPr>
          <p:grpSpPr>
            <a:xfrm>
              <a:off x="4807799" y="2158445"/>
              <a:ext cx="133018" cy="193558"/>
              <a:chOff x="4075113" y="1909763"/>
              <a:chExt cx="247650" cy="360363"/>
            </a:xfrm>
            <a:solidFill>
              <a:schemeClr val="bg1"/>
            </a:solidFill>
          </p:grpSpPr>
          <p:sp>
            <p:nvSpPr>
              <p:cNvPr id="89" name="Freeform: Shape 141"/>
              <p:cNvSpPr>
                <a:spLocks/>
              </p:cNvSpPr>
              <p:nvPr/>
            </p:nvSpPr>
            <p:spPr bwMode="auto">
              <a:xfrm>
                <a:off x="4075113" y="1909763"/>
                <a:ext cx="247650" cy="360363"/>
              </a:xfrm>
              <a:custGeom>
                <a:avLst/>
                <a:gdLst/>
                <a:ahLst/>
                <a:cxnLst>
                  <a:cxn ang="0">
                    <a:pos x="42" y="0"/>
                  </a:cxn>
                  <a:cxn ang="0">
                    <a:pos x="0" y="42"/>
                  </a:cxn>
                  <a:cxn ang="0">
                    <a:pos x="19" y="88"/>
                  </a:cxn>
                  <a:cxn ang="0">
                    <a:pos x="42" y="123"/>
                  </a:cxn>
                  <a:cxn ang="0">
                    <a:pos x="65" y="88"/>
                  </a:cxn>
                  <a:cxn ang="0">
                    <a:pos x="85" y="42"/>
                  </a:cxn>
                  <a:cxn ang="0">
                    <a:pos x="42" y="0"/>
                  </a:cxn>
                  <a:cxn ang="0">
                    <a:pos x="52" y="104"/>
                  </a:cxn>
                  <a:cxn ang="0">
                    <a:pos x="33" y="106"/>
                  </a:cxn>
                  <a:cxn ang="0">
                    <a:pos x="31" y="99"/>
                  </a:cxn>
                  <a:cxn ang="0">
                    <a:pos x="31" y="99"/>
                  </a:cxn>
                  <a:cxn ang="0">
                    <a:pos x="55" y="96"/>
                  </a:cxn>
                  <a:cxn ang="0">
                    <a:pos x="54" y="99"/>
                  </a:cxn>
                  <a:cxn ang="0">
                    <a:pos x="52" y="104"/>
                  </a:cxn>
                  <a:cxn ang="0">
                    <a:pos x="30" y="95"/>
                  </a:cxn>
                  <a:cxn ang="0">
                    <a:pos x="27" y="88"/>
                  </a:cxn>
                  <a:cxn ang="0">
                    <a:pos x="57" y="88"/>
                  </a:cxn>
                  <a:cxn ang="0">
                    <a:pos x="56" y="92"/>
                  </a:cxn>
                  <a:cxn ang="0">
                    <a:pos x="30" y="95"/>
                  </a:cxn>
                  <a:cxn ang="0">
                    <a:pos x="42" y="115"/>
                  </a:cxn>
                  <a:cxn ang="0">
                    <a:pos x="35" y="110"/>
                  </a:cxn>
                  <a:cxn ang="0">
                    <a:pos x="51" y="108"/>
                  </a:cxn>
                  <a:cxn ang="0">
                    <a:pos x="42" y="115"/>
                  </a:cxn>
                  <a:cxn ang="0">
                    <a:pos x="60" y="80"/>
                  </a:cxn>
                  <a:cxn ang="0">
                    <a:pos x="24" y="80"/>
                  </a:cxn>
                  <a:cxn ang="0">
                    <a:pos x="18" y="68"/>
                  </a:cxn>
                  <a:cxn ang="0">
                    <a:pos x="8" y="42"/>
                  </a:cxn>
                  <a:cxn ang="0">
                    <a:pos x="42" y="8"/>
                  </a:cxn>
                  <a:cxn ang="0">
                    <a:pos x="77" y="42"/>
                  </a:cxn>
                  <a:cxn ang="0">
                    <a:pos x="67" y="68"/>
                  </a:cxn>
                  <a:cxn ang="0">
                    <a:pos x="60" y="80"/>
                  </a:cxn>
                  <a:cxn ang="0">
                    <a:pos x="60" y="80"/>
                  </a:cxn>
                  <a:cxn ang="0">
                    <a:pos x="60" y="80"/>
                  </a:cxn>
                </a:cxnLst>
                <a:rect l="0" t="0" r="r" b="b"/>
                <a:pathLst>
                  <a:path w="85" h="123">
                    <a:moveTo>
                      <a:pt x="42" y="0"/>
                    </a:moveTo>
                    <a:cubicBezTo>
                      <a:pt x="19" y="0"/>
                      <a:pt x="0" y="19"/>
                      <a:pt x="0" y="42"/>
                    </a:cubicBezTo>
                    <a:cubicBezTo>
                      <a:pt x="0" y="57"/>
                      <a:pt x="14" y="74"/>
                      <a:pt x="19" y="88"/>
                    </a:cubicBezTo>
                    <a:cubicBezTo>
                      <a:pt x="27" y="110"/>
                      <a:pt x="26" y="123"/>
                      <a:pt x="42" y="123"/>
                    </a:cubicBezTo>
                    <a:cubicBezTo>
                      <a:pt x="59" y="123"/>
                      <a:pt x="58" y="110"/>
                      <a:pt x="65" y="88"/>
                    </a:cubicBezTo>
                    <a:cubicBezTo>
                      <a:pt x="70" y="74"/>
                      <a:pt x="85" y="57"/>
                      <a:pt x="85" y="42"/>
                    </a:cubicBezTo>
                    <a:cubicBezTo>
                      <a:pt x="85" y="19"/>
                      <a:pt x="66" y="0"/>
                      <a:pt x="42" y="0"/>
                    </a:cubicBezTo>
                    <a:close/>
                    <a:moveTo>
                      <a:pt x="52" y="104"/>
                    </a:moveTo>
                    <a:cubicBezTo>
                      <a:pt x="33" y="106"/>
                      <a:pt x="33" y="106"/>
                      <a:pt x="33" y="106"/>
                    </a:cubicBezTo>
                    <a:cubicBezTo>
                      <a:pt x="33" y="104"/>
                      <a:pt x="32" y="102"/>
                      <a:pt x="31" y="99"/>
                    </a:cubicBezTo>
                    <a:cubicBezTo>
                      <a:pt x="31" y="99"/>
                      <a:pt x="31" y="99"/>
                      <a:pt x="31" y="99"/>
                    </a:cubicBezTo>
                    <a:cubicBezTo>
                      <a:pt x="55" y="96"/>
                      <a:pt x="55" y="96"/>
                      <a:pt x="55" y="96"/>
                    </a:cubicBezTo>
                    <a:cubicBezTo>
                      <a:pt x="54" y="97"/>
                      <a:pt x="54" y="98"/>
                      <a:pt x="54" y="99"/>
                    </a:cubicBezTo>
                    <a:cubicBezTo>
                      <a:pt x="53" y="101"/>
                      <a:pt x="53" y="103"/>
                      <a:pt x="52" y="104"/>
                    </a:cubicBezTo>
                    <a:close/>
                    <a:moveTo>
                      <a:pt x="30" y="95"/>
                    </a:moveTo>
                    <a:cubicBezTo>
                      <a:pt x="29" y="93"/>
                      <a:pt x="28" y="91"/>
                      <a:pt x="27" y="88"/>
                    </a:cubicBezTo>
                    <a:cubicBezTo>
                      <a:pt x="57" y="88"/>
                      <a:pt x="57" y="88"/>
                      <a:pt x="57" y="88"/>
                    </a:cubicBezTo>
                    <a:cubicBezTo>
                      <a:pt x="57" y="89"/>
                      <a:pt x="56" y="91"/>
                      <a:pt x="56" y="92"/>
                    </a:cubicBezTo>
                    <a:lnTo>
                      <a:pt x="30" y="95"/>
                    </a:lnTo>
                    <a:close/>
                    <a:moveTo>
                      <a:pt x="42" y="115"/>
                    </a:moveTo>
                    <a:cubicBezTo>
                      <a:pt x="38" y="115"/>
                      <a:pt x="37" y="114"/>
                      <a:pt x="35" y="110"/>
                    </a:cubicBezTo>
                    <a:cubicBezTo>
                      <a:pt x="51" y="108"/>
                      <a:pt x="51" y="108"/>
                      <a:pt x="51" y="108"/>
                    </a:cubicBezTo>
                    <a:cubicBezTo>
                      <a:pt x="49" y="114"/>
                      <a:pt x="47" y="115"/>
                      <a:pt x="42" y="115"/>
                    </a:cubicBezTo>
                    <a:close/>
                    <a:moveTo>
                      <a:pt x="60" y="80"/>
                    </a:moveTo>
                    <a:cubicBezTo>
                      <a:pt x="24" y="80"/>
                      <a:pt x="24" y="80"/>
                      <a:pt x="24" y="80"/>
                    </a:cubicBezTo>
                    <a:cubicBezTo>
                      <a:pt x="23" y="76"/>
                      <a:pt x="20" y="72"/>
                      <a:pt x="18" y="68"/>
                    </a:cubicBezTo>
                    <a:cubicBezTo>
                      <a:pt x="13" y="59"/>
                      <a:pt x="8" y="50"/>
                      <a:pt x="8" y="42"/>
                    </a:cubicBezTo>
                    <a:cubicBezTo>
                      <a:pt x="8" y="23"/>
                      <a:pt x="23" y="8"/>
                      <a:pt x="42" y="8"/>
                    </a:cubicBezTo>
                    <a:cubicBezTo>
                      <a:pt x="61" y="8"/>
                      <a:pt x="77" y="23"/>
                      <a:pt x="77" y="42"/>
                    </a:cubicBezTo>
                    <a:cubicBezTo>
                      <a:pt x="77" y="50"/>
                      <a:pt x="72" y="59"/>
                      <a:pt x="67" y="68"/>
                    </a:cubicBezTo>
                    <a:cubicBezTo>
                      <a:pt x="64" y="72"/>
                      <a:pt x="62" y="76"/>
                      <a:pt x="60" y="80"/>
                    </a:cubicBezTo>
                    <a:close/>
                    <a:moveTo>
                      <a:pt x="60" y="80"/>
                    </a:moveTo>
                    <a:cubicBezTo>
                      <a:pt x="60" y="80"/>
                      <a:pt x="60" y="80"/>
                      <a:pt x="60" y="8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90" name="Freeform: Shape 142"/>
              <p:cNvSpPr>
                <a:spLocks/>
              </p:cNvSpPr>
              <p:nvPr/>
            </p:nvSpPr>
            <p:spPr bwMode="auto">
              <a:xfrm>
                <a:off x="4130675" y="1965326"/>
                <a:ext cx="73025" cy="73025"/>
              </a:xfrm>
              <a:custGeom>
                <a:avLst/>
                <a:gdLst/>
                <a:ahLst/>
                <a:cxnLst>
                  <a:cxn ang="0">
                    <a:pos x="23" y="0"/>
                  </a:cxn>
                  <a:cxn ang="0">
                    <a:pos x="0" y="23"/>
                  </a:cxn>
                  <a:cxn ang="0">
                    <a:pos x="2" y="25"/>
                  </a:cxn>
                  <a:cxn ang="0">
                    <a:pos x="4" y="23"/>
                  </a:cxn>
                  <a:cxn ang="0">
                    <a:pos x="23" y="4"/>
                  </a:cxn>
                  <a:cxn ang="0">
                    <a:pos x="25" y="2"/>
                  </a:cxn>
                  <a:cxn ang="0">
                    <a:pos x="23" y="0"/>
                  </a:cxn>
                  <a:cxn ang="0">
                    <a:pos x="23" y="0"/>
                  </a:cxn>
                  <a:cxn ang="0">
                    <a:pos x="23" y="0"/>
                  </a:cxn>
                </a:cxnLst>
                <a:rect l="0" t="0" r="r" b="b"/>
                <a:pathLst>
                  <a:path w="25" h="25">
                    <a:moveTo>
                      <a:pt x="23" y="0"/>
                    </a:moveTo>
                    <a:cubicBezTo>
                      <a:pt x="11" y="0"/>
                      <a:pt x="0" y="10"/>
                      <a:pt x="0" y="23"/>
                    </a:cubicBezTo>
                    <a:cubicBezTo>
                      <a:pt x="0" y="24"/>
                      <a:pt x="1" y="25"/>
                      <a:pt x="2" y="25"/>
                    </a:cubicBezTo>
                    <a:cubicBezTo>
                      <a:pt x="3" y="25"/>
                      <a:pt x="4" y="24"/>
                      <a:pt x="4" y="23"/>
                    </a:cubicBezTo>
                    <a:cubicBezTo>
                      <a:pt x="4" y="12"/>
                      <a:pt x="13" y="4"/>
                      <a:pt x="23" y="4"/>
                    </a:cubicBezTo>
                    <a:cubicBezTo>
                      <a:pt x="24" y="4"/>
                      <a:pt x="25" y="3"/>
                      <a:pt x="25" y="2"/>
                    </a:cubicBezTo>
                    <a:cubicBezTo>
                      <a:pt x="25" y="1"/>
                      <a:pt x="24" y="0"/>
                      <a:pt x="23" y="0"/>
                    </a:cubicBezTo>
                    <a:close/>
                    <a:moveTo>
                      <a:pt x="23" y="0"/>
                    </a:moveTo>
                    <a:cubicBezTo>
                      <a:pt x="23" y="0"/>
                      <a:pt x="23" y="0"/>
                      <a:pt x="23"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sp>
          <p:nvSpPr>
            <p:cNvPr id="68" name="Freeform: Shape 143"/>
            <p:cNvSpPr>
              <a:spLocks/>
            </p:cNvSpPr>
            <p:nvPr/>
          </p:nvSpPr>
          <p:spPr bwMode="auto">
            <a:xfrm>
              <a:off x="4931909" y="1879162"/>
              <a:ext cx="194412" cy="167980"/>
            </a:xfrm>
            <a:custGeom>
              <a:avLst/>
              <a:gdLst/>
              <a:ahLst/>
              <a:cxnLst>
                <a:cxn ang="0">
                  <a:pos x="120" y="17"/>
                </a:cxn>
                <a:cxn ang="0">
                  <a:pos x="101" y="2"/>
                </a:cxn>
                <a:cxn ang="0">
                  <a:pos x="97" y="0"/>
                </a:cxn>
                <a:cxn ang="0">
                  <a:pos x="27" y="0"/>
                </a:cxn>
                <a:cxn ang="0">
                  <a:pos x="23" y="2"/>
                </a:cxn>
                <a:cxn ang="0">
                  <a:pos x="4" y="17"/>
                </a:cxn>
                <a:cxn ang="0">
                  <a:pos x="1" y="26"/>
                </a:cxn>
                <a:cxn ang="0">
                  <a:pos x="9" y="49"/>
                </a:cxn>
                <a:cxn ang="0">
                  <a:pos x="13" y="53"/>
                </a:cxn>
                <a:cxn ang="0">
                  <a:pos x="16" y="54"/>
                </a:cxn>
                <a:cxn ang="0">
                  <a:pos x="20" y="53"/>
                </a:cxn>
                <a:cxn ang="0">
                  <a:pos x="20" y="100"/>
                </a:cxn>
                <a:cxn ang="0">
                  <a:pos x="27" y="107"/>
                </a:cxn>
                <a:cxn ang="0">
                  <a:pos x="97" y="107"/>
                </a:cxn>
                <a:cxn ang="0">
                  <a:pos x="104" y="100"/>
                </a:cxn>
                <a:cxn ang="0">
                  <a:pos x="104" y="53"/>
                </a:cxn>
                <a:cxn ang="0">
                  <a:pos x="108" y="54"/>
                </a:cxn>
                <a:cxn ang="0">
                  <a:pos x="111" y="53"/>
                </a:cxn>
                <a:cxn ang="0">
                  <a:pos x="115" y="49"/>
                </a:cxn>
                <a:cxn ang="0">
                  <a:pos x="123" y="26"/>
                </a:cxn>
                <a:cxn ang="0">
                  <a:pos x="120" y="17"/>
                </a:cxn>
                <a:cxn ang="0">
                  <a:pos x="76" y="8"/>
                </a:cxn>
                <a:cxn ang="0">
                  <a:pos x="62" y="15"/>
                </a:cxn>
                <a:cxn ang="0">
                  <a:pos x="48" y="8"/>
                </a:cxn>
                <a:cxn ang="0">
                  <a:pos x="76" y="8"/>
                </a:cxn>
                <a:cxn ang="0">
                  <a:pos x="108" y="46"/>
                </a:cxn>
                <a:cxn ang="0">
                  <a:pos x="97" y="38"/>
                </a:cxn>
                <a:cxn ang="0">
                  <a:pos x="97" y="100"/>
                </a:cxn>
                <a:cxn ang="0">
                  <a:pos x="27" y="100"/>
                </a:cxn>
                <a:cxn ang="0">
                  <a:pos x="27" y="38"/>
                </a:cxn>
                <a:cxn ang="0">
                  <a:pos x="16" y="46"/>
                </a:cxn>
                <a:cxn ang="0">
                  <a:pos x="8" y="23"/>
                </a:cxn>
                <a:cxn ang="0">
                  <a:pos x="27" y="8"/>
                </a:cxn>
                <a:cxn ang="0">
                  <a:pos x="44" y="8"/>
                </a:cxn>
                <a:cxn ang="0">
                  <a:pos x="62" y="19"/>
                </a:cxn>
                <a:cxn ang="0">
                  <a:pos x="80" y="8"/>
                </a:cxn>
                <a:cxn ang="0">
                  <a:pos x="97" y="8"/>
                </a:cxn>
                <a:cxn ang="0">
                  <a:pos x="116" y="23"/>
                </a:cxn>
                <a:cxn ang="0">
                  <a:pos x="108" y="46"/>
                </a:cxn>
                <a:cxn ang="0">
                  <a:pos x="108" y="46"/>
                </a:cxn>
                <a:cxn ang="0">
                  <a:pos x="108" y="46"/>
                </a:cxn>
              </a:cxnLst>
              <a:rect l="0" t="0" r="r" b="b"/>
              <a:pathLst>
                <a:path w="124" h="107">
                  <a:moveTo>
                    <a:pt x="120" y="17"/>
                  </a:moveTo>
                  <a:cubicBezTo>
                    <a:pt x="101" y="2"/>
                    <a:pt x="101" y="2"/>
                    <a:pt x="101" y="2"/>
                  </a:cubicBezTo>
                  <a:cubicBezTo>
                    <a:pt x="100" y="1"/>
                    <a:pt x="98" y="0"/>
                    <a:pt x="97" y="0"/>
                  </a:cubicBezTo>
                  <a:cubicBezTo>
                    <a:pt x="27" y="0"/>
                    <a:pt x="27" y="0"/>
                    <a:pt x="27" y="0"/>
                  </a:cubicBezTo>
                  <a:cubicBezTo>
                    <a:pt x="26" y="0"/>
                    <a:pt x="24" y="1"/>
                    <a:pt x="23" y="2"/>
                  </a:cubicBezTo>
                  <a:cubicBezTo>
                    <a:pt x="4" y="17"/>
                    <a:pt x="4" y="17"/>
                    <a:pt x="4" y="17"/>
                  </a:cubicBezTo>
                  <a:cubicBezTo>
                    <a:pt x="1" y="19"/>
                    <a:pt x="0" y="22"/>
                    <a:pt x="1" y="26"/>
                  </a:cubicBezTo>
                  <a:cubicBezTo>
                    <a:pt x="9" y="49"/>
                    <a:pt x="9" y="49"/>
                    <a:pt x="9" y="49"/>
                  </a:cubicBezTo>
                  <a:cubicBezTo>
                    <a:pt x="9" y="51"/>
                    <a:pt x="11" y="53"/>
                    <a:pt x="13" y="53"/>
                  </a:cubicBezTo>
                  <a:cubicBezTo>
                    <a:pt x="14" y="54"/>
                    <a:pt x="15" y="54"/>
                    <a:pt x="16" y="54"/>
                  </a:cubicBezTo>
                  <a:cubicBezTo>
                    <a:pt x="17" y="54"/>
                    <a:pt x="19" y="53"/>
                    <a:pt x="20" y="53"/>
                  </a:cubicBezTo>
                  <a:cubicBezTo>
                    <a:pt x="20" y="100"/>
                    <a:pt x="20" y="100"/>
                    <a:pt x="20" y="100"/>
                  </a:cubicBezTo>
                  <a:cubicBezTo>
                    <a:pt x="20" y="104"/>
                    <a:pt x="23" y="107"/>
                    <a:pt x="27" y="107"/>
                  </a:cubicBezTo>
                  <a:cubicBezTo>
                    <a:pt x="97" y="107"/>
                    <a:pt x="97" y="107"/>
                    <a:pt x="97" y="107"/>
                  </a:cubicBezTo>
                  <a:cubicBezTo>
                    <a:pt x="101" y="107"/>
                    <a:pt x="104" y="104"/>
                    <a:pt x="104" y="100"/>
                  </a:cubicBezTo>
                  <a:cubicBezTo>
                    <a:pt x="104" y="53"/>
                    <a:pt x="104" y="53"/>
                    <a:pt x="104" y="53"/>
                  </a:cubicBezTo>
                  <a:cubicBezTo>
                    <a:pt x="105" y="53"/>
                    <a:pt x="107" y="54"/>
                    <a:pt x="108" y="54"/>
                  </a:cubicBezTo>
                  <a:cubicBezTo>
                    <a:pt x="109" y="54"/>
                    <a:pt x="110" y="54"/>
                    <a:pt x="111" y="53"/>
                  </a:cubicBezTo>
                  <a:cubicBezTo>
                    <a:pt x="113" y="53"/>
                    <a:pt x="115" y="51"/>
                    <a:pt x="115" y="49"/>
                  </a:cubicBezTo>
                  <a:cubicBezTo>
                    <a:pt x="123" y="26"/>
                    <a:pt x="123" y="26"/>
                    <a:pt x="123" y="26"/>
                  </a:cubicBezTo>
                  <a:cubicBezTo>
                    <a:pt x="124" y="22"/>
                    <a:pt x="123" y="19"/>
                    <a:pt x="120" y="17"/>
                  </a:cubicBezTo>
                  <a:close/>
                  <a:moveTo>
                    <a:pt x="76" y="8"/>
                  </a:moveTo>
                  <a:cubicBezTo>
                    <a:pt x="74" y="12"/>
                    <a:pt x="69" y="15"/>
                    <a:pt x="62" y="15"/>
                  </a:cubicBezTo>
                  <a:cubicBezTo>
                    <a:pt x="55" y="15"/>
                    <a:pt x="50" y="12"/>
                    <a:pt x="48" y="8"/>
                  </a:cubicBezTo>
                  <a:lnTo>
                    <a:pt x="76" y="8"/>
                  </a:lnTo>
                  <a:close/>
                  <a:moveTo>
                    <a:pt x="108" y="46"/>
                  </a:moveTo>
                  <a:cubicBezTo>
                    <a:pt x="97" y="38"/>
                    <a:pt x="97" y="38"/>
                    <a:pt x="97" y="38"/>
                  </a:cubicBezTo>
                  <a:cubicBezTo>
                    <a:pt x="97" y="100"/>
                    <a:pt x="97" y="100"/>
                    <a:pt x="97" y="100"/>
                  </a:cubicBezTo>
                  <a:cubicBezTo>
                    <a:pt x="27" y="100"/>
                    <a:pt x="27" y="100"/>
                    <a:pt x="27" y="100"/>
                  </a:cubicBezTo>
                  <a:cubicBezTo>
                    <a:pt x="27" y="38"/>
                    <a:pt x="27" y="38"/>
                    <a:pt x="27" y="38"/>
                  </a:cubicBezTo>
                  <a:cubicBezTo>
                    <a:pt x="16" y="46"/>
                    <a:pt x="16" y="46"/>
                    <a:pt x="16" y="46"/>
                  </a:cubicBezTo>
                  <a:cubicBezTo>
                    <a:pt x="8" y="23"/>
                    <a:pt x="8" y="23"/>
                    <a:pt x="8" y="23"/>
                  </a:cubicBezTo>
                  <a:cubicBezTo>
                    <a:pt x="27" y="8"/>
                    <a:pt x="27" y="8"/>
                    <a:pt x="27" y="8"/>
                  </a:cubicBezTo>
                  <a:cubicBezTo>
                    <a:pt x="44" y="8"/>
                    <a:pt x="44" y="8"/>
                    <a:pt x="44" y="8"/>
                  </a:cubicBezTo>
                  <a:cubicBezTo>
                    <a:pt x="46" y="14"/>
                    <a:pt x="53" y="19"/>
                    <a:pt x="62" y="19"/>
                  </a:cubicBezTo>
                  <a:cubicBezTo>
                    <a:pt x="71" y="19"/>
                    <a:pt x="78" y="14"/>
                    <a:pt x="80" y="8"/>
                  </a:cubicBezTo>
                  <a:cubicBezTo>
                    <a:pt x="97" y="8"/>
                    <a:pt x="97" y="8"/>
                    <a:pt x="97" y="8"/>
                  </a:cubicBezTo>
                  <a:cubicBezTo>
                    <a:pt x="116" y="23"/>
                    <a:pt x="116" y="23"/>
                    <a:pt x="116" y="23"/>
                  </a:cubicBezTo>
                  <a:lnTo>
                    <a:pt x="108" y="46"/>
                  </a:lnTo>
                  <a:close/>
                  <a:moveTo>
                    <a:pt x="108" y="46"/>
                  </a:moveTo>
                  <a:cubicBezTo>
                    <a:pt x="108" y="46"/>
                    <a:pt x="108" y="46"/>
                    <a:pt x="108" y="46"/>
                  </a:cubicBezTo>
                </a:path>
              </a:pathLst>
            </a:custGeom>
            <a:solidFill>
              <a:schemeClr val="bg1"/>
            </a:solid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nvGrpSpPr>
            <p:cNvPr id="69" name="Group 144"/>
            <p:cNvGrpSpPr/>
            <p:nvPr/>
          </p:nvGrpSpPr>
          <p:grpSpPr>
            <a:xfrm>
              <a:off x="5519178" y="1868867"/>
              <a:ext cx="218288" cy="219140"/>
              <a:chOff x="5530850" y="1882776"/>
              <a:chExt cx="406400" cy="407988"/>
            </a:xfrm>
            <a:solidFill>
              <a:schemeClr val="bg1"/>
            </a:solidFill>
          </p:grpSpPr>
          <p:sp>
            <p:nvSpPr>
              <p:cNvPr id="80" name="Freeform: Shape 145"/>
              <p:cNvSpPr>
                <a:spLocks/>
              </p:cNvSpPr>
              <p:nvPr/>
            </p:nvSpPr>
            <p:spPr bwMode="auto">
              <a:xfrm>
                <a:off x="5530850" y="1882776"/>
                <a:ext cx="406400" cy="407988"/>
              </a:xfrm>
              <a:custGeom>
                <a:avLst/>
                <a:gdLst/>
                <a:ahLst/>
                <a:cxnLst>
                  <a:cxn ang="0">
                    <a:pos x="93" y="12"/>
                  </a:cxn>
                  <a:cxn ang="0">
                    <a:pos x="13" y="46"/>
                  </a:cxn>
                  <a:cxn ang="0">
                    <a:pos x="47" y="126"/>
                  </a:cxn>
                  <a:cxn ang="0">
                    <a:pos x="127" y="92"/>
                  </a:cxn>
                  <a:cxn ang="0">
                    <a:pos x="93" y="12"/>
                  </a:cxn>
                  <a:cxn ang="0">
                    <a:pos x="50" y="119"/>
                  </a:cxn>
                  <a:cxn ang="0">
                    <a:pos x="20" y="49"/>
                  </a:cxn>
                  <a:cxn ang="0">
                    <a:pos x="90" y="19"/>
                  </a:cxn>
                  <a:cxn ang="0">
                    <a:pos x="120" y="89"/>
                  </a:cxn>
                  <a:cxn ang="0">
                    <a:pos x="50" y="119"/>
                  </a:cxn>
                  <a:cxn ang="0">
                    <a:pos x="50" y="119"/>
                  </a:cxn>
                  <a:cxn ang="0">
                    <a:pos x="50" y="119"/>
                  </a:cxn>
                </a:cxnLst>
                <a:rect l="0" t="0" r="r" b="b"/>
                <a:pathLst>
                  <a:path w="139" h="139">
                    <a:moveTo>
                      <a:pt x="93" y="12"/>
                    </a:moveTo>
                    <a:cubicBezTo>
                      <a:pt x="61" y="0"/>
                      <a:pt x="25" y="15"/>
                      <a:pt x="13" y="46"/>
                    </a:cubicBezTo>
                    <a:cubicBezTo>
                      <a:pt x="0" y="78"/>
                      <a:pt x="16" y="114"/>
                      <a:pt x="47" y="126"/>
                    </a:cubicBezTo>
                    <a:cubicBezTo>
                      <a:pt x="78" y="139"/>
                      <a:pt x="114" y="124"/>
                      <a:pt x="127" y="92"/>
                    </a:cubicBezTo>
                    <a:cubicBezTo>
                      <a:pt x="139" y="61"/>
                      <a:pt x="124" y="25"/>
                      <a:pt x="93" y="12"/>
                    </a:cubicBezTo>
                    <a:close/>
                    <a:moveTo>
                      <a:pt x="50" y="119"/>
                    </a:moveTo>
                    <a:cubicBezTo>
                      <a:pt x="22" y="108"/>
                      <a:pt x="9" y="77"/>
                      <a:pt x="20" y="49"/>
                    </a:cubicBezTo>
                    <a:cubicBezTo>
                      <a:pt x="31" y="22"/>
                      <a:pt x="62" y="8"/>
                      <a:pt x="90" y="19"/>
                    </a:cubicBezTo>
                    <a:cubicBezTo>
                      <a:pt x="117" y="30"/>
                      <a:pt x="131" y="62"/>
                      <a:pt x="120" y="89"/>
                    </a:cubicBezTo>
                    <a:cubicBezTo>
                      <a:pt x="109" y="117"/>
                      <a:pt x="77" y="130"/>
                      <a:pt x="50" y="119"/>
                    </a:cubicBezTo>
                    <a:close/>
                    <a:moveTo>
                      <a:pt x="50" y="119"/>
                    </a:moveTo>
                    <a:cubicBezTo>
                      <a:pt x="50" y="119"/>
                      <a:pt x="50" y="119"/>
                      <a:pt x="50" y="119"/>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81" name="Freeform: Shape 146"/>
              <p:cNvSpPr>
                <a:spLocks/>
              </p:cNvSpPr>
              <p:nvPr/>
            </p:nvSpPr>
            <p:spPr bwMode="auto">
              <a:xfrm>
                <a:off x="5710238" y="2062163"/>
                <a:ext cx="49213" cy="49213"/>
              </a:xfrm>
              <a:custGeom>
                <a:avLst/>
                <a:gdLst/>
                <a:ahLst/>
                <a:cxnLst>
                  <a:cxn ang="0">
                    <a:pos x="12" y="1"/>
                  </a:cxn>
                  <a:cxn ang="0">
                    <a:pos x="2" y="5"/>
                  </a:cxn>
                  <a:cxn ang="0">
                    <a:pos x="6" y="15"/>
                  </a:cxn>
                  <a:cxn ang="0">
                    <a:pos x="16" y="11"/>
                  </a:cxn>
                  <a:cxn ang="0">
                    <a:pos x="12" y="1"/>
                  </a:cxn>
                  <a:cxn ang="0">
                    <a:pos x="7" y="12"/>
                  </a:cxn>
                  <a:cxn ang="0">
                    <a:pos x="5" y="7"/>
                  </a:cxn>
                  <a:cxn ang="0">
                    <a:pos x="10" y="5"/>
                  </a:cxn>
                  <a:cxn ang="0">
                    <a:pos x="12" y="10"/>
                  </a:cxn>
                  <a:cxn ang="0">
                    <a:pos x="7" y="12"/>
                  </a:cxn>
                  <a:cxn ang="0">
                    <a:pos x="7" y="12"/>
                  </a:cxn>
                  <a:cxn ang="0">
                    <a:pos x="7" y="12"/>
                  </a:cxn>
                </a:cxnLst>
                <a:rect l="0" t="0" r="r" b="b"/>
                <a:pathLst>
                  <a:path w="17" h="17">
                    <a:moveTo>
                      <a:pt x="12" y="1"/>
                    </a:moveTo>
                    <a:cubicBezTo>
                      <a:pt x="8" y="0"/>
                      <a:pt x="3" y="1"/>
                      <a:pt x="2" y="5"/>
                    </a:cubicBezTo>
                    <a:cubicBezTo>
                      <a:pt x="0" y="9"/>
                      <a:pt x="2" y="14"/>
                      <a:pt x="6" y="15"/>
                    </a:cubicBezTo>
                    <a:cubicBezTo>
                      <a:pt x="10" y="17"/>
                      <a:pt x="14" y="15"/>
                      <a:pt x="16" y="11"/>
                    </a:cubicBezTo>
                    <a:cubicBezTo>
                      <a:pt x="17" y="7"/>
                      <a:pt x="16" y="3"/>
                      <a:pt x="12" y="1"/>
                    </a:cubicBezTo>
                    <a:close/>
                    <a:moveTo>
                      <a:pt x="7" y="12"/>
                    </a:moveTo>
                    <a:cubicBezTo>
                      <a:pt x="5" y="11"/>
                      <a:pt x="4" y="9"/>
                      <a:pt x="5" y="7"/>
                    </a:cubicBezTo>
                    <a:cubicBezTo>
                      <a:pt x="6" y="5"/>
                      <a:pt x="8" y="4"/>
                      <a:pt x="10" y="5"/>
                    </a:cubicBezTo>
                    <a:cubicBezTo>
                      <a:pt x="12" y="5"/>
                      <a:pt x="13" y="8"/>
                      <a:pt x="12" y="10"/>
                    </a:cubicBezTo>
                    <a:cubicBezTo>
                      <a:pt x="12" y="12"/>
                      <a:pt x="9" y="13"/>
                      <a:pt x="7" y="12"/>
                    </a:cubicBezTo>
                    <a:close/>
                    <a:moveTo>
                      <a:pt x="7" y="12"/>
                    </a:moveTo>
                    <a:cubicBezTo>
                      <a:pt x="7" y="12"/>
                      <a:pt x="7" y="12"/>
                      <a:pt x="7" y="12"/>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82" name="Freeform: Shape 147"/>
              <p:cNvSpPr>
                <a:spLocks/>
              </p:cNvSpPr>
              <p:nvPr/>
            </p:nvSpPr>
            <p:spPr bwMode="auto">
              <a:xfrm>
                <a:off x="5659438" y="2008188"/>
                <a:ext cx="152400" cy="152400"/>
              </a:xfrm>
              <a:custGeom>
                <a:avLst/>
                <a:gdLst/>
                <a:ahLst/>
                <a:cxnLst>
                  <a:cxn ang="0">
                    <a:pos x="34" y="5"/>
                  </a:cxn>
                  <a:cxn ang="0">
                    <a:pos x="4" y="18"/>
                  </a:cxn>
                  <a:cxn ang="0">
                    <a:pos x="17" y="48"/>
                  </a:cxn>
                  <a:cxn ang="0">
                    <a:pos x="47" y="35"/>
                  </a:cxn>
                  <a:cxn ang="0">
                    <a:pos x="34" y="5"/>
                  </a:cxn>
                  <a:cxn ang="0">
                    <a:pos x="20" y="41"/>
                  </a:cxn>
                  <a:cxn ang="0">
                    <a:pos x="12" y="21"/>
                  </a:cxn>
                  <a:cxn ang="0">
                    <a:pos x="31" y="12"/>
                  </a:cxn>
                  <a:cxn ang="0">
                    <a:pos x="40" y="32"/>
                  </a:cxn>
                  <a:cxn ang="0">
                    <a:pos x="20" y="41"/>
                  </a:cxn>
                  <a:cxn ang="0">
                    <a:pos x="20" y="41"/>
                  </a:cxn>
                  <a:cxn ang="0">
                    <a:pos x="20" y="41"/>
                  </a:cxn>
                </a:cxnLst>
                <a:rect l="0" t="0" r="r" b="b"/>
                <a:pathLst>
                  <a:path w="52" h="52">
                    <a:moveTo>
                      <a:pt x="34" y="5"/>
                    </a:moveTo>
                    <a:cubicBezTo>
                      <a:pt x="23" y="0"/>
                      <a:pt x="9" y="6"/>
                      <a:pt x="4" y="18"/>
                    </a:cubicBezTo>
                    <a:cubicBezTo>
                      <a:pt x="0" y="30"/>
                      <a:pt x="5" y="43"/>
                      <a:pt x="17" y="48"/>
                    </a:cubicBezTo>
                    <a:cubicBezTo>
                      <a:pt x="29" y="52"/>
                      <a:pt x="42" y="47"/>
                      <a:pt x="47" y="35"/>
                    </a:cubicBezTo>
                    <a:cubicBezTo>
                      <a:pt x="52" y="23"/>
                      <a:pt x="46" y="10"/>
                      <a:pt x="34" y="5"/>
                    </a:cubicBezTo>
                    <a:close/>
                    <a:moveTo>
                      <a:pt x="20" y="41"/>
                    </a:moveTo>
                    <a:cubicBezTo>
                      <a:pt x="12" y="37"/>
                      <a:pt x="8" y="28"/>
                      <a:pt x="12" y="21"/>
                    </a:cubicBezTo>
                    <a:cubicBezTo>
                      <a:pt x="15" y="13"/>
                      <a:pt x="24" y="9"/>
                      <a:pt x="31" y="12"/>
                    </a:cubicBezTo>
                    <a:cubicBezTo>
                      <a:pt x="39" y="15"/>
                      <a:pt x="43" y="24"/>
                      <a:pt x="40" y="32"/>
                    </a:cubicBezTo>
                    <a:cubicBezTo>
                      <a:pt x="37" y="40"/>
                      <a:pt x="28" y="44"/>
                      <a:pt x="20" y="41"/>
                    </a:cubicBezTo>
                    <a:close/>
                    <a:moveTo>
                      <a:pt x="20" y="41"/>
                    </a:moveTo>
                    <a:cubicBezTo>
                      <a:pt x="20" y="41"/>
                      <a:pt x="20" y="41"/>
                      <a:pt x="20" y="41"/>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83" name="Freeform: Shape 148"/>
              <p:cNvSpPr>
                <a:spLocks/>
              </p:cNvSpPr>
              <p:nvPr/>
            </p:nvSpPr>
            <p:spPr bwMode="auto">
              <a:xfrm>
                <a:off x="5762625" y="2111376"/>
                <a:ext cx="58738" cy="58738"/>
              </a:xfrm>
              <a:custGeom>
                <a:avLst/>
                <a:gdLst/>
                <a:ahLst/>
                <a:cxnLst>
                  <a:cxn ang="0">
                    <a:pos x="19" y="3"/>
                  </a:cxn>
                  <a:cxn ang="0">
                    <a:pos x="18" y="0"/>
                  </a:cxn>
                  <a:cxn ang="0">
                    <a:pos x="16" y="1"/>
                  </a:cxn>
                  <a:cxn ang="0">
                    <a:pos x="1" y="16"/>
                  </a:cxn>
                  <a:cxn ang="0">
                    <a:pos x="0" y="18"/>
                  </a:cxn>
                  <a:cxn ang="0">
                    <a:pos x="3" y="19"/>
                  </a:cxn>
                  <a:cxn ang="0">
                    <a:pos x="3" y="19"/>
                  </a:cxn>
                  <a:cxn ang="0">
                    <a:pos x="19" y="3"/>
                  </a:cxn>
                  <a:cxn ang="0">
                    <a:pos x="19" y="3"/>
                  </a:cxn>
                  <a:cxn ang="0">
                    <a:pos x="19" y="3"/>
                  </a:cxn>
                </a:cxnLst>
                <a:rect l="0" t="0" r="r" b="b"/>
                <a:pathLst>
                  <a:path w="20" h="20">
                    <a:moveTo>
                      <a:pt x="19" y="3"/>
                    </a:moveTo>
                    <a:cubicBezTo>
                      <a:pt x="20" y="2"/>
                      <a:pt x="19" y="1"/>
                      <a:pt x="18" y="0"/>
                    </a:cubicBezTo>
                    <a:cubicBezTo>
                      <a:pt x="17" y="0"/>
                      <a:pt x="16" y="0"/>
                      <a:pt x="16" y="1"/>
                    </a:cubicBezTo>
                    <a:cubicBezTo>
                      <a:pt x="13" y="8"/>
                      <a:pt x="8" y="13"/>
                      <a:pt x="1" y="16"/>
                    </a:cubicBezTo>
                    <a:cubicBezTo>
                      <a:pt x="0" y="16"/>
                      <a:pt x="0" y="17"/>
                      <a:pt x="0" y="18"/>
                    </a:cubicBezTo>
                    <a:cubicBezTo>
                      <a:pt x="1" y="19"/>
                      <a:pt x="2" y="20"/>
                      <a:pt x="3" y="19"/>
                    </a:cubicBezTo>
                    <a:cubicBezTo>
                      <a:pt x="3" y="19"/>
                      <a:pt x="3" y="19"/>
                      <a:pt x="3" y="19"/>
                    </a:cubicBezTo>
                    <a:cubicBezTo>
                      <a:pt x="10" y="16"/>
                      <a:pt x="16" y="10"/>
                      <a:pt x="19" y="3"/>
                    </a:cubicBezTo>
                    <a:close/>
                    <a:moveTo>
                      <a:pt x="19" y="3"/>
                    </a:moveTo>
                    <a:cubicBezTo>
                      <a:pt x="19" y="3"/>
                      <a:pt x="19" y="3"/>
                      <a:pt x="19" y="3"/>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84" name="Freeform: Shape 149"/>
              <p:cNvSpPr>
                <a:spLocks/>
              </p:cNvSpPr>
              <p:nvPr/>
            </p:nvSpPr>
            <p:spPr bwMode="auto">
              <a:xfrm>
                <a:off x="5780088" y="2125663"/>
                <a:ext cx="82550" cy="85725"/>
              </a:xfrm>
              <a:custGeom>
                <a:avLst/>
                <a:gdLst/>
                <a:ahLst/>
                <a:cxnLst>
                  <a:cxn ang="0">
                    <a:pos x="26" y="1"/>
                  </a:cxn>
                  <a:cxn ang="0">
                    <a:pos x="24" y="2"/>
                  </a:cxn>
                  <a:cxn ang="0">
                    <a:pos x="1" y="25"/>
                  </a:cxn>
                  <a:cxn ang="0">
                    <a:pos x="0" y="28"/>
                  </a:cxn>
                  <a:cxn ang="0">
                    <a:pos x="3" y="29"/>
                  </a:cxn>
                  <a:cxn ang="0">
                    <a:pos x="3" y="28"/>
                  </a:cxn>
                  <a:cxn ang="0">
                    <a:pos x="28" y="3"/>
                  </a:cxn>
                  <a:cxn ang="0">
                    <a:pos x="26" y="1"/>
                  </a:cxn>
                  <a:cxn ang="0">
                    <a:pos x="26" y="1"/>
                  </a:cxn>
                  <a:cxn ang="0">
                    <a:pos x="26" y="1"/>
                  </a:cxn>
                </a:cxnLst>
                <a:rect l="0" t="0" r="r" b="b"/>
                <a:pathLst>
                  <a:path w="28" h="29">
                    <a:moveTo>
                      <a:pt x="26" y="1"/>
                    </a:moveTo>
                    <a:cubicBezTo>
                      <a:pt x="25" y="0"/>
                      <a:pt x="24" y="1"/>
                      <a:pt x="24" y="2"/>
                    </a:cubicBezTo>
                    <a:cubicBezTo>
                      <a:pt x="20" y="13"/>
                      <a:pt x="11" y="21"/>
                      <a:pt x="1" y="25"/>
                    </a:cubicBezTo>
                    <a:cubicBezTo>
                      <a:pt x="0" y="25"/>
                      <a:pt x="0" y="27"/>
                      <a:pt x="0" y="28"/>
                    </a:cubicBezTo>
                    <a:cubicBezTo>
                      <a:pt x="1" y="29"/>
                      <a:pt x="2" y="29"/>
                      <a:pt x="3" y="29"/>
                    </a:cubicBezTo>
                    <a:cubicBezTo>
                      <a:pt x="3" y="29"/>
                      <a:pt x="3" y="29"/>
                      <a:pt x="3" y="28"/>
                    </a:cubicBezTo>
                    <a:cubicBezTo>
                      <a:pt x="14" y="24"/>
                      <a:pt x="23" y="15"/>
                      <a:pt x="28" y="3"/>
                    </a:cubicBezTo>
                    <a:cubicBezTo>
                      <a:pt x="28" y="2"/>
                      <a:pt x="27" y="1"/>
                      <a:pt x="26" y="1"/>
                    </a:cubicBezTo>
                    <a:close/>
                    <a:moveTo>
                      <a:pt x="26" y="1"/>
                    </a:moveTo>
                    <a:cubicBezTo>
                      <a:pt x="26" y="1"/>
                      <a:pt x="26" y="1"/>
                      <a:pt x="26" y="1"/>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85" name="Freeform: Shape 150"/>
              <p:cNvSpPr>
                <a:spLocks/>
              </p:cNvSpPr>
              <p:nvPr/>
            </p:nvSpPr>
            <p:spPr bwMode="auto">
              <a:xfrm>
                <a:off x="5770563" y="2120901"/>
                <a:ext cx="71438" cy="69850"/>
              </a:xfrm>
              <a:custGeom>
                <a:avLst/>
                <a:gdLst/>
                <a:ahLst/>
                <a:cxnLst>
                  <a:cxn ang="0">
                    <a:pos x="22" y="0"/>
                  </a:cxn>
                  <a:cxn ang="0">
                    <a:pos x="20" y="1"/>
                  </a:cxn>
                  <a:cxn ang="0">
                    <a:pos x="1" y="20"/>
                  </a:cxn>
                  <a:cxn ang="0">
                    <a:pos x="1" y="20"/>
                  </a:cxn>
                  <a:cxn ang="0">
                    <a:pos x="0" y="23"/>
                  </a:cxn>
                  <a:cxn ang="0">
                    <a:pos x="3" y="24"/>
                  </a:cxn>
                  <a:cxn ang="0">
                    <a:pos x="3" y="23"/>
                  </a:cxn>
                  <a:cxn ang="0">
                    <a:pos x="23" y="3"/>
                  </a:cxn>
                  <a:cxn ang="0">
                    <a:pos x="22" y="0"/>
                  </a:cxn>
                  <a:cxn ang="0">
                    <a:pos x="22" y="0"/>
                  </a:cxn>
                  <a:cxn ang="0">
                    <a:pos x="22" y="0"/>
                  </a:cxn>
                </a:cxnLst>
                <a:rect l="0" t="0" r="r" b="b"/>
                <a:pathLst>
                  <a:path w="24" h="24">
                    <a:moveTo>
                      <a:pt x="22" y="0"/>
                    </a:moveTo>
                    <a:cubicBezTo>
                      <a:pt x="21" y="0"/>
                      <a:pt x="20" y="0"/>
                      <a:pt x="20" y="1"/>
                    </a:cubicBezTo>
                    <a:cubicBezTo>
                      <a:pt x="16" y="10"/>
                      <a:pt x="10" y="17"/>
                      <a:pt x="1" y="20"/>
                    </a:cubicBezTo>
                    <a:cubicBezTo>
                      <a:pt x="1" y="20"/>
                      <a:pt x="1" y="20"/>
                      <a:pt x="1" y="20"/>
                    </a:cubicBezTo>
                    <a:cubicBezTo>
                      <a:pt x="0" y="20"/>
                      <a:pt x="0" y="22"/>
                      <a:pt x="0" y="23"/>
                    </a:cubicBezTo>
                    <a:cubicBezTo>
                      <a:pt x="1" y="24"/>
                      <a:pt x="2" y="24"/>
                      <a:pt x="3" y="24"/>
                    </a:cubicBezTo>
                    <a:cubicBezTo>
                      <a:pt x="3" y="24"/>
                      <a:pt x="3" y="23"/>
                      <a:pt x="3" y="23"/>
                    </a:cubicBezTo>
                    <a:cubicBezTo>
                      <a:pt x="12" y="20"/>
                      <a:pt x="19" y="12"/>
                      <a:pt x="23" y="3"/>
                    </a:cubicBezTo>
                    <a:cubicBezTo>
                      <a:pt x="24" y="2"/>
                      <a:pt x="23" y="0"/>
                      <a:pt x="22" y="0"/>
                    </a:cubicBezTo>
                    <a:close/>
                    <a:moveTo>
                      <a:pt x="22" y="0"/>
                    </a:moveTo>
                    <a:cubicBezTo>
                      <a:pt x="22" y="0"/>
                      <a:pt x="22" y="0"/>
                      <a:pt x="22"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86" name="Freeform: Shape 151"/>
              <p:cNvSpPr>
                <a:spLocks/>
              </p:cNvSpPr>
              <p:nvPr/>
            </p:nvSpPr>
            <p:spPr bwMode="auto">
              <a:xfrm>
                <a:off x="5651500" y="2003426"/>
                <a:ext cx="58738" cy="58738"/>
              </a:xfrm>
              <a:custGeom>
                <a:avLst/>
                <a:gdLst/>
                <a:ahLst/>
                <a:cxnLst>
                  <a:cxn ang="0">
                    <a:pos x="19" y="1"/>
                  </a:cxn>
                  <a:cxn ang="0">
                    <a:pos x="17" y="0"/>
                  </a:cxn>
                  <a:cxn ang="0">
                    <a:pos x="17" y="0"/>
                  </a:cxn>
                  <a:cxn ang="0">
                    <a:pos x="0" y="17"/>
                  </a:cxn>
                  <a:cxn ang="0">
                    <a:pos x="1" y="19"/>
                  </a:cxn>
                  <a:cxn ang="0">
                    <a:pos x="4" y="18"/>
                  </a:cxn>
                  <a:cxn ang="0">
                    <a:pos x="18" y="4"/>
                  </a:cxn>
                  <a:cxn ang="0">
                    <a:pos x="19" y="1"/>
                  </a:cxn>
                  <a:cxn ang="0">
                    <a:pos x="19" y="1"/>
                  </a:cxn>
                  <a:cxn ang="0">
                    <a:pos x="19" y="1"/>
                  </a:cxn>
                </a:cxnLst>
                <a:rect l="0" t="0" r="r" b="b"/>
                <a:pathLst>
                  <a:path w="20" h="20">
                    <a:moveTo>
                      <a:pt x="19" y="1"/>
                    </a:moveTo>
                    <a:cubicBezTo>
                      <a:pt x="19" y="0"/>
                      <a:pt x="18" y="0"/>
                      <a:pt x="17" y="0"/>
                    </a:cubicBezTo>
                    <a:cubicBezTo>
                      <a:pt x="17" y="0"/>
                      <a:pt x="17" y="0"/>
                      <a:pt x="17" y="0"/>
                    </a:cubicBezTo>
                    <a:cubicBezTo>
                      <a:pt x="9" y="3"/>
                      <a:pt x="3" y="9"/>
                      <a:pt x="0" y="17"/>
                    </a:cubicBezTo>
                    <a:cubicBezTo>
                      <a:pt x="0" y="18"/>
                      <a:pt x="0" y="19"/>
                      <a:pt x="1" y="19"/>
                    </a:cubicBezTo>
                    <a:cubicBezTo>
                      <a:pt x="2" y="20"/>
                      <a:pt x="3" y="19"/>
                      <a:pt x="4" y="18"/>
                    </a:cubicBezTo>
                    <a:cubicBezTo>
                      <a:pt x="7" y="11"/>
                      <a:pt x="12" y="6"/>
                      <a:pt x="18" y="4"/>
                    </a:cubicBezTo>
                    <a:cubicBezTo>
                      <a:pt x="19" y="3"/>
                      <a:pt x="20" y="2"/>
                      <a:pt x="19" y="1"/>
                    </a:cubicBezTo>
                    <a:close/>
                    <a:moveTo>
                      <a:pt x="19" y="1"/>
                    </a:moveTo>
                    <a:cubicBezTo>
                      <a:pt x="19" y="1"/>
                      <a:pt x="19" y="1"/>
                      <a:pt x="19" y="1"/>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87" name="Freeform: Shape 152"/>
              <p:cNvSpPr>
                <a:spLocks/>
              </p:cNvSpPr>
              <p:nvPr/>
            </p:nvSpPr>
            <p:spPr bwMode="auto">
              <a:xfrm>
                <a:off x="5610225" y="1962151"/>
                <a:ext cx="82550" cy="82550"/>
              </a:xfrm>
              <a:custGeom>
                <a:avLst/>
                <a:gdLst/>
                <a:ahLst/>
                <a:cxnLst>
                  <a:cxn ang="0">
                    <a:pos x="27" y="1"/>
                  </a:cxn>
                  <a:cxn ang="0">
                    <a:pos x="25" y="0"/>
                  </a:cxn>
                  <a:cxn ang="0">
                    <a:pos x="25" y="0"/>
                  </a:cxn>
                  <a:cxn ang="0">
                    <a:pos x="0" y="25"/>
                  </a:cxn>
                  <a:cxn ang="0">
                    <a:pos x="1" y="28"/>
                  </a:cxn>
                  <a:cxn ang="0">
                    <a:pos x="4" y="27"/>
                  </a:cxn>
                  <a:cxn ang="0">
                    <a:pos x="26" y="3"/>
                  </a:cxn>
                  <a:cxn ang="0">
                    <a:pos x="27" y="1"/>
                  </a:cxn>
                  <a:cxn ang="0">
                    <a:pos x="27" y="1"/>
                  </a:cxn>
                  <a:cxn ang="0">
                    <a:pos x="27" y="1"/>
                  </a:cxn>
                </a:cxnLst>
                <a:rect l="0" t="0" r="r" b="b"/>
                <a:pathLst>
                  <a:path w="28" h="28">
                    <a:moveTo>
                      <a:pt x="27" y="1"/>
                    </a:moveTo>
                    <a:cubicBezTo>
                      <a:pt x="27" y="0"/>
                      <a:pt x="26" y="0"/>
                      <a:pt x="25" y="0"/>
                    </a:cubicBezTo>
                    <a:cubicBezTo>
                      <a:pt x="25" y="0"/>
                      <a:pt x="25" y="0"/>
                      <a:pt x="25" y="0"/>
                    </a:cubicBezTo>
                    <a:cubicBezTo>
                      <a:pt x="14" y="5"/>
                      <a:pt x="5" y="13"/>
                      <a:pt x="0" y="25"/>
                    </a:cubicBezTo>
                    <a:cubicBezTo>
                      <a:pt x="0" y="26"/>
                      <a:pt x="0" y="27"/>
                      <a:pt x="1" y="28"/>
                    </a:cubicBezTo>
                    <a:cubicBezTo>
                      <a:pt x="2" y="28"/>
                      <a:pt x="3" y="28"/>
                      <a:pt x="4" y="27"/>
                    </a:cubicBezTo>
                    <a:cubicBezTo>
                      <a:pt x="8" y="16"/>
                      <a:pt x="16" y="8"/>
                      <a:pt x="26" y="3"/>
                    </a:cubicBezTo>
                    <a:cubicBezTo>
                      <a:pt x="27" y="3"/>
                      <a:pt x="28" y="2"/>
                      <a:pt x="27" y="1"/>
                    </a:cubicBezTo>
                    <a:close/>
                    <a:moveTo>
                      <a:pt x="27" y="1"/>
                    </a:moveTo>
                    <a:cubicBezTo>
                      <a:pt x="27" y="1"/>
                      <a:pt x="27" y="1"/>
                      <a:pt x="27" y="1"/>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88" name="Freeform: Shape 153"/>
              <p:cNvSpPr>
                <a:spLocks/>
              </p:cNvSpPr>
              <p:nvPr/>
            </p:nvSpPr>
            <p:spPr bwMode="auto">
              <a:xfrm>
                <a:off x="5630863" y="1982788"/>
                <a:ext cx="69850" cy="69850"/>
              </a:xfrm>
              <a:custGeom>
                <a:avLst/>
                <a:gdLst/>
                <a:ahLst/>
                <a:cxnLst>
                  <a:cxn ang="0">
                    <a:pos x="22" y="4"/>
                  </a:cxn>
                  <a:cxn ang="0">
                    <a:pos x="23" y="1"/>
                  </a:cxn>
                  <a:cxn ang="0">
                    <a:pos x="21" y="0"/>
                  </a:cxn>
                  <a:cxn ang="0">
                    <a:pos x="21" y="0"/>
                  </a:cxn>
                  <a:cxn ang="0">
                    <a:pos x="0" y="21"/>
                  </a:cxn>
                  <a:cxn ang="0">
                    <a:pos x="1" y="24"/>
                  </a:cxn>
                  <a:cxn ang="0">
                    <a:pos x="4" y="22"/>
                  </a:cxn>
                  <a:cxn ang="0">
                    <a:pos x="22" y="4"/>
                  </a:cxn>
                  <a:cxn ang="0">
                    <a:pos x="22" y="4"/>
                  </a:cxn>
                  <a:cxn ang="0">
                    <a:pos x="22" y="4"/>
                  </a:cxn>
                </a:cxnLst>
                <a:rect l="0" t="0" r="r" b="b"/>
                <a:pathLst>
                  <a:path w="24" h="24">
                    <a:moveTo>
                      <a:pt x="22" y="4"/>
                    </a:moveTo>
                    <a:cubicBezTo>
                      <a:pt x="23" y="3"/>
                      <a:pt x="24" y="2"/>
                      <a:pt x="23" y="1"/>
                    </a:cubicBezTo>
                    <a:cubicBezTo>
                      <a:pt x="23" y="0"/>
                      <a:pt x="22" y="0"/>
                      <a:pt x="21" y="0"/>
                    </a:cubicBezTo>
                    <a:cubicBezTo>
                      <a:pt x="21" y="0"/>
                      <a:pt x="21" y="0"/>
                      <a:pt x="21" y="0"/>
                    </a:cubicBezTo>
                    <a:cubicBezTo>
                      <a:pt x="12" y="4"/>
                      <a:pt x="4" y="11"/>
                      <a:pt x="0" y="21"/>
                    </a:cubicBezTo>
                    <a:cubicBezTo>
                      <a:pt x="0" y="22"/>
                      <a:pt x="0" y="23"/>
                      <a:pt x="1" y="24"/>
                    </a:cubicBezTo>
                    <a:cubicBezTo>
                      <a:pt x="2" y="24"/>
                      <a:pt x="3" y="23"/>
                      <a:pt x="4" y="22"/>
                    </a:cubicBezTo>
                    <a:cubicBezTo>
                      <a:pt x="7" y="14"/>
                      <a:pt x="14" y="7"/>
                      <a:pt x="22" y="4"/>
                    </a:cubicBezTo>
                    <a:close/>
                    <a:moveTo>
                      <a:pt x="22" y="4"/>
                    </a:moveTo>
                    <a:cubicBezTo>
                      <a:pt x="22" y="4"/>
                      <a:pt x="22" y="4"/>
                      <a:pt x="22"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sp>
          <p:nvSpPr>
            <p:cNvPr id="70" name="Freeform: Shape 154"/>
            <p:cNvSpPr>
              <a:spLocks/>
            </p:cNvSpPr>
            <p:nvPr/>
          </p:nvSpPr>
          <p:spPr bwMode="auto">
            <a:xfrm>
              <a:off x="5683958" y="2188697"/>
              <a:ext cx="193560" cy="193558"/>
            </a:xfrm>
            <a:custGeom>
              <a:avLst/>
              <a:gdLst/>
              <a:ahLst/>
              <a:cxnLst>
                <a:cxn ang="0">
                  <a:pos x="77" y="14"/>
                </a:cxn>
                <a:cxn ang="0">
                  <a:pos x="51" y="34"/>
                </a:cxn>
                <a:cxn ang="0">
                  <a:pos x="0" y="54"/>
                </a:cxn>
                <a:cxn ang="0">
                  <a:pos x="23" y="80"/>
                </a:cxn>
                <a:cxn ang="0">
                  <a:pos x="31" y="123"/>
                </a:cxn>
                <a:cxn ang="0">
                  <a:pos x="54" y="115"/>
                </a:cxn>
                <a:cxn ang="0">
                  <a:pos x="50" y="103"/>
                </a:cxn>
                <a:cxn ang="0">
                  <a:pos x="50" y="76"/>
                </a:cxn>
                <a:cxn ang="0">
                  <a:pos x="51" y="74"/>
                </a:cxn>
                <a:cxn ang="0">
                  <a:pos x="52" y="73"/>
                </a:cxn>
                <a:cxn ang="0">
                  <a:pos x="53" y="73"/>
                </a:cxn>
                <a:cxn ang="0">
                  <a:pos x="77" y="94"/>
                </a:cxn>
                <a:cxn ang="0">
                  <a:pos x="123" y="54"/>
                </a:cxn>
                <a:cxn ang="0">
                  <a:pos x="77" y="54"/>
                </a:cxn>
                <a:cxn ang="0">
                  <a:pos x="88" y="42"/>
                </a:cxn>
                <a:cxn ang="0">
                  <a:pos x="88" y="65"/>
                </a:cxn>
                <a:cxn ang="0">
                  <a:pos x="77" y="54"/>
                </a:cxn>
                <a:cxn ang="0">
                  <a:pos x="15" y="42"/>
                </a:cxn>
                <a:cxn ang="0">
                  <a:pos x="38" y="54"/>
                </a:cxn>
                <a:cxn ang="0">
                  <a:pos x="15" y="65"/>
                </a:cxn>
                <a:cxn ang="0">
                  <a:pos x="46" y="115"/>
                </a:cxn>
                <a:cxn ang="0">
                  <a:pos x="31" y="80"/>
                </a:cxn>
                <a:cxn ang="0">
                  <a:pos x="31" y="73"/>
                </a:cxn>
                <a:cxn ang="0">
                  <a:pos x="43" y="73"/>
                </a:cxn>
                <a:cxn ang="0">
                  <a:pos x="42" y="103"/>
                </a:cxn>
                <a:cxn ang="0">
                  <a:pos x="46" y="112"/>
                </a:cxn>
                <a:cxn ang="0">
                  <a:pos x="51" y="65"/>
                </a:cxn>
                <a:cxn ang="0">
                  <a:pos x="50" y="65"/>
                </a:cxn>
                <a:cxn ang="0">
                  <a:pos x="50" y="42"/>
                </a:cxn>
                <a:cxn ang="0">
                  <a:pos x="71" y="34"/>
                </a:cxn>
                <a:cxn ang="0">
                  <a:pos x="71" y="73"/>
                </a:cxn>
                <a:cxn ang="0">
                  <a:pos x="96" y="100"/>
                </a:cxn>
                <a:cxn ang="0">
                  <a:pos x="88" y="73"/>
                </a:cxn>
                <a:cxn ang="0">
                  <a:pos x="88" y="34"/>
                </a:cxn>
                <a:cxn ang="0">
                  <a:pos x="96" y="8"/>
                </a:cxn>
                <a:cxn ang="0">
                  <a:pos x="96" y="100"/>
                </a:cxn>
                <a:cxn ang="0">
                  <a:pos x="96" y="100"/>
                </a:cxn>
              </a:cxnLst>
              <a:rect l="0" t="0" r="r" b="b"/>
              <a:pathLst>
                <a:path w="123" h="123">
                  <a:moveTo>
                    <a:pt x="96" y="0"/>
                  </a:moveTo>
                  <a:cubicBezTo>
                    <a:pt x="88" y="0"/>
                    <a:pt x="82" y="5"/>
                    <a:pt x="77" y="14"/>
                  </a:cubicBezTo>
                  <a:cubicBezTo>
                    <a:pt x="77" y="14"/>
                    <a:pt x="77" y="14"/>
                    <a:pt x="77" y="14"/>
                  </a:cubicBezTo>
                  <a:cubicBezTo>
                    <a:pt x="71" y="26"/>
                    <a:pt x="61" y="34"/>
                    <a:pt x="51" y="34"/>
                  </a:cubicBezTo>
                  <a:cubicBezTo>
                    <a:pt x="15" y="34"/>
                    <a:pt x="15" y="34"/>
                    <a:pt x="15" y="34"/>
                  </a:cubicBezTo>
                  <a:cubicBezTo>
                    <a:pt x="7" y="34"/>
                    <a:pt x="0" y="43"/>
                    <a:pt x="0" y="54"/>
                  </a:cubicBezTo>
                  <a:cubicBezTo>
                    <a:pt x="0" y="64"/>
                    <a:pt x="7" y="73"/>
                    <a:pt x="15" y="73"/>
                  </a:cubicBezTo>
                  <a:cubicBezTo>
                    <a:pt x="20" y="73"/>
                    <a:pt x="23" y="76"/>
                    <a:pt x="23" y="80"/>
                  </a:cubicBezTo>
                  <a:cubicBezTo>
                    <a:pt x="23" y="115"/>
                    <a:pt x="23" y="115"/>
                    <a:pt x="23" y="115"/>
                  </a:cubicBezTo>
                  <a:cubicBezTo>
                    <a:pt x="23" y="119"/>
                    <a:pt x="26" y="123"/>
                    <a:pt x="31" y="123"/>
                  </a:cubicBezTo>
                  <a:cubicBezTo>
                    <a:pt x="46" y="123"/>
                    <a:pt x="46" y="123"/>
                    <a:pt x="46" y="123"/>
                  </a:cubicBezTo>
                  <a:cubicBezTo>
                    <a:pt x="50" y="123"/>
                    <a:pt x="54" y="119"/>
                    <a:pt x="54" y="115"/>
                  </a:cubicBezTo>
                  <a:cubicBezTo>
                    <a:pt x="54" y="111"/>
                    <a:pt x="54" y="111"/>
                    <a:pt x="54" y="111"/>
                  </a:cubicBezTo>
                  <a:cubicBezTo>
                    <a:pt x="54" y="107"/>
                    <a:pt x="50" y="106"/>
                    <a:pt x="50" y="103"/>
                  </a:cubicBezTo>
                  <a:cubicBezTo>
                    <a:pt x="50" y="77"/>
                    <a:pt x="50" y="77"/>
                    <a:pt x="50" y="77"/>
                  </a:cubicBezTo>
                  <a:cubicBezTo>
                    <a:pt x="50" y="76"/>
                    <a:pt x="50" y="76"/>
                    <a:pt x="50" y="76"/>
                  </a:cubicBezTo>
                  <a:cubicBezTo>
                    <a:pt x="50" y="76"/>
                    <a:pt x="50" y="75"/>
                    <a:pt x="50" y="75"/>
                  </a:cubicBezTo>
                  <a:cubicBezTo>
                    <a:pt x="50" y="75"/>
                    <a:pt x="51" y="75"/>
                    <a:pt x="51" y="74"/>
                  </a:cubicBezTo>
                  <a:cubicBezTo>
                    <a:pt x="51" y="74"/>
                    <a:pt x="51" y="74"/>
                    <a:pt x="52" y="73"/>
                  </a:cubicBezTo>
                  <a:cubicBezTo>
                    <a:pt x="52" y="73"/>
                    <a:pt x="52" y="73"/>
                    <a:pt x="52" y="73"/>
                  </a:cubicBezTo>
                  <a:cubicBezTo>
                    <a:pt x="52" y="73"/>
                    <a:pt x="52" y="73"/>
                    <a:pt x="52" y="73"/>
                  </a:cubicBezTo>
                  <a:cubicBezTo>
                    <a:pt x="52" y="73"/>
                    <a:pt x="53" y="73"/>
                    <a:pt x="53" y="73"/>
                  </a:cubicBezTo>
                  <a:cubicBezTo>
                    <a:pt x="63" y="74"/>
                    <a:pt x="71" y="82"/>
                    <a:pt x="77" y="94"/>
                  </a:cubicBezTo>
                  <a:cubicBezTo>
                    <a:pt x="77" y="94"/>
                    <a:pt x="77" y="94"/>
                    <a:pt x="77" y="94"/>
                  </a:cubicBezTo>
                  <a:cubicBezTo>
                    <a:pt x="82" y="102"/>
                    <a:pt x="88" y="107"/>
                    <a:pt x="96" y="107"/>
                  </a:cubicBezTo>
                  <a:cubicBezTo>
                    <a:pt x="114" y="107"/>
                    <a:pt x="123" y="80"/>
                    <a:pt x="123" y="54"/>
                  </a:cubicBezTo>
                  <a:cubicBezTo>
                    <a:pt x="123" y="27"/>
                    <a:pt x="114" y="0"/>
                    <a:pt x="96" y="0"/>
                  </a:cubicBezTo>
                  <a:close/>
                  <a:moveTo>
                    <a:pt x="77" y="54"/>
                  </a:moveTo>
                  <a:cubicBezTo>
                    <a:pt x="77" y="50"/>
                    <a:pt x="77" y="46"/>
                    <a:pt x="77" y="42"/>
                  </a:cubicBezTo>
                  <a:cubicBezTo>
                    <a:pt x="88" y="42"/>
                    <a:pt x="88" y="42"/>
                    <a:pt x="88" y="42"/>
                  </a:cubicBezTo>
                  <a:cubicBezTo>
                    <a:pt x="92" y="42"/>
                    <a:pt x="96" y="47"/>
                    <a:pt x="96" y="54"/>
                  </a:cubicBezTo>
                  <a:cubicBezTo>
                    <a:pt x="96" y="60"/>
                    <a:pt x="92" y="65"/>
                    <a:pt x="88" y="65"/>
                  </a:cubicBezTo>
                  <a:cubicBezTo>
                    <a:pt x="77" y="65"/>
                    <a:pt x="77" y="65"/>
                    <a:pt x="77" y="65"/>
                  </a:cubicBezTo>
                  <a:cubicBezTo>
                    <a:pt x="77" y="61"/>
                    <a:pt x="77" y="58"/>
                    <a:pt x="77" y="54"/>
                  </a:cubicBezTo>
                  <a:close/>
                  <a:moveTo>
                    <a:pt x="8" y="54"/>
                  </a:moveTo>
                  <a:cubicBezTo>
                    <a:pt x="8" y="47"/>
                    <a:pt x="11" y="42"/>
                    <a:pt x="15" y="42"/>
                  </a:cubicBezTo>
                  <a:cubicBezTo>
                    <a:pt x="42" y="42"/>
                    <a:pt x="42" y="42"/>
                    <a:pt x="42" y="42"/>
                  </a:cubicBezTo>
                  <a:cubicBezTo>
                    <a:pt x="40" y="45"/>
                    <a:pt x="38" y="49"/>
                    <a:pt x="38" y="54"/>
                  </a:cubicBezTo>
                  <a:cubicBezTo>
                    <a:pt x="38" y="58"/>
                    <a:pt x="40" y="62"/>
                    <a:pt x="42" y="65"/>
                  </a:cubicBezTo>
                  <a:cubicBezTo>
                    <a:pt x="15" y="65"/>
                    <a:pt x="15" y="65"/>
                    <a:pt x="15" y="65"/>
                  </a:cubicBezTo>
                  <a:cubicBezTo>
                    <a:pt x="11" y="65"/>
                    <a:pt x="8" y="60"/>
                    <a:pt x="8" y="54"/>
                  </a:cubicBezTo>
                  <a:close/>
                  <a:moveTo>
                    <a:pt x="46" y="115"/>
                  </a:moveTo>
                  <a:cubicBezTo>
                    <a:pt x="31" y="115"/>
                    <a:pt x="31" y="115"/>
                    <a:pt x="31" y="115"/>
                  </a:cubicBezTo>
                  <a:cubicBezTo>
                    <a:pt x="31" y="80"/>
                    <a:pt x="31" y="80"/>
                    <a:pt x="31" y="80"/>
                  </a:cubicBezTo>
                  <a:cubicBezTo>
                    <a:pt x="31" y="78"/>
                    <a:pt x="30" y="75"/>
                    <a:pt x="29" y="73"/>
                  </a:cubicBezTo>
                  <a:cubicBezTo>
                    <a:pt x="31" y="73"/>
                    <a:pt x="31" y="73"/>
                    <a:pt x="31" y="73"/>
                  </a:cubicBezTo>
                  <a:cubicBezTo>
                    <a:pt x="31" y="73"/>
                    <a:pt x="31" y="73"/>
                    <a:pt x="31" y="73"/>
                  </a:cubicBezTo>
                  <a:cubicBezTo>
                    <a:pt x="43" y="73"/>
                    <a:pt x="43" y="73"/>
                    <a:pt x="43" y="73"/>
                  </a:cubicBezTo>
                  <a:cubicBezTo>
                    <a:pt x="42" y="74"/>
                    <a:pt x="42" y="75"/>
                    <a:pt x="42" y="77"/>
                  </a:cubicBezTo>
                  <a:cubicBezTo>
                    <a:pt x="42" y="103"/>
                    <a:pt x="42" y="103"/>
                    <a:pt x="42" y="103"/>
                  </a:cubicBezTo>
                  <a:cubicBezTo>
                    <a:pt x="42" y="107"/>
                    <a:pt x="44" y="110"/>
                    <a:pt x="46" y="111"/>
                  </a:cubicBezTo>
                  <a:cubicBezTo>
                    <a:pt x="46" y="111"/>
                    <a:pt x="46" y="111"/>
                    <a:pt x="46" y="112"/>
                  </a:cubicBezTo>
                  <a:lnTo>
                    <a:pt x="46" y="115"/>
                  </a:lnTo>
                  <a:close/>
                  <a:moveTo>
                    <a:pt x="51" y="65"/>
                  </a:moveTo>
                  <a:cubicBezTo>
                    <a:pt x="50" y="65"/>
                    <a:pt x="50" y="65"/>
                    <a:pt x="50" y="65"/>
                  </a:cubicBezTo>
                  <a:cubicBezTo>
                    <a:pt x="50" y="65"/>
                    <a:pt x="50" y="65"/>
                    <a:pt x="50" y="65"/>
                  </a:cubicBezTo>
                  <a:cubicBezTo>
                    <a:pt x="46" y="65"/>
                    <a:pt x="42" y="60"/>
                    <a:pt x="42" y="54"/>
                  </a:cubicBezTo>
                  <a:cubicBezTo>
                    <a:pt x="42" y="47"/>
                    <a:pt x="46" y="42"/>
                    <a:pt x="50" y="42"/>
                  </a:cubicBezTo>
                  <a:cubicBezTo>
                    <a:pt x="51" y="42"/>
                    <a:pt x="51" y="42"/>
                    <a:pt x="51" y="42"/>
                  </a:cubicBezTo>
                  <a:cubicBezTo>
                    <a:pt x="58" y="42"/>
                    <a:pt x="65" y="39"/>
                    <a:pt x="71" y="34"/>
                  </a:cubicBezTo>
                  <a:cubicBezTo>
                    <a:pt x="70" y="40"/>
                    <a:pt x="69" y="47"/>
                    <a:pt x="69" y="54"/>
                  </a:cubicBezTo>
                  <a:cubicBezTo>
                    <a:pt x="69" y="60"/>
                    <a:pt x="70" y="67"/>
                    <a:pt x="71" y="73"/>
                  </a:cubicBezTo>
                  <a:cubicBezTo>
                    <a:pt x="65" y="68"/>
                    <a:pt x="58" y="65"/>
                    <a:pt x="51" y="65"/>
                  </a:cubicBezTo>
                  <a:close/>
                  <a:moveTo>
                    <a:pt x="96" y="100"/>
                  </a:moveTo>
                  <a:cubicBezTo>
                    <a:pt x="88" y="100"/>
                    <a:pt x="82" y="89"/>
                    <a:pt x="79" y="73"/>
                  </a:cubicBezTo>
                  <a:cubicBezTo>
                    <a:pt x="88" y="73"/>
                    <a:pt x="88" y="73"/>
                    <a:pt x="88" y="73"/>
                  </a:cubicBezTo>
                  <a:cubicBezTo>
                    <a:pt x="97" y="73"/>
                    <a:pt x="104" y="64"/>
                    <a:pt x="104" y="54"/>
                  </a:cubicBezTo>
                  <a:cubicBezTo>
                    <a:pt x="104" y="43"/>
                    <a:pt x="97" y="34"/>
                    <a:pt x="88" y="34"/>
                  </a:cubicBezTo>
                  <a:cubicBezTo>
                    <a:pt x="79" y="34"/>
                    <a:pt x="79" y="34"/>
                    <a:pt x="79" y="34"/>
                  </a:cubicBezTo>
                  <a:cubicBezTo>
                    <a:pt x="82" y="19"/>
                    <a:pt x="88" y="8"/>
                    <a:pt x="96" y="8"/>
                  </a:cubicBezTo>
                  <a:cubicBezTo>
                    <a:pt x="107" y="8"/>
                    <a:pt x="115" y="28"/>
                    <a:pt x="115" y="54"/>
                  </a:cubicBezTo>
                  <a:cubicBezTo>
                    <a:pt x="115" y="79"/>
                    <a:pt x="107" y="100"/>
                    <a:pt x="96" y="100"/>
                  </a:cubicBezTo>
                  <a:close/>
                  <a:moveTo>
                    <a:pt x="96" y="100"/>
                  </a:moveTo>
                  <a:cubicBezTo>
                    <a:pt x="96" y="100"/>
                    <a:pt x="96" y="100"/>
                    <a:pt x="96" y="100"/>
                  </a:cubicBezTo>
                </a:path>
              </a:pathLst>
            </a:custGeom>
            <a:solidFill>
              <a:schemeClr val="bg1"/>
            </a:solid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71" name="Freeform: Shape 155"/>
            <p:cNvSpPr>
              <a:spLocks/>
            </p:cNvSpPr>
            <p:nvPr/>
          </p:nvSpPr>
          <p:spPr bwMode="auto">
            <a:xfrm>
              <a:off x="5531542" y="2544132"/>
              <a:ext cx="193560" cy="132166"/>
            </a:xfrm>
            <a:custGeom>
              <a:avLst/>
              <a:gdLst/>
              <a:ahLst/>
              <a:cxnLst>
                <a:cxn ang="0">
                  <a:pos x="115" y="4"/>
                </a:cxn>
                <a:cxn ang="0">
                  <a:pos x="112" y="4"/>
                </a:cxn>
                <a:cxn ang="0">
                  <a:pos x="107" y="6"/>
                </a:cxn>
                <a:cxn ang="0">
                  <a:pos x="96" y="16"/>
                </a:cxn>
                <a:cxn ang="0">
                  <a:pos x="96" y="12"/>
                </a:cxn>
                <a:cxn ang="0">
                  <a:pos x="85" y="0"/>
                </a:cxn>
                <a:cxn ang="0">
                  <a:pos x="12" y="0"/>
                </a:cxn>
                <a:cxn ang="0">
                  <a:pos x="0" y="12"/>
                </a:cxn>
                <a:cxn ang="0">
                  <a:pos x="0" y="73"/>
                </a:cxn>
                <a:cxn ang="0">
                  <a:pos x="12" y="84"/>
                </a:cxn>
                <a:cxn ang="0">
                  <a:pos x="85" y="84"/>
                </a:cxn>
                <a:cxn ang="0">
                  <a:pos x="96" y="73"/>
                </a:cxn>
                <a:cxn ang="0">
                  <a:pos x="96" y="68"/>
                </a:cxn>
                <a:cxn ang="0">
                  <a:pos x="107" y="78"/>
                </a:cxn>
                <a:cxn ang="0">
                  <a:pos x="112" y="81"/>
                </a:cxn>
                <a:cxn ang="0">
                  <a:pos x="115" y="81"/>
                </a:cxn>
                <a:cxn ang="0">
                  <a:pos x="123" y="73"/>
                </a:cxn>
                <a:cxn ang="0">
                  <a:pos x="123" y="12"/>
                </a:cxn>
                <a:cxn ang="0">
                  <a:pos x="115" y="4"/>
                </a:cxn>
                <a:cxn ang="0">
                  <a:pos x="12" y="77"/>
                </a:cxn>
                <a:cxn ang="0">
                  <a:pos x="8" y="73"/>
                </a:cxn>
                <a:cxn ang="0">
                  <a:pos x="8" y="12"/>
                </a:cxn>
                <a:cxn ang="0">
                  <a:pos x="12" y="8"/>
                </a:cxn>
                <a:cxn ang="0">
                  <a:pos x="85" y="8"/>
                </a:cxn>
                <a:cxn ang="0">
                  <a:pos x="89" y="12"/>
                </a:cxn>
                <a:cxn ang="0">
                  <a:pos x="89" y="73"/>
                </a:cxn>
                <a:cxn ang="0">
                  <a:pos x="85" y="77"/>
                </a:cxn>
                <a:cxn ang="0">
                  <a:pos x="12" y="77"/>
                </a:cxn>
                <a:cxn ang="0">
                  <a:pos x="115" y="73"/>
                </a:cxn>
                <a:cxn ang="0">
                  <a:pos x="112" y="73"/>
                </a:cxn>
                <a:cxn ang="0">
                  <a:pos x="96" y="58"/>
                </a:cxn>
                <a:cxn ang="0">
                  <a:pos x="96" y="58"/>
                </a:cxn>
                <a:cxn ang="0">
                  <a:pos x="92" y="54"/>
                </a:cxn>
                <a:cxn ang="0">
                  <a:pos x="92" y="31"/>
                </a:cxn>
                <a:cxn ang="0">
                  <a:pos x="112" y="12"/>
                </a:cxn>
                <a:cxn ang="0">
                  <a:pos x="115" y="12"/>
                </a:cxn>
                <a:cxn ang="0">
                  <a:pos x="115" y="73"/>
                </a:cxn>
                <a:cxn ang="0">
                  <a:pos x="115" y="73"/>
                </a:cxn>
                <a:cxn ang="0">
                  <a:pos x="115" y="73"/>
                </a:cxn>
              </a:cxnLst>
              <a:rect l="0" t="0" r="r" b="b"/>
              <a:pathLst>
                <a:path w="123" h="84">
                  <a:moveTo>
                    <a:pt x="115" y="4"/>
                  </a:moveTo>
                  <a:cubicBezTo>
                    <a:pt x="112" y="4"/>
                    <a:pt x="112" y="4"/>
                    <a:pt x="112" y="4"/>
                  </a:cubicBezTo>
                  <a:cubicBezTo>
                    <a:pt x="110" y="4"/>
                    <a:pt x="108" y="5"/>
                    <a:pt x="107" y="6"/>
                  </a:cubicBezTo>
                  <a:cubicBezTo>
                    <a:pt x="96" y="16"/>
                    <a:pt x="96" y="16"/>
                    <a:pt x="96" y="16"/>
                  </a:cubicBezTo>
                  <a:cubicBezTo>
                    <a:pt x="96" y="12"/>
                    <a:pt x="96" y="12"/>
                    <a:pt x="96" y="12"/>
                  </a:cubicBezTo>
                  <a:cubicBezTo>
                    <a:pt x="96" y="5"/>
                    <a:pt x="91" y="0"/>
                    <a:pt x="85" y="0"/>
                  </a:cubicBezTo>
                  <a:cubicBezTo>
                    <a:pt x="12" y="0"/>
                    <a:pt x="12" y="0"/>
                    <a:pt x="12" y="0"/>
                  </a:cubicBezTo>
                  <a:cubicBezTo>
                    <a:pt x="6" y="0"/>
                    <a:pt x="0" y="5"/>
                    <a:pt x="0" y="12"/>
                  </a:cubicBezTo>
                  <a:cubicBezTo>
                    <a:pt x="0" y="73"/>
                    <a:pt x="0" y="73"/>
                    <a:pt x="0" y="73"/>
                  </a:cubicBezTo>
                  <a:cubicBezTo>
                    <a:pt x="0" y="79"/>
                    <a:pt x="6" y="84"/>
                    <a:pt x="12" y="84"/>
                  </a:cubicBezTo>
                  <a:cubicBezTo>
                    <a:pt x="85" y="84"/>
                    <a:pt x="85" y="84"/>
                    <a:pt x="85" y="84"/>
                  </a:cubicBezTo>
                  <a:cubicBezTo>
                    <a:pt x="91" y="84"/>
                    <a:pt x="96" y="79"/>
                    <a:pt x="96" y="73"/>
                  </a:cubicBezTo>
                  <a:cubicBezTo>
                    <a:pt x="96" y="68"/>
                    <a:pt x="96" y="68"/>
                    <a:pt x="96" y="68"/>
                  </a:cubicBezTo>
                  <a:cubicBezTo>
                    <a:pt x="107" y="78"/>
                    <a:pt x="107" y="78"/>
                    <a:pt x="107" y="78"/>
                  </a:cubicBezTo>
                  <a:cubicBezTo>
                    <a:pt x="108" y="80"/>
                    <a:pt x="110" y="81"/>
                    <a:pt x="112" y="81"/>
                  </a:cubicBezTo>
                  <a:cubicBezTo>
                    <a:pt x="115" y="81"/>
                    <a:pt x="115" y="81"/>
                    <a:pt x="115" y="81"/>
                  </a:cubicBezTo>
                  <a:cubicBezTo>
                    <a:pt x="120" y="81"/>
                    <a:pt x="123" y="77"/>
                    <a:pt x="123" y="73"/>
                  </a:cubicBezTo>
                  <a:cubicBezTo>
                    <a:pt x="123" y="12"/>
                    <a:pt x="123" y="12"/>
                    <a:pt x="123" y="12"/>
                  </a:cubicBezTo>
                  <a:cubicBezTo>
                    <a:pt x="123" y="7"/>
                    <a:pt x="120" y="4"/>
                    <a:pt x="115" y="4"/>
                  </a:cubicBezTo>
                  <a:close/>
                  <a:moveTo>
                    <a:pt x="12" y="77"/>
                  </a:moveTo>
                  <a:cubicBezTo>
                    <a:pt x="10" y="77"/>
                    <a:pt x="8" y="75"/>
                    <a:pt x="8" y="73"/>
                  </a:cubicBezTo>
                  <a:cubicBezTo>
                    <a:pt x="8" y="12"/>
                    <a:pt x="8" y="12"/>
                    <a:pt x="8" y="12"/>
                  </a:cubicBezTo>
                  <a:cubicBezTo>
                    <a:pt x="8" y="9"/>
                    <a:pt x="10" y="8"/>
                    <a:pt x="12" y="8"/>
                  </a:cubicBezTo>
                  <a:cubicBezTo>
                    <a:pt x="85" y="8"/>
                    <a:pt x="85" y="8"/>
                    <a:pt x="85" y="8"/>
                  </a:cubicBezTo>
                  <a:cubicBezTo>
                    <a:pt x="87" y="8"/>
                    <a:pt x="89" y="9"/>
                    <a:pt x="89" y="12"/>
                  </a:cubicBezTo>
                  <a:cubicBezTo>
                    <a:pt x="89" y="73"/>
                    <a:pt x="89" y="73"/>
                    <a:pt x="89" y="73"/>
                  </a:cubicBezTo>
                  <a:cubicBezTo>
                    <a:pt x="89" y="75"/>
                    <a:pt x="87" y="77"/>
                    <a:pt x="85" y="77"/>
                  </a:cubicBezTo>
                  <a:lnTo>
                    <a:pt x="12" y="77"/>
                  </a:lnTo>
                  <a:close/>
                  <a:moveTo>
                    <a:pt x="115" y="73"/>
                  </a:moveTo>
                  <a:cubicBezTo>
                    <a:pt x="112" y="73"/>
                    <a:pt x="112" y="73"/>
                    <a:pt x="112" y="73"/>
                  </a:cubicBezTo>
                  <a:cubicBezTo>
                    <a:pt x="96" y="58"/>
                    <a:pt x="96" y="58"/>
                    <a:pt x="96" y="58"/>
                  </a:cubicBezTo>
                  <a:cubicBezTo>
                    <a:pt x="96" y="58"/>
                    <a:pt x="96" y="58"/>
                    <a:pt x="96" y="58"/>
                  </a:cubicBezTo>
                  <a:cubicBezTo>
                    <a:pt x="92" y="54"/>
                    <a:pt x="92" y="54"/>
                    <a:pt x="92" y="54"/>
                  </a:cubicBezTo>
                  <a:cubicBezTo>
                    <a:pt x="92" y="31"/>
                    <a:pt x="92" y="31"/>
                    <a:pt x="92" y="31"/>
                  </a:cubicBezTo>
                  <a:cubicBezTo>
                    <a:pt x="112" y="12"/>
                    <a:pt x="112" y="12"/>
                    <a:pt x="112" y="12"/>
                  </a:cubicBezTo>
                  <a:cubicBezTo>
                    <a:pt x="115" y="12"/>
                    <a:pt x="115" y="12"/>
                    <a:pt x="115" y="12"/>
                  </a:cubicBezTo>
                  <a:lnTo>
                    <a:pt x="115" y="73"/>
                  </a:lnTo>
                  <a:close/>
                  <a:moveTo>
                    <a:pt x="115" y="73"/>
                  </a:moveTo>
                  <a:cubicBezTo>
                    <a:pt x="115" y="73"/>
                    <a:pt x="115" y="73"/>
                    <a:pt x="115" y="73"/>
                  </a:cubicBezTo>
                </a:path>
              </a:pathLst>
            </a:custGeom>
            <a:solidFill>
              <a:schemeClr val="bg1"/>
            </a:solid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72" name="Freeform: Shape 156"/>
            <p:cNvSpPr>
              <a:spLocks/>
            </p:cNvSpPr>
            <p:nvPr/>
          </p:nvSpPr>
          <p:spPr bwMode="auto">
            <a:xfrm>
              <a:off x="5211144" y="2665593"/>
              <a:ext cx="192706" cy="144954"/>
            </a:xfrm>
            <a:custGeom>
              <a:avLst/>
              <a:gdLst/>
              <a:ahLst/>
              <a:cxnLst>
                <a:cxn ang="0">
                  <a:pos x="101" y="2"/>
                </a:cxn>
                <a:cxn ang="0">
                  <a:pos x="27" y="0"/>
                </a:cxn>
                <a:cxn ang="0">
                  <a:pos x="2" y="22"/>
                </a:cxn>
                <a:cxn ang="0">
                  <a:pos x="2" y="32"/>
                </a:cxn>
                <a:cxn ang="0">
                  <a:pos x="61" y="92"/>
                </a:cxn>
                <a:cxn ang="0">
                  <a:pos x="121" y="32"/>
                </a:cxn>
                <a:cxn ang="0">
                  <a:pos x="120" y="22"/>
                </a:cxn>
                <a:cxn ang="0">
                  <a:pos x="86" y="14"/>
                </a:cxn>
                <a:cxn ang="0">
                  <a:pos x="93" y="8"/>
                </a:cxn>
                <a:cxn ang="0">
                  <a:pos x="76" y="27"/>
                </a:cxn>
                <a:cxn ang="0">
                  <a:pos x="93" y="27"/>
                </a:cxn>
                <a:cxn ang="0">
                  <a:pos x="73" y="25"/>
                </a:cxn>
                <a:cxn ang="0">
                  <a:pos x="75" y="9"/>
                </a:cxn>
                <a:cxn ang="0">
                  <a:pos x="70" y="27"/>
                </a:cxn>
                <a:cxn ang="0">
                  <a:pos x="61" y="20"/>
                </a:cxn>
                <a:cxn ang="0">
                  <a:pos x="70" y="8"/>
                </a:cxn>
                <a:cxn ang="0">
                  <a:pos x="53" y="8"/>
                </a:cxn>
                <a:cxn ang="0">
                  <a:pos x="58" y="17"/>
                </a:cxn>
                <a:cxn ang="0">
                  <a:pos x="40" y="16"/>
                </a:cxn>
                <a:cxn ang="0">
                  <a:pos x="58" y="17"/>
                </a:cxn>
                <a:cxn ang="0">
                  <a:pos x="30" y="27"/>
                </a:cxn>
                <a:cxn ang="0">
                  <a:pos x="47" y="27"/>
                </a:cxn>
                <a:cxn ang="0">
                  <a:pos x="37" y="14"/>
                </a:cxn>
                <a:cxn ang="0">
                  <a:pos x="43" y="8"/>
                </a:cxn>
                <a:cxn ang="0">
                  <a:pos x="34" y="17"/>
                </a:cxn>
                <a:cxn ang="0">
                  <a:pos x="8" y="27"/>
                </a:cxn>
                <a:cxn ang="0">
                  <a:pos x="11" y="31"/>
                </a:cxn>
                <a:cxn ang="0">
                  <a:pos x="49" y="71"/>
                </a:cxn>
                <a:cxn ang="0">
                  <a:pos x="29" y="31"/>
                </a:cxn>
                <a:cxn ang="0">
                  <a:pos x="57" y="78"/>
                </a:cxn>
                <a:cxn ang="0">
                  <a:pos x="52" y="31"/>
                </a:cxn>
                <a:cxn ang="0">
                  <a:pos x="61" y="79"/>
                </a:cxn>
                <a:cxn ang="0">
                  <a:pos x="65" y="78"/>
                </a:cxn>
                <a:cxn ang="0">
                  <a:pos x="94" y="31"/>
                </a:cxn>
                <a:cxn ang="0">
                  <a:pos x="74" y="71"/>
                </a:cxn>
                <a:cxn ang="0">
                  <a:pos x="112" y="31"/>
                </a:cxn>
                <a:cxn ang="0">
                  <a:pos x="99" y="27"/>
                </a:cxn>
                <a:cxn ang="0">
                  <a:pos x="97" y="9"/>
                </a:cxn>
                <a:cxn ang="0">
                  <a:pos x="99" y="27"/>
                </a:cxn>
                <a:cxn ang="0">
                  <a:pos x="99" y="27"/>
                </a:cxn>
              </a:cxnLst>
              <a:rect l="0" t="0" r="r" b="b"/>
              <a:pathLst>
                <a:path w="123" h="92">
                  <a:moveTo>
                    <a:pt x="120" y="22"/>
                  </a:moveTo>
                  <a:cubicBezTo>
                    <a:pt x="101" y="2"/>
                    <a:pt x="101" y="2"/>
                    <a:pt x="101" y="2"/>
                  </a:cubicBezTo>
                  <a:cubicBezTo>
                    <a:pt x="100" y="1"/>
                    <a:pt x="98" y="0"/>
                    <a:pt x="96" y="0"/>
                  </a:cubicBezTo>
                  <a:cubicBezTo>
                    <a:pt x="27" y="0"/>
                    <a:pt x="27" y="0"/>
                    <a:pt x="27" y="0"/>
                  </a:cubicBezTo>
                  <a:cubicBezTo>
                    <a:pt x="25" y="0"/>
                    <a:pt x="23" y="1"/>
                    <a:pt x="22" y="2"/>
                  </a:cubicBezTo>
                  <a:cubicBezTo>
                    <a:pt x="2" y="22"/>
                    <a:pt x="2" y="22"/>
                    <a:pt x="2" y="22"/>
                  </a:cubicBezTo>
                  <a:cubicBezTo>
                    <a:pt x="1" y="23"/>
                    <a:pt x="0" y="25"/>
                    <a:pt x="0" y="27"/>
                  </a:cubicBezTo>
                  <a:cubicBezTo>
                    <a:pt x="0" y="29"/>
                    <a:pt x="1" y="31"/>
                    <a:pt x="2" y="32"/>
                  </a:cubicBezTo>
                  <a:cubicBezTo>
                    <a:pt x="56" y="90"/>
                    <a:pt x="56" y="90"/>
                    <a:pt x="56" y="90"/>
                  </a:cubicBezTo>
                  <a:cubicBezTo>
                    <a:pt x="57" y="91"/>
                    <a:pt x="59" y="92"/>
                    <a:pt x="61" y="92"/>
                  </a:cubicBezTo>
                  <a:cubicBezTo>
                    <a:pt x="64" y="92"/>
                    <a:pt x="66" y="91"/>
                    <a:pt x="67" y="90"/>
                  </a:cubicBezTo>
                  <a:cubicBezTo>
                    <a:pt x="121" y="32"/>
                    <a:pt x="121" y="32"/>
                    <a:pt x="121" y="32"/>
                  </a:cubicBezTo>
                  <a:cubicBezTo>
                    <a:pt x="122" y="31"/>
                    <a:pt x="123" y="29"/>
                    <a:pt x="123" y="27"/>
                  </a:cubicBezTo>
                  <a:cubicBezTo>
                    <a:pt x="123" y="25"/>
                    <a:pt x="122" y="23"/>
                    <a:pt x="120" y="22"/>
                  </a:cubicBezTo>
                  <a:close/>
                  <a:moveTo>
                    <a:pt x="93" y="8"/>
                  </a:moveTo>
                  <a:cubicBezTo>
                    <a:pt x="86" y="14"/>
                    <a:pt x="86" y="14"/>
                    <a:pt x="86" y="14"/>
                  </a:cubicBezTo>
                  <a:cubicBezTo>
                    <a:pt x="79" y="8"/>
                    <a:pt x="79" y="8"/>
                    <a:pt x="79" y="8"/>
                  </a:cubicBezTo>
                  <a:lnTo>
                    <a:pt x="93" y="8"/>
                  </a:lnTo>
                  <a:close/>
                  <a:moveTo>
                    <a:pt x="93" y="27"/>
                  </a:moveTo>
                  <a:cubicBezTo>
                    <a:pt x="76" y="27"/>
                    <a:pt x="76" y="27"/>
                    <a:pt x="76" y="27"/>
                  </a:cubicBezTo>
                  <a:cubicBezTo>
                    <a:pt x="85" y="19"/>
                    <a:pt x="85" y="19"/>
                    <a:pt x="85" y="19"/>
                  </a:cubicBezTo>
                  <a:lnTo>
                    <a:pt x="93" y="27"/>
                  </a:lnTo>
                  <a:close/>
                  <a:moveTo>
                    <a:pt x="83" y="16"/>
                  </a:moveTo>
                  <a:cubicBezTo>
                    <a:pt x="73" y="25"/>
                    <a:pt x="73" y="25"/>
                    <a:pt x="73" y="25"/>
                  </a:cubicBezTo>
                  <a:cubicBezTo>
                    <a:pt x="64" y="17"/>
                    <a:pt x="64" y="17"/>
                    <a:pt x="64" y="17"/>
                  </a:cubicBezTo>
                  <a:cubicBezTo>
                    <a:pt x="75" y="9"/>
                    <a:pt x="75" y="9"/>
                    <a:pt x="75" y="9"/>
                  </a:cubicBezTo>
                  <a:lnTo>
                    <a:pt x="83" y="16"/>
                  </a:lnTo>
                  <a:close/>
                  <a:moveTo>
                    <a:pt x="70" y="27"/>
                  </a:moveTo>
                  <a:cubicBezTo>
                    <a:pt x="53" y="27"/>
                    <a:pt x="53" y="27"/>
                    <a:pt x="53" y="27"/>
                  </a:cubicBezTo>
                  <a:cubicBezTo>
                    <a:pt x="61" y="20"/>
                    <a:pt x="61" y="20"/>
                    <a:pt x="61" y="20"/>
                  </a:cubicBezTo>
                  <a:lnTo>
                    <a:pt x="70" y="27"/>
                  </a:lnTo>
                  <a:close/>
                  <a:moveTo>
                    <a:pt x="70" y="8"/>
                  </a:moveTo>
                  <a:cubicBezTo>
                    <a:pt x="61" y="15"/>
                    <a:pt x="61" y="15"/>
                    <a:pt x="61" y="15"/>
                  </a:cubicBezTo>
                  <a:cubicBezTo>
                    <a:pt x="53" y="8"/>
                    <a:pt x="53" y="8"/>
                    <a:pt x="53" y="8"/>
                  </a:cubicBezTo>
                  <a:lnTo>
                    <a:pt x="70" y="8"/>
                  </a:lnTo>
                  <a:close/>
                  <a:moveTo>
                    <a:pt x="58" y="17"/>
                  </a:moveTo>
                  <a:cubicBezTo>
                    <a:pt x="50" y="25"/>
                    <a:pt x="50" y="25"/>
                    <a:pt x="50" y="25"/>
                  </a:cubicBezTo>
                  <a:cubicBezTo>
                    <a:pt x="40" y="16"/>
                    <a:pt x="40" y="16"/>
                    <a:pt x="40" y="16"/>
                  </a:cubicBezTo>
                  <a:cubicBezTo>
                    <a:pt x="48" y="9"/>
                    <a:pt x="48" y="9"/>
                    <a:pt x="48" y="9"/>
                  </a:cubicBezTo>
                  <a:lnTo>
                    <a:pt x="58" y="17"/>
                  </a:lnTo>
                  <a:close/>
                  <a:moveTo>
                    <a:pt x="47" y="27"/>
                  </a:moveTo>
                  <a:cubicBezTo>
                    <a:pt x="30" y="27"/>
                    <a:pt x="30" y="27"/>
                    <a:pt x="30" y="27"/>
                  </a:cubicBezTo>
                  <a:cubicBezTo>
                    <a:pt x="37" y="19"/>
                    <a:pt x="37" y="19"/>
                    <a:pt x="37" y="19"/>
                  </a:cubicBezTo>
                  <a:lnTo>
                    <a:pt x="47" y="27"/>
                  </a:lnTo>
                  <a:close/>
                  <a:moveTo>
                    <a:pt x="43" y="8"/>
                  </a:moveTo>
                  <a:cubicBezTo>
                    <a:pt x="37" y="14"/>
                    <a:pt x="37" y="14"/>
                    <a:pt x="37" y="14"/>
                  </a:cubicBezTo>
                  <a:cubicBezTo>
                    <a:pt x="30" y="8"/>
                    <a:pt x="30" y="8"/>
                    <a:pt x="30" y="8"/>
                  </a:cubicBezTo>
                  <a:lnTo>
                    <a:pt x="43" y="8"/>
                  </a:lnTo>
                  <a:close/>
                  <a:moveTo>
                    <a:pt x="26" y="9"/>
                  </a:moveTo>
                  <a:cubicBezTo>
                    <a:pt x="34" y="17"/>
                    <a:pt x="34" y="17"/>
                    <a:pt x="34" y="17"/>
                  </a:cubicBezTo>
                  <a:cubicBezTo>
                    <a:pt x="24" y="27"/>
                    <a:pt x="24" y="27"/>
                    <a:pt x="24" y="27"/>
                  </a:cubicBezTo>
                  <a:cubicBezTo>
                    <a:pt x="8" y="27"/>
                    <a:pt x="8" y="27"/>
                    <a:pt x="8" y="27"/>
                  </a:cubicBezTo>
                  <a:lnTo>
                    <a:pt x="26" y="9"/>
                  </a:lnTo>
                  <a:close/>
                  <a:moveTo>
                    <a:pt x="11" y="31"/>
                  </a:moveTo>
                  <a:cubicBezTo>
                    <a:pt x="25" y="31"/>
                    <a:pt x="25" y="31"/>
                    <a:pt x="25" y="31"/>
                  </a:cubicBezTo>
                  <a:cubicBezTo>
                    <a:pt x="49" y="71"/>
                    <a:pt x="49" y="71"/>
                    <a:pt x="49" y="71"/>
                  </a:cubicBezTo>
                  <a:lnTo>
                    <a:pt x="11" y="31"/>
                  </a:lnTo>
                  <a:close/>
                  <a:moveTo>
                    <a:pt x="29" y="31"/>
                  </a:moveTo>
                  <a:cubicBezTo>
                    <a:pt x="48" y="31"/>
                    <a:pt x="48" y="31"/>
                    <a:pt x="48" y="31"/>
                  </a:cubicBezTo>
                  <a:cubicBezTo>
                    <a:pt x="57" y="78"/>
                    <a:pt x="57" y="78"/>
                    <a:pt x="57" y="78"/>
                  </a:cubicBezTo>
                  <a:lnTo>
                    <a:pt x="29" y="31"/>
                  </a:lnTo>
                  <a:close/>
                  <a:moveTo>
                    <a:pt x="52" y="31"/>
                  </a:moveTo>
                  <a:cubicBezTo>
                    <a:pt x="71" y="31"/>
                    <a:pt x="71" y="31"/>
                    <a:pt x="71" y="31"/>
                  </a:cubicBezTo>
                  <a:cubicBezTo>
                    <a:pt x="61" y="79"/>
                    <a:pt x="61" y="79"/>
                    <a:pt x="61" y="79"/>
                  </a:cubicBezTo>
                  <a:lnTo>
                    <a:pt x="52" y="31"/>
                  </a:lnTo>
                  <a:close/>
                  <a:moveTo>
                    <a:pt x="65" y="78"/>
                  </a:moveTo>
                  <a:cubicBezTo>
                    <a:pt x="75" y="31"/>
                    <a:pt x="75" y="31"/>
                    <a:pt x="75" y="31"/>
                  </a:cubicBezTo>
                  <a:cubicBezTo>
                    <a:pt x="94" y="31"/>
                    <a:pt x="94" y="31"/>
                    <a:pt x="94" y="31"/>
                  </a:cubicBezTo>
                  <a:lnTo>
                    <a:pt x="65" y="78"/>
                  </a:lnTo>
                  <a:close/>
                  <a:moveTo>
                    <a:pt x="74" y="71"/>
                  </a:moveTo>
                  <a:cubicBezTo>
                    <a:pt x="98" y="31"/>
                    <a:pt x="98" y="31"/>
                    <a:pt x="98" y="31"/>
                  </a:cubicBezTo>
                  <a:cubicBezTo>
                    <a:pt x="112" y="31"/>
                    <a:pt x="112" y="31"/>
                    <a:pt x="112" y="31"/>
                  </a:cubicBezTo>
                  <a:lnTo>
                    <a:pt x="74" y="71"/>
                  </a:lnTo>
                  <a:close/>
                  <a:moveTo>
                    <a:pt x="99" y="27"/>
                  </a:moveTo>
                  <a:cubicBezTo>
                    <a:pt x="88" y="17"/>
                    <a:pt x="88" y="17"/>
                    <a:pt x="88" y="17"/>
                  </a:cubicBezTo>
                  <a:cubicBezTo>
                    <a:pt x="97" y="9"/>
                    <a:pt x="97" y="9"/>
                    <a:pt x="97" y="9"/>
                  </a:cubicBezTo>
                  <a:cubicBezTo>
                    <a:pt x="115" y="27"/>
                    <a:pt x="115" y="27"/>
                    <a:pt x="115" y="27"/>
                  </a:cubicBezTo>
                  <a:lnTo>
                    <a:pt x="99" y="27"/>
                  </a:lnTo>
                  <a:close/>
                  <a:moveTo>
                    <a:pt x="99" y="27"/>
                  </a:moveTo>
                  <a:cubicBezTo>
                    <a:pt x="99" y="27"/>
                    <a:pt x="99" y="27"/>
                    <a:pt x="99" y="27"/>
                  </a:cubicBezTo>
                </a:path>
              </a:pathLst>
            </a:custGeom>
            <a:solidFill>
              <a:schemeClr val="bg1"/>
            </a:solid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nvGrpSpPr>
            <p:cNvPr id="73" name="Group 157"/>
            <p:cNvGrpSpPr/>
            <p:nvPr/>
          </p:nvGrpSpPr>
          <p:grpSpPr>
            <a:xfrm>
              <a:off x="4896612" y="2493506"/>
              <a:ext cx="193560" cy="193558"/>
              <a:chOff x="8780463" y="1906588"/>
              <a:chExt cx="360363" cy="360363"/>
            </a:xfrm>
            <a:solidFill>
              <a:schemeClr val="bg1"/>
            </a:solidFill>
          </p:grpSpPr>
          <p:sp>
            <p:nvSpPr>
              <p:cNvPr id="74" name="Freeform: Shape 158"/>
              <p:cNvSpPr>
                <a:spLocks/>
              </p:cNvSpPr>
              <p:nvPr/>
            </p:nvSpPr>
            <p:spPr bwMode="auto">
              <a:xfrm>
                <a:off x="8780463" y="1938338"/>
                <a:ext cx="328613" cy="328613"/>
              </a:xfrm>
              <a:custGeom>
                <a:avLst/>
                <a:gdLst/>
                <a:ahLst/>
                <a:cxnLst>
                  <a:cxn ang="0">
                    <a:pos x="80" y="3"/>
                  </a:cxn>
                  <a:cxn ang="0">
                    <a:pos x="73" y="0"/>
                  </a:cxn>
                  <a:cxn ang="0">
                    <a:pos x="66" y="3"/>
                  </a:cxn>
                  <a:cxn ang="0">
                    <a:pos x="61" y="9"/>
                  </a:cxn>
                  <a:cxn ang="0">
                    <a:pos x="58" y="15"/>
                  </a:cxn>
                  <a:cxn ang="0">
                    <a:pos x="60" y="20"/>
                  </a:cxn>
                  <a:cxn ang="0">
                    <a:pos x="8" y="41"/>
                  </a:cxn>
                  <a:cxn ang="0">
                    <a:pos x="1" y="50"/>
                  </a:cxn>
                  <a:cxn ang="0">
                    <a:pos x="4" y="60"/>
                  </a:cxn>
                  <a:cxn ang="0">
                    <a:pos x="53" y="108"/>
                  </a:cxn>
                  <a:cxn ang="0">
                    <a:pos x="61" y="112"/>
                  </a:cxn>
                  <a:cxn ang="0">
                    <a:pos x="61" y="112"/>
                  </a:cxn>
                  <a:cxn ang="0">
                    <a:pos x="63" y="111"/>
                  </a:cxn>
                  <a:cxn ang="0">
                    <a:pos x="72" y="104"/>
                  </a:cxn>
                  <a:cxn ang="0">
                    <a:pos x="92" y="53"/>
                  </a:cxn>
                  <a:cxn ang="0">
                    <a:pos x="97" y="55"/>
                  </a:cxn>
                  <a:cxn ang="0">
                    <a:pos x="104" y="52"/>
                  </a:cxn>
                  <a:cxn ang="0">
                    <a:pos x="110" y="46"/>
                  </a:cxn>
                  <a:cxn ang="0">
                    <a:pos x="112" y="40"/>
                  </a:cxn>
                  <a:cxn ang="0">
                    <a:pos x="110" y="33"/>
                  </a:cxn>
                  <a:cxn ang="0">
                    <a:pos x="80" y="3"/>
                  </a:cxn>
                  <a:cxn ang="0">
                    <a:pos x="65" y="102"/>
                  </a:cxn>
                  <a:cxn ang="0">
                    <a:pos x="62" y="104"/>
                  </a:cxn>
                  <a:cxn ang="0">
                    <a:pos x="61" y="104"/>
                  </a:cxn>
                  <a:cxn ang="0">
                    <a:pos x="58" y="103"/>
                  </a:cxn>
                  <a:cxn ang="0">
                    <a:pos x="9" y="55"/>
                  </a:cxn>
                  <a:cxn ang="0">
                    <a:pos x="8" y="51"/>
                  </a:cxn>
                  <a:cxn ang="0">
                    <a:pos x="11" y="48"/>
                  </a:cxn>
                  <a:cxn ang="0">
                    <a:pos x="34" y="39"/>
                  </a:cxn>
                  <a:cxn ang="0">
                    <a:pos x="83" y="56"/>
                  </a:cxn>
                  <a:cxn ang="0">
                    <a:pos x="65" y="102"/>
                  </a:cxn>
                  <a:cxn ang="0">
                    <a:pos x="104" y="41"/>
                  </a:cxn>
                  <a:cxn ang="0">
                    <a:pos x="99" y="46"/>
                  </a:cxn>
                  <a:cxn ang="0">
                    <a:pos x="96" y="46"/>
                  </a:cxn>
                  <a:cxn ang="0">
                    <a:pos x="89" y="40"/>
                  </a:cxn>
                  <a:cxn ang="0">
                    <a:pos x="84" y="53"/>
                  </a:cxn>
                  <a:cxn ang="0">
                    <a:pos x="84" y="52"/>
                  </a:cxn>
                  <a:cxn ang="0">
                    <a:pos x="50" y="38"/>
                  </a:cxn>
                  <a:cxn ang="0">
                    <a:pos x="40" y="36"/>
                  </a:cxn>
                  <a:cxn ang="0">
                    <a:pos x="73" y="23"/>
                  </a:cxn>
                  <a:cxn ang="0">
                    <a:pos x="66" y="17"/>
                  </a:cxn>
                  <a:cxn ang="0">
                    <a:pos x="66" y="14"/>
                  </a:cxn>
                  <a:cxn ang="0">
                    <a:pos x="72" y="9"/>
                  </a:cxn>
                  <a:cxn ang="0">
                    <a:pos x="75" y="9"/>
                  </a:cxn>
                  <a:cxn ang="0">
                    <a:pos x="104" y="38"/>
                  </a:cxn>
                  <a:cxn ang="0">
                    <a:pos x="104" y="41"/>
                  </a:cxn>
                  <a:cxn ang="0">
                    <a:pos x="104" y="41"/>
                  </a:cxn>
                  <a:cxn ang="0">
                    <a:pos x="104" y="41"/>
                  </a:cxn>
                </a:cxnLst>
                <a:rect l="0" t="0" r="r" b="b"/>
                <a:pathLst>
                  <a:path w="112" h="112">
                    <a:moveTo>
                      <a:pt x="80" y="3"/>
                    </a:moveTo>
                    <a:cubicBezTo>
                      <a:pt x="78" y="1"/>
                      <a:pt x="76" y="0"/>
                      <a:pt x="73" y="0"/>
                    </a:cubicBezTo>
                    <a:cubicBezTo>
                      <a:pt x="71" y="0"/>
                      <a:pt x="68" y="1"/>
                      <a:pt x="66" y="3"/>
                    </a:cubicBezTo>
                    <a:cubicBezTo>
                      <a:pt x="61" y="9"/>
                      <a:pt x="61" y="9"/>
                      <a:pt x="61" y="9"/>
                    </a:cubicBezTo>
                    <a:cubicBezTo>
                      <a:pt x="59" y="10"/>
                      <a:pt x="58" y="13"/>
                      <a:pt x="58" y="15"/>
                    </a:cubicBezTo>
                    <a:cubicBezTo>
                      <a:pt x="58" y="17"/>
                      <a:pt x="59" y="19"/>
                      <a:pt x="60" y="20"/>
                    </a:cubicBezTo>
                    <a:cubicBezTo>
                      <a:pt x="8" y="41"/>
                      <a:pt x="8" y="41"/>
                      <a:pt x="8" y="41"/>
                    </a:cubicBezTo>
                    <a:cubicBezTo>
                      <a:pt x="4" y="43"/>
                      <a:pt x="2" y="46"/>
                      <a:pt x="1" y="50"/>
                    </a:cubicBezTo>
                    <a:cubicBezTo>
                      <a:pt x="0" y="53"/>
                      <a:pt x="1" y="57"/>
                      <a:pt x="4" y="60"/>
                    </a:cubicBezTo>
                    <a:cubicBezTo>
                      <a:pt x="53" y="108"/>
                      <a:pt x="53" y="108"/>
                      <a:pt x="53" y="108"/>
                    </a:cubicBezTo>
                    <a:cubicBezTo>
                      <a:pt x="55" y="110"/>
                      <a:pt x="58" y="112"/>
                      <a:pt x="61" y="112"/>
                    </a:cubicBezTo>
                    <a:cubicBezTo>
                      <a:pt x="61" y="112"/>
                      <a:pt x="61" y="112"/>
                      <a:pt x="61" y="112"/>
                    </a:cubicBezTo>
                    <a:cubicBezTo>
                      <a:pt x="62" y="112"/>
                      <a:pt x="63" y="112"/>
                      <a:pt x="63" y="111"/>
                    </a:cubicBezTo>
                    <a:cubicBezTo>
                      <a:pt x="67" y="111"/>
                      <a:pt x="70" y="108"/>
                      <a:pt x="72" y="104"/>
                    </a:cubicBezTo>
                    <a:cubicBezTo>
                      <a:pt x="92" y="53"/>
                      <a:pt x="92" y="53"/>
                      <a:pt x="92" y="53"/>
                    </a:cubicBezTo>
                    <a:cubicBezTo>
                      <a:pt x="94" y="54"/>
                      <a:pt x="95" y="55"/>
                      <a:pt x="97" y="55"/>
                    </a:cubicBezTo>
                    <a:cubicBezTo>
                      <a:pt x="100" y="55"/>
                      <a:pt x="102" y="54"/>
                      <a:pt x="104" y="52"/>
                    </a:cubicBezTo>
                    <a:cubicBezTo>
                      <a:pt x="110" y="46"/>
                      <a:pt x="110" y="46"/>
                      <a:pt x="110" y="46"/>
                    </a:cubicBezTo>
                    <a:cubicBezTo>
                      <a:pt x="111" y="45"/>
                      <a:pt x="112" y="42"/>
                      <a:pt x="112" y="40"/>
                    </a:cubicBezTo>
                    <a:cubicBezTo>
                      <a:pt x="112" y="37"/>
                      <a:pt x="111" y="35"/>
                      <a:pt x="110" y="33"/>
                    </a:cubicBezTo>
                    <a:lnTo>
                      <a:pt x="80" y="3"/>
                    </a:lnTo>
                    <a:close/>
                    <a:moveTo>
                      <a:pt x="65" y="102"/>
                    </a:moveTo>
                    <a:cubicBezTo>
                      <a:pt x="64" y="103"/>
                      <a:pt x="63" y="104"/>
                      <a:pt x="62" y="104"/>
                    </a:cubicBezTo>
                    <a:cubicBezTo>
                      <a:pt x="61" y="104"/>
                      <a:pt x="61" y="104"/>
                      <a:pt x="61" y="104"/>
                    </a:cubicBezTo>
                    <a:cubicBezTo>
                      <a:pt x="60" y="104"/>
                      <a:pt x="59" y="104"/>
                      <a:pt x="58" y="103"/>
                    </a:cubicBezTo>
                    <a:cubicBezTo>
                      <a:pt x="9" y="55"/>
                      <a:pt x="9" y="55"/>
                      <a:pt x="9" y="55"/>
                    </a:cubicBezTo>
                    <a:cubicBezTo>
                      <a:pt x="9" y="54"/>
                      <a:pt x="8" y="52"/>
                      <a:pt x="8" y="51"/>
                    </a:cubicBezTo>
                    <a:cubicBezTo>
                      <a:pt x="9" y="50"/>
                      <a:pt x="9" y="49"/>
                      <a:pt x="11" y="48"/>
                    </a:cubicBezTo>
                    <a:cubicBezTo>
                      <a:pt x="34" y="39"/>
                      <a:pt x="34" y="39"/>
                      <a:pt x="34" y="39"/>
                    </a:cubicBezTo>
                    <a:cubicBezTo>
                      <a:pt x="51" y="44"/>
                      <a:pt x="67" y="39"/>
                      <a:pt x="83" y="56"/>
                    </a:cubicBezTo>
                    <a:lnTo>
                      <a:pt x="65" y="102"/>
                    </a:lnTo>
                    <a:close/>
                    <a:moveTo>
                      <a:pt x="104" y="41"/>
                    </a:moveTo>
                    <a:cubicBezTo>
                      <a:pt x="99" y="46"/>
                      <a:pt x="99" y="46"/>
                      <a:pt x="99" y="46"/>
                    </a:cubicBezTo>
                    <a:cubicBezTo>
                      <a:pt x="98" y="47"/>
                      <a:pt x="97" y="47"/>
                      <a:pt x="96" y="46"/>
                    </a:cubicBezTo>
                    <a:cubicBezTo>
                      <a:pt x="89" y="40"/>
                      <a:pt x="89" y="40"/>
                      <a:pt x="89" y="40"/>
                    </a:cubicBezTo>
                    <a:cubicBezTo>
                      <a:pt x="84" y="53"/>
                      <a:pt x="84" y="53"/>
                      <a:pt x="84" y="53"/>
                    </a:cubicBezTo>
                    <a:cubicBezTo>
                      <a:pt x="84" y="52"/>
                      <a:pt x="84" y="52"/>
                      <a:pt x="84" y="52"/>
                    </a:cubicBezTo>
                    <a:cubicBezTo>
                      <a:pt x="73" y="41"/>
                      <a:pt x="61" y="39"/>
                      <a:pt x="50" y="38"/>
                    </a:cubicBezTo>
                    <a:cubicBezTo>
                      <a:pt x="47" y="38"/>
                      <a:pt x="44" y="37"/>
                      <a:pt x="40" y="36"/>
                    </a:cubicBezTo>
                    <a:cubicBezTo>
                      <a:pt x="73" y="23"/>
                      <a:pt x="73" y="23"/>
                      <a:pt x="73" y="23"/>
                    </a:cubicBezTo>
                    <a:cubicBezTo>
                      <a:pt x="66" y="17"/>
                      <a:pt x="66" y="17"/>
                      <a:pt x="66" y="17"/>
                    </a:cubicBezTo>
                    <a:cubicBezTo>
                      <a:pt x="66" y="16"/>
                      <a:pt x="66" y="15"/>
                      <a:pt x="66" y="14"/>
                    </a:cubicBezTo>
                    <a:cubicBezTo>
                      <a:pt x="72" y="9"/>
                      <a:pt x="72" y="9"/>
                      <a:pt x="72" y="9"/>
                    </a:cubicBezTo>
                    <a:cubicBezTo>
                      <a:pt x="73" y="8"/>
                      <a:pt x="74" y="8"/>
                      <a:pt x="75" y="9"/>
                    </a:cubicBezTo>
                    <a:cubicBezTo>
                      <a:pt x="104" y="38"/>
                      <a:pt x="104" y="38"/>
                      <a:pt x="104" y="38"/>
                    </a:cubicBezTo>
                    <a:cubicBezTo>
                      <a:pt x="105" y="39"/>
                      <a:pt x="105" y="40"/>
                      <a:pt x="104" y="41"/>
                    </a:cubicBezTo>
                    <a:close/>
                    <a:moveTo>
                      <a:pt x="104" y="41"/>
                    </a:moveTo>
                    <a:cubicBezTo>
                      <a:pt x="104" y="41"/>
                      <a:pt x="104" y="41"/>
                      <a:pt x="104" y="41"/>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75" name="Freeform: Shape 159"/>
              <p:cNvSpPr>
                <a:spLocks/>
              </p:cNvSpPr>
              <p:nvPr/>
            </p:nvSpPr>
            <p:spPr bwMode="auto">
              <a:xfrm>
                <a:off x="8939213" y="2084388"/>
                <a:ext cx="55563" cy="57150"/>
              </a:xfrm>
              <a:custGeom>
                <a:avLst/>
                <a:gdLst/>
                <a:ahLst/>
                <a:cxnLst>
                  <a:cxn ang="0">
                    <a:pos x="10" y="19"/>
                  </a:cxn>
                  <a:cxn ang="0">
                    <a:pos x="19" y="10"/>
                  </a:cxn>
                  <a:cxn ang="0">
                    <a:pos x="10" y="0"/>
                  </a:cxn>
                  <a:cxn ang="0">
                    <a:pos x="0" y="10"/>
                  </a:cxn>
                  <a:cxn ang="0">
                    <a:pos x="10" y="19"/>
                  </a:cxn>
                  <a:cxn ang="0">
                    <a:pos x="10" y="4"/>
                  </a:cxn>
                  <a:cxn ang="0">
                    <a:pos x="16" y="10"/>
                  </a:cxn>
                  <a:cxn ang="0">
                    <a:pos x="10" y="16"/>
                  </a:cxn>
                  <a:cxn ang="0">
                    <a:pos x="4" y="10"/>
                  </a:cxn>
                  <a:cxn ang="0">
                    <a:pos x="10" y="4"/>
                  </a:cxn>
                  <a:cxn ang="0">
                    <a:pos x="10" y="4"/>
                  </a:cxn>
                  <a:cxn ang="0">
                    <a:pos x="10" y="4"/>
                  </a:cxn>
                </a:cxnLst>
                <a:rect l="0" t="0" r="r" b="b"/>
                <a:pathLst>
                  <a:path w="19" h="19">
                    <a:moveTo>
                      <a:pt x="10" y="19"/>
                    </a:moveTo>
                    <a:cubicBezTo>
                      <a:pt x="15" y="19"/>
                      <a:pt x="19" y="15"/>
                      <a:pt x="19" y="10"/>
                    </a:cubicBezTo>
                    <a:cubicBezTo>
                      <a:pt x="19" y="5"/>
                      <a:pt x="15" y="0"/>
                      <a:pt x="10" y="0"/>
                    </a:cubicBezTo>
                    <a:cubicBezTo>
                      <a:pt x="5" y="0"/>
                      <a:pt x="0" y="5"/>
                      <a:pt x="0" y="10"/>
                    </a:cubicBezTo>
                    <a:cubicBezTo>
                      <a:pt x="0" y="15"/>
                      <a:pt x="5" y="19"/>
                      <a:pt x="10" y="19"/>
                    </a:cubicBezTo>
                    <a:close/>
                    <a:moveTo>
                      <a:pt x="10" y="4"/>
                    </a:moveTo>
                    <a:cubicBezTo>
                      <a:pt x="13" y="4"/>
                      <a:pt x="16" y="7"/>
                      <a:pt x="16" y="10"/>
                    </a:cubicBezTo>
                    <a:cubicBezTo>
                      <a:pt x="16" y="13"/>
                      <a:pt x="13" y="16"/>
                      <a:pt x="10" y="16"/>
                    </a:cubicBezTo>
                    <a:cubicBezTo>
                      <a:pt x="7" y="16"/>
                      <a:pt x="4" y="13"/>
                      <a:pt x="4" y="10"/>
                    </a:cubicBezTo>
                    <a:cubicBezTo>
                      <a:pt x="4" y="7"/>
                      <a:pt x="7" y="4"/>
                      <a:pt x="10" y="4"/>
                    </a:cubicBezTo>
                    <a:close/>
                    <a:moveTo>
                      <a:pt x="10" y="4"/>
                    </a:moveTo>
                    <a:cubicBezTo>
                      <a:pt x="10" y="4"/>
                      <a:pt x="10" y="4"/>
                      <a:pt x="10"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76" name="Freeform: Shape 160"/>
              <p:cNvSpPr>
                <a:spLocks/>
              </p:cNvSpPr>
              <p:nvPr/>
            </p:nvSpPr>
            <p:spPr bwMode="auto">
              <a:xfrm>
                <a:off x="9085263" y="1906588"/>
                <a:ext cx="55563" cy="55563"/>
              </a:xfrm>
              <a:custGeom>
                <a:avLst/>
                <a:gdLst/>
                <a:ahLst/>
                <a:cxnLst>
                  <a:cxn ang="0">
                    <a:pos x="10" y="0"/>
                  </a:cxn>
                  <a:cxn ang="0">
                    <a:pos x="0" y="9"/>
                  </a:cxn>
                  <a:cxn ang="0">
                    <a:pos x="10" y="19"/>
                  </a:cxn>
                  <a:cxn ang="0">
                    <a:pos x="19" y="9"/>
                  </a:cxn>
                  <a:cxn ang="0">
                    <a:pos x="10" y="0"/>
                  </a:cxn>
                  <a:cxn ang="0">
                    <a:pos x="10" y="15"/>
                  </a:cxn>
                  <a:cxn ang="0">
                    <a:pos x="4" y="9"/>
                  </a:cxn>
                  <a:cxn ang="0">
                    <a:pos x="10" y="4"/>
                  </a:cxn>
                  <a:cxn ang="0">
                    <a:pos x="16" y="9"/>
                  </a:cxn>
                  <a:cxn ang="0">
                    <a:pos x="10" y="15"/>
                  </a:cxn>
                  <a:cxn ang="0">
                    <a:pos x="10" y="15"/>
                  </a:cxn>
                  <a:cxn ang="0">
                    <a:pos x="10" y="15"/>
                  </a:cxn>
                </a:cxnLst>
                <a:rect l="0" t="0" r="r" b="b"/>
                <a:pathLst>
                  <a:path w="19" h="19">
                    <a:moveTo>
                      <a:pt x="10" y="0"/>
                    </a:moveTo>
                    <a:cubicBezTo>
                      <a:pt x="4" y="0"/>
                      <a:pt x="0" y="4"/>
                      <a:pt x="0" y="9"/>
                    </a:cubicBezTo>
                    <a:cubicBezTo>
                      <a:pt x="0" y="15"/>
                      <a:pt x="4" y="19"/>
                      <a:pt x="10" y="19"/>
                    </a:cubicBezTo>
                    <a:cubicBezTo>
                      <a:pt x="15" y="19"/>
                      <a:pt x="19" y="15"/>
                      <a:pt x="19" y="9"/>
                    </a:cubicBezTo>
                    <a:cubicBezTo>
                      <a:pt x="19" y="4"/>
                      <a:pt x="15" y="0"/>
                      <a:pt x="10" y="0"/>
                    </a:cubicBezTo>
                    <a:close/>
                    <a:moveTo>
                      <a:pt x="10" y="15"/>
                    </a:moveTo>
                    <a:cubicBezTo>
                      <a:pt x="7" y="15"/>
                      <a:pt x="4" y="13"/>
                      <a:pt x="4" y="9"/>
                    </a:cubicBezTo>
                    <a:cubicBezTo>
                      <a:pt x="4" y="6"/>
                      <a:pt x="7" y="4"/>
                      <a:pt x="10" y="4"/>
                    </a:cubicBezTo>
                    <a:cubicBezTo>
                      <a:pt x="13" y="4"/>
                      <a:pt x="16" y="6"/>
                      <a:pt x="16" y="9"/>
                    </a:cubicBezTo>
                    <a:cubicBezTo>
                      <a:pt x="16" y="13"/>
                      <a:pt x="13" y="15"/>
                      <a:pt x="10" y="15"/>
                    </a:cubicBezTo>
                    <a:close/>
                    <a:moveTo>
                      <a:pt x="10" y="15"/>
                    </a:moveTo>
                    <a:cubicBezTo>
                      <a:pt x="10" y="15"/>
                      <a:pt x="10" y="15"/>
                      <a:pt x="10" y="15"/>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77" name="Freeform: Shape 161"/>
              <p:cNvSpPr>
                <a:spLocks/>
              </p:cNvSpPr>
              <p:nvPr/>
            </p:nvSpPr>
            <p:spPr bwMode="auto">
              <a:xfrm>
                <a:off x="8872538" y="2073276"/>
                <a:ext cx="46038" cy="47625"/>
              </a:xfrm>
              <a:custGeom>
                <a:avLst/>
                <a:gdLst/>
                <a:ahLst/>
                <a:cxnLst>
                  <a:cxn ang="0">
                    <a:pos x="0" y="8"/>
                  </a:cxn>
                  <a:cxn ang="0">
                    <a:pos x="8" y="16"/>
                  </a:cxn>
                  <a:cxn ang="0">
                    <a:pos x="16" y="8"/>
                  </a:cxn>
                  <a:cxn ang="0">
                    <a:pos x="8" y="0"/>
                  </a:cxn>
                  <a:cxn ang="0">
                    <a:pos x="0" y="8"/>
                  </a:cxn>
                  <a:cxn ang="0">
                    <a:pos x="8" y="4"/>
                  </a:cxn>
                  <a:cxn ang="0">
                    <a:pos x="12" y="8"/>
                  </a:cxn>
                  <a:cxn ang="0">
                    <a:pos x="8" y="12"/>
                  </a:cxn>
                  <a:cxn ang="0">
                    <a:pos x="4" y="8"/>
                  </a:cxn>
                  <a:cxn ang="0">
                    <a:pos x="8" y="4"/>
                  </a:cxn>
                  <a:cxn ang="0">
                    <a:pos x="8" y="4"/>
                  </a:cxn>
                  <a:cxn ang="0">
                    <a:pos x="8" y="4"/>
                  </a:cxn>
                </a:cxnLst>
                <a:rect l="0" t="0" r="r" b="b"/>
                <a:pathLst>
                  <a:path w="16" h="16">
                    <a:moveTo>
                      <a:pt x="0" y="8"/>
                    </a:moveTo>
                    <a:cubicBezTo>
                      <a:pt x="0" y="12"/>
                      <a:pt x="4" y="16"/>
                      <a:pt x="8" y="16"/>
                    </a:cubicBezTo>
                    <a:cubicBezTo>
                      <a:pt x="12" y="16"/>
                      <a:pt x="16" y="12"/>
                      <a:pt x="16" y="8"/>
                    </a:cubicBezTo>
                    <a:cubicBezTo>
                      <a:pt x="16" y="4"/>
                      <a:pt x="12" y="0"/>
                      <a:pt x="8" y="0"/>
                    </a:cubicBezTo>
                    <a:cubicBezTo>
                      <a:pt x="4" y="0"/>
                      <a:pt x="0" y="4"/>
                      <a:pt x="0" y="8"/>
                    </a:cubicBezTo>
                    <a:close/>
                    <a:moveTo>
                      <a:pt x="8" y="4"/>
                    </a:moveTo>
                    <a:cubicBezTo>
                      <a:pt x="10" y="4"/>
                      <a:pt x="12" y="6"/>
                      <a:pt x="12" y="8"/>
                    </a:cubicBezTo>
                    <a:cubicBezTo>
                      <a:pt x="12" y="10"/>
                      <a:pt x="10" y="12"/>
                      <a:pt x="8" y="12"/>
                    </a:cubicBezTo>
                    <a:cubicBezTo>
                      <a:pt x="6" y="12"/>
                      <a:pt x="4" y="10"/>
                      <a:pt x="4" y="8"/>
                    </a:cubicBezTo>
                    <a:cubicBezTo>
                      <a:pt x="4" y="6"/>
                      <a:pt x="6" y="4"/>
                      <a:pt x="8" y="4"/>
                    </a:cubicBezTo>
                    <a:close/>
                    <a:moveTo>
                      <a:pt x="8" y="4"/>
                    </a:moveTo>
                    <a:cubicBezTo>
                      <a:pt x="8" y="4"/>
                      <a:pt x="8" y="4"/>
                      <a:pt x="8"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78" name="Freeform: Shape 162"/>
              <p:cNvSpPr>
                <a:spLocks/>
              </p:cNvSpPr>
              <p:nvPr/>
            </p:nvSpPr>
            <p:spPr bwMode="auto">
              <a:xfrm>
                <a:off x="8918575" y="2152651"/>
                <a:ext cx="20638" cy="23813"/>
              </a:xfrm>
              <a:custGeom>
                <a:avLst/>
                <a:gdLst/>
                <a:ahLst/>
                <a:cxnLst>
                  <a:cxn ang="0">
                    <a:pos x="7" y="4"/>
                  </a:cxn>
                  <a:cxn ang="0">
                    <a:pos x="3" y="8"/>
                  </a:cxn>
                  <a:cxn ang="0">
                    <a:pos x="0" y="4"/>
                  </a:cxn>
                  <a:cxn ang="0">
                    <a:pos x="3" y="0"/>
                  </a:cxn>
                  <a:cxn ang="0">
                    <a:pos x="7" y="4"/>
                  </a:cxn>
                  <a:cxn ang="0">
                    <a:pos x="7" y="4"/>
                  </a:cxn>
                  <a:cxn ang="0">
                    <a:pos x="7" y="4"/>
                  </a:cxn>
                </a:cxnLst>
                <a:rect l="0" t="0" r="r" b="b"/>
                <a:pathLst>
                  <a:path w="7" h="8">
                    <a:moveTo>
                      <a:pt x="7" y="4"/>
                    </a:moveTo>
                    <a:cubicBezTo>
                      <a:pt x="7" y="6"/>
                      <a:pt x="6" y="8"/>
                      <a:pt x="3" y="8"/>
                    </a:cubicBezTo>
                    <a:cubicBezTo>
                      <a:pt x="1" y="8"/>
                      <a:pt x="0" y="6"/>
                      <a:pt x="0" y="4"/>
                    </a:cubicBezTo>
                    <a:cubicBezTo>
                      <a:pt x="0" y="2"/>
                      <a:pt x="1" y="0"/>
                      <a:pt x="3" y="0"/>
                    </a:cubicBezTo>
                    <a:cubicBezTo>
                      <a:pt x="6" y="0"/>
                      <a:pt x="7" y="2"/>
                      <a:pt x="7" y="4"/>
                    </a:cubicBezTo>
                    <a:close/>
                    <a:moveTo>
                      <a:pt x="7" y="4"/>
                    </a:moveTo>
                    <a:cubicBezTo>
                      <a:pt x="7" y="4"/>
                      <a:pt x="7" y="4"/>
                      <a:pt x="7"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79" name="Freeform: Shape 163"/>
              <p:cNvSpPr>
                <a:spLocks/>
              </p:cNvSpPr>
              <p:nvPr/>
            </p:nvSpPr>
            <p:spPr bwMode="auto">
              <a:xfrm>
                <a:off x="9096375" y="1985963"/>
                <a:ext cx="23813" cy="20638"/>
              </a:xfrm>
              <a:custGeom>
                <a:avLst/>
                <a:gdLst/>
                <a:ahLst/>
                <a:cxnLst>
                  <a:cxn ang="0">
                    <a:pos x="8" y="4"/>
                  </a:cxn>
                  <a:cxn ang="0">
                    <a:pos x="4" y="7"/>
                  </a:cxn>
                  <a:cxn ang="0">
                    <a:pos x="0" y="4"/>
                  </a:cxn>
                  <a:cxn ang="0">
                    <a:pos x="4" y="0"/>
                  </a:cxn>
                  <a:cxn ang="0">
                    <a:pos x="8" y="4"/>
                  </a:cxn>
                  <a:cxn ang="0">
                    <a:pos x="8" y="4"/>
                  </a:cxn>
                  <a:cxn ang="0">
                    <a:pos x="8" y="4"/>
                  </a:cxn>
                </a:cxnLst>
                <a:rect l="0" t="0" r="r" b="b"/>
                <a:pathLst>
                  <a:path w="8" h="7">
                    <a:moveTo>
                      <a:pt x="8" y="4"/>
                    </a:moveTo>
                    <a:cubicBezTo>
                      <a:pt x="8" y="6"/>
                      <a:pt x="6" y="7"/>
                      <a:pt x="4" y="7"/>
                    </a:cubicBezTo>
                    <a:cubicBezTo>
                      <a:pt x="2" y="7"/>
                      <a:pt x="0" y="6"/>
                      <a:pt x="0" y="4"/>
                    </a:cubicBezTo>
                    <a:cubicBezTo>
                      <a:pt x="0" y="1"/>
                      <a:pt x="2" y="0"/>
                      <a:pt x="4" y="0"/>
                    </a:cubicBezTo>
                    <a:cubicBezTo>
                      <a:pt x="6" y="0"/>
                      <a:pt x="8" y="1"/>
                      <a:pt x="8" y="4"/>
                    </a:cubicBezTo>
                    <a:close/>
                    <a:moveTo>
                      <a:pt x="8" y="4"/>
                    </a:moveTo>
                    <a:cubicBezTo>
                      <a:pt x="8" y="4"/>
                      <a:pt x="8" y="4"/>
                      <a:pt x="8"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grpSp>
      <p:grpSp>
        <p:nvGrpSpPr>
          <p:cNvPr id="12" name="Group 166"/>
          <p:cNvGrpSpPr/>
          <p:nvPr/>
        </p:nvGrpSpPr>
        <p:grpSpPr>
          <a:xfrm>
            <a:off x="3684191" y="1676401"/>
            <a:ext cx="2733612" cy="2733579"/>
            <a:chOff x="3087031" y="1466082"/>
            <a:chExt cx="1686514" cy="1686494"/>
          </a:xfrm>
        </p:grpSpPr>
        <p:sp>
          <p:nvSpPr>
            <p:cNvPr id="14" name="Freeform: Shape 4"/>
            <p:cNvSpPr/>
            <p:nvPr/>
          </p:nvSpPr>
          <p:spPr>
            <a:xfrm>
              <a:off x="3166182" y="1563148"/>
              <a:ext cx="1492361" cy="1492361"/>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1F1F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nvGrpSpPr>
            <p:cNvPr id="15" name="Group 101"/>
            <p:cNvGrpSpPr/>
            <p:nvPr/>
          </p:nvGrpSpPr>
          <p:grpSpPr>
            <a:xfrm>
              <a:off x="3087031" y="1466082"/>
              <a:ext cx="1686514" cy="1686494"/>
              <a:chOff x="3087031" y="1466082"/>
              <a:chExt cx="1686514" cy="1686494"/>
            </a:xfrm>
          </p:grpSpPr>
          <p:sp>
            <p:nvSpPr>
              <p:cNvPr id="48" name="Freeform: Shape 42"/>
              <p:cNvSpPr/>
              <p:nvPr/>
            </p:nvSpPr>
            <p:spPr>
              <a:xfrm>
                <a:off x="3457539" y="1565325"/>
                <a:ext cx="382651" cy="534819"/>
              </a:xfrm>
              <a:custGeom>
                <a:avLst/>
                <a:gdLst/>
                <a:ahLst/>
                <a:cxnLst>
                  <a:cxn ang="0">
                    <a:pos x="wd2" y="hd2"/>
                  </a:cxn>
                  <a:cxn ang="5400000">
                    <a:pos x="wd2" y="hd2"/>
                  </a:cxn>
                  <a:cxn ang="10800000">
                    <a:pos x="wd2" y="hd2"/>
                  </a:cxn>
                  <a:cxn ang="16200000">
                    <a:pos x="wd2" y="hd2"/>
                  </a:cxn>
                </a:cxnLst>
                <a:rect l="0" t="0" r="r" b="b"/>
                <a:pathLst>
                  <a:path w="17571" h="21600" extrusionOk="0">
                    <a:moveTo>
                      <a:pt x="16465" y="21600"/>
                    </a:moveTo>
                    <a:cubicBezTo>
                      <a:pt x="16465" y="21600"/>
                      <a:pt x="19586" y="13154"/>
                      <a:pt x="15342" y="7191"/>
                    </a:cubicBezTo>
                    <a:cubicBezTo>
                      <a:pt x="11102" y="1226"/>
                      <a:pt x="1106" y="0"/>
                      <a:pt x="1106" y="0"/>
                    </a:cubicBezTo>
                    <a:cubicBezTo>
                      <a:pt x="1106" y="0"/>
                      <a:pt x="-2014" y="8445"/>
                      <a:pt x="2226" y="14408"/>
                    </a:cubicBezTo>
                    <a:cubicBezTo>
                      <a:pt x="6468" y="20372"/>
                      <a:pt x="16465" y="21600"/>
                      <a:pt x="16465" y="21600"/>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49" name="Freeform: Shape 43"/>
              <p:cNvSpPr/>
              <p:nvPr/>
            </p:nvSpPr>
            <p:spPr>
              <a:xfrm>
                <a:off x="3894210" y="1466082"/>
                <a:ext cx="342819" cy="614657"/>
              </a:xfrm>
              <a:custGeom>
                <a:avLst/>
                <a:gdLst/>
                <a:ahLst/>
                <a:cxnLst>
                  <a:cxn ang="0">
                    <a:pos x="wd2" y="hd2"/>
                  </a:cxn>
                  <a:cxn ang="5400000">
                    <a:pos x="wd2" y="hd2"/>
                  </a:cxn>
                  <a:cxn ang="10800000">
                    <a:pos x="wd2" y="hd2"/>
                  </a:cxn>
                  <a:cxn ang="16200000">
                    <a:pos x="wd2" y="hd2"/>
                  </a:cxn>
                </a:cxnLst>
                <a:rect l="0" t="0" r="r" b="b"/>
                <a:pathLst>
                  <a:path w="18212" h="21600" extrusionOk="0">
                    <a:moveTo>
                      <a:pt x="17828" y="12127"/>
                    </a:moveTo>
                    <a:cubicBezTo>
                      <a:pt x="19907" y="6163"/>
                      <a:pt x="12869" y="0"/>
                      <a:pt x="12869" y="0"/>
                    </a:cubicBezTo>
                    <a:cubicBezTo>
                      <a:pt x="12869" y="0"/>
                      <a:pt x="2462" y="3505"/>
                      <a:pt x="384" y="9470"/>
                    </a:cubicBezTo>
                    <a:cubicBezTo>
                      <a:pt x="-1693" y="15435"/>
                      <a:pt x="5342" y="21600"/>
                      <a:pt x="5342" y="21600"/>
                    </a:cubicBezTo>
                    <a:cubicBezTo>
                      <a:pt x="5342" y="21600"/>
                      <a:pt x="15751" y="18093"/>
                      <a:pt x="17828" y="12127"/>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50" name="Freeform: Shape 44"/>
              <p:cNvSpPr/>
              <p:nvPr/>
            </p:nvSpPr>
            <p:spPr>
              <a:xfrm>
                <a:off x="4139010" y="1836590"/>
                <a:ext cx="534797" cy="382627"/>
              </a:xfrm>
              <a:custGeom>
                <a:avLst/>
                <a:gdLst/>
                <a:ahLst/>
                <a:cxnLst>
                  <a:cxn ang="0">
                    <a:pos x="wd2" y="hd2"/>
                  </a:cxn>
                  <a:cxn ang="5400000">
                    <a:pos x="wd2" y="hd2"/>
                  </a:cxn>
                  <a:cxn ang="10800000">
                    <a:pos x="wd2" y="hd2"/>
                  </a:cxn>
                  <a:cxn ang="16200000">
                    <a:pos x="wd2" y="hd2"/>
                  </a:cxn>
                </a:cxnLst>
                <a:rect l="0" t="0" r="r" b="b"/>
                <a:pathLst>
                  <a:path w="21600" h="17571" extrusionOk="0">
                    <a:moveTo>
                      <a:pt x="14410" y="15343"/>
                    </a:moveTo>
                    <a:cubicBezTo>
                      <a:pt x="20374" y="11104"/>
                      <a:pt x="21600" y="1107"/>
                      <a:pt x="21600" y="1107"/>
                    </a:cubicBezTo>
                    <a:cubicBezTo>
                      <a:pt x="21600" y="1107"/>
                      <a:pt x="13157" y="-2014"/>
                      <a:pt x="7193" y="2226"/>
                    </a:cubicBezTo>
                    <a:cubicBezTo>
                      <a:pt x="1229" y="6468"/>
                      <a:pt x="0" y="16465"/>
                      <a:pt x="0" y="16465"/>
                    </a:cubicBezTo>
                    <a:cubicBezTo>
                      <a:pt x="0" y="16465"/>
                      <a:pt x="8446" y="19586"/>
                      <a:pt x="14410" y="15343"/>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51" name="Freeform: Shape 45"/>
              <p:cNvSpPr/>
              <p:nvPr/>
            </p:nvSpPr>
            <p:spPr>
              <a:xfrm>
                <a:off x="4158859" y="2279878"/>
                <a:ext cx="614686" cy="342761"/>
              </a:xfrm>
              <a:custGeom>
                <a:avLst/>
                <a:gdLst/>
                <a:ahLst/>
                <a:cxnLst>
                  <a:cxn ang="0">
                    <a:pos x="wd2" y="hd2"/>
                  </a:cxn>
                  <a:cxn ang="5400000">
                    <a:pos x="wd2" y="hd2"/>
                  </a:cxn>
                  <a:cxn ang="10800000">
                    <a:pos x="wd2" y="hd2"/>
                  </a:cxn>
                  <a:cxn ang="16200000">
                    <a:pos x="wd2" y="hd2"/>
                  </a:cxn>
                </a:cxnLst>
                <a:rect l="0" t="0" r="r" b="b"/>
                <a:pathLst>
                  <a:path w="21600" h="18208" extrusionOk="0">
                    <a:moveTo>
                      <a:pt x="0" y="5341"/>
                    </a:moveTo>
                    <a:cubicBezTo>
                      <a:pt x="0" y="5341"/>
                      <a:pt x="3507" y="15748"/>
                      <a:pt x="9473" y="17823"/>
                    </a:cubicBezTo>
                    <a:cubicBezTo>
                      <a:pt x="15437" y="19904"/>
                      <a:pt x="21600" y="12869"/>
                      <a:pt x="21600" y="12869"/>
                    </a:cubicBezTo>
                    <a:cubicBezTo>
                      <a:pt x="21600" y="12869"/>
                      <a:pt x="18093" y="2460"/>
                      <a:pt x="12130" y="384"/>
                    </a:cubicBezTo>
                    <a:cubicBezTo>
                      <a:pt x="6166" y="-1696"/>
                      <a:pt x="0" y="5341"/>
                      <a:pt x="0" y="5341"/>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52" name="Freeform: Shape 46"/>
              <p:cNvSpPr/>
              <p:nvPr/>
            </p:nvSpPr>
            <p:spPr>
              <a:xfrm>
                <a:off x="4019918" y="2524678"/>
                <a:ext cx="382364" cy="534797"/>
              </a:xfrm>
              <a:custGeom>
                <a:avLst/>
                <a:gdLst/>
                <a:ahLst/>
                <a:cxnLst>
                  <a:cxn ang="0">
                    <a:pos x="wd2" y="hd2"/>
                  </a:cxn>
                  <a:cxn ang="5400000">
                    <a:pos x="wd2" y="hd2"/>
                  </a:cxn>
                  <a:cxn ang="10800000">
                    <a:pos x="wd2" y="hd2"/>
                  </a:cxn>
                  <a:cxn ang="16200000">
                    <a:pos x="wd2" y="hd2"/>
                  </a:cxn>
                </a:cxnLst>
                <a:rect l="0" t="0" r="r" b="b"/>
                <a:pathLst>
                  <a:path w="18088" h="21600" extrusionOk="0">
                    <a:moveTo>
                      <a:pt x="13856" y="5118"/>
                    </a:moveTo>
                    <a:cubicBezTo>
                      <a:pt x="8952" y="934"/>
                      <a:pt x="1139" y="0"/>
                      <a:pt x="1139" y="0"/>
                    </a:cubicBezTo>
                    <a:cubicBezTo>
                      <a:pt x="1139" y="0"/>
                      <a:pt x="-2075" y="8445"/>
                      <a:pt x="2295" y="14410"/>
                    </a:cubicBezTo>
                    <a:cubicBezTo>
                      <a:pt x="6663" y="20374"/>
                      <a:pt x="16962" y="21600"/>
                      <a:pt x="16962" y="21600"/>
                    </a:cubicBezTo>
                    <a:cubicBezTo>
                      <a:pt x="16962" y="21600"/>
                      <a:pt x="19525" y="14823"/>
                      <a:pt x="16919" y="9122"/>
                    </a:cubicBezTo>
                    <a:cubicBezTo>
                      <a:pt x="16616" y="8462"/>
                      <a:pt x="16261" y="7812"/>
                      <a:pt x="15808" y="7192"/>
                    </a:cubicBezTo>
                    <a:cubicBezTo>
                      <a:pt x="15244" y="6424"/>
                      <a:pt x="14580" y="5737"/>
                      <a:pt x="13856" y="5118"/>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53" name="Freeform: Shape 47"/>
              <p:cNvSpPr/>
              <p:nvPr/>
            </p:nvSpPr>
            <p:spPr>
              <a:xfrm>
                <a:off x="3616329" y="2537910"/>
                <a:ext cx="342765" cy="614666"/>
              </a:xfrm>
              <a:custGeom>
                <a:avLst/>
                <a:gdLst/>
                <a:ahLst/>
                <a:cxnLst>
                  <a:cxn ang="0">
                    <a:pos x="wd2" y="hd2"/>
                  </a:cxn>
                  <a:cxn ang="5400000">
                    <a:pos x="wd2" y="hd2"/>
                  </a:cxn>
                  <a:cxn ang="10800000">
                    <a:pos x="wd2" y="hd2"/>
                  </a:cxn>
                  <a:cxn ang="16200000">
                    <a:pos x="wd2" y="hd2"/>
                  </a:cxn>
                </a:cxnLst>
                <a:rect l="0" t="0" r="r" b="b"/>
                <a:pathLst>
                  <a:path w="18209" h="21600" extrusionOk="0">
                    <a:moveTo>
                      <a:pt x="385" y="9473"/>
                    </a:moveTo>
                    <a:cubicBezTo>
                      <a:pt x="-1696" y="15435"/>
                      <a:pt x="5342" y="21600"/>
                      <a:pt x="5342" y="21600"/>
                    </a:cubicBezTo>
                    <a:cubicBezTo>
                      <a:pt x="5342" y="21600"/>
                      <a:pt x="15751" y="18094"/>
                      <a:pt x="17825" y="12131"/>
                    </a:cubicBezTo>
                    <a:cubicBezTo>
                      <a:pt x="19904" y="6164"/>
                      <a:pt x="12867" y="0"/>
                      <a:pt x="12867" y="0"/>
                    </a:cubicBezTo>
                    <a:cubicBezTo>
                      <a:pt x="12867" y="0"/>
                      <a:pt x="2460" y="3508"/>
                      <a:pt x="385" y="9473"/>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54" name="Freeform: Shape 48"/>
              <p:cNvSpPr/>
              <p:nvPr/>
            </p:nvSpPr>
            <p:spPr>
              <a:xfrm>
                <a:off x="3186274" y="2398969"/>
                <a:ext cx="534809" cy="382669"/>
              </a:xfrm>
              <a:custGeom>
                <a:avLst/>
                <a:gdLst/>
                <a:ahLst/>
                <a:cxnLst>
                  <a:cxn ang="0">
                    <a:pos x="wd2" y="hd2"/>
                  </a:cxn>
                  <a:cxn ang="5400000">
                    <a:pos x="wd2" y="hd2"/>
                  </a:cxn>
                  <a:cxn ang="10800000">
                    <a:pos x="wd2" y="hd2"/>
                  </a:cxn>
                  <a:cxn ang="16200000">
                    <a:pos x="wd2" y="hd2"/>
                  </a:cxn>
                </a:cxnLst>
                <a:rect l="0" t="0" r="r" b="b"/>
                <a:pathLst>
                  <a:path w="21600" h="17569" extrusionOk="0">
                    <a:moveTo>
                      <a:pt x="7192" y="2229"/>
                    </a:moveTo>
                    <a:cubicBezTo>
                      <a:pt x="1226" y="6466"/>
                      <a:pt x="0" y="16462"/>
                      <a:pt x="0" y="16462"/>
                    </a:cubicBezTo>
                    <a:cubicBezTo>
                      <a:pt x="0" y="16462"/>
                      <a:pt x="8443" y="19585"/>
                      <a:pt x="14407" y="15344"/>
                    </a:cubicBezTo>
                    <a:cubicBezTo>
                      <a:pt x="20373" y="11102"/>
                      <a:pt x="21600" y="1106"/>
                      <a:pt x="21600" y="1106"/>
                    </a:cubicBezTo>
                    <a:cubicBezTo>
                      <a:pt x="21600" y="1106"/>
                      <a:pt x="13154" y="-2015"/>
                      <a:pt x="7192" y="2229"/>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55" name="Freeform: Shape 49"/>
              <p:cNvSpPr/>
              <p:nvPr/>
            </p:nvSpPr>
            <p:spPr>
              <a:xfrm>
                <a:off x="3087031" y="2001996"/>
                <a:ext cx="614665" cy="342783"/>
              </a:xfrm>
              <a:custGeom>
                <a:avLst/>
                <a:gdLst/>
                <a:ahLst/>
                <a:cxnLst>
                  <a:cxn ang="0">
                    <a:pos x="wd2" y="hd2"/>
                  </a:cxn>
                  <a:cxn ang="5400000">
                    <a:pos x="wd2" y="hd2"/>
                  </a:cxn>
                  <a:cxn ang="10800000">
                    <a:pos x="wd2" y="hd2"/>
                  </a:cxn>
                  <a:cxn ang="16200000">
                    <a:pos x="wd2" y="hd2"/>
                  </a:cxn>
                </a:cxnLst>
                <a:rect l="0" t="0" r="r" b="b"/>
                <a:pathLst>
                  <a:path w="21600" h="18211" extrusionOk="0">
                    <a:moveTo>
                      <a:pt x="9470" y="17827"/>
                    </a:moveTo>
                    <a:cubicBezTo>
                      <a:pt x="15435" y="19905"/>
                      <a:pt x="21600" y="12870"/>
                      <a:pt x="21600" y="12870"/>
                    </a:cubicBezTo>
                    <a:cubicBezTo>
                      <a:pt x="21600" y="12870"/>
                      <a:pt x="18093" y="2461"/>
                      <a:pt x="12128" y="385"/>
                    </a:cubicBezTo>
                    <a:cubicBezTo>
                      <a:pt x="6164" y="-1695"/>
                      <a:pt x="0" y="5342"/>
                      <a:pt x="0" y="5342"/>
                    </a:cubicBezTo>
                    <a:cubicBezTo>
                      <a:pt x="0" y="5342"/>
                      <a:pt x="3506" y="15749"/>
                      <a:pt x="9470" y="17827"/>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56" name="Freeform: Shape 50"/>
              <p:cNvSpPr/>
              <p:nvPr/>
            </p:nvSpPr>
            <p:spPr>
              <a:xfrm>
                <a:off x="3808199" y="2114472"/>
                <a:ext cx="98922" cy="138211"/>
              </a:xfrm>
              <a:custGeom>
                <a:avLst/>
                <a:gdLst/>
                <a:ahLst/>
                <a:cxnLst>
                  <a:cxn ang="0">
                    <a:pos x="wd2" y="hd2"/>
                  </a:cxn>
                  <a:cxn ang="5400000">
                    <a:pos x="wd2" y="hd2"/>
                  </a:cxn>
                  <a:cxn ang="10800000">
                    <a:pos x="wd2" y="hd2"/>
                  </a:cxn>
                  <a:cxn ang="16200000">
                    <a:pos x="wd2" y="hd2"/>
                  </a:cxn>
                </a:cxnLst>
                <a:rect l="0" t="0" r="r" b="b"/>
                <a:pathLst>
                  <a:path w="17570" h="21600" extrusionOk="0">
                    <a:moveTo>
                      <a:pt x="2229" y="14409"/>
                    </a:moveTo>
                    <a:cubicBezTo>
                      <a:pt x="6464" y="20374"/>
                      <a:pt x="16465" y="21600"/>
                      <a:pt x="16465" y="21600"/>
                    </a:cubicBezTo>
                    <a:cubicBezTo>
                      <a:pt x="16465" y="21600"/>
                      <a:pt x="19585" y="13156"/>
                      <a:pt x="15342" y="7192"/>
                    </a:cubicBezTo>
                    <a:cubicBezTo>
                      <a:pt x="11107" y="1234"/>
                      <a:pt x="1105" y="0"/>
                      <a:pt x="1105" y="0"/>
                    </a:cubicBezTo>
                    <a:cubicBezTo>
                      <a:pt x="1105" y="0"/>
                      <a:pt x="-2015" y="8448"/>
                      <a:pt x="2229" y="14409"/>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57" name="Freeform: Shape 51"/>
              <p:cNvSpPr/>
              <p:nvPr/>
            </p:nvSpPr>
            <p:spPr>
              <a:xfrm>
                <a:off x="3920675" y="2094623"/>
                <a:ext cx="88572" cy="158806"/>
              </a:xfrm>
              <a:custGeom>
                <a:avLst/>
                <a:gdLst/>
                <a:ahLst/>
                <a:cxnLst>
                  <a:cxn ang="0">
                    <a:pos x="wd2" y="hd2"/>
                  </a:cxn>
                  <a:cxn ang="5400000">
                    <a:pos x="wd2" y="hd2"/>
                  </a:cxn>
                  <a:cxn ang="10800000">
                    <a:pos x="wd2" y="hd2"/>
                  </a:cxn>
                  <a:cxn ang="16200000">
                    <a:pos x="wd2" y="hd2"/>
                  </a:cxn>
                </a:cxnLst>
                <a:rect l="0" t="0" r="r" b="b"/>
                <a:pathLst>
                  <a:path w="18215" h="21600" extrusionOk="0">
                    <a:moveTo>
                      <a:pt x="17834" y="12126"/>
                    </a:moveTo>
                    <a:cubicBezTo>
                      <a:pt x="19904" y="6165"/>
                      <a:pt x="12875" y="0"/>
                      <a:pt x="12875" y="0"/>
                    </a:cubicBezTo>
                    <a:cubicBezTo>
                      <a:pt x="12875" y="0"/>
                      <a:pt x="2469" y="3506"/>
                      <a:pt x="384" y="9471"/>
                    </a:cubicBezTo>
                    <a:cubicBezTo>
                      <a:pt x="-1696" y="15437"/>
                      <a:pt x="5348" y="21600"/>
                      <a:pt x="5348" y="21600"/>
                    </a:cubicBezTo>
                    <a:cubicBezTo>
                      <a:pt x="5348" y="21600"/>
                      <a:pt x="15752" y="18094"/>
                      <a:pt x="17834" y="12126"/>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58" name="Freeform: Shape 52"/>
              <p:cNvSpPr/>
              <p:nvPr/>
            </p:nvSpPr>
            <p:spPr>
              <a:xfrm>
                <a:off x="3986837" y="2187250"/>
                <a:ext cx="138188" cy="98894"/>
              </a:xfrm>
              <a:custGeom>
                <a:avLst/>
                <a:gdLst/>
                <a:ahLst/>
                <a:cxnLst>
                  <a:cxn ang="0">
                    <a:pos x="wd2" y="hd2"/>
                  </a:cxn>
                  <a:cxn ang="5400000">
                    <a:pos x="wd2" y="hd2"/>
                  </a:cxn>
                  <a:cxn ang="10800000">
                    <a:pos x="wd2" y="hd2"/>
                  </a:cxn>
                  <a:cxn ang="16200000">
                    <a:pos x="wd2" y="hd2"/>
                  </a:cxn>
                </a:cxnLst>
                <a:rect l="0" t="0" r="r" b="b"/>
                <a:pathLst>
                  <a:path w="21600" h="17570" extrusionOk="0">
                    <a:moveTo>
                      <a:pt x="14408" y="15343"/>
                    </a:moveTo>
                    <a:cubicBezTo>
                      <a:pt x="20375" y="11102"/>
                      <a:pt x="21600" y="1109"/>
                      <a:pt x="21600" y="1109"/>
                    </a:cubicBezTo>
                    <a:cubicBezTo>
                      <a:pt x="21600" y="1109"/>
                      <a:pt x="13160" y="-2016"/>
                      <a:pt x="7191" y="2225"/>
                    </a:cubicBezTo>
                    <a:cubicBezTo>
                      <a:pt x="1233" y="6468"/>
                      <a:pt x="0" y="16463"/>
                      <a:pt x="0" y="16463"/>
                    </a:cubicBezTo>
                    <a:cubicBezTo>
                      <a:pt x="0" y="16463"/>
                      <a:pt x="8448" y="19584"/>
                      <a:pt x="14408" y="15343"/>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59" name="Freeform: Shape 53"/>
              <p:cNvSpPr/>
              <p:nvPr/>
            </p:nvSpPr>
            <p:spPr>
              <a:xfrm>
                <a:off x="3986837" y="2299726"/>
                <a:ext cx="158877" cy="88559"/>
              </a:xfrm>
              <a:custGeom>
                <a:avLst/>
                <a:gdLst/>
                <a:ahLst/>
                <a:cxnLst>
                  <a:cxn ang="0">
                    <a:pos x="wd2" y="hd2"/>
                  </a:cxn>
                  <a:cxn ang="5400000">
                    <a:pos x="wd2" y="hd2"/>
                  </a:cxn>
                  <a:cxn ang="10800000">
                    <a:pos x="wd2" y="hd2"/>
                  </a:cxn>
                  <a:cxn ang="16200000">
                    <a:pos x="wd2" y="hd2"/>
                  </a:cxn>
                </a:cxnLst>
                <a:rect l="0" t="0" r="r" b="b"/>
                <a:pathLst>
                  <a:path w="21600" h="18213" extrusionOk="0">
                    <a:moveTo>
                      <a:pt x="9472" y="17828"/>
                    </a:moveTo>
                    <a:cubicBezTo>
                      <a:pt x="15435" y="19910"/>
                      <a:pt x="21600" y="12871"/>
                      <a:pt x="21600" y="12871"/>
                    </a:cubicBezTo>
                    <a:cubicBezTo>
                      <a:pt x="21600" y="12871"/>
                      <a:pt x="18089" y="2466"/>
                      <a:pt x="12128" y="382"/>
                    </a:cubicBezTo>
                    <a:cubicBezTo>
                      <a:pt x="6165" y="-1690"/>
                      <a:pt x="0" y="5343"/>
                      <a:pt x="0" y="5343"/>
                    </a:cubicBezTo>
                    <a:cubicBezTo>
                      <a:pt x="0" y="5343"/>
                      <a:pt x="3509" y="15756"/>
                      <a:pt x="9472" y="17828"/>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60" name="Freeform: Shape 54"/>
              <p:cNvSpPr/>
              <p:nvPr/>
            </p:nvSpPr>
            <p:spPr>
              <a:xfrm>
                <a:off x="3953756" y="2365888"/>
                <a:ext cx="98858" cy="138211"/>
              </a:xfrm>
              <a:custGeom>
                <a:avLst/>
                <a:gdLst/>
                <a:ahLst/>
                <a:cxnLst>
                  <a:cxn ang="0">
                    <a:pos x="wd2" y="hd2"/>
                  </a:cxn>
                  <a:cxn ang="5400000">
                    <a:pos x="wd2" y="hd2"/>
                  </a:cxn>
                  <a:cxn ang="10800000">
                    <a:pos x="wd2" y="hd2"/>
                  </a:cxn>
                  <a:cxn ang="16200000">
                    <a:pos x="wd2" y="hd2"/>
                  </a:cxn>
                </a:cxnLst>
                <a:rect l="0" t="0" r="r" b="b"/>
                <a:pathLst>
                  <a:path w="17572" h="21600" extrusionOk="0">
                    <a:moveTo>
                      <a:pt x="15352" y="7194"/>
                    </a:moveTo>
                    <a:cubicBezTo>
                      <a:pt x="11105" y="1226"/>
                      <a:pt x="1105" y="0"/>
                      <a:pt x="1105" y="0"/>
                    </a:cubicBezTo>
                    <a:cubicBezTo>
                      <a:pt x="1105" y="0"/>
                      <a:pt x="-2014" y="8444"/>
                      <a:pt x="2229" y="14408"/>
                    </a:cubicBezTo>
                    <a:cubicBezTo>
                      <a:pt x="6471" y="20371"/>
                      <a:pt x="16463" y="21600"/>
                      <a:pt x="16463" y="21600"/>
                    </a:cubicBezTo>
                    <a:cubicBezTo>
                      <a:pt x="16463" y="21600"/>
                      <a:pt x="19586" y="13156"/>
                      <a:pt x="15352" y="7194"/>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61" name="Freeform: Shape 55"/>
              <p:cNvSpPr/>
              <p:nvPr/>
            </p:nvSpPr>
            <p:spPr>
              <a:xfrm>
                <a:off x="3847896" y="2372504"/>
                <a:ext cx="88586" cy="158816"/>
              </a:xfrm>
              <a:custGeom>
                <a:avLst/>
                <a:gdLst/>
                <a:ahLst/>
                <a:cxnLst>
                  <a:cxn ang="0">
                    <a:pos x="wd2" y="hd2"/>
                  </a:cxn>
                  <a:cxn ang="5400000">
                    <a:pos x="wd2" y="hd2"/>
                  </a:cxn>
                  <a:cxn ang="10800000">
                    <a:pos x="wd2" y="hd2"/>
                  </a:cxn>
                  <a:cxn ang="16200000">
                    <a:pos x="wd2" y="hd2"/>
                  </a:cxn>
                </a:cxnLst>
                <a:rect l="0" t="0" r="r" b="b"/>
                <a:pathLst>
                  <a:path w="18213" h="21600" extrusionOk="0">
                    <a:moveTo>
                      <a:pt x="17829" y="12133"/>
                    </a:moveTo>
                    <a:cubicBezTo>
                      <a:pt x="19905" y="6167"/>
                      <a:pt x="12871" y="0"/>
                      <a:pt x="12871" y="0"/>
                    </a:cubicBezTo>
                    <a:cubicBezTo>
                      <a:pt x="12871" y="0"/>
                      <a:pt x="2461" y="3505"/>
                      <a:pt x="385" y="9472"/>
                    </a:cubicBezTo>
                    <a:cubicBezTo>
                      <a:pt x="-1695" y="15439"/>
                      <a:pt x="5337" y="21600"/>
                      <a:pt x="5337" y="21600"/>
                    </a:cubicBezTo>
                    <a:cubicBezTo>
                      <a:pt x="5337" y="21600"/>
                      <a:pt x="15750" y="18098"/>
                      <a:pt x="17829" y="12133"/>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62" name="Freeform: Shape 56"/>
              <p:cNvSpPr/>
              <p:nvPr/>
            </p:nvSpPr>
            <p:spPr>
              <a:xfrm>
                <a:off x="3735420" y="2332807"/>
                <a:ext cx="138179" cy="98896"/>
              </a:xfrm>
              <a:custGeom>
                <a:avLst/>
                <a:gdLst/>
                <a:ahLst/>
                <a:cxnLst>
                  <a:cxn ang="0">
                    <a:pos x="wd2" y="hd2"/>
                  </a:cxn>
                  <a:cxn ang="5400000">
                    <a:pos x="wd2" y="hd2"/>
                  </a:cxn>
                  <a:cxn ang="10800000">
                    <a:pos x="wd2" y="hd2"/>
                  </a:cxn>
                  <a:cxn ang="16200000">
                    <a:pos x="wd2" y="hd2"/>
                  </a:cxn>
                </a:cxnLst>
                <a:rect l="0" t="0" r="r" b="b"/>
                <a:pathLst>
                  <a:path w="21600" h="17568" extrusionOk="0">
                    <a:moveTo>
                      <a:pt x="14406" y="15344"/>
                    </a:moveTo>
                    <a:cubicBezTo>
                      <a:pt x="20373" y="11098"/>
                      <a:pt x="21600" y="1105"/>
                      <a:pt x="21600" y="1105"/>
                    </a:cubicBezTo>
                    <a:cubicBezTo>
                      <a:pt x="21600" y="1105"/>
                      <a:pt x="13153" y="-2015"/>
                      <a:pt x="7197" y="2230"/>
                    </a:cubicBezTo>
                    <a:cubicBezTo>
                      <a:pt x="1226" y="6465"/>
                      <a:pt x="0" y="16457"/>
                      <a:pt x="0" y="16457"/>
                    </a:cubicBezTo>
                    <a:cubicBezTo>
                      <a:pt x="0" y="16457"/>
                      <a:pt x="8439" y="19585"/>
                      <a:pt x="14406" y="15344"/>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63" name="Freeform: Shape 57"/>
              <p:cNvSpPr/>
              <p:nvPr/>
            </p:nvSpPr>
            <p:spPr>
              <a:xfrm>
                <a:off x="3708955" y="2226948"/>
                <a:ext cx="158845" cy="88593"/>
              </a:xfrm>
              <a:custGeom>
                <a:avLst/>
                <a:gdLst/>
                <a:ahLst/>
                <a:cxnLst>
                  <a:cxn ang="0">
                    <a:pos x="wd2" y="hd2"/>
                  </a:cxn>
                  <a:cxn ang="5400000">
                    <a:pos x="wd2" y="hd2"/>
                  </a:cxn>
                  <a:cxn ang="10800000">
                    <a:pos x="wd2" y="hd2"/>
                  </a:cxn>
                  <a:cxn ang="16200000">
                    <a:pos x="wd2" y="hd2"/>
                  </a:cxn>
                </a:cxnLst>
                <a:rect l="0" t="0" r="r" b="b"/>
                <a:pathLst>
                  <a:path w="21600" h="18211" extrusionOk="0">
                    <a:moveTo>
                      <a:pt x="21600" y="12869"/>
                    </a:moveTo>
                    <a:cubicBezTo>
                      <a:pt x="21600" y="12869"/>
                      <a:pt x="18095" y="2468"/>
                      <a:pt x="12130" y="384"/>
                    </a:cubicBezTo>
                    <a:cubicBezTo>
                      <a:pt x="6162" y="-1695"/>
                      <a:pt x="0" y="5346"/>
                      <a:pt x="0" y="5346"/>
                    </a:cubicBezTo>
                    <a:cubicBezTo>
                      <a:pt x="0" y="5346"/>
                      <a:pt x="3506" y="15752"/>
                      <a:pt x="9470" y="17828"/>
                    </a:cubicBezTo>
                    <a:cubicBezTo>
                      <a:pt x="15434" y="19905"/>
                      <a:pt x="21600" y="12869"/>
                      <a:pt x="21600" y="12869"/>
                    </a:cubicBezTo>
                    <a:close/>
                  </a:path>
                </a:pathLst>
              </a:custGeom>
              <a:solidFill>
                <a:schemeClr val="accent1"/>
              </a:solidFill>
              <a:ln w="12700" cap="flat">
                <a:noFill/>
                <a:miter lim="400000"/>
              </a:ln>
              <a:effectLst/>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sp>
          <p:nvSpPr>
            <p:cNvPr id="16" name="Freeform: Shape 105"/>
            <p:cNvSpPr>
              <a:spLocks/>
            </p:cNvSpPr>
            <p:nvPr/>
          </p:nvSpPr>
          <p:spPr bwMode="auto">
            <a:xfrm>
              <a:off x="3338678" y="2071166"/>
              <a:ext cx="129952" cy="189096"/>
            </a:xfrm>
            <a:custGeom>
              <a:avLst/>
              <a:gdLst/>
              <a:ahLst/>
              <a:cxnLst>
                <a:cxn ang="0">
                  <a:pos x="38" y="109"/>
                </a:cxn>
                <a:cxn ang="0">
                  <a:pos x="40" y="107"/>
                </a:cxn>
                <a:cxn ang="0">
                  <a:pos x="44" y="107"/>
                </a:cxn>
                <a:cxn ang="0">
                  <a:pos x="46" y="109"/>
                </a:cxn>
                <a:cxn ang="0">
                  <a:pos x="44" y="111"/>
                </a:cxn>
                <a:cxn ang="0">
                  <a:pos x="40" y="111"/>
                </a:cxn>
                <a:cxn ang="0">
                  <a:pos x="38" y="109"/>
                </a:cxn>
                <a:cxn ang="0">
                  <a:pos x="48" y="12"/>
                </a:cxn>
                <a:cxn ang="0">
                  <a:pos x="37" y="12"/>
                </a:cxn>
                <a:cxn ang="0">
                  <a:pos x="35" y="14"/>
                </a:cxn>
                <a:cxn ang="0">
                  <a:pos x="37" y="15"/>
                </a:cxn>
                <a:cxn ang="0">
                  <a:pos x="48" y="15"/>
                </a:cxn>
                <a:cxn ang="0">
                  <a:pos x="50" y="14"/>
                </a:cxn>
                <a:cxn ang="0">
                  <a:pos x="48" y="12"/>
                </a:cxn>
                <a:cxn ang="0">
                  <a:pos x="85" y="12"/>
                </a:cxn>
                <a:cxn ang="0">
                  <a:pos x="85" y="111"/>
                </a:cxn>
                <a:cxn ang="0">
                  <a:pos x="73" y="123"/>
                </a:cxn>
                <a:cxn ang="0">
                  <a:pos x="12" y="123"/>
                </a:cxn>
                <a:cxn ang="0">
                  <a:pos x="0" y="111"/>
                </a:cxn>
                <a:cxn ang="0">
                  <a:pos x="0" y="12"/>
                </a:cxn>
                <a:cxn ang="0">
                  <a:pos x="12" y="0"/>
                </a:cxn>
                <a:cxn ang="0">
                  <a:pos x="73" y="0"/>
                </a:cxn>
                <a:cxn ang="0">
                  <a:pos x="85" y="12"/>
                </a:cxn>
                <a:cxn ang="0">
                  <a:pos x="77" y="104"/>
                </a:cxn>
                <a:cxn ang="0">
                  <a:pos x="8" y="104"/>
                </a:cxn>
                <a:cxn ang="0">
                  <a:pos x="8" y="111"/>
                </a:cxn>
                <a:cxn ang="0">
                  <a:pos x="12" y="115"/>
                </a:cxn>
                <a:cxn ang="0">
                  <a:pos x="73" y="115"/>
                </a:cxn>
                <a:cxn ang="0">
                  <a:pos x="77" y="111"/>
                </a:cxn>
                <a:cxn ang="0">
                  <a:pos x="77" y="104"/>
                </a:cxn>
                <a:cxn ang="0">
                  <a:pos x="77" y="23"/>
                </a:cxn>
                <a:cxn ang="0">
                  <a:pos x="8" y="23"/>
                </a:cxn>
                <a:cxn ang="0">
                  <a:pos x="8" y="100"/>
                </a:cxn>
                <a:cxn ang="0">
                  <a:pos x="77" y="100"/>
                </a:cxn>
                <a:cxn ang="0">
                  <a:pos x="77" y="23"/>
                </a:cxn>
                <a:cxn ang="0">
                  <a:pos x="77" y="12"/>
                </a:cxn>
                <a:cxn ang="0">
                  <a:pos x="73" y="8"/>
                </a:cxn>
                <a:cxn ang="0">
                  <a:pos x="12" y="8"/>
                </a:cxn>
                <a:cxn ang="0">
                  <a:pos x="8" y="12"/>
                </a:cxn>
                <a:cxn ang="0">
                  <a:pos x="8" y="19"/>
                </a:cxn>
                <a:cxn ang="0">
                  <a:pos x="77" y="19"/>
                </a:cxn>
                <a:cxn ang="0">
                  <a:pos x="77" y="12"/>
                </a:cxn>
                <a:cxn ang="0">
                  <a:pos x="77" y="12"/>
                </a:cxn>
                <a:cxn ang="0">
                  <a:pos x="77" y="12"/>
                </a:cxn>
              </a:cxnLst>
              <a:rect l="0" t="0" r="r" b="b"/>
              <a:pathLst>
                <a:path w="85" h="123">
                  <a:moveTo>
                    <a:pt x="38" y="109"/>
                  </a:moveTo>
                  <a:cubicBezTo>
                    <a:pt x="38" y="108"/>
                    <a:pt x="39" y="107"/>
                    <a:pt x="40" y="107"/>
                  </a:cubicBezTo>
                  <a:cubicBezTo>
                    <a:pt x="44" y="107"/>
                    <a:pt x="44" y="107"/>
                    <a:pt x="44" y="107"/>
                  </a:cubicBezTo>
                  <a:cubicBezTo>
                    <a:pt x="45" y="107"/>
                    <a:pt x="46" y="108"/>
                    <a:pt x="46" y="109"/>
                  </a:cubicBezTo>
                  <a:cubicBezTo>
                    <a:pt x="46" y="110"/>
                    <a:pt x="45" y="111"/>
                    <a:pt x="44" y="111"/>
                  </a:cubicBezTo>
                  <a:cubicBezTo>
                    <a:pt x="40" y="111"/>
                    <a:pt x="40" y="111"/>
                    <a:pt x="40" y="111"/>
                  </a:cubicBezTo>
                  <a:cubicBezTo>
                    <a:pt x="39" y="111"/>
                    <a:pt x="38" y="110"/>
                    <a:pt x="38" y="109"/>
                  </a:cubicBezTo>
                  <a:close/>
                  <a:moveTo>
                    <a:pt x="48" y="12"/>
                  </a:moveTo>
                  <a:cubicBezTo>
                    <a:pt x="37" y="12"/>
                    <a:pt x="37" y="12"/>
                    <a:pt x="37" y="12"/>
                  </a:cubicBezTo>
                  <a:cubicBezTo>
                    <a:pt x="36" y="12"/>
                    <a:pt x="35" y="12"/>
                    <a:pt x="35" y="14"/>
                  </a:cubicBezTo>
                  <a:cubicBezTo>
                    <a:pt x="35" y="15"/>
                    <a:pt x="36" y="15"/>
                    <a:pt x="37" y="15"/>
                  </a:cubicBezTo>
                  <a:cubicBezTo>
                    <a:pt x="48" y="15"/>
                    <a:pt x="48" y="15"/>
                    <a:pt x="48" y="15"/>
                  </a:cubicBezTo>
                  <a:cubicBezTo>
                    <a:pt x="49" y="15"/>
                    <a:pt x="50" y="15"/>
                    <a:pt x="50" y="14"/>
                  </a:cubicBezTo>
                  <a:cubicBezTo>
                    <a:pt x="50" y="12"/>
                    <a:pt x="49" y="12"/>
                    <a:pt x="48" y="12"/>
                  </a:cubicBezTo>
                  <a:close/>
                  <a:moveTo>
                    <a:pt x="85" y="12"/>
                  </a:moveTo>
                  <a:cubicBezTo>
                    <a:pt x="85" y="111"/>
                    <a:pt x="85" y="111"/>
                    <a:pt x="85" y="111"/>
                  </a:cubicBezTo>
                  <a:cubicBezTo>
                    <a:pt x="85" y="118"/>
                    <a:pt x="79" y="123"/>
                    <a:pt x="73" y="123"/>
                  </a:cubicBezTo>
                  <a:cubicBezTo>
                    <a:pt x="12" y="123"/>
                    <a:pt x="12" y="123"/>
                    <a:pt x="12" y="123"/>
                  </a:cubicBezTo>
                  <a:cubicBezTo>
                    <a:pt x="5" y="123"/>
                    <a:pt x="0" y="118"/>
                    <a:pt x="0" y="111"/>
                  </a:cubicBezTo>
                  <a:cubicBezTo>
                    <a:pt x="0" y="12"/>
                    <a:pt x="0" y="12"/>
                    <a:pt x="0" y="12"/>
                  </a:cubicBezTo>
                  <a:cubicBezTo>
                    <a:pt x="0" y="5"/>
                    <a:pt x="5" y="0"/>
                    <a:pt x="12" y="0"/>
                  </a:cubicBezTo>
                  <a:cubicBezTo>
                    <a:pt x="73" y="0"/>
                    <a:pt x="73" y="0"/>
                    <a:pt x="73" y="0"/>
                  </a:cubicBezTo>
                  <a:cubicBezTo>
                    <a:pt x="79" y="0"/>
                    <a:pt x="85" y="5"/>
                    <a:pt x="85" y="12"/>
                  </a:cubicBezTo>
                  <a:close/>
                  <a:moveTo>
                    <a:pt x="77" y="104"/>
                  </a:moveTo>
                  <a:cubicBezTo>
                    <a:pt x="8" y="104"/>
                    <a:pt x="8" y="104"/>
                    <a:pt x="8" y="104"/>
                  </a:cubicBezTo>
                  <a:cubicBezTo>
                    <a:pt x="8" y="111"/>
                    <a:pt x="8" y="111"/>
                    <a:pt x="8" y="111"/>
                  </a:cubicBezTo>
                  <a:cubicBezTo>
                    <a:pt x="8" y="113"/>
                    <a:pt x="10" y="115"/>
                    <a:pt x="12" y="115"/>
                  </a:cubicBezTo>
                  <a:cubicBezTo>
                    <a:pt x="73" y="115"/>
                    <a:pt x="73" y="115"/>
                    <a:pt x="73" y="115"/>
                  </a:cubicBezTo>
                  <a:cubicBezTo>
                    <a:pt x="75" y="115"/>
                    <a:pt x="77" y="113"/>
                    <a:pt x="77" y="111"/>
                  </a:cubicBezTo>
                  <a:lnTo>
                    <a:pt x="77" y="104"/>
                  </a:lnTo>
                  <a:close/>
                  <a:moveTo>
                    <a:pt x="77" y="23"/>
                  </a:moveTo>
                  <a:cubicBezTo>
                    <a:pt x="8" y="23"/>
                    <a:pt x="8" y="23"/>
                    <a:pt x="8" y="23"/>
                  </a:cubicBezTo>
                  <a:cubicBezTo>
                    <a:pt x="8" y="100"/>
                    <a:pt x="8" y="100"/>
                    <a:pt x="8" y="100"/>
                  </a:cubicBezTo>
                  <a:cubicBezTo>
                    <a:pt x="77" y="100"/>
                    <a:pt x="77" y="100"/>
                    <a:pt x="77" y="100"/>
                  </a:cubicBezTo>
                  <a:lnTo>
                    <a:pt x="77" y="23"/>
                  </a:lnTo>
                  <a:close/>
                  <a:moveTo>
                    <a:pt x="77" y="12"/>
                  </a:moveTo>
                  <a:cubicBezTo>
                    <a:pt x="77" y="9"/>
                    <a:pt x="75" y="8"/>
                    <a:pt x="73" y="8"/>
                  </a:cubicBezTo>
                  <a:cubicBezTo>
                    <a:pt x="12" y="8"/>
                    <a:pt x="12" y="8"/>
                    <a:pt x="12" y="8"/>
                  </a:cubicBezTo>
                  <a:cubicBezTo>
                    <a:pt x="10" y="8"/>
                    <a:pt x="8" y="9"/>
                    <a:pt x="8" y="12"/>
                  </a:cubicBezTo>
                  <a:cubicBezTo>
                    <a:pt x="8" y="19"/>
                    <a:pt x="8" y="19"/>
                    <a:pt x="8" y="19"/>
                  </a:cubicBezTo>
                  <a:cubicBezTo>
                    <a:pt x="77" y="19"/>
                    <a:pt x="77" y="19"/>
                    <a:pt x="77" y="19"/>
                  </a:cubicBezTo>
                  <a:lnTo>
                    <a:pt x="77" y="12"/>
                  </a:lnTo>
                  <a:close/>
                  <a:moveTo>
                    <a:pt x="77" y="12"/>
                  </a:moveTo>
                  <a:cubicBezTo>
                    <a:pt x="77" y="12"/>
                    <a:pt x="77" y="12"/>
                    <a:pt x="77" y="12"/>
                  </a:cubicBezTo>
                </a:path>
              </a:pathLst>
            </a:custGeom>
            <a:solidFill>
              <a:schemeClr val="bg1"/>
            </a:solid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nvGrpSpPr>
            <p:cNvPr id="17" name="Group 106"/>
            <p:cNvGrpSpPr/>
            <p:nvPr/>
          </p:nvGrpSpPr>
          <p:grpSpPr>
            <a:xfrm>
              <a:off x="3601424" y="1742596"/>
              <a:ext cx="128289" cy="189105"/>
              <a:chOff x="4914900" y="1211263"/>
              <a:chExt cx="244475" cy="360363"/>
            </a:xfrm>
            <a:solidFill>
              <a:schemeClr val="bg1"/>
            </a:solidFill>
          </p:grpSpPr>
          <p:sp>
            <p:nvSpPr>
              <p:cNvPr id="39" name="Freeform: Shape 107"/>
              <p:cNvSpPr>
                <a:spLocks/>
              </p:cNvSpPr>
              <p:nvPr/>
            </p:nvSpPr>
            <p:spPr bwMode="auto">
              <a:xfrm>
                <a:off x="5013325" y="1314451"/>
                <a:ext cx="23813" cy="20638"/>
              </a:xfrm>
              <a:custGeom>
                <a:avLst/>
                <a:gdLst/>
                <a:ahLst/>
                <a:cxnLst>
                  <a:cxn ang="0">
                    <a:pos x="8" y="3"/>
                  </a:cxn>
                  <a:cxn ang="0">
                    <a:pos x="4" y="7"/>
                  </a:cxn>
                  <a:cxn ang="0">
                    <a:pos x="0" y="3"/>
                  </a:cxn>
                  <a:cxn ang="0">
                    <a:pos x="4" y="0"/>
                  </a:cxn>
                  <a:cxn ang="0">
                    <a:pos x="8" y="3"/>
                  </a:cxn>
                  <a:cxn ang="0">
                    <a:pos x="8" y="3"/>
                  </a:cxn>
                  <a:cxn ang="0">
                    <a:pos x="8" y="3"/>
                  </a:cxn>
                </a:cxnLst>
                <a:rect l="0" t="0" r="r" b="b"/>
                <a:pathLst>
                  <a:path w="8" h="7">
                    <a:moveTo>
                      <a:pt x="8" y="3"/>
                    </a:moveTo>
                    <a:cubicBezTo>
                      <a:pt x="8" y="6"/>
                      <a:pt x="6" y="7"/>
                      <a:pt x="4" y="7"/>
                    </a:cubicBezTo>
                    <a:cubicBezTo>
                      <a:pt x="2" y="7"/>
                      <a:pt x="0" y="6"/>
                      <a:pt x="0" y="3"/>
                    </a:cubicBezTo>
                    <a:cubicBezTo>
                      <a:pt x="0" y="1"/>
                      <a:pt x="2" y="0"/>
                      <a:pt x="4" y="0"/>
                    </a:cubicBezTo>
                    <a:cubicBezTo>
                      <a:pt x="6" y="0"/>
                      <a:pt x="8" y="1"/>
                      <a:pt x="8" y="3"/>
                    </a:cubicBezTo>
                    <a:close/>
                    <a:moveTo>
                      <a:pt x="8" y="3"/>
                    </a:moveTo>
                    <a:cubicBezTo>
                      <a:pt x="8" y="3"/>
                      <a:pt x="8" y="3"/>
                      <a:pt x="8" y="3"/>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40" name="Freeform: Shape 108"/>
              <p:cNvSpPr>
                <a:spLocks/>
              </p:cNvSpPr>
              <p:nvPr/>
            </p:nvSpPr>
            <p:spPr bwMode="auto">
              <a:xfrm>
                <a:off x="5013325" y="1449388"/>
                <a:ext cx="23813" cy="20638"/>
              </a:xfrm>
              <a:custGeom>
                <a:avLst/>
                <a:gdLst/>
                <a:ahLst/>
                <a:cxnLst>
                  <a:cxn ang="0">
                    <a:pos x="8" y="4"/>
                  </a:cxn>
                  <a:cxn ang="0">
                    <a:pos x="4" y="7"/>
                  </a:cxn>
                  <a:cxn ang="0">
                    <a:pos x="0" y="4"/>
                  </a:cxn>
                  <a:cxn ang="0">
                    <a:pos x="4" y="0"/>
                  </a:cxn>
                  <a:cxn ang="0">
                    <a:pos x="8" y="4"/>
                  </a:cxn>
                  <a:cxn ang="0">
                    <a:pos x="8" y="4"/>
                  </a:cxn>
                  <a:cxn ang="0">
                    <a:pos x="8" y="4"/>
                  </a:cxn>
                </a:cxnLst>
                <a:rect l="0" t="0" r="r" b="b"/>
                <a:pathLst>
                  <a:path w="8" h="7">
                    <a:moveTo>
                      <a:pt x="8" y="4"/>
                    </a:moveTo>
                    <a:cubicBezTo>
                      <a:pt x="8" y="6"/>
                      <a:pt x="6" y="7"/>
                      <a:pt x="4" y="7"/>
                    </a:cubicBezTo>
                    <a:cubicBezTo>
                      <a:pt x="2" y="7"/>
                      <a:pt x="0" y="6"/>
                      <a:pt x="0" y="4"/>
                    </a:cubicBezTo>
                    <a:cubicBezTo>
                      <a:pt x="0" y="1"/>
                      <a:pt x="2" y="0"/>
                      <a:pt x="4" y="0"/>
                    </a:cubicBezTo>
                    <a:cubicBezTo>
                      <a:pt x="6" y="0"/>
                      <a:pt x="8" y="1"/>
                      <a:pt x="8" y="4"/>
                    </a:cubicBezTo>
                    <a:close/>
                    <a:moveTo>
                      <a:pt x="8" y="4"/>
                    </a:moveTo>
                    <a:cubicBezTo>
                      <a:pt x="8" y="4"/>
                      <a:pt x="8" y="4"/>
                      <a:pt x="8"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41" name="Freeform: Shape 109"/>
              <p:cNvSpPr>
                <a:spLocks/>
              </p:cNvSpPr>
              <p:nvPr/>
            </p:nvSpPr>
            <p:spPr bwMode="auto">
              <a:xfrm>
                <a:off x="4946650" y="1381126"/>
                <a:ext cx="23813" cy="20638"/>
              </a:xfrm>
              <a:custGeom>
                <a:avLst/>
                <a:gdLst/>
                <a:ahLst/>
                <a:cxnLst>
                  <a:cxn ang="0">
                    <a:pos x="8" y="3"/>
                  </a:cxn>
                  <a:cxn ang="0">
                    <a:pos x="4" y="7"/>
                  </a:cxn>
                  <a:cxn ang="0">
                    <a:pos x="0" y="3"/>
                  </a:cxn>
                  <a:cxn ang="0">
                    <a:pos x="4" y="0"/>
                  </a:cxn>
                  <a:cxn ang="0">
                    <a:pos x="8" y="3"/>
                  </a:cxn>
                  <a:cxn ang="0">
                    <a:pos x="8" y="3"/>
                  </a:cxn>
                  <a:cxn ang="0">
                    <a:pos x="8" y="3"/>
                  </a:cxn>
                </a:cxnLst>
                <a:rect l="0" t="0" r="r" b="b"/>
                <a:pathLst>
                  <a:path w="8" h="7">
                    <a:moveTo>
                      <a:pt x="8" y="3"/>
                    </a:moveTo>
                    <a:cubicBezTo>
                      <a:pt x="8" y="6"/>
                      <a:pt x="6" y="7"/>
                      <a:pt x="4" y="7"/>
                    </a:cubicBezTo>
                    <a:cubicBezTo>
                      <a:pt x="2" y="7"/>
                      <a:pt x="0" y="6"/>
                      <a:pt x="0" y="3"/>
                    </a:cubicBezTo>
                    <a:cubicBezTo>
                      <a:pt x="0" y="1"/>
                      <a:pt x="2" y="0"/>
                      <a:pt x="4" y="0"/>
                    </a:cubicBezTo>
                    <a:cubicBezTo>
                      <a:pt x="6" y="0"/>
                      <a:pt x="8" y="1"/>
                      <a:pt x="8" y="3"/>
                    </a:cubicBezTo>
                    <a:close/>
                    <a:moveTo>
                      <a:pt x="8" y="3"/>
                    </a:moveTo>
                    <a:cubicBezTo>
                      <a:pt x="8" y="3"/>
                      <a:pt x="8" y="3"/>
                      <a:pt x="8" y="3"/>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42" name="Freeform: Shape 110"/>
              <p:cNvSpPr>
                <a:spLocks/>
              </p:cNvSpPr>
              <p:nvPr/>
            </p:nvSpPr>
            <p:spPr bwMode="auto">
              <a:xfrm>
                <a:off x="5081588" y="1381126"/>
                <a:ext cx="22225" cy="20638"/>
              </a:xfrm>
              <a:custGeom>
                <a:avLst/>
                <a:gdLst/>
                <a:ahLst/>
                <a:cxnLst>
                  <a:cxn ang="0">
                    <a:pos x="8" y="3"/>
                  </a:cxn>
                  <a:cxn ang="0">
                    <a:pos x="4" y="7"/>
                  </a:cxn>
                  <a:cxn ang="0">
                    <a:pos x="0" y="3"/>
                  </a:cxn>
                  <a:cxn ang="0">
                    <a:pos x="4" y="0"/>
                  </a:cxn>
                  <a:cxn ang="0">
                    <a:pos x="8" y="3"/>
                  </a:cxn>
                  <a:cxn ang="0">
                    <a:pos x="8" y="3"/>
                  </a:cxn>
                  <a:cxn ang="0">
                    <a:pos x="8" y="3"/>
                  </a:cxn>
                </a:cxnLst>
                <a:rect l="0" t="0" r="r" b="b"/>
                <a:pathLst>
                  <a:path w="8" h="7">
                    <a:moveTo>
                      <a:pt x="8" y="3"/>
                    </a:moveTo>
                    <a:cubicBezTo>
                      <a:pt x="8" y="6"/>
                      <a:pt x="6" y="7"/>
                      <a:pt x="4" y="7"/>
                    </a:cubicBezTo>
                    <a:cubicBezTo>
                      <a:pt x="2" y="7"/>
                      <a:pt x="0" y="6"/>
                      <a:pt x="0" y="3"/>
                    </a:cubicBezTo>
                    <a:cubicBezTo>
                      <a:pt x="0" y="1"/>
                      <a:pt x="2" y="0"/>
                      <a:pt x="4" y="0"/>
                    </a:cubicBezTo>
                    <a:cubicBezTo>
                      <a:pt x="6" y="0"/>
                      <a:pt x="8" y="1"/>
                      <a:pt x="8" y="3"/>
                    </a:cubicBezTo>
                    <a:close/>
                    <a:moveTo>
                      <a:pt x="8" y="3"/>
                    </a:moveTo>
                    <a:cubicBezTo>
                      <a:pt x="8" y="3"/>
                      <a:pt x="8" y="3"/>
                      <a:pt x="8" y="3"/>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43" name="Freeform: Shape 111"/>
              <p:cNvSpPr>
                <a:spLocks/>
              </p:cNvSpPr>
              <p:nvPr/>
            </p:nvSpPr>
            <p:spPr bwMode="auto">
              <a:xfrm>
                <a:off x="4967288" y="1428751"/>
                <a:ext cx="20638" cy="22225"/>
              </a:xfrm>
              <a:custGeom>
                <a:avLst/>
                <a:gdLst/>
                <a:ahLst/>
                <a:cxnLst>
                  <a:cxn ang="0">
                    <a:pos x="7" y="4"/>
                  </a:cxn>
                  <a:cxn ang="0">
                    <a:pos x="4" y="8"/>
                  </a:cxn>
                  <a:cxn ang="0">
                    <a:pos x="0" y="4"/>
                  </a:cxn>
                  <a:cxn ang="0">
                    <a:pos x="4" y="0"/>
                  </a:cxn>
                  <a:cxn ang="0">
                    <a:pos x="7" y="4"/>
                  </a:cxn>
                  <a:cxn ang="0">
                    <a:pos x="7" y="4"/>
                  </a:cxn>
                  <a:cxn ang="0">
                    <a:pos x="7" y="4"/>
                  </a:cxn>
                </a:cxnLst>
                <a:rect l="0" t="0" r="r" b="b"/>
                <a:pathLst>
                  <a:path w="7" h="8">
                    <a:moveTo>
                      <a:pt x="7" y="4"/>
                    </a:moveTo>
                    <a:cubicBezTo>
                      <a:pt x="7" y="6"/>
                      <a:pt x="6" y="8"/>
                      <a:pt x="4" y="8"/>
                    </a:cubicBezTo>
                    <a:cubicBezTo>
                      <a:pt x="2" y="8"/>
                      <a:pt x="0" y="6"/>
                      <a:pt x="0" y="4"/>
                    </a:cubicBezTo>
                    <a:cubicBezTo>
                      <a:pt x="0" y="2"/>
                      <a:pt x="2" y="0"/>
                      <a:pt x="4" y="0"/>
                    </a:cubicBezTo>
                    <a:cubicBezTo>
                      <a:pt x="6" y="0"/>
                      <a:pt x="7" y="2"/>
                      <a:pt x="7" y="4"/>
                    </a:cubicBezTo>
                    <a:close/>
                    <a:moveTo>
                      <a:pt x="7" y="4"/>
                    </a:moveTo>
                    <a:cubicBezTo>
                      <a:pt x="7" y="4"/>
                      <a:pt x="7" y="4"/>
                      <a:pt x="7"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44" name="Freeform: Shape 112"/>
              <p:cNvSpPr>
                <a:spLocks/>
              </p:cNvSpPr>
              <p:nvPr/>
            </p:nvSpPr>
            <p:spPr bwMode="auto">
              <a:xfrm>
                <a:off x="4967288" y="1331913"/>
                <a:ext cx="20638" cy="23813"/>
              </a:xfrm>
              <a:custGeom>
                <a:avLst/>
                <a:gdLst/>
                <a:ahLst/>
                <a:cxnLst>
                  <a:cxn ang="0">
                    <a:pos x="7" y="4"/>
                  </a:cxn>
                  <a:cxn ang="0">
                    <a:pos x="4" y="8"/>
                  </a:cxn>
                  <a:cxn ang="0">
                    <a:pos x="0" y="4"/>
                  </a:cxn>
                  <a:cxn ang="0">
                    <a:pos x="4" y="0"/>
                  </a:cxn>
                  <a:cxn ang="0">
                    <a:pos x="7" y="4"/>
                  </a:cxn>
                  <a:cxn ang="0">
                    <a:pos x="7" y="4"/>
                  </a:cxn>
                  <a:cxn ang="0">
                    <a:pos x="7" y="4"/>
                  </a:cxn>
                </a:cxnLst>
                <a:rect l="0" t="0" r="r" b="b"/>
                <a:pathLst>
                  <a:path w="7" h="8">
                    <a:moveTo>
                      <a:pt x="7" y="4"/>
                    </a:moveTo>
                    <a:cubicBezTo>
                      <a:pt x="7" y="6"/>
                      <a:pt x="6" y="8"/>
                      <a:pt x="4" y="8"/>
                    </a:cubicBezTo>
                    <a:cubicBezTo>
                      <a:pt x="2" y="8"/>
                      <a:pt x="0" y="6"/>
                      <a:pt x="0" y="4"/>
                    </a:cubicBezTo>
                    <a:cubicBezTo>
                      <a:pt x="0" y="2"/>
                      <a:pt x="2" y="0"/>
                      <a:pt x="4" y="0"/>
                    </a:cubicBezTo>
                    <a:cubicBezTo>
                      <a:pt x="6" y="0"/>
                      <a:pt x="7" y="2"/>
                      <a:pt x="7" y="4"/>
                    </a:cubicBezTo>
                    <a:close/>
                    <a:moveTo>
                      <a:pt x="7" y="4"/>
                    </a:moveTo>
                    <a:cubicBezTo>
                      <a:pt x="7" y="4"/>
                      <a:pt x="7" y="4"/>
                      <a:pt x="7"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45" name="Freeform: Shape 113"/>
              <p:cNvSpPr>
                <a:spLocks/>
              </p:cNvSpPr>
              <p:nvPr/>
            </p:nvSpPr>
            <p:spPr bwMode="auto">
              <a:xfrm>
                <a:off x="5060950" y="1428751"/>
                <a:ext cx="22225" cy="22225"/>
              </a:xfrm>
              <a:custGeom>
                <a:avLst/>
                <a:gdLst/>
                <a:ahLst/>
                <a:cxnLst>
                  <a:cxn ang="0">
                    <a:pos x="8" y="4"/>
                  </a:cxn>
                  <a:cxn ang="0">
                    <a:pos x="4" y="8"/>
                  </a:cxn>
                  <a:cxn ang="0">
                    <a:pos x="0" y="4"/>
                  </a:cxn>
                  <a:cxn ang="0">
                    <a:pos x="4" y="0"/>
                  </a:cxn>
                  <a:cxn ang="0">
                    <a:pos x="8" y="4"/>
                  </a:cxn>
                  <a:cxn ang="0">
                    <a:pos x="8" y="4"/>
                  </a:cxn>
                  <a:cxn ang="0">
                    <a:pos x="8" y="4"/>
                  </a:cxn>
                </a:cxnLst>
                <a:rect l="0" t="0" r="r" b="b"/>
                <a:pathLst>
                  <a:path w="8" h="8">
                    <a:moveTo>
                      <a:pt x="8" y="4"/>
                    </a:moveTo>
                    <a:cubicBezTo>
                      <a:pt x="8" y="6"/>
                      <a:pt x="6" y="8"/>
                      <a:pt x="4" y="8"/>
                    </a:cubicBezTo>
                    <a:cubicBezTo>
                      <a:pt x="2" y="8"/>
                      <a:pt x="0" y="6"/>
                      <a:pt x="0" y="4"/>
                    </a:cubicBezTo>
                    <a:cubicBezTo>
                      <a:pt x="0" y="2"/>
                      <a:pt x="2" y="0"/>
                      <a:pt x="4" y="0"/>
                    </a:cubicBezTo>
                    <a:cubicBezTo>
                      <a:pt x="6" y="0"/>
                      <a:pt x="8" y="2"/>
                      <a:pt x="8" y="4"/>
                    </a:cubicBezTo>
                    <a:close/>
                    <a:moveTo>
                      <a:pt x="8" y="4"/>
                    </a:moveTo>
                    <a:cubicBezTo>
                      <a:pt x="8" y="4"/>
                      <a:pt x="8" y="4"/>
                      <a:pt x="8"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46" name="Freeform: Shape 114"/>
              <p:cNvSpPr>
                <a:spLocks/>
              </p:cNvSpPr>
              <p:nvPr/>
            </p:nvSpPr>
            <p:spPr bwMode="auto">
              <a:xfrm>
                <a:off x="4914900" y="1211263"/>
                <a:ext cx="244475" cy="360363"/>
              </a:xfrm>
              <a:custGeom>
                <a:avLst/>
                <a:gdLst/>
                <a:ahLst/>
                <a:cxnLst>
                  <a:cxn ang="0">
                    <a:pos x="76" y="54"/>
                  </a:cxn>
                  <a:cxn ang="0">
                    <a:pos x="76" y="54"/>
                  </a:cxn>
                  <a:cxn ang="0">
                    <a:pos x="67" y="36"/>
                  </a:cxn>
                  <a:cxn ang="0">
                    <a:pos x="61" y="6"/>
                  </a:cxn>
                  <a:cxn ang="0">
                    <a:pos x="54" y="0"/>
                  </a:cxn>
                  <a:cxn ang="0">
                    <a:pos x="23" y="0"/>
                  </a:cxn>
                  <a:cxn ang="0">
                    <a:pos x="15" y="6"/>
                  </a:cxn>
                  <a:cxn ang="0">
                    <a:pos x="10" y="35"/>
                  </a:cxn>
                  <a:cxn ang="0">
                    <a:pos x="0" y="61"/>
                  </a:cxn>
                  <a:cxn ang="0">
                    <a:pos x="10" y="87"/>
                  </a:cxn>
                  <a:cxn ang="0">
                    <a:pos x="15" y="117"/>
                  </a:cxn>
                  <a:cxn ang="0">
                    <a:pos x="23" y="123"/>
                  </a:cxn>
                  <a:cxn ang="0">
                    <a:pos x="53" y="123"/>
                  </a:cxn>
                  <a:cxn ang="0">
                    <a:pos x="61" y="117"/>
                  </a:cxn>
                  <a:cxn ang="0">
                    <a:pos x="66" y="87"/>
                  </a:cxn>
                  <a:cxn ang="0">
                    <a:pos x="76" y="69"/>
                  </a:cxn>
                  <a:cxn ang="0">
                    <a:pos x="76" y="69"/>
                  </a:cxn>
                  <a:cxn ang="0">
                    <a:pos x="84" y="61"/>
                  </a:cxn>
                  <a:cxn ang="0">
                    <a:pos x="76" y="54"/>
                  </a:cxn>
                  <a:cxn ang="0">
                    <a:pos x="23" y="8"/>
                  </a:cxn>
                  <a:cxn ang="0">
                    <a:pos x="54" y="8"/>
                  </a:cxn>
                  <a:cxn ang="0">
                    <a:pos x="58" y="28"/>
                  </a:cxn>
                  <a:cxn ang="0">
                    <a:pos x="38" y="23"/>
                  </a:cxn>
                  <a:cxn ang="0">
                    <a:pos x="19" y="28"/>
                  </a:cxn>
                  <a:cxn ang="0">
                    <a:pos x="23" y="8"/>
                  </a:cxn>
                  <a:cxn ang="0">
                    <a:pos x="53" y="115"/>
                  </a:cxn>
                  <a:cxn ang="0">
                    <a:pos x="23" y="115"/>
                  </a:cxn>
                  <a:cxn ang="0">
                    <a:pos x="19" y="95"/>
                  </a:cxn>
                  <a:cxn ang="0">
                    <a:pos x="38" y="100"/>
                  </a:cxn>
                  <a:cxn ang="0">
                    <a:pos x="57" y="95"/>
                  </a:cxn>
                  <a:cxn ang="0">
                    <a:pos x="53" y="115"/>
                  </a:cxn>
                  <a:cxn ang="0">
                    <a:pos x="38" y="92"/>
                  </a:cxn>
                  <a:cxn ang="0">
                    <a:pos x="7" y="61"/>
                  </a:cxn>
                  <a:cxn ang="0">
                    <a:pos x="38" y="31"/>
                  </a:cxn>
                  <a:cxn ang="0">
                    <a:pos x="69" y="61"/>
                  </a:cxn>
                  <a:cxn ang="0">
                    <a:pos x="38" y="92"/>
                  </a:cxn>
                  <a:cxn ang="0">
                    <a:pos x="38" y="92"/>
                  </a:cxn>
                  <a:cxn ang="0">
                    <a:pos x="38" y="92"/>
                  </a:cxn>
                </a:cxnLst>
                <a:rect l="0" t="0" r="r" b="b"/>
                <a:pathLst>
                  <a:path w="84" h="123">
                    <a:moveTo>
                      <a:pt x="76" y="54"/>
                    </a:moveTo>
                    <a:cubicBezTo>
                      <a:pt x="76" y="54"/>
                      <a:pt x="76" y="54"/>
                      <a:pt x="76" y="54"/>
                    </a:cubicBezTo>
                    <a:cubicBezTo>
                      <a:pt x="74" y="47"/>
                      <a:pt x="71" y="41"/>
                      <a:pt x="67" y="36"/>
                    </a:cubicBezTo>
                    <a:cubicBezTo>
                      <a:pt x="61" y="6"/>
                      <a:pt x="61" y="6"/>
                      <a:pt x="61" y="6"/>
                    </a:cubicBezTo>
                    <a:cubicBezTo>
                      <a:pt x="61" y="3"/>
                      <a:pt x="57" y="0"/>
                      <a:pt x="54" y="0"/>
                    </a:cubicBezTo>
                    <a:cubicBezTo>
                      <a:pt x="23" y="0"/>
                      <a:pt x="23" y="0"/>
                      <a:pt x="23" y="0"/>
                    </a:cubicBezTo>
                    <a:cubicBezTo>
                      <a:pt x="19" y="0"/>
                      <a:pt x="16" y="3"/>
                      <a:pt x="15" y="6"/>
                    </a:cubicBezTo>
                    <a:cubicBezTo>
                      <a:pt x="10" y="35"/>
                      <a:pt x="10" y="35"/>
                      <a:pt x="10" y="35"/>
                    </a:cubicBezTo>
                    <a:cubicBezTo>
                      <a:pt x="4" y="42"/>
                      <a:pt x="0" y="51"/>
                      <a:pt x="0" y="61"/>
                    </a:cubicBezTo>
                    <a:cubicBezTo>
                      <a:pt x="0" y="71"/>
                      <a:pt x="3" y="80"/>
                      <a:pt x="10" y="87"/>
                    </a:cubicBezTo>
                    <a:cubicBezTo>
                      <a:pt x="15" y="117"/>
                      <a:pt x="15" y="117"/>
                      <a:pt x="15" y="117"/>
                    </a:cubicBezTo>
                    <a:cubicBezTo>
                      <a:pt x="16" y="120"/>
                      <a:pt x="19" y="123"/>
                      <a:pt x="23" y="123"/>
                    </a:cubicBezTo>
                    <a:cubicBezTo>
                      <a:pt x="53" y="123"/>
                      <a:pt x="53" y="123"/>
                      <a:pt x="53" y="123"/>
                    </a:cubicBezTo>
                    <a:cubicBezTo>
                      <a:pt x="57" y="123"/>
                      <a:pt x="60" y="120"/>
                      <a:pt x="61" y="117"/>
                    </a:cubicBezTo>
                    <a:cubicBezTo>
                      <a:pt x="66" y="87"/>
                      <a:pt x="66" y="87"/>
                      <a:pt x="66" y="87"/>
                    </a:cubicBezTo>
                    <a:cubicBezTo>
                      <a:pt x="71" y="82"/>
                      <a:pt x="74" y="76"/>
                      <a:pt x="76" y="69"/>
                    </a:cubicBezTo>
                    <a:cubicBezTo>
                      <a:pt x="76" y="69"/>
                      <a:pt x="76" y="69"/>
                      <a:pt x="76" y="69"/>
                    </a:cubicBezTo>
                    <a:cubicBezTo>
                      <a:pt x="81" y="69"/>
                      <a:pt x="84" y="66"/>
                      <a:pt x="84" y="61"/>
                    </a:cubicBezTo>
                    <a:cubicBezTo>
                      <a:pt x="84" y="57"/>
                      <a:pt x="81" y="54"/>
                      <a:pt x="76" y="54"/>
                    </a:cubicBezTo>
                    <a:close/>
                    <a:moveTo>
                      <a:pt x="23" y="8"/>
                    </a:moveTo>
                    <a:cubicBezTo>
                      <a:pt x="54" y="8"/>
                      <a:pt x="54" y="8"/>
                      <a:pt x="54" y="8"/>
                    </a:cubicBezTo>
                    <a:cubicBezTo>
                      <a:pt x="58" y="28"/>
                      <a:pt x="58" y="28"/>
                      <a:pt x="58" y="28"/>
                    </a:cubicBezTo>
                    <a:cubicBezTo>
                      <a:pt x="52" y="25"/>
                      <a:pt x="45" y="23"/>
                      <a:pt x="38" y="23"/>
                    </a:cubicBezTo>
                    <a:cubicBezTo>
                      <a:pt x="31" y="23"/>
                      <a:pt x="25" y="25"/>
                      <a:pt x="19" y="28"/>
                    </a:cubicBezTo>
                    <a:lnTo>
                      <a:pt x="23" y="8"/>
                    </a:lnTo>
                    <a:close/>
                    <a:moveTo>
                      <a:pt x="53" y="115"/>
                    </a:moveTo>
                    <a:cubicBezTo>
                      <a:pt x="23" y="115"/>
                      <a:pt x="23" y="115"/>
                      <a:pt x="23" y="115"/>
                    </a:cubicBezTo>
                    <a:cubicBezTo>
                      <a:pt x="19" y="95"/>
                      <a:pt x="19" y="95"/>
                      <a:pt x="19" y="95"/>
                    </a:cubicBezTo>
                    <a:cubicBezTo>
                      <a:pt x="24" y="98"/>
                      <a:pt x="31" y="100"/>
                      <a:pt x="38" y="100"/>
                    </a:cubicBezTo>
                    <a:cubicBezTo>
                      <a:pt x="45" y="100"/>
                      <a:pt x="51" y="98"/>
                      <a:pt x="57" y="95"/>
                    </a:cubicBezTo>
                    <a:lnTo>
                      <a:pt x="53" y="115"/>
                    </a:lnTo>
                    <a:close/>
                    <a:moveTo>
                      <a:pt x="38" y="92"/>
                    </a:moveTo>
                    <a:cubicBezTo>
                      <a:pt x="21" y="92"/>
                      <a:pt x="7" y="78"/>
                      <a:pt x="7" y="61"/>
                    </a:cubicBezTo>
                    <a:cubicBezTo>
                      <a:pt x="7" y="45"/>
                      <a:pt x="21" y="31"/>
                      <a:pt x="38" y="31"/>
                    </a:cubicBezTo>
                    <a:cubicBezTo>
                      <a:pt x="55" y="31"/>
                      <a:pt x="69" y="45"/>
                      <a:pt x="69" y="61"/>
                    </a:cubicBezTo>
                    <a:cubicBezTo>
                      <a:pt x="69" y="78"/>
                      <a:pt x="55" y="92"/>
                      <a:pt x="38" y="92"/>
                    </a:cubicBezTo>
                    <a:close/>
                    <a:moveTo>
                      <a:pt x="38" y="92"/>
                    </a:moveTo>
                    <a:cubicBezTo>
                      <a:pt x="38" y="92"/>
                      <a:pt x="38" y="92"/>
                      <a:pt x="38" y="92"/>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47" name="Freeform: Shape 115"/>
              <p:cNvSpPr>
                <a:spLocks/>
              </p:cNvSpPr>
              <p:nvPr/>
            </p:nvSpPr>
            <p:spPr bwMode="auto">
              <a:xfrm>
                <a:off x="5013325" y="1335088"/>
                <a:ext cx="68263" cy="66675"/>
              </a:xfrm>
              <a:custGeom>
                <a:avLst/>
                <a:gdLst/>
                <a:ahLst/>
                <a:cxnLst>
                  <a:cxn ang="0">
                    <a:pos x="23" y="0"/>
                  </a:cxn>
                  <a:cxn ang="0">
                    <a:pos x="21" y="0"/>
                  </a:cxn>
                  <a:cxn ang="0">
                    <a:pos x="1" y="17"/>
                  </a:cxn>
                  <a:cxn ang="0">
                    <a:pos x="0" y="20"/>
                  </a:cxn>
                  <a:cxn ang="0">
                    <a:pos x="1" y="22"/>
                  </a:cxn>
                  <a:cxn ang="0">
                    <a:pos x="4" y="23"/>
                  </a:cxn>
                  <a:cxn ang="0">
                    <a:pos x="7" y="22"/>
                  </a:cxn>
                  <a:cxn ang="0">
                    <a:pos x="14" y="14"/>
                  </a:cxn>
                  <a:cxn ang="0">
                    <a:pos x="23" y="2"/>
                  </a:cxn>
                  <a:cxn ang="0">
                    <a:pos x="23" y="0"/>
                  </a:cxn>
                  <a:cxn ang="0">
                    <a:pos x="23" y="0"/>
                  </a:cxn>
                  <a:cxn ang="0">
                    <a:pos x="23" y="0"/>
                  </a:cxn>
                </a:cxnLst>
                <a:rect l="0" t="0" r="r" b="b"/>
                <a:pathLst>
                  <a:path w="23" h="23">
                    <a:moveTo>
                      <a:pt x="23" y="0"/>
                    </a:moveTo>
                    <a:cubicBezTo>
                      <a:pt x="22" y="0"/>
                      <a:pt x="22" y="0"/>
                      <a:pt x="21" y="0"/>
                    </a:cubicBezTo>
                    <a:cubicBezTo>
                      <a:pt x="1" y="17"/>
                      <a:pt x="1" y="17"/>
                      <a:pt x="1" y="17"/>
                    </a:cubicBezTo>
                    <a:cubicBezTo>
                      <a:pt x="1" y="18"/>
                      <a:pt x="0" y="18"/>
                      <a:pt x="0" y="20"/>
                    </a:cubicBezTo>
                    <a:cubicBezTo>
                      <a:pt x="0" y="21"/>
                      <a:pt x="0" y="21"/>
                      <a:pt x="1" y="22"/>
                    </a:cubicBezTo>
                    <a:cubicBezTo>
                      <a:pt x="2" y="23"/>
                      <a:pt x="3" y="23"/>
                      <a:pt x="4" y="23"/>
                    </a:cubicBezTo>
                    <a:cubicBezTo>
                      <a:pt x="5" y="23"/>
                      <a:pt x="6" y="23"/>
                      <a:pt x="7" y="22"/>
                    </a:cubicBezTo>
                    <a:cubicBezTo>
                      <a:pt x="14" y="14"/>
                      <a:pt x="14" y="14"/>
                      <a:pt x="14" y="14"/>
                    </a:cubicBezTo>
                    <a:cubicBezTo>
                      <a:pt x="23" y="2"/>
                      <a:pt x="23" y="2"/>
                      <a:pt x="23" y="2"/>
                    </a:cubicBezTo>
                    <a:cubicBezTo>
                      <a:pt x="23" y="2"/>
                      <a:pt x="23" y="1"/>
                      <a:pt x="23" y="0"/>
                    </a:cubicBezTo>
                    <a:close/>
                    <a:moveTo>
                      <a:pt x="23" y="0"/>
                    </a:moveTo>
                    <a:cubicBezTo>
                      <a:pt x="23" y="0"/>
                      <a:pt x="23" y="0"/>
                      <a:pt x="23"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sp>
          <p:nvSpPr>
            <p:cNvPr id="18" name="Freeform: Shape 116"/>
            <p:cNvSpPr>
              <a:spLocks/>
            </p:cNvSpPr>
            <p:nvPr/>
          </p:nvSpPr>
          <p:spPr bwMode="auto">
            <a:xfrm>
              <a:off x="3986815" y="1685256"/>
              <a:ext cx="189096" cy="137450"/>
            </a:xfrm>
            <a:custGeom>
              <a:avLst/>
              <a:gdLst/>
              <a:ahLst/>
              <a:cxnLst>
                <a:cxn ang="0">
                  <a:pos x="100" y="32"/>
                </a:cxn>
                <a:cxn ang="0">
                  <a:pos x="65" y="0"/>
                </a:cxn>
                <a:cxn ang="0">
                  <a:pos x="34" y="20"/>
                </a:cxn>
                <a:cxn ang="0">
                  <a:pos x="29" y="20"/>
                </a:cxn>
                <a:cxn ang="0">
                  <a:pos x="12" y="37"/>
                </a:cxn>
                <a:cxn ang="0">
                  <a:pos x="13" y="42"/>
                </a:cxn>
                <a:cxn ang="0">
                  <a:pos x="0" y="64"/>
                </a:cxn>
                <a:cxn ang="0">
                  <a:pos x="25" y="89"/>
                </a:cxn>
                <a:cxn ang="0">
                  <a:pos x="94" y="89"/>
                </a:cxn>
                <a:cxn ang="0">
                  <a:pos x="123" y="60"/>
                </a:cxn>
                <a:cxn ang="0">
                  <a:pos x="100" y="32"/>
                </a:cxn>
                <a:cxn ang="0">
                  <a:pos x="94" y="81"/>
                </a:cxn>
                <a:cxn ang="0">
                  <a:pos x="94" y="81"/>
                </a:cxn>
                <a:cxn ang="0">
                  <a:pos x="25" y="81"/>
                </a:cxn>
                <a:cxn ang="0">
                  <a:pos x="8" y="64"/>
                </a:cxn>
                <a:cxn ang="0">
                  <a:pos x="16" y="49"/>
                </a:cxn>
                <a:cxn ang="0">
                  <a:pos x="20" y="40"/>
                </a:cxn>
                <a:cxn ang="0">
                  <a:pos x="19" y="37"/>
                </a:cxn>
                <a:cxn ang="0">
                  <a:pos x="29" y="27"/>
                </a:cxn>
                <a:cxn ang="0">
                  <a:pos x="34" y="28"/>
                </a:cxn>
                <a:cxn ang="0">
                  <a:pos x="41" y="24"/>
                </a:cxn>
                <a:cxn ang="0">
                  <a:pos x="65" y="8"/>
                </a:cxn>
                <a:cxn ang="0">
                  <a:pos x="92" y="32"/>
                </a:cxn>
                <a:cxn ang="0">
                  <a:pos x="98" y="39"/>
                </a:cxn>
                <a:cxn ang="0">
                  <a:pos x="115" y="60"/>
                </a:cxn>
                <a:cxn ang="0">
                  <a:pos x="94" y="81"/>
                </a:cxn>
                <a:cxn ang="0">
                  <a:pos x="94" y="81"/>
                </a:cxn>
                <a:cxn ang="0">
                  <a:pos x="94" y="81"/>
                </a:cxn>
              </a:cxnLst>
              <a:rect l="0" t="0" r="r" b="b"/>
              <a:pathLst>
                <a:path w="123" h="89">
                  <a:moveTo>
                    <a:pt x="100" y="32"/>
                  </a:moveTo>
                  <a:cubicBezTo>
                    <a:pt x="98" y="14"/>
                    <a:pt x="83" y="0"/>
                    <a:pt x="65" y="0"/>
                  </a:cubicBezTo>
                  <a:cubicBezTo>
                    <a:pt x="51" y="0"/>
                    <a:pt x="40" y="9"/>
                    <a:pt x="34" y="20"/>
                  </a:cubicBezTo>
                  <a:cubicBezTo>
                    <a:pt x="32" y="20"/>
                    <a:pt x="31" y="20"/>
                    <a:pt x="29" y="20"/>
                  </a:cubicBezTo>
                  <a:cubicBezTo>
                    <a:pt x="19" y="20"/>
                    <a:pt x="12" y="27"/>
                    <a:pt x="12" y="37"/>
                  </a:cubicBezTo>
                  <a:cubicBezTo>
                    <a:pt x="12" y="39"/>
                    <a:pt x="12" y="40"/>
                    <a:pt x="13" y="42"/>
                  </a:cubicBezTo>
                  <a:cubicBezTo>
                    <a:pt x="5" y="47"/>
                    <a:pt x="0" y="54"/>
                    <a:pt x="0" y="64"/>
                  </a:cubicBezTo>
                  <a:cubicBezTo>
                    <a:pt x="0" y="77"/>
                    <a:pt x="11" y="89"/>
                    <a:pt x="25" y="89"/>
                  </a:cubicBezTo>
                  <a:cubicBezTo>
                    <a:pt x="94" y="89"/>
                    <a:pt x="94" y="89"/>
                    <a:pt x="94" y="89"/>
                  </a:cubicBezTo>
                  <a:cubicBezTo>
                    <a:pt x="110" y="89"/>
                    <a:pt x="123" y="76"/>
                    <a:pt x="123" y="60"/>
                  </a:cubicBezTo>
                  <a:cubicBezTo>
                    <a:pt x="123" y="46"/>
                    <a:pt x="113" y="34"/>
                    <a:pt x="100" y="32"/>
                  </a:cubicBezTo>
                  <a:close/>
                  <a:moveTo>
                    <a:pt x="94" y="81"/>
                  </a:moveTo>
                  <a:cubicBezTo>
                    <a:pt x="94" y="81"/>
                    <a:pt x="94" y="81"/>
                    <a:pt x="94" y="81"/>
                  </a:cubicBezTo>
                  <a:cubicBezTo>
                    <a:pt x="25" y="81"/>
                    <a:pt x="25" y="81"/>
                    <a:pt x="25" y="81"/>
                  </a:cubicBezTo>
                  <a:cubicBezTo>
                    <a:pt x="16" y="81"/>
                    <a:pt x="8" y="73"/>
                    <a:pt x="8" y="64"/>
                  </a:cubicBezTo>
                  <a:cubicBezTo>
                    <a:pt x="8" y="58"/>
                    <a:pt x="11" y="52"/>
                    <a:pt x="16" y="49"/>
                  </a:cubicBezTo>
                  <a:cubicBezTo>
                    <a:pt x="22" y="46"/>
                    <a:pt x="22" y="45"/>
                    <a:pt x="20" y="40"/>
                  </a:cubicBezTo>
                  <a:cubicBezTo>
                    <a:pt x="20" y="39"/>
                    <a:pt x="19" y="38"/>
                    <a:pt x="19" y="37"/>
                  </a:cubicBezTo>
                  <a:cubicBezTo>
                    <a:pt x="19" y="32"/>
                    <a:pt x="24" y="27"/>
                    <a:pt x="29" y="27"/>
                  </a:cubicBezTo>
                  <a:cubicBezTo>
                    <a:pt x="29" y="27"/>
                    <a:pt x="31" y="27"/>
                    <a:pt x="34" y="28"/>
                  </a:cubicBezTo>
                  <a:cubicBezTo>
                    <a:pt x="39" y="30"/>
                    <a:pt x="39" y="28"/>
                    <a:pt x="41" y="24"/>
                  </a:cubicBezTo>
                  <a:cubicBezTo>
                    <a:pt x="46" y="14"/>
                    <a:pt x="55" y="8"/>
                    <a:pt x="65" y="8"/>
                  </a:cubicBezTo>
                  <a:cubicBezTo>
                    <a:pt x="79" y="8"/>
                    <a:pt x="91" y="18"/>
                    <a:pt x="92" y="32"/>
                  </a:cubicBezTo>
                  <a:cubicBezTo>
                    <a:pt x="92" y="38"/>
                    <a:pt x="92" y="38"/>
                    <a:pt x="98" y="39"/>
                  </a:cubicBezTo>
                  <a:cubicBezTo>
                    <a:pt x="108" y="41"/>
                    <a:pt x="115" y="50"/>
                    <a:pt x="115" y="60"/>
                  </a:cubicBezTo>
                  <a:cubicBezTo>
                    <a:pt x="115" y="71"/>
                    <a:pt x="106" y="81"/>
                    <a:pt x="94" y="81"/>
                  </a:cubicBezTo>
                  <a:close/>
                  <a:moveTo>
                    <a:pt x="94" y="81"/>
                  </a:moveTo>
                  <a:cubicBezTo>
                    <a:pt x="94" y="81"/>
                    <a:pt x="94" y="81"/>
                    <a:pt x="94" y="81"/>
                  </a:cubicBezTo>
                </a:path>
              </a:pathLst>
            </a:custGeom>
            <a:solidFill>
              <a:schemeClr val="bg1"/>
            </a:solid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19" name="Freeform: Shape 117"/>
            <p:cNvSpPr>
              <a:spLocks/>
            </p:cNvSpPr>
            <p:nvPr/>
          </p:nvSpPr>
          <p:spPr bwMode="auto">
            <a:xfrm>
              <a:off x="4308634" y="1957897"/>
              <a:ext cx="189096" cy="164106"/>
            </a:xfrm>
            <a:custGeom>
              <a:avLst/>
              <a:gdLst/>
              <a:ahLst/>
              <a:cxnLst>
                <a:cxn ang="0">
                  <a:pos x="123" y="100"/>
                </a:cxn>
                <a:cxn ang="0">
                  <a:pos x="115" y="107"/>
                </a:cxn>
                <a:cxn ang="0">
                  <a:pos x="107" y="100"/>
                </a:cxn>
                <a:cxn ang="0">
                  <a:pos x="115" y="84"/>
                </a:cxn>
                <a:cxn ang="0">
                  <a:pos x="123" y="100"/>
                </a:cxn>
                <a:cxn ang="0">
                  <a:pos x="111" y="42"/>
                </a:cxn>
                <a:cxn ang="0">
                  <a:pos x="111" y="77"/>
                </a:cxn>
                <a:cxn ang="0">
                  <a:pos x="115" y="80"/>
                </a:cxn>
                <a:cxn ang="0">
                  <a:pos x="119" y="77"/>
                </a:cxn>
                <a:cxn ang="0">
                  <a:pos x="119" y="42"/>
                </a:cxn>
                <a:cxn ang="0">
                  <a:pos x="115" y="38"/>
                </a:cxn>
                <a:cxn ang="0">
                  <a:pos x="111" y="42"/>
                </a:cxn>
                <a:cxn ang="0">
                  <a:pos x="114" y="34"/>
                </a:cxn>
                <a:cxn ang="0">
                  <a:pos x="104" y="36"/>
                </a:cxn>
                <a:cxn ang="0">
                  <a:pos x="104" y="69"/>
                </a:cxn>
                <a:cxn ang="0">
                  <a:pos x="61" y="88"/>
                </a:cxn>
                <a:cxn ang="0">
                  <a:pos x="19" y="69"/>
                </a:cxn>
                <a:cxn ang="0">
                  <a:pos x="19" y="36"/>
                </a:cxn>
                <a:cxn ang="0">
                  <a:pos x="9" y="34"/>
                </a:cxn>
                <a:cxn ang="0">
                  <a:pos x="0" y="23"/>
                </a:cxn>
                <a:cxn ang="0">
                  <a:pos x="9" y="12"/>
                </a:cxn>
                <a:cxn ang="0">
                  <a:pos x="59" y="0"/>
                </a:cxn>
                <a:cxn ang="0">
                  <a:pos x="61" y="0"/>
                </a:cxn>
                <a:cxn ang="0">
                  <a:pos x="64" y="0"/>
                </a:cxn>
                <a:cxn ang="0">
                  <a:pos x="114" y="12"/>
                </a:cxn>
                <a:cxn ang="0">
                  <a:pos x="123" y="23"/>
                </a:cxn>
                <a:cxn ang="0">
                  <a:pos x="114" y="34"/>
                </a:cxn>
                <a:cxn ang="0">
                  <a:pos x="96" y="38"/>
                </a:cxn>
                <a:cxn ang="0">
                  <a:pos x="64" y="46"/>
                </a:cxn>
                <a:cxn ang="0">
                  <a:pos x="61" y="46"/>
                </a:cxn>
                <a:cxn ang="0">
                  <a:pos x="59" y="46"/>
                </a:cxn>
                <a:cxn ang="0">
                  <a:pos x="27" y="38"/>
                </a:cxn>
                <a:cxn ang="0">
                  <a:pos x="27" y="69"/>
                </a:cxn>
                <a:cxn ang="0">
                  <a:pos x="61" y="80"/>
                </a:cxn>
                <a:cxn ang="0">
                  <a:pos x="96" y="69"/>
                </a:cxn>
                <a:cxn ang="0">
                  <a:pos x="96" y="38"/>
                </a:cxn>
                <a:cxn ang="0">
                  <a:pos x="112" y="27"/>
                </a:cxn>
                <a:cxn ang="0">
                  <a:pos x="115" y="23"/>
                </a:cxn>
                <a:cxn ang="0">
                  <a:pos x="112" y="19"/>
                </a:cxn>
                <a:cxn ang="0">
                  <a:pos x="62" y="8"/>
                </a:cxn>
                <a:cxn ang="0">
                  <a:pos x="61" y="7"/>
                </a:cxn>
                <a:cxn ang="0">
                  <a:pos x="61" y="8"/>
                </a:cxn>
                <a:cxn ang="0">
                  <a:pos x="11" y="19"/>
                </a:cxn>
                <a:cxn ang="0">
                  <a:pos x="8" y="23"/>
                </a:cxn>
                <a:cxn ang="0">
                  <a:pos x="11" y="27"/>
                </a:cxn>
                <a:cxn ang="0">
                  <a:pos x="61" y="38"/>
                </a:cxn>
                <a:cxn ang="0">
                  <a:pos x="61" y="38"/>
                </a:cxn>
                <a:cxn ang="0">
                  <a:pos x="62" y="38"/>
                </a:cxn>
                <a:cxn ang="0">
                  <a:pos x="112" y="27"/>
                </a:cxn>
                <a:cxn ang="0">
                  <a:pos x="112" y="27"/>
                </a:cxn>
                <a:cxn ang="0">
                  <a:pos x="112" y="27"/>
                </a:cxn>
              </a:cxnLst>
              <a:rect l="0" t="0" r="r" b="b"/>
              <a:pathLst>
                <a:path w="123" h="107">
                  <a:moveTo>
                    <a:pt x="123" y="100"/>
                  </a:moveTo>
                  <a:cubicBezTo>
                    <a:pt x="123" y="104"/>
                    <a:pt x="119" y="107"/>
                    <a:pt x="115" y="107"/>
                  </a:cubicBezTo>
                  <a:cubicBezTo>
                    <a:pt x="111" y="107"/>
                    <a:pt x="107" y="104"/>
                    <a:pt x="107" y="100"/>
                  </a:cubicBezTo>
                  <a:cubicBezTo>
                    <a:pt x="107" y="95"/>
                    <a:pt x="111" y="84"/>
                    <a:pt x="115" y="84"/>
                  </a:cubicBezTo>
                  <a:cubicBezTo>
                    <a:pt x="119" y="84"/>
                    <a:pt x="123" y="95"/>
                    <a:pt x="123" y="100"/>
                  </a:cubicBezTo>
                  <a:close/>
                  <a:moveTo>
                    <a:pt x="111" y="42"/>
                  </a:moveTo>
                  <a:cubicBezTo>
                    <a:pt x="111" y="77"/>
                    <a:pt x="111" y="77"/>
                    <a:pt x="111" y="77"/>
                  </a:cubicBezTo>
                  <a:cubicBezTo>
                    <a:pt x="111" y="79"/>
                    <a:pt x="113" y="80"/>
                    <a:pt x="115" y="80"/>
                  </a:cubicBezTo>
                  <a:cubicBezTo>
                    <a:pt x="117" y="80"/>
                    <a:pt x="119" y="79"/>
                    <a:pt x="119" y="77"/>
                  </a:cubicBezTo>
                  <a:cubicBezTo>
                    <a:pt x="119" y="42"/>
                    <a:pt x="119" y="42"/>
                    <a:pt x="119" y="42"/>
                  </a:cubicBezTo>
                  <a:cubicBezTo>
                    <a:pt x="119" y="40"/>
                    <a:pt x="117" y="38"/>
                    <a:pt x="115" y="38"/>
                  </a:cubicBezTo>
                  <a:cubicBezTo>
                    <a:pt x="113" y="38"/>
                    <a:pt x="111" y="40"/>
                    <a:pt x="111" y="42"/>
                  </a:cubicBezTo>
                  <a:close/>
                  <a:moveTo>
                    <a:pt x="114" y="34"/>
                  </a:moveTo>
                  <a:cubicBezTo>
                    <a:pt x="104" y="36"/>
                    <a:pt x="104" y="36"/>
                    <a:pt x="104" y="36"/>
                  </a:cubicBezTo>
                  <a:cubicBezTo>
                    <a:pt x="104" y="69"/>
                    <a:pt x="104" y="69"/>
                    <a:pt x="104" y="69"/>
                  </a:cubicBezTo>
                  <a:cubicBezTo>
                    <a:pt x="104" y="79"/>
                    <a:pt x="92" y="88"/>
                    <a:pt x="61" y="88"/>
                  </a:cubicBezTo>
                  <a:cubicBezTo>
                    <a:pt x="31" y="88"/>
                    <a:pt x="19" y="79"/>
                    <a:pt x="19" y="69"/>
                  </a:cubicBezTo>
                  <a:cubicBezTo>
                    <a:pt x="19" y="36"/>
                    <a:pt x="19" y="36"/>
                    <a:pt x="19" y="36"/>
                  </a:cubicBezTo>
                  <a:cubicBezTo>
                    <a:pt x="9" y="34"/>
                    <a:pt x="9" y="34"/>
                    <a:pt x="9" y="34"/>
                  </a:cubicBezTo>
                  <a:cubicBezTo>
                    <a:pt x="4" y="33"/>
                    <a:pt x="0" y="28"/>
                    <a:pt x="0" y="23"/>
                  </a:cubicBezTo>
                  <a:cubicBezTo>
                    <a:pt x="0" y="17"/>
                    <a:pt x="4" y="13"/>
                    <a:pt x="9" y="12"/>
                  </a:cubicBezTo>
                  <a:cubicBezTo>
                    <a:pt x="59" y="0"/>
                    <a:pt x="59" y="0"/>
                    <a:pt x="59" y="0"/>
                  </a:cubicBezTo>
                  <a:cubicBezTo>
                    <a:pt x="60" y="0"/>
                    <a:pt x="61" y="0"/>
                    <a:pt x="61" y="0"/>
                  </a:cubicBezTo>
                  <a:cubicBezTo>
                    <a:pt x="62" y="0"/>
                    <a:pt x="63" y="0"/>
                    <a:pt x="64" y="0"/>
                  </a:cubicBezTo>
                  <a:cubicBezTo>
                    <a:pt x="114" y="12"/>
                    <a:pt x="114" y="12"/>
                    <a:pt x="114" y="12"/>
                  </a:cubicBezTo>
                  <a:cubicBezTo>
                    <a:pt x="119" y="13"/>
                    <a:pt x="123" y="17"/>
                    <a:pt x="123" y="23"/>
                  </a:cubicBezTo>
                  <a:cubicBezTo>
                    <a:pt x="123" y="28"/>
                    <a:pt x="119" y="33"/>
                    <a:pt x="114" y="34"/>
                  </a:cubicBezTo>
                  <a:close/>
                  <a:moveTo>
                    <a:pt x="96" y="38"/>
                  </a:moveTo>
                  <a:cubicBezTo>
                    <a:pt x="64" y="46"/>
                    <a:pt x="64" y="46"/>
                    <a:pt x="64" y="46"/>
                  </a:cubicBezTo>
                  <a:cubicBezTo>
                    <a:pt x="63" y="46"/>
                    <a:pt x="62" y="46"/>
                    <a:pt x="61" y="46"/>
                  </a:cubicBezTo>
                  <a:cubicBezTo>
                    <a:pt x="61" y="46"/>
                    <a:pt x="60" y="46"/>
                    <a:pt x="59" y="46"/>
                  </a:cubicBezTo>
                  <a:cubicBezTo>
                    <a:pt x="27" y="38"/>
                    <a:pt x="27" y="38"/>
                    <a:pt x="27" y="38"/>
                  </a:cubicBezTo>
                  <a:cubicBezTo>
                    <a:pt x="27" y="69"/>
                    <a:pt x="27" y="69"/>
                    <a:pt x="27" y="69"/>
                  </a:cubicBezTo>
                  <a:cubicBezTo>
                    <a:pt x="27" y="73"/>
                    <a:pt x="38" y="80"/>
                    <a:pt x="61" y="80"/>
                  </a:cubicBezTo>
                  <a:cubicBezTo>
                    <a:pt x="84" y="80"/>
                    <a:pt x="96" y="73"/>
                    <a:pt x="96" y="69"/>
                  </a:cubicBezTo>
                  <a:lnTo>
                    <a:pt x="96" y="38"/>
                  </a:lnTo>
                  <a:close/>
                  <a:moveTo>
                    <a:pt x="112" y="27"/>
                  </a:moveTo>
                  <a:cubicBezTo>
                    <a:pt x="114" y="26"/>
                    <a:pt x="115" y="25"/>
                    <a:pt x="115" y="23"/>
                  </a:cubicBezTo>
                  <a:cubicBezTo>
                    <a:pt x="115" y="21"/>
                    <a:pt x="114" y="19"/>
                    <a:pt x="112" y="19"/>
                  </a:cubicBezTo>
                  <a:cubicBezTo>
                    <a:pt x="62" y="8"/>
                    <a:pt x="62" y="8"/>
                    <a:pt x="62" y="8"/>
                  </a:cubicBezTo>
                  <a:cubicBezTo>
                    <a:pt x="61" y="7"/>
                    <a:pt x="61" y="7"/>
                    <a:pt x="61" y="7"/>
                  </a:cubicBezTo>
                  <a:cubicBezTo>
                    <a:pt x="61" y="8"/>
                    <a:pt x="61" y="8"/>
                    <a:pt x="61" y="8"/>
                  </a:cubicBezTo>
                  <a:cubicBezTo>
                    <a:pt x="11" y="19"/>
                    <a:pt x="11" y="19"/>
                    <a:pt x="11" y="19"/>
                  </a:cubicBezTo>
                  <a:cubicBezTo>
                    <a:pt x="9" y="19"/>
                    <a:pt x="8" y="21"/>
                    <a:pt x="8" y="23"/>
                  </a:cubicBezTo>
                  <a:cubicBezTo>
                    <a:pt x="8" y="25"/>
                    <a:pt x="9" y="26"/>
                    <a:pt x="11" y="27"/>
                  </a:cubicBezTo>
                  <a:cubicBezTo>
                    <a:pt x="61" y="38"/>
                    <a:pt x="61" y="38"/>
                    <a:pt x="61" y="38"/>
                  </a:cubicBezTo>
                  <a:cubicBezTo>
                    <a:pt x="61" y="38"/>
                    <a:pt x="61" y="38"/>
                    <a:pt x="61" y="38"/>
                  </a:cubicBezTo>
                  <a:cubicBezTo>
                    <a:pt x="62" y="38"/>
                    <a:pt x="62" y="38"/>
                    <a:pt x="62" y="38"/>
                  </a:cubicBezTo>
                  <a:lnTo>
                    <a:pt x="112" y="27"/>
                  </a:lnTo>
                  <a:close/>
                  <a:moveTo>
                    <a:pt x="112" y="27"/>
                  </a:moveTo>
                  <a:cubicBezTo>
                    <a:pt x="112" y="27"/>
                    <a:pt x="112" y="27"/>
                    <a:pt x="112" y="27"/>
                  </a:cubicBezTo>
                </a:path>
              </a:pathLst>
            </a:custGeom>
            <a:solidFill>
              <a:schemeClr val="bg1"/>
            </a:solid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20" name="Freeform: Shape 118"/>
            <p:cNvSpPr>
              <a:spLocks/>
            </p:cNvSpPr>
            <p:nvPr/>
          </p:nvSpPr>
          <p:spPr bwMode="auto">
            <a:xfrm>
              <a:off x="4361992" y="2352003"/>
              <a:ext cx="176600" cy="175768"/>
            </a:xfrm>
            <a:custGeom>
              <a:avLst/>
              <a:gdLst/>
              <a:ahLst/>
              <a:cxnLst>
                <a:cxn ang="0">
                  <a:pos x="111" y="101"/>
                </a:cxn>
                <a:cxn ang="0">
                  <a:pos x="78" y="88"/>
                </a:cxn>
                <a:cxn ang="0">
                  <a:pos x="92" y="59"/>
                </a:cxn>
                <a:cxn ang="0">
                  <a:pos x="83" y="12"/>
                </a:cxn>
                <a:cxn ang="0">
                  <a:pos x="57" y="0"/>
                </a:cxn>
                <a:cxn ang="0">
                  <a:pos x="32" y="12"/>
                </a:cxn>
                <a:cxn ang="0">
                  <a:pos x="23" y="59"/>
                </a:cxn>
                <a:cxn ang="0">
                  <a:pos x="36" y="88"/>
                </a:cxn>
                <a:cxn ang="0">
                  <a:pos x="3" y="101"/>
                </a:cxn>
                <a:cxn ang="0">
                  <a:pos x="1" y="109"/>
                </a:cxn>
                <a:cxn ang="0">
                  <a:pos x="7" y="114"/>
                </a:cxn>
                <a:cxn ang="0">
                  <a:pos x="107" y="114"/>
                </a:cxn>
                <a:cxn ang="0">
                  <a:pos x="114" y="109"/>
                </a:cxn>
                <a:cxn ang="0">
                  <a:pos x="111" y="101"/>
                </a:cxn>
                <a:cxn ang="0">
                  <a:pos x="29" y="38"/>
                </a:cxn>
                <a:cxn ang="0">
                  <a:pos x="57" y="7"/>
                </a:cxn>
                <a:cxn ang="0">
                  <a:pos x="85" y="38"/>
                </a:cxn>
                <a:cxn ang="0">
                  <a:pos x="72" y="83"/>
                </a:cxn>
                <a:cxn ang="0">
                  <a:pos x="71" y="85"/>
                </a:cxn>
                <a:cxn ang="0">
                  <a:pos x="43" y="85"/>
                </a:cxn>
                <a:cxn ang="0">
                  <a:pos x="42" y="83"/>
                </a:cxn>
                <a:cxn ang="0">
                  <a:pos x="29" y="38"/>
                </a:cxn>
                <a:cxn ang="0">
                  <a:pos x="7" y="107"/>
                </a:cxn>
                <a:cxn ang="0">
                  <a:pos x="38" y="95"/>
                </a:cxn>
                <a:cxn ang="0">
                  <a:pos x="47" y="93"/>
                </a:cxn>
                <a:cxn ang="0">
                  <a:pos x="57" y="96"/>
                </a:cxn>
                <a:cxn ang="0">
                  <a:pos x="68" y="93"/>
                </a:cxn>
                <a:cxn ang="0">
                  <a:pos x="77" y="95"/>
                </a:cxn>
                <a:cxn ang="0">
                  <a:pos x="107" y="107"/>
                </a:cxn>
                <a:cxn ang="0">
                  <a:pos x="7" y="107"/>
                </a:cxn>
                <a:cxn ang="0">
                  <a:pos x="7" y="107"/>
                </a:cxn>
                <a:cxn ang="0">
                  <a:pos x="7" y="107"/>
                </a:cxn>
              </a:cxnLst>
              <a:rect l="0" t="0" r="r" b="b"/>
              <a:pathLst>
                <a:path w="115" h="114">
                  <a:moveTo>
                    <a:pt x="111" y="101"/>
                  </a:moveTo>
                  <a:cubicBezTo>
                    <a:pt x="110" y="101"/>
                    <a:pt x="97" y="92"/>
                    <a:pt x="78" y="88"/>
                  </a:cubicBezTo>
                  <a:cubicBezTo>
                    <a:pt x="85" y="79"/>
                    <a:pt x="90" y="67"/>
                    <a:pt x="92" y="59"/>
                  </a:cubicBezTo>
                  <a:cubicBezTo>
                    <a:pt x="94" y="48"/>
                    <a:pt x="93" y="26"/>
                    <a:pt x="83" y="12"/>
                  </a:cubicBezTo>
                  <a:cubicBezTo>
                    <a:pt x="76" y="4"/>
                    <a:pt x="68" y="0"/>
                    <a:pt x="57" y="0"/>
                  </a:cubicBezTo>
                  <a:cubicBezTo>
                    <a:pt x="47" y="0"/>
                    <a:pt x="38" y="4"/>
                    <a:pt x="32" y="12"/>
                  </a:cubicBezTo>
                  <a:cubicBezTo>
                    <a:pt x="21" y="26"/>
                    <a:pt x="20" y="48"/>
                    <a:pt x="23" y="59"/>
                  </a:cubicBezTo>
                  <a:cubicBezTo>
                    <a:pt x="25" y="67"/>
                    <a:pt x="29" y="79"/>
                    <a:pt x="36" y="88"/>
                  </a:cubicBezTo>
                  <a:cubicBezTo>
                    <a:pt x="17" y="92"/>
                    <a:pt x="4" y="101"/>
                    <a:pt x="3" y="101"/>
                  </a:cubicBezTo>
                  <a:cubicBezTo>
                    <a:pt x="1" y="103"/>
                    <a:pt x="0" y="106"/>
                    <a:pt x="1" y="109"/>
                  </a:cubicBezTo>
                  <a:cubicBezTo>
                    <a:pt x="1" y="112"/>
                    <a:pt x="4" y="114"/>
                    <a:pt x="7" y="114"/>
                  </a:cubicBezTo>
                  <a:cubicBezTo>
                    <a:pt x="107" y="114"/>
                    <a:pt x="107" y="114"/>
                    <a:pt x="107" y="114"/>
                  </a:cubicBezTo>
                  <a:cubicBezTo>
                    <a:pt x="110" y="114"/>
                    <a:pt x="113" y="112"/>
                    <a:pt x="114" y="109"/>
                  </a:cubicBezTo>
                  <a:cubicBezTo>
                    <a:pt x="115" y="106"/>
                    <a:pt x="114" y="103"/>
                    <a:pt x="111" y="101"/>
                  </a:cubicBezTo>
                  <a:close/>
                  <a:moveTo>
                    <a:pt x="29" y="38"/>
                  </a:moveTo>
                  <a:cubicBezTo>
                    <a:pt x="31" y="23"/>
                    <a:pt x="40" y="7"/>
                    <a:pt x="57" y="7"/>
                  </a:cubicBezTo>
                  <a:cubicBezTo>
                    <a:pt x="75" y="7"/>
                    <a:pt x="83" y="23"/>
                    <a:pt x="85" y="38"/>
                  </a:cubicBezTo>
                  <a:cubicBezTo>
                    <a:pt x="87" y="54"/>
                    <a:pt x="82" y="71"/>
                    <a:pt x="72" y="83"/>
                  </a:cubicBezTo>
                  <a:cubicBezTo>
                    <a:pt x="71" y="85"/>
                    <a:pt x="71" y="85"/>
                    <a:pt x="71" y="85"/>
                  </a:cubicBezTo>
                  <a:cubicBezTo>
                    <a:pt x="63" y="95"/>
                    <a:pt x="52" y="95"/>
                    <a:pt x="43" y="85"/>
                  </a:cubicBezTo>
                  <a:cubicBezTo>
                    <a:pt x="42" y="83"/>
                    <a:pt x="42" y="83"/>
                    <a:pt x="42" y="83"/>
                  </a:cubicBezTo>
                  <a:cubicBezTo>
                    <a:pt x="32" y="71"/>
                    <a:pt x="27" y="54"/>
                    <a:pt x="29" y="38"/>
                  </a:cubicBezTo>
                  <a:close/>
                  <a:moveTo>
                    <a:pt x="7" y="107"/>
                  </a:moveTo>
                  <a:cubicBezTo>
                    <a:pt x="8" y="107"/>
                    <a:pt x="20" y="99"/>
                    <a:pt x="38" y="95"/>
                  </a:cubicBezTo>
                  <a:cubicBezTo>
                    <a:pt x="47" y="93"/>
                    <a:pt x="47" y="93"/>
                    <a:pt x="47" y="93"/>
                  </a:cubicBezTo>
                  <a:cubicBezTo>
                    <a:pt x="50" y="95"/>
                    <a:pt x="53" y="96"/>
                    <a:pt x="57" y="96"/>
                  </a:cubicBezTo>
                  <a:cubicBezTo>
                    <a:pt x="61" y="96"/>
                    <a:pt x="65" y="95"/>
                    <a:pt x="68" y="93"/>
                  </a:cubicBezTo>
                  <a:cubicBezTo>
                    <a:pt x="77" y="95"/>
                    <a:pt x="77" y="95"/>
                    <a:pt x="77" y="95"/>
                  </a:cubicBezTo>
                  <a:cubicBezTo>
                    <a:pt x="94" y="99"/>
                    <a:pt x="107" y="106"/>
                    <a:pt x="107" y="107"/>
                  </a:cubicBezTo>
                  <a:lnTo>
                    <a:pt x="7" y="107"/>
                  </a:lnTo>
                  <a:close/>
                  <a:moveTo>
                    <a:pt x="7" y="107"/>
                  </a:moveTo>
                  <a:cubicBezTo>
                    <a:pt x="7" y="107"/>
                    <a:pt x="7" y="107"/>
                    <a:pt x="7" y="107"/>
                  </a:cubicBezTo>
                </a:path>
              </a:pathLst>
            </a:custGeom>
            <a:solidFill>
              <a:schemeClr val="bg1"/>
            </a:solid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21" name="Freeform: Shape 119"/>
            <p:cNvSpPr>
              <a:spLocks/>
            </p:cNvSpPr>
            <p:nvPr/>
          </p:nvSpPr>
          <p:spPr bwMode="auto">
            <a:xfrm>
              <a:off x="4099175" y="2700700"/>
              <a:ext cx="189928" cy="181598"/>
            </a:xfrm>
            <a:custGeom>
              <a:avLst/>
              <a:gdLst/>
              <a:ahLst/>
              <a:cxnLst>
                <a:cxn ang="0">
                  <a:pos x="122" y="44"/>
                </a:cxn>
                <a:cxn ang="0">
                  <a:pos x="115" y="38"/>
                </a:cxn>
                <a:cxn ang="0">
                  <a:pos x="83" y="33"/>
                </a:cxn>
                <a:cxn ang="0">
                  <a:pos x="70" y="5"/>
                </a:cxn>
                <a:cxn ang="0">
                  <a:pos x="62" y="0"/>
                </a:cxn>
                <a:cxn ang="0">
                  <a:pos x="54" y="5"/>
                </a:cxn>
                <a:cxn ang="0">
                  <a:pos x="40" y="33"/>
                </a:cxn>
                <a:cxn ang="0">
                  <a:pos x="8" y="38"/>
                </a:cxn>
                <a:cxn ang="0">
                  <a:pos x="1" y="44"/>
                </a:cxn>
                <a:cxn ang="0">
                  <a:pos x="3" y="53"/>
                </a:cxn>
                <a:cxn ang="0">
                  <a:pos x="26" y="76"/>
                </a:cxn>
                <a:cxn ang="0">
                  <a:pos x="21" y="108"/>
                </a:cxn>
                <a:cxn ang="0">
                  <a:pos x="24" y="117"/>
                </a:cxn>
                <a:cxn ang="0">
                  <a:pos x="29" y="118"/>
                </a:cxn>
                <a:cxn ang="0">
                  <a:pos x="34" y="117"/>
                </a:cxn>
                <a:cxn ang="0">
                  <a:pos x="62" y="102"/>
                </a:cxn>
                <a:cxn ang="0">
                  <a:pos x="89" y="117"/>
                </a:cxn>
                <a:cxn ang="0">
                  <a:pos x="94" y="118"/>
                </a:cxn>
                <a:cxn ang="0">
                  <a:pos x="99" y="117"/>
                </a:cxn>
                <a:cxn ang="0">
                  <a:pos x="102" y="108"/>
                </a:cxn>
                <a:cxn ang="0">
                  <a:pos x="97" y="76"/>
                </a:cxn>
                <a:cxn ang="0">
                  <a:pos x="120" y="53"/>
                </a:cxn>
                <a:cxn ang="0">
                  <a:pos x="122" y="44"/>
                </a:cxn>
                <a:cxn ang="0">
                  <a:pos x="91" y="70"/>
                </a:cxn>
                <a:cxn ang="0">
                  <a:pos x="88" y="77"/>
                </a:cxn>
                <a:cxn ang="0">
                  <a:pos x="94" y="110"/>
                </a:cxn>
                <a:cxn ang="0">
                  <a:pos x="66" y="95"/>
                </a:cxn>
                <a:cxn ang="0">
                  <a:pos x="62" y="94"/>
                </a:cxn>
                <a:cxn ang="0">
                  <a:pos x="57" y="95"/>
                </a:cxn>
                <a:cxn ang="0">
                  <a:pos x="29" y="110"/>
                </a:cxn>
                <a:cxn ang="0">
                  <a:pos x="35" y="77"/>
                </a:cxn>
                <a:cxn ang="0">
                  <a:pos x="32" y="70"/>
                </a:cxn>
                <a:cxn ang="0">
                  <a:pos x="9" y="47"/>
                </a:cxn>
                <a:cxn ang="0">
                  <a:pos x="41" y="42"/>
                </a:cxn>
                <a:cxn ang="0">
                  <a:pos x="48" y="37"/>
                </a:cxn>
                <a:cxn ang="0">
                  <a:pos x="62" y="8"/>
                </a:cxn>
                <a:cxn ang="0">
                  <a:pos x="75" y="37"/>
                </a:cxn>
                <a:cxn ang="0">
                  <a:pos x="82" y="42"/>
                </a:cxn>
                <a:cxn ang="0">
                  <a:pos x="114" y="47"/>
                </a:cxn>
                <a:cxn ang="0">
                  <a:pos x="91" y="70"/>
                </a:cxn>
                <a:cxn ang="0">
                  <a:pos x="91" y="70"/>
                </a:cxn>
                <a:cxn ang="0">
                  <a:pos x="91" y="70"/>
                </a:cxn>
              </a:cxnLst>
              <a:rect l="0" t="0" r="r" b="b"/>
              <a:pathLst>
                <a:path w="124" h="118">
                  <a:moveTo>
                    <a:pt x="122" y="44"/>
                  </a:moveTo>
                  <a:cubicBezTo>
                    <a:pt x="121" y="41"/>
                    <a:pt x="119" y="39"/>
                    <a:pt x="115" y="38"/>
                  </a:cubicBezTo>
                  <a:cubicBezTo>
                    <a:pt x="83" y="33"/>
                    <a:pt x="83" y="33"/>
                    <a:pt x="83" y="33"/>
                  </a:cubicBezTo>
                  <a:cubicBezTo>
                    <a:pt x="70" y="5"/>
                    <a:pt x="70" y="5"/>
                    <a:pt x="70" y="5"/>
                  </a:cubicBezTo>
                  <a:cubicBezTo>
                    <a:pt x="68" y="1"/>
                    <a:pt x="65" y="0"/>
                    <a:pt x="62" y="0"/>
                  </a:cubicBezTo>
                  <a:cubicBezTo>
                    <a:pt x="58" y="0"/>
                    <a:pt x="55" y="1"/>
                    <a:pt x="54" y="5"/>
                  </a:cubicBezTo>
                  <a:cubicBezTo>
                    <a:pt x="40" y="33"/>
                    <a:pt x="40" y="33"/>
                    <a:pt x="40" y="33"/>
                  </a:cubicBezTo>
                  <a:cubicBezTo>
                    <a:pt x="8" y="38"/>
                    <a:pt x="8" y="38"/>
                    <a:pt x="8" y="38"/>
                  </a:cubicBezTo>
                  <a:cubicBezTo>
                    <a:pt x="4" y="39"/>
                    <a:pt x="2" y="41"/>
                    <a:pt x="1" y="44"/>
                  </a:cubicBezTo>
                  <a:cubicBezTo>
                    <a:pt x="0" y="47"/>
                    <a:pt x="0" y="50"/>
                    <a:pt x="3" y="53"/>
                  </a:cubicBezTo>
                  <a:cubicBezTo>
                    <a:pt x="26" y="76"/>
                    <a:pt x="26" y="76"/>
                    <a:pt x="26" y="76"/>
                  </a:cubicBezTo>
                  <a:cubicBezTo>
                    <a:pt x="21" y="108"/>
                    <a:pt x="21" y="108"/>
                    <a:pt x="21" y="108"/>
                  </a:cubicBezTo>
                  <a:cubicBezTo>
                    <a:pt x="20" y="112"/>
                    <a:pt x="22" y="115"/>
                    <a:pt x="24" y="117"/>
                  </a:cubicBezTo>
                  <a:cubicBezTo>
                    <a:pt x="26" y="118"/>
                    <a:pt x="28" y="118"/>
                    <a:pt x="29" y="118"/>
                  </a:cubicBezTo>
                  <a:cubicBezTo>
                    <a:pt x="31" y="118"/>
                    <a:pt x="32" y="118"/>
                    <a:pt x="34" y="117"/>
                  </a:cubicBezTo>
                  <a:cubicBezTo>
                    <a:pt x="62" y="102"/>
                    <a:pt x="62" y="102"/>
                    <a:pt x="62" y="102"/>
                  </a:cubicBezTo>
                  <a:cubicBezTo>
                    <a:pt x="89" y="117"/>
                    <a:pt x="89" y="117"/>
                    <a:pt x="89" y="117"/>
                  </a:cubicBezTo>
                  <a:cubicBezTo>
                    <a:pt x="91" y="118"/>
                    <a:pt x="92" y="118"/>
                    <a:pt x="94" y="118"/>
                  </a:cubicBezTo>
                  <a:cubicBezTo>
                    <a:pt x="96" y="118"/>
                    <a:pt x="97" y="118"/>
                    <a:pt x="99" y="117"/>
                  </a:cubicBezTo>
                  <a:cubicBezTo>
                    <a:pt x="102" y="115"/>
                    <a:pt x="103" y="112"/>
                    <a:pt x="102" y="108"/>
                  </a:cubicBezTo>
                  <a:cubicBezTo>
                    <a:pt x="97" y="76"/>
                    <a:pt x="97" y="76"/>
                    <a:pt x="97" y="76"/>
                  </a:cubicBezTo>
                  <a:cubicBezTo>
                    <a:pt x="120" y="53"/>
                    <a:pt x="120" y="53"/>
                    <a:pt x="120" y="53"/>
                  </a:cubicBezTo>
                  <a:cubicBezTo>
                    <a:pt x="123" y="50"/>
                    <a:pt x="124" y="47"/>
                    <a:pt x="122" y="44"/>
                  </a:cubicBezTo>
                  <a:close/>
                  <a:moveTo>
                    <a:pt x="91" y="70"/>
                  </a:moveTo>
                  <a:cubicBezTo>
                    <a:pt x="89" y="72"/>
                    <a:pt x="88" y="75"/>
                    <a:pt x="88" y="77"/>
                  </a:cubicBezTo>
                  <a:cubicBezTo>
                    <a:pt x="94" y="110"/>
                    <a:pt x="94" y="110"/>
                    <a:pt x="94" y="110"/>
                  </a:cubicBezTo>
                  <a:cubicBezTo>
                    <a:pt x="66" y="95"/>
                    <a:pt x="66" y="95"/>
                    <a:pt x="66" y="95"/>
                  </a:cubicBezTo>
                  <a:cubicBezTo>
                    <a:pt x="65" y="94"/>
                    <a:pt x="63" y="94"/>
                    <a:pt x="62" y="94"/>
                  </a:cubicBezTo>
                  <a:cubicBezTo>
                    <a:pt x="60" y="94"/>
                    <a:pt x="59" y="94"/>
                    <a:pt x="57" y="95"/>
                  </a:cubicBezTo>
                  <a:cubicBezTo>
                    <a:pt x="29" y="110"/>
                    <a:pt x="29" y="110"/>
                    <a:pt x="29" y="110"/>
                  </a:cubicBezTo>
                  <a:cubicBezTo>
                    <a:pt x="35" y="77"/>
                    <a:pt x="35" y="77"/>
                    <a:pt x="35" y="77"/>
                  </a:cubicBezTo>
                  <a:cubicBezTo>
                    <a:pt x="35" y="75"/>
                    <a:pt x="34" y="72"/>
                    <a:pt x="32" y="70"/>
                  </a:cubicBezTo>
                  <a:cubicBezTo>
                    <a:pt x="9" y="47"/>
                    <a:pt x="9" y="47"/>
                    <a:pt x="9" y="47"/>
                  </a:cubicBezTo>
                  <a:cubicBezTo>
                    <a:pt x="41" y="42"/>
                    <a:pt x="41" y="42"/>
                    <a:pt x="41" y="42"/>
                  </a:cubicBezTo>
                  <a:cubicBezTo>
                    <a:pt x="44" y="41"/>
                    <a:pt x="46" y="40"/>
                    <a:pt x="48" y="37"/>
                  </a:cubicBezTo>
                  <a:cubicBezTo>
                    <a:pt x="62" y="8"/>
                    <a:pt x="62" y="8"/>
                    <a:pt x="62" y="8"/>
                  </a:cubicBezTo>
                  <a:cubicBezTo>
                    <a:pt x="75" y="37"/>
                    <a:pt x="75" y="37"/>
                    <a:pt x="75" y="37"/>
                  </a:cubicBezTo>
                  <a:cubicBezTo>
                    <a:pt x="77" y="40"/>
                    <a:pt x="79" y="41"/>
                    <a:pt x="82" y="42"/>
                  </a:cubicBezTo>
                  <a:cubicBezTo>
                    <a:pt x="114" y="47"/>
                    <a:pt x="114" y="47"/>
                    <a:pt x="114" y="47"/>
                  </a:cubicBezTo>
                  <a:lnTo>
                    <a:pt x="91" y="70"/>
                  </a:lnTo>
                  <a:close/>
                  <a:moveTo>
                    <a:pt x="91" y="70"/>
                  </a:moveTo>
                  <a:cubicBezTo>
                    <a:pt x="91" y="70"/>
                    <a:pt x="91" y="70"/>
                    <a:pt x="91" y="70"/>
                  </a:cubicBezTo>
                </a:path>
              </a:pathLst>
            </a:custGeom>
            <a:solidFill>
              <a:schemeClr val="bg1"/>
            </a:solid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nvGrpSpPr>
            <p:cNvPr id="22" name="Group 120"/>
            <p:cNvGrpSpPr/>
            <p:nvPr/>
          </p:nvGrpSpPr>
          <p:grpSpPr>
            <a:xfrm>
              <a:off x="3683532" y="2781458"/>
              <a:ext cx="189096" cy="164108"/>
              <a:chOff x="8783638" y="1235076"/>
              <a:chExt cx="360363" cy="312738"/>
            </a:xfrm>
            <a:solidFill>
              <a:schemeClr val="bg1"/>
            </a:solidFill>
          </p:grpSpPr>
          <p:sp>
            <p:nvSpPr>
              <p:cNvPr id="37" name="Freeform: Shape 121"/>
              <p:cNvSpPr>
                <a:spLocks/>
              </p:cNvSpPr>
              <p:nvPr/>
            </p:nvSpPr>
            <p:spPr bwMode="auto">
              <a:xfrm>
                <a:off x="8842375" y="1290638"/>
                <a:ext cx="128588" cy="84138"/>
              </a:xfrm>
              <a:custGeom>
                <a:avLst/>
                <a:gdLst/>
                <a:ahLst/>
                <a:cxnLst>
                  <a:cxn ang="0">
                    <a:pos x="42" y="0"/>
                  </a:cxn>
                  <a:cxn ang="0">
                    <a:pos x="0" y="27"/>
                  </a:cxn>
                  <a:cxn ang="0">
                    <a:pos x="1" y="29"/>
                  </a:cxn>
                  <a:cxn ang="0">
                    <a:pos x="3" y="27"/>
                  </a:cxn>
                  <a:cxn ang="0">
                    <a:pos x="42" y="4"/>
                  </a:cxn>
                  <a:cxn ang="0">
                    <a:pos x="44" y="2"/>
                  </a:cxn>
                  <a:cxn ang="0">
                    <a:pos x="42" y="0"/>
                  </a:cxn>
                  <a:cxn ang="0">
                    <a:pos x="42" y="0"/>
                  </a:cxn>
                  <a:cxn ang="0">
                    <a:pos x="42" y="0"/>
                  </a:cxn>
                </a:cxnLst>
                <a:rect l="0" t="0" r="r" b="b"/>
                <a:pathLst>
                  <a:path w="44" h="29">
                    <a:moveTo>
                      <a:pt x="42" y="0"/>
                    </a:moveTo>
                    <a:cubicBezTo>
                      <a:pt x="19" y="0"/>
                      <a:pt x="0" y="12"/>
                      <a:pt x="0" y="27"/>
                    </a:cubicBezTo>
                    <a:cubicBezTo>
                      <a:pt x="0" y="28"/>
                      <a:pt x="0" y="29"/>
                      <a:pt x="1" y="29"/>
                    </a:cubicBezTo>
                    <a:cubicBezTo>
                      <a:pt x="3" y="29"/>
                      <a:pt x="3" y="28"/>
                      <a:pt x="3" y="27"/>
                    </a:cubicBezTo>
                    <a:cubicBezTo>
                      <a:pt x="3" y="15"/>
                      <a:pt x="21" y="4"/>
                      <a:pt x="42" y="4"/>
                    </a:cubicBezTo>
                    <a:cubicBezTo>
                      <a:pt x="43" y="4"/>
                      <a:pt x="44" y="3"/>
                      <a:pt x="44" y="2"/>
                    </a:cubicBezTo>
                    <a:cubicBezTo>
                      <a:pt x="44" y="1"/>
                      <a:pt x="43" y="0"/>
                      <a:pt x="42" y="0"/>
                    </a:cubicBezTo>
                    <a:close/>
                    <a:moveTo>
                      <a:pt x="42" y="0"/>
                    </a:moveTo>
                    <a:cubicBezTo>
                      <a:pt x="42" y="0"/>
                      <a:pt x="42" y="0"/>
                      <a:pt x="42"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38" name="Freeform: Shape 122"/>
              <p:cNvSpPr>
                <a:spLocks/>
              </p:cNvSpPr>
              <p:nvPr/>
            </p:nvSpPr>
            <p:spPr bwMode="auto">
              <a:xfrm>
                <a:off x="8783638" y="1235076"/>
                <a:ext cx="360363" cy="312738"/>
              </a:xfrm>
              <a:custGeom>
                <a:avLst/>
                <a:gdLst/>
                <a:ahLst/>
                <a:cxnLst>
                  <a:cxn ang="0">
                    <a:pos x="62" y="0"/>
                  </a:cxn>
                  <a:cxn ang="0">
                    <a:pos x="0" y="46"/>
                  </a:cxn>
                  <a:cxn ang="0">
                    <a:pos x="27" y="84"/>
                  </a:cxn>
                  <a:cxn ang="0">
                    <a:pos x="27" y="84"/>
                  </a:cxn>
                  <a:cxn ang="0">
                    <a:pos x="20" y="102"/>
                  </a:cxn>
                  <a:cxn ang="0">
                    <a:pos x="20" y="104"/>
                  </a:cxn>
                  <a:cxn ang="0">
                    <a:pos x="23" y="107"/>
                  </a:cxn>
                  <a:cxn ang="0">
                    <a:pos x="24" y="107"/>
                  </a:cxn>
                  <a:cxn ang="0">
                    <a:pos x="50" y="91"/>
                  </a:cxn>
                  <a:cxn ang="0">
                    <a:pos x="62" y="92"/>
                  </a:cxn>
                  <a:cxn ang="0">
                    <a:pos x="123" y="46"/>
                  </a:cxn>
                  <a:cxn ang="0">
                    <a:pos x="62" y="0"/>
                  </a:cxn>
                  <a:cxn ang="0">
                    <a:pos x="62" y="84"/>
                  </a:cxn>
                  <a:cxn ang="0">
                    <a:pos x="51" y="83"/>
                  </a:cxn>
                  <a:cxn ang="0">
                    <a:pos x="50" y="83"/>
                  </a:cxn>
                  <a:cxn ang="0">
                    <a:pos x="44" y="86"/>
                  </a:cxn>
                  <a:cxn ang="0">
                    <a:pos x="32" y="96"/>
                  </a:cxn>
                  <a:cxn ang="0">
                    <a:pos x="35" y="85"/>
                  </a:cxn>
                  <a:cxn ang="0">
                    <a:pos x="35" y="84"/>
                  </a:cxn>
                  <a:cxn ang="0">
                    <a:pos x="31" y="77"/>
                  </a:cxn>
                  <a:cxn ang="0">
                    <a:pos x="8" y="46"/>
                  </a:cxn>
                  <a:cxn ang="0">
                    <a:pos x="62" y="7"/>
                  </a:cxn>
                  <a:cxn ang="0">
                    <a:pos x="115" y="46"/>
                  </a:cxn>
                  <a:cxn ang="0">
                    <a:pos x="62" y="84"/>
                  </a:cxn>
                  <a:cxn ang="0">
                    <a:pos x="62" y="84"/>
                  </a:cxn>
                  <a:cxn ang="0">
                    <a:pos x="62" y="84"/>
                  </a:cxn>
                </a:cxnLst>
                <a:rect l="0" t="0" r="r" b="b"/>
                <a:pathLst>
                  <a:path w="123" h="107">
                    <a:moveTo>
                      <a:pt x="62" y="0"/>
                    </a:moveTo>
                    <a:cubicBezTo>
                      <a:pt x="28" y="0"/>
                      <a:pt x="0" y="20"/>
                      <a:pt x="0" y="46"/>
                    </a:cubicBezTo>
                    <a:cubicBezTo>
                      <a:pt x="0" y="62"/>
                      <a:pt x="11" y="76"/>
                      <a:pt x="27" y="84"/>
                    </a:cubicBezTo>
                    <a:cubicBezTo>
                      <a:pt x="27" y="84"/>
                      <a:pt x="27" y="84"/>
                      <a:pt x="27" y="84"/>
                    </a:cubicBezTo>
                    <a:cubicBezTo>
                      <a:pt x="27" y="91"/>
                      <a:pt x="22" y="98"/>
                      <a:pt x="20" y="102"/>
                    </a:cubicBezTo>
                    <a:cubicBezTo>
                      <a:pt x="20" y="103"/>
                      <a:pt x="20" y="103"/>
                      <a:pt x="20" y="104"/>
                    </a:cubicBezTo>
                    <a:cubicBezTo>
                      <a:pt x="20" y="106"/>
                      <a:pt x="21" y="107"/>
                      <a:pt x="23" y="107"/>
                    </a:cubicBezTo>
                    <a:cubicBezTo>
                      <a:pt x="23" y="107"/>
                      <a:pt x="24" y="107"/>
                      <a:pt x="24" y="107"/>
                    </a:cubicBezTo>
                    <a:cubicBezTo>
                      <a:pt x="36" y="105"/>
                      <a:pt x="47" y="94"/>
                      <a:pt x="50" y="91"/>
                    </a:cubicBezTo>
                    <a:cubicBezTo>
                      <a:pt x="54" y="92"/>
                      <a:pt x="58" y="92"/>
                      <a:pt x="62" y="92"/>
                    </a:cubicBezTo>
                    <a:cubicBezTo>
                      <a:pt x="96" y="92"/>
                      <a:pt x="123" y="71"/>
                      <a:pt x="123" y="46"/>
                    </a:cubicBezTo>
                    <a:cubicBezTo>
                      <a:pt x="123" y="20"/>
                      <a:pt x="96" y="0"/>
                      <a:pt x="62" y="0"/>
                    </a:cubicBezTo>
                    <a:close/>
                    <a:moveTo>
                      <a:pt x="62" y="84"/>
                    </a:moveTo>
                    <a:cubicBezTo>
                      <a:pt x="58" y="84"/>
                      <a:pt x="55" y="84"/>
                      <a:pt x="51" y="83"/>
                    </a:cubicBezTo>
                    <a:cubicBezTo>
                      <a:pt x="51" y="83"/>
                      <a:pt x="50" y="83"/>
                      <a:pt x="50" y="83"/>
                    </a:cubicBezTo>
                    <a:cubicBezTo>
                      <a:pt x="48" y="83"/>
                      <a:pt x="45" y="84"/>
                      <a:pt x="44" y="86"/>
                    </a:cubicBezTo>
                    <a:cubicBezTo>
                      <a:pt x="42" y="88"/>
                      <a:pt x="38" y="93"/>
                      <a:pt x="32" y="96"/>
                    </a:cubicBezTo>
                    <a:cubicBezTo>
                      <a:pt x="34" y="92"/>
                      <a:pt x="35" y="89"/>
                      <a:pt x="35" y="85"/>
                    </a:cubicBezTo>
                    <a:cubicBezTo>
                      <a:pt x="35" y="84"/>
                      <a:pt x="35" y="84"/>
                      <a:pt x="35" y="84"/>
                    </a:cubicBezTo>
                    <a:cubicBezTo>
                      <a:pt x="35" y="81"/>
                      <a:pt x="33" y="78"/>
                      <a:pt x="31" y="77"/>
                    </a:cubicBezTo>
                    <a:cubicBezTo>
                      <a:pt x="17" y="70"/>
                      <a:pt x="8" y="58"/>
                      <a:pt x="8" y="46"/>
                    </a:cubicBezTo>
                    <a:cubicBezTo>
                      <a:pt x="8" y="25"/>
                      <a:pt x="32" y="7"/>
                      <a:pt x="62" y="7"/>
                    </a:cubicBezTo>
                    <a:cubicBezTo>
                      <a:pt x="91" y="7"/>
                      <a:pt x="115" y="25"/>
                      <a:pt x="115" y="46"/>
                    </a:cubicBezTo>
                    <a:cubicBezTo>
                      <a:pt x="115" y="67"/>
                      <a:pt x="91" y="84"/>
                      <a:pt x="62" y="84"/>
                    </a:cubicBezTo>
                    <a:close/>
                    <a:moveTo>
                      <a:pt x="62" y="84"/>
                    </a:moveTo>
                    <a:cubicBezTo>
                      <a:pt x="62" y="84"/>
                      <a:pt x="62" y="84"/>
                      <a:pt x="62" y="8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grpSp>
          <p:nvGrpSpPr>
            <p:cNvPr id="23" name="Group 123"/>
            <p:cNvGrpSpPr/>
            <p:nvPr/>
          </p:nvGrpSpPr>
          <p:grpSpPr>
            <a:xfrm>
              <a:off x="3373614" y="2508384"/>
              <a:ext cx="186596" cy="189096"/>
              <a:chOff x="3036888" y="1211263"/>
              <a:chExt cx="355600" cy="360363"/>
            </a:xfrm>
            <a:solidFill>
              <a:schemeClr val="bg1"/>
            </a:solidFill>
          </p:grpSpPr>
          <p:sp>
            <p:nvSpPr>
              <p:cNvPr id="24" name="Freeform: Shape 124"/>
              <p:cNvSpPr>
                <a:spLocks/>
              </p:cNvSpPr>
              <p:nvPr/>
            </p:nvSpPr>
            <p:spPr bwMode="auto">
              <a:xfrm>
                <a:off x="3036888" y="1211263"/>
                <a:ext cx="355600" cy="360363"/>
              </a:xfrm>
              <a:custGeom>
                <a:avLst/>
                <a:gdLst/>
                <a:ahLst/>
                <a:cxnLst>
                  <a:cxn ang="0">
                    <a:pos x="111" y="0"/>
                  </a:cxn>
                  <a:cxn ang="0">
                    <a:pos x="27" y="0"/>
                  </a:cxn>
                  <a:cxn ang="0">
                    <a:pos x="15" y="12"/>
                  </a:cxn>
                  <a:cxn ang="0">
                    <a:pos x="15" y="19"/>
                  </a:cxn>
                  <a:cxn ang="0">
                    <a:pos x="11" y="19"/>
                  </a:cxn>
                  <a:cxn ang="0">
                    <a:pos x="0" y="31"/>
                  </a:cxn>
                  <a:cxn ang="0">
                    <a:pos x="0" y="107"/>
                  </a:cxn>
                  <a:cxn ang="0">
                    <a:pos x="15" y="123"/>
                  </a:cxn>
                  <a:cxn ang="0">
                    <a:pos x="107" y="123"/>
                  </a:cxn>
                  <a:cxn ang="0">
                    <a:pos x="122" y="107"/>
                  </a:cxn>
                  <a:cxn ang="0">
                    <a:pos x="122" y="12"/>
                  </a:cxn>
                  <a:cxn ang="0">
                    <a:pos x="111" y="0"/>
                  </a:cxn>
                  <a:cxn ang="0">
                    <a:pos x="115" y="107"/>
                  </a:cxn>
                  <a:cxn ang="0">
                    <a:pos x="107" y="115"/>
                  </a:cxn>
                  <a:cxn ang="0">
                    <a:pos x="15" y="115"/>
                  </a:cxn>
                  <a:cxn ang="0">
                    <a:pos x="7" y="107"/>
                  </a:cxn>
                  <a:cxn ang="0">
                    <a:pos x="7" y="31"/>
                  </a:cxn>
                  <a:cxn ang="0">
                    <a:pos x="11" y="27"/>
                  </a:cxn>
                  <a:cxn ang="0">
                    <a:pos x="15" y="27"/>
                  </a:cxn>
                  <a:cxn ang="0">
                    <a:pos x="15" y="104"/>
                  </a:cxn>
                  <a:cxn ang="0">
                    <a:pos x="19" y="107"/>
                  </a:cxn>
                  <a:cxn ang="0">
                    <a:pos x="23" y="104"/>
                  </a:cxn>
                  <a:cxn ang="0">
                    <a:pos x="23" y="12"/>
                  </a:cxn>
                  <a:cxn ang="0">
                    <a:pos x="27" y="8"/>
                  </a:cxn>
                  <a:cxn ang="0">
                    <a:pos x="111" y="8"/>
                  </a:cxn>
                  <a:cxn ang="0">
                    <a:pos x="115" y="12"/>
                  </a:cxn>
                  <a:cxn ang="0">
                    <a:pos x="115" y="107"/>
                  </a:cxn>
                  <a:cxn ang="0">
                    <a:pos x="115" y="107"/>
                  </a:cxn>
                  <a:cxn ang="0">
                    <a:pos x="115" y="107"/>
                  </a:cxn>
                </a:cxnLst>
                <a:rect l="0" t="0" r="r" b="b"/>
                <a:pathLst>
                  <a:path w="122" h="123">
                    <a:moveTo>
                      <a:pt x="111" y="0"/>
                    </a:moveTo>
                    <a:cubicBezTo>
                      <a:pt x="27" y="0"/>
                      <a:pt x="27" y="0"/>
                      <a:pt x="27" y="0"/>
                    </a:cubicBezTo>
                    <a:cubicBezTo>
                      <a:pt x="20" y="0"/>
                      <a:pt x="15" y="5"/>
                      <a:pt x="15" y="12"/>
                    </a:cubicBezTo>
                    <a:cubicBezTo>
                      <a:pt x="15" y="19"/>
                      <a:pt x="15" y="19"/>
                      <a:pt x="15" y="19"/>
                    </a:cubicBezTo>
                    <a:cubicBezTo>
                      <a:pt x="11" y="19"/>
                      <a:pt x="11" y="19"/>
                      <a:pt x="11" y="19"/>
                    </a:cubicBezTo>
                    <a:cubicBezTo>
                      <a:pt x="5" y="19"/>
                      <a:pt x="0" y="24"/>
                      <a:pt x="0" y="31"/>
                    </a:cubicBezTo>
                    <a:cubicBezTo>
                      <a:pt x="0" y="107"/>
                      <a:pt x="0" y="107"/>
                      <a:pt x="0" y="107"/>
                    </a:cubicBezTo>
                    <a:cubicBezTo>
                      <a:pt x="0" y="116"/>
                      <a:pt x="7" y="123"/>
                      <a:pt x="15" y="123"/>
                    </a:cubicBezTo>
                    <a:cubicBezTo>
                      <a:pt x="107" y="123"/>
                      <a:pt x="107" y="123"/>
                      <a:pt x="107" y="123"/>
                    </a:cubicBezTo>
                    <a:cubicBezTo>
                      <a:pt x="116" y="123"/>
                      <a:pt x="122" y="116"/>
                      <a:pt x="122" y="107"/>
                    </a:cubicBezTo>
                    <a:cubicBezTo>
                      <a:pt x="122" y="12"/>
                      <a:pt x="122" y="12"/>
                      <a:pt x="122" y="12"/>
                    </a:cubicBezTo>
                    <a:cubicBezTo>
                      <a:pt x="122" y="5"/>
                      <a:pt x="117" y="0"/>
                      <a:pt x="111" y="0"/>
                    </a:cubicBezTo>
                    <a:close/>
                    <a:moveTo>
                      <a:pt x="115" y="107"/>
                    </a:moveTo>
                    <a:cubicBezTo>
                      <a:pt x="115" y="112"/>
                      <a:pt x="111" y="115"/>
                      <a:pt x="107" y="115"/>
                    </a:cubicBezTo>
                    <a:cubicBezTo>
                      <a:pt x="15" y="115"/>
                      <a:pt x="15" y="115"/>
                      <a:pt x="15" y="115"/>
                    </a:cubicBezTo>
                    <a:cubicBezTo>
                      <a:pt x="11" y="115"/>
                      <a:pt x="7" y="112"/>
                      <a:pt x="7" y="107"/>
                    </a:cubicBezTo>
                    <a:cubicBezTo>
                      <a:pt x="7" y="31"/>
                      <a:pt x="7" y="31"/>
                      <a:pt x="7" y="31"/>
                    </a:cubicBezTo>
                    <a:cubicBezTo>
                      <a:pt x="7" y="29"/>
                      <a:pt x="9" y="27"/>
                      <a:pt x="11" y="27"/>
                    </a:cubicBezTo>
                    <a:cubicBezTo>
                      <a:pt x="15" y="27"/>
                      <a:pt x="15" y="27"/>
                      <a:pt x="15" y="27"/>
                    </a:cubicBezTo>
                    <a:cubicBezTo>
                      <a:pt x="15" y="104"/>
                      <a:pt x="15" y="104"/>
                      <a:pt x="15" y="104"/>
                    </a:cubicBezTo>
                    <a:cubicBezTo>
                      <a:pt x="15" y="106"/>
                      <a:pt x="17" y="107"/>
                      <a:pt x="19" y="107"/>
                    </a:cubicBezTo>
                    <a:cubicBezTo>
                      <a:pt x="21" y="107"/>
                      <a:pt x="23" y="106"/>
                      <a:pt x="23" y="104"/>
                    </a:cubicBezTo>
                    <a:cubicBezTo>
                      <a:pt x="23" y="12"/>
                      <a:pt x="23" y="12"/>
                      <a:pt x="23" y="12"/>
                    </a:cubicBezTo>
                    <a:cubicBezTo>
                      <a:pt x="23" y="9"/>
                      <a:pt x="24" y="8"/>
                      <a:pt x="27" y="8"/>
                    </a:cubicBezTo>
                    <a:cubicBezTo>
                      <a:pt x="111" y="8"/>
                      <a:pt x="111" y="8"/>
                      <a:pt x="111" y="8"/>
                    </a:cubicBezTo>
                    <a:cubicBezTo>
                      <a:pt x="113" y="8"/>
                      <a:pt x="115" y="9"/>
                      <a:pt x="115" y="12"/>
                    </a:cubicBezTo>
                    <a:lnTo>
                      <a:pt x="115" y="107"/>
                    </a:lnTo>
                    <a:close/>
                    <a:moveTo>
                      <a:pt x="115" y="107"/>
                    </a:moveTo>
                    <a:cubicBezTo>
                      <a:pt x="115" y="107"/>
                      <a:pt x="115" y="107"/>
                      <a:pt x="115" y="107"/>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25" name="Freeform: Shape 125"/>
              <p:cNvSpPr>
                <a:spLocks/>
              </p:cNvSpPr>
              <p:nvPr/>
            </p:nvSpPr>
            <p:spPr bwMode="auto">
              <a:xfrm>
                <a:off x="3249613" y="1346201"/>
                <a:ext cx="100013" cy="11113"/>
              </a:xfrm>
              <a:custGeom>
                <a:avLst/>
                <a:gdLst/>
                <a:ahLst/>
                <a:cxnLst>
                  <a:cxn ang="0">
                    <a:pos x="1" y="4"/>
                  </a:cxn>
                  <a:cxn ang="0">
                    <a:pos x="32" y="4"/>
                  </a:cxn>
                  <a:cxn ang="0">
                    <a:pos x="34" y="2"/>
                  </a:cxn>
                  <a:cxn ang="0">
                    <a:pos x="32" y="0"/>
                  </a:cxn>
                  <a:cxn ang="0">
                    <a:pos x="1" y="0"/>
                  </a:cxn>
                  <a:cxn ang="0">
                    <a:pos x="0" y="2"/>
                  </a:cxn>
                  <a:cxn ang="0">
                    <a:pos x="1" y="4"/>
                  </a:cxn>
                  <a:cxn ang="0">
                    <a:pos x="1" y="4"/>
                  </a:cxn>
                  <a:cxn ang="0">
                    <a:pos x="1" y="4"/>
                  </a:cxn>
                </a:cxnLst>
                <a:rect l="0" t="0" r="r" b="b"/>
                <a:pathLst>
                  <a:path w="34" h="4">
                    <a:moveTo>
                      <a:pt x="1" y="4"/>
                    </a:moveTo>
                    <a:cubicBezTo>
                      <a:pt x="32" y="4"/>
                      <a:pt x="32" y="4"/>
                      <a:pt x="32" y="4"/>
                    </a:cubicBezTo>
                    <a:cubicBezTo>
                      <a:pt x="33" y="4"/>
                      <a:pt x="34" y="3"/>
                      <a:pt x="34" y="2"/>
                    </a:cubicBezTo>
                    <a:cubicBezTo>
                      <a:pt x="34" y="1"/>
                      <a:pt x="33" y="0"/>
                      <a:pt x="32" y="0"/>
                    </a:cubicBezTo>
                    <a:cubicBezTo>
                      <a:pt x="1" y="0"/>
                      <a:pt x="1" y="0"/>
                      <a:pt x="1" y="0"/>
                    </a:cubicBezTo>
                    <a:cubicBezTo>
                      <a:pt x="0" y="0"/>
                      <a:pt x="0" y="1"/>
                      <a:pt x="0" y="2"/>
                    </a:cubicBezTo>
                    <a:cubicBezTo>
                      <a:pt x="0" y="3"/>
                      <a:pt x="0" y="4"/>
                      <a:pt x="1" y="4"/>
                    </a:cubicBezTo>
                    <a:close/>
                    <a:moveTo>
                      <a:pt x="1" y="4"/>
                    </a:moveTo>
                    <a:cubicBezTo>
                      <a:pt x="1" y="4"/>
                      <a:pt x="1" y="4"/>
                      <a:pt x="1"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26" name="Freeform: Shape 126"/>
              <p:cNvSpPr>
                <a:spLocks/>
              </p:cNvSpPr>
              <p:nvPr/>
            </p:nvSpPr>
            <p:spPr bwMode="auto">
              <a:xfrm>
                <a:off x="3249613" y="1314451"/>
                <a:ext cx="100013" cy="7938"/>
              </a:xfrm>
              <a:custGeom>
                <a:avLst/>
                <a:gdLst/>
                <a:ahLst/>
                <a:cxnLst>
                  <a:cxn ang="0">
                    <a:pos x="1" y="3"/>
                  </a:cxn>
                  <a:cxn ang="0">
                    <a:pos x="32" y="3"/>
                  </a:cxn>
                  <a:cxn ang="0">
                    <a:pos x="34" y="2"/>
                  </a:cxn>
                  <a:cxn ang="0">
                    <a:pos x="32" y="0"/>
                  </a:cxn>
                  <a:cxn ang="0">
                    <a:pos x="1" y="0"/>
                  </a:cxn>
                  <a:cxn ang="0">
                    <a:pos x="0" y="2"/>
                  </a:cxn>
                  <a:cxn ang="0">
                    <a:pos x="1" y="3"/>
                  </a:cxn>
                  <a:cxn ang="0">
                    <a:pos x="1" y="3"/>
                  </a:cxn>
                  <a:cxn ang="0">
                    <a:pos x="1" y="3"/>
                  </a:cxn>
                </a:cxnLst>
                <a:rect l="0" t="0" r="r" b="b"/>
                <a:pathLst>
                  <a:path w="34" h="3">
                    <a:moveTo>
                      <a:pt x="1" y="3"/>
                    </a:moveTo>
                    <a:cubicBezTo>
                      <a:pt x="32" y="3"/>
                      <a:pt x="32" y="3"/>
                      <a:pt x="32" y="3"/>
                    </a:cubicBezTo>
                    <a:cubicBezTo>
                      <a:pt x="33" y="3"/>
                      <a:pt x="34" y="3"/>
                      <a:pt x="34" y="2"/>
                    </a:cubicBezTo>
                    <a:cubicBezTo>
                      <a:pt x="34" y="1"/>
                      <a:pt x="33" y="0"/>
                      <a:pt x="32" y="0"/>
                    </a:cubicBezTo>
                    <a:cubicBezTo>
                      <a:pt x="1" y="0"/>
                      <a:pt x="1" y="0"/>
                      <a:pt x="1" y="0"/>
                    </a:cubicBezTo>
                    <a:cubicBezTo>
                      <a:pt x="0" y="0"/>
                      <a:pt x="0" y="1"/>
                      <a:pt x="0" y="2"/>
                    </a:cubicBezTo>
                    <a:cubicBezTo>
                      <a:pt x="0" y="3"/>
                      <a:pt x="0" y="3"/>
                      <a:pt x="1" y="3"/>
                    </a:cubicBezTo>
                    <a:close/>
                    <a:moveTo>
                      <a:pt x="1" y="3"/>
                    </a:moveTo>
                    <a:cubicBezTo>
                      <a:pt x="1" y="3"/>
                      <a:pt x="1" y="3"/>
                      <a:pt x="1" y="3"/>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27" name="Freeform: Shape 127"/>
              <p:cNvSpPr>
                <a:spLocks/>
              </p:cNvSpPr>
              <p:nvPr/>
            </p:nvSpPr>
            <p:spPr bwMode="auto">
              <a:xfrm>
                <a:off x="3249613" y="1277938"/>
                <a:ext cx="100013" cy="12700"/>
              </a:xfrm>
              <a:custGeom>
                <a:avLst/>
                <a:gdLst/>
                <a:ahLst/>
                <a:cxnLst>
                  <a:cxn ang="0">
                    <a:pos x="1" y="4"/>
                  </a:cxn>
                  <a:cxn ang="0">
                    <a:pos x="32" y="4"/>
                  </a:cxn>
                  <a:cxn ang="0">
                    <a:pos x="34" y="2"/>
                  </a:cxn>
                  <a:cxn ang="0">
                    <a:pos x="32" y="0"/>
                  </a:cxn>
                  <a:cxn ang="0">
                    <a:pos x="1" y="0"/>
                  </a:cxn>
                  <a:cxn ang="0">
                    <a:pos x="0" y="2"/>
                  </a:cxn>
                  <a:cxn ang="0">
                    <a:pos x="1" y="4"/>
                  </a:cxn>
                  <a:cxn ang="0">
                    <a:pos x="1" y="4"/>
                  </a:cxn>
                  <a:cxn ang="0">
                    <a:pos x="1" y="4"/>
                  </a:cxn>
                </a:cxnLst>
                <a:rect l="0" t="0" r="r" b="b"/>
                <a:pathLst>
                  <a:path w="34" h="4">
                    <a:moveTo>
                      <a:pt x="1" y="4"/>
                    </a:moveTo>
                    <a:cubicBezTo>
                      <a:pt x="32" y="4"/>
                      <a:pt x="32" y="4"/>
                      <a:pt x="32" y="4"/>
                    </a:cubicBezTo>
                    <a:cubicBezTo>
                      <a:pt x="33" y="4"/>
                      <a:pt x="34" y="3"/>
                      <a:pt x="34" y="2"/>
                    </a:cubicBezTo>
                    <a:cubicBezTo>
                      <a:pt x="34" y="1"/>
                      <a:pt x="33" y="0"/>
                      <a:pt x="32" y="0"/>
                    </a:cubicBezTo>
                    <a:cubicBezTo>
                      <a:pt x="1" y="0"/>
                      <a:pt x="1" y="0"/>
                      <a:pt x="1" y="0"/>
                    </a:cubicBezTo>
                    <a:cubicBezTo>
                      <a:pt x="0" y="0"/>
                      <a:pt x="0" y="1"/>
                      <a:pt x="0" y="2"/>
                    </a:cubicBezTo>
                    <a:cubicBezTo>
                      <a:pt x="0" y="3"/>
                      <a:pt x="0" y="4"/>
                      <a:pt x="1" y="4"/>
                    </a:cubicBezTo>
                    <a:close/>
                    <a:moveTo>
                      <a:pt x="1" y="4"/>
                    </a:moveTo>
                    <a:cubicBezTo>
                      <a:pt x="1" y="4"/>
                      <a:pt x="1" y="4"/>
                      <a:pt x="1" y="4"/>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28" name="Freeform: Shape 128"/>
              <p:cNvSpPr>
                <a:spLocks/>
              </p:cNvSpPr>
              <p:nvPr/>
            </p:nvSpPr>
            <p:spPr bwMode="auto">
              <a:xfrm>
                <a:off x="3124200" y="1516063"/>
                <a:ext cx="101600" cy="11113"/>
              </a:xfrm>
              <a:custGeom>
                <a:avLst/>
                <a:gdLst/>
                <a:ahLst/>
                <a:cxnLst>
                  <a:cxn ang="0">
                    <a:pos x="33" y="0"/>
                  </a:cxn>
                  <a:cxn ang="0">
                    <a:pos x="2" y="0"/>
                  </a:cxn>
                  <a:cxn ang="0">
                    <a:pos x="0" y="2"/>
                  </a:cxn>
                  <a:cxn ang="0">
                    <a:pos x="2" y="4"/>
                  </a:cxn>
                  <a:cxn ang="0">
                    <a:pos x="33" y="4"/>
                  </a:cxn>
                  <a:cxn ang="0">
                    <a:pos x="35" y="2"/>
                  </a:cxn>
                  <a:cxn ang="0">
                    <a:pos x="33" y="0"/>
                  </a:cxn>
                  <a:cxn ang="0">
                    <a:pos x="33" y="0"/>
                  </a:cxn>
                  <a:cxn ang="0">
                    <a:pos x="33" y="0"/>
                  </a:cxn>
                </a:cxnLst>
                <a:rect l="0" t="0" r="r" b="b"/>
                <a:pathLst>
                  <a:path w="35" h="4">
                    <a:moveTo>
                      <a:pt x="33" y="0"/>
                    </a:moveTo>
                    <a:cubicBezTo>
                      <a:pt x="2" y="0"/>
                      <a:pt x="2" y="0"/>
                      <a:pt x="2" y="0"/>
                    </a:cubicBezTo>
                    <a:cubicBezTo>
                      <a:pt x="1" y="0"/>
                      <a:pt x="0" y="1"/>
                      <a:pt x="0" y="2"/>
                    </a:cubicBezTo>
                    <a:cubicBezTo>
                      <a:pt x="0" y="3"/>
                      <a:pt x="1" y="4"/>
                      <a:pt x="2" y="4"/>
                    </a:cubicBezTo>
                    <a:cubicBezTo>
                      <a:pt x="33" y="4"/>
                      <a:pt x="33" y="4"/>
                      <a:pt x="33" y="4"/>
                    </a:cubicBezTo>
                    <a:cubicBezTo>
                      <a:pt x="34" y="4"/>
                      <a:pt x="35" y="3"/>
                      <a:pt x="35" y="2"/>
                    </a:cubicBezTo>
                    <a:cubicBezTo>
                      <a:pt x="35" y="1"/>
                      <a:pt x="34" y="0"/>
                      <a:pt x="33" y="0"/>
                    </a:cubicBezTo>
                    <a:close/>
                    <a:moveTo>
                      <a:pt x="33" y="0"/>
                    </a:moveTo>
                    <a:cubicBezTo>
                      <a:pt x="33" y="0"/>
                      <a:pt x="33" y="0"/>
                      <a:pt x="33"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29" name="Freeform: Shape 129"/>
              <p:cNvSpPr>
                <a:spLocks/>
              </p:cNvSpPr>
              <p:nvPr/>
            </p:nvSpPr>
            <p:spPr bwMode="auto">
              <a:xfrm>
                <a:off x="3124200" y="1481138"/>
                <a:ext cx="101600" cy="11113"/>
              </a:xfrm>
              <a:custGeom>
                <a:avLst/>
                <a:gdLst/>
                <a:ahLst/>
                <a:cxnLst>
                  <a:cxn ang="0">
                    <a:pos x="33" y="0"/>
                  </a:cxn>
                  <a:cxn ang="0">
                    <a:pos x="2" y="0"/>
                  </a:cxn>
                  <a:cxn ang="0">
                    <a:pos x="0" y="2"/>
                  </a:cxn>
                  <a:cxn ang="0">
                    <a:pos x="2" y="4"/>
                  </a:cxn>
                  <a:cxn ang="0">
                    <a:pos x="33" y="4"/>
                  </a:cxn>
                  <a:cxn ang="0">
                    <a:pos x="35" y="2"/>
                  </a:cxn>
                  <a:cxn ang="0">
                    <a:pos x="33" y="0"/>
                  </a:cxn>
                  <a:cxn ang="0">
                    <a:pos x="33" y="0"/>
                  </a:cxn>
                  <a:cxn ang="0">
                    <a:pos x="33" y="0"/>
                  </a:cxn>
                </a:cxnLst>
                <a:rect l="0" t="0" r="r" b="b"/>
                <a:pathLst>
                  <a:path w="35" h="4">
                    <a:moveTo>
                      <a:pt x="33" y="0"/>
                    </a:moveTo>
                    <a:cubicBezTo>
                      <a:pt x="2" y="0"/>
                      <a:pt x="2" y="0"/>
                      <a:pt x="2" y="0"/>
                    </a:cubicBezTo>
                    <a:cubicBezTo>
                      <a:pt x="1" y="0"/>
                      <a:pt x="0" y="1"/>
                      <a:pt x="0" y="2"/>
                    </a:cubicBezTo>
                    <a:cubicBezTo>
                      <a:pt x="0" y="3"/>
                      <a:pt x="1" y="4"/>
                      <a:pt x="2" y="4"/>
                    </a:cubicBezTo>
                    <a:cubicBezTo>
                      <a:pt x="33" y="4"/>
                      <a:pt x="33" y="4"/>
                      <a:pt x="33" y="4"/>
                    </a:cubicBezTo>
                    <a:cubicBezTo>
                      <a:pt x="34" y="4"/>
                      <a:pt x="35" y="3"/>
                      <a:pt x="35" y="2"/>
                    </a:cubicBezTo>
                    <a:cubicBezTo>
                      <a:pt x="35" y="1"/>
                      <a:pt x="34" y="0"/>
                      <a:pt x="33" y="0"/>
                    </a:cubicBezTo>
                    <a:close/>
                    <a:moveTo>
                      <a:pt x="33" y="0"/>
                    </a:moveTo>
                    <a:cubicBezTo>
                      <a:pt x="33" y="0"/>
                      <a:pt x="33" y="0"/>
                      <a:pt x="33"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30" name="Freeform: Shape 130"/>
              <p:cNvSpPr>
                <a:spLocks/>
              </p:cNvSpPr>
              <p:nvPr/>
            </p:nvSpPr>
            <p:spPr bwMode="auto">
              <a:xfrm>
                <a:off x="3124200" y="1449388"/>
                <a:ext cx="101600" cy="11113"/>
              </a:xfrm>
              <a:custGeom>
                <a:avLst/>
                <a:gdLst/>
                <a:ahLst/>
                <a:cxnLst>
                  <a:cxn ang="0">
                    <a:pos x="33" y="0"/>
                  </a:cxn>
                  <a:cxn ang="0">
                    <a:pos x="2" y="0"/>
                  </a:cxn>
                  <a:cxn ang="0">
                    <a:pos x="0" y="2"/>
                  </a:cxn>
                  <a:cxn ang="0">
                    <a:pos x="2" y="4"/>
                  </a:cxn>
                  <a:cxn ang="0">
                    <a:pos x="33" y="4"/>
                  </a:cxn>
                  <a:cxn ang="0">
                    <a:pos x="35" y="2"/>
                  </a:cxn>
                  <a:cxn ang="0">
                    <a:pos x="33" y="0"/>
                  </a:cxn>
                  <a:cxn ang="0">
                    <a:pos x="33" y="0"/>
                  </a:cxn>
                  <a:cxn ang="0">
                    <a:pos x="33" y="0"/>
                  </a:cxn>
                </a:cxnLst>
                <a:rect l="0" t="0" r="r" b="b"/>
                <a:pathLst>
                  <a:path w="35" h="4">
                    <a:moveTo>
                      <a:pt x="33" y="0"/>
                    </a:moveTo>
                    <a:cubicBezTo>
                      <a:pt x="2" y="0"/>
                      <a:pt x="2" y="0"/>
                      <a:pt x="2" y="0"/>
                    </a:cubicBezTo>
                    <a:cubicBezTo>
                      <a:pt x="1" y="0"/>
                      <a:pt x="0" y="1"/>
                      <a:pt x="0" y="2"/>
                    </a:cubicBezTo>
                    <a:cubicBezTo>
                      <a:pt x="0" y="3"/>
                      <a:pt x="1" y="4"/>
                      <a:pt x="2" y="4"/>
                    </a:cubicBezTo>
                    <a:cubicBezTo>
                      <a:pt x="33" y="4"/>
                      <a:pt x="33" y="4"/>
                      <a:pt x="33" y="4"/>
                    </a:cubicBezTo>
                    <a:cubicBezTo>
                      <a:pt x="34" y="4"/>
                      <a:pt x="35" y="3"/>
                      <a:pt x="35" y="2"/>
                    </a:cubicBezTo>
                    <a:cubicBezTo>
                      <a:pt x="35" y="1"/>
                      <a:pt x="34" y="0"/>
                      <a:pt x="33" y="0"/>
                    </a:cubicBezTo>
                    <a:close/>
                    <a:moveTo>
                      <a:pt x="33" y="0"/>
                    </a:moveTo>
                    <a:cubicBezTo>
                      <a:pt x="33" y="0"/>
                      <a:pt x="33" y="0"/>
                      <a:pt x="33"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31" name="Freeform: Shape 131"/>
              <p:cNvSpPr>
                <a:spLocks/>
              </p:cNvSpPr>
              <p:nvPr/>
            </p:nvSpPr>
            <p:spPr bwMode="auto">
              <a:xfrm>
                <a:off x="3249613" y="1516063"/>
                <a:ext cx="100013" cy="11113"/>
              </a:xfrm>
              <a:custGeom>
                <a:avLst/>
                <a:gdLst/>
                <a:ahLst/>
                <a:cxnLst>
                  <a:cxn ang="0">
                    <a:pos x="32" y="0"/>
                  </a:cxn>
                  <a:cxn ang="0">
                    <a:pos x="1" y="0"/>
                  </a:cxn>
                  <a:cxn ang="0">
                    <a:pos x="0" y="2"/>
                  </a:cxn>
                  <a:cxn ang="0">
                    <a:pos x="1" y="4"/>
                  </a:cxn>
                  <a:cxn ang="0">
                    <a:pos x="32" y="4"/>
                  </a:cxn>
                  <a:cxn ang="0">
                    <a:pos x="34" y="2"/>
                  </a:cxn>
                  <a:cxn ang="0">
                    <a:pos x="32" y="0"/>
                  </a:cxn>
                  <a:cxn ang="0">
                    <a:pos x="32" y="0"/>
                  </a:cxn>
                  <a:cxn ang="0">
                    <a:pos x="32" y="0"/>
                  </a:cxn>
                </a:cxnLst>
                <a:rect l="0" t="0" r="r" b="b"/>
                <a:pathLst>
                  <a:path w="34" h="4">
                    <a:moveTo>
                      <a:pt x="32" y="0"/>
                    </a:moveTo>
                    <a:cubicBezTo>
                      <a:pt x="1" y="0"/>
                      <a:pt x="1" y="0"/>
                      <a:pt x="1" y="0"/>
                    </a:cubicBezTo>
                    <a:cubicBezTo>
                      <a:pt x="0" y="0"/>
                      <a:pt x="0" y="1"/>
                      <a:pt x="0" y="2"/>
                    </a:cubicBezTo>
                    <a:cubicBezTo>
                      <a:pt x="0" y="3"/>
                      <a:pt x="0" y="4"/>
                      <a:pt x="1" y="4"/>
                    </a:cubicBezTo>
                    <a:cubicBezTo>
                      <a:pt x="32" y="4"/>
                      <a:pt x="32" y="4"/>
                      <a:pt x="32" y="4"/>
                    </a:cubicBezTo>
                    <a:cubicBezTo>
                      <a:pt x="33" y="4"/>
                      <a:pt x="34" y="3"/>
                      <a:pt x="34" y="2"/>
                    </a:cubicBezTo>
                    <a:cubicBezTo>
                      <a:pt x="34" y="1"/>
                      <a:pt x="33" y="0"/>
                      <a:pt x="32" y="0"/>
                    </a:cubicBezTo>
                    <a:close/>
                    <a:moveTo>
                      <a:pt x="32" y="0"/>
                    </a:moveTo>
                    <a:cubicBezTo>
                      <a:pt x="32" y="0"/>
                      <a:pt x="32" y="0"/>
                      <a:pt x="32"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32" name="Freeform: Shape 132"/>
              <p:cNvSpPr>
                <a:spLocks/>
              </p:cNvSpPr>
              <p:nvPr/>
            </p:nvSpPr>
            <p:spPr bwMode="auto">
              <a:xfrm>
                <a:off x="3249613" y="1481138"/>
                <a:ext cx="100013" cy="11113"/>
              </a:xfrm>
              <a:custGeom>
                <a:avLst/>
                <a:gdLst/>
                <a:ahLst/>
                <a:cxnLst>
                  <a:cxn ang="0">
                    <a:pos x="32" y="0"/>
                  </a:cxn>
                  <a:cxn ang="0">
                    <a:pos x="1" y="0"/>
                  </a:cxn>
                  <a:cxn ang="0">
                    <a:pos x="0" y="2"/>
                  </a:cxn>
                  <a:cxn ang="0">
                    <a:pos x="1" y="4"/>
                  </a:cxn>
                  <a:cxn ang="0">
                    <a:pos x="32" y="4"/>
                  </a:cxn>
                  <a:cxn ang="0">
                    <a:pos x="34" y="2"/>
                  </a:cxn>
                  <a:cxn ang="0">
                    <a:pos x="32" y="0"/>
                  </a:cxn>
                  <a:cxn ang="0">
                    <a:pos x="32" y="0"/>
                  </a:cxn>
                  <a:cxn ang="0">
                    <a:pos x="32" y="0"/>
                  </a:cxn>
                </a:cxnLst>
                <a:rect l="0" t="0" r="r" b="b"/>
                <a:pathLst>
                  <a:path w="34" h="4">
                    <a:moveTo>
                      <a:pt x="32" y="0"/>
                    </a:moveTo>
                    <a:cubicBezTo>
                      <a:pt x="1" y="0"/>
                      <a:pt x="1" y="0"/>
                      <a:pt x="1" y="0"/>
                    </a:cubicBezTo>
                    <a:cubicBezTo>
                      <a:pt x="0" y="0"/>
                      <a:pt x="0" y="1"/>
                      <a:pt x="0" y="2"/>
                    </a:cubicBezTo>
                    <a:cubicBezTo>
                      <a:pt x="0" y="3"/>
                      <a:pt x="0" y="4"/>
                      <a:pt x="1" y="4"/>
                    </a:cubicBezTo>
                    <a:cubicBezTo>
                      <a:pt x="32" y="4"/>
                      <a:pt x="32" y="4"/>
                      <a:pt x="32" y="4"/>
                    </a:cubicBezTo>
                    <a:cubicBezTo>
                      <a:pt x="33" y="4"/>
                      <a:pt x="34" y="3"/>
                      <a:pt x="34" y="2"/>
                    </a:cubicBezTo>
                    <a:cubicBezTo>
                      <a:pt x="34" y="1"/>
                      <a:pt x="33" y="0"/>
                      <a:pt x="32" y="0"/>
                    </a:cubicBezTo>
                    <a:close/>
                    <a:moveTo>
                      <a:pt x="32" y="0"/>
                    </a:moveTo>
                    <a:cubicBezTo>
                      <a:pt x="32" y="0"/>
                      <a:pt x="32" y="0"/>
                      <a:pt x="32"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33" name="Freeform: Shape 133"/>
              <p:cNvSpPr>
                <a:spLocks/>
              </p:cNvSpPr>
              <p:nvPr/>
            </p:nvSpPr>
            <p:spPr bwMode="auto">
              <a:xfrm>
                <a:off x="3249613" y="1449388"/>
                <a:ext cx="100013" cy="11113"/>
              </a:xfrm>
              <a:custGeom>
                <a:avLst/>
                <a:gdLst/>
                <a:ahLst/>
                <a:cxnLst>
                  <a:cxn ang="0">
                    <a:pos x="32" y="0"/>
                  </a:cxn>
                  <a:cxn ang="0">
                    <a:pos x="1" y="0"/>
                  </a:cxn>
                  <a:cxn ang="0">
                    <a:pos x="0" y="2"/>
                  </a:cxn>
                  <a:cxn ang="0">
                    <a:pos x="1" y="4"/>
                  </a:cxn>
                  <a:cxn ang="0">
                    <a:pos x="32" y="4"/>
                  </a:cxn>
                  <a:cxn ang="0">
                    <a:pos x="34" y="2"/>
                  </a:cxn>
                  <a:cxn ang="0">
                    <a:pos x="32" y="0"/>
                  </a:cxn>
                  <a:cxn ang="0">
                    <a:pos x="32" y="0"/>
                  </a:cxn>
                  <a:cxn ang="0">
                    <a:pos x="32" y="0"/>
                  </a:cxn>
                </a:cxnLst>
                <a:rect l="0" t="0" r="r" b="b"/>
                <a:pathLst>
                  <a:path w="34" h="4">
                    <a:moveTo>
                      <a:pt x="32" y="0"/>
                    </a:moveTo>
                    <a:cubicBezTo>
                      <a:pt x="1" y="0"/>
                      <a:pt x="1" y="0"/>
                      <a:pt x="1" y="0"/>
                    </a:cubicBezTo>
                    <a:cubicBezTo>
                      <a:pt x="0" y="0"/>
                      <a:pt x="0" y="1"/>
                      <a:pt x="0" y="2"/>
                    </a:cubicBezTo>
                    <a:cubicBezTo>
                      <a:pt x="0" y="3"/>
                      <a:pt x="0" y="4"/>
                      <a:pt x="1" y="4"/>
                    </a:cubicBezTo>
                    <a:cubicBezTo>
                      <a:pt x="32" y="4"/>
                      <a:pt x="32" y="4"/>
                      <a:pt x="32" y="4"/>
                    </a:cubicBezTo>
                    <a:cubicBezTo>
                      <a:pt x="33" y="4"/>
                      <a:pt x="34" y="3"/>
                      <a:pt x="34" y="2"/>
                    </a:cubicBezTo>
                    <a:cubicBezTo>
                      <a:pt x="34" y="1"/>
                      <a:pt x="33" y="0"/>
                      <a:pt x="32" y="0"/>
                    </a:cubicBezTo>
                    <a:close/>
                    <a:moveTo>
                      <a:pt x="32" y="0"/>
                    </a:moveTo>
                    <a:cubicBezTo>
                      <a:pt x="32" y="0"/>
                      <a:pt x="32" y="0"/>
                      <a:pt x="32"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34" name="Freeform: Shape 134"/>
              <p:cNvSpPr>
                <a:spLocks/>
              </p:cNvSpPr>
              <p:nvPr/>
            </p:nvSpPr>
            <p:spPr bwMode="auto">
              <a:xfrm>
                <a:off x="3124200" y="1381126"/>
                <a:ext cx="225425" cy="12700"/>
              </a:xfrm>
              <a:custGeom>
                <a:avLst/>
                <a:gdLst/>
                <a:ahLst/>
                <a:cxnLst>
                  <a:cxn ang="0">
                    <a:pos x="75" y="0"/>
                  </a:cxn>
                  <a:cxn ang="0">
                    <a:pos x="2" y="0"/>
                  </a:cxn>
                  <a:cxn ang="0">
                    <a:pos x="0" y="2"/>
                  </a:cxn>
                  <a:cxn ang="0">
                    <a:pos x="2" y="4"/>
                  </a:cxn>
                  <a:cxn ang="0">
                    <a:pos x="75" y="4"/>
                  </a:cxn>
                  <a:cxn ang="0">
                    <a:pos x="77" y="2"/>
                  </a:cxn>
                  <a:cxn ang="0">
                    <a:pos x="75" y="0"/>
                  </a:cxn>
                  <a:cxn ang="0">
                    <a:pos x="75" y="0"/>
                  </a:cxn>
                  <a:cxn ang="0">
                    <a:pos x="75" y="0"/>
                  </a:cxn>
                </a:cxnLst>
                <a:rect l="0" t="0" r="r" b="b"/>
                <a:pathLst>
                  <a:path w="77" h="4">
                    <a:moveTo>
                      <a:pt x="75" y="0"/>
                    </a:moveTo>
                    <a:cubicBezTo>
                      <a:pt x="2" y="0"/>
                      <a:pt x="2" y="0"/>
                      <a:pt x="2" y="0"/>
                    </a:cubicBezTo>
                    <a:cubicBezTo>
                      <a:pt x="1" y="0"/>
                      <a:pt x="0" y="1"/>
                      <a:pt x="0" y="2"/>
                    </a:cubicBezTo>
                    <a:cubicBezTo>
                      <a:pt x="0" y="3"/>
                      <a:pt x="1" y="4"/>
                      <a:pt x="2" y="4"/>
                    </a:cubicBezTo>
                    <a:cubicBezTo>
                      <a:pt x="75" y="4"/>
                      <a:pt x="75" y="4"/>
                      <a:pt x="75" y="4"/>
                    </a:cubicBezTo>
                    <a:cubicBezTo>
                      <a:pt x="76" y="4"/>
                      <a:pt x="77" y="3"/>
                      <a:pt x="77" y="2"/>
                    </a:cubicBezTo>
                    <a:cubicBezTo>
                      <a:pt x="77" y="1"/>
                      <a:pt x="76" y="0"/>
                      <a:pt x="75" y="0"/>
                    </a:cubicBezTo>
                    <a:close/>
                    <a:moveTo>
                      <a:pt x="75" y="0"/>
                    </a:moveTo>
                    <a:cubicBezTo>
                      <a:pt x="75" y="0"/>
                      <a:pt x="75" y="0"/>
                      <a:pt x="75"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35" name="Freeform: Shape 135"/>
              <p:cNvSpPr>
                <a:spLocks/>
              </p:cNvSpPr>
              <p:nvPr/>
            </p:nvSpPr>
            <p:spPr bwMode="auto">
              <a:xfrm>
                <a:off x="3124200" y="1412876"/>
                <a:ext cx="225425" cy="12700"/>
              </a:xfrm>
              <a:custGeom>
                <a:avLst/>
                <a:gdLst/>
                <a:ahLst/>
                <a:cxnLst>
                  <a:cxn ang="0">
                    <a:pos x="75" y="0"/>
                  </a:cxn>
                  <a:cxn ang="0">
                    <a:pos x="2" y="0"/>
                  </a:cxn>
                  <a:cxn ang="0">
                    <a:pos x="0" y="2"/>
                  </a:cxn>
                  <a:cxn ang="0">
                    <a:pos x="2" y="4"/>
                  </a:cxn>
                  <a:cxn ang="0">
                    <a:pos x="75" y="4"/>
                  </a:cxn>
                  <a:cxn ang="0">
                    <a:pos x="77" y="2"/>
                  </a:cxn>
                  <a:cxn ang="0">
                    <a:pos x="75" y="0"/>
                  </a:cxn>
                  <a:cxn ang="0">
                    <a:pos x="75" y="0"/>
                  </a:cxn>
                  <a:cxn ang="0">
                    <a:pos x="75" y="0"/>
                  </a:cxn>
                </a:cxnLst>
                <a:rect l="0" t="0" r="r" b="b"/>
                <a:pathLst>
                  <a:path w="77" h="4">
                    <a:moveTo>
                      <a:pt x="75" y="0"/>
                    </a:moveTo>
                    <a:cubicBezTo>
                      <a:pt x="2" y="0"/>
                      <a:pt x="2" y="0"/>
                      <a:pt x="2" y="0"/>
                    </a:cubicBezTo>
                    <a:cubicBezTo>
                      <a:pt x="1" y="0"/>
                      <a:pt x="0" y="1"/>
                      <a:pt x="0" y="2"/>
                    </a:cubicBezTo>
                    <a:cubicBezTo>
                      <a:pt x="0" y="3"/>
                      <a:pt x="1" y="4"/>
                      <a:pt x="2" y="4"/>
                    </a:cubicBezTo>
                    <a:cubicBezTo>
                      <a:pt x="75" y="4"/>
                      <a:pt x="75" y="4"/>
                      <a:pt x="75" y="4"/>
                    </a:cubicBezTo>
                    <a:cubicBezTo>
                      <a:pt x="76" y="4"/>
                      <a:pt x="77" y="3"/>
                      <a:pt x="77" y="2"/>
                    </a:cubicBezTo>
                    <a:cubicBezTo>
                      <a:pt x="77" y="1"/>
                      <a:pt x="76" y="0"/>
                      <a:pt x="75" y="0"/>
                    </a:cubicBezTo>
                    <a:close/>
                    <a:moveTo>
                      <a:pt x="75" y="0"/>
                    </a:moveTo>
                    <a:cubicBezTo>
                      <a:pt x="75" y="0"/>
                      <a:pt x="75" y="0"/>
                      <a:pt x="75" y="0"/>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sp>
            <p:nvSpPr>
              <p:cNvPr id="36" name="Freeform: Shape 136"/>
              <p:cNvSpPr>
                <a:spLocks/>
              </p:cNvSpPr>
              <p:nvPr/>
            </p:nvSpPr>
            <p:spPr bwMode="auto">
              <a:xfrm>
                <a:off x="3124200" y="1255713"/>
                <a:ext cx="101600" cy="101600"/>
              </a:xfrm>
              <a:custGeom>
                <a:avLst/>
                <a:gdLst/>
                <a:ahLst/>
                <a:cxnLst>
                  <a:cxn ang="0">
                    <a:pos x="4" y="35"/>
                  </a:cxn>
                  <a:cxn ang="0">
                    <a:pos x="31" y="35"/>
                  </a:cxn>
                  <a:cxn ang="0">
                    <a:pos x="35" y="31"/>
                  </a:cxn>
                  <a:cxn ang="0">
                    <a:pos x="35" y="4"/>
                  </a:cxn>
                  <a:cxn ang="0">
                    <a:pos x="31" y="0"/>
                  </a:cxn>
                  <a:cxn ang="0">
                    <a:pos x="4" y="0"/>
                  </a:cxn>
                  <a:cxn ang="0">
                    <a:pos x="0" y="4"/>
                  </a:cxn>
                  <a:cxn ang="0">
                    <a:pos x="0" y="31"/>
                  </a:cxn>
                  <a:cxn ang="0">
                    <a:pos x="4" y="35"/>
                  </a:cxn>
                  <a:cxn ang="0">
                    <a:pos x="8" y="8"/>
                  </a:cxn>
                  <a:cxn ang="0">
                    <a:pos x="27" y="8"/>
                  </a:cxn>
                  <a:cxn ang="0">
                    <a:pos x="27" y="27"/>
                  </a:cxn>
                  <a:cxn ang="0">
                    <a:pos x="8" y="27"/>
                  </a:cxn>
                  <a:cxn ang="0">
                    <a:pos x="8" y="8"/>
                  </a:cxn>
                  <a:cxn ang="0">
                    <a:pos x="8" y="8"/>
                  </a:cxn>
                  <a:cxn ang="0">
                    <a:pos x="8" y="8"/>
                  </a:cxn>
                </a:cxnLst>
                <a:rect l="0" t="0" r="r" b="b"/>
                <a:pathLst>
                  <a:path w="35" h="35">
                    <a:moveTo>
                      <a:pt x="4" y="35"/>
                    </a:moveTo>
                    <a:cubicBezTo>
                      <a:pt x="31" y="35"/>
                      <a:pt x="31" y="35"/>
                      <a:pt x="31" y="35"/>
                    </a:cubicBezTo>
                    <a:cubicBezTo>
                      <a:pt x="33" y="35"/>
                      <a:pt x="35" y="33"/>
                      <a:pt x="35" y="31"/>
                    </a:cubicBezTo>
                    <a:cubicBezTo>
                      <a:pt x="35" y="4"/>
                      <a:pt x="35" y="4"/>
                      <a:pt x="35" y="4"/>
                    </a:cubicBezTo>
                    <a:cubicBezTo>
                      <a:pt x="35" y="2"/>
                      <a:pt x="33" y="0"/>
                      <a:pt x="31" y="0"/>
                    </a:cubicBezTo>
                    <a:cubicBezTo>
                      <a:pt x="4" y="0"/>
                      <a:pt x="4" y="0"/>
                      <a:pt x="4" y="0"/>
                    </a:cubicBezTo>
                    <a:cubicBezTo>
                      <a:pt x="2" y="0"/>
                      <a:pt x="0" y="2"/>
                      <a:pt x="0" y="4"/>
                    </a:cubicBezTo>
                    <a:cubicBezTo>
                      <a:pt x="0" y="31"/>
                      <a:pt x="0" y="31"/>
                      <a:pt x="0" y="31"/>
                    </a:cubicBezTo>
                    <a:cubicBezTo>
                      <a:pt x="0" y="33"/>
                      <a:pt x="2" y="35"/>
                      <a:pt x="4" y="35"/>
                    </a:cubicBezTo>
                    <a:close/>
                    <a:moveTo>
                      <a:pt x="8" y="8"/>
                    </a:moveTo>
                    <a:cubicBezTo>
                      <a:pt x="27" y="8"/>
                      <a:pt x="27" y="8"/>
                      <a:pt x="27" y="8"/>
                    </a:cubicBezTo>
                    <a:cubicBezTo>
                      <a:pt x="27" y="27"/>
                      <a:pt x="27" y="27"/>
                      <a:pt x="27" y="27"/>
                    </a:cubicBezTo>
                    <a:cubicBezTo>
                      <a:pt x="8" y="27"/>
                      <a:pt x="8" y="27"/>
                      <a:pt x="8" y="27"/>
                    </a:cubicBezTo>
                    <a:lnTo>
                      <a:pt x="8" y="8"/>
                    </a:lnTo>
                    <a:close/>
                    <a:moveTo>
                      <a:pt x="8" y="8"/>
                    </a:moveTo>
                    <a:cubicBezTo>
                      <a:pt x="8" y="8"/>
                      <a:pt x="8" y="8"/>
                      <a:pt x="8" y="8"/>
                    </a:cubicBezTo>
                  </a:path>
                </a:pathLst>
              </a:custGeom>
              <a:grpFill/>
              <a:ln w="9525">
                <a:noFill/>
                <a:round/>
                <a:headEnd/>
                <a:tailEnd/>
              </a:ln>
            </p:spPr>
            <p:txBody>
              <a:bodyPr anchor="ctr"/>
              <a:lstStyle/>
              <a:p>
                <a:pPr algn="ctr"/>
                <a:endParaRPr sz="1867">
                  <a:solidFill>
                    <a:schemeClr val="bg1">
                      <a:lumMod val="65000"/>
                    </a:schemeClr>
                  </a:solidFill>
                  <a:latin typeface="微软雅黑" panose="020B0503020204020204" pitchFamily="34" charset="-122"/>
                  <a:ea typeface="微软雅黑" panose="020B0503020204020204" pitchFamily="34" charset="-122"/>
                </a:endParaRPr>
              </a:p>
            </p:txBody>
          </p:sp>
        </p:grpSp>
      </p:grpSp>
      <p:sp>
        <p:nvSpPr>
          <p:cNvPr id="13" name="Freeform: Shape 40"/>
          <p:cNvSpPr/>
          <p:nvPr/>
        </p:nvSpPr>
        <p:spPr>
          <a:xfrm>
            <a:off x="5442929" y="3595994"/>
            <a:ext cx="1295627" cy="2558881"/>
          </a:xfrm>
          <a:custGeom>
            <a:avLst/>
            <a:gdLst/>
            <a:ahLst/>
            <a:cxnLst>
              <a:cxn ang="0">
                <a:pos x="wd2" y="hd2"/>
              </a:cxn>
              <a:cxn ang="5400000">
                <a:pos x="wd2" y="hd2"/>
              </a:cxn>
              <a:cxn ang="10800000">
                <a:pos x="wd2" y="hd2"/>
              </a:cxn>
              <a:cxn ang="16200000">
                <a:pos x="wd2" y="hd2"/>
              </a:cxn>
            </a:cxnLst>
            <a:rect l="0" t="0" r="r" b="b"/>
            <a:pathLst>
              <a:path w="21600" h="21233" extrusionOk="0">
                <a:moveTo>
                  <a:pt x="18888" y="1342"/>
                </a:moveTo>
                <a:cubicBezTo>
                  <a:pt x="17357" y="2323"/>
                  <a:pt x="15980" y="3551"/>
                  <a:pt x="15190" y="5053"/>
                </a:cubicBezTo>
                <a:cubicBezTo>
                  <a:pt x="15190" y="5053"/>
                  <a:pt x="11881" y="1601"/>
                  <a:pt x="3746" y="0"/>
                </a:cubicBezTo>
                <a:cubicBezTo>
                  <a:pt x="4160" y="206"/>
                  <a:pt x="4539" y="435"/>
                  <a:pt x="4861" y="691"/>
                </a:cubicBezTo>
                <a:cubicBezTo>
                  <a:pt x="5120" y="897"/>
                  <a:pt x="5323" y="1114"/>
                  <a:pt x="5495" y="1334"/>
                </a:cubicBezTo>
                <a:cubicBezTo>
                  <a:pt x="7893" y="2663"/>
                  <a:pt x="10167" y="4819"/>
                  <a:pt x="9604" y="8114"/>
                </a:cubicBezTo>
                <a:cubicBezTo>
                  <a:pt x="9604" y="8114"/>
                  <a:pt x="6838" y="6371"/>
                  <a:pt x="0" y="7292"/>
                </a:cubicBezTo>
                <a:cubicBezTo>
                  <a:pt x="0" y="7292"/>
                  <a:pt x="15106" y="7260"/>
                  <a:pt x="7500" y="20907"/>
                </a:cubicBezTo>
                <a:cubicBezTo>
                  <a:pt x="7500" y="20907"/>
                  <a:pt x="13473" y="21600"/>
                  <a:pt x="19030" y="20967"/>
                </a:cubicBezTo>
                <a:cubicBezTo>
                  <a:pt x="19030" y="20967"/>
                  <a:pt x="12279" y="8657"/>
                  <a:pt x="21600" y="1065"/>
                </a:cubicBezTo>
                <a:cubicBezTo>
                  <a:pt x="20647" y="1227"/>
                  <a:pt x="19694" y="1307"/>
                  <a:pt x="18888" y="1342"/>
                </a:cubicBezTo>
                <a:close/>
              </a:path>
            </a:pathLst>
          </a:custGeom>
          <a:solidFill>
            <a:schemeClr val="bg1">
              <a:lumMod val="50000"/>
            </a:schemeClr>
          </a:solidFill>
          <a:ln w="12700">
            <a:miter lim="400000"/>
          </a:ln>
        </p:spPr>
        <p:txBody>
          <a:bodyPr anchor="ctr"/>
          <a:lstStyle/>
          <a:p>
            <a:pPr algn="ctr"/>
            <a:endParaRPr sz="2400">
              <a:solidFill>
                <a:schemeClr val="bg1">
                  <a:lumMod val="65000"/>
                </a:schemeClr>
              </a:solidFill>
            </a:endParaRPr>
          </a:p>
        </p:txBody>
      </p:sp>
      <p:sp>
        <p:nvSpPr>
          <p:cNvPr id="10" name="TextBox 177"/>
          <p:cNvSpPr txBox="1">
            <a:spLocks/>
          </p:cNvSpPr>
          <p:nvPr/>
        </p:nvSpPr>
        <p:spPr>
          <a:xfrm>
            <a:off x="7936271" y="2145504"/>
            <a:ext cx="4222707" cy="2794414"/>
          </a:xfrm>
          <a:prstGeom prst="rect">
            <a:avLst/>
          </a:prstGeom>
        </p:spPr>
        <p:txBody>
          <a:bodyPr vert="horz" wrap="square" lIns="384000" tIns="0" rIns="0" bIns="0" anchor="ctr" anchorCtr="0">
            <a:normAutofit fontScale="85000" lnSpcReduction="10000"/>
          </a:bodyPr>
          <a:lstStyle/>
          <a:p>
            <a:pPr algn="just">
              <a:lnSpc>
                <a:spcPct val="120000"/>
              </a:lnSpc>
            </a:pPr>
            <a:r>
              <a:rPr lang="en-US" altLang="zh-CN" dirty="0" smtClean="0">
                <a:solidFill>
                  <a:srgbClr val="7030A0"/>
                </a:solidFill>
                <a:latin typeface="Times New Roman" pitchFamily="18" charset="0"/>
                <a:ea typeface="微软雅黑" panose="020B0503020204020204" pitchFamily="34" charset="-122"/>
                <a:cs typeface="Times New Roman" pitchFamily="18" charset="0"/>
              </a:rPr>
              <a:t>Compared </a:t>
            </a:r>
            <a:r>
              <a:rPr lang="en-US" altLang="zh-CN" dirty="0">
                <a:solidFill>
                  <a:srgbClr val="7030A0"/>
                </a:solidFill>
                <a:latin typeface="Times New Roman" pitchFamily="18" charset="0"/>
                <a:ea typeface="微软雅黑" panose="020B0503020204020204" pitchFamily="34" charset="-122"/>
                <a:cs typeface="Times New Roman" pitchFamily="18" charset="0"/>
              </a:rPr>
              <a:t>with other developed countries, German entrepreneurial activity is relatively low. This can be attributed to the lack of entrepreneurial spirit in adults (only half of adults think that entrepreneurship is a good </a:t>
            </a:r>
            <a:r>
              <a:rPr lang="en-US" altLang="zh-CN" sz="1900" dirty="0">
                <a:solidFill>
                  <a:srgbClr val="7030A0"/>
                </a:solidFill>
                <a:latin typeface="Times New Roman" pitchFamily="18" charset="0"/>
                <a:ea typeface="微软雅黑" panose="020B0503020204020204" pitchFamily="34" charset="-122"/>
                <a:cs typeface="Times New Roman" pitchFamily="18" charset="0"/>
              </a:rPr>
              <a:t>career</a:t>
            </a:r>
            <a:r>
              <a:rPr lang="en-US" altLang="zh-CN" dirty="0">
                <a:solidFill>
                  <a:srgbClr val="7030A0"/>
                </a:solidFill>
                <a:latin typeface="Times New Roman" pitchFamily="18" charset="0"/>
                <a:ea typeface="微软雅黑" panose="020B0503020204020204" pitchFamily="34" charset="-122"/>
                <a:cs typeface="Times New Roman" pitchFamily="18" charset="0"/>
              </a:rPr>
              <a:t> choice), rather than the lack of government support. Compared with most other European countries, Germans are less likely to find good business opportunities or believe they have the ability to implement these opportunities</a:t>
            </a:r>
            <a:r>
              <a:rPr lang="en-US" altLang="zh-CN" sz="1067" dirty="0" smtClean="0">
                <a:solidFill>
                  <a:srgbClr val="7030A0"/>
                </a:solidFill>
                <a:latin typeface="微软雅黑" panose="020B0503020204020204" pitchFamily="34" charset="-122"/>
                <a:ea typeface="微软雅黑" panose="020B0503020204020204" pitchFamily="34" charset="-122"/>
              </a:rPr>
              <a:t>.</a:t>
            </a:r>
            <a:endParaRPr lang="zh-CN" altLang="en-US" sz="1067" dirty="0">
              <a:solidFill>
                <a:srgbClr val="7030A0"/>
              </a:solidFill>
              <a:latin typeface="微软雅黑" panose="020B0503020204020204" pitchFamily="34" charset="-122"/>
              <a:ea typeface="微软雅黑" panose="020B0503020204020204" pitchFamily="34" charset="-122"/>
            </a:endParaRPr>
          </a:p>
        </p:txBody>
      </p:sp>
      <p:sp>
        <p:nvSpPr>
          <p:cNvPr id="8" name="TextBox 180"/>
          <p:cNvSpPr txBox="1">
            <a:spLocks/>
          </p:cNvSpPr>
          <p:nvPr/>
        </p:nvSpPr>
        <p:spPr>
          <a:xfrm>
            <a:off x="136783" y="1833732"/>
            <a:ext cx="3991971" cy="3179426"/>
          </a:xfrm>
          <a:prstGeom prst="rect">
            <a:avLst/>
          </a:prstGeom>
        </p:spPr>
        <p:txBody>
          <a:bodyPr vert="horz" wrap="square" lIns="0" tIns="0" rIns="384000" bIns="0" anchor="ctr">
            <a:normAutofit fontScale="32500" lnSpcReduction="20000"/>
          </a:bodyPr>
          <a:lstStyle/>
          <a:p>
            <a:pPr algn="just">
              <a:lnSpc>
                <a:spcPct val="120000"/>
              </a:lnSpc>
            </a:pPr>
            <a:r>
              <a:rPr lang="en-US" altLang="zh-CN" sz="4800" dirty="0" smtClean="0">
                <a:solidFill>
                  <a:srgbClr val="0070C0"/>
                </a:solidFill>
                <a:latin typeface="Times New Roman" pitchFamily="18" charset="0"/>
                <a:ea typeface="微软雅黑" panose="020B0503020204020204" pitchFamily="34" charset="-122"/>
                <a:cs typeface="Times New Roman" pitchFamily="18" charset="0"/>
              </a:rPr>
              <a:t>In </a:t>
            </a:r>
            <a:r>
              <a:rPr lang="en-US" altLang="zh-CN" sz="4800" dirty="0">
                <a:solidFill>
                  <a:srgbClr val="0070C0"/>
                </a:solidFill>
                <a:latin typeface="Times New Roman" pitchFamily="18" charset="0"/>
                <a:ea typeface="微软雅黑" panose="020B0503020204020204" pitchFamily="34" charset="-122"/>
                <a:cs typeface="Times New Roman" pitchFamily="18" charset="0"/>
              </a:rPr>
              <a:t>the past decade, the Chinese have been increasingly selecting opportunities for entrepreneurship, and China's entrepreneurial environment has improved slowly. Physical infrastructure and market opening are the biggest contributors to entrepreneurship, and China's main constraint is providing financial support and entrepreneurship education</a:t>
            </a:r>
            <a:endParaRPr lang="zh-CN" altLang="en-US" sz="4800" dirty="0">
              <a:solidFill>
                <a:srgbClr val="0070C0"/>
              </a:solidFill>
              <a:latin typeface="Times New Roman" pitchFamily="18" charset="0"/>
              <a:ea typeface="微软雅黑" panose="020B0503020204020204" pitchFamily="34" charset="-122"/>
              <a:cs typeface="Times New Roman" pitchFamily="18" charset="0"/>
            </a:endParaRPr>
          </a:p>
        </p:txBody>
      </p:sp>
      <p:sp>
        <p:nvSpPr>
          <p:cNvPr id="110" name="任意多边形 55">
            <a:extLst>
              <a:ext uri="{FF2B5EF4-FFF2-40B4-BE49-F238E27FC236}">
                <a16:creationId xmlns="" xmlns:a16="http://schemas.microsoft.com/office/drawing/2014/main" id="{9FCDAA46-5FB2-41D0-9EBC-6F83A5101B8D}"/>
              </a:ext>
            </a:extLst>
          </p:cNvPr>
          <p:cNvSpPr/>
          <p:nvPr/>
        </p:nvSpPr>
        <p:spPr>
          <a:xfrm>
            <a:off x="346587" y="0"/>
            <a:ext cx="2219633" cy="1109817"/>
          </a:xfrm>
          <a:custGeom>
            <a:avLst/>
            <a:gdLst>
              <a:gd name="connsiteX0" fmla="*/ 0 w 2219633"/>
              <a:gd name="connsiteY0" fmla="*/ 0 h 1109817"/>
              <a:gd name="connsiteX1" fmla="*/ 2219633 w 2219633"/>
              <a:gd name="connsiteY1" fmla="*/ 0 h 1109817"/>
              <a:gd name="connsiteX2" fmla="*/ 1109817 w 2219633"/>
              <a:gd name="connsiteY2" fmla="*/ 1109817 h 1109817"/>
            </a:gdLst>
            <a:ahLst/>
            <a:cxnLst>
              <a:cxn ang="0">
                <a:pos x="connsiteX0" y="connsiteY0"/>
              </a:cxn>
              <a:cxn ang="0">
                <a:pos x="connsiteX1" y="connsiteY1"/>
              </a:cxn>
              <a:cxn ang="0">
                <a:pos x="connsiteX2" y="connsiteY2"/>
              </a:cxn>
            </a:cxnLst>
            <a:rect l="l" t="t" r="r" b="b"/>
            <a:pathLst>
              <a:path w="2219633" h="1109817">
                <a:moveTo>
                  <a:pt x="0" y="0"/>
                </a:moveTo>
                <a:lnTo>
                  <a:pt x="2219633" y="0"/>
                </a:lnTo>
                <a:lnTo>
                  <a:pt x="1109817" y="1109817"/>
                </a:lnTo>
                <a:close/>
              </a:path>
            </a:pathLst>
          </a:custGeom>
          <a:solidFill>
            <a:srgbClr val="93DD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12" name="文本框 111">
            <a:extLst>
              <a:ext uri="{FF2B5EF4-FFF2-40B4-BE49-F238E27FC236}">
                <a16:creationId xmlns="" xmlns:a16="http://schemas.microsoft.com/office/drawing/2014/main" id="{9FDE731F-4798-4FBB-844D-F23F40D35A8E}"/>
              </a:ext>
            </a:extLst>
          </p:cNvPr>
          <p:cNvSpPr txBox="1"/>
          <p:nvPr/>
        </p:nvSpPr>
        <p:spPr>
          <a:xfrm>
            <a:off x="2081540" y="458879"/>
            <a:ext cx="10110460" cy="584775"/>
          </a:xfrm>
          <a:prstGeom prst="rect">
            <a:avLst/>
          </a:prstGeom>
          <a:noFill/>
        </p:spPr>
        <p:txBody>
          <a:bodyPr wrap="none" rtlCol="0">
            <a:spAutoFit/>
            <a:scene3d>
              <a:camera prst="orthographicFront"/>
              <a:lightRig rig="threePt" dir="t"/>
            </a:scene3d>
            <a:sp3d contourW="12700"/>
          </a:bodyPr>
          <a:lstStyle/>
          <a:p>
            <a:r>
              <a:rPr lang="en-US" altLang="zh-CN" sz="3200" b="1" dirty="0">
                <a:solidFill>
                  <a:srgbClr val="93DD68"/>
                </a:solidFill>
              </a:rPr>
              <a:t>Analysis of </a:t>
            </a:r>
            <a:r>
              <a:rPr lang="en-US" altLang="zh-CN" sz="3200" b="1" dirty="0" smtClean="0">
                <a:solidFill>
                  <a:srgbClr val="93DD68"/>
                </a:solidFill>
              </a:rPr>
              <a:t>Chinese </a:t>
            </a:r>
            <a:r>
              <a:rPr lang="en-US" altLang="zh-CN" sz="3200" b="1" dirty="0">
                <a:solidFill>
                  <a:srgbClr val="93DD68"/>
                </a:solidFill>
              </a:rPr>
              <a:t>and </a:t>
            </a:r>
            <a:r>
              <a:rPr lang="en-US" altLang="zh-CN" sz="3200" b="1" dirty="0" smtClean="0">
                <a:solidFill>
                  <a:srgbClr val="93DD68"/>
                </a:solidFill>
              </a:rPr>
              <a:t>Germany Entrepreneurship</a:t>
            </a:r>
            <a:endParaRPr lang="zh-CN" altLang="en-US" sz="3200" b="1" dirty="0">
              <a:solidFill>
                <a:srgbClr val="93DD68"/>
              </a:solidFill>
            </a:endParaRPr>
          </a:p>
        </p:txBody>
      </p:sp>
      <p:sp>
        <p:nvSpPr>
          <p:cNvPr id="114" name="椭圆 15">
            <a:extLst>
              <a:ext uri="{FF2B5EF4-FFF2-40B4-BE49-F238E27FC236}">
                <a16:creationId xmlns="" xmlns:a16="http://schemas.microsoft.com/office/drawing/2014/main" id="{EEBFA5E2-FB8D-421C-9397-B6786AC3ADB1}"/>
              </a:ext>
            </a:extLst>
          </p:cNvPr>
          <p:cNvSpPr/>
          <p:nvPr/>
        </p:nvSpPr>
        <p:spPr>
          <a:xfrm>
            <a:off x="1249937" y="286056"/>
            <a:ext cx="412932" cy="412322"/>
          </a:xfrm>
          <a:custGeom>
            <a:avLst/>
            <a:gdLst>
              <a:gd name="connsiteX0" fmla="*/ 414666 w 606487"/>
              <a:gd name="connsiteY0" fmla="*/ 244368 h 605592"/>
              <a:gd name="connsiteX1" fmla="*/ 440469 w 606487"/>
              <a:gd name="connsiteY1" fmla="*/ 270042 h 605592"/>
              <a:gd name="connsiteX2" fmla="*/ 440469 w 606487"/>
              <a:gd name="connsiteY2" fmla="*/ 381912 h 605592"/>
              <a:gd name="connsiteX3" fmla="*/ 414666 w 606487"/>
              <a:gd name="connsiteY3" fmla="*/ 407586 h 605592"/>
              <a:gd name="connsiteX4" fmla="*/ 388956 w 606487"/>
              <a:gd name="connsiteY4" fmla="*/ 381912 h 605592"/>
              <a:gd name="connsiteX5" fmla="*/ 388956 w 606487"/>
              <a:gd name="connsiteY5" fmla="*/ 270042 h 605592"/>
              <a:gd name="connsiteX6" fmla="*/ 414666 w 606487"/>
              <a:gd name="connsiteY6" fmla="*/ 244368 h 605592"/>
              <a:gd name="connsiteX7" fmla="*/ 302702 w 606487"/>
              <a:gd name="connsiteY7" fmla="*/ 167240 h 605592"/>
              <a:gd name="connsiteX8" fmla="*/ 328412 w 606487"/>
              <a:gd name="connsiteY8" fmla="*/ 192915 h 605592"/>
              <a:gd name="connsiteX9" fmla="*/ 328412 w 606487"/>
              <a:gd name="connsiteY9" fmla="*/ 381911 h 605592"/>
              <a:gd name="connsiteX10" fmla="*/ 302702 w 606487"/>
              <a:gd name="connsiteY10" fmla="*/ 407586 h 605592"/>
              <a:gd name="connsiteX11" fmla="*/ 276899 w 606487"/>
              <a:gd name="connsiteY11" fmla="*/ 381911 h 605592"/>
              <a:gd name="connsiteX12" fmla="*/ 276899 w 606487"/>
              <a:gd name="connsiteY12" fmla="*/ 192915 h 605592"/>
              <a:gd name="connsiteX13" fmla="*/ 302702 w 606487"/>
              <a:gd name="connsiteY13" fmla="*/ 167240 h 605592"/>
              <a:gd name="connsiteX14" fmla="*/ 190632 w 606487"/>
              <a:gd name="connsiteY14" fmla="*/ 107965 h 605592"/>
              <a:gd name="connsiteX15" fmla="*/ 216353 w 606487"/>
              <a:gd name="connsiteY15" fmla="*/ 133737 h 605592"/>
              <a:gd name="connsiteX16" fmla="*/ 216353 w 606487"/>
              <a:gd name="connsiteY16" fmla="*/ 381907 h 605592"/>
              <a:gd name="connsiteX17" fmla="*/ 190632 w 606487"/>
              <a:gd name="connsiteY17" fmla="*/ 407586 h 605592"/>
              <a:gd name="connsiteX18" fmla="*/ 164911 w 606487"/>
              <a:gd name="connsiteY18" fmla="*/ 381907 h 605592"/>
              <a:gd name="connsiteX19" fmla="*/ 164911 w 606487"/>
              <a:gd name="connsiteY19" fmla="*/ 133737 h 605592"/>
              <a:gd name="connsiteX20" fmla="*/ 190632 w 606487"/>
              <a:gd name="connsiteY20" fmla="*/ 107965 h 605592"/>
              <a:gd name="connsiteX21" fmla="*/ 86256 w 606487"/>
              <a:gd name="connsiteY21" fmla="*/ 51447 h 605592"/>
              <a:gd name="connsiteX22" fmla="*/ 86256 w 606487"/>
              <a:gd name="connsiteY22" fmla="*/ 464229 h 605592"/>
              <a:gd name="connsiteX23" fmla="*/ 517724 w 606487"/>
              <a:gd name="connsiteY23" fmla="*/ 464229 h 605592"/>
              <a:gd name="connsiteX24" fmla="*/ 517724 w 606487"/>
              <a:gd name="connsiteY24" fmla="*/ 51447 h 605592"/>
              <a:gd name="connsiteX25" fmla="*/ 25719 w 606487"/>
              <a:gd name="connsiteY25" fmla="*/ 0 h 605592"/>
              <a:gd name="connsiteX26" fmla="*/ 580861 w 606487"/>
              <a:gd name="connsiteY26" fmla="*/ 0 h 605592"/>
              <a:gd name="connsiteX27" fmla="*/ 606487 w 606487"/>
              <a:gd name="connsiteY27" fmla="*/ 25677 h 605592"/>
              <a:gd name="connsiteX28" fmla="*/ 579468 w 606487"/>
              <a:gd name="connsiteY28" fmla="*/ 51447 h 605592"/>
              <a:gd name="connsiteX29" fmla="*/ 569162 w 606487"/>
              <a:gd name="connsiteY29" fmla="*/ 51447 h 605592"/>
              <a:gd name="connsiteX30" fmla="*/ 569162 w 606487"/>
              <a:gd name="connsiteY30" fmla="*/ 488608 h 605592"/>
              <a:gd name="connsiteX31" fmla="*/ 543443 w 606487"/>
              <a:gd name="connsiteY31" fmla="*/ 514285 h 605592"/>
              <a:gd name="connsiteX32" fmla="*/ 476499 w 606487"/>
              <a:gd name="connsiteY32" fmla="*/ 514285 h 605592"/>
              <a:gd name="connsiteX33" fmla="*/ 476499 w 606487"/>
              <a:gd name="connsiteY33" fmla="*/ 579915 h 605592"/>
              <a:gd name="connsiteX34" fmla="*/ 450687 w 606487"/>
              <a:gd name="connsiteY34" fmla="*/ 605592 h 605592"/>
              <a:gd name="connsiteX35" fmla="*/ 424968 w 606487"/>
              <a:gd name="connsiteY35" fmla="*/ 579915 h 605592"/>
              <a:gd name="connsiteX36" fmla="*/ 424968 w 606487"/>
              <a:gd name="connsiteY36" fmla="*/ 514285 h 605592"/>
              <a:gd name="connsiteX37" fmla="*/ 180219 w 606487"/>
              <a:gd name="connsiteY37" fmla="*/ 514285 h 605592"/>
              <a:gd name="connsiteX38" fmla="*/ 180219 w 606487"/>
              <a:gd name="connsiteY38" fmla="*/ 579915 h 605592"/>
              <a:gd name="connsiteX39" fmla="*/ 154500 w 606487"/>
              <a:gd name="connsiteY39" fmla="*/ 605592 h 605592"/>
              <a:gd name="connsiteX40" fmla="*/ 128688 w 606487"/>
              <a:gd name="connsiteY40" fmla="*/ 579915 h 605592"/>
              <a:gd name="connsiteX41" fmla="*/ 128688 w 606487"/>
              <a:gd name="connsiteY41" fmla="*/ 514285 h 605592"/>
              <a:gd name="connsiteX42" fmla="*/ 61744 w 606487"/>
              <a:gd name="connsiteY42" fmla="*/ 514285 h 605592"/>
              <a:gd name="connsiteX43" fmla="*/ 36025 w 606487"/>
              <a:gd name="connsiteY43" fmla="*/ 488608 h 605592"/>
              <a:gd name="connsiteX44" fmla="*/ 36025 w 606487"/>
              <a:gd name="connsiteY44" fmla="*/ 51447 h 605592"/>
              <a:gd name="connsiteX45" fmla="*/ 25719 w 606487"/>
              <a:gd name="connsiteY45" fmla="*/ 51447 h 605592"/>
              <a:gd name="connsiteX46" fmla="*/ 0 w 606487"/>
              <a:gd name="connsiteY46" fmla="*/ 25677 h 605592"/>
              <a:gd name="connsiteX47" fmla="*/ 25719 w 606487"/>
              <a:gd name="connsiteY47" fmla="*/ 0 h 60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06487" h="605592">
                <a:moveTo>
                  <a:pt x="414666" y="244368"/>
                </a:moveTo>
                <a:cubicBezTo>
                  <a:pt x="428774" y="244368"/>
                  <a:pt x="440469" y="255954"/>
                  <a:pt x="440469" y="270042"/>
                </a:cubicBezTo>
                <a:lnTo>
                  <a:pt x="440469" y="381912"/>
                </a:lnTo>
                <a:cubicBezTo>
                  <a:pt x="439170" y="396000"/>
                  <a:pt x="428774" y="407586"/>
                  <a:pt x="414666" y="407586"/>
                </a:cubicBezTo>
                <a:cubicBezTo>
                  <a:pt x="400465" y="407586"/>
                  <a:pt x="388956" y="396000"/>
                  <a:pt x="388956" y="381912"/>
                </a:cubicBezTo>
                <a:lnTo>
                  <a:pt x="388956" y="270042"/>
                </a:lnTo>
                <a:cubicBezTo>
                  <a:pt x="388956" y="255954"/>
                  <a:pt x="400558" y="244368"/>
                  <a:pt x="414666" y="244368"/>
                </a:cubicBezTo>
                <a:close/>
                <a:moveTo>
                  <a:pt x="302702" y="167240"/>
                </a:moveTo>
                <a:cubicBezTo>
                  <a:pt x="316810" y="167240"/>
                  <a:pt x="328412" y="178826"/>
                  <a:pt x="328412" y="192915"/>
                </a:cubicBezTo>
                <a:lnTo>
                  <a:pt x="328412" y="381911"/>
                </a:lnTo>
                <a:cubicBezTo>
                  <a:pt x="328412" y="396000"/>
                  <a:pt x="316810" y="407586"/>
                  <a:pt x="302702" y="407586"/>
                </a:cubicBezTo>
                <a:cubicBezTo>
                  <a:pt x="288408" y="407586"/>
                  <a:pt x="276899" y="396000"/>
                  <a:pt x="276899" y="381911"/>
                </a:cubicBezTo>
                <a:lnTo>
                  <a:pt x="276899" y="192915"/>
                </a:lnTo>
                <a:cubicBezTo>
                  <a:pt x="276899" y="178826"/>
                  <a:pt x="288594" y="167240"/>
                  <a:pt x="302702" y="167240"/>
                </a:cubicBezTo>
                <a:close/>
                <a:moveTo>
                  <a:pt x="190632" y="107965"/>
                </a:moveTo>
                <a:cubicBezTo>
                  <a:pt x="204746" y="107965"/>
                  <a:pt x="216353" y="119646"/>
                  <a:pt x="216353" y="133737"/>
                </a:cubicBezTo>
                <a:lnTo>
                  <a:pt x="216353" y="381907"/>
                </a:lnTo>
                <a:cubicBezTo>
                  <a:pt x="216353" y="395998"/>
                  <a:pt x="204746" y="407586"/>
                  <a:pt x="190632" y="407586"/>
                </a:cubicBezTo>
                <a:cubicBezTo>
                  <a:pt x="176425" y="407586"/>
                  <a:pt x="164911" y="395998"/>
                  <a:pt x="164911" y="381907"/>
                </a:cubicBezTo>
                <a:lnTo>
                  <a:pt x="164911" y="133737"/>
                </a:lnTo>
                <a:cubicBezTo>
                  <a:pt x="164911" y="119646"/>
                  <a:pt x="176518" y="107965"/>
                  <a:pt x="190632" y="107965"/>
                </a:cubicBezTo>
                <a:close/>
                <a:moveTo>
                  <a:pt x="86256" y="51447"/>
                </a:moveTo>
                <a:lnTo>
                  <a:pt x="86256" y="464229"/>
                </a:lnTo>
                <a:lnTo>
                  <a:pt x="517724" y="464229"/>
                </a:lnTo>
                <a:lnTo>
                  <a:pt x="517724" y="51447"/>
                </a:lnTo>
                <a:close/>
                <a:moveTo>
                  <a:pt x="25719" y="0"/>
                </a:moveTo>
                <a:lnTo>
                  <a:pt x="580861" y="0"/>
                </a:lnTo>
                <a:cubicBezTo>
                  <a:pt x="594974" y="0"/>
                  <a:pt x="606580" y="11587"/>
                  <a:pt x="606487" y="25677"/>
                </a:cubicBezTo>
                <a:cubicBezTo>
                  <a:pt x="606487" y="39767"/>
                  <a:pt x="593581" y="51447"/>
                  <a:pt x="579468" y="51447"/>
                </a:cubicBezTo>
                <a:lnTo>
                  <a:pt x="569162" y="51447"/>
                </a:lnTo>
                <a:lnTo>
                  <a:pt x="569162" y="488608"/>
                </a:lnTo>
                <a:cubicBezTo>
                  <a:pt x="569162" y="503996"/>
                  <a:pt x="557556" y="514285"/>
                  <a:pt x="543443" y="514285"/>
                </a:cubicBezTo>
                <a:lnTo>
                  <a:pt x="476499" y="514285"/>
                </a:lnTo>
                <a:lnTo>
                  <a:pt x="476499" y="579915"/>
                </a:lnTo>
                <a:cubicBezTo>
                  <a:pt x="476499" y="594005"/>
                  <a:pt x="464800" y="605592"/>
                  <a:pt x="450687" y="605592"/>
                </a:cubicBezTo>
                <a:cubicBezTo>
                  <a:pt x="436574" y="605592"/>
                  <a:pt x="424968" y="594005"/>
                  <a:pt x="424968" y="579915"/>
                </a:cubicBezTo>
                <a:lnTo>
                  <a:pt x="424968" y="514285"/>
                </a:lnTo>
                <a:lnTo>
                  <a:pt x="180219" y="514285"/>
                </a:lnTo>
                <a:lnTo>
                  <a:pt x="180219" y="579915"/>
                </a:lnTo>
                <a:cubicBezTo>
                  <a:pt x="180219" y="594005"/>
                  <a:pt x="168613" y="605592"/>
                  <a:pt x="154500" y="605592"/>
                </a:cubicBezTo>
                <a:cubicBezTo>
                  <a:pt x="140387" y="605592"/>
                  <a:pt x="128688" y="594005"/>
                  <a:pt x="128688" y="579915"/>
                </a:cubicBezTo>
                <a:lnTo>
                  <a:pt x="128688" y="514285"/>
                </a:lnTo>
                <a:lnTo>
                  <a:pt x="61744" y="514285"/>
                </a:lnTo>
                <a:cubicBezTo>
                  <a:pt x="47631" y="514285"/>
                  <a:pt x="36025" y="502698"/>
                  <a:pt x="36025" y="488608"/>
                </a:cubicBezTo>
                <a:lnTo>
                  <a:pt x="36025" y="51447"/>
                </a:lnTo>
                <a:lnTo>
                  <a:pt x="25719" y="51447"/>
                </a:lnTo>
                <a:cubicBezTo>
                  <a:pt x="11606" y="51447"/>
                  <a:pt x="0" y="39767"/>
                  <a:pt x="0" y="25677"/>
                </a:cubicBezTo>
                <a:cubicBezTo>
                  <a:pt x="0" y="11587"/>
                  <a:pt x="11606" y="0"/>
                  <a:pt x="2571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6" name="矩形 115"/>
          <p:cNvSpPr/>
          <p:nvPr/>
        </p:nvSpPr>
        <p:spPr>
          <a:xfrm>
            <a:off x="4266170" y="1118875"/>
            <a:ext cx="5043625" cy="400110"/>
          </a:xfrm>
          <a:prstGeom prst="rect">
            <a:avLst/>
          </a:prstGeom>
        </p:spPr>
        <p:txBody>
          <a:bodyPr wrap="none">
            <a:spAutoFit/>
          </a:bodyPr>
          <a:lstStyle/>
          <a:p>
            <a:r>
              <a:rPr lang="en-US" altLang="zh-CN" sz="2000" dirty="0">
                <a:solidFill>
                  <a:schemeClr val="accent5">
                    <a:lumMod val="75000"/>
                  </a:schemeClr>
                </a:solidFill>
                <a:latin typeface="Times New Roman" pitchFamily="18" charset="0"/>
                <a:cs typeface="Times New Roman" pitchFamily="18" charset="0"/>
              </a:rPr>
              <a:t>(</a:t>
            </a:r>
            <a:r>
              <a:rPr lang="en-US" altLang="zh-CN" sz="2000" dirty="0" smtClean="0">
                <a:solidFill>
                  <a:schemeClr val="accent5">
                    <a:lumMod val="75000"/>
                  </a:schemeClr>
                </a:solidFill>
                <a:latin typeface="Times New Roman" pitchFamily="18" charset="0"/>
                <a:cs typeface="Times New Roman" pitchFamily="18" charset="0"/>
              </a:rPr>
              <a:t>GEM </a:t>
            </a:r>
            <a:r>
              <a:rPr lang="en-US" altLang="zh-CN" sz="2000" dirty="0">
                <a:solidFill>
                  <a:schemeClr val="accent5">
                    <a:lumMod val="75000"/>
                  </a:schemeClr>
                </a:solidFill>
                <a:latin typeface="Times New Roman" pitchFamily="18" charset="0"/>
                <a:cs typeface="Times New Roman" pitchFamily="18" charset="0"/>
              </a:rPr>
              <a:t>Global Entrepreneurship </a:t>
            </a:r>
            <a:r>
              <a:rPr lang="en-US" altLang="zh-CN" sz="2000" dirty="0" smtClean="0">
                <a:solidFill>
                  <a:schemeClr val="accent5">
                    <a:lumMod val="75000"/>
                  </a:schemeClr>
                </a:solidFill>
                <a:latin typeface="Times New Roman" pitchFamily="18" charset="0"/>
                <a:cs typeface="Times New Roman" pitchFamily="18" charset="0"/>
              </a:rPr>
              <a:t>Monitor2018</a:t>
            </a:r>
            <a:r>
              <a:rPr lang="en-US" altLang="zh-CN" sz="2000" dirty="0">
                <a:solidFill>
                  <a:schemeClr val="accent5">
                    <a:lumMod val="75000"/>
                  </a:schemeClr>
                </a:solidFill>
                <a:latin typeface="Times New Roman" pitchFamily="18" charset="0"/>
                <a:cs typeface="Times New Roman" pitchFamily="18" charset="0"/>
              </a:rPr>
              <a:t>)</a:t>
            </a:r>
            <a:endParaRPr lang="zh-CN" altLang="en-US" sz="2000" dirty="0">
              <a:solidFill>
                <a:schemeClr val="accent5">
                  <a:lumMod val="75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val="1238441142"/>
      </p:ext>
    </p:extLst>
  </p:cSld>
  <p:clrMapOvr>
    <a:masterClrMapping/>
  </p:clrMapOvr>
  <p:transition spd="slow" advClick="0" advTm="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childTnLst>
                          </p:cTn>
                        </p:par>
                        <p:par>
                          <p:cTn id="8" fill="hold">
                            <p:stCondLst>
                              <p:cond delay="500"/>
                            </p:stCondLst>
                            <p:childTnLst>
                              <p:par>
                                <p:cTn id="9" presetID="31" presetClass="entr" presetSubtype="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p:cTn id="11" dur="500" fill="hold"/>
                                        <p:tgtEl>
                                          <p:spTgt spid="12"/>
                                        </p:tgtEl>
                                        <p:attrNameLst>
                                          <p:attrName>ppt_w</p:attrName>
                                        </p:attrNameLst>
                                      </p:cBhvr>
                                      <p:tavLst>
                                        <p:tav tm="0">
                                          <p:val>
                                            <p:fltVal val="0"/>
                                          </p:val>
                                        </p:tav>
                                        <p:tav tm="100000">
                                          <p:val>
                                            <p:strVal val="#ppt_w"/>
                                          </p:val>
                                        </p:tav>
                                      </p:tavLst>
                                    </p:anim>
                                    <p:anim calcmode="lin" valueType="num">
                                      <p:cBhvr>
                                        <p:cTn id="12" dur="500" fill="hold"/>
                                        <p:tgtEl>
                                          <p:spTgt spid="12"/>
                                        </p:tgtEl>
                                        <p:attrNameLst>
                                          <p:attrName>ppt_h</p:attrName>
                                        </p:attrNameLst>
                                      </p:cBhvr>
                                      <p:tavLst>
                                        <p:tav tm="0">
                                          <p:val>
                                            <p:fltVal val="0"/>
                                          </p:val>
                                        </p:tav>
                                        <p:tav tm="100000">
                                          <p:val>
                                            <p:strVal val="#ppt_h"/>
                                          </p:val>
                                        </p:tav>
                                      </p:tavLst>
                                    </p:anim>
                                    <p:anim calcmode="lin" valueType="num">
                                      <p:cBhvr>
                                        <p:cTn id="13" dur="500" fill="hold"/>
                                        <p:tgtEl>
                                          <p:spTgt spid="12"/>
                                        </p:tgtEl>
                                        <p:attrNameLst>
                                          <p:attrName>style.rotation</p:attrName>
                                        </p:attrNameLst>
                                      </p:cBhvr>
                                      <p:tavLst>
                                        <p:tav tm="0">
                                          <p:val>
                                            <p:fltVal val="90"/>
                                          </p:val>
                                        </p:tav>
                                        <p:tav tm="100000">
                                          <p:val>
                                            <p:fltVal val="0"/>
                                          </p:val>
                                        </p:tav>
                                      </p:tavLst>
                                    </p:anim>
                                    <p:animEffect transition="in" filter="fade">
                                      <p:cBhvr>
                                        <p:cTn id="14" dur="500"/>
                                        <p:tgtEl>
                                          <p:spTgt spid="12"/>
                                        </p:tgtEl>
                                      </p:cBhvr>
                                    </p:animEffect>
                                  </p:childTnLst>
                                </p:cTn>
                              </p:par>
                              <p:par>
                                <p:cTn id="15" presetID="31"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p:cTn id="17" dur="500" fill="hold"/>
                                        <p:tgtEl>
                                          <p:spTgt spid="11"/>
                                        </p:tgtEl>
                                        <p:attrNameLst>
                                          <p:attrName>ppt_w</p:attrName>
                                        </p:attrNameLst>
                                      </p:cBhvr>
                                      <p:tavLst>
                                        <p:tav tm="0">
                                          <p:val>
                                            <p:fltVal val="0"/>
                                          </p:val>
                                        </p:tav>
                                        <p:tav tm="100000">
                                          <p:val>
                                            <p:strVal val="#ppt_w"/>
                                          </p:val>
                                        </p:tav>
                                      </p:tavLst>
                                    </p:anim>
                                    <p:anim calcmode="lin" valueType="num">
                                      <p:cBhvr>
                                        <p:cTn id="18" dur="500" fill="hold"/>
                                        <p:tgtEl>
                                          <p:spTgt spid="11"/>
                                        </p:tgtEl>
                                        <p:attrNameLst>
                                          <p:attrName>ppt_h</p:attrName>
                                        </p:attrNameLst>
                                      </p:cBhvr>
                                      <p:tavLst>
                                        <p:tav tm="0">
                                          <p:val>
                                            <p:fltVal val="0"/>
                                          </p:val>
                                        </p:tav>
                                        <p:tav tm="100000">
                                          <p:val>
                                            <p:strVal val="#ppt_h"/>
                                          </p:val>
                                        </p:tav>
                                      </p:tavLst>
                                    </p:anim>
                                    <p:anim calcmode="lin" valueType="num">
                                      <p:cBhvr>
                                        <p:cTn id="19" dur="500" fill="hold"/>
                                        <p:tgtEl>
                                          <p:spTgt spid="11"/>
                                        </p:tgtEl>
                                        <p:attrNameLst>
                                          <p:attrName>style.rotation</p:attrName>
                                        </p:attrNameLst>
                                      </p:cBhvr>
                                      <p:tavLst>
                                        <p:tav tm="0">
                                          <p:val>
                                            <p:fltVal val="90"/>
                                          </p:val>
                                        </p:tav>
                                        <p:tav tm="100000">
                                          <p:val>
                                            <p:fltVal val="0"/>
                                          </p:val>
                                        </p:tav>
                                      </p:tavLst>
                                    </p:anim>
                                    <p:animEffect transition="in" filter="fade">
                                      <p:cBhvr>
                                        <p:cTn id="20" dur="500"/>
                                        <p:tgtEl>
                                          <p:spTgt spid="11"/>
                                        </p:tgtEl>
                                      </p:cBhvr>
                                    </p:animEffect>
                                  </p:childTnLst>
                                </p:cTn>
                              </p:par>
                              <p:par>
                                <p:cTn id="21" presetID="21" presetClass="entr" presetSubtype="1" fill="hold" nodeType="withEffect">
                                  <p:stCondLst>
                                    <p:cond delay="0"/>
                                  </p:stCondLst>
                                  <p:childTnLst>
                                    <p:set>
                                      <p:cBhvr>
                                        <p:cTn id="22" dur="1" fill="hold">
                                          <p:stCondLst>
                                            <p:cond delay="0"/>
                                          </p:stCondLst>
                                        </p:cTn>
                                        <p:tgtEl>
                                          <p:spTgt spid="112">
                                            <p:txEl>
                                              <p:pRg st="0" end="0"/>
                                            </p:txEl>
                                          </p:spTgt>
                                        </p:tgtEl>
                                        <p:attrNameLst>
                                          <p:attrName>style.visibility</p:attrName>
                                        </p:attrNameLst>
                                      </p:cBhvr>
                                      <p:to>
                                        <p:strVal val="visible"/>
                                      </p:to>
                                    </p:set>
                                    <p:animEffect transition="in" filter="wheel(1)">
                                      <p:cBhvr>
                                        <p:cTn id="23" dur="500"/>
                                        <p:tgtEl>
                                          <p:spTgt spid="112">
                                            <p:txEl>
                                              <p:pRg st="0" end="0"/>
                                            </p:txEl>
                                          </p:spTgt>
                                        </p:tgtEl>
                                      </p:cBhvr>
                                    </p:animEffect>
                                  </p:childTnLst>
                                </p:cTn>
                              </p:par>
                              <p:par>
                                <p:cTn id="24" presetID="42" presetClass="entr" presetSubtype="0"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anim calcmode="lin" valueType="num">
                                      <p:cBhvr>
                                        <p:cTn id="27" dur="500" fill="hold"/>
                                        <p:tgtEl>
                                          <p:spTgt spid="8"/>
                                        </p:tgtEl>
                                        <p:attrNameLst>
                                          <p:attrName>ppt_x</p:attrName>
                                        </p:attrNameLst>
                                      </p:cBhvr>
                                      <p:tavLst>
                                        <p:tav tm="0">
                                          <p:val>
                                            <p:strVal val="#ppt_x"/>
                                          </p:val>
                                        </p:tav>
                                        <p:tav tm="100000">
                                          <p:val>
                                            <p:strVal val="#ppt_x"/>
                                          </p:val>
                                        </p:tav>
                                      </p:tavLst>
                                    </p:anim>
                                    <p:anim calcmode="lin" valueType="num">
                                      <p:cBhvr>
                                        <p:cTn id="28" dur="500" fill="hold"/>
                                        <p:tgtEl>
                                          <p:spTgt spid="8"/>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500"/>
                                        <p:tgtEl>
                                          <p:spTgt spid="10"/>
                                        </p:tgtEl>
                                      </p:cBhvr>
                                    </p:animEffect>
                                    <p:anim calcmode="lin" valueType="num">
                                      <p:cBhvr>
                                        <p:cTn id="32" dur="500" fill="hold"/>
                                        <p:tgtEl>
                                          <p:spTgt spid="10"/>
                                        </p:tgtEl>
                                        <p:attrNameLst>
                                          <p:attrName>ppt_x</p:attrName>
                                        </p:attrNameLst>
                                      </p:cBhvr>
                                      <p:tavLst>
                                        <p:tav tm="0">
                                          <p:val>
                                            <p:strVal val="#ppt_x"/>
                                          </p:val>
                                        </p:tav>
                                        <p:tav tm="100000">
                                          <p:val>
                                            <p:strVal val="#ppt_x"/>
                                          </p:val>
                                        </p:tav>
                                      </p:tavLst>
                                    </p:anim>
                                    <p:anim calcmode="lin" valueType="num">
                                      <p:cBhvr>
                                        <p:cTn id="33" dur="500" fill="hold"/>
                                        <p:tgtEl>
                                          <p:spTgt spid="10"/>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116"/>
                                        </p:tgtEl>
                                        <p:attrNameLst>
                                          <p:attrName>style.visibility</p:attrName>
                                        </p:attrNameLst>
                                      </p:cBhvr>
                                      <p:to>
                                        <p:strVal val="visible"/>
                                      </p:to>
                                    </p:set>
                                    <p:animEffect transition="in" filter="fade">
                                      <p:cBhvr>
                                        <p:cTn id="36" dur="500"/>
                                        <p:tgtEl>
                                          <p:spTgt spid="116"/>
                                        </p:tgtEl>
                                      </p:cBhvr>
                                    </p:animEffect>
                                    <p:anim calcmode="lin" valueType="num">
                                      <p:cBhvr>
                                        <p:cTn id="37" dur="500" fill="hold"/>
                                        <p:tgtEl>
                                          <p:spTgt spid="116"/>
                                        </p:tgtEl>
                                        <p:attrNameLst>
                                          <p:attrName>ppt_x</p:attrName>
                                        </p:attrNameLst>
                                      </p:cBhvr>
                                      <p:tavLst>
                                        <p:tav tm="0">
                                          <p:val>
                                            <p:strVal val="#ppt_x"/>
                                          </p:val>
                                        </p:tav>
                                        <p:tav tm="100000">
                                          <p:val>
                                            <p:strVal val="#ppt_x"/>
                                          </p:val>
                                        </p:tav>
                                      </p:tavLst>
                                    </p:anim>
                                    <p:anim calcmode="lin" valueType="num">
                                      <p:cBhvr>
                                        <p:cTn id="38" dur="500" fill="hold"/>
                                        <p:tgtEl>
                                          <p:spTgt spid="1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0" grpId="0"/>
      <p:bldP spid="8" grpId="0"/>
      <p:bldP spid="11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54506"/>
            <a:ext cx="12192000" cy="4916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文本框 7"/>
          <p:cNvSpPr txBox="1"/>
          <p:nvPr/>
        </p:nvSpPr>
        <p:spPr>
          <a:xfrm>
            <a:off x="528614" y="4325327"/>
            <a:ext cx="1922193" cy="707886"/>
          </a:xfrm>
          <a:prstGeom prst="rect">
            <a:avLst/>
          </a:prstGeom>
          <a:noFill/>
        </p:spPr>
        <p:txBody>
          <a:bodyPr wrap="none" rtlCol="0" anchor="ctr">
            <a:spAutoFit/>
          </a:bodyPr>
          <a:lstStyle/>
          <a:p>
            <a:r>
              <a:rPr lang="en-US" altLang="zh-CN" sz="4000" dirty="0">
                <a:solidFill>
                  <a:srgbClr val="AF935C"/>
                </a:solidFill>
                <a:latin typeface="微软雅黑" panose="020B0503020204020204" pitchFamily="34" charset="-122"/>
                <a:ea typeface="微软雅黑" panose="020B0503020204020204" pitchFamily="34" charset="-122"/>
                <a:cs typeface="+mn-ea"/>
                <a:sym typeface="+mn-lt"/>
              </a:rPr>
              <a:t>Part </a:t>
            </a:r>
            <a:r>
              <a:rPr lang="en-US" altLang="zh-CN" sz="4000" dirty="0" smtClean="0">
                <a:solidFill>
                  <a:srgbClr val="AF935C"/>
                </a:solidFill>
                <a:latin typeface="微软雅黑" panose="020B0503020204020204" pitchFamily="34" charset="-122"/>
                <a:ea typeface="微软雅黑" panose="020B0503020204020204" pitchFamily="34" charset="-122"/>
                <a:cs typeface="+mn-ea"/>
                <a:sym typeface="+mn-lt"/>
              </a:rPr>
              <a:t>04</a:t>
            </a:r>
            <a:endParaRPr lang="zh-CN" altLang="en-US" sz="4000" dirty="0">
              <a:solidFill>
                <a:srgbClr val="AF935C"/>
              </a:solidFill>
              <a:latin typeface="微软雅黑" panose="020B0503020204020204" pitchFamily="34" charset="-122"/>
              <a:ea typeface="微软雅黑" panose="020B0503020204020204" pitchFamily="34" charset="-122"/>
              <a:cs typeface="+mn-ea"/>
              <a:sym typeface="+mn-lt"/>
            </a:endParaRPr>
          </a:p>
        </p:txBody>
      </p:sp>
      <p:sp>
        <p:nvSpPr>
          <p:cNvPr id="9" name="文本框 8"/>
          <p:cNvSpPr txBox="1"/>
          <p:nvPr/>
        </p:nvSpPr>
        <p:spPr>
          <a:xfrm>
            <a:off x="1224349" y="5033213"/>
            <a:ext cx="2686889" cy="707886"/>
          </a:xfrm>
          <a:prstGeom prst="rect">
            <a:avLst/>
          </a:prstGeom>
          <a:noFill/>
        </p:spPr>
        <p:txBody>
          <a:bodyPr vert="horz" wrap="none" rtlCol="0">
            <a:spAutoFit/>
          </a:bodyPr>
          <a:lstStyle/>
          <a:p>
            <a:r>
              <a:rPr lang="en-US" altLang="zh-CN" sz="4000" spc="300" dirty="0" smtClean="0">
                <a:solidFill>
                  <a:schemeClr val="bg1"/>
                </a:solidFill>
                <a:latin typeface="微软雅黑" panose="020B0503020204020204" pitchFamily="34" charset="-122"/>
                <a:ea typeface="微软雅黑" panose="020B0503020204020204" pitchFamily="34" charset="-122"/>
                <a:cs typeface="+mn-ea"/>
                <a:sym typeface="+mn-lt"/>
              </a:rPr>
              <a:t>Compare</a:t>
            </a:r>
            <a:endParaRPr lang="zh-CN" altLang="en-US" sz="4000" spc="300" dirty="0">
              <a:solidFill>
                <a:schemeClr val="bg1"/>
              </a:solidFill>
              <a:latin typeface="微软雅黑" panose="020B0503020204020204" pitchFamily="34" charset="-122"/>
              <a:ea typeface="微软雅黑" panose="020B0503020204020204" pitchFamily="34" charset="-122"/>
              <a:cs typeface="+mn-ea"/>
              <a:sym typeface="+mn-lt"/>
            </a:endParaRPr>
          </a:p>
        </p:txBody>
      </p:sp>
    </p:spTree>
    <p:extLst>
      <p:ext uri="{BB962C8B-B14F-4D97-AF65-F5344CB8AC3E}">
        <p14:creationId xmlns:p14="http://schemas.microsoft.com/office/powerpoint/2010/main" val="1760251698"/>
      </p:ext>
    </p:extLst>
  </p:cSld>
  <p:clrMapOvr>
    <a:masterClrMapping/>
  </p:clrMapOvr>
  <mc:AlternateContent xmlns:mc="http://schemas.openxmlformats.org/markup-compatibility/2006" xmlns:p14="http://schemas.microsoft.com/office/powerpoint/2010/main">
    <mc:Choice Requires="p14">
      <p:transition spd="med" p14:dur="700" advTm="0">
        <p:fade/>
      </p:transition>
    </mc:Choice>
    <mc:Fallback xmlns="">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23" presetClass="entr" presetSubtype="32" fill="hold" grpId="0" nodeType="afterEffect">
                                  <p:stCondLst>
                                    <p:cond delay="0"/>
                                  </p:stCondLst>
                                  <p:iterate type="lt">
                                    <p:tmPct val="30000"/>
                                  </p:iterate>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strVal val="4*#ppt_w"/>
                                          </p:val>
                                        </p:tav>
                                        <p:tav tm="100000">
                                          <p:val>
                                            <p:strVal val="#ppt_w"/>
                                          </p:val>
                                        </p:tav>
                                      </p:tavLst>
                                    </p:anim>
                                    <p:anim calcmode="lin" valueType="num">
                                      <p:cBhvr>
                                        <p:cTn id="13" dur="500" fill="hold"/>
                                        <p:tgtEl>
                                          <p:spTgt spid="9"/>
                                        </p:tgtEl>
                                        <p:attrNameLst>
                                          <p:attrName>ppt_h</p:attrName>
                                        </p:attrNameLst>
                                      </p:cBhvr>
                                      <p:tavLst>
                                        <p:tav tm="0">
                                          <p:val>
                                            <p:strVal val="4*#ppt_h"/>
                                          </p:val>
                                        </p:tav>
                                        <p:tav tm="100000">
                                          <p:val>
                                            <p:strVal val="#ppt_h"/>
                                          </p:val>
                                        </p:tav>
                                      </p:tavLst>
                                    </p:anim>
                                  </p:childTnLst>
                                </p:cTn>
                              </p:par>
                              <p:par>
                                <p:cTn id="14" presetID="10" presetClass="entr" presetSubtype="0" fill="hold" grpId="1" nodeType="withEffect">
                                  <p:stCondLst>
                                    <p:cond delay="0"/>
                                  </p:stCondLst>
                                  <p:iterate type="lt">
                                    <p:tmPct val="30000"/>
                                  </p:iterate>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14" presetClass="entr" presetSubtype="10" fill="hold" nodeType="withEffect">
                                  <p:stCondLst>
                                    <p:cond delay="0"/>
                                  </p:stCondLst>
                                  <p:childTnLst>
                                    <p:set>
                                      <p:cBhvr>
                                        <p:cTn id="18" dur="1" fill="hold">
                                          <p:stCondLst>
                                            <p:cond delay="0"/>
                                          </p:stCondLst>
                                        </p:cTn>
                                        <p:tgtEl>
                                          <p:spTgt spid="4101"/>
                                        </p:tgtEl>
                                        <p:attrNameLst>
                                          <p:attrName>style.visibility</p:attrName>
                                        </p:attrNameLst>
                                      </p:cBhvr>
                                      <p:to>
                                        <p:strVal val="visible"/>
                                      </p:to>
                                    </p:set>
                                    <p:animEffect transition="in" filter="randombar(horizontal)">
                                      <p:cBhvr>
                                        <p:cTn id="19" dur="500"/>
                                        <p:tgtEl>
                                          <p:spTgt spid="41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9"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p:cNvSpPr/>
          <p:nvPr/>
        </p:nvSpPr>
        <p:spPr>
          <a:xfrm>
            <a:off x="853091" y="1557772"/>
            <a:ext cx="5199441" cy="1440000"/>
          </a:xfrm>
          <a:prstGeom prst="rect">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3" name="Rectangular Callout 6"/>
          <p:cNvSpPr/>
          <p:nvPr/>
        </p:nvSpPr>
        <p:spPr>
          <a:xfrm>
            <a:off x="4317332" y="1569492"/>
            <a:ext cx="1735200" cy="1440000"/>
          </a:xfrm>
          <a:prstGeom prst="wedgeRectCallout">
            <a:avLst>
              <a:gd name="adj1" fmla="val -65165"/>
              <a:gd name="adj2" fmla="val -32963"/>
            </a:avLst>
          </a:prstGeom>
          <a:solidFill>
            <a:srgbClr val="202F3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4" name="Rectangle 7"/>
          <p:cNvSpPr/>
          <p:nvPr/>
        </p:nvSpPr>
        <p:spPr>
          <a:xfrm>
            <a:off x="6085496" y="1569493"/>
            <a:ext cx="5199441" cy="1440000"/>
          </a:xfrm>
          <a:prstGeom prst="rect">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dirty="0">
              <a:ln>
                <a:noFill/>
              </a:ln>
              <a:solidFill>
                <a:prstClr val="white"/>
              </a:solidFill>
              <a:effectLst/>
              <a:uLnTx/>
              <a:uFillTx/>
              <a:latin typeface="Calibri" panose="020F0502020204030204"/>
            </a:endParaRPr>
          </a:p>
        </p:txBody>
      </p:sp>
      <p:sp>
        <p:nvSpPr>
          <p:cNvPr id="5" name="Rectangular Callout 8"/>
          <p:cNvSpPr/>
          <p:nvPr/>
        </p:nvSpPr>
        <p:spPr>
          <a:xfrm>
            <a:off x="6070982" y="1569492"/>
            <a:ext cx="1735200" cy="1440000"/>
          </a:xfrm>
          <a:prstGeom prst="wedgeRectCallout">
            <a:avLst>
              <a:gd name="adj1" fmla="val 62814"/>
              <a:gd name="adj2" fmla="val -32963"/>
            </a:avLst>
          </a:prstGeom>
          <a:solidFill>
            <a:srgbClr val="FAC14D"/>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6" name="Rectangle 9"/>
          <p:cNvSpPr/>
          <p:nvPr/>
        </p:nvSpPr>
        <p:spPr>
          <a:xfrm>
            <a:off x="871083" y="3032739"/>
            <a:ext cx="5199441" cy="1440000"/>
          </a:xfrm>
          <a:prstGeom prst="rect">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7" name="Rectangular Callout 10"/>
          <p:cNvSpPr/>
          <p:nvPr/>
        </p:nvSpPr>
        <p:spPr>
          <a:xfrm>
            <a:off x="871083" y="3032738"/>
            <a:ext cx="1735200" cy="1440000"/>
          </a:xfrm>
          <a:prstGeom prst="wedgeRectCallout">
            <a:avLst>
              <a:gd name="adj1" fmla="val 62814"/>
              <a:gd name="adj2" fmla="val -32963"/>
            </a:avLst>
          </a:prstGeom>
          <a:solidFill>
            <a:srgbClr val="1C949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8" name="Rectangle 11"/>
          <p:cNvSpPr/>
          <p:nvPr/>
        </p:nvSpPr>
        <p:spPr>
          <a:xfrm>
            <a:off x="6085496" y="3032739"/>
            <a:ext cx="5199441" cy="1440000"/>
          </a:xfrm>
          <a:prstGeom prst="rect">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9" name="Rectangular Callout 12"/>
          <p:cNvSpPr/>
          <p:nvPr/>
        </p:nvSpPr>
        <p:spPr>
          <a:xfrm>
            <a:off x="9549737" y="3032738"/>
            <a:ext cx="1735200" cy="1440000"/>
          </a:xfrm>
          <a:prstGeom prst="wedgeRectCallout">
            <a:avLst>
              <a:gd name="adj1" fmla="val -65165"/>
              <a:gd name="adj2" fmla="val -32963"/>
            </a:avLst>
          </a:prstGeom>
          <a:solidFill>
            <a:srgbClr val="F95647"/>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10" name="Rectangle 13"/>
          <p:cNvSpPr/>
          <p:nvPr/>
        </p:nvSpPr>
        <p:spPr>
          <a:xfrm>
            <a:off x="871083" y="4495985"/>
            <a:ext cx="5199441" cy="1440000"/>
          </a:xfrm>
          <a:prstGeom prst="rect">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11" name="Rectangular Callout 14"/>
          <p:cNvSpPr/>
          <p:nvPr/>
        </p:nvSpPr>
        <p:spPr>
          <a:xfrm>
            <a:off x="4335324" y="4495984"/>
            <a:ext cx="1735200" cy="1440000"/>
          </a:xfrm>
          <a:prstGeom prst="wedgeRectCallout">
            <a:avLst>
              <a:gd name="adj1" fmla="val -65165"/>
              <a:gd name="adj2" fmla="val -32963"/>
            </a:avLst>
          </a:prstGeom>
          <a:solidFill>
            <a:srgbClr val="7CB55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12" name="Rectangle 15"/>
          <p:cNvSpPr/>
          <p:nvPr/>
        </p:nvSpPr>
        <p:spPr>
          <a:xfrm>
            <a:off x="6103488" y="4495985"/>
            <a:ext cx="5199441" cy="1440000"/>
          </a:xfrm>
          <a:prstGeom prst="rect">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13" name="Rectangular Callout 16"/>
          <p:cNvSpPr/>
          <p:nvPr/>
        </p:nvSpPr>
        <p:spPr>
          <a:xfrm>
            <a:off x="6074460" y="4495984"/>
            <a:ext cx="1735200" cy="1440000"/>
          </a:xfrm>
          <a:prstGeom prst="wedgeRectCallout">
            <a:avLst>
              <a:gd name="adj1" fmla="val 62814"/>
              <a:gd name="adj2" fmla="val -32963"/>
            </a:avLst>
          </a:prstGeom>
          <a:solidFill>
            <a:srgbClr val="002672"/>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20" name="TextBox 23"/>
          <p:cNvSpPr txBox="1"/>
          <p:nvPr/>
        </p:nvSpPr>
        <p:spPr>
          <a:xfrm>
            <a:off x="853091" y="1818613"/>
            <a:ext cx="3199053" cy="417422"/>
          </a:xfrm>
          <a:prstGeom prst="rect">
            <a:avLst/>
          </a:prstGeom>
          <a:noFill/>
        </p:spPr>
        <p:txBody>
          <a:bodyPr wrap="square" rtlCol="0">
            <a:spAutoFit/>
          </a:bodyPr>
          <a:lstStyle/>
          <a:p>
            <a:pPr algn="r">
              <a:lnSpc>
                <a:spcPct val="150000"/>
              </a:lnSpc>
            </a:pPr>
            <a:r>
              <a:rPr lang="en-US" sz="1600" dirty="0">
                <a:solidFill>
                  <a:srgbClr val="0070C0"/>
                </a:solidFill>
                <a:latin typeface="Times New Roman" pitchFamily="18" charset="0"/>
                <a:ea typeface="微软雅黑" panose="020B0503020204020204" pitchFamily="34" charset="-122"/>
                <a:cs typeface="Times New Roman" pitchFamily="18" charset="0"/>
              </a:rPr>
              <a:t>China is a collective culture country.</a:t>
            </a:r>
            <a:endParaRPr lang="id-ID" sz="1600" dirty="0">
              <a:solidFill>
                <a:srgbClr val="0070C0"/>
              </a:solidFill>
              <a:latin typeface="Times New Roman" pitchFamily="18" charset="0"/>
              <a:ea typeface="微软雅黑" panose="020B0503020204020204" pitchFamily="34" charset="-122"/>
              <a:cs typeface="Times New Roman" pitchFamily="18" charset="0"/>
            </a:endParaRPr>
          </a:p>
        </p:txBody>
      </p:sp>
      <p:sp>
        <p:nvSpPr>
          <p:cNvPr id="21" name="TextBox 24"/>
          <p:cNvSpPr txBox="1"/>
          <p:nvPr/>
        </p:nvSpPr>
        <p:spPr>
          <a:xfrm>
            <a:off x="2795789" y="3198741"/>
            <a:ext cx="3248654" cy="1064522"/>
          </a:xfrm>
          <a:prstGeom prst="rect">
            <a:avLst/>
          </a:prstGeom>
          <a:noFill/>
        </p:spPr>
        <p:txBody>
          <a:bodyPr wrap="square" rtlCol="0">
            <a:spAutoFit/>
          </a:bodyPr>
          <a:lstStyle/>
          <a:p>
            <a:pPr lvl="0" algn="just">
              <a:lnSpc>
                <a:spcPct val="150000"/>
              </a:lnSpc>
              <a:defRPr/>
            </a:pPr>
            <a:r>
              <a:rPr lang="en-US" sz="1400" kern="0" dirty="0">
                <a:solidFill>
                  <a:srgbClr val="0070C0"/>
                </a:solidFill>
                <a:latin typeface="Times New Roman" pitchFamily="18" charset="0"/>
                <a:ea typeface="微软雅黑" panose="020B0503020204020204" pitchFamily="34" charset="-122"/>
                <a:cs typeface="Times New Roman" pitchFamily="18" charset="0"/>
              </a:rPr>
              <a:t>The decision-making power of Chinese enterprises mainly comes from the leader</a:t>
            </a:r>
          </a:p>
          <a:p>
            <a:pPr marL="0" marR="0" lvl="0" indent="0" defTabSz="914400" eaLnBrk="1" fontAlgn="auto" latinLnBrk="0" hangingPunct="1">
              <a:lnSpc>
                <a:spcPct val="150000"/>
              </a:lnSpc>
              <a:spcBef>
                <a:spcPts val="0"/>
              </a:spcBef>
              <a:spcAft>
                <a:spcPts val="0"/>
              </a:spcAft>
              <a:buClrTx/>
              <a:buSzTx/>
              <a:buFontTx/>
              <a:buNone/>
              <a:tabLst/>
              <a:defRPr/>
            </a:pPr>
            <a:endParaRPr kumimoji="0" lang="id-ID" sz="1600" b="0" i="0" u="none" strike="noStrike" kern="0" cap="none" spc="0" normalizeH="0" baseline="0" noProof="0" dirty="0">
              <a:ln>
                <a:noFill/>
              </a:ln>
              <a:solidFill>
                <a:prstClr val="white">
                  <a:lumMod val="65000"/>
                </a:prstClr>
              </a:solidFill>
              <a:effectLst/>
              <a:uLnTx/>
              <a:uFillTx/>
              <a:latin typeface="微软雅黑" panose="020B0503020204020204" pitchFamily="34" charset="-122"/>
              <a:ea typeface="微软雅黑" panose="020B0503020204020204" pitchFamily="34" charset="-122"/>
            </a:endParaRPr>
          </a:p>
        </p:txBody>
      </p:sp>
      <p:sp>
        <p:nvSpPr>
          <p:cNvPr id="22" name="TextBox 25"/>
          <p:cNvSpPr txBox="1"/>
          <p:nvPr/>
        </p:nvSpPr>
        <p:spPr>
          <a:xfrm>
            <a:off x="853091" y="4765709"/>
            <a:ext cx="3199053" cy="700448"/>
          </a:xfrm>
          <a:prstGeom prst="rect">
            <a:avLst/>
          </a:prstGeom>
          <a:noFill/>
        </p:spPr>
        <p:txBody>
          <a:bodyPr wrap="square" rtlCol="0">
            <a:spAutoFit/>
          </a:bodyPr>
          <a:lstStyle/>
          <a:p>
            <a:pPr algn="just">
              <a:lnSpc>
                <a:spcPct val="150000"/>
              </a:lnSpc>
            </a:pPr>
            <a:r>
              <a:rPr lang="fr-FR" altLang="zh-CN" sz="1400" dirty="0">
                <a:solidFill>
                  <a:srgbClr val="0070C0"/>
                </a:solidFill>
                <a:latin typeface="Times New Roman" pitchFamily="18" charset="0"/>
                <a:ea typeface="微软雅黑" panose="020B0503020204020204" pitchFamily="34" charset="-122"/>
                <a:cs typeface="Times New Roman" pitchFamily="18" charset="0"/>
              </a:rPr>
              <a:t>China's entrepreneurial environment improves slowly</a:t>
            </a:r>
            <a:r>
              <a:rPr lang="zh-CN" altLang="en-US" sz="1400" dirty="0" smtClean="0">
                <a:solidFill>
                  <a:srgbClr val="0070C0"/>
                </a:solidFill>
                <a:latin typeface="Times New Roman" pitchFamily="18" charset="0"/>
                <a:ea typeface="微软雅黑" panose="020B0503020204020204" pitchFamily="34" charset="-122"/>
                <a:cs typeface="Times New Roman" pitchFamily="18" charset="0"/>
              </a:rPr>
              <a:t>。</a:t>
            </a:r>
            <a:endParaRPr lang="id-ID" sz="1200" dirty="0">
              <a:solidFill>
                <a:srgbClr val="0070C0"/>
              </a:solidFill>
              <a:latin typeface="Times New Roman" pitchFamily="18" charset="0"/>
              <a:ea typeface="微软雅黑" panose="020B0503020204020204" pitchFamily="34" charset="-122"/>
              <a:cs typeface="Times New Roman" pitchFamily="18" charset="0"/>
            </a:endParaRPr>
          </a:p>
        </p:txBody>
      </p:sp>
      <p:sp>
        <p:nvSpPr>
          <p:cNvPr id="23" name="TextBox 26"/>
          <p:cNvSpPr txBox="1"/>
          <p:nvPr/>
        </p:nvSpPr>
        <p:spPr>
          <a:xfrm>
            <a:off x="7941715" y="1860108"/>
            <a:ext cx="3472875" cy="376834"/>
          </a:xfrm>
          <a:prstGeom prst="rect">
            <a:avLst/>
          </a:prstGeom>
          <a:noFill/>
        </p:spPr>
        <p:txBody>
          <a:bodyPr wrap="square" rtlCol="0">
            <a:spAutoFit/>
          </a:bodyPr>
          <a:lstStyle/>
          <a:p>
            <a:pPr>
              <a:lnSpc>
                <a:spcPct val="150000"/>
              </a:lnSpc>
            </a:pPr>
            <a:r>
              <a:rPr lang="en-US" sz="1400" dirty="0">
                <a:solidFill>
                  <a:srgbClr val="0070C0"/>
                </a:solidFill>
                <a:latin typeface="Times New Roman" pitchFamily="18" charset="0"/>
                <a:ea typeface="微软雅黑" panose="020B0503020204020204" pitchFamily="34" charset="-122"/>
                <a:cs typeface="Times New Roman" pitchFamily="18" charset="0"/>
              </a:rPr>
              <a:t>Germany is a Individualism cultural country</a:t>
            </a:r>
            <a:endParaRPr lang="en-US" sz="1400" dirty="0">
              <a:solidFill>
                <a:srgbClr val="0070C0"/>
              </a:solidFill>
              <a:latin typeface="Times New Roman" pitchFamily="18" charset="0"/>
              <a:ea typeface="微软雅黑" panose="020B0503020204020204" pitchFamily="34" charset="-122"/>
              <a:cs typeface="Times New Roman" pitchFamily="18" charset="0"/>
            </a:endParaRPr>
          </a:p>
        </p:txBody>
      </p:sp>
      <p:sp>
        <p:nvSpPr>
          <p:cNvPr id="24" name="TextBox 27"/>
          <p:cNvSpPr txBox="1"/>
          <p:nvPr/>
        </p:nvSpPr>
        <p:spPr>
          <a:xfrm>
            <a:off x="6044443" y="3285443"/>
            <a:ext cx="3228137" cy="992579"/>
          </a:xfrm>
          <a:prstGeom prst="rect">
            <a:avLst/>
          </a:prstGeom>
          <a:noFill/>
        </p:spPr>
        <p:txBody>
          <a:bodyPr wrap="square" rtlCol="0">
            <a:spAutoFit/>
          </a:bodyPr>
          <a:lstStyle/>
          <a:p>
            <a:pPr algn="just">
              <a:lnSpc>
                <a:spcPct val="150000"/>
              </a:lnSpc>
            </a:pPr>
            <a:r>
              <a:rPr lang="en-US" altLang="zh-CN" sz="1400" dirty="0" smtClean="0">
                <a:solidFill>
                  <a:srgbClr val="0070C0"/>
                </a:solidFill>
                <a:latin typeface="Times New Roman" pitchFamily="18" charset="0"/>
                <a:ea typeface="微软雅黑" panose="020B0503020204020204" pitchFamily="34" charset="-122"/>
                <a:cs typeface="Times New Roman" pitchFamily="18" charset="0"/>
              </a:rPr>
              <a:t>T</a:t>
            </a:r>
            <a:r>
              <a:rPr lang="en-US" altLang="zh-CN" sz="1400" dirty="0" smtClean="0">
                <a:solidFill>
                  <a:srgbClr val="0070C0"/>
                </a:solidFill>
                <a:latin typeface="Times New Roman" pitchFamily="18" charset="0"/>
                <a:ea typeface="微软雅黑" panose="020B0503020204020204" pitchFamily="34" charset="-122"/>
                <a:cs typeface="Times New Roman" pitchFamily="18" charset="0"/>
              </a:rPr>
              <a:t>he </a:t>
            </a:r>
            <a:r>
              <a:rPr lang="en-US" altLang="zh-CN" sz="1400" dirty="0">
                <a:solidFill>
                  <a:srgbClr val="0070C0"/>
                </a:solidFill>
                <a:latin typeface="Times New Roman" pitchFamily="18" charset="0"/>
                <a:ea typeface="微软雅黑" panose="020B0503020204020204" pitchFamily="34" charset="-122"/>
                <a:cs typeface="Times New Roman" pitchFamily="18" charset="0"/>
              </a:rPr>
              <a:t>decision of German companies mainly comes from everyone</a:t>
            </a:r>
          </a:p>
          <a:p>
            <a:pPr algn="r">
              <a:lnSpc>
                <a:spcPct val="150000"/>
              </a:lnSpc>
            </a:pPr>
            <a:r>
              <a:rPr lang="zh-CN" altLang="en-US" sz="1100" dirty="0" smtClean="0">
                <a:solidFill>
                  <a:prstClr val="white">
                    <a:lumMod val="65000"/>
                  </a:prstClr>
                </a:solidFill>
                <a:latin typeface="微软雅黑" panose="020B0503020204020204" pitchFamily="34" charset="-122"/>
                <a:ea typeface="微软雅黑" panose="020B0503020204020204" pitchFamily="34" charset="-122"/>
              </a:rPr>
              <a:t>。</a:t>
            </a:r>
            <a:r>
              <a:rPr lang="en-US" sz="1100" dirty="0" smtClean="0">
                <a:solidFill>
                  <a:prstClr val="white">
                    <a:lumMod val="65000"/>
                  </a:prstClr>
                </a:solidFill>
                <a:latin typeface="微软雅黑" panose="020B0503020204020204" pitchFamily="34" charset="-122"/>
                <a:ea typeface="微软雅黑" panose="020B0503020204020204" pitchFamily="34" charset="-122"/>
              </a:rPr>
              <a:t>.</a:t>
            </a:r>
            <a:endParaRPr lang="id-ID" sz="1100" dirty="0">
              <a:solidFill>
                <a:prstClr val="white">
                  <a:lumMod val="65000"/>
                </a:prstClr>
              </a:solidFill>
              <a:latin typeface="微软雅黑" panose="020B0503020204020204" pitchFamily="34" charset="-122"/>
              <a:ea typeface="微软雅黑" panose="020B0503020204020204" pitchFamily="34" charset="-122"/>
            </a:endParaRPr>
          </a:p>
        </p:txBody>
      </p:sp>
      <p:sp>
        <p:nvSpPr>
          <p:cNvPr id="25" name="TextBox 28"/>
          <p:cNvSpPr txBox="1"/>
          <p:nvPr/>
        </p:nvSpPr>
        <p:spPr>
          <a:xfrm>
            <a:off x="8035386" y="4533992"/>
            <a:ext cx="3249551" cy="746166"/>
          </a:xfrm>
          <a:prstGeom prst="rect">
            <a:avLst/>
          </a:prstGeom>
          <a:noFill/>
        </p:spPr>
        <p:txBody>
          <a:bodyPr wrap="square" rtlCol="0">
            <a:spAutoFit/>
          </a:bodyPr>
          <a:lstStyle/>
          <a:p>
            <a:pPr>
              <a:lnSpc>
                <a:spcPct val="150000"/>
              </a:lnSpc>
            </a:pPr>
            <a:endParaRPr lang="id-ID" sz="1600" dirty="0">
              <a:solidFill>
                <a:prstClr val="white">
                  <a:lumMod val="50000"/>
                </a:prstClr>
              </a:solidFill>
              <a:latin typeface="微软雅黑" panose="020B0503020204020204" pitchFamily="34" charset="-122"/>
              <a:ea typeface="微软雅黑" panose="020B0503020204020204" pitchFamily="34" charset="-122"/>
            </a:endParaRPr>
          </a:p>
          <a:p>
            <a:pPr algn="just">
              <a:lnSpc>
                <a:spcPct val="150000"/>
              </a:lnSpc>
            </a:pPr>
            <a:r>
              <a:rPr lang="en-US" altLang="zh-CN" sz="1400" dirty="0" smtClean="0">
                <a:solidFill>
                  <a:srgbClr val="0070C0"/>
                </a:solidFill>
                <a:latin typeface="Times New Roman" pitchFamily="18" charset="0"/>
                <a:ea typeface="微软雅黑" panose="020B0503020204020204" pitchFamily="34" charset="-122"/>
                <a:cs typeface="Times New Roman" pitchFamily="18" charset="0"/>
              </a:rPr>
              <a:t>German </a:t>
            </a:r>
            <a:r>
              <a:rPr lang="en-US" altLang="zh-CN" sz="1400" dirty="0">
                <a:solidFill>
                  <a:srgbClr val="0070C0"/>
                </a:solidFill>
                <a:latin typeface="Times New Roman" pitchFamily="18" charset="0"/>
                <a:ea typeface="微软雅黑" panose="020B0503020204020204" pitchFamily="34" charset="-122"/>
                <a:cs typeface="Times New Roman" pitchFamily="18" charset="0"/>
              </a:rPr>
              <a:t>adults lack entrepreneurial </a:t>
            </a:r>
            <a:r>
              <a:rPr lang="en-US" altLang="zh-CN" sz="1400" dirty="0" smtClean="0">
                <a:solidFill>
                  <a:srgbClr val="0070C0"/>
                </a:solidFill>
                <a:latin typeface="Times New Roman" pitchFamily="18" charset="0"/>
                <a:ea typeface="微软雅黑" panose="020B0503020204020204" pitchFamily="34" charset="-122"/>
                <a:cs typeface="Times New Roman" pitchFamily="18" charset="0"/>
              </a:rPr>
              <a:t>spirit.</a:t>
            </a:r>
            <a:endParaRPr lang="id-ID" sz="1400" dirty="0">
              <a:solidFill>
                <a:srgbClr val="0070C0"/>
              </a:solidFill>
              <a:latin typeface="Times New Roman" pitchFamily="18" charset="0"/>
              <a:ea typeface="微软雅黑" panose="020B0503020204020204" pitchFamily="34" charset="-122"/>
              <a:cs typeface="Times New Roman" pitchFamily="18" charset="0"/>
            </a:endParaRPr>
          </a:p>
        </p:txBody>
      </p:sp>
      <p:sp>
        <p:nvSpPr>
          <p:cNvPr id="26" name="Shape 2541"/>
          <p:cNvSpPr/>
          <p:nvPr/>
        </p:nvSpPr>
        <p:spPr>
          <a:xfrm>
            <a:off x="6628549" y="2009703"/>
            <a:ext cx="620066" cy="682022"/>
          </a:xfrm>
          <a:custGeom>
            <a:avLst/>
            <a:gdLst/>
            <a:ahLst/>
            <a:cxnLst>
              <a:cxn ang="0">
                <a:pos x="wd2" y="hd2"/>
              </a:cxn>
              <a:cxn ang="5400000">
                <a:pos x="wd2" y="hd2"/>
              </a:cxn>
              <a:cxn ang="10800000">
                <a:pos x="wd2" y="hd2"/>
              </a:cxn>
              <a:cxn ang="16200000">
                <a:pos x="wd2" y="hd2"/>
              </a:cxn>
            </a:cxnLst>
            <a:rect l="0" t="0" r="r" b="b"/>
            <a:pathLst>
              <a:path w="21600" h="21600" extrusionOk="0">
                <a:moveTo>
                  <a:pt x="5940" y="10800"/>
                </a:moveTo>
                <a:lnTo>
                  <a:pt x="15660" y="10800"/>
                </a:lnTo>
                <a:lnTo>
                  <a:pt x="15660" y="8836"/>
                </a:lnTo>
                <a:lnTo>
                  <a:pt x="5940" y="8836"/>
                </a:lnTo>
                <a:cubicBezTo>
                  <a:pt x="5940" y="8836"/>
                  <a:pt x="5940" y="10800"/>
                  <a:pt x="5940" y="10800"/>
                </a:cubicBezTo>
                <a:close/>
                <a:moveTo>
                  <a:pt x="5400" y="2945"/>
                </a:moveTo>
                <a:lnTo>
                  <a:pt x="3240" y="2945"/>
                </a:lnTo>
                <a:lnTo>
                  <a:pt x="3240" y="4909"/>
                </a:lnTo>
                <a:lnTo>
                  <a:pt x="5400" y="4909"/>
                </a:lnTo>
                <a:cubicBezTo>
                  <a:pt x="5400" y="4909"/>
                  <a:pt x="5400" y="2945"/>
                  <a:pt x="5400" y="2945"/>
                </a:cubicBezTo>
                <a:close/>
                <a:moveTo>
                  <a:pt x="7020" y="5891"/>
                </a:moveTo>
                <a:lnTo>
                  <a:pt x="4860" y="5891"/>
                </a:lnTo>
                <a:lnTo>
                  <a:pt x="4860" y="7855"/>
                </a:lnTo>
                <a:lnTo>
                  <a:pt x="7020" y="7855"/>
                </a:lnTo>
                <a:cubicBezTo>
                  <a:pt x="7020" y="7855"/>
                  <a:pt x="7020" y="5891"/>
                  <a:pt x="7020" y="5891"/>
                </a:cubicBezTo>
                <a:close/>
                <a:moveTo>
                  <a:pt x="14580" y="7855"/>
                </a:moveTo>
                <a:lnTo>
                  <a:pt x="16740" y="7855"/>
                </a:lnTo>
                <a:lnTo>
                  <a:pt x="16740" y="5891"/>
                </a:lnTo>
                <a:lnTo>
                  <a:pt x="14580" y="5891"/>
                </a:lnTo>
                <a:cubicBezTo>
                  <a:pt x="14580" y="5891"/>
                  <a:pt x="14580" y="7855"/>
                  <a:pt x="14580" y="7855"/>
                </a:cubicBezTo>
                <a:close/>
                <a:moveTo>
                  <a:pt x="20520" y="11782"/>
                </a:moveTo>
                <a:cubicBezTo>
                  <a:pt x="20520" y="12324"/>
                  <a:pt x="20036" y="12764"/>
                  <a:pt x="19440" y="12764"/>
                </a:cubicBezTo>
                <a:lnTo>
                  <a:pt x="2160" y="12764"/>
                </a:lnTo>
                <a:cubicBezTo>
                  <a:pt x="1564" y="12764"/>
                  <a:pt x="1080" y="12324"/>
                  <a:pt x="1080" y="11782"/>
                </a:cubicBezTo>
                <a:lnTo>
                  <a:pt x="1080" y="1964"/>
                </a:lnTo>
                <a:cubicBezTo>
                  <a:pt x="1080" y="1422"/>
                  <a:pt x="1564" y="982"/>
                  <a:pt x="2160" y="982"/>
                </a:cubicBezTo>
                <a:lnTo>
                  <a:pt x="19440" y="982"/>
                </a:lnTo>
                <a:cubicBezTo>
                  <a:pt x="20036" y="982"/>
                  <a:pt x="20520" y="1422"/>
                  <a:pt x="20520" y="1964"/>
                </a:cubicBezTo>
                <a:cubicBezTo>
                  <a:pt x="20520" y="1964"/>
                  <a:pt x="20520" y="11782"/>
                  <a:pt x="20520" y="11782"/>
                </a:cubicBezTo>
                <a:close/>
                <a:moveTo>
                  <a:pt x="19440" y="0"/>
                </a:moveTo>
                <a:lnTo>
                  <a:pt x="2160" y="0"/>
                </a:lnTo>
                <a:cubicBezTo>
                  <a:pt x="967" y="0"/>
                  <a:pt x="0" y="879"/>
                  <a:pt x="0" y="1964"/>
                </a:cubicBezTo>
                <a:lnTo>
                  <a:pt x="0" y="11782"/>
                </a:lnTo>
                <a:cubicBezTo>
                  <a:pt x="0" y="12866"/>
                  <a:pt x="967" y="13745"/>
                  <a:pt x="2160" y="13745"/>
                </a:cubicBezTo>
                <a:lnTo>
                  <a:pt x="19440" y="13745"/>
                </a:lnTo>
                <a:cubicBezTo>
                  <a:pt x="20633" y="13745"/>
                  <a:pt x="21600" y="12866"/>
                  <a:pt x="21600" y="11782"/>
                </a:cubicBezTo>
                <a:lnTo>
                  <a:pt x="21600" y="1964"/>
                </a:lnTo>
                <a:cubicBezTo>
                  <a:pt x="21600" y="879"/>
                  <a:pt x="20633" y="0"/>
                  <a:pt x="19440" y="0"/>
                </a:cubicBezTo>
                <a:moveTo>
                  <a:pt x="16200" y="4909"/>
                </a:moveTo>
                <a:lnTo>
                  <a:pt x="18360" y="4909"/>
                </a:lnTo>
                <a:lnTo>
                  <a:pt x="18360" y="2945"/>
                </a:lnTo>
                <a:lnTo>
                  <a:pt x="16200" y="2945"/>
                </a:lnTo>
                <a:cubicBezTo>
                  <a:pt x="16200" y="2945"/>
                  <a:pt x="16200" y="4909"/>
                  <a:pt x="16200" y="4909"/>
                </a:cubicBezTo>
                <a:close/>
                <a:moveTo>
                  <a:pt x="8640" y="2945"/>
                </a:moveTo>
                <a:lnTo>
                  <a:pt x="6480" y="2945"/>
                </a:lnTo>
                <a:lnTo>
                  <a:pt x="6480" y="4909"/>
                </a:lnTo>
                <a:lnTo>
                  <a:pt x="8640" y="4909"/>
                </a:lnTo>
                <a:cubicBezTo>
                  <a:pt x="8640" y="4909"/>
                  <a:pt x="8640" y="2945"/>
                  <a:pt x="8640" y="2945"/>
                </a:cubicBezTo>
                <a:close/>
                <a:moveTo>
                  <a:pt x="11340" y="7855"/>
                </a:moveTo>
                <a:lnTo>
                  <a:pt x="13500" y="7855"/>
                </a:lnTo>
                <a:lnTo>
                  <a:pt x="13500" y="5891"/>
                </a:lnTo>
                <a:lnTo>
                  <a:pt x="11340" y="5891"/>
                </a:lnTo>
                <a:cubicBezTo>
                  <a:pt x="11340" y="5891"/>
                  <a:pt x="11340" y="7855"/>
                  <a:pt x="11340" y="7855"/>
                </a:cubicBezTo>
                <a:close/>
                <a:moveTo>
                  <a:pt x="10800" y="21600"/>
                </a:moveTo>
                <a:lnTo>
                  <a:pt x="15120" y="17673"/>
                </a:lnTo>
                <a:lnTo>
                  <a:pt x="6480" y="17673"/>
                </a:lnTo>
                <a:cubicBezTo>
                  <a:pt x="6480" y="17673"/>
                  <a:pt x="10800" y="21600"/>
                  <a:pt x="10800" y="21600"/>
                </a:cubicBezTo>
                <a:close/>
                <a:moveTo>
                  <a:pt x="15120" y="2945"/>
                </a:moveTo>
                <a:lnTo>
                  <a:pt x="12960" y="2945"/>
                </a:lnTo>
                <a:lnTo>
                  <a:pt x="12960" y="4909"/>
                </a:lnTo>
                <a:lnTo>
                  <a:pt x="15120" y="4909"/>
                </a:lnTo>
                <a:cubicBezTo>
                  <a:pt x="15120" y="4909"/>
                  <a:pt x="15120" y="2945"/>
                  <a:pt x="15120" y="2945"/>
                </a:cubicBezTo>
                <a:close/>
                <a:moveTo>
                  <a:pt x="8100" y="7855"/>
                </a:moveTo>
                <a:lnTo>
                  <a:pt x="10260" y="7855"/>
                </a:lnTo>
                <a:lnTo>
                  <a:pt x="10260" y="5891"/>
                </a:lnTo>
                <a:lnTo>
                  <a:pt x="8100" y="5891"/>
                </a:lnTo>
                <a:cubicBezTo>
                  <a:pt x="8100" y="5891"/>
                  <a:pt x="8100" y="7855"/>
                  <a:pt x="8100" y="7855"/>
                </a:cubicBezTo>
                <a:close/>
                <a:moveTo>
                  <a:pt x="11880" y="2945"/>
                </a:moveTo>
                <a:lnTo>
                  <a:pt x="9720" y="2945"/>
                </a:lnTo>
                <a:lnTo>
                  <a:pt x="9720" y="4909"/>
                </a:lnTo>
                <a:lnTo>
                  <a:pt x="11880" y="4909"/>
                </a:lnTo>
                <a:cubicBezTo>
                  <a:pt x="11880" y="4909"/>
                  <a:pt x="11880" y="2945"/>
                  <a:pt x="11880" y="2945"/>
                </a:cubicBezTo>
                <a:close/>
              </a:path>
            </a:pathLst>
          </a:custGeom>
          <a:solidFill>
            <a:schemeClr val="bg1"/>
          </a:solidFill>
          <a:ln w="12700">
            <a:miter lim="400000"/>
          </a:ln>
        </p:spPr>
        <p:txBody>
          <a:bodyPr lIns="36576" tIns="36576" rIns="36576" bIns="36576" anchor="ctr"/>
          <a:lstStyle/>
          <a:p>
            <a:pPr algn="ctr" defTabSz="438901" hangingPunct="0">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3000" kern="0">
              <a:solidFill>
                <a:srgbClr val="FFFFFF"/>
              </a:solidFill>
              <a:effectLst>
                <a:outerShdw blurRad="38100" dist="12700" dir="5400000" rotWithShape="0">
                  <a:srgbClr val="000000">
                    <a:alpha val="50000"/>
                  </a:srgbClr>
                </a:outerShdw>
              </a:effectLst>
              <a:latin typeface="Arial"/>
              <a:ea typeface="Arial"/>
              <a:cs typeface="Arial"/>
              <a:sym typeface="Gill Sans"/>
            </a:endParaRPr>
          </a:p>
        </p:txBody>
      </p:sp>
      <p:sp>
        <p:nvSpPr>
          <p:cNvPr id="27" name="Shape 2480"/>
          <p:cNvSpPr/>
          <p:nvPr/>
        </p:nvSpPr>
        <p:spPr>
          <a:xfrm>
            <a:off x="6706972" y="4825458"/>
            <a:ext cx="463219" cy="849173"/>
          </a:xfrm>
          <a:custGeom>
            <a:avLst/>
            <a:gdLst/>
            <a:ahLst/>
            <a:cxnLst>
              <a:cxn ang="0">
                <a:pos x="wd2" y="hd2"/>
              </a:cxn>
              <a:cxn ang="5400000">
                <a:pos x="wd2" y="hd2"/>
              </a:cxn>
              <a:cxn ang="10800000">
                <a:pos x="wd2" y="hd2"/>
              </a:cxn>
              <a:cxn ang="16200000">
                <a:pos x="wd2" y="hd2"/>
              </a:cxn>
            </a:cxnLst>
            <a:rect l="0" t="0" r="r" b="b"/>
            <a:pathLst>
              <a:path w="21600" h="21600" extrusionOk="0">
                <a:moveTo>
                  <a:pt x="5400" y="8836"/>
                </a:moveTo>
                <a:lnTo>
                  <a:pt x="16200" y="8836"/>
                </a:lnTo>
                <a:lnTo>
                  <a:pt x="16200" y="11782"/>
                </a:lnTo>
                <a:cubicBezTo>
                  <a:pt x="16200" y="13409"/>
                  <a:pt x="13783" y="14727"/>
                  <a:pt x="10800" y="14727"/>
                </a:cubicBezTo>
                <a:cubicBezTo>
                  <a:pt x="7817" y="14727"/>
                  <a:pt x="5400" y="13409"/>
                  <a:pt x="5400" y="11782"/>
                </a:cubicBezTo>
                <a:cubicBezTo>
                  <a:pt x="5400" y="11782"/>
                  <a:pt x="5400" y="8836"/>
                  <a:pt x="5400" y="8836"/>
                </a:cubicBezTo>
                <a:close/>
                <a:moveTo>
                  <a:pt x="5400" y="3927"/>
                </a:moveTo>
                <a:cubicBezTo>
                  <a:pt x="5400" y="2301"/>
                  <a:pt x="7817" y="982"/>
                  <a:pt x="10800" y="982"/>
                </a:cubicBezTo>
                <a:cubicBezTo>
                  <a:pt x="13783" y="982"/>
                  <a:pt x="16200" y="2301"/>
                  <a:pt x="16200" y="3927"/>
                </a:cubicBezTo>
                <a:lnTo>
                  <a:pt x="16200" y="7855"/>
                </a:lnTo>
                <a:lnTo>
                  <a:pt x="5400" y="7855"/>
                </a:lnTo>
                <a:cubicBezTo>
                  <a:pt x="5400" y="7855"/>
                  <a:pt x="5400" y="3927"/>
                  <a:pt x="5400" y="3927"/>
                </a:cubicBezTo>
                <a:close/>
                <a:moveTo>
                  <a:pt x="10800" y="15709"/>
                </a:moveTo>
                <a:cubicBezTo>
                  <a:pt x="14777" y="15709"/>
                  <a:pt x="18000" y="13951"/>
                  <a:pt x="18000" y="11782"/>
                </a:cubicBezTo>
                <a:lnTo>
                  <a:pt x="18000" y="3927"/>
                </a:lnTo>
                <a:cubicBezTo>
                  <a:pt x="18000" y="1758"/>
                  <a:pt x="14777" y="0"/>
                  <a:pt x="10800" y="0"/>
                </a:cubicBezTo>
                <a:cubicBezTo>
                  <a:pt x="6823" y="0"/>
                  <a:pt x="3600" y="1758"/>
                  <a:pt x="3600" y="3927"/>
                </a:cubicBezTo>
                <a:lnTo>
                  <a:pt x="3600" y="11782"/>
                </a:lnTo>
                <a:cubicBezTo>
                  <a:pt x="3600" y="13951"/>
                  <a:pt x="6823" y="15709"/>
                  <a:pt x="10800" y="15709"/>
                </a:cubicBezTo>
                <a:moveTo>
                  <a:pt x="21600" y="11782"/>
                </a:moveTo>
                <a:lnTo>
                  <a:pt x="21600" y="10309"/>
                </a:lnTo>
                <a:cubicBezTo>
                  <a:pt x="21600" y="10038"/>
                  <a:pt x="21197" y="9818"/>
                  <a:pt x="20700" y="9818"/>
                </a:cubicBezTo>
                <a:cubicBezTo>
                  <a:pt x="20203" y="9818"/>
                  <a:pt x="19800" y="10038"/>
                  <a:pt x="19800" y="10309"/>
                </a:cubicBezTo>
                <a:lnTo>
                  <a:pt x="19800" y="11782"/>
                </a:lnTo>
                <a:cubicBezTo>
                  <a:pt x="19800" y="14493"/>
                  <a:pt x="15771" y="16691"/>
                  <a:pt x="10800" y="16691"/>
                </a:cubicBezTo>
                <a:cubicBezTo>
                  <a:pt x="5829" y="16691"/>
                  <a:pt x="1800" y="14493"/>
                  <a:pt x="1800" y="11782"/>
                </a:cubicBezTo>
                <a:lnTo>
                  <a:pt x="1800" y="10309"/>
                </a:lnTo>
                <a:cubicBezTo>
                  <a:pt x="1800" y="10038"/>
                  <a:pt x="1397" y="9818"/>
                  <a:pt x="900" y="9818"/>
                </a:cubicBezTo>
                <a:cubicBezTo>
                  <a:pt x="403" y="9818"/>
                  <a:pt x="0" y="10038"/>
                  <a:pt x="0" y="10309"/>
                </a:cubicBezTo>
                <a:lnTo>
                  <a:pt x="0" y="11782"/>
                </a:lnTo>
                <a:cubicBezTo>
                  <a:pt x="0" y="14870"/>
                  <a:pt x="4358" y="17398"/>
                  <a:pt x="9900" y="17648"/>
                </a:cubicBezTo>
                <a:lnTo>
                  <a:pt x="9900" y="20618"/>
                </a:lnTo>
                <a:lnTo>
                  <a:pt x="3600" y="20618"/>
                </a:lnTo>
                <a:cubicBezTo>
                  <a:pt x="3103" y="20618"/>
                  <a:pt x="2700" y="20838"/>
                  <a:pt x="2700" y="21110"/>
                </a:cubicBezTo>
                <a:cubicBezTo>
                  <a:pt x="2700" y="21381"/>
                  <a:pt x="3103" y="21600"/>
                  <a:pt x="3600" y="21600"/>
                </a:cubicBezTo>
                <a:lnTo>
                  <a:pt x="18000" y="21600"/>
                </a:lnTo>
                <a:cubicBezTo>
                  <a:pt x="18497" y="21600"/>
                  <a:pt x="18900" y="21381"/>
                  <a:pt x="18900" y="21110"/>
                </a:cubicBezTo>
                <a:cubicBezTo>
                  <a:pt x="18900" y="20838"/>
                  <a:pt x="18497" y="20618"/>
                  <a:pt x="18000" y="20618"/>
                </a:cubicBezTo>
                <a:lnTo>
                  <a:pt x="11700" y="20618"/>
                </a:lnTo>
                <a:lnTo>
                  <a:pt x="11700" y="17648"/>
                </a:lnTo>
                <a:cubicBezTo>
                  <a:pt x="17243" y="17398"/>
                  <a:pt x="21600" y="14870"/>
                  <a:pt x="21600" y="11782"/>
                </a:cubicBezTo>
              </a:path>
            </a:pathLst>
          </a:custGeom>
          <a:solidFill>
            <a:schemeClr val="bg1"/>
          </a:solidFill>
          <a:ln w="12700">
            <a:miter lim="400000"/>
          </a:ln>
        </p:spPr>
        <p:txBody>
          <a:bodyPr lIns="36576" tIns="36576" rIns="36576" bIns="36576" anchor="ctr"/>
          <a:lstStyle/>
          <a:p>
            <a:pPr algn="ctr" defTabSz="438901" hangingPunct="0">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3000" kern="0">
              <a:solidFill>
                <a:srgbClr val="FFFFFF"/>
              </a:solidFill>
              <a:effectLst>
                <a:outerShdw blurRad="38100" dist="12700" dir="5400000" rotWithShape="0">
                  <a:srgbClr val="000000">
                    <a:alpha val="50000"/>
                  </a:srgbClr>
                </a:outerShdw>
              </a:effectLst>
              <a:latin typeface="Arial"/>
              <a:ea typeface="Arial"/>
              <a:cs typeface="Arial"/>
              <a:sym typeface="Gill Sans"/>
            </a:endParaRPr>
          </a:p>
        </p:txBody>
      </p:sp>
      <p:sp>
        <p:nvSpPr>
          <p:cNvPr id="28" name="Shape 2512"/>
          <p:cNvSpPr/>
          <p:nvPr/>
        </p:nvSpPr>
        <p:spPr>
          <a:xfrm>
            <a:off x="1394040" y="3429000"/>
            <a:ext cx="531279" cy="584376"/>
          </a:xfrm>
          <a:custGeom>
            <a:avLst/>
            <a:gdLst/>
            <a:ahLst/>
            <a:cxnLst>
              <a:cxn ang="0">
                <a:pos x="wd2" y="hd2"/>
              </a:cxn>
              <a:cxn ang="5400000">
                <a:pos x="wd2" y="hd2"/>
              </a:cxn>
              <a:cxn ang="10800000">
                <a:pos x="wd2" y="hd2"/>
              </a:cxn>
              <a:cxn ang="16200000">
                <a:pos x="wd2" y="hd2"/>
              </a:cxn>
            </a:cxnLst>
            <a:rect l="0" t="0" r="r" b="b"/>
            <a:pathLst>
              <a:path w="21600" h="21600" extrusionOk="0">
                <a:moveTo>
                  <a:pt x="12960" y="2161"/>
                </a:moveTo>
                <a:lnTo>
                  <a:pt x="12960" y="2178"/>
                </a:lnTo>
                <a:cubicBezTo>
                  <a:pt x="12662" y="2178"/>
                  <a:pt x="12420" y="2398"/>
                  <a:pt x="12420" y="2669"/>
                </a:cubicBezTo>
                <a:cubicBezTo>
                  <a:pt x="12420" y="2940"/>
                  <a:pt x="12662" y="3160"/>
                  <a:pt x="12960" y="3160"/>
                </a:cubicBezTo>
                <a:lnTo>
                  <a:pt x="12960" y="3172"/>
                </a:lnTo>
                <a:cubicBezTo>
                  <a:pt x="17287" y="4066"/>
                  <a:pt x="20520" y="7577"/>
                  <a:pt x="20520" y="11782"/>
                </a:cubicBezTo>
                <a:cubicBezTo>
                  <a:pt x="20520" y="16662"/>
                  <a:pt x="16168" y="20618"/>
                  <a:pt x="10800" y="20618"/>
                </a:cubicBezTo>
                <a:cubicBezTo>
                  <a:pt x="5432" y="20618"/>
                  <a:pt x="1080" y="16662"/>
                  <a:pt x="1080" y="11782"/>
                </a:cubicBezTo>
                <a:cubicBezTo>
                  <a:pt x="1080" y="7577"/>
                  <a:pt x="4313" y="4066"/>
                  <a:pt x="8640" y="3172"/>
                </a:cubicBezTo>
                <a:lnTo>
                  <a:pt x="8640" y="3160"/>
                </a:lnTo>
                <a:cubicBezTo>
                  <a:pt x="8938" y="3160"/>
                  <a:pt x="9180" y="2940"/>
                  <a:pt x="9180" y="2669"/>
                </a:cubicBezTo>
                <a:cubicBezTo>
                  <a:pt x="9180" y="2398"/>
                  <a:pt x="8938" y="2178"/>
                  <a:pt x="8640" y="2178"/>
                </a:cubicBezTo>
                <a:lnTo>
                  <a:pt x="8640" y="2161"/>
                </a:lnTo>
                <a:cubicBezTo>
                  <a:pt x="3710" y="3071"/>
                  <a:pt x="0" y="7031"/>
                  <a:pt x="0" y="11782"/>
                </a:cubicBezTo>
                <a:cubicBezTo>
                  <a:pt x="0" y="17204"/>
                  <a:pt x="4835" y="21600"/>
                  <a:pt x="10800" y="21600"/>
                </a:cubicBezTo>
                <a:cubicBezTo>
                  <a:pt x="16765" y="21600"/>
                  <a:pt x="21600" y="17204"/>
                  <a:pt x="21600" y="11782"/>
                </a:cubicBezTo>
                <a:cubicBezTo>
                  <a:pt x="21600" y="7031"/>
                  <a:pt x="17890" y="3071"/>
                  <a:pt x="12960" y="2161"/>
                </a:cubicBezTo>
                <a:moveTo>
                  <a:pt x="10800" y="12763"/>
                </a:moveTo>
                <a:cubicBezTo>
                  <a:pt x="11098" y="12763"/>
                  <a:pt x="11340" y="12544"/>
                  <a:pt x="11340" y="12272"/>
                </a:cubicBezTo>
                <a:lnTo>
                  <a:pt x="11340" y="491"/>
                </a:lnTo>
                <a:cubicBezTo>
                  <a:pt x="11340" y="220"/>
                  <a:pt x="11098" y="0"/>
                  <a:pt x="10800" y="0"/>
                </a:cubicBezTo>
                <a:cubicBezTo>
                  <a:pt x="10502" y="0"/>
                  <a:pt x="10260" y="220"/>
                  <a:pt x="10260" y="491"/>
                </a:cubicBezTo>
                <a:lnTo>
                  <a:pt x="10260" y="12272"/>
                </a:lnTo>
                <a:cubicBezTo>
                  <a:pt x="10260" y="12544"/>
                  <a:pt x="10502" y="12763"/>
                  <a:pt x="10800" y="12763"/>
                </a:cubicBezTo>
              </a:path>
            </a:pathLst>
          </a:custGeom>
          <a:solidFill>
            <a:schemeClr val="bg1"/>
          </a:solidFill>
          <a:ln w="12700">
            <a:miter lim="400000"/>
          </a:ln>
        </p:spPr>
        <p:txBody>
          <a:bodyPr lIns="36576" tIns="36576" rIns="36576" bIns="36576" anchor="ctr"/>
          <a:lstStyle/>
          <a:p>
            <a:pPr algn="ctr" defTabSz="438901" hangingPunct="0">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3000" kern="0">
              <a:solidFill>
                <a:srgbClr val="FFFFFF"/>
              </a:solidFill>
              <a:effectLst>
                <a:outerShdw blurRad="38100" dist="12700" dir="5400000" rotWithShape="0">
                  <a:srgbClr val="000000">
                    <a:alpha val="50000"/>
                  </a:srgbClr>
                </a:outerShdw>
              </a:effectLst>
              <a:latin typeface="Arial"/>
              <a:ea typeface="Arial"/>
              <a:cs typeface="Arial"/>
              <a:sym typeface="Gill Sans"/>
            </a:endParaRPr>
          </a:p>
        </p:txBody>
      </p:sp>
      <p:sp>
        <p:nvSpPr>
          <p:cNvPr id="29" name="Shape 2521"/>
          <p:cNvSpPr/>
          <p:nvPr/>
        </p:nvSpPr>
        <p:spPr>
          <a:xfrm>
            <a:off x="4931569" y="2001974"/>
            <a:ext cx="596360" cy="596314"/>
          </a:xfrm>
          <a:custGeom>
            <a:avLst/>
            <a:gdLst/>
            <a:ahLst/>
            <a:cxnLst>
              <a:cxn ang="0">
                <a:pos x="wd2" y="hd2"/>
              </a:cxn>
              <a:cxn ang="5400000">
                <a:pos x="wd2" y="hd2"/>
              </a:cxn>
              <a:cxn ang="10800000">
                <a:pos x="wd2" y="hd2"/>
              </a:cxn>
              <a:cxn ang="16200000">
                <a:pos x="wd2" y="hd2"/>
              </a:cxn>
            </a:cxnLst>
            <a:rect l="0" t="0" r="r" b="b"/>
            <a:pathLst>
              <a:path w="21600" h="21600" extrusionOk="0">
                <a:moveTo>
                  <a:pt x="10800" y="20121"/>
                </a:moveTo>
                <a:cubicBezTo>
                  <a:pt x="10800" y="20393"/>
                  <a:pt x="10579" y="20612"/>
                  <a:pt x="10306" y="20612"/>
                </a:cubicBezTo>
                <a:cubicBezTo>
                  <a:pt x="10165" y="20612"/>
                  <a:pt x="10039" y="20552"/>
                  <a:pt x="9949" y="20457"/>
                </a:cubicBezTo>
                <a:lnTo>
                  <a:pt x="9947" y="20459"/>
                </a:lnTo>
                <a:lnTo>
                  <a:pt x="9818" y="20342"/>
                </a:lnTo>
                <a:lnTo>
                  <a:pt x="9818" y="1256"/>
                </a:lnTo>
                <a:lnTo>
                  <a:pt x="9962" y="1126"/>
                </a:lnTo>
                <a:lnTo>
                  <a:pt x="9963" y="1127"/>
                </a:lnTo>
                <a:cubicBezTo>
                  <a:pt x="10052" y="1042"/>
                  <a:pt x="10173" y="987"/>
                  <a:pt x="10306" y="987"/>
                </a:cubicBezTo>
                <a:cubicBezTo>
                  <a:pt x="10579" y="987"/>
                  <a:pt x="10800" y="1208"/>
                  <a:pt x="10800" y="1479"/>
                </a:cubicBezTo>
                <a:cubicBezTo>
                  <a:pt x="10800" y="1479"/>
                  <a:pt x="10800" y="20121"/>
                  <a:pt x="10800" y="20121"/>
                </a:cubicBezTo>
                <a:close/>
                <a:moveTo>
                  <a:pt x="8836" y="19448"/>
                </a:moveTo>
                <a:lnTo>
                  <a:pt x="3927" y="14979"/>
                </a:lnTo>
                <a:lnTo>
                  <a:pt x="3927" y="6607"/>
                </a:lnTo>
                <a:lnTo>
                  <a:pt x="4147" y="6407"/>
                </a:lnTo>
                <a:lnTo>
                  <a:pt x="4145" y="6406"/>
                </a:lnTo>
                <a:lnTo>
                  <a:pt x="8836" y="2147"/>
                </a:lnTo>
                <a:cubicBezTo>
                  <a:pt x="8836" y="2147"/>
                  <a:pt x="8836" y="19448"/>
                  <a:pt x="8836" y="19448"/>
                </a:cubicBezTo>
                <a:close/>
                <a:moveTo>
                  <a:pt x="2945" y="14649"/>
                </a:moveTo>
                <a:cubicBezTo>
                  <a:pt x="1825" y="14285"/>
                  <a:pt x="982" y="12700"/>
                  <a:pt x="982" y="10800"/>
                </a:cubicBezTo>
                <a:cubicBezTo>
                  <a:pt x="982" y="8900"/>
                  <a:pt x="1825" y="7315"/>
                  <a:pt x="2945" y="6952"/>
                </a:cubicBezTo>
                <a:cubicBezTo>
                  <a:pt x="2945" y="6952"/>
                  <a:pt x="2945" y="14649"/>
                  <a:pt x="2945" y="14649"/>
                </a:cubicBezTo>
                <a:close/>
                <a:moveTo>
                  <a:pt x="11787" y="1472"/>
                </a:moveTo>
                <a:cubicBezTo>
                  <a:pt x="11787" y="658"/>
                  <a:pt x="11126" y="0"/>
                  <a:pt x="10308" y="0"/>
                </a:cubicBezTo>
                <a:cubicBezTo>
                  <a:pt x="9890" y="0"/>
                  <a:pt x="9515" y="174"/>
                  <a:pt x="9246" y="451"/>
                </a:cubicBezTo>
                <a:lnTo>
                  <a:pt x="3241" y="5905"/>
                </a:lnTo>
                <a:cubicBezTo>
                  <a:pt x="1434" y="6051"/>
                  <a:pt x="0" y="8183"/>
                  <a:pt x="0" y="10800"/>
                </a:cubicBezTo>
                <a:cubicBezTo>
                  <a:pt x="0" y="13425"/>
                  <a:pt x="1444" y="15563"/>
                  <a:pt x="3259" y="15696"/>
                </a:cubicBezTo>
                <a:lnTo>
                  <a:pt x="9245" y="21148"/>
                </a:lnTo>
                <a:cubicBezTo>
                  <a:pt x="9514" y="21426"/>
                  <a:pt x="9890" y="21600"/>
                  <a:pt x="10308" y="21600"/>
                </a:cubicBezTo>
                <a:cubicBezTo>
                  <a:pt x="11126" y="21600"/>
                  <a:pt x="11787" y="20941"/>
                  <a:pt x="11787" y="20129"/>
                </a:cubicBezTo>
                <a:cubicBezTo>
                  <a:pt x="11787" y="20110"/>
                  <a:pt x="11782" y="20092"/>
                  <a:pt x="11782" y="20073"/>
                </a:cubicBezTo>
                <a:lnTo>
                  <a:pt x="11782" y="1527"/>
                </a:lnTo>
                <a:cubicBezTo>
                  <a:pt x="11782" y="1508"/>
                  <a:pt x="11787" y="1490"/>
                  <a:pt x="11787" y="1472"/>
                </a:cubicBezTo>
                <a:moveTo>
                  <a:pt x="13255" y="7855"/>
                </a:moveTo>
                <a:cubicBezTo>
                  <a:pt x="12984" y="7855"/>
                  <a:pt x="12764" y="8074"/>
                  <a:pt x="12764" y="8345"/>
                </a:cubicBezTo>
                <a:cubicBezTo>
                  <a:pt x="12764" y="8617"/>
                  <a:pt x="12984" y="8836"/>
                  <a:pt x="13255" y="8836"/>
                </a:cubicBezTo>
                <a:cubicBezTo>
                  <a:pt x="14068" y="8836"/>
                  <a:pt x="14727" y="9716"/>
                  <a:pt x="14727" y="10800"/>
                </a:cubicBezTo>
                <a:cubicBezTo>
                  <a:pt x="14727" y="11884"/>
                  <a:pt x="14068" y="12764"/>
                  <a:pt x="13255" y="12764"/>
                </a:cubicBezTo>
                <a:cubicBezTo>
                  <a:pt x="12984" y="12764"/>
                  <a:pt x="12764" y="12983"/>
                  <a:pt x="12764" y="13255"/>
                </a:cubicBezTo>
                <a:cubicBezTo>
                  <a:pt x="12764" y="13526"/>
                  <a:pt x="12984" y="13745"/>
                  <a:pt x="13255" y="13745"/>
                </a:cubicBezTo>
                <a:cubicBezTo>
                  <a:pt x="14610" y="13745"/>
                  <a:pt x="15709" y="12427"/>
                  <a:pt x="15709" y="10800"/>
                </a:cubicBezTo>
                <a:cubicBezTo>
                  <a:pt x="15709" y="9173"/>
                  <a:pt x="14610" y="7855"/>
                  <a:pt x="13255" y="7855"/>
                </a:cubicBezTo>
                <a:moveTo>
                  <a:pt x="17948" y="3495"/>
                </a:moveTo>
                <a:lnTo>
                  <a:pt x="17938" y="3509"/>
                </a:lnTo>
                <a:cubicBezTo>
                  <a:pt x="17860" y="3458"/>
                  <a:pt x="17773" y="3421"/>
                  <a:pt x="17674" y="3421"/>
                </a:cubicBezTo>
                <a:cubicBezTo>
                  <a:pt x="17403" y="3421"/>
                  <a:pt x="17184" y="3641"/>
                  <a:pt x="17184" y="3912"/>
                </a:cubicBezTo>
                <a:cubicBezTo>
                  <a:pt x="17184" y="4073"/>
                  <a:pt x="17266" y="4209"/>
                  <a:pt x="17386" y="4298"/>
                </a:cubicBezTo>
                <a:cubicBezTo>
                  <a:pt x="19336" y="5711"/>
                  <a:pt x="20618" y="8095"/>
                  <a:pt x="20618" y="10800"/>
                </a:cubicBezTo>
                <a:cubicBezTo>
                  <a:pt x="20618" y="13505"/>
                  <a:pt x="19336" y="15889"/>
                  <a:pt x="17385" y="17302"/>
                </a:cubicBezTo>
                <a:lnTo>
                  <a:pt x="17389" y="17309"/>
                </a:lnTo>
                <a:cubicBezTo>
                  <a:pt x="17275" y="17398"/>
                  <a:pt x="17197" y="17531"/>
                  <a:pt x="17197" y="17688"/>
                </a:cubicBezTo>
                <a:cubicBezTo>
                  <a:pt x="17197" y="17959"/>
                  <a:pt x="17417" y="18179"/>
                  <a:pt x="17688" y="18179"/>
                </a:cubicBezTo>
                <a:cubicBezTo>
                  <a:pt x="17788" y="18179"/>
                  <a:pt x="17875" y="18142"/>
                  <a:pt x="17952" y="18091"/>
                </a:cubicBezTo>
                <a:lnTo>
                  <a:pt x="17957" y="18098"/>
                </a:lnTo>
                <a:cubicBezTo>
                  <a:pt x="17982" y="18080"/>
                  <a:pt x="18004" y="18057"/>
                  <a:pt x="18029" y="18039"/>
                </a:cubicBezTo>
                <a:cubicBezTo>
                  <a:pt x="18031" y="18037"/>
                  <a:pt x="18034" y="18035"/>
                  <a:pt x="18037" y="18033"/>
                </a:cubicBezTo>
                <a:cubicBezTo>
                  <a:pt x="20189" y="16435"/>
                  <a:pt x="21600" y="13794"/>
                  <a:pt x="21600" y="10800"/>
                </a:cubicBezTo>
                <a:cubicBezTo>
                  <a:pt x="21600" y="7763"/>
                  <a:pt x="20152" y="5085"/>
                  <a:pt x="17948" y="3495"/>
                </a:cubicBezTo>
                <a:moveTo>
                  <a:pt x="15811" y="5611"/>
                </a:moveTo>
                <a:lnTo>
                  <a:pt x="15802" y="5625"/>
                </a:lnTo>
                <a:cubicBezTo>
                  <a:pt x="15730" y="5584"/>
                  <a:pt x="15651" y="5553"/>
                  <a:pt x="15562" y="5553"/>
                </a:cubicBezTo>
                <a:cubicBezTo>
                  <a:pt x="15291" y="5553"/>
                  <a:pt x="15072" y="5773"/>
                  <a:pt x="15072" y="6044"/>
                </a:cubicBezTo>
                <a:cubicBezTo>
                  <a:pt x="15072" y="6216"/>
                  <a:pt x="15166" y="6361"/>
                  <a:pt x="15300" y="6448"/>
                </a:cubicBezTo>
                <a:lnTo>
                  <a:pt x="15299" y="6450"/>
                </a:lnTo>
                <a:cubicBezTo>
                  <a:pt x="16709" y="7270"/>
                  <a:pt x="17673" y="8909"/>
                  <a:pt x="17673" y="10800"/>
                </a:cubicBezTo>
                <a:cubicBezTo>
                  <a:pt x="17673" y="12688"/>
                  <a:pt x="16712" y="14325"/>
                  <a:pt x="15305" y="15146"/>
                </a:cubicBezTo>
                <a:lnTo>
                  <a:pt x="15309" y="15151"/>
                </a:lnTo>
                <a:cubicBezTo>
                  <a:pt x="15174" y="15239"/>
                  <a:pt x="15080" y="15384"/>
                  <a:pt x="15080" y="15555"/>
                </a:cubicBezTo>
                <a:cubicBezTo>
                  <a:pt x="15080" y="15827"/>
                  <a:pt x="15300" y="16046"/>
                  <a:pt x="15571" y="16046"/>
                </a:cubicBezTo>
                <a:cubicBezTo>
                  <a:pt x="15660" y="16046"/>
                  <a:pt x="15740" y="16016"/>
                  <a:pt x="15812" y="15975"/>
                </a:cubicBezTo>
                <a:lnTo>
                  <a:pt x="15819" y="15985"/>
                </a:lnTo>
                <a:cubicBezTo>
                  <a:pt x="17507" y="14989"/>
                  <a:pt x="18655" y="13041"/>
                  <a:pt x="18655" y="10800"/>
                </a:cubicBezTo>
                <a:cubicBezTo>
                  <a:pt x="18655" y="8556"/>
                  <a:pt x="17504" y="6606"/>
                  <a:pt x="15811" y="5611"/>
                </a:cubicBezTo>
              </a:path>
            </a:pathLst>
          </a:custGeom>
          <a:solidFill>
            <a:schemeClr val="bg1"/>
          </a:solidFill>
          <a:ln w="12700">
            <a:miter lim="400000"/>
          </a:ln>
        </p:spPr>
        <p:txBody>
          <a:bodyPr lIns="36576" tIns="36576" rIns="36576" bIns="36576" anchor="ctr"/>
          <a:lstStyle/>
          <a:p>
            <a:pPr algn="ctr" defTabSz="438901" hangingPunct="0">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3000" kern="0">
              <a:solidFill>
                <a:srgbClr val="FFFFFF"/>
              </a:solidFill>
              <a:effectLst>
                <a:outerShdw blurRad="38100" dist="12700" dir="5400000" rotWithShape="0">
                  <a:srgbClr val="000000">
                    <a:alpha val="50000"/>
                  </a:srgbClr>
                </a:outerShdw>
              </a:effectLst>
              <a:latin typeface="Arial"/>
              <a:ea typeface="Arial"/>
              <a:cs typeface="Arial"/>
              <a:sym typeface="Gill Sans"/>
            </a:endParaRPr>
          </a:p>
        </p:txBody>
      </p:sp>
      <p:sp>
        <p:nvSpPr>
          <p:cNvPr id="30" name="Shape 2543"/>
          <p:cNvSpPr/>
          <p:nvPr/>
        </p:nvSpPr>
        <p:spPr>
          <a:xfrm>
            <a:off x="4859926" y="4907075"/>
            <a:ext cx="685996" cy="685940"/>
          </a:xfrm>
          <a:custGeom>
            <a:avLst/>
            <a:gdLst/>
            <a:ahLst/>
            <a:cxnLst>
              <a:cxn ang="0">
                <a:pos x="wd2" y="hd2"/>
              </a:cxn>
              <a:cxn ang="5400000">
                <a:pos x="wd2" y="hd2"/>
              </a:cxn>
              <a:cxn ang="10800000">
                <a:pos x="wd2" y="hd2"/>
              </a:cxn>
              <a:cxn ang="16200000">
                <a:pos x="wd2" y="hd2"/>
              </a:cxn>
            </a:cxnLst>
            <a:rect l="0" t="0" r="r" b="b"/>
            <a:pathLst>
              <a:path w="21600" h="21600" extrusionOk="0">
                <a:moveTo>
                  <a:pt x="10804" y="20618"/>
                </a:moveTo>
                <a:lnTo>
                  <a:pt x="15069" y="13232"/>
                </a:lnTo>
                <a:lnTo>
                  <a:pt x="15063" y="13228"/>
                </a:lnTo>
                <a:cubicBezTo>
                  <a:pt x="15472" y="12512"/>
                  <a:pt x="15709" y="11684"/>
                  <a:pt x="15709" y="10800"/>
                </a:cubicBezTo>
                <a:cubicBezTo>
                  <a:pt x="15709" y="9192"/>
                  <a:pt x="14932" y="7768"/>
                  <a:pt x="13737" y="6873"/>
                </a:cubicBezTo>
                <a:lnTo>
                  <a:pt x="19796" y="6873"/>
                </a:lnTo>
                <a:cubicBezTo>
                  <a:pt x="20322" y="8076"/>
                  <a:pt x="20618" y="9403"/>
                  <a:pt x="20618" y="10800"/>
                </a:cubicBezTo>
                <a:cubicBezTo>
                  <a:pt x="20618" y="16221"/>
                  <a:pt x="16225" y="20615"/>
                  <a:pt x="10804" y="20618"/>
                </a:cubicBezTo>
                <a:moveTo>
                  <a:pt x="9708" y="20554"/>
                </a:moveTo>
                <a:cubicBezTo>
                  <a:pt x="4800" y="20010"/>
                  <a:pt x="982" y="15853"/>
                  <a:pt x="982" y="10800"/>
                </a:cubicBezTo>
                <a:cubicBezTo>
                  <a:pt x="982" y="9010"/>
                  <a:pt x="1468" y="7337"/>
                  <a:pt x="2305" y="5892"/>
                </a:cubicBezTo>
                <a:lnTo>
                  <a:pt x="6452" y="13076"/>
                </a:lnTo>
                <a:cubicBezTo>
                  <a:pt x="7273" y="14640"/>
                  <a:pt x="8911" y="15709"/>
                  <a:pt x="10800" y="15709"/>
                </a:cubicBezTo>
                <a:cubicBezTo>
                  <a:pt x="11487" y="15709"/>
                  <a:pt x="12141" y="15567"/>
                  <a:pt x="12734" y="15312"/>
                </a:cubicBezTo>
                <a:cubicBezTo>
                  <a:pt x="12734" y="15312"/>
                  <a:pt x="9708" y="20554"/>
                  <a:pt x="9708" y="20554"/>
                </a:cubicBezTo>
                <a:close/>
                <a:moveTo>
                  <a:pt x="7315" y="12607"/>
                </a:moveTo>
                <a:cubicBezTo>
                  <a:pt x="7034" y="12065"/>
                  <a:pt x="6873" y="11452"/>
                  <a:pt x="6873" y="10800"/>
                </a:cubicBezTo>
                <a:cubicBezTo>
                  <a:pt x="6873" y="8631"/>
                  <a:pt x="8631" y="6873"/>
                  <a:pt x="10800" y="6873"/>
                </a:cubicBezTo>
                <a:cubicBezTo>
                  <a:pt x="12969" y="6873"/>
                  <a:pt x="14727" y="8631"/>
                  <a:pt x="14727" y="10800"/>
                </a:cubicBezTo>
                <a:cubicBezTo>
                  <a:pt x="14727" y="12969"/>
                  <a:pt x="12969" y="14727"/>
                  <a:pt x="10800" y="14727"/>
                </a:cubicBezTo>
                <a:cubicBezTo>
                  <a:pt x="9318" y="14727"/>
                  <a:pt x="8029" y="13906"/>
                  <a:pt x="7360" y="12694"/>
                </a:cubicBezTo>
                <a:lnTo>
                  <a:pt x="7364" y="12691"/>
                </a:lnTo>
                <a:cubicBezTo>
                  <a:pt x="7364" y="12691"/>
                  <a:pt x="7315" y="12607"/>
                  <a:pt x="7315" y="12607"/>
                </a:cubicBezTo>
                <a:close/>
                <a:moveTo>
                  <a:pt x="10800" y="982"/>
                </a:moveTo>
                <a:cubicBezTo>
                  <a:pt x="14432" y="982"/>
                  <a:pt x="17596" y="2959"/>
                  <a:pt x="19294" y="5891"/>
                </a:cubicBezTo>
                <a:lnTo>
                  <a:pt x="10800" y="5891"/>
                </a:lnTo>
                <a:cubicBezTo>
                  <a:pt x="8290" y="5891"/>
                  <a:pt x="6223" y="7776"/>
                  <a:pt x="5930" y="10207"/>
                </a:cubicBezTo>
                <a:lnTo>
                  <a:pt x="2909" y="4975"/>
                </a:lnTo>
                <a:cubicBezTo>
                  <a:pt x="4697" y="2557"/>
                  <a:pt x="7561" y="982"/>
                  <a:pt x="10800" y="982"/>
                </a:cubicBezTo>
                <a:moveTo>
                  <a:pt x="10800" y="0"/>
                </a:moveTo>
                <a:cubicBezTo>
                  <a:pt x="4835" y="0"/>
                  <a:pt x="0" y="4836"/>
                  <a:pt x="0" y="10800"/>
                </a:cubicBezTo>
                <a:cubicBezTo>
                  <a:pt x="0" y="16765"/>
                  <a:pt x="4835" y="21600"/>
                  <a:pt x="10800" y="21600"/>
                </a:cubicBezTo>
                <a:cubicBezTo>
                  <a:pt x="16765" y="21600"/>
                  <a:pt x="21600" y="16765"/>
                  <a:pt x="21600" y="10800"/>
                </a:cubicBezTo>
                <a:cubicBezTo>
                  <a:pt x="21600" y="4836"/>
                  <a:pt x="16765" y="0"/>
                  <a:pt x="10800" y="0"/>
                </a:cubicBezTo>
              </a:path>
            </a:pathLst>
          </a:custGeom>
          <a:solidFill>
            <a:schemeClr val="bg1"/>
          </a:solidFill>
          <a:ln w="12700">
            <a:miter lim="400000"/>
          </a:ln>
        </p:spPr>
        <p:txBody>
          <a:bodyPr lIns="36576" tIns="36576" rIns="36576" bIns="36576" anchor="ctr"/>
          <a:lstStyle/>
          <a:p>
            <a:pPr algn="ctr" defTabSz="438901" hangingPunct="0">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3000" kern="0">
              <a:solidFill>
                <a:srgbClr val="FFFFFF"/>
              </a:solidFill>
              <a:effectLst>
                <a:outerShdw blurRad="38100" dist="12700" dir="5400000" rotWithShape="0">
                  <a:srgbClr val="000000">
                    <a:alpha val="50000"/>
                  </a:srgbClr>
                </a:outerShdw>
              </a:effectLst>
              <a:latin typeface="Arial"/>
              <a:ea typeface="Arial"/>
              <a:cs typeface="Arial"/>
              <a:sym typeface="Gill Sans"/>
            </a:endParaRPr>
          </a:p>
        </p:txBody>
      </p:sp>
      <p:sp>
        <p:nvSpPr>
          <p:cNvPr id="31" name="Shape 2548"/>
          <p:cNvSpPr/>
          <p:nvPr/>
        </p:nvSpPr>
        <p:spPr>
          <a:xfrm>
            <a:off x="10206216" y="3505123"/>
            <a:ext cx="563383" cy="563893"/>
          </a:xfrm>
          <a:custGeom>
            <a:avLst/>
            <a:gdLst/>
            <a:ahLst/>
            <a:cxnLst>
              <a:cxn ang="0">
                <a:pos x="wd2" y="hd2"/>
              </a:cxn>
              <a:cxn ang="5400000">
                <a:pos x="wd2" y="hd2"/>
              </a:cxn>
              <a:cxn ang="10800000">
                <a:pos x="wd2" y="hd2"/>
              </a:cxn>
              <a:cxn ang="16200000">
                <a:pos x="wd2" y="hd2"/>
              </a:cxn>
            </a:cxnLst>
            <a:rect l="0" t="0" r="r" b="b"/>
            <a:pathLst>
              <a:path w="21600" h="21600" extrusionOk="0">
                <a:moveTo>
                  <a:pt x="982" y="3820"/>
                </a:moveTo>
                <a:lnTo>
                  <a:pt x="7853" y="2877"/>
                </a:lnTo>
                <a:lnTo>
                  <a:pt x="7853" y="8838"/>
                </a:lnTo>
                <a:lnTo>
                  <a:pt x="982" y="8838"/>
                </a:lnTo>
                <a:cubicBezTo>
                  <a:pt x="982" y="8838"/>
                  <a:pt x="982" y="3820"/>
                  <a:pt x="982" y="3820"/>
                </a:cubicBezTo>
                <a:close/>
                <a:moveTo>
                  <a:pt x="0" y="9819"/>
                </a:moveTo>
                <a:lnTo>
                  <a:pt x="8835" y="9819"/>
                </a:lnTo>
                <a:lnTo>
                  <a:pt x="8835" y="1752"/>
                </a:lnTo>
                <a:lnTo>
                  <a:pt x="0" y="2964"/>
                </a:lnTo>
                <a:cubicBezTo>
                  <a:pt x="0" y="2964"/>
                  <a:pt x="0" y="9819"/>
                  <a:pt x="0" y="9819"/>
                </a:cubicBezTo>
                <a:close/>
                <a:moveTo>
                  <a:pt x="20618" y="8838"/>
                </a:moveTo>
                <a:lnTo>
                  <a:pt x="11771" y="8838"/>
                </a:lnTo>
                <a:lnTo>
                  <a:pt x="11771" y="2339"/>
                </a:lnTo>
                <a:lnTo>
                  <a:pt x="20618" y="1125"/>
                </a:lnTo>
                <a:cubicBezTo>
                  <a:pt x="20618" y="1125"/>
                  <a:pt x="20618" y="8838"/>
                  <a:pt x="20618" y="8838"/>
                </a:cubicBezTo>
                <a:close/>
                <a:moveTo>
                  <a:pt x="10789" y="1484"/>
                </a:moveTo>
                <a:lnTo>
                  <a:pt x="10789" y="9819"/>
                </a:lnTo>
                <a:lnTo>
                  <a:pt x="21600" y="9819"/>
                </a:lnTo>
                <a:lnTo>
                  <a:pt x="21600" y="0"/>
                </a:lnTo>
                <a:cubicBezTo>
                  <a:pt x="21600" y="0"/>
                  <a:pt x="10789" y="1484"/>
                  <a:pt x="10789" y="1484"/>
                </a:cubicBezTo>
                <a:close/>
                <a:moveTo>
                  <a:pt x="982" y="12763"/>
                </a:moveTo>
                <a:lnTo>
                  <a:pt x="7853" y="12763"/>
                </a:lnTo>
                <a:lnTo>
                  <a:pt x="7853" y="18722"/>
                </a:lnTo>
                <a:lnTo>
                  <a:pt x="982" y="17780"/>
                </a:lnTo>
                <a:cubicBezTo>
                  <a:pt x="982" y="17780"/>
                  <a:pt x="982" y="12763"/>
                  <a:pt x="982" y="12763"/>
                </a:cubicBezTo>
                <a:close/>
                <a:moveTo>
                  <a:pt x="0" y="18635"/>
                </a:moveTo>
                <a:lnTo>
                  <a:pt x="8835" y="19848"/>
                </a:lnTo>
                <a:lnTo>
                  <a:pt x="8835" y="11782"/>
                </a:lnTo>
                <a:lnTo>
                  <a:pt x="0" y="11782"/>
                </a:lnTo>
                <a:cubicBezTo>
                  <a:pt x="0" y="11782"/>
                  <a:pt x="0" y="18635"/>
                  <a:pt x="0" y="18635"/>
                </a:cubicBezTo>
                <a:close/>
                <a:moveTo>
                  <a:pt x="11771" y="12763"/>
                </a:moveTo>
                <a:lnTo>
                  <a:pt x="20618" y="12763"/>
                </a:lnTo>
                <a:lnTo>
                  <a:pt x="20618" y="20475"/>
                </a:lnTo>
                <a:lnTo>
                  <a:pt x="11771" y="19261"/>
                </a:lnTo>
                <a:cubicBezTo>
                  <a:pt x="11771" y="19261"/>
                  <a:pt x="11771" y="12763"/>
                  <a:pt x="11771" y="12763"/>
                </a:cubicBezTo>
                <a:close/>
                <a:moveTo>
                  <a:pt x="10789" y="20116"/>
                </a:moveTo>
                <a:lnTo>
                  <a:pt x="21600" y="21600"/>
                </a:lnTo>
                <a:lnTo>
                  <a:pt x="21600" y="11782"/>
                </a:lnTo>
                <a:lnTo>
                  <a:pt x="10789" y="11782"/>
                </a:lnTo>
                <a:cubicBezTo>
                  <a:pt x="10789" y="11782"/>
                  <a:pt x="10789" y="20116"/>
                  <a:pt x="10789" y="20116"/>
                </a:cubicBezTo>
                <a:close/>
              </a:path>
            </a:pathLst>
          </a:custGeom>
          <a:solidFill>
            <a:schemeClr val="bg1"/>
          </a:solidFill>
          <a:ln w="12700">
            <a:miter lim="400000"/>
          </a:ln>
        </p:spPr>
        <p:txBody>
          <a:bodyPr lIns="36576" tIns="36576" rIns="36576" bIns="36576" anchor="ctr"/>
          <a:lstStyle/>
          <a:p>
            <a:pPr algn="ctr" defTabSz="438901" hangingPunct="0">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sz="3000" kern="0">
              <a:solidFill>
                <a:srgbClr val="FFFFFF"/>
              </a:solidFill>
              <a:effectLst>
                <a:outerShdw blurRad="38100" dist="12700" dir="5400000" rotWithShape="0">
                  <a:srgbClr val="000000">
                    <a:alpha val="50000"/>
                  </a:srgbClr>
                </a:outerShdw>
              </a:effectLst>
              <a:latin typeface="Arial"/>
              <a:ea typeface="Arial"/>
              <a:cs typeface="Arial"/>
              <a:sym typeface="Gill Sans"/>
            </a:endParaRPr>
          </a:p>
        </p:txBody>
      </p:sp>
      <p:sp>
        <p:nvSpPr>
          <p:cNvPr id="33" name="Content Placeholder 2"/>
          <p:cNvSpPr txBox="1">
            <a:spLocks/>
          </p:cNvSpPr>
          <p:nvPr/>
        </p:nvSpPr>
        <p:spPr>
          <a:xfrm>
            <a:off x="706835" y="710428"/>
            <a:ext cx="10596094" cy="725340"/>
          </a:xfrm>
          <a:prstGeom prst="rect">
            <a:avLst/>
          </a:prstGeom>
        </p:spPr>
        <p:txBody>
          <a:bodyPr vert="horz" lIns="91440" tIns="45720" rIns="91440" bIns="45720" rtlCol="0" anchor="t">
            <a:noAutofit/>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100" kern="1200" cap="none">
                <a:solidFill>
                  <a:schemeClr val="tx1"/>
                </a:solidFill>
                <a:effectLst/>
                <a:latin typeface="+mn-lt"/>
                <a:ea typeface="+mn-ea"/>
                <a:cs typeface="+mn-cs"/>
              </a:defRPr>
            </a:lvl1pPr>
            <a:lvl2pPr marL="457200" indent="0" algn="ct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ctr">
              <a:buClr>
                <a:srgbClr val="202F3D">
                  <a:lumMod val="75000"/>
                </a:srgbClr>
              </a:buClr>
            </a:pPr>
            <a:r>
              <a:rPr lang="en-US" altLang="zh-CN" sz="2000" b="1" spc="300" dirty="0">
                <a:solidFill>
                  <a:schemeClr val="bg2">
                    <a:lumMod val="50000"/>
                  </a:schemeClr>
                </a:solidFill>
                <a:latin typeface="Times New Roman" pitchFamily="18" charset="0"/>
                <a:ea typeface="微软雅黑" panose="020B0503020204020204" pitchFamily="34" charset="-122"/>
                <a:cs typeface="Times New Roman" pitchFamily="18" charset="0"/>
              </a:rPr>
              <a:t>Comparing the culture of entrepreneurship in China and Germany</a:t>
            </a:r>
            <a:endParaRPr lang="en-US" sz="2000" b="1" spc="300" dirty="0">
              <a:solidFill>
                <a:schemeClr val="bg2">
                  <a:lumMod val="50000"/>
                </a:schemeClr>
              </a:solidFill>
              <a:latin typeface="Times New Roman" pitchFamily="18" charset="0"/>
              <a:ea typeface="微软雅黑" panose="020B0503020204020204" pitchFamily="34" charset="-122"/>
              <a:cs typeface="Times New Roman" pitchFamily="18" charset="0"/>
            </a:endParaRPr>
          </a:p>
        </p:txBody>
      </p:sp>
    </p:spTree>
    <p:extLst>
      <p:ext uri="{BB962C8B-B14F-4D97-AF65-F5344CB8AC3E}">
        <p14:creationId xmlns:p14="http://schemas.microsoft.com/office/powerpoint/2010/main" val="470472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anim calcmode="lin" valueType="num">
                                      <p:cBhvr>
                                        <p:cTn id="8" dur="500" fill="hold"/>
                                        <p:tgtEl>
                                          <p:spTgt spid="33"/>
                                        </p:tgtEl>
                                        <p:attrNameLst>
                                          <p:attrName>ppt_x</p:attrName>
                                        </p:attrNameLst>
                                      </p:cBhvr>
                                      <p:tavLst>
                                        <p:tav tm="0">
                                          <p:val>
                                            <p:strVal val="#ppt_x"/>
                                          </p:val>
                                        </p:tav>
                                        <p:tav tm="100000">
                                          <p:val>
                                            <p:strVal val="#ppt_x"/>
                                          </p:val>
                                        </p:tav>
                                      </p:tavLst>
                                    </p:anim>
                                    <p:anim calcmode="lin" valueType="num">
                                      <p:cBhvr>
                                        <p:cTn id="9" dur="500" fill="hold"/>
                                        <p:tgtEl>
                                          <p:spTgt spid="33"/>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10" presetClass="entr" presetSubtype="0"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par>
                          <p:cTn id="14" fill="hold">
                            <p:stCondLst>
                              <p:cond delay="1000"/>
                            </p:stCondLst>
                            <p:childTnLst>
                              <p:par>
                                <p:cTn id="15" presetID="10" presetClass="entr" presetSubtype="0"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p:stCondLst>
                              <p:cond delay="1500"/>
                            </p:stCondLst>
                            <p:childTnLst>
                              <p:par>
                                <p:cTn id="19" presetID="22" presetClass="entr" presetSubtype="2" fill="hold" grpId="0" nodeType="after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wipe(right)">
                                      <p:cBhvr>
                                        <p:cTn id="21" dur="500"/>
                                        <p:tgtEl>
                                          <p:spTgt spid="2"/>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wipe(left)">
                                      <p:cBhvr>
                                        <p:cTn id="24" dur="500"/>
                                        <p:tgtEl>
                                          <p:spTgt spid="4"/>
                                        </p:tgtEl>
                                      </p:cBhvr>
                                    </p:animEffect>
                                  </p:childTnLst>
                                </p:cTn>
                              </p:par>
                            </p:childTnLst>
                          </p:cTn>
                        </p:par>
                        <p:par>
                          <p:cTn id="25" fill="hold">
                            <p:stCondLst>
                              <p:cond delay="2000"/>
                            </p:stCondLst>
                            <p:childTnLst>
                              <p:par>
                                <p:cTn id="26" presetID="10" presetClass="entr" presetSubtype="0" fill="hold" grpId="0" nodeType="after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par>
                          <p:cTn id="29" fill="hold">
                            <p:stCondLst>
                              <p:cond delay="2500"/>
                            </p:stCondLst>
                            <p:childTnLst>
                              <p:par>
                                <p:cTn id="30" presetID="10" presetClass="entr" presetSubtype="0" fill="hold" grpId="0" nodeType="after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par>
                          <p:cTn id="33" fill="hold">
                            <p:stCondLst>
                              <p:cond delay="3000"/>
                            </p:stCondLst>
                            <p:childTnLst>
                              <p:par>
                                <p:cTn id="34" presetID="22" presetClass="entr" presetSubtype="8" fill="hold" grpId="0" nodeType="after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wipe(left)">
                                      <p:cBhvr>
                                        <p:cTn id="36" dur="500"/>
                                        <p:tgtEl>
                                          <p:spTgt spid="6"/>
                                        </p:tgtEl>
                                      </p:cBhvr>
                                    </p:animEffect>
                                  </p:childTnLst>
                                </p:cTn>
                              </p:par>
                              <p:par>
                                <p:cTn id="37" presetID="22" presetClass="entr" presetSubtype="2" fill="hold" grpId="0" nodeType="with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wipe(right)">
                                      <p:cBhvr>
                                        <p:cTn id="39" dur="500"/>
                                        <p:tgtEl>
                                          <p:spTgt spid="8"/>
                                        </p:tgtEl>
                                      </p:cBhvr>
                                    </p:animEffect>
                                  </p:childTnLst>
                                </p:cTn>
                              </p:par>
                            </p:childTnLst>
                          </p:cTn>
                        </p:par>
                        <p:par>
                          <p:cTn id="40" fill="hold">
                            <p:stCondLst>
                              <p:cond delay="3500"/>
                            </p:stCondLst>
                            <p:childTnLst>
                              <p:par>
                                <p:cTn id="41" presetID="10" presetClass="entr" presetSubtype="0" fill="hold" grpId="0" nodeType="after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500"/>
                                        <p:tgtEl>
                                          <p:spTgt spid="11"/>
                                        </p:tgtEl>
                                      </p:cBhvr>
                                    </p:animEffect>
                                  </p:childTnLst>
                                </p:cTn>
                              </p:par>
                            </p:childTnLst>
                          </p:cTn>
                        </p:par>
                        <p:par>
                          <p:cTn id="44" fill="hold">
                            <p:stCondLst>
                              <p:cond delay="4000"/>
                            </p:stCondLst>
                            <p:childTnLst>
                              <p:par>
                                <p:cTn id="45" presetID="10" presetClass="entr" presetSubtype="0" fill="hold" grpId="0" nodeType="after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par>
                          <p:cTn id="48" fill="hold">
                            <p:stCondLst>
                              <p:cond delay="4500"/>
                            </p:stCondLst>
                            <p:childTnLst>
                              <p:par>
                                <p:cTn id="49" presetID="22" presetClass="entr" presetSubtype="2" fill="hold" grpId="0" nodeType="afterEffect">
                                  <p:stCondLst>
                                    <p:cond delay="0"/>
                                  </p:stCondLst>
                                  <p:childTnLst>
                                    <p:set>
                                      <p:cBhvr>
                                        <p:cTn id="50" dur="1" fill="hold">
                                          <p:stCondLst>
                                            <p:cond delay="0"/>
                                          </p:stCondLst>
                                        </p:cTn>
                                        <p:tgtEl>
                                          <p:spTgt spid="10"/>
                                        </p:tgtEl>
                                        <p:attrNameLst>
                                          <p:attrName>style.visibility</p:attrName>
                                        </p:attrNameLst>
                                      </p:cBhvr>
                                      <p:to>
                                        <p:strVal val="visible"/>
                                      </p:to>
                                    </p:set>
                                    <p:animEffect transition="in" filter="wipe(right)">
                                      <p:cBhvr>
                                        <p:cTn id="51" dur="500"/>
                                        <p:tgtEl>
                                          <p:spTgt spid="10"/>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12"/>
                                        </p:tgtEl>
                                        <p:attrNameLst>
                                          <p:attrName>style.visibility</p:attrName>
                                        </p:attrNameLst>
                                      </p:cBhvr>
                                      <p:to>
                                        <p:strVal val="visible"/>
                                      </p:to>
                                    </p:set>
                                    <p:animEffect transition="in" filter="wipe(left)">
                                      <p:cBhvr>
                                        <p:cTn id="54" dur="500"/>
                                        <p:tgtEl>
                                          <p:spTgt spid="12"/>
                                        </p:tgtEl>
                                      </p:cBhvr>
                                    </p:animEffect>
                                  </p:childTnLst>
                                </p:cTn>
                              </p:par>
                            </p:childTnLst>
                          </p:cTn>
                        </p:par>
                        <p:par>
                          <p:cTn id="55" fill="hold">
                            <p:stCondLst>
                              <p:cond delay="5000"/>
                            </p:stCondLst>
                            <p:childTnLst>
                              <p:par>
                                <p:cTn id="56" presetID="22" presetClass="entr" presetSubtype="2" fill="hold" grpId="0" nodeType="afterEffect">
                                  <p:stCondLst>
                                    <p:cond delay="0"/>
                                  </p:stCondLst>
                                  <p:childTnLst>
                                    <p:set>
                                      <p:cBhvr>
                                        <p:cTn id="57" dur="1" fill="hold">
                                          <p:stCondLst>
                                            <p:cond delay="0"/>
                                          </p:stCondLst>
                                        </p:cTn>
                                        <p:tgtEl>
                                          <p:spTgt spid="20"/>
                                        </p:tgtEl>
                                        <p:attrNameLst>
                                          <p:attrName>style.visibility</p:attrName>
                                        </p:attrNameLst>
                                      </p:cBhvr>
                                      <p:to>
                                        <p:strVal val="visible"/>
                                      </p:to>
                                    </p:set>
                                    <p:animEffect transition="in" filter="wipe(right)">
                                      <p:cBhvr>
                                        <p:cTn id="58" dur="500"/>
                                        <p:tgtEl>
                                          <p:spTgt spid="20"/>
                                        </p:tgtEl>
                                      </p:cBhvr>
                                    </p:animEffect>
                                  </p:childTnLst>
                                </p:cTn>
                              </p:par>
                              <p:par>
                                <p:cTn id="59" presetID="22" presetClass="entr" presetSubtype="8" fill="hold" grpId="0" nodeType="withEffect">
                                  <p:stCondLst>
                                    <p:cond delay="0"/>
                                  </p:stCondLst>
                                  <p:childTnLst>
                                    <p:set>
                                      <p:cBhvr>
                                        <p:cTn id="60" dur="1" fill="hold">
                                          <p:stCondLst>
                                            <p:cond delay="0"/>
                                          </p:stCondLst>
                                        </p:cTn>
                                        <p:tgtEl>
                                          <p:spTgt spid="23"/>
                                        </p:tgtEl>
                                        <p:attrNameLst>
                                          <p:attrName>style.visibility</p:attrName>
                                        </p:attrNameLst>
                                      </p:cBhvr>
                                      <p:to>
                                        <p:strVal val="visible"/>
                                      </p:to>
                                    </p:set>
                                    <p:animEffect transition="in" filter="wipe(left)">
                                      <p:cBhvr>
                                        <p:cTn id="61" dur="500"/>
                                        <p:tgtEl>
                                          <p:spTgt spid="23"/>
                                        </p:tgtEl>
                                      </p:cBhvr>
                                    </p:animEffect>
                                  </p:childTnLst>
                                </p:cTn>
                              </p:par>
                            </p:childTnLst>
                          </p:cTn>
                        </p:par>
                        <p:par>
                          <p:cTn id="62" fill="hold">
                            <p:stCondLst>
                              <p:cond delay="5500"/>
                            </p:stCondLst>
                            <p:childTnLst>
                              <p:par>
                                <p:cTn id="63" presetID="22" presetClass="entr" presetSubtype="8" fill="hold" grpId="0" nodeType="afterEffect">
                                  <p:stCondLst>
                                    <p:cond delay="0"/>
                                  </p:stCondLst>
                                  <p:childTnLst>
                                    <p:set>
                                      <p:cBhvr>
                                        <p:cTn id="64" dur="1" fill="hold">
                                          <p:stCondLst>
                                            <p:cond delay="0"/>
                                          </p:stCondLst>
                                        </p:cTn>
                                        <p:tgtEl>
                                          <p:spTgt spid="21"/>
                                        </p:tgtEl>
                                        <p:attrNameLst>
                                          <p:attrName>style.visibility</p:attrName>
                                        </p:attrNameLst>
                                      </p:cBhvr>
                                      <p:to>
                                        <p:strVal val="visible"/>
                                      </p:to>
                                    </p:set>
                                    <p:animEffect transition="in" filter="wipe(left)">
                                      <p:cBhvr>
                                        <p:cTn id="65" dur="500"/>
                                        <p:tgtEl>
                                          <p:spTgt spid="21"/>
                                        </p:tgtEl>
                                      </p:cBhvr>
                                    </p:animEffect>
                                  </p:childTnLst>
                                </p:cTn>
                              </p:par>
                              <p:par>
                                <p:cTn id="66" presetID="22" presetClass="entr" presetSubtype="2" fill="hold" grpId="0" nodeType="withEffect">
                                  <p:stCondLst>
                                    <p:cond delay="0"/>
                                  </p:stCondLst>
                                  <p:childTnLst>
                                    <p:set>
                                      <p:cBhvr>
                                        <p:cTn id="67" dur="1" fill="hold">
                                          <p:stCondLst>
                                            <p:cond delay="0"/>
                                          </p:stCondLst>
                                        </p:cTn>
                                        <p:tgtEl>
                                          <p:spTgt spid="24"/>
                                        </p:tgtEl>
                                        <p:attrNameLst>
                                          <p:attrName>style.visibility</p:attrName>
                                        </p:attrNameLst>
                                      </p:cBhvr>
                                      <p:to>
                                        <p:strVal val="visible"/>
                                      </p:to>
                                    </p:set>
                                    <p:animEffect transition="in" filter="wipe(right)">
                                      <p:cBhvr>
                                        <p:cTn id="68" dur="500"/>
                                        <p:tgtEl>
                                          <p:spTgt spid="24"/>
                                        </p:tgtEl>
                                      </p:cBhvr>
                                    </p:animEffect>
                                  </p:childTnLst>
                                </p:cTn>
                              </p:par>
                            </p:childTnLst>
                          </p:cTn>
                        </p:par>
                        <p:par>
                          <p:cTn id="69" fill="hold">
                            <p:stCondLst>
                              <p:cond delay="6000"/>
                            </p:stCondLst>
                            <p:childTnLst>
                              <p:par>
                                <p:cTn id="70" presetID="22" presetClass="entr" presetSubtype="2" fill="hold" grpId="0" nodeType="after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wipe(right)">
                                      <p:cBhvr>
                                        <p:cTn id="72" dur="500"/>
                                        <p:tgtEl>
                                          <p:spTgt spid="22"/>
                                        </p:tgtEl>
                                      </p:cBhvr>
                                    </p:animEffect>
                                  </p:childTnLst>
                                </p:cTn>
                              </p:par>
                              <p:par>
                                <p:cTn id="73" presetID="22" presetClass="entr" presetSubtype="8" fill="hold" grpId="0" nodeType="withEffect">
                                  <p:stCondLst>
                                    <p:cond delay="0"/>
                                  </p:stCondLst>
                                  <p:childTnLst>
                                    <p:set>
                                      <p:cBhvr>
                                        <p:cTn id="74" dur="1" fill="hold">
                                          <p:stCondLst>
                                            <p:cond delay="0"/>
                                          </p:stCondLst>
                                        </p:cTn>
                                        <p:tgtEl>
                                          <p:spTgt spid="25"/>
                                        </p:tgtEl>
                                        <p:attrNameLst>
                                          <p:attrName>style.visibility</p:attrName>
                                        </p:attrNameLst>
                                      </p:cBhvr>
                                      <p:to>
                                        <p:strVal val="visible"/>
                                      </p:to>
                                    </p:set>
                                    <p:animEffect transition="in" filter="wipe(left)">
                                      <p:cBhvr>
                                        <p:cTn id="75" dur="500"/>
                                        <p:tgtEl>
                                          <p:spTgt spid="25"/>
                                        </p:tgtEl>
                                      </p:cBhvr>
                                    </p:animEffect>
                                  </p:childTnLst>
                                </p:cTn>
                              </p:par>
                              <p:par>
                                <p:cTn id="76" presetID="42" presetClass="entr" presetSubtype="0" fill="hold" nodeType="withEffect">
                                  <p:stCondLst>
                                    <p:cond delay="0"/>
                                  </p:stCondLst>
                                  <p:childTnLst>
                                    <p:set>
                                      <p:cBhvr>
                                        <p:cTn id="77" dur="1" fill="hold">
                                          <p:stCondLst>
                                            <p:cond delay="0"/>
                                          </p:stCondLst>
                                        </p:cTn>
                                        <p:tgtEl>
                                          <p:spTgt spid="33">
                                            <p:txEl>
                                              <p:pRg st="0" end="0"/>
                                            </p:txEl>
                                          </p:spTgt>
                                        </p:tgtEl>
                                        <p:attrNameLst>
                                          <p:attrName>style.visibility</p:attrName>
                                        </p:attrNameLst>
                                      </p:cBhvr>
                                      <p:to>
                                        <p:strVal val="visible"/>
                                      </p:to>
                                    </p:set>
                                    <p:animEffect transition="in" filter="fade">
                                      <p:cBhvr>
                                        <p:cTn id="78" dur="500"/>
                                        <p:tgtEl>
                                          <p:spTgt spid="33">
                                            <p:txEl>
                                              <p:pRg st="0" end="0"/>
                                            </p:txEl>
                                          </p:spTgt>
                                        </p:tgtEl>
                                      </p:cBhvr>
                                    </p:animEffect>
                                    <p:anim calcmode="lin" valueType="num">
                                      <p:cBhvr>
                                        <p:cTn id="79" dur="500" fill="hold"/>
                                        <p:tgtEl>
                                          <p:spTgt spid="33">
                                            <p:txEl>
                                              <p:pRg st="0" end="0"/>
                                            </p:txEl>
                                          </p:spTgt>
                                        </p:tgtEl>
                                        <p:attrNameLst>
                                          <p:attrName>ppt_x</p:attrName>
                                        </p:attrNameLst>
                                      </p:cBhvr>
                                      <p:tavLst>
                                        <p:tav tm="0">
                                          <p:val>
                                            <p:strVal val="#ppt_x"/>
                                          </p:val>
                                        </p:tav>
                                        <p:tav tm="100000">
                                          <p:val>
                                            <p:strVal val="#ppt_x"/>
                                          </p:val>
                                        </p:tav>
                                      </p:tavLst>
                                    </p:anim>
                                    <p:anim calcmode="lin" valueType="num">
                                      <p:cBhvr>
                                        <p:cTn id="80" dur="500" fill="hold"/>
                                        <p:tgtEl>
                                          <p:spTgt spid="3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20" grpId="0"/>
      <p:bldP spid="21" grpId="0"/>
      <p:bldP spid="22" grpId="0"/>
      <p:bldP spid="23" grpId="0"/>
      <p:bldP spid="24" grpId="0"/>
      <p:bldP spid="25" grpId="0"/>
      <p:bldP spid="3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02895"/>
            <a:ext cx="12192000" cy="4572000"/>
          </a:xfrm>
          <a:prstGeom prst="rect">
            <a:avLst/>
          </a:prstGeom>
        </p:spPr>
      </p:pic>
      <p:sp>
        <p:nvSpPr>
          <p:cNvPr id="8" name="文本框 7"/>
          <p:cNvSpPr txBox="1"/>
          <p:nvPr/>
        </p:nvSpPr>
        <p:spPr>
          <a:xfrm>
            <a:off x="656951" y="3843074"/>
            <a:ext cx="1922193" cy="707886"/>
          </a:xfrm>
          <a:prstGeom prst="rect">
            <a:avLst/>
          </a:prstGeom>
          <a:noFill/>
        </p:spPr>
        <p:txBody>
          <a:bodyPr wrap="none" rtlCol="0" anchor="ctr">
            <a:spAutoFit/>
          </a:bodyPr>
          <a:lstStyle/>
          <a:p>
            <a:r>
              <a:rPr lang="en-US" altLang="zh-CN" sz="4000" dirty="0">
                <a:solidFill>
                  <a:srgbClr val="AF935C"/>
                </a:solidFill>
                <a:latin typeface="微软雅黑" panose="020B0503020204020204" pitchFamily="34" charset="-122"/>
                <a:ea typeface="微软雅黑" panose="020B0503020204020204" pitchFamily="34" charset="-122"/>
                <a:cs typeface="+mn-ea"/>
                <a:sym typeface="+mn-lt"/>
              </a:rPr>
              <a:t>Part </a:t>
            </a:r>
            <a:r>
              <a:rPr lang="en-US" altLang="zh-CN" sz="4000" dirty="0" smtClean="0">
                <a:solidFill>
                  <a:srgbClr val="AF935C"/>
                </a:solidFill>
                <a:latin typeface="微软雅黑" panose="020B0503020204020204" pitchFamily="34" charset="-122"/>
                <a:ea typeface="微软雅黑" panose="020B0503020204020204" pitchFamily="34" charset="-122"/>
                <a:cs typeface="+mn-ea"/>
                <a:sym typeface="+mn-lt"/>
              </a:rPr>
              <a:t>05</a:t>
            </a:r>
            <a:endParaRPr lang="zh-CN" altLang="en-US" sz="4000" dirty="0">
              <a:solidFill>
                <a:srgbClr val="AF935C"/>
              </a:solidFill>
              <a:latin typeface="微软雅黑" panose="020B0503020204020204" pitchFamily="34" charset="-122"/>
              <a:ea typeface="微软雅黑" panose="020B0503020204020204" pitchFamily="34" charset="-122"/>
              <a:cs typeface="+mn-ea"/>
              <a:sym typeface="+mn-lt"/>
            </a:endParaRPr>
          </a:p>
        </p:txBody>
      </p:sp>
      <p:sp>
        <p:nvSpPr>
          <p:cNvPr id="9" name="文本框 8"/>
          <p:cNvSpPr txBox="1"/>
          <p:nvPr/>
        </p:nvSpPr>
        <p:spPr>
          <a:xfrm>
            <a:off x="1115218" y="4394482"/>
            <a:ext cx="2452916" cy="707886"/>
          </a:xfrm>
          <a:prstGeom prst="rect">
            <a:avLst/>
          </a:prstGeom>
          <a:noFill/>
        </p:spPr>
        <p:txBody>
          <a:bodyPr vert="horz" wrap="none" rtlCol="0">
            <a:spAutoFit/>
          </a:bodyPr>
          <a:lstStyle/>
          <a:p>
            <a:r>
              <a:rPr lang="en-US" altLang="zh-CN" sz="4000" spc="300" dirty="0" smtClean="0">
                <a:solidFill>
                  <a:schemeClr val="bg1"/>
                </a:solidFill>
                <a:latin typeface="微软雅黑" panose="020B0503020204020204" pitchFamily="34" charset="-122"/>
                <a:ea typeface="微软雅黑" panose="020B0503020204020204" pitchFamily="34" charset="-122"/>
                <a:cs typeface="+mn-ea"/>
                <a:sym typeface="+mn-lt"/>
              </a:rPr>
              <a:t>Coulson</a:t>
            </a:r>
            <a:endParaRPr lang="zh-CN" altLang="en-US" sz="4000" spc="300" dirty="0">
              <a:solidFill>
                <a:schemeClr val="bg1"/>
              </a:solidFill>
              <a:latin typeface="微软雅黑" panose="020B0503020204020204" pitchFamily="34" charset="-122"/>
              <a:ea typeface="微软雅黑" panose="020B0503020204020204" pitchFamily="34" charset="-122"/>
              <a:cs typeface="+mn-ea"/>
              <a:sym typeface="+mn-lt"/>
            </a:endParaRPr>
          </a:p>
        </p:txBody>
      </p:sp>
    </p:spTree>
    <p:extLst>
      <p:ext uri="{BB962C8B-B14F-4D97-AF65-F5344CB8AC3E}">
        <p14:creationId xmlns:p14="http://schemas.microsoft.com/office/powerpoint/2010/main" val="3315495288"/>
      </p:ext>
    </p:extLst>
  </p:cSld>
  <p:clrMapOvr>
    <a:masterClrMapping/>
  </p:clrMapOvr>
  <p:transition spd="slow" advTm="200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32" fill="hold" grpId="0" nodeType="afterEffect">
                                  <p:stCondLst>
                                    <p:cond delay="0"/>
                                  </p:stCondLst>
                                  <p:iterate type="lt">
                                    <p:tmPct val="30000"/>
                                  </p:iterate>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strVal val="4*#ppt_w"/>
                                          </p:val>
                                        </p:tav>
                                        <p:tav tm="100000">
                                          <p:val>
                                            <p:strVal val="#ppt_w"/>
                                          </p:val>
                                        </p:tav>
                                      </p:tavLst>
                                    </p:anim>
                                    <p:anim calcmode="lin" valueType="num">
                                      <p:cBhvr>
                                        <p:cTn id="8" dur="500" fill="hold"/>
                                        <p:tgtEl>
                                          <p:spTgt spid="9"/>
                                        </p:tgtEl>
                                        <p:attrNameLst>
                                          <p:attrName>ppt_h</p:attrName>
                                        </p:attrNameLst>
                                      </p:cBhvr>
                                      <p:tavLst>
                                        <p:tav tm="0">
                                          <p:val>
                                            <p:strVal val="4*#ppt_h"/>
                                          </p:val>
                                        </p:tav>
                                        <p:tav tm="100000">
                                          <p:val>
                                            <p:strVal val="#ppt_h"/>
                                          </p:val>
                                        </p:tav>
                                      </p:tavLst>
                                    </p:anim>
                                  </p:childTnLst>
                                </p:cTn>
                              </p:par>
                              <p:par>
                                <p:cTn id="9" presetID="10" presetClass="entr" presetSubtype="0" fill="hold" grpId="1" nodeType="withEffect">
                                  <p:stCondLst>
                                    <p:cond delay="0"/>
                                  </p:stCondLst>
                                  <p:iterate type="lt">
                                    <p:tmPct val="30000"/>
                                  </p:iterate>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2" presetClass="entr" presetSubtype="8" decel="100000" fill="hold" grpId="0" nodeType="with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1000" fill="hold"/>
                                        <p:tgtEl>
                                          <p:spTgt spid="8"/>
                                        </p:tgtEl>
                                        <p:attrNameLst>
                                          <p:attrName>ppt_x</p:attrName>
                                        </p:attrNameLst>
                                      </p:cBhvr>
                                      <p:tavLst>
                                        <p:tav tm="0">
                                          <p:val>
                                            <p:strVal val="0-#ppt_w/2"/>
                                          </p:val>
                                        </p:tav>
                                        <p:tav tm="100000">
                                          <p:val>
                                            <p:strVal val="#ppt_x"/>
                                          </p:val>
                                        </p:tav>
                                      </p:tavLst>
                                    </p:anim>
                                    <p:anim calcmode="lin" valueType="num">
                                      <p:cBhvr additive="base">
                                        <p:cTn id="15"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9" grpId="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1"/>
          <p:cNvSpPr/>
          <p:nvPr/>
        </p:nvSpPr>
        <p:spPr>
          <a:xfrm>
            <a:off x="7050089" y="0"/>
            <a:ext cx="4970322" cy="6676570"/>
          </a:xfrm>
          <a:prstGeom prst="rect">
            <a:avLst/>
          </a:prstGeom>
          <a:blipFill>
            <a:blip r:embed="rId3"/>
            <a:stretch>
              <a:fillRect t="-1000" r="-6000" b="-11000"/>
            </a:stretch>
          </a:blipFill>
          <a:ln w="12700" cap="flat" cmpd="sng" algn="ctr">
            <a:noFill/>
            <a:prstDash val="solid"/>
            <a:miter lim="800000"/>
          </a:ln>
          <a:effectLst>
            <a:outerShdw blurRad="342900" dist="38100" dir="13500000" algn="br" rotWithShape="0">
              <a:sysClr val="windowText" lastClr="000000">
                <a:lumMod val="50000"/>
                <a:lumOff val="50000"/>
                <a:alpha val="40000"/>
              </a:sys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lumMod val="65000"/>
                </a:prstClr>
              </a:solidFill>
              <a:effectLst/>
              <a:uLnTx/>
              <a:uFillTx/>
              <a:latin typeface="Calibri" panose="020F0502020204030204"/>
            </a:endParaRPr>
          </a:p>
        </p:txBody>
      </p:sp>
      <p:grpSp>
        <p:nvGrpSpPr>
          <p:cNvPr id="29" name="Group 29"/>
          <p:cNvGrpSpPr>
            <a:grpSpLocks noChangeAspect="1"/>
          </p:cNvGrpSpPr>
          <p:nvPr/>
        </p:nvGrpSpPr>
        <p:grpSpPr>
          <a:xfrm>
            <a:off x="379490" y="1620827"/>
            <a:ext cx="375481" cy="323881"/>
            <a:chOff x="-838477" y="-486708"/>
            <a:chExt cx="4632324" cy="3995738"/>
          </a:xfrm>
          <a:solidFill>
            <a:sysClr val="window" lastClr="FFFFFF"/>
          </a:solidFill>
        </p:grpSpPr>
        <p:sp>
          <p:nvSpPr>
            <p:cNvPr id="30" name="Freeform 34"/>
            <p:cNvSpPr>
              <a:spLocks noEditPoints="1"/>
            </p:cNvSpPr>
            <p:nvPr/>
          </p:nvSpPr>
          <p:spPr bwMode="auto">
            <a:xfrm>
              <a:off x="-838477" y="-486708"/>
              <a:ext cx="4632324" cy="3995738"/>
            </a:xfrm>
            <a:custGeom>
              <a:avLst/>
              <a:gdLst>
                <a:gd name="T0" fmla="*/ 1096 w 1232"/>
                <a:gd name="T1" fmla="*/ 134 h 1062"/>
                <a:gd name="T2" fmla="*/ 616 w 1232"/>
                <a:gd name="T3" fmla="*/ 123 h 1062"/>
                <a:gd name="T4" fmla="*/ 136 w 1232"/>
                <a:gd name="T5" fmla="*/ 134 h 1062"/>
                <a:gd name="T6" fmla="*/ 136 w 1232"/>
                <a:gd name="T7" fmla="*/ 622 h 1062"/>
                <a:gd name="T8" fmla="*/ 538 w 1232"/>
                <a:gd name="T9" fmla="*/ 1020 h 1062"/>
                <a:gd name="T10" fmla="*/ 694 w 1232"/>
                <a:gd name="T11" fmla="*/ 1020 h 1062"/>
                <a:gd name="T12" fmla="*/ 1096 w 1232"/>
                <a:gd name="T13" fmla="*/ 622 h 1062"/>
                <a:gd name="T14" fmla="*/ 1096 w 1232"/>
                <a:gd name="T15" fmla="*/ 134 h 1062"/>
                <a:gd name="T16" fmla="*/ 1044 w 1232"/>
                <a:gd name="T17" fmla="*/ 570 h 1062"/>
                <a:gd name="T18" fmla="*/ 642 w 1232"/>
                <a:gd name="T19" fmla="*/ 968 h 1062"/>
                <a:gd name="T20" fmla="*/ 590 w 1232"/>
                <a:gd name="T21" fmla="*/ 968 h 1062"/>
                <a:gd name="T22" fmla="*/ 188 w 1232"/>
                <a:gd name="T23" fmla="*/ 570 h 1062"/>
                <a:gd name="T24" fmla="*/ 188 w 1232"/>
                <a:gd name="T25" fmla="*/ 185 h 1062"/>
                <a:gd name="T26" fmla="*/ 567 w 1232"/>
                <a:gd name="T27" fmla="*/ 177 h 1062"/>
                <a:gd name="T28" fmla="*/ 616 w 1232"/>
                <a:gd name="T29" fmla="*/ 221 h 1062"/>
                <a:gd name="T30" fmla="*/ 665 w 1232"/>
                <a:gd name="T31" fmla="*/ 177 h 1062"/>
                <a:gd name="T32" fmla="*/ 1044 w 1232"/>
                <a:gd name="T33" fmla="*/ 185 h 1062"/>
                <a:gd name="T34" fmla="*/ 1044 w 1232"/>
                <a:gd name="T35" fmla="*/ 570 h 10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232" h="1062">
                  <a:moveTo>
                    <a:pt x="1096" y="134"/>
                  </a:moveTo>
                  <a:cubicBezTo>
                    <a:pt x="964" y="3"/>
                    <a:pt x="753" y="0"/>
                    <a:pt x="616" y="123"/>
                  </a:cubicBezTo>
                  <a:cubicBezTo>
                    <a:pt x="479" y="0"/>
                    <a:pt x="268" y="3"/>
                    <a:pt x="136" y="134"/>
                  </a:cubicBezTo>
                  <a:cubicBezTo>
                    <a:pt x="0" y="268"/>
                    <a:pt x="0" y="487"/>
                    <a:pt x="136" y="622"/>
                  </a:cubicBezTo>
                  <a:cubicBezTo>
                    <a:pt x="175" y="660"/>
                    <a:pt x="538" y="1020"/>
                    <a:pt x="538" y="1020"/>
                  </a:cubicBezTo>
                  <a:cubicBezTo>
                    <a:pt x="581" y="1062"/>
                    <a:pt x="651" y="1062"/>
                    <a:pt x="694" y="1020"/>
                  </a:cubicBezTo>
                  <a:cubicBezTo>
                    <a:pt x="694" y="1020"/>
                    <a:pt x="1092" y="626"/>
                    <a:pt x="1096" y="622"/>
                  </a:cubicBezTo>
                  <a:cubicBezTo>
                    <a:pt x="1232" y="487"/>
                    <a:pt x="1232" y="268"/>
                    <a:pt x="1096" y="134"/>
                  </a:cubicBezTo>
                  <a:close/>
                  <a:moveTo>
                    <a:pt x="1044" y="570"/>
                  </a:moveTo>
                  <a:cubicBezTo>
                    <a:pt x="642" y="968"/>
                    <a:pt x="642" y="968"/>
                    <a:pt x="642" y="968"/>
                  </a:cubicBezTo>
                  <a:cubicBezTo>
                    <a:pt x="628" y="982"/>
                    <a:pt x="604" y="982"/>
                    <a:pt x="590" y="968"/>
                  </a:cubicBezTo>
                  <a:cubicBezTo>
                    <a:pt x="188" y="570"/>
                    <a:pt x="188" y="570"/>
                    <a:pt x="188" y="570"/>
                  </a:cubicBezTo>
                  <a:cubicBezTo>
                    <a:pt x="81" y="464"/>
                    <a:pt x="81" y="291"/>
                    <a:pt x="188" y="185"/>
                  </a:cubicBezTo>
                  <a:cubicBezTo>
                    <a:pt x="291" y="82"/>
                    <a:pt x="458" y="79"/>
                    <a:pt x="567" y="177"/>
                  </a:cubicBezTo>
                  <a:cubicBezTo>
                    <a:pt x="616" y="221"/>
                    <a:pt x="616" y="221"/>
                    <a:pt x="616" y="221"/>
                  </a:cubicBezTo>
                  <a:cubicBezTo>
                    <a:pt x="665" y="177"/>
                    <a:pt x="665" y="177"/>
                    <a:pt x="665" y="177"/>
                  </a:cubicBezTo>
                  <a:cubicBezTo>
                    <a:pt x="774" y="79"/>
                    <a:pt x="941" y="82"/>
                    <a:pt x="1044" y="185"/>
                  </a:cubicBezTo>
                  <a:cubicBezTo>
                    <a:pt x="1151" y="291"/>
                    <a:pt x="1151" y="464"/>
                    <a:pt x="1044" y="570"/>
                  </a:cubicBezTo>
                  <a:close/>
                </a:path>
              </a:pathLst>
            </a:custGeom>
            <a:solidFill>
              <a:srgbClr val="1C949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lumMod val="65000"/>
                  </a:prstClr>
                </a:solidFill>
                <a:effectLst/>
                <a:uLnTx/>
                <a:uFillTx/>
              </a:endParaRPr>
            </a:p>
          </p:txBody>
        </p:sp>
        <p:sp>
          <p:nvSpPr>
            <p:cNvPr id="31" name="Freeform 35"/>
            <p:cNvSpPr>
              <a:spLocks/>
            </p:cNvSpPr>
            <p:nvPr/>
          </p:nvSpPr>
          <p:spPr bwMode="auto">
            <a:xfrm>
              <a:off x="688975" y="681038"/>
              <a:ext cx="650875" cy="650875"/>
            </a:xfrm>
            <a:custGeom>
              <a:avLst/>
              <a:gdLst>
                <a:gd name="T0" fmla="*/ 154 w 173"/>
                <a:gd name="T1" fmla="*/ 0 h 173"/>
                <a:gd name="T2" fmla="*/ 154 w 173"/>
                <a:gd name="T3" fmla="*/ 0 h 173"/>
                <a:gd name="T4" fmla="*/ 0 w 173"/>
                <a:gd name="T5" fmla="*/ 154 h 173"/>
                <a:gd name="T6" fmla="*/ 0 w 173"/>
                <a:gd name="T7" fmla="*/ 154 h 173"/>
                <a:gd name="T8" fmla="*/ 18 w 173"/>
                <a:gd name="T9" fmla="*/ 173 h 173"/>
                <a:gd name="T10" fmla="*/ 36 w 173"/>
                <a:gd name="T11" fmla="*/ 154 h 173"/>
                <a:gd name="T12" fmla="*/ 36 w 173"/>
                <a:gd name="T13" fmla="*/ 154 h 173"/>
                <a:gd name="T14" fmla="*/ 154 w 173"/>
                <a:gd name="T15" fmla="*/ 36 h 173"/>
                <a:gd name="T16" fmla="*/ 154 w 173"/>
                <a:gd name="T17" fmla="*/ 36 h 173"/>
                <a:gd name="T18" fmla="*/ 173 w 173"/>
                <a:gd name="T19" fmla="*/ 18 h 173"/>
                <a:gd name="T20" fmla="*/ 154 w 173"/>
                <a:gd name="T21" fmla="*/ 0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73" h="173">
                  <a:moveTo>
                    <a:pt x="154" y="0"/>
                  </a:moveTo>
                  <a:cubicBezTo>
                    <a:pt x="154" y="0"/>
                    <a:pt x="154" y="0"/>
                    <a:pt x="154" y="0"/>
                  </a:cubicBezTo>
                  <a:cubicBezTo>
                    <a:pt x="69" y="0"/>
                    <a:pt x="0" y="69"/>
                    <a:pt x="0" y="154"/>
                  </a:cubicBezTo>
                  <a:cubicBezTo>
                    <a:pt x="0" y="154"/>
                    <a:pt x="0" y="154"/>
                    <a:pt x="0" y="154"/>
                  </a:cubicBezTo>
                  <a:cubicBezTo>
                    <a:pt x="0" y="165"/>
                    <a:pt x="8" y="173"/>
                    <a:pt x="18" y="173"/>
                  </a:cubicBezTo>
                  <a:cubicBezTo>
                    <a:pt x="28" y="173"/>
                    <a:pt x="36" y="165"/>
                    <a:pt x="36" y="154"/>
                  </a:cubicBezTo>
                  <a:cubicBezTo>
                    <a:pt x="36" y="154"/>
                    <a:pt x="36" y="154"/>
                    <a:pt x="36" y="154"/>
                  </a:cubicBezTo>
                  <a:cubicBezTo>
                    <a:pt x="36" y="89"/>
                    <a:pt x="89" y="36"/>
                    <a:pt x="154" y="36"/>
                  </a:cubicBezTo>
                  <a:cubicBezTo>
                    <a:pt x="154" y="36"/>
                    <a:pt x="154" y="36"/>
                    <a:pt x="154" y="36"/>
                  </a:cubicBezTo>
                  <a:cubicBezTo>
                    <a:pt x="165" y="36"/>
                    <a:pt x="173" y="28"/>
                    <a:pt x="173" y="18"/>
                  </a:cubicBezTo>
                  <a:cubicBezTo>
                    <a:pt x="173" y="8"/>
                    <a:pt x="165" y="0"/>
                    <a:pt x="154" y="0"/>
                  </a:cubicBezTo>
                  <a:close/>
                </a:path>
              </a:pathLst>
            </a:custGeom>
            <a:solidFill>
              <a:srgbClr val="1C949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lumMod val="65000"/>
                  </a:prstClr>
                </a:solidFill>
                <a:effectLst/>
                <a:uLnTx/>
                <a:uFillTx/>
              </a:endParaRPr>
            </a:p>
          </p:txBody>
        </p:sp>
      </p:grpSp>
      <p:sp>
        <p:nvSpPr>
          <p:cNvPr id="32" name="Freeform 44"/>
          <p:cNvSpPr>
            <a:spLocks noChangeAspect="1" noEditPoints="1"/>
          </p:cNvSpPr>
          <p:nvPr/>
        </p:nvSpPr>
        <p:spPr bwMode="auto">
          <a:xfrm>
            <a:off x="399704" y="3671480"/>
            <a:ext cx="355267" cy="266650"/>
          </a:xfrm>
          <a:custGeom>
            <a:avLst/>
            <a:gdLst>
              <a:gd name="T0" fmla="*/ 925 w 1124"/>
              <a:gd name="T1" fmla="*/ 21 h 843"/>
              <a:gd name="T2" fmla="*/ 249 w 1124"/>
              <a:gd name="T3" fmla="*/ 0 h 843"/>
              <a:gd name="T4" fmla="*/ 21 w 1124"/>
              <a:gd name="T5" fmla="*/ 199 h 843"/>
              <a:gd name="T6" fmla="*/ 18 w 1124"/>
              <a:gd name="T7" fmla="*/ 295 h 843"/>
              <a:gd name="T8" fmla="*/ 562 w 1124"/>
              <a:gd name="T9" fmla="*/ 843 h 843"/>
              <a:gd name="T10" fmla="*/ 1106 w 1124"/>
              <a:gd name="T11" fmla="*/ 295 h 843"/>
              <a:gd name="T12" fmla="*/ 1103 w 1124"/>
              <a:gd name="T13" fmla="*/ 199 h 843"/>
              <a:gd name="T14" fmla="*/ 484 w 1124"/>
              <a:gd name="T15" fmla="*/ 246 h 843"/>
              <a:gd name="T16" fmla="*/ 640 w 1124"/>
              <a:gd name="T17" fmla="*/ 246 h 843"/>
              <a:gd name="T18" fmla="*/ 685 w 1124"/>
              <a:gd name="T19" fmla="*/ 78 h 843"/>
              <a:gd name="T20" fmla="*/ 667 w 1124"/>
              <a:gd name="T21" fmla="*/ 223 h 843"/>
              <a:gd name="T22" fmla="*/ 457 w 1124"/>
              <a:gd name="T23" fmla="*/ 223 h 843"/>
              <a:gd name="T24" fmla="*/ 439 w 1124"/>
              <a:gd name="T25" fmla="*/ 78 h 843"/>
              <a:gd name="T26" fmla="*/ 457 w 1124"/>
              <a:gd name="T27" fmla="*/ 223 h 843"/>
              <a:gd name="T28" fmla="*/ 562 w 1124"/>
              <a:gd name="T29" fmla="*/ 718 h 843"/>
              <a:gd name="T30" fmla="*/ 649 w 1124"/>
              <a:gd name="T31" fmla="*/ 281 h 843"/>
              <a:gd name="T32" fmla="*/ 858 w 1124"/>
              <a:gd name="T33" fmla="*/ 281 h 843"/>
              <a:gd name="T34" fmla="*/ 685 w 1124"/>
              <a:gd name="T35" fmla="*/ 281 h 843"/>
              <a:gd name="T36" fmla="*/ 781 w 1124"/>
              <a:gd name="T37" fmla="*/ 174 h 843"/>
              <a:gd name="T38" fmla="*/ 695 w 1124"/>
              <a:gd name="T39" fmla="*/ 246 h 843"/>
              <a:gd name="T40" fmla="*/ 851 w 1124"/>
              <a:gd name="T41" fmla="*/ 70 h 843"/>
              <a:gd name="T42" fmla="*/ 727 w 1124"/>
              <a:gd name="T43" fmla="*/ 70 h 843"/>
              <a:gd name="T44" fmla="*/ 484 w 1124"/>
              <a:gd name="T45" fmla="*/ 70 h 843"/>
              <a:gd name="T46" fmla="*/ 562 w 1124"/>
              <a:gd name="T47" fmla="*/ 135 h 843"/>
              <a:gd name="T48" fmla="*/ 273 w 1124"/>
              <a:gd name="T49" fmla="*/ 70 h 843"/>
              <a:gd name="T50" fmla="*/ 341 w 1124"/>
              <a:gd name="T51" fmla="*/ 126 h 843"/>
              <a:gd name="T52" fmla="*/ 429 w 1124"/>
              <a:gd name="T53" fmla="*/ 246 h 843"/>
              <a:gd name="T54" fmla="*/ 343 w 1124"/>
              <a:gd name="T55" fmla="*/ 174 h 843"/>
              <a:gd name="T56" fmla="*/ 525 w 1124"/>
              <a:gd name="T57" fmla="*/ 712 h 843"/>
              <a:gd name="T58" fmla="*/ 439 w 1124"/>
              <a:gd name="T59" fmla="*/ 281 h 843"/>
              <a:gd name="T60" fmla="*/ 101 w 1124"/>
              <a:gd name="T61" fmla="*/ 281 h 843"/>
              <a:gd name="T62" fmla="*/ 446 w 1124"/>
              <a:gd name="T63" fmla="*/ 649 h 843"/>
              <a:gd name="T64" fmla="*/ 1023 w 1124"/>
              <a:gd name="T65" fmla="*/ 281 h 843"/>
              <a:gd name="T66" fmla="*/ 899 w 1124"/>
              <a:gd name="T67" fmla="*/ 281 h 843"/>
              <a:gd name="T68" fmla="*/ 808 w 1124"/>
              <a:gd name="T69" fmla="*/ 151 h 843"/>
              <a:gd name="T70" fmla="*/ 1051 w 1124"/>
              <a:gd name="T71" fmla="*/ 246 h 843"/>
              <a:gd name="T72" fmla="*/ 235 w 1124"/>
              <a:gd name="T73" fmla="*/ 84 h 843"/>
              <a:gd name="T74" fmla="*/ 221 w 1124"/>
              <a:gd name="T75" fmla="*/ 246 h 843"/>
              <a:gd name="T76" fmla="*/ 235 w 1124"/>
              <a:gd name="T77" fmla="*/ 84 h 8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124" h="843">
                <a:moveTo>
                  <a:pt x="1103" y="199"/>
                </a:moveTo>
                <a:cubicBezTo>
                  <a:pt x="925" y="21"/>
                  <a:pt x="925" y="21"/>
                  <a:pt x="925" y="21"/>
                </a:cubicBezTo>
                <a:cubicBezTo>
                  <a:pt x="912" y="7"/>
                  <a:pt x="894" y="0"/>
                  <a:pt x="875" y="0"/>
                </a:cubicBezTo>
                <a:cubicBezTo>
                  <a:pt x="249" y="0"/>
                  <a:pt x="249" y="0"/>
                  <a:pt x="249" y="0"/>
                </a:cubicBezTo>
                <a:cubicBezTo>
                  <a:pt x="230" y="0"/>
                  <a:pt x="212" y="7"/>
                  <a:pt x="199" y="21"/>
                </a:cubicBezTo>
                <a:cubicBezTo>
                  <a:pt x="21" y="199"/>
                  <a:pt x="21" y="199"/>
                  <a:pt x="21" y="199"/>
                </a:cubicBezTo>
                <a:cubicBezTo>
                  <a:pt x="7" y="213"/>
                  <a:pt x="0" y="231"/>
                  <a:pt x="0" y="249"/>
                </a:cubicBezTo>
                <a:cubicBezTo>
                  <a:pt x="0" y="266"/>
                  <a:pt x="6" y="282"/>
                  <a:pt x="18" y="295"/>
                </a:cubicBezTo>
                <a:cubicBezTo>
                  <a:pt x="509" y="819"/>
                  <a:pt x="509" y="819"/>
                  <a:pt x="509" y="819"/>
                </a:cubicBezTo>
                <a:cubicBezTo>
                  <a:pt x="523" y="834"/>
                  <a:pt x="542" y="843"/>
                  <a:pt x="562" y="843"/>
                </a:cubicBezTo>
                <a:cubicBezTo>
                  <a:pt x="582" y="843"/>
                  <a:pt x="601" y="834"/>
                  <a:pt x="615" y="819"/>
                </a:cubicBezTo>
                <a:cubicBezTo>
                  <a:pt x="1106" y="295"/>
                  <a:pt x="1106" y="295"/>
                  <a:pt x="1106" y="295"/>
                </a:cubicBezTo>
                <a:cubicBezTo>
                  <a:pt x="1118" y="282"/>
                  <a:pt x="1124" y="265"/>
                  <a:pt x="1124" y="248"/>
                </a:cubicBezTo>
                <a:cubicBezTo>
                  <a:pt x="1124" y="230"/>
                  <a:pt x="1117" y="213"/>
                  <a:pt x="1103" y="199"/>
                </a:cubicBezTo>
                <a:close/>
                <a:moveTo>
                  <a:pt x="640" y="246"/>
                </a:moveTo>
                <a:cubicBezTo>
                  <a:pt x="484" y="246"/>
                  <a:pt x="484" y="246"/>
                  <a:pt x="484" y="246"/>
                </a:cubicBezTo>
                <a:cubicBezTo>
                  <a:pt x="562" y="181"/>
                  <a:pt x="562" y="181"/>
                  <a:pt x="562" y="181"/>
                </a:cubicBezTo>
                <a:lnTo>
                  <a:pt x="640" y="246"/>
                </a:lnTo>
                <a:close/>
                <a:moveTo>
                  <a:pt x="589" y="158"/>
                </a:moveTo>
                <a:cubicBezTo>
                  <a:pt x="685" y="78"/>
                  <a:pt x="685" y="78"/>
                  <a:pt x="685" y="78"/>
                </a:cubicBezTo>
                <a:cubicBezTo>
                  <a:pt x="756" y="149"/>
                  <a:pt x="756" y="149"/>
                  <a:pt x="756" y="149"/>
                </a:cubicBezTo>
                <a:cubicBezTo>
                  <a:pt x="667" y="223"/>
                  <a:pt x="667" y="223"/>
                  <a:pt x="667" y="223"/>
                </a:cubicBezTo>
                <a:lnTo>
                  <a:pt x="589" y="158"/>
                </a:lnTo>
                <a:close/>
                <a:moveTo>
                  <a:pt x="457" y="223"/>
                </a:moveTo>
                <a:cubicBezTo>
                  <a:pt x="368" y="149"/>
                  <a:pt x="368" y="149"/>
                  <a:pt x="368" y="149"/>
                </a:cubicBezTo>
                <a:cubicBezTo>
                  <a:pt x="439" y="78"/>
                  <a:pt x="439" y="78"/>
                  <a:pt x="439" y="78"/>
                </a:cubicBezTo>
                <a:cubicBezTo>
                  <a:pt x="535" y="158"/>
                  <a:pt x="535" y="158"/>
                  <a:pt x="535" y="158"/>
                </a:cubicBezTo>
                <a:lnTo>
                  <a:pt x="457" y="223"/>
                </a:lnTo>
                <a:close/>
                <a:moveTo>
                  <a:pt x="649" y="281"/>
                </a:moveTo>
                <a:cubicBezTo>
                  <a:pt x="562" y="718"/>
                  <a:pt x="562" y="718"/>
                  <a:pt x="562" y="718"/>
                </a:cubicBezTo>
                <a:cubicBezTo>
                  <a:pt x="475" y="281"/>
                  <a:pt x="475" y="281"/>
                  <a:pt x="475" y="281"/>
                </a:cubicBezTo>
                <a:lnTo>
                  <a:pt x="649" y="281"/>
                </a:lnTo>
                <a:close/>
                <a:moveTo>
                  <a:pt x="685" y="281"/>
                </a:moveTo>
                <a:cubicBezTo>
                  <a:pt x="858" y="281"/>
                  <a:pt x="858" y="281"/>
                  <a:pt x="858" y="281"/>
                </a:cubicBezTo>
                <a:cubicBezTo>
                  <a:pt x="599" y="712"/>
                  <a:pt x="599" y="712"/>
                  <a:pt x="599" y="712"/>
                </a:cubicBezTo>
                <a:lnTo>
                  <a:pt x="685" y="281"/>
                </a:lnTo>
                <a:close/>
                <a:moveTo>
                  <a:pt x="695" y="246"/>
                </a:moveTo>
                <a:cubicBezTo>
                  <a:pt x="781" y="174"/>
                  <a:pt x="781" y="174"/>
                  <a:pt x="781" y="174"/>
                </a:cubicBezTo>
                <a:cubicBezTo>
                  <a:pt x="853" y="246"/>
                  <a:pt x="853" y="246"/>
                  <a:pt x="853" y="246"/>
                </a:cubicBezTo>
                <a:lnTo>
                  <a:pt x="695" y="246"/>
                </a:lnTo>
                <a:close/>
                <a:moveTo>
                  <a:pt x="727" y="70"/>
                </a:moveTo>
                <a:cubicBezTo>
                  <a:pt x="851" y="70"/>
                  <a:pt x="851" y="70"/>
                  <a:pt x="851" y="70"/>
                </a:cubicBezTo>
                <a:cubicBezTo>
                  <a:pt x="783" y="126"/>
                  <a:pt x="783" y="126"/>
                  <a:pt x="783" y="126"/>
                </a:cubicBezTo>
                <a:lnTo>
                  <a:pt x="727" y="70"/>
                </a:lnTo>
                <a:close/>
                <a:moveTo>
                  <a:pt x="562" y="135"/>
                </a:moveTo>
                <a:cubicBezTo>
                  <a:pt x="484" y="70"/>
                  <a:pt x="484" y="70"/>
                  <a:pt x="484" y="70"/>
                </a:cubicBezTo>
                <a:cubicBezTo>
                  <a:pt x="640" y="70"/>
                  <a:pt x="640" y="70"/>
                  <a:pt x="640" y="70"/>
                </a:cubicBezTo>
                <a:lnTo>
                  <a:pt x="562" y="135"/>
                </a:lnTo>
                <a:close/>
                <a:moveTo>
                  <a:pt x="341" y="126"/>
                </a:moveTo>
                <a:cubicBezTo>
                  <a:pt x="273" y="70"/>
                  <a:pt x="273" y="70"/>
                  <a:pt x="273" y="70"/>
                </a:cubicBezTo>
                <a:cubicBezTo>
                  <a:pt x="397" y="70"/>
                  <a:pt x="397" y="70"/>
                  <a:pt x="397" y="70"/>
                </a:cubicBezTo>
                <a:lnTo>
                  <a:pt x="341" y="126"/>
                </a:lnTo>
                <a:close/>
                <a:moveTo>
                  <a:pt x="343" y="174"/>
                </a:moveTo>
                <a:cubicBezTo>
                  <a:pt x="429" y="246"/>
                  <a:pt x="429" y="246"/>
                  <a:pt x="429" y="246"/>
                </a:cubicBezTo>
                <a:cubicBezTo>
                  <a:pt x="271" y="246"/>
                  <a:pt x="271" y="246"/>
                  <a:pt x="271" y="246"/>
                </a:cubicBezTo>
                <a:lnTo>
                  <a:pt x="343" y="174"/>
                </a:lnTo>
                <a:close/>
                <a:moveTo>
                  <a:pt x="439" y="281"/>
                </a:moveTo>
                <a:cubicBezTo>
                  <a:pt x="525" y="712"/>
                  <a:pt x="525" y="712"/>
                  <a:pt x="525" y="712"/>
                </a:cubicBezTo>
                <a:cubicBezTo>
                  <a:pt x="266" y="281"/>
                  <a:pt x="266" y="281"/>
                  <a:pt x="266" y="281"/>
                </a:cubicBezTo>
                <a:lnTo>
                  <a:pt x="439" y="281"/>
                </a:lnTo>
                <a:close/>
                <a:moveTo>
                  <a:pt x="446" y="649"/>
                </a:moveTo>
                <a:cubicBezTo>
                  <a:pt x="101" y="281"/>
                  <a:pt x="101" y="281"/>
                  <a:pt x="101" y="281"/>
                </a:cubicBezTo>
                <a:cubicBezTo>
                  <a:pt x="225" y="281"/>
                  <a:pt x="225" y="281"/>
                  <a:pt x="225" y="281"/>
                </a:cubicBezTo>
                <a:lnTo>
                  <a:pt x="446" y="649"/>
                </a:lnTo>
                <a:close/>
                <a:moveTo>
                  <a:pt x="899" y="281"/>
                </a:moveTo>
                <a:cubicBezTo>
                  <a:pt x="1023" y="281"/>
                  <a:pt x="1023" y="281"/>
                  <a:pt x="1023" y="281"/>
                </a:cubicBezTo>
                <a:cubicBezTo>
                  <a:pt x="678" y="649"/>
                  <a:pt x="678" y="649"/>
                  <a:pt x="678" y="649"/>
                </a:cubicBezTo>
                <a:lnTo>
                  <a:pt x="899" y="281"/>
                </a:lnTo>
                <a:close/>
                <a:moveTo>
                  <a:pt x="903" y="246"/>
                </a:moveTo>
                <a:cubicBezTo>
                  <a:pt x="808" y="151"/>
                  <a:pt x="808" y="151"/>
                  <a:pt x="808" y="151"/>
                </a:cubicBezTo>
                <a:cubicBezTo>
                  <a:pt x="889" y="84"/>
                  <a:pt x="889" y="84"/>
                  <a:pt x="889" y="84"/>
                </a:cubicBezTo>
                <a:cubicBezTo>
                  <a:pt x="1051" y="246"/>
                  <a:pt x="1051" y="246"/>
                  <a:pt x="1051" y="246"/>
                </a:cubicBezTo>
                <a:lnTo>
                  <a:pt x="903" y="246"/>
                </a:lnTo>
                <a:close/>
                <a:moveTo>
                  <a:pt x="235" y="84"/>
                </a:moveTo>
                <a:cubicBezTo>
                  <a:pt x="316" y="151"/>
                  <a:pt x="316" y="151"/>
                  <a:pt x="316" y="151"/>
                </a:cubicBezTo>
                <a:cubicBezTo>
                  <a:pt x="221" y="246"/>
                  <a:pt x="221" y="246"/>
                  <a:pt x="221" y="246"/>
                </a:cubicBezTo>
                <a:cubicBezTo>
                  <a:pt x="70" y="246"/>
                  <a:pt x="70" y="246"/>
                  <a:pt x="70" y="246"/>
                </a:cubicBezTo>
                <a:lnTo>
                  <a:pt x="235" y="84"/>
                </a:lnTo>
                <a:close/>
              </a:path>
            </a:pathLst>
          </a:custGeom>
          <a:solidFill>
            <a:srgbClr val="7CB554"/>
          </a:solidFill>
          <a:ln>
            <a:noFill/>
          </a:ln>
        </p:spPr>
        <p:txBody>
          <a:bodyPr vert="horz" wrap="square" lIns="91440" tIns="45720" rIns="91440" bIns="45720" numCol="1"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lumMod val="65000"/>
                </a:prstClr>
              </a:solidFill>
              <a:effectLst/>
              <a:uLnTx/>
              <a:uFillTx/>
            </a:endParaRPr>
          </a:p>
        </p:txBody>
      </p:sp>
      <p:sp>
        <p:nvSpPr>
          <p:cNvPr id="33" name="Oval 33"/>
          <p:cNvSpPr>
            <a:spLocks noChangeAspect="1"/>
          </p:cNvSpPr>
          <p:nvPr/>
        </p:nvSpPr>
        <p:spPr>
          <a:xfrm>
            <a:off x="264160" y="1490869"/>
            <a:ext cx="583796" cy="583796"/>
          </a:xfrm>
          <a:prstGeom prst="ellipse">
            <a:avLst/>
          </a:prstGeom>
          <a:noFill/>
          <a:ln w="25400" cap="flat" cmpd="sng" algn="ctr">
            <a:solidFill>
              <a:srgbClr val="1C9494"/>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lumMod val="65000"/>
                </a:prstClr>
              </a:solidFill>
              <a:effectLst/>
              <a:uLnTx/>
              <a:uFillTx/>
              <a:latin typeface="Calibri" panose="020F0502020204030204"/>
            </a:endParaRPr>
          </a:p>
        </p:txBody>
      </p:sp>
      <p:sp>
        <p:nvSpPr>
          <p:cNvPr id="34" name="Oval 34"/>
          <p:cNvSpPr>
            <a:spLocks noChangeAspect="1"/>
          </p:cNvSpPr>
          <p:nvPr/>
        </p:nvSpPr>
        <p:spPr>
          <a:xfrm>
            <a:off x="285439" y="3512907"/>
            <a:ext cx="583796" cy="583796"/>
          </a:xfrm>
          <a:prstGeom prst="ellipse">
            <a:avLst/>
          </a:prstGeom>
          <a:noFill/>
          <a:ln w="25400" cap="flat" cmpd="sng" algn="ctr">
            <a:solidFill>
              <a:srgbClr val="7CB554"/>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lumMod val="65000"/>
                </a:prstClr>
              </a:solidFill>
              <a:effectLst/>
              <a:uLnTx/>
              <a:uFillTx/>
              <a:latin typeface="Calibri" panose="020F0502020204030204"/>
            </a:endParaRPr>
          </a:p>
        </p:txBody>
      </p:sp>
      <p:sp>
        <p:nvSpPr>
          <p:cNvPr id="2" name="矩形 1"/>
          <p:cNvSpPr/>
          <p:nvPr/>
        </p:nvSpPr>
        <p:spPr>
          <a:xfrm>
            <a:off x="869235" y="1481582"/>
            <a:ext cx="5322272" cy="1323439"/>
          </a:xfrm>
          <a:prstGeom prst="rect">
            <a:avLst/>
          </a:prstGeom>
        </p:spPr>
        <p:txBody>
          <a:bodyPr wrap="square">
            <a:spAutoFit/>
          </a:bodyPr>
          <a:lstStyle/>
          <a:p>
            <a:pPr algn="just"/>
            <a:r>
              <a:rPr lang="en-US" altLang="zh-CN" sz="1600" dirty="0">
                <a:solidFill>
                  <a:srgbClr val="002060"/>
                </a:solidFill>
                <a:latin typeface="Times New Roman" pitchFamily="18" charset="0"/>
                <a:cs typeface="Times New Roman" pitchFamily="18" charset="0"/>
              </a:rPr>
              <a:t>For China, the rapid development of China’s economy provides entrepreneurs with a stable economic environment and people are confident about the future of entrepreneurial development. However, China’s lack of support funding and lack of education for entrepreneurs</a:t>
            </a:r>
            <a:endParaRPr lang="zh-CN" altLang="en-US" sz="1600" dirty="0">
              <a:solidFill>
                <a:srgbClr val="002060"/>
              </a:solidFill>
              <a:latin typeface="Times New Roman" pitchFamily="18" charset="0"/>
              <a:cs typeface="Times New Roman" pitchFamily="18" charset="0"/>
            </a:endParaRPr>
          </a:p>
        </p:txBody>
      </p:sp>
      <p:sp>
        <p:nvSpPr>
          <p:cNvPr id="5" name="矩形 4"/>
          <p:cNvSpPr/>
          <p:nvPr/>
        </p:nvSpPr>
        <p:spPr>
          <a:xfrm>
            <a:off x="869235" y="3570516"/>
            <a:ext cx="5242807" cy="1323439"/>
          </a:xfrm>
          <a:prstGeom prst="rect">
            <a:avLst/>
          </a:prstGeom>
        </p:spPr>
        <p:txBody>
          <a:bodyPr wrap="square">
            <a:spAutoFit/>
          </a:bodyPr>
          <a:lstStyle/>
          <a:p>
            <a:pPr algn="just"/>
            <a:r>
              <a:rPr lang="en-US" altLang="zh-CN" sz="1600" dirty="0">
                <a:solidFill>
                  <a:srgbClr val="002060"/>
                </a:solidFill>
                <a:latin typeface="Times New Roman" pitchFamily="18" charset="0"/>
                <a:cs typeface="Times New Roman" pitchFamily="18" charset="0"/>
              </a:rPr>
              <a:t>For Germany, despite the government’s support for entrepreneurship, adults lack the interest and confidence in entrepreneurship. And the German government’s popularization of people’s entrepreneurship education is also </a:t>
            </a:r>
            <a:r>
              <a:rPr lang="en-US" altLang="zh-CN" sz="1600" dirty="0" smtClean="0">
                <a:solidFill>
                  <a:srgbClr val="002060"/>
                </a:solidFill>
                <a:latin typeface="Times New Roman" pitchFamily="18" charset="0"/>
                <a:cs typeface="Times New Roman" pitchFamily="18" charset="0"/>
              </a:rPr>
              <a:t>less.</a:t>
            </a:r>
            <a:endParaRPr lang="zh-CN" altLang="en-US" sz="1600" dirty="0">
              <a:solidFill>
                <a:srgbClr val="002060"/>
              </a:solidFill>
              <a:latin typeface="Times New Roman" pitchFamily="18" charset="0"/>
              <a:cs typeface="Times New Roman" pitchFamily="18" charset="0"/>
            </a:endParaRPr>
          </a:p>
        </p:txBody>
      </p:sp>
    </p:spTree>
    <p:extLst>
      <p:ext uri="{BB962C8B-B14F-4D97-AF65-F5344CB8AC3E}">
        <p14:creationId xmlns:p14="http://schemas.microsoft.com/office/powerpoint/2010/main" val="1494144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wheel(1)">
                                      <p:cBhvr>
                                        <p:cTn id="7" dur="1500"/>
                                        <p:tgtEl>
                                          <p:spTgt spid="33"/>
                                        </p:tgtEl>
                                      </p:cBhvr>
                                    </p:animEffect>
                                  </p:childTnLst>
                                </p:cTn>
                              </p:par>
                            </p:childTnLst>
                          </p:cTn>
                        </p:par>
                        <p:par>
                          <p:cTn id="8" fill="hold">
                            <p:stCondLst>
                              <p:cond delay="1500"/>
                            </p:stCondLst>
                            <p:childTnLst>
                              <p:par>
                                <p:cTn id="9" presetID="21" presetClass="entr" presetSubtype="1" fill="hold" grpId="0" nodeType="afterEffect">
                                  <p:stCondLst>
                                    <p:cond delay="0"/>
                                  </p:stCondLst>
                                  <p:childTnLst>
                                    <p:set>
                                      <p:cBhvr>
                                        <p:cTn id="10" dur="1" fill="hold">
                                          <p:stCondLst>
                                            <p:cond delay="0"/>
                                          </p:stCondLst>
                                        </p:cTn>
                                        <p:tgtEl>
                                          <p:spTgt spid="34"/>
                                        </p:tgtEl>
                                        <p:attrNameLst>
                                          <p:attrName>style.visibility</p:attrName>
                                        </p:attrNameLst>
                                      </p:cBhvr>
                                      <p:to>
                                        <p:strVal val="visible"/>
                                      </p:to>
                                    </p:set>
                                    <p:animEffect transition="in" filter="wheel(1)">
                                      <p:cBhvr>
                                        <p:cTn id="11" dur="1500"/>
                                        <p:tgtEl>
                                          <p:spTgt spid="34"/>
                                        </p:tgtEl>
                                      </p:cBhvr>
                                    </p:animEffect>
                                  </p:childTnLst>
                                </p:cTn>
                              </p:par>
                            </p:childTnLst>
                          </p:cTn>
                        </p:par>
                        <p:par>
                          <p:cTn id="12" fill="hold">
                            <p:stCondLst>
                              <p:cond delay="3000"/>
                            </p:stCondLst>
                            <p:childTnLst>
                              <p:par>
                                <p:cTn id="13" presetID="53" presetClass="entr" presetSubtype="16" fill="hold" nodeType="afterEffect">
                                  <p:stCondLst>
                                    <p:cond delay="0"/>
                                  </p:stCondLst>
                                  <p:childTnLst>
                                    <p:set>
                                      <p:cBhvr>
                                        <p:cTn id="14" dur="1" fill="hold">
                                          <p:stCondLst>
                                            <p:cond delay="0"/>
                                          </p:stCondLst>
                                        </p:cTn>
                                        <p:tgtEl>
                                          <p:spTgt spid="29"/>
                                        </p:tgtEl>
                                        <p:attrNameLst>
                                          <p:attrName>style.visibility</p:attrName>
                                        </p:attrNameLst>
                                      </p:cBhvr>
                                      <p:to>
                                        <p:strVal val="visible"/>
                                      </p:to>
                                    </p:set>
                                    <p:anim calcmode="lin" valueType="num">
                                      <p:cBhvr>
                                        <p:cTn id="15" dur="500" fill="hold"/>
                                        <p:tgtEl>
                                          <p:spTgt spid="29"/>
                                        </p:tgtEl>
                                        <p:attrNameLst>
                                          <p:attrName>ppt_w</p:attrName>
                                        </p:attrNameLst>
                                      </p:cBhvr>
                                      <p:tavLst>
                                        <p:tav tm="0">
                                          <p:val>
                                            <p:fltVal val="0"/>
                                          </p:val>
                                        </p:tav>
                                        <p:tav tm="100000">
                                          <p:val>
                                            <p:strVal val="#ppt_w"/>
                                          </p:val>
                                        </p:tav>
                                      </p:tavLst>
                                    </p:anim>
                                    <p:anim calcmode="lin" valueType="num">
                                      <p:cBhvr>
                                        <p:cTn id="16" dur="500" fill="hold"/>
                                        <p:tgtEl>
                                          <p:spTgt spid="29"/>
                                        </p:tgtEl>
                                        <p:attrNameLst>
                                          <p:attrName>ppt_h</p:attrName>
                                        </p:attrNameLst>
                                      </p:cBhvr>
                                      <p:tavLst>
                                        <p:tav tm="0">
                                          <p:val>
                                            <p:fltVal val="0"/>
                                          </p:val>
                                        </p:tav>
                                        <p:tav tm="100000">
                                          <p:val>
                                            <p:strVal val="#ppt_h"/>
                                          </p:val>
                                        </p:tav>
                                      </p:tavLst>
                                    </p:anim>
                                    <p:animEffect transition="in" filter="fade">
                                      <p:cBhvr>
                                        <p:cTn id="17" dur="500"/>
                                        <p:tgtEl>
                                          <p:spTgt spid="29"/>
                                        </p:tgtEl>
                                      </p:cBhvr>
                                    </p:animEffect>
                                  </p:childTnLst>
                                </p:cTn>
                              </p:par>
                            </p:childTnLst>
                          </p:cTn>
                        </p:par>
                        <p:par>
                          <p:cTn id="18" fill="hold">
                            <p:stCondLst>
                              <p:cond delay="3500"/>
                            </p:stCondLst>
                            <p:childTnLst>
                              <p:par>
                                <p:cTn id="19" presetID="53" presetClass="entr" presetSubtype="16" fill="hold" grpId="0" nodeType="afterEffect">
                                  <p:stCondLst>
                                    <p:cond delay="0"/>
                                  </p:stCondLst>
                                  <p:childTnLst>
                                    <p:set>
                                      <p:cBhvr>
                                        <p:cTn id="20" dur="1" fill="hold">
                                          <p:stCondLst>
                                            <p:cond delay="0"/>
                                          </p:stCondLst>
                                        </p:cTn>
                                        <p:tgtEl>
                                          <p:spTgt spid="32"/>
                                        </p:tgtEl>
                                        <p:attrNameLst>
                                          <p:attrName>style.visibility</p:attrName>
                                        </p:attrNameLst>
                                      </p:cBhvr>
                                      <p:to>
                                        <p:strVal val="visible"/>
                                      </p:to>
                                    </p:set>
                                    <p:anim calcmode="lin" valueType="num">
                                      <p:cBhvr>
                                        <p:cTn id="21" dur="500" fill="hold"/>
                                        <p:tgtEl>
                                          <p:spTgt spid="32"/>
                                        </p:tgtEl>
                                        <p:attrNameLst>
                                          <p:attrName>ppt_w</p:attrName>
                                        </p:attrNameLst>
                                      </p:cBhvr>
                                      <p:tavLst>
                                        <p:tav tm="0">
                                          <p:val>
                                            <p:fltVal val="0"/>
                                          </p:val>
                                        </p:tav>
                                        <p:tav tm="100000">
                                          <p:val>
                                            <p:strVal val="#ppt_w"/>
                                          </p:val>
                                        </p:tav>
                                      </p:tavLst>
                                    </p:anim>
                                    <p:anim calcmode="lin" valueType="num">
                                      <p:cBhvr>
                                        <p:cTn id="22" dur="500" fill="hold"/>
                                        <p:tgtEl>
                                          <p:spTgt spid="32"/>
                                        </p:tgtEl>
                                        <p:attrNameLst>
                                          <p:attrName>ppt_h</p:attrName>
                                        </p:attrNameLst>
                                      </p:cBhvr>
                                      <p:tavLst>
                                        <p:tav tm="0">
                                          <p:val>
                                            <p:fltVal val="0"/>
                                          </p:val>
                                        </p:tav>
                                        <p:tav tm="100000">
                                          <p:val>
                                            <p:strVal val="#ppt_h"/>
                                          </p:val>
                                        </p:tav>
                                      </p:tavLst>
                                    </p:anim>
                                    <p:animEffect transition="in" filter="fade">
                                      <p:cBhvr>
                                        <p:cTn id="23" dur="500"/>
                                        <p:tgtEl>
                                          <p:spTgt spid="32"/>
                                        </p:tgtEl>
                                      </p:cBhvr>
                                    </p:animEffect>
                                  </p:childTnLst>
                                </p:cTn>
                              </p:par>
                            </p:childTnLst>
                          </p:cTn>
                        </p:par>
                        <p:par>
                          <p:cTn id="24" fill="hold">
                            <p:stCondLst>
                              <p:cond delay="4000"/>
                            </p:stCondLst>
                            <p:childTnLst>
                              <p:par>
                                <p:cTn id="25" presetID="2" presetClass="entr" presetSubtype="4" fill="hold" grpId="0" nodeType="afterEffect">
                                  <p:stCondLst>
                                    <p:cond delay="0"/>
                                  </p:stCondLst>
                                  <p:childTnLst>
                                    <p:set>
                                      <p:cBhvr>
                                        <p:cTn id="26" dur="1" fill="hold">
                                          <p:stCondLst>
                                            <p:cond delay="0"/>
                                          </p:stCondLst>
                                        </p:cTn>
                                        <p:tgtEl>
                                          <p:spTgt spid="21"/>
                                        </p:tgtEl>
                                        <p:attrNameLst>
                                          <p:attrName>style.visibility</p:attrName>
                                        </p:attrNameLst>
                                      </p:cBhvr>
                                      <p:to>
                                        <p:strVal val="visible"/>
                                      </p:to>
                                    </p:set>
                                    <p:anim calcmode="lin" valueType="num">
                                      <p:cBhvr additive="base">
                                        <p:cTn id="27" dur="1000" fill="hold"/>
                                        <p:tgtEl>
                                          <p:spTgt spid="21"/>
                                        </p:tgtEl>
                                        <p:attrNameLst>
                                          <p:attrName>ppt_x</p:attrName>
                                        </p:attrNameLst>
                                      </p:cBhvr>
                                      <p:tavLst>
                                        <p:tav tm="0">
                                          <p:val>
                                            <p:strVal val="#ppt_x"/>
                                          </p:val>
                                        </p:tav>
                                        <p:tav tm="100000">
                                          <p:val>
                                            <p:strVal val="#ppt_x"/>
                                          </p:val>
                                        </p:tav>
                                      </p:tavLst>
                                    </p:anim>
                                    <p:anim calcmode="lin" valueType="num">
                                      <p:cBhvr additive="base">
                                        <p:cTn id="28" dur="1000" fill="hold"/>
                                        <p:tgtEl>
                                          <p:spTgt spid="21"/>
                                        </p:tgtEl>
                                        <p:attrNameLst>
                                          <p:attrName>ppt_y</p:attrName>
                                        </p:attrNameLst>
                                      </p:cBhvr>
                                      <p:tavLst>
                                        <p:tav tm="0">
                                          <p:val>
                                            <p:strVal val="1+#ppt_h/2"/>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500"/>
                                        <p:tgtEl>
                                          <p:spTgt spid="2"/>
                                        </p:tgtEl>
                                      </p:cBhvr>
                                    </p:animEffect>
                                    <p:anim calcmode="lin" valueType="num">
                                      <p:cBhvr>
                                        <p:cTn id="32" dur="500" fill="hold"/>
                                        <p:tgtEl>
                                          <p:spTgt spid="2"/>
                                        </p:tgtEl>
                                        <p:attrNameLst>
                                          <p:attrName>ppt_x</p:attrName>
                                        </p:attrNameLst>
                                      </p:cBhvr>
                                      <p:tavLst>
                                        <p:tav tm="0">
                                          <p:val>
                                            <p:strVal val="#ppt_x"/>
                                          </p:val>
                                        </p:tav>
                                        <p:tav tm="100000">
                                          <p:val>
                                            <p:strVal val="#ppt_x"/>
                                          </p:val>
                                        </p:tav>
                                      </p:tavLst>
                                    </p:anim>
                                    <p:anim calcmode="lin" valueType="num">
                                      <p:cBhvr>
                                        <p:cTn id="33" dur="500" fill="hold"/>
                                        <p:tgtEl>
                                          <p:spTgt spid="2"/>
                                        </p:tgtEl>
                                        <p:attrNameLst>
                                          <p:attrName>ppt_y</p:attrName>
                                        </p:attrNameLst>
                                      </p:cBhvr>
                                      <p:tavLst>
                                        <p:tav tm="0">
                                          <p:val>
                                            <p:strVal val="#ppt_y+.1"/>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5"/>
                                        </p:tgtEl>
                                        <p:attrNameLst>
                                          <p:attrName>style.visibility</p:attrName>
                                        </p:attrNameLst>
                                      </p:cBhvr>
                                      <p:to>
                                        <p:strVal val="visible"/>
                                      </p:to>
                                    </p:set>
                                    <p:anim calcmode="lin" valueType="num">
                                      <p:cBhvr additive="base">
                                        <p:cTn id="36" dur="500" fill="hold"/>
                                        <p:tgtEl>
                                          <p:spTgt spid="5"/>
                                        </p:tgtEl>
                                        <p:attrNameLst>
                                          <p:attrName>ppt_x</p:attrName>
                                        </p:attrNameLst>
                                      </p:cBhvr>
                                      <p:tavLst>
                                        <p:tav tm="0">
                                          <p:val>
                                            <p:strVal val="#ppt_x"/>
                                          </p:val>
                                        </p:tav>
                                        <p:tav tm="100000">
                                          <p:val>
                                            <p:strVal val="#ppt_x"/>
                                          </p:val>
                                        </p:tav>
                                      </p:tavLst>
                                    </p:anim>
                                    <p:anim calcmode="lin" valueType="num">
                                      <p:cBhvr additive="base">
                                        <p:cTn id="3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32" grpId="0" animBg="1"/>
      <p:bldP spid="33" grpId="0" animBg="1"/>
      <p:bldP spid="34" grpId="0" animBg="1"/>
      <p:bldP spid="2"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p:cNvSpPr/>
          <p:nvPr/>
        </p:nvSpPr>
        <p:spPr>
          <a:xfrm>
            <a:off x="1" y="1074822"/>
            <a:ext cx="12191999" cy="4563978"/>
          </a:xfrm>
          <a:prstGeom prst="rect">
            <a:avLst/>
          </a:prstGeom>
          <a:blipFill dpi="0" rotWithShape="1">
            <a:blip r:embed="rId2"/>
            <a:srcRect/>
            <a:stretch>
              <a:fillRect t="-1000" r="-16000" b="-11000"/>
            </a:stretch>
          </a:bli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id-ID" sz="1800" b="0" i="0" u="none" strike="noStrike" kern="0" cap="none" spc="0" normalizeH="0" baseline="0" noProof="0">
              <a:ln>
                <a:noFill/>
              </a:ln>
              <a:solidFill>
                <a:prstClr val="white"/>
              </a:solidFill>
              <a:effectLst/>
              <a:uLnTx/>
              <a:uFillTx/>
              <a:latin typeface="Calibri" panose="020F0502020204030204"/>
            </a:endParaRPr>
          </a:p>
        </p:txBody>
      </p:sp>
      <p:sp>
        <p:nvSpPr>
          <p:cNvPr id="3" name="文本框 7"/>
          <p:cNvSpPr txBox="1"/>
          <p:nvPr/>
        </p:nvSpPr>
        <p:spPr>
          <a:xfrm>
            <a:off x="520593" y="3987453"/>
            <a:ext cx="1922193" cy="707886"/>
          </a:xfrm>
          <a:prstGeom prst="rect">
            <a:avLst/>
          </a:prstGeom>
          <a:noFill/>
        </p:spPr>
        <p:txBody>
          <a:bodyPr wrap="none" rtlCol="0" anchor="ctr">
            <a:spAutoFit/>
          </a:bodyPr>
          <a:lstStyle/>
          <a:p>
            <a:r>
              <a:rPr lang="en-US" altLang="zh-CN" sz="4000" dirty="0">
                <a:solidFill>
                  <a:srgbClr val="AF935C"/>
                </a:solidFill>
                <a:latin typeface="微软雅黑" panose="020B0503020204020204" pitchFamily="34" charset="-122"/>
                <a:ea typeface="微软雅黑" panose="020B0503020204020204" pitchFamily="34" charset="-122"/>
                <a:cs typeface="+mn-ea"/>
                <a:sym typeface="+mn-lt"/>
              </a:rPr>
              <a:t>Part </a:t>
            </a:r>
            <a:r>
              <a:rPr lang="en-US" altLang="zh-CN" sz="4000" dirty="0" smtClean="0">
                <a:solidFill>
                  <a:srgbClr val="AF935C"/>
                </a:solidFill>
                <a:latin typeface="微软雅黑" panose="020B0503020204020204" pitchFamily="34" charset="-122"/>
                <a:ea typeface="微软雅黑" panose="020B0503020204020204" pitchFamily="34" charset="-122"/>
                <a:cs typeface="+mn-ea"/>
                <a:sym typeface="+mn-lt"/>
              </a:rPr>
              <a:t>06</a:t>
            </a:r>
            <a:endParaRPr lang="zh-CN" altLang="en-US" sz="4000" dirty="0">
              <a:solidFill>
                <a:srgbClr val="AF935C"/>
              </a:solidFill>
              <a:latin typeface="微软雅黑" panose="020B0503020204020204" pitchFamily="34" charset="-122"/>
              <a:ea typeface="微软雅黑" panose="020B0503020204020204" pitchFamily="34" charset="-122"/>
              <a:cs typeface="+mn-ea"/>
              <a:sym typeface="+mn-lt"/>
            </a:endParaRPr>
          </a:p>
        </p:txBody>
      </p:sp>
      <p:sp>
        <p:nvSpPr>
          <p:cNvPr id="4" name="文本框 8"/>
          <p:cNvSpPr txBox="1"/>
          <p:nvPr/>
        </p:nvSpPr>
        <p:spPr>
          <a:xfrm>
            <a:off x="1216328" y="4695339"/>
            <a:ext cx="2962158" cy="707886"/>
          </a:xfrm>
          <a:prstGeom prst="rect">
            <a:avLst/>
          </a:prstGeom>
          <a:noFill/>
        </p:spPr>
        <p:txBody>
          <a:bodyPr vert="horz" wrap="none" rtlCol="0">
            <a:spAutoFit/>
          </a:bodyPr>
          <a:lstStyle/>
          <a:p>
            <a:r>
              <a:rPr lang="en-US" altLang="zh-CN" sz="4000" spc="300" dirty="0" smtClean="0">
                <a:solidFill>
                  <a:schemeClr val="bg1"/>
                </a:solidFill>
                <a:latin typeface="微软雅黑" panose="020B0503020204020204" pitchFamily="34" charset="-122"/>
                <a:ea typeface="微软雅黑" panose="020B0503020204020204" pitchFamily="34" charset="-122"/>
                <a:cs typeface="+mn-ea"/>
                <a:sym typeface="+mn-lt"/>
              </a:rPr>
              <a:t>Reference</a:t>
            </a:r>
            <a:endParaRPr lang="zh-CN" altLang="en-US" sz="4000" spc="300" dirty="0">
              <a:solidFill>
                <a:schemeClr val="bg1"/>
              </a:solidFill>
              <a:latin typeface="微软雅黑" panose="020B0503020204020204" pitchFamily="34" charset="-122"/>
              <a:ea typeface="微软雅黑" panose="020B0503020204020204" pitchFamily="34" charset="-122"/>
              <a:cs typeface="+mn-ea"/>
              <a:sym typeface="+mn-lt"/>
            </a:endParaRPr>
          </a:p>
        </p:txBody>
      </p:sp>
    </p:spTree>
    <p:extLst>
      <p:ext uri="{BB962C8B-B14F-4D97-AF65-F5344CB8AC3E}">
        <p14:creationId xmlns:p14="http://schemas.microsoft.com/office/powerpoint/2010/main" val="2600106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8" decel="10000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1000" fill="hold"/>
                                        <p:tgtEl>
                                          <p:spTgt spid="3"/>
                                        </p:tgtEl>
                                        <p:attrNameLst>
                                          <p:attrName>ppt_x</p:attrName>
                                        </p:attrNameLst>
                                      </p:cBhvr>
                                      <p:tavLst>
                                        <p:tav tm="0">
                                          <p:val>
                                            <p:strVal val="0-#ppt_w/2"/>
                                          </p:val>
                                        </p:tav>
                                        <p:tav tm="100000">
                                          <p:val>
                                            <p:strVal val="#ppt_x"/>
                                          </p:val>
                                        </p:tav>
                                      </p:tavLst>
                                    </p:anim>
                                    <p:anim calcmode="lin" valueType="num">
                                      <p:cBhvr additive="base">
                                        <p:cTn id="12" dur="1000" fill="hold"/>
                                        <p:tgtEl>
                                          <p:spTgt spid="3"/>
                                        </p:tgtEl>
                                        <p:attrNameLst>
                                          <p:attrName>ppt_y</p:attrName>
                                        </p:attrNameLst>
                                      </p:cBhvr>
                                      <p:tavLst>
                                        <p:tav tm="0">
                                          <p:val>
                                            <p:strVal val="#ppt_y"/>
                                          </p:val>
                                        </p:tav>
                                        <p:tav tm="100000">
                                          <p:val>
                                            <p:strVal val="#ppt_y"/>
                                          </p:val>
                                        </p:tav>
                                      </p:tavLst>
                                    </p:anim>
                                  </p:childTnLst>
                                </p:cTn>
                              </p:par>
                            </p:childTnLst>
                          </p:cTn>
                        </p:par>
                        <p:par>
                          <p:cTn id="13" fill="hold">
                            <p:stCondLst>
                              <p:cond delay="1000"/>
                            </p:stCondLst>
                            <p:childTnLst>
                              <p:par>
                                <p:cTn id="14" presetID="23" presetClass="entr" presetSubtype="32" fill="hold" grpId="0" nodeType="afterEffect">
                                  <p:stCondLst>
                                    <p:cond delay="0"/>
                                  </p:stCondLst>
                                  <p:iterate type="lt">
                                    <p:tmPct val="30000"/>
                                  </p:iterate>
                                  <p:childTnLst>
                                    <p:set>
                                      <p:cBhvr>
                                        <p:cTn id="15" dur="1" fill="hold">
                                          <p:stCondLst>
                                            <p:cond delay="0"/>
                                          </p:stCondLst>
                                        </p:cTn>
                                        <p:tgtEl>
                                          <p:spTgt spid="4"/>
                                        </p:tgtEl>
                                        <p:attrNameLst>
                                          <p:attrName>style.visibility</p:attrName>
                                        </p:attrNameLst>
                                      </p:cBhvr>
                                      <p:to>
                                        <p:strVal val="visible"/>
                                      </p:to>
                                    </p:set>
                                    <p:anim calcmode="lin" valueType="num">
                                      <p:cBhvr>
                                        <p:cTn id="16" dur="500" fill="hold"/>
                                        <p:tgtEl>
                                          <p:spTgt spid="4"/>
                                        </p:tgtEl>
                                        <p:attrNameLst>
                                          <p:attrName>ppt_w</p:attrName>
                                        </p:attrNameLst>
                                      </p:cBhvr>
                                      <p:tavLst>
                                        <p:tav tm="0">
                                          <p:val>
                                            <p:strVal val="4*#ppt_w"/>
                                          </p:val>
                                        </p:tav>
                                        <p:tav tm="100000">
                                          <p:val>
                                            <p:strVal val="#ppt_w"/>
                                          </p:val>
                                        </p:tav>
                                      </p:tavLst>
                                    </p:anim>
                                    <p:anim calcmode="lin" valueType="num">
                                      <p:cBhvr>
                                        <p:cTn id="17" dur="500" fill="hold"/>
                                        <p:tgtEl>
                                          <p:spTgt spid="4"/>
                                        </p:tgtEl>
                                        <p:attrNameLst>
                                          <p:attrName>ppt_h</p:attrName>
                                        </p:attrNameLst>
                                      </p:cBhvr>
                                      <p:tavLst>
                                        <p:tav tm="0">
                                          <p:val>
                                            <p:strVal val="4*#ppt_h"/>
                                          </p:val>
                                        </p:tav>
                                        <p:tav tm="100000">
                                          <p:val>
                                            <p:strVal val="#ppt_h"/>
                                          </p:val>
                                        </p:tav>
                                      </p:tavLst>
                                    </p:anim>
                                  </p:childTnLst>
                                </p:cTn>
                              </p:par>
                              <p:par>
                                <p:cTn id="18" presetID="10" presetClass="entr" presetSubtype="0" fill="hold" grpId="1" nodeType="withEffect">
                                  <p:stCondLst>
                                    <p:cond delay="0"/>
                                  </p:stCondLst>
                                  <p:iterate type="lt">
                                    <p:tmPct val="30000"/>
                                  </p:iterate>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p:bldP spid="4" grpId="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082842" y="823572"/>
            <a:ext cx="6096000" cy="1200329"/>
          </a:xfrm>
          <a:prstGeom prst="rect">
            <a:avLst/>
          </a:prstGeom>
        </p:spPr>
        <p:txBody>
          <a:bodyPr>
            <a:spAutoFit/>
          </a:bodyPr>
          <a:lstStyle/>
          <a:p>
            <a:r>
              <a:rPr lang="en-US" altLang="zh-CN" dirty="0"/>
              <a:t>He, C., </a:t>
            </a:r>
            <a:r>
              <a:rPr lang="en-US" altLang="zh-CN" dirty="0" err="1"/>
              <a:t>Guo</a:t>
            </a:r>
            <a:r>
              <a:rPr lang="en-US" altLang="zh-CN" dirty="0"/>
              <a:t>, Q., &amp; Zhu, S. (2016). The development of entrepreneurship in China: a geographical and institutional perspectives. In E. Mack &amp; H. </a:t>
            </a:r>
            <a:r>
              <a:rPr lang="en-US" altLang="zh-CN" dirty="0" err="1"/>
              <a:t>Qian</a:t>
            </a:r>
            <a:r>
              <a:rPr lang="en-US" altLang="zh-CN" dirty="0"/>
              <a:t> (Eds.), Geographies of entrepreneurship (pp. 84–100). Abingdon: </a:t>
            </a:r>
            <a:r>
              <a:rPr lang="en-US" altLang="zh-CN" dirty="0" err="1"/>
              <a:t>Routledge</a:t>
            </a:r>
            <a:r>
              <a:rPr lang="en-US" altLang="zh-CN" dirty="0"/>
              <a:t>.</a:t>
            </a:r>
            <a:endParaRPr lang="zh-CN" altLang="en-US" dirty="0"/>
          </a:p>
        </p:txBody>
      </p:sp>
      <p:sp>
        <p:nvSpPr>
          <p:cNvPr id="3" name="矩形 2"/>
          <p:cNvSpPr/>
          <p:nvPr/>
        </p:nvSpPr>
        <p:spPr>
          <a:xfrm>
            <a:off x="1082842" y="2005263"/>
            <a:ext cx="6096000" cy="1200329"/>
          </a:xfrm>
          <a:prstGeom prst="rect">
            <a:avLst/>
          </a:prstGeom>
        </p:spPr>
        <p:txBody>
          <a:bodyPr>
            <a:spAutoFit/>
          </a:bodyPr>
          <a:lstStyle/>
          <a:p>
            <a:r>
              <a:rPr lang="en-US" altLang="zh-CN" dirty="0"/>
              <a:t>Smallbusiness.chron.com. (2018). The Competitive Advantage of a Foreign Grocery Store. [online] Available at: http://smallbusiness.chron.com/competitive-advantage-foreign-grocery-store-75717.html [Accessed 16 Apr. 2018]. </a:t>
            </a:r>
            <a:endParaRPr lang="zh-CN" altLang="en-US" dirty="0"/>
          </a:p>
        </p:txBody>
      </p:sp>
      <p:sp>
        <p:nvSpPr>
          <p:cNvPr id="4" name="矩形 3"/>
          <p:cNvSpPr/>
          <p:nvPr/>
        </p:nvSpPr>
        <p:spPr>
          <a:xfrm>
            <a:off x="1082842" y="3205592"/>
            <a:ext cx="6096000" cy="923330"/>
          </a:xfrm>
          <a:prstGeom prst="rect">
            <a:avLst/>
          </a:prstGeom>
        </p:spPr>
        <p:txBody>
          <a:bodyPr>
            <a:spAutoFit/>
          </a:bodyPr>
          <a:lstStyle/>
          <a:p>
            <a:r>
              <a:rPr lang="en-US" altLang="zh-CN" dirty="0" err="1"/>
              <a:t>Tomei</a:t>
            </a:r>
            <a:r>
              <a:rPr lang="en-US" altLang="zh-CN" dirty="0"/>
              <a:t>, Lawrence (2014). Effects of information capitalism and </a:t>
            </a:r>
            <a:r>
              <a:rPr lang="en-US" altLang="zh-CN" dirty="0" err="1"/>
              <a:t>globalisation</a:t>
            </a:r>
            <a:r>
              <a:rPr lang="en-US" altLang="zh-CN" dirty="0"/>
              <a:t> on teaching and learning. Pennsylvania: Information Science Reference. Retrieved 2015-10-21.</a:t>
            </a:r>
            <a:endParaRPr lang="zh-CN" altLang="en-US" dirty="0"/>
          </a:p>
        </p:txBody>
      </p:sp>
      <p:sp>
        <p:nvSpPr>
          <p:cNvPr id="5" name="矩形 4"/>
          <p:cNvSpPr/>
          <p:nvPr/>
        </p:nvSpPr>
        <p:spPr>
          <a:xfrm>
            <a:off x="1082842" y="4044298"/>
            <a:ext cx="6096000" cy="646331"/>
          </a:xfrm>
          <a:prstGeom prst="rect">
            <a:avLst/>
          </a:prstGeom>
        </p:spPr>
        <p:txBody>
          <a:bodyPr>
            <a:spAutoFit/>
          </a:bodyPr>
          <a:lstStyle/>
          <a:p>
            <a:r>
              <a:rPr lang="en-US" altLang="zh-CN" dirty="0"/>
              <a:t>Wickham, P. </a:t>
            </a:r>
            <a:r>
              <a:rPr lang="en-US" altLang="zh-CN" dirty="0" smtClean="0"/>
              <a:t>(1998). </a:t>
            </a:r>
            <a:r>
              <a:rPr lang="en-US" altLang="zh-CN" dirty="0"/>
              <a:t>Strategic entrepreneurship. Harlow, England: Financial Times Prentice Hall. </a:t>
            </a:r>
            <a:endParaRPr lang="zh-CN" altLang="en-US" dirty="0"/>
          </a:p>
        </p:txBody>
      </p:sp>
      <p:sp>
        <p:nvSpPr>
          <p:cNvPr id="6" name="矩形 5"/>
          <p:cNvSpPr/>
          <p:nvPr/>
        </p:nvSpPr>
        <p:spPr>
          <a:xfrm>
            <a:off x="1082842" y="4690629"/>
            <a:ext cx="6096000" cy="1200329"/>
          </a:xfrm>
          <a:prstGeom prst="rect">
            <a:avLst/>
          </a:prstGeom>
        </p:spPr>
        <p:txBody>
          <a:bodyPr>
            <a:spAutoFit/>
          </a:bodyPr>
          <a:lstStyle/>
          <a:p>
            <a:r>
              <a:rPr lang="en-US" altLang="zh-CN" dirty="0" err="1"/>
              <a:t>Hofstede</a:t>
            </a:r>
            <a:r>
              <a:rPr lang="en-US" altLang="zh-CN" dirty="0"/>
              <a:t> Insights. (2018). Country Comparison - </a:t>
            </a:r>
            <a:r>
              <a:rPr lang="en-US" altLang="zh-CN" dirty="0" err="1"/>
              <a:t>Hofstede</a:t>
            </a:r>
            <a:r>
              <a:rPr lang="en-US" altLang="zh-CN" dirty="0"/>
              <a:t> Insights. [online] Available at: https://www.hofstede-insights.com/country-comparison/china/ [Accessed 6 May 2018]. </a:t>
            </a:r>
            <a:endParaRPr lang="zh-CN" altLang="en-US" dirty="0"/>
          </a:p>
        </p:txBody>
      </p:sp>
      <p:sp>
        <p:nvSpPr>
          <p:cNvPr id="7" name="矩形 6"/>
          <p:cNvSpPr/>
          <p:nvPr/>
        </p:nvSpPr>
        <p:spPr>
          <a:xfrm>
            <a:off x="7443537" y="823572"/>
            <a:ext cx="4475747" cy="1477328"/>
          </a:xfrm>
          <a:prstGeom prst="rect">
            <a:avLst/>
          </a:prstGeom>
        </p:spPr>
        <p:txBody>
          <a:bodyPr wrap="square">
            <a:spAutoFit/>
          </a:bodyPr>
          <a:lstStyle/>
          <a:p>
            <a:r>
              <a:rPr lang="en-US" altLang="zh-CN" dirty="0" err="1"/>
              <a:t>Hofstede</a:t>
            </a:r>
            <a:r>
              <a:rPr lang="en-US" altLang="zh-CN" dirty="0"/>
              <a:t> Insights. (2018). Country Comparison - </a:t>
            </a:r>
            <a:r>
              <a:rPr lang="en-US" altLang="zh-CN" dirty="0" err="1"/>
              <a:t>Hofstede</a:t>
            </a:r>
            <a:r>
              <a:rPr lang="en-US" altLang="zh-CN" dirty="0"/>
              <a:t> Insights. [online] Available at: https://www.hofstede-insights.com/country-comparison/germany/ [Accessed 6 May 2018]. </a:t>
            </a:r>
            <a:endParaRPr lang="zh-CN" altLang="en-US" dirty="0"/>
          </a:p>
        </p:txBody>
      </p:sp>
      <p:sp>
        <p:nvSpPr>
          <p:cNvPr id="8" name="矩形 7"/>
          <p:cNvSpPr/>
          <p:nvPr/>
        </p:nvSpPr>
        <p:spPr>
          <a:xfrm>
            <a:off x="7443537" y="2300900"/>
            <a:ext cx="4235116" cy="1200329"/>
          </a:xfrm>
          <a:prstGeom prst="rect">
            <a:avLst/>
          </a:prstGeom>
        </p:spPr>
        <p:txBody>
          <a:bodyPr wrap="square">
            <a:spAutoFit/>
          </a:bodyPr>
          <a:lstStyle/>
          <a:p>
            <a:r>
              <a:rPr lang="en-US" altLang="zh-CN" dirty="0"/>
              <a:t>GEM Global Entrepreneurship Monitor. (2018). [online] Available at: http://www.gemconsortium.org/country-profile/51 [Accessed 6 May 2018].</a:t>
            </a:r>
            <a:endParaRPr lang="zh-CN" altLang="en-US" dirty="0"/>
          </a:p>
        </p:txBody>
      </p:sp>
    </p:spTree>
    <p:extLst>
      <p:ext uri="{BB962C8B-B14F-4D97-AF65-F5344CB8AC3E}">
        <p14:creationId xmlns:p14="http://schemas.microsoft.com/office/powerpoint/2010/main" val="68900959"/>
      </p:ext>
    </p:extLst>
  </p:cSld>
  <p:clrMapOvr>
    <a:masterClrMapping/>
  </p:clrMapOvr>
  <p:timing>
    <p:tnLst>
      <p:par>
        <p:cTn id="1" dur="indefinite" restart="never" nodeType="tmRoot"/>
      </p:par>
    </p:tnLst>
  </p:timing>
</p:sld>
</file>

<file path=ppt/theme/theme1.xml><?xml version="1.0" encoding="utf-8"?>
<a:theme xmlns:a="http://schemas.openxmlformats.org/drawingml/2006/main" name="千图网海量PPT模板www.58pic.com​​">
  <a:themeElements>
    <a:clrScheme name="自定义 114">
      <a:dk1>
        <a:sysClr val="windowText" lastClr="000000"/>
      </a:dk1>
      <a:lt1>
        <a:sysClr val="window" lastClr="FFFFFF"/>
      </a:lt1>
      <a:dk2>
        <a:srgbClr val="44546A"/>
      </a:dk2>
      <a:lt2>
        <a:srgbClr val="E7E6E6"/>
      </a:lt2>
      <a:accent1>
        <a:srgbClr val="93DD68"/>
      </a:accent1>
      <a:accent2>
        <a:srgbClr val="93DD68"/>
      </a:accent2>
      <a:accent3>
        <a:srgbClr val="93DD68"/>
      </a:accent3>
      <a:accent4>
        <a:srgbClr val="93DD68"/>
      </a:accent4>
      <a:accent5>
        <a:srgbClr val="93DD68"/>
      </a:accent5>
      <a:accent6>
        <a:srgbClr val="93DD68"/>
      </a:accent6>
      <a:hlink>
        <a:srgbClr val="93DD68"/>
      </a:hlink>
      <a:folHlink>
        <a:srgbClr val="93DD68"/>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1072</TotalTime>
  <Words>1056</Words>
  <Application>Microsoft Office PowerPoint</Application>
  <PresentationFormat>自定义</PresentationFormat>
  <Paragraphs>102</Paragraphs>
  <Slides>18</Slides>
  <Notes>12</Notes>
  <HiddenSlides>0</HiddenSlides>
  <MMClips>1</MMClips>
  <ScaleCrop>false</ScaleCrop>
  <HeadingPairs>
    <vt:vector size="4" baseType="variant">
      <vt:variant>
        <vt:lpstr>主题</vt:lpstr>
      </vt:variant>
      <vt:variant>
        <vt:i4>2</vt:i4>
      </vt:variant>
      <vt:variant>
        <vt:lpstr>幻灯片标题</vt:lpstr>
      </vt:variant>
      <vt:variant>
        <vt:i4>18</vt:i4>
      </vt:variant>
    </vt:vector>
  </HeadingPairs>
  <TitlesOfParts>
    <vt:vector size="20" baseType="lpstr">
      <vt:lpstr>千图网海量PPT模板www.58pic.com​​</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xiaojie</cp:lastModifiedBy>
  <cp:revision>60</cp:revision>
  <dcterms:created xsi:type="dcterms:W3CDTF">2018-04-18T03:30:44Z</dcterms:created>
  <dcterms:modified xsi:type="dcterms:W3CDTF">2018-05-11T11:47:28Z</dcterms:modified>
</cp:coreProperties>
</file>