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11"/>
  </p:notesMasterIdLst>
  <p:sldIdLst>
    <p:sldId id="256" r:id="rId2"/>
    <p:sldId id="257" r:id="rId3"/>
    <p:sldId id="258" r:id="rId4"/>
    <p:sldId id="259" r:id="rId5"/>
    <p:sldId id="260" r:id="rId6"/>
    <p:sldId id="589" r:id="rId7"/>
    <p:sldId id="263" r:id="rId8"/>
    <p:sldId id="261" r:id="rId9"/>
    <p:sldId id="262" r:id="rId10"/>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6027" autoAdjust="0"/>
    <p:restoredTop sz="94660"/>
  </p:normalViewPr>
  <p:slideViewPr>
    <p:cSldViewPr snapToGrid="0">
      <p:cViewPr varScale="1">
        <p:scale>
          <a:sx n="116" d="100"/>
          <a:sy n="116" d="100"/>
        </p:scale>
        <p:origin x="80" y="54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diagrams/colors1.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BE7F54AE-A43C-491A-9151-CA0FC92096DE}" type="doc">
      <dgm:prSet loTypeId="urn:microsoft.com/office/officeart/2005/8/layout/vList2" loCatId="list" qsTypeId="urn:microsoft.com/office/officeart/2005/8/quickstyle/simple1" qsCatId="simple" csTypeId="urn:microsoft.com/office/officeart/2005/8/colors/colorful5" csCatId="colorful" phldr="1"/>
      <dgm:spPr/>
      <dgm:t>
        <a:bodyPr/>
        <a:lstStyle/>
        <a:p>
          <a:endParaRPr lang="en-US"/>
        </a:p>
      </dgm:t>
    </dgm:pt>
    <dgm:pt modelId="{597D1BDF-E70A-44C9-9B52-B8686DB61D4B}">
      <dgm:prSet/>
      <dgm:spPr/>
      <dgm:t>
        <a:bodyPr/>
        <a:lstStyle/>
        <a:p>
          <a:r>
            <a:rPr lang="en-GB" b="1" dirty="0"/>
            <a:t>Paper bags </a:t>
          </a:r>
          <a:r>
            <a:rPr lang="en-GB" dirty="0"/>
            <a:t>should be folded over twice, and the joint should be sealed with two signature seals with officer's signature name and number.</a:t>
          </a:r>
          <a:endParaRPr lang="en-US" dirty="0"/>
        </a:p>
      </dgm:t>
    </dgm:pt>
    <dgm:pt modelId="{2F354ABE-C747-4F00-94B9-05BB7B93D30D}" type="parTrans" cxnId="{AD529E98-E279-4187-9DE7-85832097D51C}">
      <dgm:prSet/>
      <dgm:spPr/>
      <dgm:t>
        <a:bodyPr/>
        <a:lstStyle/>
        <a:p>
          <a:endParaRPr lang="en-US" sz="1500"/>
        </a:p>
      </dgm:t>
    </dgm:pt>
    <dgm:pt modelId="{FB25ABF7-CD05-46C3-A96E-A144D5E61F14}" type="sibTrans" cxnId="{AD529E98-E279-4187-9DE7-85832097D51C}">
      <dgm:prSet/>
      <dgm:spPr/>
      <dgm:t>
        <a:bodyPr/>
        <a:lstStyle/>
        <a:p>
          <a:endParaRPr lang="en-US"/>
        </a:p>
      </dgm:t>
    </dgm:pt>
    <dgm:pt modelId="{0E9DAA24-20BD-4586-8CA3-F96D95917E73}">
      <dgm:prSet/>
      <dgm:spPr/>
      <dgm:t>
        <a:bodyPr/>
        <a:lstStyle/>
        <a:p>
          <a:r>
            <a:rPr lang="en-GB" b="1"/>
            <a:t>Polythene bags </a:t>
          </a:r>
          <a:r>
            <a:rPr lang="en-GB"/>
            <a:t>a tamper bag should be used if available – methods for sealing plain polythene bags are more complex.</a:t>
          </a:r>
          <a:endParaRPr lang="en-US"/>
        </a:p>
      </dgm:t>
    </dgm:pt>
    <dgm:pt modelId="{D96EEEE7-1203-4765-B221-6F06E899AF90}" type="parTrans" cxnId="{6E7EA291-A513-4199-9017-5FE5737F69F3}">
      <dgm:prSet/>
      <dgm:spPr/>
      <dgm:t>
        <a:bodyPr/>
        <a:lstStyle/>
        <a:p>
          <a:endParaRPr lang="en-US" sz="1500"/>
        </a:p>
      </dgm:t>
    </dgm:pt>
    <dgm:pt modelId="{913B2D2B-889D-4A56-A3E3-1F69B6DA05CF}" type="sibTrans" cxnId="{6E7EA291-A513-4199-9017-5FE5737F69F3}">
      <dgm:prSet/>
      <dgm:spPr/>
      <dgm:t>
        <a:bodyPr/>
        <a:lstStyle/>
        <a:p>
          <a:endParaRPr lang="en-US"/>
        </a:p>
      </dgm:t>
    </dgm:pt>
    <dgm:pt modelId="{96E6DCC5-02C5-41A8-8FD8-1992321F653A}">
      <dgm:prSet/>
      <dgm:spPr/>
      <dgm:t>
        <a:bodyPr/>
        <a:lstStyle/>
        <a:p>
          <a:r>
            <a:rPr lang="en-GB" b="1"/>
            <a:t>Nylon bags </a:t>
          </a:r>
          <a:r>
            <a:rPr lang="en-GB"/>
            <a:t>should be sealed by twisting into a ‘swan neck’ and the secured with tape or a cable tie. The nylon bag is then placed into a polythene bag swan neck and then sealed. The whole package should then be placed in a rigid container, signature sealed and labelled. </a:t>
          </a:r>
          <a:endParaRPr lang="en-US"/>
        </a:p>
      </dgm:t>
    </dgm:pt>
    <dgm:pt modelId="{00B9F7B8-5B37-4F03-8239-B5863AC1F6F0}" type="parTrans" cxnId="{6349BD28-BE89-4DCD-A8DC-4E4186AE85E8}">
      <dgm:prSet/>
      <dgm:spPr/>
      <dgm:t>
        <a:bodyPr/>
        <a:lstStyle/>
        <a:p>
          <a:endParaRPr lang="en-US" sz="1500"/>
        </a:p>
      </dgm:t>
    </dgm:pt>
    <dgm:pt modelId="{5AB53450-38D9-45BF-A9A7-A8B1B65EE341}" type="sibTrans" cxnId="{6349BD28-BE89-4DCD-A8DC-4E4186AE85E8}">
      <dgm:prSet/>
      <dgm:spPr/>
      <dgm:t>
        <a:bodyPr/>
        <a:lstStyle/>
        <a:p>
          <a:endParaRPr lang="en-US"/>
        </a:p>
      </dgm:t>
    </dgm:pt>
    <dgm:pt modelId="{DD3568CC-F8A1-49E8-97D6-4FFD446DDA5A}">
      <dgm:prSet/>
      <dgm:spPr/>
      <dgm:t>
        <a:bodyPr/>
        <a:lstStyle/>
        <a:p>
          <a:r>
            <a:rPr lang="en-GB" b="1"/>
            <a:t>Boxes </a:t>
          </a:r>
          <a:r>
            <a:rPr lang="en-GB"/>
            <a:t>can be used for larger items but need to be made stable within the box using string or cable ties. All open edges must be sealed with tape and signature sealed. Smaller boxes can be sealed and then placed in polythene bags.</a:t>
          </a:r>
          <a:endParaRPr lang="en-US"/>
        </a:p>
      </dgm:t>
    </dgm:pt>
    <dgm:pt modelId="{F2BA6D66-2168-4CCD-9A40-253F2821D314}" type="parTrans" cxnId="{0925C484-BCF1-4482-B846-052862AE39DA}">
      <dgm:prSet/>
      <dgm:spPr/>
      <dgm:t>
        <a:bodyPr/>
        <a:lstStyle/>
        <a:p>
          <a:endParaRPr lang="en-US" sz="1500"/>
        </a:p>
      </dgm:t>
    </dgm:pt>
    <dgm:pt modelId="{F1BCE058-BDD3-451F-9EED-2B8AFEE24F5C}" type="sibTrans" cxnId="{0925C484-BCF1-4482-B846-052862AE39DA}">
      <dgm:prSet/>
      <dgm:spPr/>
      <dgm:t>
        <a:bodyPr/>
        <a:lstStyle/>
        <a:p>
          <a:endParaRPr lang="en-US"/>
        </a:p>
      </dgm:t>
    </dgm:pt>
    <dgm:pt modelId="{7F49AA74-DADB-4349-A4B3-BEE0CAE37131}">
      <dgm:prSet/>
      <dgm:spPr/>
      <dgm:t>
        <a:bodyPr/>
        <a:lstStyle/>
        <a:p>
          <a:r>
            <a:rPr lang="en-GB" b="1" dirty="0"/>
            <a:t>Paper folds </a:t>
          </a:r>
          <a:r>
            <a:rPr lang="en-GB" dirty="0"/>
            <a:t>required for safe collection and storage of dry materials such as powder, paint fragments and hair combings. </a:t>
          </a:r>
          <a:endParaRPr lang="en-US" dirty="0"/>
        </a:p>
      </dgm:t>
    </dgm:pt>
    <dgm:pt modelId="{6D4EF865-2C87-4ED4-B95E-AC13DAE81AB9}" type="parTrans" cxnId="{CA0639D8-A586-41ED-BC4C-09818DFD8992}">
      <dgm:prSet/>
      <dgm:spPr/>
      <dgm:t>
        <a:bodyPr/>
        <a:lstStyle/>
        <a:p>
          <a:endParaRPr lang="en-US" sz="1500"/>
        </a:p>
      </dgm:t>
    </dgm:pt>
    <dgm:pt modelId="{5C2E3465-F7E9-4435-A8A5-2E06862E3BA7}" type="sibTrans" cxnId="{CA0639D8-A586-41ED-BC4C-09818DFD8992}">
      <dgm:prSet/>
      <dgm:spPr/>
      <dgm:t>
        <a:bodyPr/>
        <a:lstStyle/>
        <a:p>
          <a:endParaRPr lang="en-US"/>
        </a:p>
      </dgm:t>
    </dgm:pt>
    <dgm:pt modelId="{E7EBE3EA-D070-4249-9E31-3EAE45E7C158}" type="pres">
      <dgm:prSet presAssocID="{BE7F54AE-A43C-491A-9151-CA0FC92096DE}" presName="linear" presStyleCnt="0">
        <dgm:presLayoutVars>
          <dgm:animLvl val="lvl"/>
          <dgm:resizeHandles val="exact"/>
        </dgm:presLayoutVars>
      </dgm:prSet>
      <dgm:spPr/>
    </dgm:pt>
    <dgm:pt modelId="{0314C16D-81B1-9744-987A-C4ACF4C91C69}" type="pres">
      <dgm:prSet presAssocID="{597D1BDF-E70A-44C9-9B52-B8686DB61D4B}" presName="parentText" presStyleLbl="node1" presStyleIdx="0" presStyleCnt="5">
        <dgm:presLayoutVars>
          <dgm:chMax val="0"/>
          <dgm:bulletEnabled val="1"/>
        </dgm:presLayoutVars>
      </dgm:prSet>
      <dgm:spPr/>
    </dgm:pt>
    <dgm:pt modelId="{25519B41-E478-7E43-B0DC-6AC31826DFAA}" type="pres">
      <dgm:prSet presAssocID="{FB25ABF7-CD05-46C3-A96E-A144D5E61F14}" presName="spacer" presStyleCnt="0"/>
      <dgm:spPr/>
    </dgm:pt>
    <dgm:pt modelId="{11B25722-CF23-B24A-9618-ECDD091832E7}" type="pres">
      <dgm:prSet presAssocID="{0E9DAA24-20BD-4586-8CA3-F96D95917E73}" presName="parentText" presStyleLbl="node1" presStyleIdx="1" presStyleCnt="5">
        <dgm:presLayoutVars>
          <dgm:chMax val="0"/>
          <dgm:bulletEnabled val="1"/>
        </dgm:presLayoutVars>
      </dgm:prSet>
      <dgm:spPr/>
    </dgm:pt>
    <dgm:pt modelId="{610508D3-84A9-5D44-9366-DD116067A2AE}" type="pres">
      <dgm:prSet presAssocID="{913B2D2B-889D-4A56-A3E3-1F69B6DA05CF}" presName="spacer" presStyleCnt="0"/>
      <dgm:spPr/>
    </dgm:pt>
    <dgm:pt modelId="{258C7008-710C-804D-9191-6FBC0C62AE03}" type="pres">
      <dgm:prSet presAssocID="{96E6DCC5-02C5-41A8-8FD8-1992321F653A}" presName="parentText" presStyleLbl="node1" presStyleIdx="2" presStyleCnt="5">
        <dgm:presLayoutVars>
          <dgm:chMax val="0"/>
          <dgm:bulletEnabled val="1"/>
        </dgm:presLayoutVars>
      </dgm:prSet>
      <dgm:spPr/>
    </dgm:pt>
    <dgm:pt modelId="{3BC2CF9D-7979-9245-8935-3003D785701B}" type="pres">
      <dgm:prSet presAssocID="{5AB53450-38D9-45BF-A9A7-A8B1B65EE341}" presName="spacer" presStyleCnt="0"/>
      <dgm:spPr/>
    </dgm:pt>
    <dgm:pt modelId="{3FF2ECC0-51F9-8A4C-BCD2-8D255872F133}" type="pres">
      <dgm:prSet presAssocID="{DD3568CC-F8A1-49E8-97D6-4FFD446DDA5A}" presName="parentText" presStyleLbl="node1" presStyleIdx="3" presStyleCnt="5">
        <dgm:presLayoutVars>
          <dgm:chMax val="0"/>
          <dgm:bulletEnabled val="1"/>
        </dgm:presLayoutVars>
      </dgm:prSet>
      <dgm:spPr/>
    </dgm:pt>
    <dgm:pt modelId="{97BB40C1-BDC0-554E-B315-D8C72B22D997}" type="pres">
      <dgm:prSet presAssocID="{F1BCE058-BDD3-451F-9EED-2B8AFEE24F5C}" presName="spacer" presStyleCnt="0"/>
      <dgm:spPr/>
    </dgm:pt>
    <dgm:pt modelId="{A83696D1-5268-9641-8427-BE1261322174}" type="pres">
      <dgm:prSet presAssocID="{7F49AA74-DADB-4349-A4B3-BEE0CAE37131}" presName="parentText" presStyleLbl="node1" presStyleIdx="4" presStyleCnt="5">
        <dgm:presLayoutVars>
          <dgm:chMax val="0"/>
          <dgm:bulletEnabled val="1"/>
        </dgm:presLayoutVars>
      </dgm:prSet>
      <dgm:spPr/>
    </dgm:pt>
  </dgm:ptLst>
  <dgm:cxnLst>
    <dgm:cxn modelId="{A6FFD500-6525-334F-9C4B-1189F0F80076}" type="presOf" srcId="{7F49AA74-DADB-4349-A4B3-BEE0CAE37131}" destId="{A83696D1-5268-9641-8427-BE1261322174}" srcOrd="0" destOrd="0" presId="urn:microsoft.com/office/officeart/2005/8/layout/vList2"/>
    <dgm:cxn modelId="{4EF8FB14-B9B1-4E4E-A448-F8115379E082}" type="presOf" srcId="{BE7F54AE-A43C-491A-9151-CA0FC92096DE}" destId="{E7EBE3EA-D070-4249-9E31-3EAE45E7C158}" srcOrd="0" destOrd="0" presId="urn:microsoft.com/office/officeart/2005/8/layout/vList2"/>
    <dgm:cxn modelId="{6349BD28-BE89-4DCD-A8DC-4E4186AE85E8}" srcId="{BE7F54AE-A43C-491A-9151-CA0FC92096DE}" destId="{96E6DCC5-02C5-41A8-8FD8-1992321F653A}" srcOrd="2" destOrd="0" parTransId="{00B9F7B8-5B37-4F03-8239-B5863AC1F6F0}" sibTransId="{5AB53450-38D9-45BF-A9A7-A8B1B65EE341}"/>
    <dgm:cxn modelId="{A7665E34-88D8-D04C-AAC5-D1CC66118A76}" type="presOf" srcId="{0E9DAA24-20BD-4586-8CA3-F96D95917E73}" destId="{11B25722-CF23-B24A-9618-ECDD091832E7}" srcOrd="0" destOrd="0" presId="urn:microsoft.com/office/officeart/2005/8/layout/vList2"/>
    <dgm:cxn modelId="{6DEAED6A-866B-244B-ADBC-A3F2D091304C}" type="presOf" srcId="{597D1BDF-E70A-44C9-9B52-B8686DB61D4B}" destId="{0314C16D-81B1-9744-987A-C4ACF4C91C69}" srcOrd="0" destOrd="0" presId="urn:microsoft.com/office/officeart/2005/8/layout/vList2"/>
    <dgm:cxn modelId="{1150027F-C797-2F4D-A21B-198A729BA777}" type="presOf" srcId="{96E6DCC5-02C5-41A8-8FD8-1992321F653A}" destId="{258C7008-710C-804D-9191-6FBC0C62AE03}" srcOrd="0" destOrd="0" presId="urn:microsoft.com/office/officeart/2005/8/layout/vList2"/>
    <dgm:cxn modelId="{0925C484-BCF1-4482-B846-052862AE39DA}" srcId="{BE7F54AE-A43C-491A-9151-CA0FC92096DE}" destId="{DD3568CC-F8A1-49E8-97D6-4FFD446DDA5A}" srcOrd="3" destOrd="0" parTransId="{F2BA6D66-2168-4CCD-9A40-253F2821D314}" sibTransId="{F1BCE058-BDD3-451F-9EED-2B8AFEE24F5C}"/>
    <dgm:cxn modelId="{6E7EA291-A513-4199-9017-5FE5737F69F3}" srcId="{BE7F54AE-A43C-491A-9151-CA0FC92096DE}" destId="{0E9DAA24-20BD-4586-8CA3-F96D95917E73}" srcOrd="1" destOrd="0" parTransId="{D96EEEE7-1203-4765-B221-6F06E899AF90}" sibTransId="{913B2D2B-889D-4A56-A3E3-1F69B6DA05CF}"/>
    <dgm:cxn modelId="{AD529E98-E279-4187-9DE7-85832097D51C}" srcId="{BE7F54AE-A43C-491A-9151-CA0FC92096DE}" destId="{597D1BDF-E70A-44C9-9B52-B8686DB61D4B}" srcOrd="0" destOrd="0" parTransId="{2F354ABE-C747-4F00-94B9-05BB7B93D30D}" sibTransId="{FB25ABF7-CD05-46C3-A96E-A144D5E61F14}"/>
    <dgm:cxn modelId="{A43228B3-EFF4-6B47-A4F0-00AA57F1DB8C}" type="presOf" srcId="{DD3568CC-F8A1-49E8-97D6-4FFD446DDA5A}" destId="{3FF2ECC0-51F9-8A4C-BCD2-8D255872F133}" srcOrd="0" destOrd="0" presId="urn:microsoft.com/office/officeart/2005/8/layout/vList2"/>
    <dgm:cxn modelId="{CA0639D8-A586-41ED-BC4C-09818DFD8992}" srcId="{BE7F54AE-A43C-491A-9151-CA0FC92096DE}" destId="{7F49AA74-DADB-4349-A4B3-BEE0CAE37131}" srcOrd="4" destOrd="0" parTransId="{6D4EF865-2C87-4ED4-B95E-AC13DAE81AB9}" sibTransId="{5C2E3465-F7E9-4435-A8A5-2E06862E3BA7}"/>
    <dgm:cxn modelId="{D03EDA77-BD5B-924B-80DF-84912C2C8F37}" type="presParOf" srcId="{E7EBE3EA-D070-4249-9E31-3EAE45E7C158}" destId="{0314C16D-81B1-9744-987A-C4ACF4C91C69}" srcOrd="0" destOrd="0" presId="urn:microsoft.com/office/officeart/2005/8/layout/vList2"/>
    <dgm:cxn modelId="{FD5FEBD3-E53A-7343-9A67-7B5AD8C6E4EC}" type="presParOf" srcId="{E7EBE3EA-D070-4249-9E31-3EAE45E7C158}" destId="{25519B41-E478-7E43-B0DC-6AC31826DFAA}" srcOrd="1" destOrd="0" presId="urn:microsoft.com/office/officeart/2005/8/layout/vList2"/>
    <dgm:cxn modelId="{60A57D1C-75CC-894E-833A-790F51DFC4FE}" type="presParOf" srcId="{E7EBE3EA-D070-4249-9E31-3EAE45E7C158}" destId="{11B25722-CF23-B24A-9618-ECDD091832E7}" srcOrd="2" destOrd="0" presId="urn:microsoft.com/office/officeart/2005/8/layout/vList2"/>
    <dgm:cxn modelId="{87986AF9-FA16-5A4D-94E8-42A3F0A41BC8}" type="presParOf" srcId="{E7EBE3EA-D070-4249-9E31-3EAE45E7C158}" destId="{610508D3-84A9-5D44-9366-DD116067A2AE}" srcOrd="3" destOrd="0" presId="urn:microsoft.com/office/officeart/2005/8/layout/vList2"/>
    <dgm:cxn modelId="{BEE4C387-806C-1A4F-A0D1-4E05E59A22DB}" type="presParOf" srcId="{E7EBE3EA-D070-4249-9E31-3EAE45E7C158}" destId="{258C7008-710C-804D-9191-6FBC0C62AE03}" srcOrd="4" destOrd="0" presId="urn:microsoft.com/office/officeart/2005/8/layout/vList2"/>
    <dgm:cxn modelId="{502209B3-9E90-3141-BAFF-ACC028BAD1A9}" type="presParOf" srcId="{E7EBE3EA-D070-4249-9E31-3EAE45E7C158}" destId="{3BC2CF9D-7979-9245-8935-3003D785701B}" srcOrd="5" destOrd="0" presId="urn:microsoft.com/office/officeart/2005/8/layout/vList2"/>
    <dgm:cxn modelId="{C18F2631-BB99-8D44-B29E-2B8849FFB1CE}" type="presParOf" srcId="{E7EBE3EA-D070-4249-9E31-3EAE45E7C158}" destId="{3FF2ECC0-51F9-8A4C-BCD2-8D255872F133}" srcOrd="6" destOrd="0" presId="urn:microsoft.com/office/officeart/2005/8/layout/vList2"/>
    <dgm:cxn modelId="{C187261C-0748-4B42-8B34-5CCBE01AB94C}" type="presParOf" srcId="{E7EBE3EA-D070-4249-9E31-3EAE45E7C158}" destId="{97BB40C1-BDC0-554E-B315-D8C72B22D997}" srcOrd="7" destOrd="0" presId="urn:microsoft.com/office/officeart/2005/8/layout/vList2"/>
    <dgm:cxn modelId="{448636A8-6821-074C-A9B6-C0C3C49EE3CF}" type="presParOf" srcId="{E7EBE3EA-D070-4249-9E31-3EAE45E7C158}" destId="{A83696D1-5268-9641-8427-BE1261322174}" srcOrd="8" destOrd="0" presId="urn:microsoft.com/office/officeart/2005/8/layout/vList2"/>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314C16D-81B1-9744-987A-C4ACF4C91C69}">
      <dsp:nvSpPr>
        <dsp:cNvPr id="0" name=""/>
        <dsp:cNvSpPr/>
      </dsp:nvSpPr>
      <dsp:spPr>
        <a:xfrm>
          <a:off x="0" y="48423"/>
          <a:ext cx="4953932" cy="1140750"/>
        </a:xfrm>
        <a:prstGeom prst="roundRect">
          <a:avLst/>
        </a:prstGeom>
        <a:solidFill>
          <a:schemeClr val="accent5">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l" defTabSz="577850">
            <a:lnSpc>
              <a:spcPct val="90000"/>
            </a:lnSpc>
            <a:spcBef>
              <a:spcPct val="0"/>
            </a:spcBef>
            <a:spcAft>
              <a:spcPct val="35000"/>
            </a:spcAft>
            <a:buNone/>
          </a:pPr>
          <a:r>
            <a:rPr lang="en-GB" sz="1300" b="1" kern="1200" dirty="0"/>
            <a:t>Paper bags </a:t>
          </a:r>
          <a:r>
            <a:rPr lang="en-GB" sz="1300" kern="1200" dirty="0"/>
            <a:t>should be folded over twice, and the joint should be sealed with two signature seals with officer's signature name and number.</a:t>
          </a:r>
          <a:endParaRPr lang="en-US" sz="1300" kern="1200" dirty="0"/>
        </a:p>
      </dsp:txBody>
      <dsp:txXfrm>
        <a:off x="55687" y="104110"/>
        <a:ext cx="4842558" cy="1029376"/>
      </dsp:txXfrm>
    </dsp:sp>
    <dsp:sp modelId="{11B25722-CF23-B24A-9618-ECDD091832E7}">
      <dsp:nvSpPr>
        <dsp:cNvPr id="0" name=""/>
        <dsp:cNvSpPr/>
      </dsp:nvSpPr>
      <dsp:spPr>
        <a:xfrm>
          <a:off x="0" y="1226613"/>
          <a:ext cx="4953932" cy="1140750"/>
        </a:xfrm>
        <a:prstGeom prst="roundRect">
          <a:avLst/>
        </a:prstGeom>
        <a:solidFill>
          <a:schemeClr val="accent5">
            <a:hueOff val="5038564"/>
            <a:satOff val="-2354"/>
            <a:lumOff val="-2647"/>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l" defTabSz="577850">
            <a:lnSpc>
              <a:spcPct val="90000"/>
            </a:lnSpc>
            <a:spcBef>
              <a:spcPct val="0"/>
            </a:spcBef>
            <a:spcAft>
              <a:spcPct val="35000"/>
            </a:spcAft>
            <a:buNone/>
          </a:pPr>
          <a:r>
            <a:rPr lang="en-GB" sz="1300" b="1" kern="1200"/>
            <a:t>Polythene bags </a:t>
          </a:r>
          <a:r>
            <a:rPr lang="en-GB" sz="1300" kern="1200"/>
            <a:t>a tamper bag should be used if available – methods for sealing plain polythene bags are more complex.</a:t>
          </a:r>
          <a:endParaRPr lang="en-US" sz="1300" kern="1200"/>
        </a:p>
      </dsp:txBody>
      <dsp:txXfrm>
        <a:off x="55687" y="1282300"/>
        <a:ext cx="4842558" cy="1029376"/>
      </dsp:txXfrm>
    </dsp:sp>
    <dsp:sp modelId="{258C7008-710C-804D-9191-6FBC0C62AE03}">
      <dsp:nvSpPr>
        <dsp:cNvPr id="0" name=""/>
        <dsp:cNvSpPr/>
      </dsp:nvSpPr>
      <dsp:spPr>
        <a:xfrm>
          <a:off x="0" y="2404803"/>
          <a:ext cx="4953932" cy="1140750"/>
        </a:xfrm>
        <a:prstGeom prst="roundRect">
          <a:avLst/>
        </a:prstGeom>
        <a:solidFill>
          <a:schemeClr val="accent5">
            <a:hueOff val="10077129"/>
            <a:satOff val="-4709"/>
            <a:lumOff val="-5294"/>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l" defTabSz="577850">
            <a:lnSpc>
              <a:spcPct val="90000"/>
            </a:lnSpc>
            <a:spcBef>
              <a:spcPct val="0"/>
            </a:spcBef>
            <a:spcAft>
              <a:spcPct val="35000"/>
            </a:spcAft>
            <a:buNone/>
          </a:pPr>
          <a:r>
            <a:rPr lang="en-GB" sz="1300" b="1" kern="1200"/>
            <a:t>Nylon bags </a:t>
          </a:r>
          <a:r>
            <a:rPr lang="en-GB" sz="1300" kern="1200"/>
            <a:t>should be sealed by twisting into a ‘swan neck’ and the secured with tape or a cable tie. The nylon bag is then placed into a polythene bag swan neck and then sealed. The whole package should then be placed in a rigid container, signature sealed and labelled. </a:t>
          </a:r>
          <a:endParaRPr lang="en-US" sz="1300" kern="1200"/>
        </a:p>
      </dsp:txBody>
      <dsp:txXfrm>
        <a:off x="55687" y="2460490"/>
        <a:ext cx="4842558" cy="1029376"/>
      </dsp:txXfrm>
    </dsp:sp>
    <dsp:sp modelId="{3FF2ECC0-51F9-8A4C-BCD2-8D255872F133}">
      <dsp:nvSpPr>
        <dsp:cNvPr id="0" name=""/>
        <dsp:cNvSpPr/>
      </dsp:nvSpPr>
      <dsp:spPr>
        <a:xfrm>
          <a:off x="0" y="3582993"/>
          <a:ext cx="4953932" cy="1140750"/>
        </a:xfrm>
        <a:prstGeom prst="roundRect">
          <a:avLst/>
        </a:prstGeom>
        <a:solidFill>
          <a:schemeClr val="accent5">
            <a:hueOff val="15115693"/>
            <a:satOff val="-7063"/>
            <a:lumOff val="-794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l" defTabSz="577850">
            <a:lnSpc>
              <a:spcPct val="90000"/>
            </a:lnSpc>
            <a:spcBef>
              <a:spcPct val="0"/>
            </a:spcBef>
            <a:spcAft>
              <a:spcPct val="35000"/>
            </a:spcAft>
            <a:buNone/>
          </a:pPr>
          <a:r>
            <a:rPr lang="en-GB" sz="1300" b="1" kern="1200"/>
            <a:t>Boxes </a:t>
          </a:r>
          <a:r>
            <a:rPr lang="en-GB" sz="1300" kern="1200"/>
            <a:t>can be used for larger items but need to be made stable within the box using string or cable ties. All open edges must be sealed with tape and signature sealed. Smaller boxes can be sealed and then placed in polythene bags.</a:t>
          </a:r>
          <a:endParaRPr lang="en-US" sz="1300" kern="1200"/>
        </a:p>
      </dsp:txBody>
      <dsp:txXfrm>
        <a:off x="55687" y="3638680"/>
        <a:ext cx="4842558" cy="1029376"/>
      </dsp:txXfrm>
    </dsp:sp>
    <dsp:sp modelId="{A83696D1-5268-9641-8427-BE1261322174}">
      <dsp:nvSpPr>
        <dsp:cNvPr id="0" name=""/>
        <dsp:cNvSpPr/>
      </dsp:nvSpPr>
      <dsp:spPr>
        <a:xfrm>
          <a:off x="0" y="4761183"/>
          <a:ext cx="4953932" cy="1140750"/>
        </a:xfrm>
        <a:prstGeom prst="roundRect">
          <a:avLst/>
        </a:prstGeom>
        <a:solidFill>
          <a:schemeClr val="accent5">
            <a:hueOff val="20154258"/>
            <a:satOff val="-9417"/>
            <a:lumOff val="-10587"/>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l" defTabSz="577850">
            <a:lnSpc>
              <a:spcPct val="90000"/>
            </a:lnSpc>
            <a:spcBef>
              <a:spcPct val="0"/>
            </a:spcBef>
            <a:spcAft>
              <a:spcPct val="35000"/>
            </a:spcAft>
            <a:buNone/>
          </a:pPr>
          <a:r>
            <a:rPr lang="en-GB" sz="1300" b="1" kern="1200" dirty="0"/>
            <a:t>Paper folds </a:t>
          </a:r>
          <a:r>
            <a:rPr lang="en-GB" sz="1300" kern="1200" dirty="0"/>
            <a:t>required for safe collection and storage of dry materials such as powder, paint fragments and hair combings. </a:t>
          </a:r>
          <a:endParaRPr lang="en-US" sz="1300" kern="1200" dirty="0"/>
        </a:p>
      </dsp:txBody>
      <dsp:txXfrm>
        <a:off x="55687" y="4816870"/>
        <a:ext cx="4842558" cy="1029376"/>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402BD46-D5B6-4C0C-A5B9-AA98BD73306F}" type="datetimeFigureOut">
              <a:rPr lang="en-GB" smtClean="0"/>
              <a:t>12/02/2025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A3CF1DE-5532-40EC-8418-F7771D7546CB}" type="slidenum">
              <a:rPr lang="en-GB" smtClean="0"/>
              <a:t>‹#›</a:t>
            </a:fld>
            <a:endParaRPr lang="en-GB"/>
          </a:p>
        </p:txBody>
      </p:sp>
    </p:spTree>
    <p:extLst>
      <p:ext uri="{BB962C8B-B14F-4D97-AF65-F5344CB8AC3E}">
        <p14:creationId xmlns:p14="http://schemas.microsoft.com/office/powerpoint/2010/main" val="349298568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438480FC-01CF-C24A-A051-142A1421AD92}" type="slidenum">
              <a:rPr lang="en-US" smtClean="0"/>
              <a:t>6</a:t>
            </a:fld>
            <a:endParaRPr lang="en-US"/>
          </a:p>
        </p:txBody>
      </p:sp>
    </p:spTree>
    <p:extLst>
      <p:ext uri="{BB962C8B-B14F-4D97-AF65-F5344CB8AC3E}">
        <p14:creationId xmlns:p14="http://schemas.microsoft.com/office/powerpoint/2010/main" val="183214156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4212" y="685799"/>
            <a:ext cx="8001000" cy="2971801"/>
          </a:xfrm>
        </p:spPr>
        <p:txBody>
          <a:bodyPr anchor="b">
            <a:normAutofit/>
          </a:bodyPr>
          <a:lstStyle>
            <a:lvl1pPr algn="l">
              <a:defRPr sz="4800">
                <a:effectLst/>
              </a:defRPr>
            </a:lvl1pPr>
          </a:lstStyle>
          <a:p>
            <a:r>
              <a:rPr lang="en-US"/>
              <a:t>Click to edit Master title style</a:t>
            </a:r>
            <a:endParaRPr lang="en-US" dirty="0"/>
          </a:p>
        </p:txBody>
      </p:sp>
      <p:sp>
        <p:nvSpPr>
          <p:cNvPr id="3" name="Subtitle 2"/>
          <p:cNvSpPr>
            <a:spLocks noGrp="1"/>
          </p:cNvSpPr>
          <p:nvPr>
            <p:ph type="subTitle" idx="1"/>
          </p:nvPr>
        </p:nvSpPr>
        <p:spPr>
          <a:xfrm>
            <a:off x="684212" y="3843867"/>
            <a:ext cx="6400800" cy="1947333"/>
          </a:xfrm>
        </p:spPr>
        <p:txBody>
          <a:bodyPr anchor="t">
            <a:normAutofit/>
          </a:bodyPr>
          <a:lstStyle>
            <a:lvl1pPr marL="0" indent="0" algn="l">
              <a:buNone/>
              <a:defRPr sz="2100">
                <a:solidFill>
                  <a:schemeClr val="bg2">
                    <a:lumMod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1E6ECBF9-E674-4673-9CAC-54E1F302B078}" type="datetimeFigureOut">
              <a:rPr lang="en-GB" smtClean="0"/>
              <a:t>12/02/2025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B9D306A-B0E2-4DE0-A5D0-9CA422036B1E}" type="slidenum">
              <a:rPr lang="en-GB" smtClean="0"/>
              <a:t>‹#›</a:t>
            </a:fld>
            <a:endParaRPr lang="en-GB"/>
          </a:p>
        </p:txBody>
      </p:sp>
      <p:cxnSp>
        <p:nvCxnSpPr>
          <p:cNvPr id="16" name="Straight Connector 15"/>
          <p:cNvCxnSpPr/>
          <p:nvPr/>
        </p:nvCxnSpPr>
        <p:spPr>
          <a:xfrm flipH="1">
            <a:off x="8228012" y="8467"/>
            <a:ext cx="3810000" cy="3810000"/>
          </a:xfrm>
          <a:prstGeom prst="line">
            <a:avLst/>
          </a:prstGeom>
          <a:ln w="1270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7" name="Straight Connector 16"/>
          <p:cNvCxnSpPr/>
          <p:nvPr/>
        </p:nvCxnSpPr>
        <p:spPr>
          <a:xfrm flipH="1">
            <a:off x="6108170" y="91545"/>
            <a:ext cx="6080655" cy="6080655"/>
          </a:xfrm>
          <a:prstGeom prst="line">
            <a:avLst/>
          </a:prstGeom>
          <a:ln w="1270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9" name="Straight Connector 18"/>
          <p:cNvCxnSpPr/>
          <p:nvPr/>
        </p:nvCxnSpPr>
        <p:spPr>
          <a:xfrm flipH="1">
            <a:off x="7235825" y="228600"/>
            <a:ext cx="4953000" cy="4953000"/>
          </a:xfrm>
          <a:prstGeom prst="line">
            <a:avLst/>
          </a:prstGeom>
          <a:ln w="1270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335837" y="32278"/>
            <a:ext cx="4852989" cy="4852989"/>
          </a:xfrm>
          <a:prstGeom prst="line">
            <a:avLst/>
          </a:prstGeom>
          <a:ln w="3175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23" name="Straight Connector 22"/>
          <p:cNvCxnSpPr/>
          <p:nvPr/>
        </p:nvCxnSpPr>
        <p:spPr>
          <a:xfrm flipH="1">
            <a:off x="7845426" y="609601"/>
            <a:ext cx="4343399" cy="4343399"/>
          </a:xfrm>
          <a:prstGeom prst="line">
            <a:avLst/>
          </a:prstGeom>
          <a:ln w="31750">
            <a:solidFill>
              <a:schemeClr val="tx1"/>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81333757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E6ECBF9-E674-4673-9CAC-54E1F302B078}" type="datetimeFigureOut">
              <a:rPr lang="en-GB" smtClean="0"/>
              <a:t>12/02/2025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B9D306A-B0E2-4DE0-A5D0-9CA422036B1E}" type="slidenum">
              <a:rPr lang="en-GB" smtClean="0"/>
              <a:t>‹#›</a:t>
            </a:fld>
            <a:endParaRPr lang="en-GB"/>
          </a:p>
        </p:txBody>
      </p:sp>
    </p:spTree>
    <p:extLst>
      <p:ext uri="{BB962C8B-B14F-4D97-AF65-F5344CB8AC3E}">
        <p14:creationId xmlns:p14="http://schemas.microsoft.com/office/powerpoint/2010/main" val="205178217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4211" y="2006600"/>
            <a:ext cx="8534401" cy="2281600"/>
          </a:xfrm>
        </p:spPr>
        <p:txBody>
          <a:bodyPr anchor="b">
            <a:normAutofit/>
          </a:bodyPr>
          <a:lstStyle>
            <a:lvl1pPr algn="l">
              <a:defRPr sz="3600" b="0" cap="all"/>
            </a:lvl1pPr>
          </a:lstStyle>
          <a:p>
            <a:r>
              <a:rPr lang="en-US"/>
              <a:t>Click to edit Master title style</a:t>
            </a:r>
            <a:endParaRPr lang="en-US" dirty="0"/>
          </a:p>
        </p:txBody>
      </p:sp>
      <p:sp>
        <p:nvSpPr>
          <p:cNvPr id="3" name="Text Placeholder 2"/>
          <p:cNvSpPr>
            <a:spLocks noGrp="1"/>
          </p:cNvSpPr>
          <p:nvPr>
            <p:ph type="body" idx="1"/>
          </p:nvPr>
        </p:nvSpPr>
        <p:spPr>
          <a:xfrm>
            <a:off x="684213" y="4495800"/>
            <a:ext cx="8534400" cy="1498600"/>
          </a:xfrm>
        </p:spPr>
        <p:txBody>
          <a:bodyPr anchor="t">
            <a:normAutofit/>
          </a:bodyPr>
          <a:lstStyle>
            <a:lvl1pPr marL="0" indent="0" algn="l">
              <a:buNone/>
              <a:defRPr sz="18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E6ECBF9-E674-4673-9CAC-54E1F302B078}" type="datetimeFigureOut">
              <a:rPr lang="en-GB" smtClean="0"/>
              <a:t>12/02/2025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B9D306A-B0E2-4DE0-A5D0-9CA422036B1E}" type="slidenum">
              <a:rPr lang="en-GB" smtClean="0"/>
              <a:t>‹#›</a:t>
            </a:fld>
            <a:endParaRPr lang="en-GB"/>
          </a:p>
        </p:txBody>
      </p:sp>
    </p:spTree>
    <p:extLst>
      <p:ext uri="{BB962C8B-B14F-4D97-AF65-F5344CB8AC3E}">
        <p14:creationId xmlns:p14="http://schemas.microsoft.com/office/powerpoint/2010/main" val="249594168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84211" y="685800"/>
            <a:ext cx="4937655" cy="361526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808133" y="685801"/>
            <a:ext cx="4934479" cy="3615266"/>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1E6ECBF9-E674-4673-9CAC-54E1F302B078}" type="datetimeFigureOut">
              <a:rPr lang="en-GB" smtClean="0"/>
              <a:t>12/02/2025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6B9D306A-B0E2-4DE0-A5D0-9CA422036B1E}" type="slidenum">
              <a:rPr lang="en-GB" smtClean="0"/>
              <a:t>‹#›</a:t>
            </a:fld>
            <a:endParaRPr lang="en-GB"/>
          </a:p>
        </p:txBody>
      </p:sp>
    </p:spTree>
    <p:extLst>
      <p:ext uri="{BB962C8B-B14F-4D97-AF65-F5344CB8AC3E}">
        <p14:creationId xmlns:p14="http://schemas.microsoft.com/office/powerpoint/2010/main" val="379321745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972080" y="685800"/>
            <a:ext cx="4649787" cy="576262"/>
          </a:xfrm>
        </p:spPr>
        <p:txBody>
          <a:bodyPr anchor="b">
            <a:noAutofit/>
          </a:bodyPr>
          <a:lstStyle>
            <a:lvl1pPr marL="0" indent="0">
              <a:buNone/>
              <a:defRPr sz="28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84211" y="1270529"/>
            <a:ext cx="4937655" cy="3030538"/>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079066" y="685800"/>
            <a:ext cx="4665134" cy="576262"/>
          </a:xfrm>
        </p:spPr>
        <p:txBody>
          <a:bodyPr anchor="b">
            <a:noAutofit/>
          </a:bodyPr>
          <a:lstStyle>
            <a:lvl1pPr marL="0" indent="0">
              <a:buNone/>
              <a:defRPr sz="28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806545" y="1262062"/>
            <a:ext cx="4929188" cy="3030538"/>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1E6ECBF9-E674-4673-9CAC-54E1F302B078}" type="datetimeFigureOut">
              <a:rPr lang="en-GB" smtClean="0"/>
              <a:t>12/02/2025</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6B9D306A-B0E2-4DE0-A5D0-9CA422036B1E}" type="slidenum">
              <a:rPr lang="en-GB" smtClean="0"/>
              <a:t>‹#›</a:t>
            </a:fld>
            <a:endParaRPr lang="en-GB"/>
          </a:p>
        </p:txBody>
      </p:sp>
    </p:spTree>
    <p:extLst>
      <p:ext uri="{BB962C8B-B14F-4D97-AF65-F5344CB8AC3E}">
        <p14:creationId xmlns:p14="http://schemas.microsoft.com/office/powerpoint/2010/main" val="349486607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1E6ECBF9-E674-4673-9CAC-54E1F302B078}" type="datetimeFigureOut">
              <a:rPr lang="en-GB" smtClean="0"/>
              <a:t>12/02/2025</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6B9D306A-B0E2-4DE0-A5D0-9CA422036B1E}" type="slidenum">
              <a:rPr lang="en-GB" smtClean="0"/>
              <a:t>‹#›</a:t>
            </a:fld>
            <a:endParaRPr lang="en-GB"/>
          </a:p>
        </p:txBody>
      </p:sp>
    </p:spTree>
    <p:extLst>
      <p:ext uri="{BB962C8B-B14F-4D97-AF65-F5344CB8AC3E}">
        <p14:creationId xmlns:p14="http://schemas.microsoft.com/office/powerpoint/2010/main" val="319864911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E6ECBF9-E674-4673-9CAC-54E1F302B078}" type="datetimeFigureOut">
              <a:rPr lang="en-GB" smtClean="0"/>
              <a:t>12/02/2025</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6B9D306A-B0E2-4DE0-A5D0-9CA422036B1E}" type="slidenum">
              <a:rPr lang="en-GB" smtClean="0"/>
              <a:t>‹#›</a:t>
            </a:fld>
            <a:endParaRPr lang="en-GB"/>
          </a:p>
        </p:txBody>
      </p:sp>
    </p:spTree>
    <p:extLst>
      <p:ext uri="{BB962C8B-B14F-4D97-AF65-F5344CB8AC3E}">
        <p14:creationId xmlns:p14="http://schemas.microsoft.com/office/powerpoint/2010/main" val="45275657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7085012" y="685800"/>
            <a:ext cx="3657600" cy="1371600"/>
          </a:xfrm>
        </p:spPr>
        <p:txBody>
          <a:bodyPr anchor="b">
            <a:normAutofit/>
          </a:bodyPr>
          <a:lstStyle>
            <a:lvl1pPr algn="l">
              <a:defRPr sz="2400" b="0"/>
            </a:lvl1pPr>
          </a:lstStyle>
          <a:p>
            <a:r>
              <a:rPr lang="en-US"/>
              <a:t>Click to edit Master title style</a:t>
            </a:r>
            <a:endParaRPr lang="en-US" dirty="0"/>
          </a:p>
        </p:txBody>
      </p:sp>
      <p:sp>
        <p:nvSpPr>
          <p:cNvPr id="3" name="Content Placeholder 2"/>
          <p:cNvSpPr>
            <a:spLocks noGrp="1"/>
          </p:cNvSpPr>
          <p:nvPr>
            <p:ph idx="1"/>
          </p:nvPr>
        </p:nvSpPr>
        <p:spPr>
          <a:xfrm>
            <a:off x="684212" y="685800"/>
            <a:ext cx="5943601" cy="5308600"/>
          </a:xfrm>
        </p:spPr>
        <p:txBody>
          <a:bodyPr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7085012" y="2209799"/>
            <a:ext cx="3657600" cy="2091267"/>
          </a:xfrm>
        </p:spPr>
        <p:txBody>
          <a:bodyPr anchor="t">
            <a:normAutofit/>
          </a:bodyPr>
          <a:lstStyle>
            <a:lvl1pPr marL="0" indent="0">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E6ECBF9-E674-4673-9CAC-54E1F302B078}" type="datetimeFigureOut">
              <a:rPr lang="en-GB" smtClean="0"/>
              <a:t>12/02/2025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6B9D306A-B0E2-4DE0-A5D0-9CA422036B1E}" type="slidenum">
              <a:rPr lang="en-GB" smtClean="0"/>
              <a:t>‹#›</a:t>
            </a:fld>
            <a:endParaRPr lang="en-GB"/>
          </a:p>
        </p:txBody>
      </p:sp>
    </p:spTree>
    <p:extLst>
      <p:ext uri="{BB962C8B-B14F-4D97-AF65-F5344CB8AC3E}">
        <p14:creationId xmlns:p14="http://schemas.microsoft.com/office/powerpoint/2010/main" val="88218193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722812" y="1447800"/>
            <a:ext cx="6019800" cy="1143000"/>
          </a:xfrm>
        </p:spPr>
        <p:txBody>
          <a:bodyPr anchor="b">
            <a:normAutofit/>
          </a:bodyPr>
          <a:lstStyle>
            <a:lvl1pPr algn="l">
              <a:defRPr sz="2800" b="0"/>
            </a:lvl1pPr>
          </a:lstStyle>
          <a:p>
            <a:r>
              <a:rPr lang="en-US"/>
              <a:t>Click to edit Master title style</a:t>
            </a:r>
            <a:endParaRPr lang="en-US" dirty="0"/>
          </a:p>
        </p:txBody>
      </p:sp>
      <p:sp>
        <p:nvSpPr>
          <p:cNvPr id="14" name="Picture Placeholder 2"/>
          <p:cNvSpPr>
            <a:spLocks noGrp="1" noChangeAspect="1"/>
          </p:cNvSpPr>
          <p:nvPr>
            <p:ph type="pic" idx="1"/>
          </p:nvPr>
        </p:nvSpPr>
        <p:spPr>
          <a:xfrm>
            <a:off x="989012" y="914400"/>
            <a:ext cx="3280974" cy="4572000"/>
          </a:xfrm>
          <a:prstGeom prst="snip2DiagRect">
            <a:avLst>
              <a:gd name="adj1" fmla="val 10815"/>
              <a:gd name="adj2" fmla="val 0"/>
            </a:avLst>
          </a:prstGeom>
          <a:ln w="15875">
            <a:solidFill>
              <a:schemeClr val="tx1">
                <a:alpha val="40000"/>
              </a:schemeClr>
            </a:soli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4722812" y="2777066"/>
            <a:ext cx="6021388" cy="2048933"/>
          </a:xfrm>
        </p:spPr>
        <p:txBody>
          <a:bodyPr anchor="t">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E6ECBF9-E674-4673-9CAC-54E1F302B078}" type="datetimeFigureOut">
              <a:rPr lang="en-GB" smtClean="0"/>
              <a:t>12/02/2025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6B9D306A-B0E2-4DE0-A5D0-9CA422036B1E}" type="slidenum">
              <a:rPr lang="en-GB" smtClean="0"/>
              <a:t>‹#›</a:t>
            </a:fld>
            <a:endParaRPr lang="en-GB"/>
          </a:p>
        </p:txBody>
      </p:sp>
    </p:spTree>
    <p:extLst>
      <p:ext uri="{BB962C8B-B14F-4D97-AF65-F5344CB8AC3E}">
        <p14:creationId xmlns:p14="http://schemas.microsoft.com/office/powerpoint/2010/main" val="53754160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17" name="Picture Placeholder 2"/>
          <p:cNvSpPr>
            <a:spLocks noGrp="1" noChangeAspect="1"/>
          </p:cNvSpPr>
          <p:nvPr>
            <p:ph type="pic" idx="13"/>
          </p:nvPr>
        </p:nvSpPr>
        <p:spPr>
          <a:xfrm>
            <a:off x="685800" y="533400"/>
            <a:ext cx="10818812" cy="3124200"/>
          </a:xfrm>
          <a:prstGeom prst="snip2DiagRect">
            <a:avLst>
              <a:gd name="adj1" fmla="val 10815"/>
              <a:gd name="adj2" fmla="val 0"/>
            </a:avLst>
          </a:prstGeom>
          <a:ln w="15875">
            <a:solidFill>
              <a:schemeClr val="tx1">
                <a:alpha val="40000"/>
              </a:schemeClr>
            </a:soli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16" name="Text Placeholder 9"/>
          <p:cNvSpPr>
            <a:spLocks noGrp="1"/>
          </p:cNvSpPr>
          <p:nvPr>
            <p:ph type="body" sz="quarter" idx="14"/>
          </p:nvPr>
        </p:nvSpPr>
        <p:spPr>
          <a:xfrm>
            <a:off x="914402" y="3843867"/>
            <a:ext cx="8304210" cy="457200"/>
          </a:xfrm>
        </p:spPr>
        <p:txBody>
          <a:bodyPr anchor="t">
            <a:normAutofit/>
          </a:bodyPr>
          <a:lstStyle>
            <a:lvl1pPr marL="0" indent="0">
              <a:buFontTx/>
              <a:buNone/>
              <a:defRPr sz="1600"/>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Date Placeholder 2"/>
          <p:cNvSpPr>
            <a:spLocks noGrp="1"/>
          </p:cNvSpPr>
          <p:nvPr>
            <p:ph type="dt" sz="half" idx="10"/>
          </p:nvPr>
        </p:nvSpPr>
        <p:spPr/>
        <p:txBody>
          <a:bodyPr/>
          <a:lstStyle/>
          <a:p>
            <a:fld id="{1E6ECBF9-E674-4673-9CAC-54E1F302B078}" type="datetimeFigureOut">
              <a:rPr lang="en-GB" smtClean="0"/>
              <a:t>12/02/2025</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6B9D306A-B0E2-4DE0-A5D0-9CA422036B1E}" type="slidenum">
              <a:rPr lang="en-GB" smtClean="0"/>
              <a:t>‹#›</a:t>
            </a:fld>
            <a:endParaRPr lang="en-GB"/>
          </a:p>
        </p:txBody>
      </p:sp>
    </p:spTree>
    <p:extLst>
      <p:ext uri="{BB962C8B-B14F-4D97-AF65-F5344CB8AC3E}">
        <p14:creationId xmlns:p14="http://schemas.microsoft.com/office/powerpoint/2010/main" val="288424543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84213" y="685800"/>
            <a:ext cx="10058400" cy="2743200"/>
          </a:xfrm>
        </p:spPr>
        <p:txBody>
          <a:bodyPr anchor="ctr">
            <a:normAutofit/>
          </a:bodyPr>
          <a:lstStyle>
            <a:lvl1pPr algn="l">
              <a:defRPr sz="3200" b="0" cap="all"/>
            </a:lvl1pPr>
          </a:lstStyle>
          <a:p>
            <a:r>
              <a:rPr lang="en-US"/>
              <a:t>Click to edit Master title style</a:t>
            </a:r>
            <a:endParaRPr lang="en-US" dirty="0"/>
          </a:p>
        </p:txBody>
      </p:sp>
      <p:sp>
        <p:nvSpPr>
          <p:cNvPr id="3" name="Text Placeholder 2"/>
          <p:cNvSpPr>
            <a:spLocks noGrp="1"/>
          </p:cNvSpPr>
          <p:nvPr>
            <p:ph type="body" idx="1"/>
          </p:nvPr>
        </p:nvSpPr>
        <p:spPr>
          <a:xfrm>
            <a:off x="684212" y="4114800"/>
            <a:ext cx="8535988" cy="1879600"/>
          </a:xfrm>
        </p:spPr>
        <p:txBody>
          <a:bodyPr anchor="ctr">
            <a:normAutofit/>
          </a:bodyPr>
          <a:lstStyle>
            <a:lvl1pPr marL="0" indent="0" algn="l">
              <a:buNone/>
              <a:defRPr sz="20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E6ECBF9-E674-4673-9CAC-54E1F302B078}" type="datetimeFigureOut">
              <a:rPr lang="en-GB" smtClean="0"/>
              <a:t>12/02/2025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B9D306A-B0E2-4DE0-A5D0-9CA422036B1E}" type="slidenum">
              <a:rPr lang="en-GB" smtClean="0"/>
              <a:t>‹#›</a:t>
            </a:fld>
            <a:endParaRPr lang="en-GB"/>
          </a:p>
        </p:txBody>
      </p:sp>
    </p:spTree>
    <p:extLst>
      <p:ext uri="{BB962C8B-B14F-4D97-AF65-F5344CB8AC3E}">
        <p14:creationId xmlns:p14="http://schemas.microsoft.com/office/powerpoint/2010/main" val="1172481193"/>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11" y="685800"/>
            <a:ext cx="9144001" cy="2743200"/>
          </a:xfrm>
        </p:spPr>
        <p:txBody>
          <a:bodyPr anchor="ctr">
            <a:normAutofit/>
          </a:bodyPr>
          <a:lstStyle>
            <a:lvl1pPr algn="l">
              <a:defRPr sz="3200" b="0" cap="all">
                <a:solidFill>
                  <a:schemeClr val="tx1"/>
                </a:solidFill>
              </a:defRPr>
            </a:lvl1pPr>
          </a:lstStyle>
          <a:p>
            <a:r>
              <a:rPr lang="en-US"/>
              <a:t>Click to edit Master title style</a:t>
            </a:r>
            <a:endParaRPr lang="en-US" dirty="0"/>
          </a:p>
        </p:txBody>
      </p:sp>
      <p:sp>
        <p:nvSpPr>
          <p:cNvPr id="10" name="Text Placeholder 9"/>
          <p:cNvSpPr>
            <a:spLocks noGrp="1"/>
          </p:cNvSpPr>
          <p:nvPr>
            <p:ph type="body" sz="quarter" idx="13"/>
          </p:nvPr>
        </p:nvSpPr>
        <p:spPr>
          <a:xfrm>
            <a:off x="1446212" y="3429000"/>
            <a:ext cx="8534400" cy="381000"/>
          </a:xfrm>
        </p:spPr>
        <p:txBody>
          <a:bodyPr anchor="ctr"/>
          <a:lstStyle>
            <a:lvl1pPr marL="0" indent="0">
              <a:buFontTx/>
              <a:buNone/>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84213" y="4301067"/>
            <a:ext cx="8534400" cy="1684865"/>
          </a:xfrm>
        </p:spPr>
        <p:txBody>
          <a:bodyPr anchor="ctr">
            <a:normAutofit/>
          </a:bodyPr>
          <a:lstStyle>
            <a:lvl1pPr marL="0" indent="0" algn="l">
              <a:buNone/>
              <a:defRPr sz="20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E6ECBF9-E674-4673-9CAC-54E1F302B078}" type="datetimeFigureOut">
              <a:rPr lang="en-GB" smtClean="0"/>
              <a:t>12/02/2025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B9D306A-B0E2-4DE0-A5D0-9CA422036B1E}" type="slidenum">
              <a:rPr lang="en-GB" smtClean="0"/>
              <a:t>‹#›</a:t>
            </a:fld>
            <a:endParaRPr lang="en-GB"/>
          </a:p>
        </p:txBody>
      </p:sp>
      <p:sp>
        <p:nvSpPr>
          <p:cNvPr id="14" name="TextBox 13"/>
          <p:cNvSpPr txBox="1"/>
          <p:nvPr/>
        </p:nvSpPr>
        <p:spPr>
          <a:xfrm>
            <a:off x="531812" y="812222"/>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5" name="TextBox 14"/>
          <p:cNvSpPr txBox="1"/>
          <p:nvPr/>
        </p:nvSpPr>
        <p:spPr>
          <a:xfrm>
            <a:off x="10285412" y="2768601"/>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spTree>
    <p:extLst>
      <p:ext uri="{BB962C8B-B14F-4D97-AF65-F5344CB8AC3E}">
        <p14:creationId xmlns:p14="http://schemas.microsoft.com/office/powerpoint/2010/main" val="693033154"/>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84212" y="3429000"/>
            <a:ext cx="8534400" cy="1697400"/>
          </a:xfrm>
        </p:spPr>
        <p:txBody>
          <a:bodyPr anchor="b">
            <a:normAutofit/>
          </a:bodyPr>
          <a:lstStyle>
            <a:lvl1pPr algn="l">
              <a:defRPr sz="3200" b="0" cap="all"/>
            </a:lvl1pPr>
          </a:lstStyle>
          <a:p>
            <a:r>
              <a:rPr lang="en-US"/>
              <a:t>Click to edit Master title style</a:t>
            </a:r>
            <a:endParaRPr lang="en-US" dirty="0"/>
          </a:p>
        </p:txBody>
      </p:sp>
      <p:sp>
        <p:nvSpPr>
          <p:cNvPr id="3" name="Text Placeholder 2"/>
          <p:cNvSpPr>
            <a:spLocks noGrp="1"/>
          </p:cNvSpPr>
          <p:nvPr>
            <p:ph type="body" idx="1"/>
          </p:nvPr>
        </p:nvSpPr>
        <p:spPr>
          <a:xfrm>
            <a:off x="684211" y="5132981"/>
            <a:ext cx="8535990" cy="860400"/>
          </a:xfrm>
        </p:spPr>
        <p:txBody>
          <a:bodyPr anchor="t">
            <a:normAutofit/>
          </a:bodyPr>
          <a:lstStyle>
            <a:lvl1pPr marL="0" indent="0" algn="l">
              <a:buNone/>
              <a:defRPr sz="20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E6ECBF9-E674-4673-9CAC-54E1F302B078}" type="datetimeFigureOut">
              <a:rPr lang="en-GB" smtClean="0"/>
              <a:t>12/02/2025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B9D306A-B0E2-4DE0-A5D0-9CA422036B1E}" type="slidenum">
              <a:rPr lang="en-GB" smtClean="0"/>
              <a:t>‹#›</a:t>
            </a:fld>
            <a:endParaRPr lang="en-GB"/>
          </a:p>
        </p:txBody>
      </p:sp>
    </p:spTree>
    <p:extLst>
      <p:ext uri="{BB962C8B-B14F-4D97-AF65-F5344CB8AC3E}">
        <p14:creationId xmlns:p14="http://schemas.microsoft.com/office/powerpoint/2010/main" val="3678428151"/>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1141413" y="685800"/>
            <a:ext cx="9144000" cy="2743200"/>
          </a:xfrm>
        </p:spPr>
        <p:txBody>
          <a:bodyPr anchor="ctr">
            <a:normAutofit/>
          </a:bodyPr>
          <a:lstStyle>
            <a:lvl1pPr algn="l">
              <a:defRPr sz="3200" b="0" cap="all">
                <a:solidFill>
                  <a:schemeClr val="tx1"/>
                </a:solidFill>
              </a:defRPr>
            </a:lvl1pPr>
          </a:lstStyle>
          <a:p>
            <a:r>
              <a:rPr lang="en-US"/>
              <a:t>Click to edit Master title style</a:t>
            </a:r>
            <a:endParaRPr lang="en-US" dirty="0"/>
          </a:p>
        </p:txBody>
      </p:sp>
      <p:sp>
        <p:nvSpPr>
          <p:cNvPr id="10" name="Text Placeholder 9"/>
          <p:cNvSpPr>
            <a:spLocks noGrp="1"/>
          </p:cNvSpPr>
          <p:nvPr>
            <p:ph type="body" sz="quarter" idx="13"/>
          </p:nvPr>
        </p:nvSpPr>
        <p:spPr>
          <a:xfrm>
            <a:off x="684212" y="3928534"/>
            <a:ext cx="8534401" cy="1049866"/>
          </a:xfrm>
        </p:spPr>
        <p:txBody>
          <a:bodyPr vert="horz" lIns="91440" tIns="45720" rIns="91440" bIns="45720" rtlCol="0" anchor="b">
            <a:normAutofit/>
          </a:bodyPr>
          <a:lstStyle>
            <a:lvl1pPr>
              <a:buNone/>
              <a:defRPr lang="en-US" sz="2400" b="0" cap="all" dirty="0">
                <a:ln w="3175" cmpd="sng">
                  <a:noFill/>
                </a:ln>
                <a:solidFill>
                  <a:schemeClr val="tx1"/>
                </a:solidFill>
                <a:effectLst/>
              </a:defRPr>
            </a:lvl1pPr>
          </a:lstStyle>
          <a:p>
            <a:pPr marL="0" lvl="0">
              <a:spcBef>
                <a:spcPct val="0"/>
              </a:spcBef>
              <a:buNone/>
            </a:pPr>
            <a:r>
              <a:rPr lang="en-US"/>
              <a:t>Click to edit Master text styles</a:t>
            </a:r>
          </a:p>
        </p:txBody>
      </p:sp>
      <p:sp>
        <p:nvSpPr>
          <p:cNvPr id="3" name="Text Placeholder 2"/>
          <p:cNvSpPr>
            <a:spLocks noGrp="1"/>
          </p:cNvSpPr>
          <p:nvPr>
            <p:ph type="body" idx="1"/>
          </p:nvPr>
        </p:nvSpPr>
        <p:spPr>
          <a:xfrm>
            <a:off x="684211" y="4978400"/>
            <a:ext cx="8534401" cy="1016000"/>
          </a:xfrm>
        </p:spPr>
        <p:txBody>
          <a:bodyPr anchor="t">
            <a:normAutofit/>
          </a:bodyPr>
          <a:lstStyle>
            <a:lvl1pPr marL="0" indent="0" algn="l">
              <a:buNone/>
              <a:defRPr sz="18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E6ECBF9-E674-4673-9CAC-54E1F302B078}" type="datetimeFigureOut">
              <a:rPr lang="en-GB" smtClean="0"/>
              <a:t>12/02/2025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B9D306A-B0E2-4DE0-A5D0-9CA422036B1E}" type="slidenum">
              <a:rPr lang="en-GB" smtClean="0"/>
              <a:t>‹#›</a:t>
            </a:fld>
            <a:endParaRPr lang="en-GB"/>
          </a:p>
        </p:txBody>
      </p:sp>
      <p:sp>
        <p:nvSpPr>
          <p:cNvPr id="11" name="TextBox 10"/>
          <p:cNvSpPr txBox="1"/>
          <p:nvPr/>
        </p:nvSpPr>
        <p:spPr>
          <a:xfrm>
            <a:off x="531812" y="812222"/>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2" name="TextBox 11"/>
          <p:cNvSpPr txBox="1"/>
          <p:nvPr/>
        </p:nvSpPr>
        <p:spPr>
          <a:xfrm>
            <a:off x="10285412" y="2768601"/>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spTree>
    <p:extLst>
      <p:ext uri="{BB962C8B-B14F-4D97-AF65-F5344CB8AC3E}">
        <p14:creationId xmlns:p14="http://schemas.microsoft.com/office/powerpoint/2010/main" val="2225638766"/>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4213" y="685800"/>
            <a:ext cx="10058400" cy="2743200"/>
          </a:xfrm>
        </p:spPr>
        <p:txBody>
          <a:bodyPr vert="horz" lIns="91440" tIns="45720" rIns="91440" bIns="45720" rtlCol="0" anchor="ctr">
            <a:normAutofit/>
          </a:bodyPr>
          <a:lstStyle>
            <a:lvl1pPr>
              <a:defRPr lang="en-US" b="0" dirty="0"/>
            </a:lvl1pPr>
          </a:lstStyle>
          <a:p>
            <a:pPr marL="0" lvl="0"/>
            <a:r>
              <a:rPr lang="en-US"/>
              <a:t>Click to edit Master title style</a:t>
            </a:r>
            <a:endParaRPr lang="en-US" dirty="0"/>
          </a:p>
        </p:txBody>
      </p:sp>
      <p:sp>
        <p:nvSpPr>
          <p:cNvPr id="10" name="Text Placeholder 9"/>
          <p:cNvSpPr>
            <a:spLocks noGrp="1"/>
          </p:cNvSpPr>
          <p:nvPr>
            <p:ph type="body" sz="quarter" idx="13"/>
          </p:nvPr>
        </p:nvSpPr>
        <p:spPr>
          <a:xfrm>
            <a:off x="684212" y="3928534"/>
            <a:ext cx="8534400" cy="838200"/>
          </a:xfrm>
        </p:spPr>
        <p:txBody>
          <a:bodyPr vert="horz" lIns="91440" tIns="45720" rIns="91440" bIns="45720" rtlCol="0" anchor="b">
            <a:normAutofit/>
          </a:bodyPr>
          <a:lstStyle>
            <a:lvl1pPr>
              <a:buNone/>
              <a:defRPr lang="en-US" sz="2400" b="0" cap="all" dirty="0">
                <a:ln w="3175" cmpd="sng">
                  <a:noFill/>
                </a:ln>
                <a:solidFill>
                  <a:schemeClr val="tx1"/>
                </a:solidFill>
                <a:effectLst/>
              </a:defRPr>
            </a:lvl1pPr>
          </a:lstStyle>
          <a:p>
            <a:pPr marL="0" lvl="0">
              <a:spcBef>
                <a:spcPct val="0"/>
              </a:spcBef>
              <a:buNone/>
            </a:pPr>
            <a:r>
              <a:rPr lang="en-US"/>
              <a:t>Click to edit Master text styles</a:t>
            </a:r>
          </a:p>
        </p:txBody>
      </p:sp>
      <p:sp>
        <p:nvSpPr>
          <p:cNvPr id="3" name="Text Placeholder 2"/>
          <p:cNvSpPr>
            <a:spLocks noGrp="1"/>
          </p:cNvSpPr>
          <p:nvPr>
            <p:ph type="body" idx="1"/>
          </p:nvPr>
        </p:nvSpPr>
        <p:spPr>
          <a:xfrm>
            <a:off x="684211" y="4766732"/>
            <a:ext cx="8534401" cy="1227667"/>
          </a:xfrm>
        </p:spPr>
        <p:txBody>
          <a:bodyPr anchor="t">
            <a:normAutofit/>
          </a:bodyPr>
          <a:lstStyle>
            <a:lvl1pPr marL="0" indent="0" algn="l">
              <a:buNone/>
              <a:defRPr sz="18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E6ECBF9-E674-4673-9CAC-54E1F302B078}" type="datetimeFigureOut">
              <a:rPr lang="en-GB" smtClean="0"/>
              <a:t>12/02/2025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B9D306A-B0E2-4DE0-A5D0-9CA422036B1E}" type="slidenum">
              <a:rPr lang="en-GB" smtClean="0"/>
              <a:t>‹#›</a:t>
            </a:fld>
            <a:endParaRPr lang="en-GB"/>
          </a:p>
        </p:txBody>
      </p:sp>
    </p:spTree>
    <p:extLst>
      <p:ext uri="{BB962C8B-B14F-4D97-AF65-F5344CB8AC3E}">
        <p14:creationId xmlns:p14="http://schemas.microsoft.com/office/powerpoint/2010/main" val="3551348755"/>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lgn="l">
              <a:defRPr/>
            </a:lvl1p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E6ECBF9-E674-4673-9CAC-54E1F302B078}" type="datetimeFigureOut">
              <a:rPr lang="en-GB" smtClean="0"/>
              <a:t>12/02/2025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B9D306A-B0E2-4DE0-A5D0-9CA422036B1E}" type="slidenum">
              <a:rPr lang="en-GB" smtClean="0"/>
              <a:t>‹#›</a:t>
            </a:fld>
            <a:endParaRPr lang="en-GB"/>
          </a:p>
        </p:txBody>
      </p:sp>
    </p:spTree>
    <p:extLst>
      <p:ext uri="{BB962C8B-B14F-4D97-AF65-F5344CB8AC3E}">
        <p14:creationId xmlns:p14="http://schemas.microsoft.com/office/powerpoint/2010/main" val="1873653904"/>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685212" y="685800"/>
            <a:ext cx="2057400" cy="4572000"/>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685800" y="685800"/>
            <a:ext cx="7823200" cy="5308600"/>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E6ECBF9-E674-4673-9CAC-54E1F302B078}" type="datetimeFigureOut">
              <a:rPr lang="en-GB" smtClean="0"/>
              <a:t>12/02/2025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B9D306A-B0E2-4DE0-A5D0-9CA422036B1E}" type="slidenum">
              <a:rPr lang="en-GB" smtClean="0"/>
              <a:t>‹#›</a:t>
            </a:fld>
            <a:endParaRPr lang="en-GB"/>
          </a:p>
        </p:txBody>
      </p:sp>
    </p:spTree>
    <p:extLst>
      <p:ext uri="{BB962C8B-B14F-4D97-AF65-F5344CB8AC3E}">
        <p14:creationId xmlns:p14="http://schemas.microsoft.com/office/powerpoint/2010/main" val="414633696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2">
        <a:schemeClr val="bg2"/>
      </p:bgRef>
    </p:bg>
    <p:spTree>
      <p:nvGrpSpPr>
        <p:cNvPr id="1" name=""/>
        <p:cNvGrpSpPr/>
        <p:nvPr/>
      </p:nvGrpSpPr>
      <p:grpSpPr>
        <a:xfrm>
          <a:off x="0" y="0"/>
          <a:ext cx="0" cy="0"/>
          <a:chOff x="0" y="0"/>
          <a:chExt cx="0" cy="0"/>
        </a:xfrm>
      </p:grpSpPr>
      <p:grpSp>
        <p:nvGrpSpPr>
          <p:cNvPr id="7" name="Group 6"/>
          <p:cNvGrpSpPr/>
          <p:nvPr/>
        </p:nvGrpSpPr>
        <p:grpSpPr>
          <a:xfrm>
            <a:off x="9206969" y="2963333"/>
            <a:ext cx="2981858" cy="3208867"/>
            <a:chOff x="9206969" y="2963333"/>
            <a:chExt cx="2981858" cy="3208867"/>
          </a:xfrm>
        </p:grpSpPr>
        <p:cxnSp>
          <p:nvCxnSpPr>
            <p:cNvPr id="8" name="Straight Connector 7"/>
            <p:cNvCxnSpPr/>
            <p:nvPr/>
          </p:nvCxnSpPr>
          <p:spPr>
            <a:xfrm flipH="1">
              <a:off x="11276012" y="2963333"/>
              <a:ext cx="912814" cy="912812"/>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9" name="Straight Connector 8"/>
            <p:cNvCxnSpPr/>
            <p:nvPr/>
          </p:nvCxnSpPr>
          <p:spPr>
            <a:xfrm flipH="1">
              <a:off x="9206969" y="3190344"/>
              <a:ext cx="2981857" cy="2981856"/>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0" name="Straight Connector 9"/>
            <p:cNvCxnSpPr/>
            <p:nvPr/>
          </p:nvCxnSpPr>
          <p:spPr>
            <a:xfrm flipH="1">
              <a:off x="10292292" y="3285067"/>
              <a:ext cx="1896534" cy="1896533"/>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1" name="Straight Connector 10"/>
            <p:cNvCxnSpPr/>
            <p:nvPr/>
          </p:nvCxnSpPr>
          <p:spPr>
            <a:xfrm flipH="1">
              <a:off x="10443103" y="3131080"/>
              <a:ext cx="1745722" cy="1745720"/>
            </a:xfrm>
            <a:prstGeom prst="line">
              <a:avLst/>
            </a:prstGeom>
            <a:ln w="2857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2" name="Straight Connector 11"/>
            <p:cNvCxnSpPr/>
            <p:nvPr/>
          </p:nvCxnSpPr>
          <p:spPr>
            <a:xfrm flipH="1">
              <a:off x="10918826" y="3683001"/>
              <a:ext cx="1270001" cy="1269999"/>
            </a:xfrm>
            <a:prstGeom prst="line">
              <a:avLst/>
            </a:prstGeom>
            <a:ln w="28575">
              <a:solidFill>
                <a:schemeClr val="tx1"/>
              </a:solidFill>
            </a:ln>
          </p:spPr>
          <p:style>
            <a:lnRef idx="2">
              <a:schemeClr val="accent1"/>
            </a:lnRef>
            <a:fillRef idx="0">
              <a:schemeClr val="accent1"/>
            </a:fillRef>
            <a:effectRef idx="1">
              <a:schemeClr val="accent1"/>
            </a:effectRef>
            <a:fontRef idx="minor">
              <a:schemeClr val="tx1"/>
            </a:fontRef>
          </p:style>
        </p:cxnSp>
      </p:grpSp>
      <p:sp>
        <p:nvSpPr>
          <p:cNvPr id="2" name="Title Placeholder 1"/>
          <p:cNvSpPr>
            <a:spLocks noGrp="1"/>
          </p:cNvSpPr>
          <p:nvPr>
            <p:ph type="title"/>
          </p:nvPr>
        </p:nvSpPr>
        <p:spPr>
          <a:xfrm>
            <a:off x="684212" y="4487332"/>
            <a:ext cx="8534400" cy="1507067"/>
          </a:xfrm>
          <a:prstGeom prst="rect">
            <a:avLst/>
          </a:prstGeom>
          <a:effectLst/>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684212" y="685800"/>
            <a:ext cx="8534400" cy="3615267"/>
          </a:xfrm>
          <a:prstGeom prst="rect">
            <a:avLst/>
          </a:prstGeom>
        </p:spPr>
        <p:txBody>
          <a:bodyPr vert="horz" lIns="91440" tIns="45720" rIns="91440" bIns="45720" rtlCol="0"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9904412" y="6172200"/>
            <a:ext cx="1600200" cy="365125"/>
          </a:xfrm>
          <a:prstGeom prst="rect">
            <a:avLst/>
          </a:prstGeom>
        </p:spPr>
        <p:txBody>
          <a:bodyPr vert="horz" lIns="91440" tIns="45720" rIns="91440" bIns="45720" rtlCol="0" anchor="t"/>
          <a:lstStyle>
            <a:lvl1pPr algn="r">
              <a:defRPr sz="1000" b="0" i="0">
                <a:solidFill>
                  <a:schemeClr val="bg2">
                    <a:lumMod val="50000"/>
                  </a:schemeClr>
                </a:solidFill>
                <a:effectLst/>
                <a:latin typeface="+mn-lt"/>
              </a:defRPr>
            </a:lvl1pPr>
          </a:lstStyle>
          <a:p>
            <a:fld id="{1E6ECBF9-E674-4673-9CAC-54E1F302B078}" type="datetimeFigureOut">
              <a:rPr lang="en-GB" smtClean="0"/>
              <a:t>12/02/2025</a:t>
            </a:fld>
            <a:endParaRPr lang="en-GB"/>
          </a:p>
        </p:txBody>
      </p:sp>
      <p:sp>
        <p:nvSpPr>
          <p:cNvPr id="5" name="Footer Placeholder 4"/>
          <p:cNvSpPr>
            <a:spLocks noGrp="1"/>
          </p:cNvSpPr>
          <p:nvPr>
            <p:ph type="ftr" sz="quarter" idx="3"/>
          </p:nvPr>
        </p:nvSpPr>
        <p:spPr>
          <a:xfrm>
            <a:off x="684212" y="6172200"/>
            <a:ext cx="7543800" cy="365125"/>
          </a:xfrm>
          <a:prstGeom prst="rect">
            <a:avLst/>
          </a:prstGeom>
        </p:spPr>
        <p:txBody>
          <a:bodyPr vert="horz" lIns="91440" tIns="45720" rIns="91440" bIns="45720" rtlCol="0" anchor="t"/>
          <a:lstStyle>
            <a:lvl1pPr algn="l">
              <a:defRPr sz="1000" b="0" i="0">
                <a:solidFill>
                  <a:schemeClr val="bg2">
                    <a:lumMod val="50000"/>
                  </a:schemeClr>
                </a:solidFill>
                <a:effectLst/>
                <a:latin typeface="+mn-lt"/>
              </a:defRPr>
            </a:lvl1pPr>
          </a:lstStyle>
          <a:p>
            <a:endParaRPr lang="en-GB"/>
          </a:p>
        </p:txBody>
      </p:sp>
      <p:sp>
        <p:nvSpPr>
          <p:cNvPr id="6" name="Slide Number Placeholder 5"/>
          <p:cNvSpPr>
            <a:spLocks noGrp="1"/>
          </p:cNvSpPr>
          <p:nvPr>
            <p:ph type="sldNum" sz="quarter" idx="4"/>
          </p:nvPr>
        </p:nvSpPr>
        <p:spPr>
          <a:xfrm>
            <a:off x="10363200" y="5578475"/>
            <a:ext cx="1142245" cy="669925"/>
          </a:xfrm>
          <a:prstGeom prst="rect">
            <a:avLst/>
          </a:prstGeom>
        </p:spPr>
        <p:txBody>
          <a:bodyPr vert="horz" lIns="91440" tIns="45720" rIns="91440" bIns="45720" rtlCol="0" anchor="b"/>
          <a:lstStyle>
            <a:lvl1pPr algn="r">
              <a:defRPr sz="3200" b="0" i="0">
                <a:solidFill>
                  <a:schemeClr val="bg2">
                    <a:lumMod val="50000"/>
                  </a:schemeClr>
                </a:solidFill>
                <a:effectLst/>
                <a:latin typeface="+mn-lt"/>
              </a:defRPr>
            </a:lvl1pPr>
          </a:lstStyle>
          <a:p>
            <a:fld id="{6B9D306A-B0E2-4DE0-A5D0-9CA422036B1E}" type="slidenum">
              <a:rPr lang="en-GB" smtClean="0"/>
              <a:t>‹#›</a:t>
            </a:fld>
            <a:endParaRPr lang="en-GB"/>
          </a:p>
        </p:txBody>
      </p:sp>
    </p:spTree>
    <p:extLst>
      <p:ext uri="{BB962C8B-B14F-4D97-AF65-F5344CB8AC3E}">
        <p14:creationId xmlns:p14="http://schemas.microsoft.com/office/powerpoint/2010/main" val="3466011924"/>
      </p:ext>
    </p:extLst>
  </p:cSld>
  <p:clrMap bg1="dk1" tx1="lt1" bg2="dk2" tx2="lt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 id="2147483677" r:id="rId17"/>
  </p:sldLayoutIdLst>
  <p:txStyles>
    <p:titleStyle>
      <a:lvl1pPr algn="l" defTabSz="457200" rtl="0" eaLnBrk="1" latinLnBrk="0" hangingPunct="1">
        <a:spcBef>
          <a:spcPct val="0"/>
        </a:spcBef>
        <a:buNone/>
        <a:defRPr sz="3600" kern="1200" cap="all">
          <a:ln w="3175" cmpd="sng">
            <a:noFill/>
          </a:ln>
          <a:solidFill>
            <a:schemeClr val="tx1"/>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ct val="20000"/>
        </a:spcBef>
        <a:spcAft>
          <a:spcPts val="600"/>
        </a:spcAft>
        <a:buClr>
          <a:schemeClr val="tx1"/>
        </a:buClr>
        <a:buSzPct val="80000"/>
        <a:buFont typeface="Wingdings 3" panose="05040102010807070707" pitchFamily="18" charset="2"/>
        <a:buChar char=""/>
        <a:defRPr sz="2000" kern="1200" cap="none">
          <a:solidFill>
            <a:schemeClr val="bg2">
              <a:lumMod val="75000"/>
            </a:schemeClr>
          </a:solidFill>
          <a:effectLst/>
          <a:latin typeface="+mn-lt"/>
          <a:ea typeface="+mn-ea"/>
          <a:cs typeface="+mn-cs"/>
        </a:defRPr>
      </a:lvl1pPr>
      <a:lvl2pPr marL="742950" indent="-2857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800" kern="1200" cap="none">
          <a:solidFill>
            <a:schemeClr val="bg2">
              <a:lumMod val="75000"/>
            </a:schemeClr>
          </a:solidFill>
          <a:effectLst/>
          <a:latin typeface="+mn-lt"/>
          <a:ea typeface="+mn-ea"/>
          <a:cs typeface="+mn-cs"/>
        </a:defRPr>
      </a:lvl2pPr>
      <a:lvl3pPr marL="1200150" indent="-2857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600" kern="1200" cap="none">
          <a:solidFill>
            <a:schemeClr val="bg2">
              <a:lumMod val="75000"/>
            </a:schemeClr>
          </a:solidFill>
          <a:effectLst/>
          <a:latin typeface="+mn-lt"/>
          <a:ea typeface="+mn-ea"/>
          <a:cs typeface="+mn-cs"/>
        </a:defRPr>
      </a:lvl3pPr>
      <a:lvl4pPr marL="1543050" indent="-1714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4pPr>
      <a:lvl5pPr marL="2000250" indent="-1714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5pPr>
      <a:lvl6pPr marL="25146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6pPr>
      <a:lvl7pPr marL="29718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7pPr>
      <a:lvl8pPr marL="34290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8pPr>
      <a:lvl9pPr marL="38862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png"/><Relationship Id="rId1" Type="http://schemas.openxmlformats.org/officeDocument/2006/relationships/slideLayout" Target="../slideLayouts/slideLayout2.xml"/><Relationship Id="rId4" Type="http://schemas.openxmlformats.org/officeDocument/2006/relationships/image" Target="../media/image5.png"/></Relationships>
</file>

<file path=ppt/slides/_rels/slide6.xml.rels><?xml version="1.0" encoding="UTF-8" standalone="yes"?>
<Relationships xmlns="http://schemas.openxmlformats.org/package/2006/relationships"><Relationship Id="rId8" Type="http://schemas.microsoft.com/office/2007/relationships/diagramDrawing" Target="../diagrams/drawing1.xml"/><Relationship Id="rId3" Type="http://schemas.openxmlformats.org/officeDocument/2006/relationships/image" Target="../media/image6.jpeg"/><Relationship Id="rId7" Type="http://schemas.openxmlformats.org/officeDocument/2006/relationships/diagramColors" Target="../diagrams/colors1.xml"/><Relationship Id="rId2" Type="http://schemas.openxmlformats.org/officeDocument/2006/relationships/notesSlide" Target="../notesSlides/notesSlide1.xml"/><Relationship Id="rId1" Type="http://schemas.openxmlformats.org/officeDocument/2006/relationships/slideLayout" Target="../slideLayouts/slideLayout2.xml"/><Relationship Id="rId6" Type="http://schemas.openxmlformats.org/officeDocument/2006/relationships/diagramQuickStyle" Target="../diagrams/quickStyle1.xml"/><Relationship Id="rId11" Type="http://schemas.openxmlformats.org/officeDocument/2006/relationships/image" Target="../media/image9.jpeg"/><Relationship Id="rId5" Type="http://schemas.openxmlformats.org/officeDocument/2006/relationships/diagramLayout" Target="../diagrams/layout1.xml"/><Relationship Id="rId10" Type="http://schemas.openxmlformats.org/officeDocument/2006/relationships/image" Target="../media/image8.jpeg"/><Relationship Id="rId4" Type="http://schemas.openxmlformats.org/officeDocument/2006/relationships/diagramData" Target="../diagrams/data1.xml"/><Relationship Id="rId9" Type="http://schemas.openxmlformats.org/officeDocument/2006/relationships/image" Target="../media/image7.jpeg"/></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gradFill rotWithShape="1">
          <a:gsLst>
            <a:gs pos="10000">
              <a:schemeClr val="bg2">
                <a:tint val="97000"/>
                <a:hueMod val="92000"/>
                <a:satMod val="169000"/>
                <a:lumMod val="164000"/>
              </a:schemeClr>
            </a:gs>
            <a:gs pos="100000">
              <a:schemeClr val="bg2">
                <a:shade val="96000"/>
                <a:satMod val="120000"/>
                <a:lumMod val="90000"/>
              </a:schemeClr>
            </a:gs>
          </a:gsLst>
          <a:lin ang="6120000" scaled="1"/>
        </a:gra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74AF5031-D100-43C2-A5E6-E680A0F96DD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1856AA9-33CF-30DD-E353-B812BF3BD91B}"/>
              </a:ext>
            </a:extLst>
          </p:cNvPr>
          <p:cNvSpPr>
            <a:spLocks noGrp="1"/>
          </p:cNvSpPr>
          <p:nvPr>
            <p:ph type="ctrTitle"/>
          </p:nvPr>
        </p:nvSpPr>
        <p:spPr>
          <a:xfrm>
            <a:off x="684213" y="685799"/>
            <a:ext cx="6460510" cy="2971801"/>
          </a:xfrm>
        </p:spPr>
        <p:txBody>
          <a:bodyPr>
            <a:normAutofit/>
          </a:bodyPr>
          <a:lstStyle/>
          <a:p>
            <a:r>
              <a:rPr lang="en-GB" dirty="0"/>
              <a:t>Evidence</a:t>
            </a:r>
          </a:p>
        </p:txBody>
      </p:sp>
      <p:sp>
        <p:nvSpPr>
          <p:cNvPr id="3" name="Subtitle 2">
            <a:extLst>
              <a:ext uri="{FF2B5EF4-FFF2-40B4-BE49-F238E27FC236}">
                <a16:creationId xmlns:a16="http://schemas.microsoft.com/office/drawing/2014/main" id="{D7AAACEE-98EA-B8C0-19B5-9E117142DC29}"/>
              </a:ext>
            </a:extLst>
          </p:cNvPr>
          <p:cNvSpPr>
            <a:spLocks noGrp="1"/>
          </p:cNvSpPr>
          <p:nvPr>
            <p:ph type="subTitle" idx="1"/>
          </p:nvPr>
        </p:nvSpPr>
        <p:spPr>
          <a:xfrm>
            <a:off x="684212" y="3843867"/>
            <a:ext cx="6400800" cy="1947333"/>
          </a:xfrm>
        </p:spPr>
        <p:txBody>
          <a:bodyPr>
            <a:normAutofit/>
          </a:bodyPr>
          <a:lstStyle/>
          <a:p>
            <a:r>
              <a:rPr lang="en-GB" sz="3600" dirty="0"/>
              <a:t>Secure and Preserve.</a:t>
            </a:r>
          </a:p>
        </p:txBody>
      </p:sp>
      <p:pic>
        <p:nvPicPr>
          <p:cNvPr id="7" name="Picture 6">
            <a:extLst>
              <a:ext uri="{FF2B5EF4-FFF2-40B4-BE49-F238E27FC236}">
                <a16:creationId xmlns:a16="http://schemas.microsoft.com/office/drawing/2014/main" id="{A0196C64-B5FC-3467-9F66-BB0E07E8A8D7}"/>
              </a:ext>
            </a:extLst>
          </p:cNvPr>
          <p:cNvPicPr>
            <a:picLocks noChangeAspect="1"/>
          </p:cNvPicPr>
          <p:nvPr/>
        </p:nvPicPr>
        <p:blipFill>
          <a:blip r:embed="rId2"/>
          <a:srcRect l="21405" r="35166" b="2"/>
          <a:stretch/>
        </p:blipFill>
        <p:spPr>
          <a:xfrm>
            <a:off x="7552266" y="10"/>
            <a:ext cx="4639733" cy="2651750"/>
          </a:xfrm>
          <a:prstGeom prst="rect">
            <a:avLst/>
          </a:prstGeom>
          <a:effectLst>
            <a:innerShdw blurRad="57150" dist="38100" dir="14460000">
              <a:prstClr val="black">
                <a:alpha val="70000"/>
              </a:prstClr>
            </a:innerShdw>
          </a:effectLst>
        </p:spPr>
      </p:pic>
      <p:pic>
        <p:nvPicPr>
          <p:cNvPr id="5" name="Picture 4">
            <a:extLst>
              <a:ext uri="{FF2B5EF4-FFF2-40B4-BE49-F238E27FC236}">
                <a16:creationId xmlns:a16="http://schemas.microsoft.com/office/drawing/2014/main" id="{B64DCB1C-6DBF-AAF0-BC18-32DF6E3F9470}"/>
              </a:ext>
            </a:extLst>
          </p:cNvPr>
          <p:cNvPicPr>
            <a:picLocks noChangeAspect="1"/>
          </p:cNvPicPr>
          <p:nvPr/>
        </p:nvPicPr>
        <p:blipFill>
          <a:blip r:embed="rId3"/>
          <a:srcRect l="16797" r="12243" b="2"/>
          <a:stretch/>
        </p:blipFill>
        <p:spPr>
          <a:xfrm>
            <a:off x="7548447" y="2651760"/>
            <a:ext cx="4636559" cy="4206240"/>
          </a:xfrm>
          <a:prstGeom prst="rect">
            <a:avLst/>
          </a:prstGeom>
          <a:effectLst>
            <a:innerShdw blurRad="57150" dist="38100" dir="14460000">
              <a:prstClr val="black">
                <a:alpha val="70000"/>
              </a:prstClr>
            </a:innerShdw>
          </a:effectLst>
        </p:spPr>
      </p:pic>
      <p:grpSp>
        <p:nvGrpSpPr>
          <p:cNvPr id="14" name="Group 13">
            <a:extLst>
              <a:ext uri="{FF2B5EF4-FFF2-40B4-BE49-F238E27FC236}">
                <a16:creationId xmlns:a16="http://schemas.microsoft.com/office/drawing/2014/main" id="{B096D047-D6C9-4CA7-A109-46B33A488F2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108170" y="8467"/>
            <a:ext cx="6080656" cy="6163733"/>
            <a:chOff x="6108170" y="8467"/>
            <a:chExt cx="6080656" cy="6163733"/>
          </a:xfrm>
        </p:grpSpPr>
        <p:cxnSp>
          <p:nvCxnSpPr>
            <p:cNvPr id="15" name="Straight Connector 14">
              <a:extLst>
                <a:ext uri="{FF2B5EF4-FFF2-40B4-BE49-F238E27FC236}">
                  <a16:creationId xmlns:a16="http://schemas.microsoft.com/office/drawing/2014/main" id="{0C2FB59B-E404-4040-B5AD-37E1B7CEF8B1}"/>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8228012" y="8467"/>
              <a:ext cx="3810000" cy="3810000"/>
            </a:xfrm>
            <a:prstGeom prst="line">
              <a:avLst/>
            </a:prstGeom>
            <a:ln w="12700">
              <a:solidFill>
                <a:srgbClr val="FFFFFF">
                  <a:alpha val="81176"/>
                </a:srgbClr>
              </a:solidFill>
            </a:ln>
          </p:spPr>
          <p:style>
            <a:lnRef idx="2">
              <a:schemeClr val="accent1"/>
            </a:lnRef>
            <a:fillRef idx="0">
              <a:schemeClr val="accent1"/>
            </a:fillRef>
            <a:effectRef idx="1">
              <a:schemeClr val="accent1"/>
            </a:effectRef>
            <a:fontRef idx="minor">
              <a:schemeClr val="tx1"/>
            </a:fontRef>
          </p:style>
        </p:cxnSp>
        <p:cxnSp>
          <p:nvCxnSpPr>
            <p:cNvPr id="16" name="Straight Connector 15">
              <a:extLst>
                <a:ext uri="{FF2B5EF4-FFF2-40B4-BE49-F238E27FC236}">
                  <a16:creationId xmlns:a16="http://schemas.microsoft.com/office/drawing/2014/main" id="{FBC7F092-2F00-4C2E-8417-4E5F33FF2CA4}"/>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6108170" y="91545"/>
              <a:ext cx="6080655" cy="6080655"/>
            </a:xfrm>
            <a:prstGeom prst="line">
              <a:avLst/>
            </a:prstGeom>
            <a:ln w="12700">
              <a:solidFill>
                <a:srgbClr val="FFFFFF">
                  <a:alpha val="81176"/>
                </a:srgbClr>
              </a:solidFill>
            </a:ln>
          </p:spPr>
          <p:style>
            <a:lnRef idx="2">
              <a:schemeClr val="accent1"/>
            </a:lnRef>
            <a:fillRef idx="0">
              <a:schemeClr val="accent1"/>
            </a:fillRef>
            <a:effectRef idx="1">
              <a:schemeClr val="accent1"/>
            </a:effectRef>
            <a:fontRef idx="minor">
              <a:schemeClr val="tx1"/>
            </a:fontRef>
          </p:style>
        </p:cxnSp>
        <p:cxnSp>
          <p:nvCxnSpPr>
            <p:cNvPr id="17" name="Straight Connector 16">
              <a:extLst>
                <a:ext uri="{FF2B5EF4-FFF2-40B4-BE49-F238E27FC236}">
                  <a16:creationId xmlns:a16="http://schemas.microsoft.com/office/drawing/2014/main" id="{A1C457CA-89E0-4127-883E-55111504E53F}"/>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235825" y="228600"/>
              <a:ext cx="4953000" cy="4953000"/>
            </a:xfrm>
            <a:prstGeom prst="line">
              <a:avLst/>
            </a:prstGeom>
            <a:ln w="12700">
              <a:solidFill>
                <a:srgbClr val="FFFFFF">
                  <a:alpha val="81176"/>
                </a:srgb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a:extLst>
                <a:ext uri="{FF2B5EF4-FFF2-40B4-BE49-F238E27FC236}">
                  <a16:creationId xmlns:a16="http://schemas.microsoft.com/office/drawing/2014/main" id="{6E82E5A4-A136-456E-88DA-0A5B636012DA}"/>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335837" y="32278"/>
              <a:ext cx="4852989" cy="4852989"/>
            </a:xfrm>
            <a:prstGeom prst="line">
              <a:avLst/>
            </a:prstGeom>
            <a:ln w="31750">
              <a:solidFill>
                <a:srgbClr val="FFFFFF">
                  <a:alpha val="81176"/>
                </a:srgbClr>
              </a:solidFill>
            </a:ln>
          </p:spPr>
          <p:style>
            <a:lnRef idx="2">
              <a:schemeClr val="accent1"/>
            </a:lnRef>
            <a:fillRef idx="0">
              <a:schemeClr val="accent1"/>
            </a:fillRef>
            <a:effectRef idx="1">
              <a:schemeClr val="accent1"/>
            </a:effectRef>
            <a:fontRef idx="minor">
              <a:schemeClr val="tx1"/>
            </a:fontRef>
          </p:style>
        </p:cxnSp>
        <p:cxnSp>
          <p:nvCxnSpPr>
            <p:cNvPr id="19" name="Straight Connector 18">
              <a:extLst>
                <a:ext uri="{FF2B5EF4-FFF2-40B4-BE49-F238E27FC236}">
                  <a16:creationId xmlns:a16="http://schemas.microsoft.com/office/drawing/2014/main" id="{EEB3D14C-78FC-446B-A169-673634F3D648}"/>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845426" y="609601"/>
              <a:ext cx="4343399" cy="4343399"/>
            </a:xfrm>
            <a:prstGeom prst="line">
              <a:avLst/>
            </a:prstGeom>
            <a:ln w="31750">
              <a:solidFill>
                <a:srgbClr val="FFFFFF">
                  <a:alpha val="81176"/>
                </a:srgbClr>
              </a:solidFill>
            </a:ln>
          </p:spPr>
          <p:style>
            <a:lnRef idx="2">
              <a:schemeClr val="accent1"/>
            </a:lnRef>
            <a:fillRef idx="0">
              <a:schemeClr val="accent1"/>
            </a:fillRef>
            <a:effectRef idx="1">
              <a:schemeClr val="accent1"/>
            </a:effectRef>
            <a:fontRef idx="minor">
              <a:schemeClr val="tx1"/>
            </a:fontRef>
          </p:style>
        </p:cxnSp>
      </p:grpSp>
    </p:spTree>
    <p:extLst>
      <p:ext uri="{BB962C8B-B14F-4D97-AF65-F5344CB8AC3E}">
        <p14:creationId xmlns:p14="http://schemas.microsoft.com/office/powerpoint/2010/main" val="46967294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A0AF01A9-90FC-6089-7048-3468B2BB979B}"/>
              </a:ext>
            </a:extLst>
          </p:cNvPr>
          <p:cNvSpPr>
            <a:spLocks noGrp="1"/>
          </p:cNvSpPr>
          <p:nvPr>
            <p:ph idx="1"/>
          </p:nvPr>
        </p:nvSpPr>
        <p:spPr>
          <a:xfrm>
            <a:off x="684212" y="685800"/>
            <a:ext cx="8534400" cy="5708227"/>
          </a:xfrm>
        </p:spPr>
        <p:txBody>
          <a:bodyPr>
            <a:normAutofit/>
          </a:bodyPr>
          <a:lstStyle/>
          <a:p>
            <a:r>
              <a:rPr lang="en-GB" sz="2800" dirty="0"/>
              <a:t>Depending on the nature of the investigation the following may be pertinent:</a:t>
            </a:r>
          </a:p>
          <a:p>
            <a:r>
              <a:rPr lang="en-GB" sz="2800" dirty="0"/>
              <a:t>Photographs</a:t>
            </a:r>
          </a:p>
          <a:p>
            <a:r>
              <a:rPr lang="en-GB" sz="2800" dirty="0"/>
              <a:t>Forensic Examination</a:t>
            </a:r>
          </a:p>
          <a:p>
            <a:r>
              <a:rPr lang="en-GB" sz="2800" dirty="0"/>
              <a:t>Recovery by attending officer</a:t>
            </a:r>
          </a:p>
          <a:p>
            <a:r>
              <a:rPr lang="en-GB" sz="2800" dirty="0"/>
              <a:t>Recovery by a specialist partner</a:t>
            </a:r>
          </a:p>
          <a:p>
            <a:r>
              <a:rPr lang="en-GB" sz="2800" dirty="0"/>
              <a:t>Health partners</a:t>
            </a:r>
          </a:p>
          <a:p>
            <a:r>
              <a:rPr lang="en-GB" sz="2800" dirty="0"/>
              <a:t>Undertakers</a:t>
            </a:r>
          </a:p>
          <a:p>
            <a:r>
              <a:rPr lang="en-GB" sz="2800" dirty="0"/>
              <a:t>Fire Service</a:t>
            </a:r>
          </a:p>
          <a:p>
            <a:r>
              <a:rPr lang="en-GB" sz="2800" dirty="0"/>
              <a:t>Vehicle recovery</a:t>
            </a:r>
          </a:p>
        </p:txBody>
      </p:sp>
    </p:spTree>
    <p:extLst>
      <p:ext uri="{BB962C8B-B14F-4D97-AF65-F5344CB8AC3E}">
        <p14:creationId xmlns:p14="http://schemas.microsoft.com/office/powerpoint/2010/main" val="226257161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9B88232A-6334-1298-22E5-044989CD3F68}"/>
              </a:ext>
            </a:extLst>
          </p:cNvPr>
          <p:cNvSpPr>
            <a:spLocks noGrp="1"/>
          </p:cNvSpPr>
          <p:nvPr>
            <p:ph idx="1"/>
          </p:nvPr>
        </p:nvSpPr>
        <p:spPr>
          <a:xfrm>
            <a:off x="684212" y="685800"/>
            <a:ext cx="8534400" cy="5538893"/>
          </a:xfrm>
        </p:spPr>
        <p:txBody>
          <a:bodyPr>
            <a:normAutofit/>
          </a:bodyPr>
          <a:lstStyle/>
          <a:p>
            <a:r>
              <a:rPr lang="en-GB" dirty="0"/>
              <a:t>Continuity is paramount!</a:t>
            </a:r>
          </a:p>
          <a:p>
            <a:r>
              <a:rPr lang="en-GB" dirty="0"/>
              <a:t>Record keeping is essential!</a:t>
            </a:r>
          </a:p>
          <a:p>
            <a:r>
              <a:rPr lang="en-GB" dirty="0"/>
              <a:t>Audit trail imperative!</a:t>
            </a:r>
          </a:p>
          <a:p>
            <a:r>
              <a:rPr lang="en-GB" dirty="0"/>
              <a:t>Correct identification </a:t>
            </a:r>
          </a:p>
          <a:p>
            <a:r>
              <a:rPr lang="en-GB" dirty="0"/>
              <a:t>Location</a:t>
            </a:r>
          </a:p>
          <a:p>
            <a:r>
              <a:rPr lang="en-GB" dirty="0"/>
              <a:t>Time </a:t>
            </a:r>
          </a:p>
          <a:p>
            <a:r>
              <a:rPr lang="en-GB" dirty="0"/>
              <a:t>Date also to be recorded</a:t>
            </a:r>
          </a:p>
          <a:p>
            <a:r>
              <a:rPr lang="en-GB" dirty="0"/>
              <a:t>To be stored appropriately and in correct packaging</a:t>
            </a:r>
          </a:p>
        </p:txBody>
      </p:sp>
    </p:spTree>
    <p:extLst>
      <p:ext uri="{BB962C8B-B14F-4D97-AF65-F5344CB8AC3E}">
        <p14:creationId xmlns:p14="http://schemas.microsoft.com/office/powerpoint/2010/main" val="122205748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923CD1D3-5024-CCF1-3E1F-C47BDC2D30C9}"/>
              </a:ext>
            </a:extLst>
          </p:cNvPr>
          <p:cNvSpPr>
            <a:spLocks noGrp="1"/>
          </p:cNvSpPr>
          <p:nvPr>
            <p:ph idx="1"/>
          </p:nvPr>
        </p:nvSpPr>
        <p:spPr>
          <a:xfrm>
            <a:off x="684212" y="685800"/>
            <a:ext cx="8534400" cy="5681133"/>
          </a:xfrm>
        </p:spPr>
        <p:txBody>
          <a:bodyPr>
            <a:normAutofit/>
          </a:bodyPr>
          <a:lstStyle/>
          <a:p>
            <a:r>
              <a:rPr lang="en-GB" dirty="0"/>
              <a:t>Blood, Semen, other bodily fluids and DNA are stored in appropriate containers and within the freezer and conveyed to the lab in appropriate containers.</a:t>
            </a:r>
          </a:p>
          <a:p>
            <a:r>
              <a:rPr lang="en-GB" dirty="0"/>
              <a:t>Urine Samples for Drink driving offences and Sexual offences are stored in appropriate containers in the fridge and then sent to the lab in appropriate containers.</a:t>
            </a:r>
          </a:p>
          <a:p>
            <a:r>
              <a:rPr lang="en-GB" dirty="0"/>
              <a:t>Wet items are dried in a sanitised and appropriate drying room.</a:t>
            </a:r>
          </a:p>
          <a:p>
            <a:r>
              <a:rPr lang="en-GB" dirty="0"/>
              <a:t>Sharp objects are stored in sharp containers (</a:t>
            </a:r>
            <a:r>
              <a:rPr lang="en-GB" dirty="0" err="1"/>
              <a:t>e.g</a:t>
            </a:r>
            <a:r>
              <a:rPr lang="en-GB" dirty="0"/>
              <a:t> knife tube).</a:t>
            </a:r>
          </a:p>
          <a:p>
            <a:r>
              <a:rPr lang="en-GB" dirty="0"/>
              <a:t>Depending on the nature of the offence, permanent fixtures may be swabbed by CSI rather than being removed but on some occasions large structural components may be removed.</a:t>
            </a:r>
          </a:p>
        </p:txBody>
      </p:sp>
    </p:spTree>
    <p:extLst>
      <p:ext uri="{BB962C8B-B14F-4D97-AF65-F5344CB8AC3E}">
        <p14:creationId xmlns:p14="http://schemas.microsoft.com/office/powerpoint/2010/main" val="173747036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391A7647-F8FC-4826-906D-7F7414DE9F23}"/>
              </a:ext>
            </a:extLst>
          </p:cNvPr>
          <p:cNvSpPr>
            <a:spLocks noGrp="1"/>
          </p:cNvSpPr>
          <p:nvPr>
            <p:ph idx="1"/>
          </p:nvPr>
        </p:nvSpPr>
        <p:spPr>
          <a:xfrm>
            <a:off x="684212" y="685800"/>
            <a:ext cx="8534400" cy="5254413"/>
          </a:xfrm>
        </p:spPr>
        <p:txBody>
          <a:bodyPr/>
          <a:lstStyle/>
          <a:p>
            <a:r>
              <a:rPr lang="en-GB" dirty="0"/>
              <a:t>Examples of storage bags:</a:t>
            </a:r>
          </a:p>
          <a:p>
            <a:endParaRPr lang="en-GB" dirty="0"/>
          </a:p>
          <a:p>
            <a:endParaRPr lang="en-GB" dirty="0"/>
          </a:p>
          <a:p>
            <a:endParaRPr lang="en-GB" dirty="0"/>
          </a:p>
          <a:p>
            <a:r>
              <a:rPr lang="en-GB" dirty="0"/>
              <a:t>Paper exhibit bags – clothing</a:t>
            </a:r>
          </a:p>
          <a:p>
            <a:r>
              <a:rPr lang="en-GB" dirty="0"/>
              <a:t>Plastic – DNA, Blood etc</a:t>
            </a:r>
          </a:p>
          <a:p>
            <a:r>
              <a:rPr lang="en-GB" dirty="0"/>
              <a:t>Nylon – Clothing stained with accelerants</a:t>
            </a:r>
          </a:p>
          <a:p>
            <a:r>
              <a:rPr lang="en-GB" dirty="0"/>
              <a:t>Faraday bags – phones and IT kit</a:t>
            </a:r>
          </a:p>
          <a:p>
            <a:r>
              <a:rPr lang="en-GB" dirty="0"/>
              <a:t>Boxes – documents</a:t>
            </a:r>
          </a:p>
          <a:p>
            <a:r>
              <a:rPr lang="en-GB" dirty="0"/>
              <a:t>Knife tubes – sharps and knives</a:t>
            </a:r>
          </a:p>
        </p:txBody>
      </p:sp>
      <p:pic>
        <p:nvPicPr>
          <p:cNvPr id="5" name="Picture 4">
            <a:extLst>
              <a:ext uri="{FF2B5EF4-FFF2-40B4-BE49-F238E27FC236}">
                <a16:creationId xmlns:a16="http://schemas.microsoft.com/office/drawing/2014/main" id="{B71607CC-0870-4372-4E0E-FD9660B3652F}"/>
              </a:ext>
            </a:extLst>
          </p:cNvPr>
          <p:cNvPicPr>
            <a:picLocks noChangeAspect="1"/>
          </p:cNvPicPr>
          <p:nvPr/>
        </p:nvPicPr>
        <p:blipFill>
          <a:blip r:embed="rId2"/>
          <a:stretch>
            <a:fillRect/>
          </a:stretch>
        </p:blipFill>
        <p:spPr>
          <a:xfrm>
            <a:off x="10525759" y="751840"/>
            <a:ext cx="1531697" cy="1761052"/>
          </a:xfrm>
          <a:prstGeom prst="rect">
            <a:avLst/>
          </a:prstGeom>
        </p:spPr>
      </p:pic>
      <p:pic>
        <p:nvPicPr>
          <p:cNvPr id="7" name="Picture 6">
            <a:extLst>
              <a:ext uri="{FF2B5EF4-FFF2-40B4-BE49-F238E27FC236}">
                <a16:creationId xmlns:a16="http://schemas.microsoft.com/office/drawing/2014/main" id="{815CE964-8C06-E1BB-AD42-367F7C6D0A92}"/>
              </a:ext>
            </a:extLst>
          </p:cNvPr>
          <p:cNvPicPr>
            <a:picLocks noChangeAspect="1"/>
          </p:cNvPicPr>
          <p:nvPr/>
        </p:nvPicPr>
        <p:blipFill>
          <a:blip r:embed="rId3"/>
          <a:stretch>
            <a:fillRect/>
          </a:stretch>
        </p:blipFill>
        <p:spPr>
          <a:xfrm>
            <a:off x="10525759" y="2973493"/>
            <a:ext cx="1531697" cy="1811882"/>
          </a:xfrm>
          <a:prstGeom prst="rect">
            <a:avLst/>
          </a:prstGeom>
        </p:spPr>
      </p:pic>
      <p:pic>
        <p:nvPicPr>
          <p:cNvPr id="9" name="Picture 8">
            <a:extLst>
              <a:ext uri="{FF2B5EF4-FFF2-40B4-BE49-F238E27FC236}">
                <a16:creationId xmlns:a16="http://schemas.microsoft.com/office/drawing/2014/main" id="{F7183893-63E2-1D67-5E96-7553E3282441}"/>
              </a:ext>
            </a:extLst>
          </p:cNvPr>
          <p:cNvPicPr>
            <a:picLocks noChangeAspect="1"/>
          </p:cNvPicPr>
          <p:nvPr/>
        </p:nvPicPr>
        <p:blipFill>
          <a:blip r:embed="rId4"/>
          <a:stretch>
            <a:fillRect/>
          </a:stretch>
        </p:blipFill>
        <p:spPr>
          <a:xfrm>
            <a:off x="10525760" y="5188373"/>
            <a:ext cx="1531698" cy="1537660"/>
          </a:xfrm>
          <a:prstGeom prst="rect">
            <a:avLst/>
          </a:prstGeom>
        </p:spPr>
      </p:pic>
    </p:spTree>
    <p:extLst>
      <p:ext uri="{BB962C8B-B14F-4D97-AF65-F5344CB8AC3E}">
        <p14:creationId xmlns:p14="http://schemas.microsoft.com/office/powerpoint/2010/main" val="349001610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CB06FAF-4A99-914A-A11F-C6C13AAD7191}"/>
              </a:ext>
            </a:extLst>
          </p:cNvPr>
          <p:cNvSpPr>
            <a:spLocks noGrp="1"/>
          </p:cNvSpPr>
          <p:nvPr>
            <p:ph type="title"/>
          </p:nvPr>
        </p:nvSpPr>
        <p:spPr>
          <a:xfrm>
            <a:off x="6667032" y="-115926"/>
            <a:ext cx="4953934" cy="1676603"/>
          </a:xfrm>
        </p:spPr>
        <p:txBody>
          <a:bodyPr>
            <a:normAutofit/>
          </a:bodyPr>
          <a:lstStyle/>
          <a:p>
            <a:r>
              <a:rPr lang="en-GB" sz="4000" dirty="0"/>
              <a:t>How to use packaging?</a:t>
            </a:r>
          </a:p>
        </p:txBody>
      </p:sp>
      <p:pic>
        <p:nvPicPr>
          <p:cNvPr id="8194" name="Picture 2" descr="Packaged evidence (forensic science training session) via Simona Gherghel  @Simona_Ghergel on Twitter | Forensic science, Forensics, Science">
            <a:extLst>
              <a:ext uri="{FF2B5EF4-FFF2-40B4-BE49-F238E27FC236}">
                <a16:creationId xmlns:a16="http://schemas.microsoft.com/office/drawing/2014/main" id="{C7491D71-B8E3-0743-AA7F-2233C7AE7C20}"/>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9666"/>
          <a:stretch/>
        </p:blipFill>
        <p:spPr bwMode="auto">
          <a:xfrm>
            <a:off x="656844" y="722376"/>
            <a:ext cx="2581656" cy="2922257"/>
          </a:xfrm>
          <a:prstGeom prst="rect">
            <a:avLst/>
          </a:prstGeom>
          <a:noFill/>
          <a:effectLst/>
          <a:extLst>
            <a:ext uri="{909E8E84-426E-40DD-AFC4-6F175D3DCCD1}">
              <a14:hiddenFill xmlns:a14="http://schemas.microsoft.com/office/drawing/2010/main">
                <a:solidFill>
                  <a:srgbClr val="FFFFFF"/>
                </a:solidFill>
              </a14:hiddenFill>
            </a:ext>
          </a:extLst>
        </p:spPr>
      </p:pic>
      <p:graphicFrame>
        <p:nvGraphicFramePr>
          <p:cNvPr id="5" name="Content Placeholder 2">
            <a:extLst>
              <a:ext uri="{FF2B5EF4-FFF2-40B4-BE49-F238E27FC236}">
                <a16:creationId xmlns:a16="http://schemas.microsoft.com/office/drawing/2014/main" id="{9CD72269-C687-4900-831D-2A1EFB705805}"/>
              </a:ext>
            </a:extLst>
          </p:cNvPr>
          <p:cNvGraphicFramePr>
            <a:graphicFrameLocks noGrp="1"/>
          </p:cNvGraphicFramePr>
          <p:nvPr>
            <p:ph idx="1"/>
          </p:nvPr>
        </p:nvGraphicFramePr>
        <p:xfrm>
          <a:off x="6667034" y="809673"/>
          <a:ext cx="4953932" cy="5950356"/>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pic>
        <p:nvPicPr>
          <p:cNvPr id="8196" name="Picture 4" descr="Evidence Collection Tube 3 inch x 12 inch (Set of 8) | Evidence Collection  Containers | Forensic Supplies | Sirchie">
            <a:extLst>
              <a:ext uri="{FF2B5EF4-FFF2-40B4-BE49-F238E27FC236}">
                <a16:creationId xmlns:a16="http://schemas.microsoft.com/office/drawing/2014/main" id="{39C0225B-40BF-7C46-BA8F-C60C4FAF1E4D}"/>
              </a:ext>
            </a:extLst>
          </p:cNvPr>
          <p:cNvPicPr>
            <a:picLocks noChangeAspect="1" noChangeArrowheads="1"/>
          </p:cNvPicPr>
          <p:nvPr/>
        </p:nvPicPr>
        <p:blipFill>
          <a:blip r:embed="rId9">
            <a:extLst>
              <a:ext uri="{28A0092B-C50C-407E-A947-70E740481C1C}">
                <a14:useLocalDpi xmlns:a14="http://schemas.microsoft.com/office/drawing/2010/main" val="0"/>
              </a:ext>
            </a:extLst>
          </a:blip>
          <a:srcRect/>
          <a:stretch>
            <a:fillRect/>
          </a:stretch>
        </p:blipFill>
        <p:spPr bwMode="auto">
          <a:xfrm>
            <a:off x="3277447" y="559406"/>
            <a:ext cx="2857500" cy="2490991"/>
          </a:xfrm>
          <a:prstGeom prst="rect">
            <a:avLst/>
          </a:prstGeom>
          <a:noFill/>
          <a:extLst>
            <a:ext uri="{909E8E84-426E-40DD-AFC4-6F175D3DCCD1}">
              <a14:hiddenFill xmlns:a14="http://schemas.microsoft.com/office/drawing/2010/main">
                <a:solidFill>
                  <a:srgbClr val="FFFFFF"/>
                </a:solidFill>
              </a14:hiddenFill>
            </a:ext>
          </a:extLst>
        </p:spPr>
      </p:pic>
      <p:pic>
        <p:nvPicPr>
          <p:cNvPr id="8198" name="Picture 6" descr="Arrowhead Forensics Blog - Stay Sharp Collecting Sharps Crime Scene - Lab  Supplies">
            <a:extLst>
              <a:ext uri="{FF2B5EF4-FFF2-40B4-BE49-F238E27FC236}">
                <a16:creationId xmlns:a16="http://schemas.microsoft.com/office/drawing/2014/main" id="{E8CE5012-1135-304A-9C32-786FEE706CEC}"/>
              </a:ext>
            </a:extLst>
          </p:cNvPr>
          <p:cNvPicPr>
            <a:picLocks noChangeAspect="1" noChangeArrowheads="1"/>
          </p:cNvPicPr>
          <p:nvPr/>
        </p:nvPicPr>
        <p:blipFill>
          <a:blip r:embed="rId10">
            <a:extLst>
              <a:ext uri="{28A0092B-C50C-407E-A947-70E740481C1C}">
                <a14:useLocalDpi xmlns:a14="http://schemas.microsoft.com/office/drawing/2010/main" val="0"/>
              </a:ext>
            </a:extLst>
          </a:blip>
          <a:srcRect/>
          <a:stretch>
            <a:fillRect/>
          </a:stretch>
        </p:blipFill>
        <p:spPr bwMode="auto">
          <a:xfrm>
            <a:off x="656844" y="4121305"/>
            <a:ext cx="1687451" cy="1971397"/>
          </a:xfrm>
          <a:prstGeom prst="rect">
            <a:avLst/>
          </a:prstGeom>
          <a:noFill/>
          <a:extLst>
            <a:ext uri="{909E8E84-426E-40DD-AFC4-6F175D3DCCD1}">
              <a14:hiddenFill xmlns:a14="http://schemas.microsoft.com/office/drawing/2010/main">
                <a:solidFill>
                  <a:srgbClr val="FFFFFF"/>
                </a:solidFill>
              </a14:hiddenFill>
            </a:ext>
          </a:extLst>
        </p:spPr>
      </p:pic>
      <p:pic>
        <p:nvPicPr>
          <p:cNvPr id="8200" name="Picture 8" descr="Evidence Packaging Kit : Amazon.co.uk: Stationery &amp; Office Supplies">
            <a:extLst>
              <a:ext uri="{FF2B5EF4-FFF2-40B4-BE49-F238E27FC236}">
                <a16:creationId xmlns:a16="http://schemas.microsoft.com/office/drawing/2014/main" id="{6720C869-5E5D-9E45-AF05-0F7B56745B64}"/>
              </a:ext>
            </a:extLst>
          </p:cNvPr>
          <p:cNvPicPr>
            <a:picLocks noChangeAspect="1" noChangeArrowheads="1"/>
          </p:cNvPicPr>
          <p:nvPr/>
        </p:nvPicPr>
        <p:blipFill>
          <a:blip r:embed="rId11">
            <a:extLst>
              <a:ext uri="{28A0092B-C50C-407E-A947-70E740481C1C}">
                <a14:useLocalDpi xmlns:a14="http://schemas.microsoft.com/office/drawing/2010/main" val="0"/>
              </a:ext>
            </a:extLst>
          </a:blip>
          <a:srcRect/>
          <a:stretch>
            <a:fillRect/>
          </a:stretch>
        </p:blipFill>
        <p:spPr bwMode="auto">
          <a:xfrm>
            <a:off x="2602254" y="3429000"/>
            <a:ext cx="2742649" cy="2235975"/>
          </a:xfrm>
          <a:prstGeom prst="rect">
            <a:avLst/>
          </a:prstGeom>
          <a:noFill/>
          <a:extLst>
            <a:ext uri="{909E8E84-426E-40DD-AFC4-6F175D3DCCD1}">
              <a14:hiddenFill xmlns:a14="http://schemas.microsoft.com/office/drawing/2010/main">
                <a:solidFill>
                  <a:srgbClr val="FFFFFF"/>
                </a:solidFill>
              </a14:hiddenFill>
            </a:ext>
          </a:extLst>
        </p:spPr>
      </p:pic>
      <p:sp>
        <p:nvSpPr>
          <p:cNvPr id="3" name="TextBox 2">
            <a:extLst>
              <a:ext uri="{FF2B5EF4-FFF2-40B4-BE49-F238E27FC236}">
                <a16:creationId xmlns:a16="http://schemas.microsoft.com/office/drawing/2014/main" id="{031D2B37-6CBF-3547-B207-DCE989DFAF1F}"/>
              </a:ext>
            </a:extLst>
          </p:cNvPr>
          <p:cNvSpPr txBox="1"/>
          <p:nvPr/>
        </p:nvSpPr>
        <p:spPr>
          <a:xfrm>
            <a:off x="7790688" y="6298594"/>
            <a:ext cx="3830278" cy="369332"/>
          </a:xfrm>
          <a:prstGeom prst="rect">
            <a:avLst/>
          </a:prstGeom>
          <a:noFill/>
        </p:spPr>
        <p:txBody>
          <a:bodyPr wrap="square" rtlCol="0">
            <a:spAutoFit/>
          </a:bodyPr>
          <a:lstStyle/>
          <a:p>
            <a:r>
              <a:rPr lang="en-US" dirty="0"/>
              <a:t>Blackstone’s (202)</a:t>
            </a:r>
          </a:p>
        </p:txBody>
      </p:sp>
    </p:spTree>
    <p:extLst>
      <p:ext uri="{BB962C8B-B14F-4D97-AF65-F5344CB8AC3E}">
        <p14:creationId xmlns:p14="http://schemas.microsoft.com/office/powerpoint/2010/main" val="291646486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D4C15FBD-9DE4-8D43-2B41-A7850F50110C}"/>
              </a:ext>
            </a:extLst>
          </p:cNvPr>
          <p:cNvSpPr>
            <a:spLocks noGrp="1"/>
          </p:cNvSpPr>
          <p:nvPr>
            <p:ph idx="1"/>
          </p:nvPr>
        </p:nvSpPr>
        <p:spPr/>
        <p:txBody>
          <a:bodyPr/>
          <a:lstStyle/>
          <a:p>
            <a:pPr marL="0" indent="0">
              <a:buNone/>
            </a:pPr>
            <a:r>
              <a:rPr lang="en-GB" sz="2000" dirty="0"/>
              <a:t>“Using the correct seizure procedures and methods for packaging prevents damage and contamination and is, effectively, a demonstration of care and skill that accompanied the seizure of the exhibits”.  </a:t>
            </a:r>
          </a:p>
          <a:p>
            <a:pPr marL="0" indent="0">
              <a:buNone/>
            </a:pPr>
            <a:r>
              <a:rPr lang="en-GB" sz="2000" dirty="0"/>
              <a:t>(Bryant and Bryant, 2021, p. 627)</a:t>
            </a:r>
            <a:endParaRPr lang="en-GB" dirty="0"/>
          </a:p>
        </p:txBody>
      </p:sp>
    </p:spTree>
    <p:extLst>
      <p:ext uri="{BB962C8B-B14F-4D97-AF65-F5344CB8AC3E}">
        <p14:creationId xmlns:p14="http://schemas.microsoft.com/office/powerpoint/2010/main" val="396163559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C2DE03-047A-894A-4672-1E67E3CF7745}"/>
              </a:ext>
            </a:extLst>
          </p:cNvPr>
          <p:cNvSpPr>
            <a:spLocks noGrp="1"/>
          </p:cNvSpPr>
          <p:nvPr>
            <p:ph type="title"/>
          </p:nvPr>
        </p:nvSpPr>
        <p:spPr>
          <a:xfrm>
            <a:off x="684212" y="246396"/>
            <a:ext cx="8534400" cy="815841"/>
          </a:xfrm>
        </p:spPr>
        <p:txBody>
          <a:bodyPr/>
          <a:lstStyle/>
          <a:p>
            <a:r>
              <a:rPr lang="en-GB" dirty="0"/>
              <a:t>Disclosure</a:t>
            </a:r>
          </a:p>
        </p:txBody>
      </p:sp>
      <p:sp>
        <p:nvSpPr>
          <p:cNvPr id="3" name="Content Placeholder 2">
            <a:extLst>
              <a:ext uri="{FF2B5EF4-FFF2-40B4-BE49-F238E27FC236}">
                <a16:creationId xmlns:a16="http://schemas.microsoft.com/office/drawing/2014/main" id="{6F1FF864-EF10-BAE2-188C-1B9225224E06}"/>
              </a:ext>
            </a:extLst>
          </p:cNvPr>
          <p:cNvSpPr>
            <a:spLocks noGrp="1"/>
          </p:cNvSpPr>
          <p:nvPr>
            <p:ph idx="1"/>
          </p:nvPr>
        </p:nvSpPr>
        <p:spPr>
          <a:xfrm>
            <a:off x="684212" y="2179229"/>
            <a:ext cx="8534400" cy="4517244"/>
          </a:xfrm>
        </p:spPr>
        <p:txBody>
          <a:bodyPr>
            <a:normAutofit lnSpcReduction="10000"/>
          </a:bodyPr>
          <a:lstStyle/>
          <a:p>
            <a:pPr marL="0" indent="0">
              <a:buNone/>
            </a:pPr>
            <a:r>
              <a:rPr lang="en-GB" sz="2800" dirty="0"/>
              <a:t>Information, exhibits and evidence is obtained during an investigation.  It is important that the officer in the case remains sighted on </a:t>
            </a:r>
            <a:r>
              <a:rPr lang="en-GB" sz="2800" b="1" dirty="0"/>
              <a:t>Criminal Procedures Investigations Act 1996</a:t>
            </a:r>
            <a:r>
              <a:rPr lang="en-GB" sz="2800" dirty="0"/>
              <a:t> obligation on the prosecution to not only disclose information which supports a prosecution case but also anything that may  potentially undermine the prosecution case.</a:t>
            </a:r>
          </a:p>
          <a:p>
            <a:pPr marL="0" indent="0">
              <a:buNone/>
            </a:pPr>
            <a:endParaRPr lang="en-GB" sz="2800" dirty="0"/>
          </a:p>
          <a:p>
            <a:pPr marL="0" indent="0">
              <a:buNone/>
            </a:pPr>
            <a:r>
              <a:rPr lang="en-GB" sz="2800" dirty="0"/>
              <a:t>To assist officers should consider the four “R’s”</a:t>
            </a:r>
          </a:p>
          <a:p>
            <a:pPr marL="0" indent="0">
              <a:buNone/>
            </a:pPr>
            <a:endParaRPr lang="en-GB" dirty="0"/>
          </a:p>
          <a:p>
            <a:pPr marL="0" indent="0">
              <a:buNone/>
            </a:pPr>
            <a:endParaRPr lang="en-GB" dirty="0"/>
          </a:p>
          <a:p>
            <a:pPr marL="0" indent="0">
              <a:buNone/>
            </a:pPr>
            <a:endParaRPr lang="en-GB" dirty="0"/>
          </a:p>
          <a:p>
            <a:pPr marL="0" indent="0">
              <a:buNone/>
            </a:pPr>
            <a:endParaRPr lang="en-GB" dirty="0"/>
          </a:p>
        </p:txBody>
      </p:sp>
    </p:spTree>
    <p:extLst>
      <p:ext uri="{BB962C8B-B14F-4D97-AF65-F5344CB8AC3E}">
        <p14:creationId xmlns:p14="http://schemas.microsoft.com/office/powerpoint/2010/main" val="252785146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74C4F0D5-7D28-590F-CFDB-6EE0503B4D2A}"/>
              </a:ext>
            </a:extLst>
          </p:cNvPr>
          <p:cNvSpPr>
            <a:spLocks noGrp="1"/>
          </p:cNvSpPr>
          <p:nvPr>
            <p:ph idx="1"/>
          </p:nvPr>
        </p:nvSpPr>
        <p:spPr/>
        <p:txBody>
          <a:bodyPr>
            <a:normAutofit fontScale="92500" lnSpcReduction="10000"/>
          </a:bodyPr>
          <a:lstStyle/>
          <a:p>
            <a:r>
              <a:rPr lang="en-GB" sz="4400" dirty="0">
                <a:solidFill>
                  <a:srgbClr val="FF0000"/>
                </a:solidFill>
              </a:rPr>
              <a:t>R</a:t>
            </a:r>
            <a:r>
              <a:rPr lang="en-GB" sz="4400" dirty="0"/>
              <a:t>eview </a:t>
            </a:r>
            <a:r>
              <a:rPr lang="en-GB" sz="2000" dirty="0"/>
              <a:t>– consider further relevant lines of enquiry or more relevant material</a:t>
            </a:r>
          </a:p>
          <a:p>
            <a:r>
              <a:rPr lang="en-GB" sz="4400" dirty="0">
                <a:solidFill>
                  <a:srgbClr val="FF0000"/>
                </a:solidFill>
              </a:rPr>
              <a:t>R</a:t>
            </a:r>
            <a:r>
              <a:rPr lang="en-GB" sz="4400" dirty="0"/>
              <a:t>ecord </a:t>
            </a:r>
            <a:r>
              <a:rPr lang="en-GB" sz="2000" dirty="0"/>
              <a:t>– keep a log of material and enquiries made</a:t>
            </a:r>
          </a:p>
          <a:p>
            <a:r>
              <a:rPr lang="en-GB" sz="4400" dirty="0">
                <a:solidFill>
                  <a:srgbClr val="FF0000"/>
                </a:solidFill>
              </a:rPr>
              <a:t>R</a:t>
            </a:r>
            <a:r>
              <a:rPr lang="en-GB" sz="4400" dirty="0"/>
              <a:t>etain </a:t>
            </a:r>
            <a:r>
              <a:rPr lang="en-GB" sz="2000" dirty="0"/>
              <a:t>– keep material in a durable format and/or copy</a:t>
            </a:r>
          </a:p>
          <a:p>
            <a:r>
              <a:rPr lang="en-GB" sz="4400" dirty="0">
                <a:solidFill>
                  <a:srgbClr val="FF0000"/>
                </a:solidFill>
              </a:rPr>
              <a:t>R</a:t>
            </a:r>
            <a:r>
              <a:rPr lang="en-GB" sz="4400" dirty="0"/>
              <a:t>eveal </a:t>
            </a:r>
            <a:r>
              <a:rPr lang="en-GB" sz="2000" dirty="0"/>
              <a:t>– if a prosecution takes place the relevant material will be scheduled for the prosecutor</a:t>
            </a:r>
          </a:p>
          <a:p>
            <a:endParaRPr lang="en-GB" dirty="0"/>
          </a:p>
        </p:txBody>
      </p:sp>
    </p:spTree>
    <p:extLst>
      <p:ext uri="{BB962C8B-B14F-4D97-AF65-F5344CB8AC3E}">
        <p14:creationId xmlns:p14="http://schemas.microsoft.com/office/powerpoint/2010/main" val="1212624590"/>
      </p:ext>
    </p:extLst>
  </p:cSld>
  <p:clrMapOvr>
    <a:masterClrMapping/>
  </p:clrMapOvr>
</p:sld>
</file>

<file path=ppt/theme/theme1.xml><?xml version="1.0" encoding="utf-8"?>
<a:theme xmlns:a="http://schemas.openxmlformats.org/drawingml/2006/main" name="Slice">
  <a:themeElements>
    <a:clrScheme name="Slice">
      <a:dk1>
        <a:sysClr val="windowText" lastClr="000000"/>
      </a:dk1>
      <a:lt1>
        <a:sysClr val="window" lastClr="FFFFFF"/>
      </a:lt1>
      <a:dk2>
        <a:srgbClr val="146194"/>
      </a:dk2>
      <a:lt2>
        <a:srgbClr val="76DBF4"/>
      </a:lt2>
      <a:accent1>
        <a:srgbClr val="052F61"/>
      </a:accent1>
      <a:accent2>
        <a:srgbClr val="A50E82"/>
      </a:accent2>
      <a:accent3>
        <a:srgbClr val="14967C"/>
      </a:accent3>
      <a:accent4>
        <a:srgbClr val="6A9E1F"/>
      </a:accent4>
      <a:accent5>
        <a:srgbClr val="E87D37"/>
      </a:accent5>
      <a:accent6>
        <a:srgbClr val="C62324"/>
      </a:accent6>
      <a:hlink>
        <a:srgbClr val="0D2E46"/>
      </a:hlink>
      <a:folHlink>
        <a:srgbClr val="356A95"/>
      </a:folHlink>
    </a:clrScheme>
    <a:fontScheme name="Slice">
      <a:maj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Slice">
      <a:fillStyleLst>
        <a:solidFill>
          <a:schemeClr val="phClr"/>
        </a:solidFill>
        <a:gradFill rotWithShape="1">
          <a:gsLst>
            <a:gs pos="0">
              <a:schemeClr val="phClr">
                <a:tint val="62000"/>
                <a:hueMod val="94000"/>
                <a:satMod val="140000"/>
                <a:lumMod val="110000"/>
              </a:schemeClr>
            </a:gs>
            <a:gs pos="100000">
              <a:schemeClr val="phClr">
                <a:tint val="84000"/>
                <a:satMod val="160000"/>
              </a:schemeClr>
            </a:gs>
          </a:gsLst>
          <a:lin ang="5400000" scaled="0"/>
        </a:gradFill>
        <a:gradFill rotWithShape="1">
          <a:gsLst>
            <a:gs pos="0">
              <a:schemeClr val="phClr">
                <a:tint val="98000"/>
                <a:hueMod val="94000"/>
                <a:satMod val="130000"/>
                <a:lumMod val="128000"/>
              </a:schemeClr>
            </a:gs>
            <a:gs pos="100000">
              <a:schemeClr val="phClr">
                <a:shade val="94000"/>
                <a:lumMod val="88000"/>
              </a:schemeClr>
            </a:gs>
          </a:gsLst>
          <a:lin ang="5400000" scaled="0"/>
        </a:gradFill>
      </a:fillStyleLst>
      <a:lnStyleLst>
        <a:ln w="9525" cap="rnd" cmpd="sng" algn="ctr">
          <a:solidFill>
            <a:schemeClr val="phClr">
              <a:tint val="76000"/>
              <a:alpha val="60000"/>
              <a:hueMod val="94000"/>
            </a:schemeClr>
          </a:solidFill>
          <a:prstDash val="solid"/>
        </a:ln>
        <a:ln w="15875" cap="rnd" cmpd="sng" algn="ctr">
          <a:solidFill>
            <a:schemeClr val="phClr">
              <a:hueMod val="94000"/>
            </a:schemeClr>
          </a:solidFill>
          <a:prstDash val="solid"/>
        </a:ln>
        <a:ln w="28575" cap="rnd" cmpd="sng" algn="ctr">
          <a:solidFill>
            <a:schemeClr val="phClr"/>
          </a:solidFill>
          <a:prstDash val="solid"/>
        </a:ln>
      </a:lnStyleLst>
      <a:effectStyleLst>
        <a:effectStyle>
          <a:effectLst/>
        </a:effectStyle>
        <a:effectStyle>
          <a:effectLst>
            <a:innerShdw blurRad="25400" dist="12700" dir="13500000">
              <a:srgbClr val="000000">
                <a:alpha val="45000"/>
              </a:srgbClr>
            </a:innerShdw>
          </a:effectLst>
        </a:effectStyle>
        <a:effectStyle>
          <a:effectLst>
            <a:outerShdw blurRad="50800" dist="38100" dir="5400000" rotWithShape="0">
              <a:srgbClr val="000000">
                <a:alpha val="46000"/>
              </a:srgbClr>
            </a:outerShdw>
          </a:effectLst>
          <a:scene3d>
            <a:camera prst="orthographicFront">
              <a:rot lat="0" lon="0" rev="0"/>
            </a:camera>
            <a:lightRig rig="threePt" dir="t"/>
          </a:scene3d>
          <a:sp3d prstMaterial="plastic">
            <a:bevelT w="25400" h="25400"/>
          </a:sp3d>
        </a:effectStyle>
      </a:effectStyleLst>
      <a:bgFillStyleLst>
        <a:solidFill>
          <a:schemeClr val="phClr"/>
        </a:solidFill>
        <a:gradFill rotWithShape="1">
          <a:gsLst>
            <a:gs pos="10000">
              <a:schemeClr val="phClr">
                <a:tint val="97000"/>
                <a:hueMod val="92000"/>
                <a:satMod val="169000"/>
                <a:lumMod val="164000"/>
              </a:schemeClr>
            </a:gs>
            <a:gs pos="100000">
              <a:schemeClr val="phClr">
                <a:shade val="96000"/>
                <a:satMod val="120000"/>
                <a:lumMod val="90000"/>
              </a:schemeClr>
            </a:gs>
          </a:gsLst>
          <a:lin ang="6120000" scaled="1"/>
        </a:gradFill>
        <a:gradFill rotWithShape="1">
          <a:gsLst>
            <a:gs pos="0">
              <a:schemeClr val="phClr">
                <a:tint val="97000"/>
                <a:hueMod val="92000"/>
                <a:satMod val="169000"/>
                <a:lumMod val="164000"/>
              </a:schemeClr>
            </a:gs>
            <a:gs pos="100000">
              <a:schemeClr val="phClr">
                <a:shade val="96000"/>
                <a:satMod val="120000"/>
                <a:lumMod val="90000"/>
              </a:schemeClr>
            </a:gs>
          </a:gsLst>
          <a:path path="circle">
            <a:fillToRect b="100000"/>
          </a:path>
        </a:gradFill>
      </a:bgFillStyleLst>
    </a:fmtScheme>
  </a:themeElements>
  <a:objectDefaults/>
  <a:extraClrSchemeLst/>
  <a:extLst>
    <a:ext uri="{05A4C25C-085E-4340-85A3-A5531E510DB2}">
      <thm15:themeFamily xmlns:thm15="http://schemas.microsoft.com/office/thememl/2012/main" name="Slice" id="{0507925B-6AC9-4358-8E18-C330545D08F8}" vid="{13FEC7C6-62A9-40C4-99D2-581AACACAA2F}"/>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Slice</Template>
  <TotalTime>0</TotalTime>
  <Words>552</Words>
  <Application>Microsoft Office PowerPoint</Application>
  <PresentationFormat>Widescreen</PresentationFormat>
  <Paragraphs>54</Paragraphs>
  <Slides>9</Slides>
  <Notes>1</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9</vt:i4>
      </vt:variant>
    </vt:vector>
  </HeadingPairs>
  <TitlesOfParts>
    <vt:vector size="13" baseType="lpstr">
      <vt:lpstr>Aptos</vt:lpstr>
      <vt:lpstr>Century Gothic</vt:lpstr>
      <vt:lpstr>Wingdings 3</vt:lpstr>
      <vt:lpstr>Slice</vt:lpstr>
      <vt:lpstr>Evidence</vt:lpstr>
      <vt:lpstr>PowerPoint Presentation</vt:lpstr>
      <vt:lpstr>PowerPoint Presentation</vt:lpstr>
      <vt:lpstr>PowerPoint Presentation</vt:lpstr>
      <vt:lpstr>PowerPoint Presentation</vt:lpstr>
      <vt:lpstr>How to use packaging?</vt:lpstr>
      <vt:lpstr>PowerPoint Presentation</vt:lpstr>
      <vt:lpstr>Disclosure</vt:lpstr>
      <vt:lpstr>PowerPoint Presentation</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Melanie Thomas</dc:creator>
  <cp:lastModifiedBy>Melanie Thomas</cp:lastModifiedBy>
  <cp:revision>5</cp:revision>
  <dcterms:created xsi:type="dcterms:W3CDTF">2025-02-12T18:17:33Z</dcterms:created>
  <dcterms:modified xsi:type="dcterms:W3CDTF">2025-02-12T19:19:02Z</dcterms:modified>
</cp:coreProperties>
</file>