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9FF"/>
    <a:srgbClr val="FFFFFF"/>
    <a:srgbClr val="41EF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p:scale>
          <a:sx n="80" d="100"/>
          <a:sy n="80" d="100"/>
        </p:scale>
        <p:origin x="37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3791080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380625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4084745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A742245-6214-4A33-95E1-4EB5C974D32D}" type="datetimeFigureOut">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381530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A742245-6214-4A33-95E1-4EB5C974D32D}" type="datetimeFigureOut">
              <a:rPr lang="en-US" smtClean="0"/>
              <a:t>10/22/2018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659251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A742245-6214-4A33-95E1-4EB5C974D32D}" type="datetimeFigureOut">
              <a:rPr lang="en-US" smtClean="0"/>
              <a:t>10/22/2018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293491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742245-6214-4A33-95E1-4EB5C974D32D}" type="datetimeFigureOut">
              <a:rPr lang="en-US" smtClean="0"/>
              <a:t>10/22/2018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3067543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742245-6214-4A33-95E1-4EB5C974D32D}" type="datetimeFigureOut">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3160814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742245-6214-4A33-95E1-4EB5C974D32D}" type="datetimeFigureOut">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965391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299347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742245-6214-4A33-95E1-4EB5C974D32D}" type="datetimeFigureOut">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36C66C-E9F1-444A-9AA9-2C6CDD3B7A0F}" type="slidenum">
              <a:rPr lang="en-US" smtClean="0"/>
              <a:t>‹#›</a:t>
            </a:fld>
            <a:endParaRPr lang="en-US"/>
          </a:p>
        </p:txBody>
      </p:sp>
    </p:spTree>
    <p:extLst>
      <p:ext uri="{BB962C8B-B14F-4D97-AF65-F5344CB8AC3E}">
        <p14:creationId xmlns:p14="http://schemas.microsoft.com/office/powerpoint/2010/main" val="2990718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742245-6214-4A33-95E1-4EB5C974D32D}" type="datetimeFigureOut">
              <a:rPr lang="en-US" smtClean="0"/>
              <a:t>10/22/2018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36C66C-E9F1-444A-9AA9-2C6CDD3B7A0F}" type="slidenum">
              <a:rPr lang="en-US" smtClean="0"/>
              <a:t>‹#›</a:t>
            </a:fld>
            <a:endParaRPr lang="en-US"/>
          </a:p>
        </p:txBody>
      </p:sp>
    </p:spTree>
    <p:extLst>
      <p:ext uri="{BB962C8B-B14F-4D97-AF65-F5344CB8AC3E}">
        <p14:creationId xmlns:p14="http://schemas.microsoft.com/office/powerpoint/2010/main" val="2067945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www.criticalthinking.org/pages/our-conception-of-critical-thinking/411" TargetMode="External"/><Relationship Id="rId3" Type="http://schemas.openxmlformats.org/officeDocument/2006/relationships/hyperlink" Target="https://www.rasmussen.edu/student-life/blogs/college-life/critical-thinking-skills-to-master-now/" TargetMode="External"/><Relationship Id="rId7" Type="http://schemas.openxmlformats.org/officeDocument/2006/relationships/hyperlink" Target="https://www.skillsyouneed.com/learn/critical-thinking.html" TargetMode="External"/><Relationship Id="rId2" Type="http://schemas.openxmlformats.org/officeDocument/2006/relationships/hyperlink" Target="https://www.designorate.com/steps-effective-critical-thinking/" TargetMode="External"/><Relationship Id="rId1" Type="http://schemas.openxmlformats.org/officeDocument/2006/relationships/slideLayout" Target="../slideLayouts/slideLayout2.xml"/><Relationship Id="rId6" Type="http://schemas.openxmlformats.org/officeDocument/2006/relationships/hyperlink" Target="https://library.leeds.ac.uk/info/1401/academic_skills/105/critical_thinking" TargetMode="External"/><Relationship Id="rId5" Type="http://schemas.openxmlformats.org/officeDocument/2006/relationships/hyperlink" Target="http://www.criticalthinking.org/pages/critical-thinking-development-a-stage-theory/483" TargetMode="External"/><Relationship Id="rId10" Type="http://schemas.openxmlformats.org/officeDocument/2006/relationships/hyperlink" Target="https://www.linkedin.com/pulse/what-importance-benefits-critical-thinking-skills-islam" TargetMode="External"/><Relationship Id="rId4" Type="http://schemas.openxmlformats.org/officeDocument/2006/relationships/hyperlink" Target="http://journals.sagepub.com/doi/full/10.1177/1938640014525338" TargetMode="External"/><Relationship Id="rId9" Type="http://schemas.openxmlformats.org/officeDocument/2006/relationships/hyperlink" Target="https://cft.vanderbilt.edu/guides-sub-pages/blooms-tax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p:cNvSpPr/>
          <p:nvPr/>
        </p:nvSpPr>
        <p:spPr>
          <a:xfrm>
            <a:off x="2875630" y="2219151"/>
            <a:ext cx="2049131" cy="2117299"/>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75631" y="972097"/>
            <a:ext cx="2129886" cy="1199290"/>
          </a:xfrm>
          <a:prstGeom prst="rect">
            <a:avLst/>
          </a:prstGeom>
        </p:spPr>
      </p:pic>
      <p:sp>
        <p:nvSpPr>
          <p:cNvPr id="2" name="Rounded Rectangle 1"/>
          <p:cNvSpPr/>
          <p:nvPr/>
        </p:nvSpPr>
        <p:spPr>
          <a:xfrm>
            <a:off x="103908" y="72736"/>
            <a:ext cx="11994573" cy="90400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p:cNvSpPr txBox="1"/>
          <p:nvPr/>
        </p:nvSpPr>
        <p:spPr>
          <a:xfrm>
            <a:off x="270163" y="153707"/>
            <a:ext cx="11689773" cy="769441"/>
          </a:xfrm>
          <a:prstGeom prst="rect">
            <a:avLst/>
          </a:prstGeom>
          <a:noFill/>
        </p:spPr>
        <p:txBody>
          <a:bodyPr wrap="square" rtlCol="0">
            <a:spAutoFit/>
          </a:bodyPr>
          <a:lstStyle/>
          <a:p>
            <a:pPr algn="ctr"/>
            <a:r>
              <a:rPr lang="en-GB" sz="4400" dirty="0" smtClean="0"/>
              <a:t>Critical thinking</a:t>
            </a:r>
            <a:endParaRPr lang="en-US" sz="4400" dirty="0"/>
          </a:p>
        </p:txBody>
      </p:sp>
      <p:sp>
        <p:nvSpPr>
          <p:cNvPr id="11" name="Rounded Rectangle 10"/>
          <p:cNvSpPr/>
          <p:nvPr/>
        </p:nvSpPr>
        <p:spPr>
          <a:xfrm>
            <a:off x="103908" y="982681"/>
            <a:ext cx="2753591"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98808" y="949843"/>
            <a:ext cx="2781923" cy="523220"/>
          </a:xfrm>
          <a:prstGeom prst="rect">
            <a:avLst/>
          </a:prstGeom>
          <a:noFill/>
        </p:spPr>
        <p:txBody>
          <a:bodyPr wrap="square" rtlCol="0">
            <a:spAutoFit/>
          </a:bodyPr>
          <a:lstStyle/>
          <a:p>
            <a:r>
              <a:rPr lang="en-GB" sz="1400" dirty="0" smtClean="0"/>
              <a:t>What is critical thinking?/benefits of critical thinking </a:t>
            </a:r>
            <a:endParaRPr lang="en-US" sz="1400" dirty="0"/>
          </a:p>
        </p:txBody>
      </p:sp>
      <p:sp>
        <p:nvSpPr>
          <p:cNvPr id="13" name="Rectangle 12"/>
          <p:cNvSpPr/>
          <p:nvPr/>
        </p:nvSpPr>
        <p:spPr>
          <a:xfrm>
            <a:off x="126676" y="1388441"/>
            <a:ext cx="2686977" cy="3343756"/>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p:cNvSpPr txBox="1"/>
          <p:nvPr/>
        </p:nvSpPr>
        <p:spPr>
          <a:xfrm>
            <a:off x="113668" y="1365466"/>
            <a:ext cx="2680963" cy="3847207"/>
          </a:xfrm>
          <a:prstGeom prst="rect">
            <a:avLst/>
          </a:prstGeom>
          <a:noFill/>
        </p:spPr>
        <p:txBody>
          <a:bodyPr wrap="square" rtlCol="0">
            <a:spAutoFit/>
          </a:bodyPr>
          <a:lstStyle/>
          <a:p>
            <a:r>
              <a:rPr lang="en-GB" sz="1100" dirty="0" smtClean="0"/>
              <a:t>Critical thinking is not only looking for the most important areas of a subject or to just criticise idea, it is also about being able to not simply accept what is being read or hear at face value, but still questioning the information, argument, ideas etc...  </a:t>
            </a:r>
          </a:p>
          <a:p>
            <a:r>
              <a:rPr lang="en-GB" sz="1100" dirty="0" smtClean="0"/>
              <a:t>Critical thinking should be applied to all aspects of study, it is essential to be able to think critically about a piece of writing.</a:t>
            </a:r>
          </a:p>
          <a:p>
            <a:r>
              <a:rPr lang="en-GB" sz="1100" dirty="0" smtClean="0"/>
              <a:t>Our education system does not do a good job of developing critical thinking skills. </a:t>
            </a:r>
            <a:endParaRPr lang="en-GB" sz="1100" dirty="0"/>
          </a:p>
          <a:p>
            <a:r>
              <a:rPr lang="en-GB" sz="1100" dirty="0" smtClean="0"/>
              <a:t>Critical thinking </a:t>
            </a:r>
            <a:r>
              <a:rPr lang="en-GB" sz="1100" dirty="0" smtClean="0"/>
              <a:t>uses</a:t>
            </a:r>
            <a:r>
              <a:rPr lang="en-GB" sz="1100" dirty="0" smtClean="0"/>
              <a:t> </a:t>
            </a:r>
            <a:r>
              <a:rPr lang="en-GB" sz="1100" dirty="0" smtClean="0"/>
              <a:t>the ability to reason. Being an active learner rather than a recipient of information. </a:t>
            </a:r>
          </a:p>
          <a:p>
            <a:r>
              <a:rPr lang="en-GB" sz="1100" dirty="0" smtClean="0"/>
              <a:t>Reading between the lines</a:t>
            </a:r>
          </a:p>
          <a:p>
            <a:r>
              <a:rPr lang="en-GB" sz="1100" dirty="0" smtClean="0"/>
              <a:t>Weighing arguments</a:t>
            </a:r>
          </a:p>
          <a:p>
            <a:r>
              <a:rPr lang="en-GB" sz="1100" dirty="0" smtClean="0"/>
              <a:t>A complex process of deliberation</a:t>
            </a:r>
          </a:p>
          <a:p>
            <a:r>
              <a:rPr lang="en-GB" sz="1100" dirty="0" smtClean="0"/>
              <a:t>Reflecting on issues </a:t>
            </a:r>
          </a:p>
          <a:p>
            <a:r>
              <a:rPr lang="en-GB" sz="1100" dirty="0" smtClean="0"/>
              <a:t>Drawing conclusions</a:t>
            </a:r>
          </a:p>
          <a:p>
            <a:endParaRPr lang="en-GB" sz="1100" dirty="0" smtClean="0"/>
          </a:p>
          <a:p>
            <a:endParaRPr lang="en-GB" sz="1200" dirty="0" smtClean="0"/>
          </a:p>
          <a:p>
            <a:endParaRPr lang="en-GB" sz="1200" dirty="0" smtClean="0"/>
          </a:p>
        </p:txBody>
      </p:sp>
      <p:sp>
        <p:nvSpPr>
          <p:cNvPr id="18" name="Rounded Rectangle 17"/>
          <p:cNvSpPr/>
          <p:nvPr/>
        </p:nvSpPr>
        <p:spPr>
          <a:xfrm>
            <a:off x="6115049" y="1041303"/>
            <a:ext cx="5870863"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p:nvPr/>
        </p:nvSpPr>
        <p:spPr>
          <a:xfrm>
            <a:off x="6296889" y="1436758"/>
            <a:ext cx="5507182" cy="5161469"/>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TextBox 26"/>
          <p:cNvSpPr txBox="1"/>
          <p:nvPr/>
        </p:nvSpPr>
        <p:spPr>
          <a:xfrm>
            <a:off x="2845151" y="2212793"/>
            <a:ext cx="2017634" cy="2123658"/>
          </a:xfrm>
          <a:prstGeom prst="rect">
            <a:avLst/>
          </a:prstGeom>
          <a:noFill/>
        </p:spPr>
        <p:txBody>
          <a:bodyPr wrap="square" rtlCol="0">
            <a:spAutoFit/>
          </a:bodyPr>
          <a:lstStyle/>
          <a:p>
            <a:pPr algn="ctr"/>
            <a:r>
              <a:rPr lang="en-GB" sz="1200" dirty="0" smtClean="0"/>
              <a:t>Bloom’s Taxonomy was first developed in 1956 by Benjamin Bloom and collaborators. It is a framework to categorise the educational goals. It was originally called </a:t>
            </a:r>
            <a:r>
              <a:rPr lang="en-US" sz="1200" dirty="0"/>
              <a:t>Taxonomy of Educational </a:t>
            </a:r>
            <a:r>
              <a:rPr lang="en-US" sz="1200" dirty="0" smtClean="0"/>
              <a:t>Objectives but was changed in 2001 and is now called Bloom’s Taxonomy. </a:t>
            </a:r>
            <a:endParaRPr lang="en-US" sz="1200" dirty="0"/>
          </a:p>
        </p:txBody>
      </p:sp>
      <p:sp>
        <p:nvSpPr>
          <p:cNvPr id="29" name="TextBox 28"/>
          <p:cNvSpPr txBox="1"/>
          <p:nvPr/>
        </p:nvSpPr>
        <p:spPr>
          <a:xfrm>
            <a:off x="6229270" y="1088290"/>
            <a:ext cx="5730666" cy="369332"/>
          </a:xfrm>
          <a:prstGeom prst="rect">
            <a:avLst/>
          </a:prstGeom>
          <a:noFill/>
        </p:spPr>
        <p:txBody>
          <a:bodyPr wrap="square" rtlCol="0">
            <a:spAutoFit/>
          </a:bodyPr>
          <a:lstStyle/>
          <a:p>
            <a:pPr algn="ctr"/>
            <a:r>
              <a:rPr lang="en-GB" dirty="0" smtClean="0"/>
              <a:t>skills</a:t>
            </a:r>
            <a:endParaRPr lang="en-US" dirty="0"/>
          </a:p>
        </p:txBody>
      </p:sp>
      <p:sp>
        <p:nvSpPr>
          <p:cNvPr id="3" name="TextBox 2"/>
          <p:cNvSpPr txBox="1"/>
          <p:nvPr/>
        </p:nvSpPr>
        <p:spPr>
          <a:xfrm>
            <a:off x="6320711" y="1529098"/>
            <a:ext cx="5483360" cy="4339650"/>
          </a:xfrm>
          <a:prstGeom prst="rect">
            <a:avLst/>
          </a:prstGeom>
          <a:noFill/>
        </p:spPr>
        <p:txBody>
          <a:bodyPr wrap="square" rtlCol="0">
            <a:spAutoFit/>
          </a:bodyPr>
          <a:lstStyle/>
          <a:p>
            <a:r>
              <a:rPr lang="en-GB" sz="1200" dirty="0" smtClean="0"/>
              <a:t>The process of critical thinking stops our minds from jumping to conclusions, it puts our minds through steps that widen the perspective. This is done through the six steps. </a:t>
            </a:r>
          </a:p>
          <a:p>
            <a:pPr marL="228600" indent="-228600">
              <a:buAutoNum type="arabicPeriod"/>
            </a:pPr>
            <a:r>
              <a:rPr lang="en-GB" sz="1200" dirty="0" smtClean="0"/>
              <a:t>Knowledge</a:t>
            </a:r>
          </a:p>
          <a:p>
            <a:pPr marL="228600" indent="-228600">
              <a:buAutoNum type="arabicPeriod"/>
            </a:pPr>
            <a:r>
              <a:rPr lang="en-GB" sz="1200" dirty="0" smtClean="0"/>
              <a:t>Comprehension </a:t>
            </a:r>
          </a:p>
          <a:p>
            <a:pPr marL="228600" indent="-228600">
              <a:buAutoNum type="arabicPeriod"/>
            </a:pPr>
            <a:r>
              <a:rPr lang="en-GB" sz="1200" dirty="0" smtClean="0"/>
              <a:t>Application</a:t>
            </a:r>
          </a:p>
          <a:p>
            <a:pPr marL="228600" indent="-228600">
              <a:buAutoNum type="arabicPeriod"/>
            </a:pPr>
            <a:r>
              <a:rPr lang="en-GB" sz="1200" dirty="0" smtClean="0"/>
              <a:t>Analyse </a:t>
            </a:r>
          </a:p>
          <a:p>
            <a:pPr marL="228600" indent="-228600">
              <a:buAutoNum type="arabicPeriod"/>
            </a:pPr>
            <a:r>
              <a:rPr lang="en-GB" sz="1200" dirty="0" smtClean="0"/>
              <a:t>Synthesis </a:t>
            </a:r>
          </a:p>
          <a:p>
            <a:pPr marL="228600" indent="-228600">
              <a:buAutoNum type="arabicPeriod"/>
            </a:pPr>
            <a:r>
              <a:rPr lang="en-GB" sz="1200" dirty="0" smtClean="0"/>
              <a:t>Take action</a:t>
            </a:r>
          </a:p>
          <a:p>
            <a:r>
              <a:rPr lang="en-GB" sz="1200" dirty="0" smtClean="0"/>
              <a:t>While there are six steps to critical thinking there are five skills to critical thinking. These skills help you to become unique critical thinkers. Reasoning, evaluating, problem solving, decision making and analysing.</a:t>
            </a:r>
            <a:endParaRPr lang="en-GB" sz="1200" dirty="0"/>
          </a:p>
          <a:p>
            <a:r>
              <a:rPr lang="en-GB" sz="1200" dirty="0" smtClean="0"/>
              <a:t>The skills needed for critical thinking.</a:t>
            </a:r>
          </a:p>
          <a:p>
            <a:r>
              <a:rPr lang="en-GB" sz="1200" dirty="0" smtClean="0"/>
              <a:t>There are skills you need </a:t>
            </a:r>
            <a:r>
              <a:rPr lang="en-GB" sz="1200" dirty="0" smtClean="0"/>
              <a:t> to </a:t>
            </a:r>
            <a:r>
              <a:rPr lang="en-GB" sz="1200" dirty="0" smtClean="0"/>
              <a:t>be able to think critically. These skills differ and include observation, analysis, interpretation, reflection, evaluation, inference, explanation, problem solving and decision making. </a:t>
            </a:r>
          </a:p>
          <a:p>
            <a:r>
              <a:rPr lang="en-GB" sz="1200" dirty="0" smtClean="0"/>
              <a:t>We need to:</a:t>
            </a:r>
          </a:p>
          <a:p>
            <a:r>
              <a:rPr lang="en-GB" sz="1200" dirty="0" smtClean="0"/>
              <a:t>Think about an issue in an objective and critical way.</a:t>
            </a:r>
            <a:endParaRPr lang="en-GB" sz="1200" dirty="0"/>
          </a:p>
          <a:p>
            <a:r>
              <a:rPr lang="en-GB" sz="1200" dirty="0" smtClean="0"/>
              <a:t>Identify the different arguments that there are in relation to specific issues.</a:t>
            </a:r>
          </a:p>
          <a:p>
            <a:r>
              <a:rPr lang="en-GB" sz="1200" dirty="0" smtClean="0"/>
              <a:t>Evaluate points of view to determine how strong/valid it is.</a:t>
            </a:r>
          </a:p>
          <a:p>
            <a:r>
              <a:rPr lang="en-GB" sz="1200" dirty="0" smtClean="0"/>
              <a:t>Recognise any weaknesses or negative points that are in the evidence/argument.</a:t>
            </a:r>
          </a:p>
          <a:p>
            <a:r>
              <a:rPr lang="en-GB" sz="1200" dirty="0" smtClean="0"/>
              <a:t>Notice what implications there may be behind a statement or argument.</a:t>
            </a:r>
          </a:p>
          <a:p>
            <a:r>
              <a:rPr lang="en-GB" sz="1200" dirty="0" smtClean="0"/>
              <a:t>Provide structured reasoning and support for argument that you wish to make.</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56819" y="2080989"/>
            <a:ext cx="1631881" cy="1087920"/>
          </a:xfrm>
          <a:prstGeom prst="rect">
            <a:avLst/>
          </a:prstGeom>
        </p:spPr>
      </p:pic>
      <p:sp>
        <p:nvSpPr>
          <p:cNvPr id="16" name="Rounded Rectangle 15"/>
          <p:cNvSpPr/>
          <p:nvPr/>
        </p:nvSpPr>
        <p:spPr>
          <a:xfrm>
            <a:off x="2880268" y="4371228"/>
            <a:ext cx="2671316"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p:nvPr/>
        </p:nvSpPr>
        <p:spPr>
          <a:xfrm>
            <a:off x="2920781" y="4744473"/>
            <a:ext cx="2590290" cy="1924096"/>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2806299" y="4384701"/>
            <a:ext cx="2819302" cy="461665"/>
          </a:xfrm>
          <a:prstGeom prst="rect">
            <a:avLst/>
          </a:prstGeom>
          <a:noFill/>
        </p:spPr>
        <p:txBody>
          <a:bodyPr wrap="square" rtlCol="0">
            <a:spAutoFit/>
          </a:bodyPr>
          <a:lstStyle/>
          <a:p>
            <a:pPr algn="ctr"/>
            <a:r>
              <a:rPr lang="en-GB" sz="1200" dirty="0" smtClean="0"/>
              <a:t>Critical Thinking Development: A stage theory</a:t>
            </a:r>
            <a:endParaRPr lang="en-US" sz="1200" dirty="0"/>
          </a:p>
        </p:txBody>
      </p:sp>
      <p:sp>
        <p:nvSpPr>
          <p:cNvPr id="7" name="TextBox 6"/>
          <p:cNvSpPr txBox="1"/>
          <p:nvPr/>
        </p:nvSpPr>
        <p:spPr>
          <a:xfrm>
            <a:off x="2997149" y="4802392"/>
            <a:ext cx="2458120" cy="2215991"/>
          </a:xfrm>
          <a:prstGeom prst="rect">
            <a:avLst/>
          </a:prstGeom>
          <a:noFill/>
        </p:spPr>
        <p:txBody>
          <a:bodyPr wrap="square" rtlCol="0">
            <a:spAutoFit/>
          </a:bodyPr>
          <a:lstStyle/>
          <a:p>
            <a:r>
              <a:rPr lang="en-GB" sz="1200" dirty="0" smtClean="0"/>
              <a:t>This is a new stage theory based upon twenty years of research. This is based on </a:t>
            </a:r>
            <a:r>
              <a:rPr lang="en-GB" sz="1200" dirty="0" smtClean="0"/>
              <a:t>the centre</a:t>
            </a:r>
            <a:r>
              <a:rPr lang="en-GB" sz="1200" dirty="0" smtClean="0"/>
              <a:t> </a:t>
            </a:r>
            <a:r>
              <a:rPr lang="en-GB" sz="1200" dirty="0" smtClean="0"/>
              <a:t>for critical thinking. There are six stages: </a:t>
            </a:r>
          </a:p>
          <a:p>
            <a:pPr marL="228600" indent="-228600">
              <a:buAutoNum type="arabicPeriod"/>
            </a:pPr>
            <a:r>
              <a:rPr lang="en-GB" sz="1200" dirty="0" smtClean="0"/>
              <a:t>The unreflective thinker</a:t>
            </a:r>
          </a:p>
          <a:p>
            <a:pPr marL="228600" indent="-228600">
              <a:buAutoNum type="arabicPeriod"/>
            </a:pPr>
            <a:r>
              <a:rPr lang="en-GB" sz="1200" dirty="0" smtClean="0"/>
              <a:t>The challenged thinker</a:t>
            </a:r>
          </a:p>
          <a:p>
            <a:pPr marL="228600" indent="-228600">
              <a:buAutoNum type="arabicPeriod"/>
            </a:pPr>
            <a:r>
              <a:rPr lang="en-GB" sz="1200" dirty="0" smtClean="0"/>
              <a:t>The beginning thinker</a:t>
            </a:r>
          </a:p>
          <a:p>
            <a:pPr marL="228600" indent="-228600">
              <a:buAutoNum type="arabicPeriod"/>
            </a:pPr>
            <a:r>
              <a:rPr lang="en-GB" sz="1200" dirty="0" smtClean="0"/>
              <a:t>The practicing thinker</a:t>
            </a:r>
          </a:p>
          <a:p>
            <a:pPr marL="228600" indent="-228600">
              <a:buAutoNum type="arabicPeriod"/>
            </a:pPr>
            <a:r>
              <a:rPr lang="en-GB" sz="1200" dirty="0" smtClean="0"/>
              <a:t>The advanced thinker</a:t>
            </a:r>
          </a:p>
          <a:p>
            <a:pPr marL="228600" indent="-228600">
              <a:buAutoNum type="arabicPeriod"/>
            </a:pPr>
            <a:r>
              <a:rPr lang="en-GB" sz="1200" dirty="0" smtClean="0"/>
              <a:t>The accomplished thinker</a:t>
            </a:r>
          </a:p>
          <a:p>
            <a:endParaRPr lang="en-GB" dirty="0"/>
          </a:p>
        </p:txBody>
      </p:sp>
      <p:pic>
        <p:nvPicPr>
          <p:cNvPr id="1026" name="Picture 2" descr="Related image"/>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2860" t="4370" r="7283" b="7906"/>
          <a:stretch/>
        </p:blipFill>
        <p:spPr bwMode="auto">
          <a:xfrm>
            <a:off x="4942721" y="2624949"/>
            <a:ext cx="1298866" cy="1756063"/>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p:cNvCxnSpPr/>
          <p:nvPr/>
        </p:nvCxnSpPr>
        <p:spPr>
          <a:xfrm>
            <a:off x="4748563" y="2073349"/>
            <a:ext cx="187267" cy="38420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5" name="TextBox 14"/>
          <p:cNvSpPr txBox="1"/>
          <p:nvPr/>
        </p:nvSpPr>
        <p:spPr>
          <a:xfrm>
            <a:off x="4906570" y="1353002"/>
            <a:ext cx="1484851" cy="1200329"/>
          </a:xfrm>
          <a:prstGeom prst="rect">
            <a:avLst/>
          </a:prstGeom>
          <a:noFill/>
        </p:spPr>
        <p:txBody>
          <a:bodyPr wrap="square" rtlCol="0">
            <a:spAutoFit/>
          </a:bodyPr>
          <a:lstStyle/>
          <a:p>
            <a:r>
              <a:rPr lang="en-GB" sz="1200" dirty="0" smtClean="0"/>
              <a:t>This simplifies Bloom’s Taxonomy, showing the direction of critical thinking and how to carry it out.</a:t>
            </a:r>
            <a:endParaRPr lang="en-US" sz="1200" dirty="0"/>
          </a:p>
        </p:txBody>
      </p:sp>
      <p:sp>
        <p:nvSpPr>
          <p:cNvPr id="28" name="Rectangle 27"/>
          <p:cNvSpPr/>
          <p:nvPr/>
        </p:nvSpPr>
        <p:spPr>
          <a:xfrm>
            <a:off x="4924762" y="1325213"/>
            <a:ext cx="1372127" cy="1264958"/>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US" dirty="0"/>
          </a:p>
        </p:txBody>
      </p:sp>
      <p:sp>
        <p:nvSpPr>
          <p:cNvPr id="30" name="Rounded Rectangle 29"/>
          <p:cNvSpPr/>
          <p:nvPr/>
        </p:nvSpPr>
        <p:spPr>
          <a:xfrm>
            <a:off x="36430" y="4797255"/>
            <a:ext cx="2753591" cy="426027"/>
          </a:xfrm>
          <a:prstGeom prst="roundRect">
            <a:avLst/>
          </a:prstGeom>
          <a:solidFill>
            <a:srgbClr val="6699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98808" y="5288340"/>
            <a:ext cx="2625252" cy="1384995"/>
          </a:xfrm>
          <a:prstGeom prst="rect">
            <a:avLst/>
          </a:prstGeom>
          <a:noFill/>
        </p:spPr>
        <p:txBody>
          <a:bodyPr wrap="square" rtlCol="0">
            <a:spAutoFit/>
          </a:bodyPr>
          <a:lstStyle/>
          <a:p>
            <a:r>
              <a:rPr lang="en-GB" sz="1200" dirty="0" smtClean="0"/>
              <a:t>Someone with good critical thinking skills </a:t>
            </a:r>
            <a:r>
              <a:rPr lang="en-GB" sz="1200" dirty="0" smtClean="0"/>
              <a:t>can </a:t>
            </a:r>
            <a:r>
              <a:rPr lang="en-GB" sz="1200" dirty="0" smtClean="0"/>
              <a:t>make </a:t>
            </a:r>
            <a:r>
              <a:rPr lang="en-GB" sz="1200" dirty="0" smtClean="0"/>
              <a:t>links between ideas, </a:t>
            </a:r>
            <a:r>
              <a:rPr lang="en-GB" sz="1200" dirty="0" smtClean="0"/>
              <a:t>choose </a:t>
            </a:r>
            <a:r>
              <a:rPr lang="en-GB" sz="1200" dirty="0" smtClean="0"/>
              <a:t>the </a:t>
            </a:r>
            <a:r>
              <a:rPr lang="en-GB" sz="1200" dirty="0" smtClean="0"/>
              <a:t>importance of arguments and ideas, build arguments, identify areas of inconsistencies and errors</a:t>
            </a:r>
            <a:r>
              <a:rPr lang="en-GB" sz="1200" smtClean="0"/>
              <a:t>, </a:t>
            </a:r>
            <a:r>
              <a:rPr lang="en-GB" sz="1200" smtClean="0"/>
              <a:t>access problems </a:t>
            </a:r>
            <a:r>
              <a:rPr lang="en-GB" sz="1200" dirty="0" smtClean="0"/>
              <a:t>in a consistent way and reflect on their own assumptions.</a:t>
            </a:r>
            <a:endParaRPr lang="en-US" sz="1200" dirty="0"/>
          </a:p>
        </p:txBody>
      </p:sp>
      <p:sp>
        <p:nvSpPr>
          <p:cNvPr id="32" name="Rectangle 31"/>
          <p:cNvSpPr/>
          <p:nvPr/>
        </p:nvSpPr>
        <p:spPr>
          <a:xfrm>
            <a:off x="88581" y="5212673"/>
            <a:ext cx="2701440" cy="1617042"/>
          </a:xfrm>
          <a:prstGeom prst="rect">
            <a:avLst/>
          </a:prstGeom>
          <a:noFill/>
          <a:ln>
            <a:solidFill>
              <a:srgbClr val="66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p:nvSpPr>
        <p:spPr>
          <a:xfrm>
            <a:off x="36430" y="4874099"/>
            <a:ext cx="2613102" cy="276999"/>
          </a:xfrm>
          <a:prstGeom prst="rect">
            <a:avLst/>
          </a:prstGeom>
          <a:noFill/>
        </p:spPr>
        <p:txBody>
          <a:bodyPr wrap="square" rtlCol="0">
            <a:spAutoFit/>
          </a:bodyPr>
          <a:lstStyle/>
          <a:p>
            <a:r>
              <a:rPr lang="en-GB" sz="1200" dirty="0" smtClean="0"/>
              <a:t>Someone with critical thinking can:</a:t>
            </a:r>
            <a:endParaRPr lang="en-US" sz="1200" dirty="0"/>
          </a:p>
        </p:txBody>
      </p:sp>
    </p:spTree>
    <p:extLst>
      <p:ext uri="{BB962C8B-B14F-4D97-AF65-F5344CB8AC3E}">
        <p14:creationId xmlns:p14="http://schemas.microsoft.com/office/powerpoint/2010/main" val="6165016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98713" y="201749"/>
            <a:ext cx="11994573" cy="904009"/>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712" y="121538"/>
            <a:ext cx="11994573" cy="1064430"/>
          </a:xfrm>
        </p:spPr>
        <p:txBody>
          <a:bodyPr/>
          <a:lstStyle/>
          <a:p>
            <a:pPr algn="ctr"/>
            <a:r>
              <a:rPr lang="en-GB" dirty="0" smtClean="0"/>
              <a:t>Reference list</a:t>
            </a:r>
            <a:endParaRPr lang="en-GB" dirty="0"/>
          </a:p>
        </p:txBody>
      </p:sp>
      <p:sp>
        <p:nvSpPr>
          <p:cNvPr id="5" name="Rounded Rectangle 4"/>
          <p:cNvSpPr/>
          <p:nvPr/>
        </p:nvSpPr>
        <p:spPr>
          <a:xfrm>
            <a:off x="98711" y="1185968"/>
            <a:ext cx="11994573" cy="5327804"/>
          </a:xfrm>
          <a:prstGeom prst="roundRect">
            <a:avLst/>
          </a:prstGeom>
          <a:solidFill>
            <a:schemeClr val="bg1"/>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p:cNvSpPr txBox="1"/>
          <p:nvPr/>
        </p:nvSpPr>
        <p:spPr>
          <a:xfrm>
            <a:off x="1469921" y="1587712"/>
            <a:ext cx="9025207" cy="4801314"/>
          </a:xfrm>
          <a:prstGeom prst="rect">
            <a:avLst/>
          </a:prstGeom>
          <a:noFill/>
        </p:spPr>
        <p:txBody>
          <a:bodyPr wrap="square" rtlCol="0">
            <a:spAutoFit/>
          </a:bodyPr>
          <a:lstStyle/>
          <a:p>
            <a:r>
              <a:rPr lang="en-GB" sz="1600" dirty="0" err="1" smtClean="0"/>
              <a:t>Elmansy</a:t>
            </a:r>
            <a:r>
              <a:rPr lang="en-GB" sz="1600" dirty="0" smtClean="0"/>
              <a:t>, R. </a:t>
            </a:r>
            <a:r>
              <a:rPr lang="en-GB" sz="1600" dirty="0"/>
              <a:t>retrieved from </a:t>
            </a:r>
            <a:r>
              <a:rPr lang="en-GB" sz="1600" dirty="0">
                <a:hlinkClick r:id="rId2"/>
              </a:rPr>
              <a:t>https://</a:t>
            </a:r>
            <a:r>
              <a:rPr lang="en-GB" sz="1600" dirty="0" smtClean="0">
                <a:hlinkClick r:id="rId2"/>
              </a:rPr>
              <a:t>www.designorate.com/steps-effective-critical-thinking/</a:t>
            </a:r>
            <a:endParaRPr lang="en-GB" sz="1600" dirty="0" smtClean="0"/>
          </a:p>
          <a:p>
            <a:r>
              <a:rPr lang="en-GB" sz="1600" dirty="0" err="1" smtClean="0"/>
              <a:t>Erstad</a:t>
            </a:r>
            <a:r>
              <a:rPr lang="en-GB" sz="1600" dirty="0" smtClean="0"/>
              <a:t>, W. (2018)</a:t>
            </a:r>
            <a:r>
              <a:rPr lang="en-GB" sz="1600" dirty="0"/>
              <a:t> Rasmussen College</a:t>
            </a:r>
            <a:r>
              <a:rPr lang="en-GB" sz="1600" dirty="0" smtClean="0"/>
              <a:t> </a:t>
            </a:r>
            <a:r>
              <a:rPr lang="en-GB" sz="1600" dirty="0"/>
              <a:t>retrieved from </a:t>
            </a:r>
            <a:r>
              <a:rPr lang="en-GB" sz="1600" dirty="0">
                <a:hlinkClick r:id="rId3"/>
              </a:rPr>
              <a:t>https://www.rasmussen.edu/student-life/blogs/college-life/critical-thinking-skills-to-master-now</a:t>
            </a:r>
            <a:r>
              <a:rPr lang="en-GB" sz="1600" dirty="0" smtClean="0">
                <a:hlinkClick r:id="rId3"/>
              </a:rPr>
              <a:t>/</a:t>
            </a:r>
            <a:endParaRPr lang="en-GB" sz="1600" dirty="0" smtClean="0"/>
          </a:p>
          <a:p>
            <a:r>
              <a:rPr lang="en-GB" sz="1600" dirty="0" err="1" smtClean="0"/>
              <a:t>Barlet</a:t>
            </a:r>
            <a:r>
              <a:rPr lang="en-GB" sz="1600" dirty="0" smtClean="0"/>
              <a:t>, G,C. (March 19 2014) SAGE publication retrieved </a:t>
            </a:r>
            <a:r>
              <a:rPr lang="en-GB" sz="1600" dirty="0"/>
              <a:t>from </a:t>
            </a:r>
            <a:r>
              <a:rPr lang="en-GB" sz="1600" dirty="0">
                <a:hlinkClick r:id="rId4"/>
              </a:rPr>
              <a:t>http://</a:t>
            </a:r>
            <a:r>
              <a:rPr lang="en-GB" sz="1600" dirty="0" smtClean="0">
                <a:hlinkClick r:id="rId4"/>
              </a:rPr>
              <a:t>journals.sagepub.com/doi/full/10.1177/1938640014525338</a:t>
            </a:r>
            <a:endParaRPr lang="en-GB" sz="1600" dirty="0" smtClean="0"/>
          </a:p>
          <a:p>
            <a:r>
              <a:rPr lang="en-GB" sz="1600" dirty="0" smtClean="0"/>
              <a:t>Elder, L. Paul, R. (2017</a:t>
            </a:r>
            <a:r>
              <a:rPr lang="en-GB" sz="1600" dirty="0"/>
              <a:t>) retrieved from </a:t>
            </a:r>
            <a:r>
              <a:rPr lang="en-GB" sz="1600" dirty="0">
                <a:hlinkClick r:id="rId5"/>
              </a:rPr>
              <a:t>http://</a:t>
            </a:r>
            <a:r>
              <a:rPr lang="en-GB" sz="1600" dirty="0" smtClean="0">
                <a:hlinkClick r:id="rId5"/>
              </a:rPr>
              <a:t>www.criticalthinking.org/pages/critical-thinking-development-a-stage-theory/483</a:t>
            </a:r>
            <a:endParaRPr lang="en-GB" sz="1600" dirty="0" smtClean="0"/>
          </a:p>
          <a:p>
            <a:r>
              <a:rPr lang="en-GB" sz="1600" dirty="0"/>
              <a:t>2018 University of Leeds, Leeds, LS2 </a:t>
            </a:r>
            <a:r>
              <a:rPr lang="en-GB" sz="1600" dirty="0" smtClean="0"/>
              <a:t>9JT </a:t>
            </a:r>
            <a:r>
              <a:rPr lang="en-GB" sz="1600" dirty="0"/>
              <a:t>retrieved from </a:t>
            </a:r>
            <a:r>
              <a:rPr lang="en-GB" sz="1600" dirty="0">
                <a:hlinkClick r:id="rId6"/>
              </a:rPr>
              <a:t>https://</a:t>
            </a:r>
            <a:r>
              <a:rPr lang="en-GB" sz="1600" dirty="0" smtClean="0">
                <a:hlinkClick r:id="rId6"/>
              </a:rPr>
              <a:t>library.leeds.ac.uk/info/1401/academic_skills/105/critical_thinking</a:t>
            </a:r>
            <a:endParaRPr lang="en-GB" sz="1600" dirty="0" smtClean="0"/>
          </a:p>
          <a:p>
            <a:r>
              <a:rPr lang="en-GB" sz="1600" dirty="0"/>
              <a:t>2011 - 2018 </a:t>
            </a:r>
            <a:r>
              <a:rPr lang="en-GB" sz="1600" dirty="0" smtClean="0"/>
              <a:t>SkillsYouNeed.com retrieved from </a:t>
            </a:r>
            <a:r>
              <a:rPr lang="en-GB" sz="1600" dirty="0" smtClean="0">
                <a:hlinkClick r:id="rId7"/>
              </a:rPr>
              <a:t>https</a:t>
            </a:r>
            <a:r>
              <a:rPr lang="en-GB" sz="1600" dirty="0">
                <a:hlinkClick r:id="rId7"/>
              </a:rPr>
              <a:t>://www.skillsyouneed.com/learn/critical-thinking.html</a:t>
            </a:r>
            <a:endParaRPr lang="en-GB" sz="1600" dirty="0"/>
          </a:p>
          <a:p>
            <a:r>
              <a:rPr lang="en-GB" sz="1600" dirty="0"/>
              <a:t>2017 Foundation for Critical Thinking</a:t>
            </a:r>
            <a:r>
              <a:rPr lang="en-GB" sz="1600" dirty="0" smtClean="0"/>
              <a:t>. </a:t>
            </a:r>
            <a:r>
              <a:rPr lang="en-GB" sz="1600" dirty="0"/>
              <a:t>Retrieved from </a:t>
            </a:r>
            <a:r>
              <a:rPr lang="en-GB" sz="1600" dirty="0">
                <a:hlinkClick r:id="rId8"/>
              </a:rPr>
              <a:t>http://</a:t>
            </a:r>
            <a:r>
              <a:rPr lang="en-GB" sz="1600" dirty="0" smtClean="0">
                <a:hlinkClick r:id="rId8"/>
              </a:rPr>
              <a:t>www.criticalthinking.org/pages/our-conception-of-critical-thinking/411</a:t>
            </a:r>
            <a:endParaRPr lang="en-GB" sz="1600" dirty="0" smtClean="0"/>
          </a:p>
          <a:p>
            <a:r>
              <a:rPr lang="en-GB" sz="1600" dirty="0" smtClean="0"/>
              <a:t>Armstrong, P. 2018 </a:t>
            </a:r>
            <a:r>
              <a:rPr lang="en-GB" sz="1600" dirty="0"/>
              <a:t>Vanderbilt </a:t>
            </a:r>
            <a:r>
              <a:rPr lang="en-GB" sz="1600" dirty="0" smtClean="0"/>
              <a:t>University </a:t>
            </a:r>
            <a:r>
              <a:rPr lang="en-GB" sz="1600" dirty="0"/>
              <a:t>retrieved from </a:t>
            </a:r>
            <a:r>
              <a:rPr lang="en-GB" sz="1600" dirty="0">
                <a:hlinkClick r:id="rId9"/>
              </a:rPr>
              <a:t>https://cft.vanderbilt.edu/guides-sub-pages/blooms-taxonomy</a:t>
            </a:r>
            <a:r>
              <a:rPr lang="en-GB" sz="1600" dirty="0" smtClean="0">
                <a:hlinkClick r:id="rId9"/>
              </a:rPr>
              <a:t>/</a:t>
            </a:r>
            <a:endParaRPr lang="en-GB" sz="1600" dirty="0" smtClean="0"/>
          </a:p>
          <a:p>
            <a:r>
              <a:rPr lang="en-GB" sz="1600" dirty="0"/>
              <a:t>S. M. </a:t>
            </a:r>
            <a:r>
              <a:rPr lang="en-GB" sz="1600" dirty="0" err="1"/>
              <a:t>Rayhanul</a:t>
            </a:r>
            <a:r>
              <a:rPr lang="en-GB" sz="1600" dirty="0"/>
              <a:t> </a:t>
            </a:r>
            <a:r>
              <a:rPr lang="en-GB" sz="1600" dirty="0" smtClean="0"/>
              <a:t>Islam. (January 27 2015) </a:t>
            </a:r>
            <a:r>
              <a:rPr lang="en-GB" sz="1600" dirty="0"/>
              <a:t>retrieved from </a:t>
            </a:r>
            <a:r>
              <a:rPr lang="en-GB" sz="1600" dirty="0">
                <a:hlinkClick r:id="rId10"/>
              </a:rPr>
              <a:t>https://</a:t>
            </a:r>
            <a:r>
              <a:rPr lang="en-GB" sz="1600" dirty="0" smtClean="0">
                <a:hlinkClick r:id="rId10"/>
              </a:rPr>
              <a:t>www.linkedin.com/pulse/what-importance-benefits-critical-thinking-skills-islam</a:t>
            </a:r>
            <a:endParaRPr lang="en-GB" sz="1600" dirty="0" smtClean="0"/>
          </a:p>
          <a:p>
            <a:endParaRPr lang="en-GB" sz="1600" dirty="0"/>
          </a:p>
          <a:p>
            <a:endParaRPr lang="en-GB" sz="1600" dirty="0" smtClean="0"/>
          </a:p>
          <a:p>
            <a:endParaRPr lang="en-GB" dirty="0" smtClean="0"/>
          </a:p>
        </p:txBody>
      </p:sp>
    </p:spTree>
    <p:extLst>
      <p:ext uri="{BB962C8B-B14F-4D97-AF65-F5344CB8AC3E}">
        <p14:creationId xmlns:p14="http://schemas.microsoft.com/office/powerpoint/2010/main" val="678379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1304</TotalTime>
  <Words>623</Words>
  <Application>Microsoft Office PowerPoint</Application>
  <PresentationFormat>Widescreen</PresentationFormat>
  <Paragraphs>54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vernon cox</dc:creator>
  <cp:lastModifiedBy>shannonmariecox07@outlook.com</cp:lastModifiedBy>
  <cp:revision>43</cp:revision>
  <dcterms:created xsi:type="dcterms:W3CDTF">2018-10-19T14:00:45Z</dcterms:created>
  <dcterms:modified xsi:type="dcterms:W3CDTF">2018-10-22T18:47:43Z</dcterms:modified>
</cp:coreProperties>
</file>