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4"/>
  </p:sldMasterIdLst>
  <p:notesMasterIdLst>
    <p:notesMasterId r:id="rId6"/>
  </p:notesMasterIdLst>
  <p:handoutMasterIdLst>
    <p:handoutMasterId r:id="rId7"/>
  </p:handoutMasterIdLst>
  <p:sldIdLst>
    <p:sldId id="1868" r:id="rId5"/>
  </p:sldIdLst>
  <p:sldSz cx="22220238" cy="30267275"/>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1259677" algn="l" rtl="0" fontAlgn="base">
      <a:spcBef>
        <a:spcPct val="0"/>
      </a:spcBef>
      <a:spcAft>
        <a:spcPct val="0"/>
      </a:spcAft>
      <a:defRPr kern="1200">
        <a:solidFill>
          <a:schemeClr val="tx1"/>
        </a:solidFill>
        <a:latin typeface="Arial" panose="020B0604020202020204" pitchFamily="34" charset="0"/>
        <a:ea typeface="+mn-ea"/>
        <a:cs typeface="+mn-cs"/>
      </a:defRPr>
    </a:lvl2pPr>
    <a:lvl3pPr marL="2519355" algn="l" rtl="0" fontAlgn="base">
      <a:spcBef>
        <a:spcPct val="0"/>
      </a:spcBef>
      <a:spcAft>
        <a:spcPct val="0"/>
      </a:spcAft>
      <a:defRPr kern="1200">
        <a:solidFill>
          <a:schemeClr val="tx1"/>
        </a:solidFill>
        <a:latin typeface="Arial" panose="020B0604020202020204" pitchFamily="34" charset="0"/>
        <a:ea typeface="+mn-ea"/>
        <a:cs typeface="+mn-cs"/>
      </a:defRPr>
    </a:lvl3pPr>
    <a:lvl4pPr marL="3779032" algn="l" rtl="0" fontAlgn="base">
      <a:spcBef>
        <a:spcPct val="0"/>
      </a:spcBef>
      <a:spcAft>
        <a:spcPct val="0"/>
      </a:spcAft>
      <a:defRPr kern="1200">
        <a:solidFill>
          <a:schemeClr val="tx1"/>
        </a:solidFill>
        <a:latin typeface="Arial" panose="020B0604020202020204" pitchFamily="34" charset="0"/>
        <a:ea typeface="+mn-ea"/>
        <a:cs typeface="+mn-cs"/>
      </a:defRPr>
    </a:lvl4pPr>
    <a:lvl5pPr marL="5038710" algn="l" rtl="0" fontAlgn="base">
      <a:spcBef>
        <a:spcPct val="0"/>
      </a:spcBef>
      <a:spcAft>
        <a:spcPct val="0"/>
      </a:spcAft>
      <a:defRPr kern="1200">
        <a:solidFill>
          <a:schemeClr val="tx1"/>
        </a:solidFill>
        <a:latin typeface="Arial" panose="020B0604020202020204" pitchFamily="34" charset="0"/>
        <a:ea typeface="+mn-ea"/>
        <a:cs typeface="+mn-cs"/>
      </a:defRPr>
    </a:lvl5pPr>
    <a:lvl6pPr marL="6298387" algn="l" defTabSz="2519355" rtl="0" eaLnBrk="1" latinLnBrk="0" hangingPunct="1">
      <a:defRPr kern="1200">
        <a:solidFill>
          <a:schemeClr val="tx1"/>
        </a:solidFill>
        <a:latin typeface="Arial" panose="020B0604020202020204" pitchFamily="34" charset="0"/>
        <a:ea typeface="+mn-ea"/>
        <a:cs typeface="+mn-cs"/>
      </a:defRPr>
    </a:lvl6pPr>
    <a:lvl7pPr marL="7558065" algn="l" defTabSz="2519355" rtl="0" eaLnBrk="1" latinLnBrk="0" hangingPunct="1">
      <a:defRPr kern="1200">
        <a:solidFill>
          <a:schemeClr val="tx1"/>
        </a:solidFill>
        <a:latin typeface="Arial" panose="020B0604020202020204" pitchFamily="34" charset="0"/>
        <a:ea typeface="+mn-ea"/>
        <a:cs typeface="+mn-cs"/>
      </a:defRPr>
    </a:lvl7pPr>
    <a:lvl8pPr marL="8817742" algn="l" defTabSz="2519355" rtl="0" eaLnBrk="1" latinLnBrk="0" hangingPunct="1">
      <a:defRPr kern="1200">
        <a:solidFill>
          <a:schemeClr val="tx1"/>
        </a:solidFill>
        <a:latin typeface="Arial" panose="020B0604020202020204" pitchFamily="34" charset="0"/>
        <a:ea typeface="+mn-ea"/>
        <a:cs typeface="+mn-cs"/>
      </a:defRPr>
    </a:lvl8pPr>
    <a:lvl9pPr marL="10077420" algn="l" defTabSz="2519355"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Lines theme" id="{EE9670AD-028C-4190-AAA8-2AF0F3B1E372}">
          <p14:sldIdLst>
            <p14:sldId id="1868"/>
          </p14:sldIdLst>
        </p14:section>
      </p14:sectionLst>
    </p:ext>
    <p:ext uri="{EFAFB233-063F-42B5-8137-9DF3F51BA10A}">
      <p15:sldGuideLst xmlns:p15="http://schemas.microsoft.com/office/powerpoint/2012/main">
        <p15:guide id="1" orient="horz" pos="9533" userDrawn="1">
          <p15:clr>
            <a:srgbClr val="A4A3A4"/>
          </p15:clr>
        </p15:guide>
        <p15:guide id="2" pos="875" userDrawn="1">
          <p15:clr>
            <a:srgbClr val="A4A3A4"/>
          </p15:clr>
        </p15:guide>
        <p15:guide id="3" pos="13122" userDrawn="1">
          <p15:clr>
            <a:srgbClr val="A4A3A4"/>
          </p15:clr>
        </p15:guide>
        <p15:guide id="4" pos="796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B497"/>
    <a:srgbClr val="AA673C"/>
    <a:srgbClr val="E3D1BF"/>
    <a:srgbClr val="ECE0D4"/>
    <a:srgbClr val="C19C84"/>
    <a:srgbClr val="007788"/>
    <a:srgbClr val="6A6967"/>
    <a:srgbClr val="F0E6DC"/>
    <a:srgbClr val="F8EBE0"/>
    <a:srgbClr val="FF26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41" autoAdjust="0"/>
  </p:normalViewPr>
  <p:slideViewPr>
    <p:cSldViewPr snapToGrid="0">
      <p:cViewPr>
        <p:scale>
          <a:sx n="59" d="100"/>
          <a:sy n="59" d="100"/>
        </p:scale>
        <p:origin x="792" y="144"/>
      </p:cViewPr>
      <p:guideLst>
        <p:guide orient="horz" pos="9533"/>
        <p:guide pos="875"/>
        <p:guide pos="13122"/>
        <p:guide pos="7961"/>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184"/>
    </p:cViewPr>
  </p:sorterViewPr>
  <p:notesViewPr>
    <p:cSldViewPr snapToGrid="0">
      <p:cViewPr varScale="1">
        <p:scale>
          <a:sx n="48" d="100"/>
          <a:sy n="48" d="100"/>
        </p:scale>
        <p:origin x="1828" y="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CC79A4-0B25-469F-9B41-E1B92476C6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5F87740-790C-4B8E-8BDF-37374E5C19A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8EE06D-E2C5-4DF1-B3C1-8E9169AAB10D}" type="datetimeFigureOut">
              <a:rPr lang="en-US" smtClean="0"/>
              <a:pPr/>
              <a:t>2/15/26</a:t>
            </a:fld>
            <a:endParaRPr lang="en-US" dirty="0"/>
          </a:p>
        </p:txBody>
      </p:sp>
      <p:sp>
        <p:nvSpPr>
          <p:cNvPr id="4" name="Footer Placeholder 3">
            <a:extLst>
              <a:ext uri="{FF2B5EF4-FFF2-40B4-BE49-F238E27FC236}">
                <a16:creationId xmlns:a16="http://schemas.microsoft.com/office/drawing/2014/main" id="{75C8AAF8-731F-4C2E-B690-3086B25AFC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1C11FA-B74B-44E5-9E55-A45B9911BEF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EE2F40-54C0-4227-BA47-31BF544EF93E}" type="slidenum">
              <a:rPr lang="en-US" smtClean="0"/>
              <a:pPr/>
              <a:t>‹#›</a:t>
            </a:fld>
            <a:endParaRPr lang="en-US" dirty="0"/>
          </a:p>
        </p:txBody>
      </p:sp>
    </p:spTree>
    <p:extLst>
      <p:ext uri="{BB962C8B-B14F-4D97-AF65-F5344CB8AC3E}">
        <p14:creationId xmlns:p14="http://schemas.microsoft.com/office/powerpoint/2010/main" val="37907446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2170113" y="685800"/>
            <a:ext cx="2517775"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3306" kern="1200">
        <a:solidFill>
          <a:schemeClr val="tx1"/>
        </a:solidFill>
        <a:latin typeface="Arial" charset="0"/>
        <a:ea typeface="+mn-ea"/>
        <a:cs typeface="+mn-cs"/>
      </a:defRPr>
    </a:lvl1pPr>
    <a:lvl2pPr marL="1259677" algn="l" rtl="0" eaLnBrk="0" fontAlgn="base" hangingPunct="0">
      <a:spcBef>
        <a:spcPct val="30000"/>
      </a:spcBef>
      <a:spcAft>
        <a:spcPct val="0"/>
      </a:spcAft>
      <a:defRPr sz="3306" kern="1200">
        <a:solidFill>
          <a:schemeClr val="tx1"/>
        </a:solidFill>
        <a:latin typeface="Arial" charset="0"/>
        <a:ea typeface="+mn-ea"/>
        <a:cs typeface="+mn-cs"/>
      </a:defRPr>
    </a:lvl2pPr>
    <a:lvl3pPr marL="2519355" algn="l" rtl="0" eaLnBrk="0" fontAlgn="base" hangingPunct="0">
      <a:spcBef>
        <a:spcPct val="30000"/>
      </a:spcBef>
      <a:spcAft>
        <a:spcPct val="0"/>
      </a:spcAft>
      <a:defRPr sz="3306" kern="1200">
        <a:solidFill>
          <a:schemeClr val="tx1"/>
        </a:solidFill>
        <a:latin typeface="Arial" charset="0"/>
        <a:ea typeface="+mn-ea"/>
        <a:cs typeface="+mn-cs"/>
      </a:defRPr>
    </a:lvl3pPr>
    <a:lvl4pPr marL="3779032" algn="l" rtl="0" eaLnBrk="0" fontAlgn="base" hangingPunct="0">
      <a:spcBef>
        <a:spcPct val="30000"/>
      </a:spcBef>
      <a:spcAft>
        <a:spcPct val="0"/>
      </a:spcAft>
      <a:defRPr sz="3306" kern="1200">
        <a:solidFill>
          <a:schemeClr val="tx1"/>
        </a:solidFill>
        <a:latin typeface="Arial" charset="0"/>
        <a:ea typeface="+mn-ea"/>
        <a:cs typeface="+mn-cs"/>
      </a:defRPr>
    </a:lvl4pPr>
    <a:lvl5pPr marL="5038710" algn="l" rtl="0" eaLnBrk="0" fontAlgn="base" hangingPunct="0">
      <a:spcBef>
        <a:spcPct val="30000"/>
      </a:spcBef>
      <a:spcAft>
        <a:spcPct val="0"/>
      </a:spcAft>
      <a:defRPr sz="3306" kern="1200">
        <a:solidFill>
          <a:schemeClr val="tx1"/>
        </a:solidFill>
        <a:latin typeface="Arial" charset="0"/>
        <a:ea typeface="+mn-ea"/>
        <a:cs typeface="+mn-cs"/>
      </a:defRPr>
    </a:lvl5pPr>
    <a:lvl6pPr marL="6298387" algn="l" defTabSz="2519355" rtl="0" eaLnBrk="1" latinLnBrk="0" hangingPunct="1">
      <a:defRPr sz="3306" kern="1200">
        <a:solidFill>
          <a:schemeClr val="tx1"/>
        </a:solidFill>
        <a:latin typeface="+mn-lt"/>
        <a:ea typeface="+mn-ea"/>
        <a:cs typeface="+mn-cs"/>
      </a:defRPr>
    </a:lvl6pPr>
    <a:lvl7pPr marL="7558065" algn="l" defTabSz="2519355" rtl="0" eaLnBrk="1" latinLnBrk="0" hangingPunct="1">
      <a:defRPr sz="3306" kern="1200">
        <a:solidFill>
          <a:schemeClr val="tx1"/>
        </a:solidFill>
        <a:latin typeface="+mn-lt"/>
        <a:ea typeface="+mn-ea"/>
        <a:cs typeface="+mn-cs"/>
      </a:defRPr>
    </a:lvl7pPr>
    <a:lvl8pPr marL="8817742" algn="l" defTabSz="2519355" rtl="0" eaLnBrk="1" latinLnBrk="0" hangingPunct="1">
      <a:defRPr sz="3306" kern="1200">
        <a:solidFill>
          <a:schemeClr val="tx1"/>
        </a:solidFill>
        <a:latin typeface="+mn-lt"/>
        <a:ea typeface="+mn-ea"/>
        <a:cs typeface="+mn-cs"/>
      </a:defRPr>
    </a:lvl8pPr>
    <a:lvl9pPr marL="10077420" algn="l" defTabSz="2519355" rtl="0" eaLnBrk="1" latinLnBrk="0" hangingPunct="1">
      <a:defRPr sz="330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70113" y="685800"/>
            <a:ext cx="2517775"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a:t>
            </a:fld>
            <a:endParaRPr lang="en-US" altLang="en-US" dirty="0"/>
          </a:p>
        </p:txBody>
      </p:sp>
    </p:spTree>
    <p:extLst>
      <p:ext uri="{BB962C8B-B14F-4D97-AF65-F5344CB8AC3E}">
        <p14:creationId xmlns:p14="http://schemas.microsoft.com/office/powerpoint/2010/main" val="163227887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7007FCA-3EC9-46F6-BE85-2DE9F97B48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22220238" cy="30267275"/>
          </a:xfrm>
          <a:prstGeom prst="rect">
            <a:avLst/>
          </a:prstGeom>
        </p:spPr>
      </p:pic>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4705135" y="10169804"/>
            <a:ext cx="12798857" cy="9968023"/>
          </a:xfrm>
        </p:spPr>
        <p:txBody>
          <a:bodyPr vert="horz" lIns="91440" tIns="45720" rIns="91440" bIns="45720" rtlCol="0" anchor="ctr">
            <a:normAutofit/>
          </a:bodyPr>
          <a:lstStyle>
            <a:lvl1pPr algn="ctr">
              <a:defRPr lang="en-US" sz="8748"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63099788"/>
      </p:ext>
    </p:extLst>
  </p:cSld>
  <p:clrMapOvr>
    <a:masterClrMapping/>
  </p:clrMapOvr>
  <p:extLst>
    <p:ext uri="{DCECCB84-F9BA-43D5-87BE-67443E8EF086}">
      <p15:sldGuideLst xmlns:p15="http://schemas.microsoft.com/office/powerpoint/2012/main">
        <p15:guide id="1" pos="511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1388765" y="8407577"/>
            <a:ext cx="9721354" cy="14461031"/>
          </a:xfrm>
        </p:spPr>
        <p:txBody>
          <a:bodyPr/>
          <a:lstStyle>
            <a:lvl1pPr marL="0" indent="0">
              <a:buNone/>
              <a:defRPr sz="3281" b="1">
                <a:solidFill>
                  <a:schemeClr val="accent4">
                    <a:lumMod val="50000"/>
                  </a:schemeClr>
                </a:solidFill>
              </a:defRPr>
            </a:lvl1pPr>
            <a:lvl2pPr marL="516613" indent="-516613">
              <a:spcBef>
                <a:spcPts val="1823"/>
              </a:spcBef>
              <a:defRPr sz="3281">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12498884" y="3159850"/>
            <a:ext cx="8332589" cy="22567330"/>
          </a:xfrm>
        </p:spPr>
        <p:txBody>
          <a:bodyPr/>
          <a:lstStyle>
            <a:lvl1pPr algn="ctr">
              <a:buNone/>
              <a:defRPr sz="2916">
                <a:solidFill>
                  <a:schemeClr val="accent4">
                    <a:lumMod val="50000"/>
                  </a:schemeClr>
                </a:solidFill>
              </a:defRPr>
            </a:lvl1pPr>
          </a:lstStyle>
          <a:p>
            <a:r>
              <a:rPr lang="en-US"/>
              <a:t>Click icon to add picture</a:t>
            </a:r>
            <a:endParaRPr lang="en-US" dirty="0"/>
          </a:p>
        </p:txBody>
      </p:sp>
      <p:pic>
        <p:nvPicPr>
          <p:cNvPr id="2" name="Graphic 1">
            <a:extLst>
              <a:ext uri="{FF2B5EF4-FFF2-40B4-BE49-F238E27FC236}">
                <a16:creationId xmlns:a16="http://schemas.microsoft.com/office/drawing/2014/main" id="{09498076-A8F2-48B0-807A-C402BDA60D3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22393935"/>
            <a:ext cx="11678667" cy="7873340"/>
          </a:xfrm>
          <a:prstGeom prst="rect">
            <a:avLst/>
          </a:prstGeom>
        </p:spPr>
      </p:pic>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1388765" y="3159843"/>
            <a:ext cx="9721354" cy="5247727"/>
          </a:xfrm>
        </p:spPr>
        <p:txBody>
          <a:bodyPr vert="horz" lIns="91440" tIns="45720" rIns="91440" bIns="45720" rtlCol="0" anchor="t">
            <a:normAutofit/>
          </a:bodyPr>
          <a:lstStyle>
            <a:lvl1pPr>
              <a:defRPr lang="en-US" sz="7290" b="1">
                <a:solidFill>
                  <a:schemeClr val="accent1"/>
                </a:solidFill>
                <a:ea typeface="+mn-ea"/>
                <a:cs typeface="+mn-cs"/>
              </a:defRPr>
            </a:lvl1pPr>
          </a:lstStyle>
          <a:p>
            <a:pPr marL="0" lvl="0" indent="0">
              <a:spcBef>
                <a:spcPts val="1823"/>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100089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bg>
      <p:bgPr>
        <a:solidFill>
          <a:schemeClr val="accent1"/>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1388765" y="8407577"/>
            <a:ext cx="9721354" cy="14461031"/>
          </a:xfrm>
        </p:spPr>
        <p:txBody>
          <a:bodyPr/>
          <a:lstStyle>
            <a:lvl1pPr marL="0" indent="0">
              <a:buNone/>
              <a:defRPr sz="3281" b="1"/>
            </a:lvl1pPr>
            <a:lvl2pPr marL="516613" indent="-516613">
              <a:spcBef>
                <a:spcPts val="1823"/>
              </a:spcBef>
              <a:defRPr sz="3281"/>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12498884" y="15200196"/>
            <a:ext cx="8332589" cy="10425395"/>
          </a:xfrm>
        </p:spPr>
        <p:txBody>
          <a:bodyPr>
            <a:normAutofit/>
          </a:bodyPr>
          <a:lstStyle>
            <a:lvl1pPr>
              <a:buNone/>
              <a:defRPr sz="3281"/>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12498884" y="3159850"/>
            <a:ext cx="8332589" cy="10425395"/>
          </a:xfrm>
        </p:spPr>
        <p:txBody>
          <a:bodyPr>
            <a:normAutofit/>
          </a:bodyPr>
          <a:lstStyle>
            <a:lvl1pPr>
              <a:buNone/>
              <a:defRPr sz="3281"/>
            </a:lvl1pPr>
          </a:lstStyle>
          <a:p>
            <a:r>
              <a:rPr lang="en-US"/>
              <a:t>Click icon to add picture</a:t>
            </a:r>
            <a:endParaRPr lang="en-US" dirty="0"/>
          </a:p>
        </p:txBody>
      </p:sp>
      <p:pic>
        <p:nvPicPr>
          <p:cNvPr id="2" name="Graphic 1" hidden="1">
            <a:extLst>
              <a:ext uri="{FF2B5EF4-FFF2-40B4-BE49-F238E27FC236}">
                <a16:creationId xmlns:a16="http://schemas.microsoft.com/office/drawing/2014/main" id="{295740BA-9B4E-4B38-827D-32544CDF758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26007436"/>
            <a:ext cx="22220238" cy="4259839"/>
          </a:xfrm>
          <a:prstGeom prst="rect">
            <a:avLst/>
          </a:prstGeom>
        </p:spPr>
      </p:pic>
      <p:pic>
        <p:nvPicPr>
          <p:cNvPr id="3" name="Graphic 2">
            <a:extLst>
              <a:ext uri="{FF2B5EF4-FFF2-40B4-BE49-F238E27FC236}">
                <a16:creationId xmlns:a16="http://schemas.microsoft.com/office/drawing/2014/main" id="{29C593AE-D9D2-42FE-A240-F97D187261D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23513325"/>
            <a:ext cx="10018262" cy="6753954"/>
          </a:xfrm>
          <a:prstGeom prst="rect">
            <a:avLst/>
          </a:prstGeom>
        </p:spPr>
      </p:pic>
      <p:sp>
        <p:nvSpPr>
          <p:cNvPr id="11" name="Title 2">
            <a:extLst>
              <a:ext uri="{FF2B5EF4-FFF2-40B4-BE49-F238E27FC236}">
                <a16:creationId xmlns:a16="http://schemas.microsoft.com/office/drawing/2014/main" id="{9AA0A799-2244-4DB2-ACAB-F6DA87A73055}"/>
              </a:ext>
            </a:extLst>
          </p:cNvPr>
          <p:cNvSpPr>
            <a:spLocks noGrp="1"/>
          </p:cNvSpPr>
          <p:nvPr>
            <p:ph type="title"/>
          </p:nvPr>
        </p:nvSpPr>
        <p:spPr>
          <a:xfrm>
            <a:off x="1388765" y="3159843"/>
            <a:ext cx="9721354" cy="5247727"/>
          </a:xfrm>
        </p:spPr>
        <p:txBody>
          <a:bodyPr vert="horz" lIns="91440" tIns="45720" rIns="91440" bIns="45720" rtlCol="0" anchor="t">
            <a:normAutofit/>
          </a:bodyPr>
          <a:lstStyle>
            <a:lvl1pPr>
              <a:defRPr lang="en-US" sz="7290" b="1">
                <a:solidFill>
                  <a:schemeClr val="tx1"/>
                </a:solidFill>
                <a:ea typeface="+mn-ea"/>
                <a:cs typeface="+mn-cs"/>
              </a:defRPr>
            </a:lvl1pPr>
          </a:lstStyle>
          <a:p>
            <a:pPr marL="0" lvl="0" indent="0">
              <a:spcBef>
                <a:spcPts val="1823"/>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30834994"/>
      </p:ext>
    </p:extLst>
  </p:cSld>
  <p:clrMapOvr>
    <a:masterClrMapping/>
  </p:clrMapOvr>
  <p:extLst>
    <p:ext uri="{DCECCB84-F9BA-43D5-87BE-67443E8EF086}">
      <p15:sldGuideLst xmlns:p15="http://schemas.microsoft.com/office/powerpoint/2012/main">
        <p15:guide id="1" orient="horz" pos="16206" userDrawn="1">
          <p15:clr>
            <a:srgbClr val="FBAE40"/>
          </p15:clr>
        </p15:guide>
        <p15:guide id="2" pos="6999"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1388765" y="8407577"/>
            <a:ext cx="11804501" cy="14461031"/>
          </a:xfrm>
        </p:spPr>
        <p:txBody>
          <a:bodyPr/>
          <a:lstStyle>
            <a:lvl1pPr marL="0" indent="0">
              <a:buNone/>
              <a:defRPr sz="3281" b="1">
                <a:solidFill>
                  <a:schemeClr val="bg1"/>
                </a:solidFill>
              </a:defRPr>
            </a:lvl1pPr>
            <a:lvl2pPr marL="516613" indent="-516613">
              <a:spcBef>
                <a:spcPts val="1823"/>
              </a:spcBef>
              <a:defRPr sz="3281">
                <a:solidFill>
                  <a:schemeClr val="bg1"/>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6503167" y="0"/>
            <a:ext cx="5717071" cy="30267275"/>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1388764" y="3159843"/>
            <a:ext cx="11804500" cy="5247727"/>
          </a:xfrm>
        </p:spPr>
        <p:txBody>
          <a:bodyPr vert="horz" lIns="91440" tIns="45720" rIns="91440" bIns="45720" rtlCol="0" anchor="t">
            <a:normAutofit/>
          </a:bodyPr>
          <a:lstStyle>
            <a:lvl1pPr>
              <a:defRPr lang="en-US" sz="7290" b="1">
                <a:solidFill>
                  <a:schemeClr val="bg1"/>
                </a:solidFill>
                <a:ea typeface="+mn-ea"/>
                <a:cs typeface="+mn-cs"/>
              </a:defRPr>
            </a:lvl1pPr>
          </a:lstStyle>
          <a:p>
            <a:pPr marL="0" lvl="0" indent="0">
              <a:spcBef>
                <a:spcPts val="1823"/>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62225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9533" userDrawn="1">
          <p15:clr>
            <a:srgbClr val="FBAE40"/>
          </p15:clr>
        </p15:guide>
        <p15:guide id="2" pos="11167" userDrawn="1">
          <p15:clr>
            <a:srgbClr val="5ACBF0"/>
          </p15:clr>
        </p15:guide>
        <p15:guide id="3" orient="horz" pos="9886" userDrawn="1">
          <p15:clr>
            <a:srgbClr val="5ACBF0"/>
          </p15:clr>
        </p15:guide>
        <p15:guide id="4" orient="horz" pos="10976"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1388765" y="8407577"/>
            <a:ext cx="11804501" cy="14461031"/>
          </a:xfrm>
        </p:spPr>
        <p:txBody>
          <a:bodyPr/>
          <a:lstStyle>
            <a:lvl1pPr marL="0" indent="0">
              <a:buNone/>
              <a:defRPr sz="3281" b="1">
                <a:solidFill>
                  <a:schemeClr val="accent1">
                    <a:lumMod val="50000"/>
                  </a:schemeClr>
                </a:solidFill>
              </a:defRPr>
            </a:lvl1pPr>
            <a:lvl2pPr marL="516613" indent="-516613">
              <a:spcBef>
                <a:spcPts val="1823"/>
              </a:spcBef>
              <a:defRPr sz="3281">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6503167" y="0"/>
            <a:ext cx="5717071" cy="30267275"/>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1388764" y="3159843"/>
            <a:ext cx="11804500" cy="5247727"/>
          </a:xfrm>
        </p:spPr>
        <p:txBody>
          <a:bodyPr vert="horz" lIns="91440" tIns="45720" rIns="91440" bIns="45720" rtlCol="0" anchor="t">
            <a:normAutofit/>
          </a:bodyPr>
          <a:lstStyle>
            <a:lvl1pPr>
              <a:defRPr lang="en-US" sz="7290" b="1">
                <a:solidFill>
                  <a:schemeClr val="accent1"/>
                </a:solidFill>
                <a:ea typeface="+mn-ea"/>
                <a:cs typeface="+mn-cs"/>
              </a:defRPr>
            </a:lvl1pPr>
          </a:lstStyle>
          <a:p>
            <a:pPr marL="0" lvl="0" indent="0">
              <a:spcBef>
                <a:spcPts val="1823"/>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211921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9533" userDrawn="1">
          <p15:clr>
            <a:srgbClr val="FBAE40"/>
          </p15:clr>
        </p15:guide>
        <p15:guide id="2" pos="11167" userDrawn="1">
          <p15:clr>
            <a:srgbClr val="5ACBF0"/>
          </p15:clr>
        </p15:guide>
        <p15:guide id="3" orient="horz" pos="9886" userDrawn="1">
          <p15:clr>
            <a:srgbClr val="5ACBF0"/>
          </p15:clr>
        </p15:guide>
        <p15:guide id="4" orient="horz" pos="10976"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8124276" y="8407577"/>
            <a:ext cx="13156894" cy="14461031"/>
          </a:xfrm>
        </p:spPr>
        <p:txBody>
          <a:bodyPr/>
          <a:lstStyle>
            <a:lvl1pPr marL="0" indent="0">
              <a:buNone/>
              <a:defRPr sz="3281" b="1">
                <a:solidFill>
                  <a:schemeClr val="accent1">
                    <a:lumMod val="50000"/>
                  </a:schemeClr>
                </a:solidFill>
              </a:defRPr>
            </a:lvl1pPr>
            <a:lvl2pPr marL="516613" indent="-516613">
              <a:spcBef>
                <a:spcPts val="1823"/>
              </a:spcBef>
              <a:defRPr sz="3281">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805C4425-09AC-4097-B868-D49C9D64C8F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1779"/>
            <a:ext cx="6781007" cy="30263718"/>
          </a:xfrm>
          <a:prstGeom prst="rect">
            <a:avLst/>
          </a:prstGeom>
        </p:spPr>
      </p:pic>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8124274" y="3159843"/>
            <a:ext cx="13156894" cy="5247727"/>
          </a:xfrm>
        </p:spPr>
        <p:txBody>
          <a:bodyPr vert="horz" lIns="91440" tIns="45720" rIns="91440" bIns="45720" rtlCol="0" anchor="t">
            <a:normAutofit/>
          </a:bodyPr>
          <a:lstStyle>
            <a:lvl1pPr>
              <a:defRPr lang="en-US" sz="7290" b="1">
                <a:solidFill>
                  <a:schemeClr val="accent1"/>
                </a:solidFill>
                <a:ea typeface="+mn-ea"/>
                <a:cs typeface="+mn-cs"/>
              </a:defRPr>
            </a:lvl1pPr>
          </a:lstStyle>
          <a:p>
            <a:pPr marL="0" lvl="0" indent="0">
              <a:spcBef>
                <a:spcPts val="1823"/>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5596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9533" userDrawn="1">
          <p15:clr>
            <a:srgbClr val="FBAE40"/>
          </p15:clr>
        </p15:guide>
        <p15:guide id="2" pos="5118" userDrawn="1">
          <p15:clr>
            <a:srgbClr val="5ACBF0"/>
          </p15:clr>
        </p15:guide>
        <p15:guide id="3" orient="horz" pos="9886" userDrawn="1">
          <p15:clr>
            <a:srgbClr val="5ACBF0"/>
          </p15:clr>
        </p15:guide>
        <p15:guide id="4" orient="horz" pos="10976"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Orang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94" t="34041" r="11052" b="45480"/>
          <a:stretch/>
        </p:blipFill>
        <p:spPr>
          <a:xfrm>
            <a:off x="-5555" y="154525"/>
            <a:ext cx="22231348" cy="29958234"/>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2779902" y="10401700"/>
            <a:ext cx="16660434" cy="1121846"/>
          </a:xfrm>
          <a:noFill/>
        </p:spPr>
        <p:txBody>
          <a:bodyPr wrap="square" lIns="0" tIns="0" rIns="0" bIns="0" anchor="b" anchorCtr="0">
            <a:spAutoFit/>
          </a:bodyPr>
          <a:lstStyle>
            <a:lvl1pPr algn="ctr" defTabSz="1699922" rtl="0" eaLnBrk="1" latinLnBrk="0" hangingPunct="1">
              <a:lnSpc>
                <a:spcPct val="100000"/>
              </a:lnSpc>
              <a:spcBef>
                <a:spcPct val="0"/>
              </a:spcBef>
              <a:buNone/>
              <a:defRPr lang="en-US" sz="7290" b="1" i="0" kern="1200" cap="none" spc="-91"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4002828" y="14390882"/>
            <a:ext cx="14214586" cy="6773536"/>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3281"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9018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9533" userDrawn="1">
          <p15:clr>
            <a:srgbClr val="FBAE40"/>
          </p15:clr>
        </p15:guide>
        <p15:guide id="2" pos="11167" userDrawn="1">
          <p15:clr>
            <a:srgbClr val="5ACBF0"/>
          </p15:clr>
        </p15:guide>
        <p15:guide id="3" orient="horz" pos="9899" userDrawn="1">
          <p15:clr>
            <a:srgbClr val="5ACBF0"/>
          </p15:clr>
        </p15:guide>
        <p15:guide id="4" orient="horz" pos="10981"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fetti Content Green">
    <p:bg>
      <p:bgPr>
        <a:solidFill>
          <a:schemeClr val="accent5"/>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94" t="34041" r="11052" b="45480"/>
          <a:stretch/>
        </p:blipFill>
        <p:spPr>
          <a:xfrm>
            <a:off x="-5555" y="154525"/>
            <a:ext cx="22231348" cy="29958234"/>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2779902" y="10401700"/>
            <a:ext cx="16660434" cy="1121846"/>
          </a:xfrm>
          <a:noFill/>
        </p:spPr>
        <p:txBody>
          <a:bodyPr wrap="square" lIns="0" tIns="0" rIns="0" bIns="0" anchor="b" anchorCtr="0">
            <a:spAutoFit/>
          </a:bodyPr>
          <a:lstStyle>
            <a:lvl1pPr algn="ctr" defTabSz="1699922" rtl="0" eaLnBrk="1" latinLnBrk="0" hangingPunct="1">
              <a:lnSpc>
                <a:spcPct val="100000"/>
              </a:lnSpc>
              <a:spcBef>
                <a:spcPct val="0"/>
              </a:spcBef>
              <a:buNone/>
              <a:defRPr lang="en-US" sz="7290" b="1" i="0" kern="1200" cap="none" spc="-91"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4002828" y="14390882"/>
            <a:ext cx="14214586" cy="6773536"/>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3281"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64887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9533" userDrawn="1">
          <p15:clr>
            <a:srgbClr val="FBAE40"/>
          </p15:clr>
        </p15:guide>
        <p15:guide id="2" pos="11167" userDrawn="1">
          <p15:clr>
            <a:srgbClr val="5ACBF0"/>
          </p15:clr>
        </p15:guide>
        <p15:guide id="3" orient="horz" pos="9899" userDrawn="1">
          <p15:clr>
            <a:srgbClr val="5ACBF0"/>
          </p15:clr>
        </p15:guide>
        <p15:guide id="4" orient="horz" pos="10981"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4002828" y="14390882"/>
            <a:ext cx="14214586" cy="6773536"/>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3281"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2779902" y="10401700"/>
            <a:ext cx="16660434" cy="1121846"/>
          </a:xfrm>
          <a:noFill/>
        </p:spPr>
        <p:txBody>
          <a:bodyPr wrap="square" lIns="0" tIns="0" rIns="0" bIns="0" anchor="b" anchorCtr="0">
            <a:spAutoFit/>
          </a:bodyPr>
          <a:lstStyle>
            <a:lvl1pPr algn="ctr" defTabSz="1699922" rtl="0" eaLnBrk="1" latinLnBrk="0" hangingPunct="1">
              <a:lnSpc>
                <a:spcPct val="100000"/>
              </a:lnSpc>
              <a:spcBef>
                <a:spcPct val="0"/>
              </a:spcBef>
              <a:buNone/>
              <a:defRPr lang="en-US" sz="7290" b="1" i="0" kern="1200" cap="none" spc="-91"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pic>
        <p:nvPicPr>
          <p:cNvPr id="3" name="Graphic 2">
            <a:extLst>
              <a:ext uri="{FF2B5EF4-FFF2-40B4-BE49-F238E27FC236}">
                <a16:creationId xmlns:a16="http://schemas.microsoft.com/office/drawing/2014/main" id="{F781D833-01F3-4F75-8F62-D60039CA3703}"/>
              </a:ext>
            </a:extLst>
          </p:cNvPr>
          <p:cNvPicPr>
            <a:picLocks noChangeAspect="1"/>
          </p:cNvPicPr>
          <p:nvPr userDrawn="1"/>
        </p:nvPicPr>
        <p:blipFill>
          <a:blip r:embed="rId2">
            <a:alphaModFix amt="50000"/>
            <a:extLst>
              <a:ext uri="{96DAC541-7B7A-43D3-8B79-37D633B846F1}">
                <asvg:svgBlip xmlns:asvg="http://schemas.microsoft.com/office/drawing/2016/SVG/main" r:embed="rId3"/>
              </a:ext>
            </a:extLst>
          </a:blip>
          <a:stretch>
            <a:fillRect/>
          </a:stretch>
        </p:blipFill>
        <p:spPr>
          <a:xfrm>
            <a:off x="0" y="25559032"/>
            <a:ext cx="22220238" cy="4708243"/>
          </a:xfrm>
          <a:prstGeom prst="rect">
            <a:avLst/>
          </a:prstGeom>
        </p:spPr>
      </p:pic>
    </p:spTree>
    <p:extLst>
      <p:ext uri="{BB962C8B-B14F-4D97-AF65-F5344CB8AC3E}">
        <p14:creationId xmlns:p14="http://schemas.microsoft.com/office/powerpoint/2010/main" val="1273945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ottom Pattern White">
    <p:bg>
      <p:bgPr>
        <a:solidFill>
          <a:schemeClr val="accent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1388765" y="4757414"/>
            <a:ext cx="19442708" cy="1121846"/>
          </a:xfrm>
          <a:noFill/>
        </p:spPr>
        <p:txBody>
          <a:bodyPr wrap="square" lIns="0" tIns="0" rIns="0" bIns="0" anchor="b" anchorCtr="0">
            <a:spAutoFit/>
          </a:bodyPr>
          <a:lstStyle>
            <a:lvl1pPr algn="l" defTabSz="1699922" rtl="0" eaLnBrk="1" latinLnBrk="0" hangingPunct="1">
              <a:lnSpc>
                <a:spcPct val="100000"/>
              </a:lnSpc>
              <a:spcBef>
                <a:spcPct val="0"/>
              </a:spcBef>
              <a:buNone/>
              <a:defRPr lang="en-US" sz="7290" b="1" i="0" kern="1200" cap="none" spc="-91" baseline="0" dirty="0">
                <a:ln w="3175">
                  <a:noFill/>
                </a:ln>
                <a:solidFill>
                  <a:schemeClr val="tx1"/>
                </a:solidFill>
                <a:effectLst/>
                <a:latin typeface="+mj-lt"/>
                <a:ea typeface="+mn-ea"/>
                <a:cs typeface="Segoe UI" pitchFamily="34" charset="0"/>
              </a:defRPr>
            </a:lvl1pPr>
          </a:lstStyle>
          <a:p>
            <a:pPr lvl="0"/>
            <a:r>
              <a:rPr lang="en-US" dirty="0"/>
              <a:t>Click to edit Master text styles</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1388765" y="7903117"/>
            <a:ext cx="19442708" cy="302672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3281" kern="1200" dirty="0">
                <a:solidFill>
                  <a:schemeClr val="tx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29AB818C-9403-4CA7-8FC5-347DDE455E77}"/>
              </a:ext>
            </a:extLst>
          </p:cNvPr>
          <p:cNvPicPr>
            <a:picLocks noChangeAspect="1"/>
          </p:cNvPicPr>
          <p:nvPr userDrawn="1"/>
        </p:nvPicPr>
        <p:blipFill>
          <a:blip r:embed="rId2">
            <a:alphaModFix amt="40000"/>
            <a:extLst>
              <a:ext uri="{96DAC541-7B7A-43D3-8B79-37D633B846F1}">
                <asvg:svgBlip xmlns:asvg="http://schemas.microsoft.com/office/drawing/2016/SVG/main" r:embed="rId3"/>
              </a:ext>
            </a:extLst>
          </a:blip>
          <a:stretch>
            <a:fillRect/>
          </a:stretch>
        </p:blipFill>
        <p:spPr>
          <a:xfrm>
            <a:off x="0" y="25559032"/>
            <a:ext cx="22220238" cy="4708243"/>
          </a:xfrm>
          <a:prstGeom prst="rect">
            <a:avLst/>
          </a:prstGeom>
        </p:spPr>
      </p:pic>
    </p:spTree>
    <p:extLst>
      <p:ext uri="{BB962C8B-B14F-4D97-AF65-F5344CB8AC3E}">
        <p14:creationId xmlns:p14="http://schemas.microsoft.com/office/powerpoint/2010/main" val="1270356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1388765" y="7873340"/>
            <a:ext cx="19442708" cy="4906176"/>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3281"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1388765" y="4757414"/>
            <a:ext cx="19442708" cy="1121846"/>
          </a:xfrm>
          <a:noFill/>
        </p:spPr>
        <p:txBody>
          <a:bodyPr wrap="square" lIns="0" tIns="0" rIns="0" bIns="0" anchor="b" anchorCtr="0">
            <a:spAutoFit/>
          </a:bodyPr>
          <a:lstStyle>
            <a:lvl1pPr algn="l" defTabSz="1699922" rtl="0" eaLnBrk="1" latinLnBrk="0" hangingPunct="1">
              <a:lnSpc>
                <a:spcPct val="100000"/>
              </a:lnSpc>
              <a:spcBef>
                <a:spcPct val="0"/>
              </a:spcBef>
              <a:buNone/>
              <a:defRPr lang="en-US" sz="7290" b="1" i="0" kern="1200" cap="none" spc="-91"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pic>
        <p:nvPicPr>
          <p:cNvPr id="3" name="Graphic 2" hidden="1">
            <a:extLst>
              <a:ext uri="{FF2B5EF4-FFF2-40B4-BE49-F238E27FC236}">
                <a16:creationId xmlns:a16="http://schemas.microsoft.com/office/drawing/2014/main" id="{D0B12BD8-7E23-4DB3-9F3C-68F6FF145E6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7810910" y="2"/>
            <a:ext cx="4409328" cy="11560418"/>
          </a:xfrm>
          <a:prstGeom prst="rect">
            <a:avLst/>
          </a:prstGeom>
        </p:spPr>
      </p:pic>
      <p:pic>
        <p:nvPicPr>
          <p:cNvPr id="2" name="Graphic 1">
            <a:extLst>
              <a:ext uri="{FF2B5EF4-FFF2-40B4-BE49-F238E27FC236}">
                <a16:creationId xmlns:a16="http://schemas.microsoft.com/office/drawing/2014/main" id="{85143907-CDEB-455C-878E-7AE28AF7D2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9876121" y="0"/>
            <a:ext cx="11678667" cy="7873340"/>
          </a:xfrm>
          <a:prstGeom prst="rect">
            <a:avLst/>
          </a:prstGeom>
        </p:spPr>
      </p:pic>
    </p:spTree>
    <p:extLst>
      <p:ext uri="{BB962C8B-B14F-4D97-AF65-F5344CB8AC3E}">
        <p14:creationId xmlns:p14="http://schemas.microsoft.com/office/powerpoint/2010/main" val="549727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pPr/>
              <a:t>2/15/26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pPr/>
              <a:t>‹#›</a:t>
            </a:fld>
            <a:endParaRPr lang="en-US" dirty="0"/>
          </a:p>
        </p:txBody>
      </p:sp>
    </p:spTree>
    <p:extLst>
      <p:ext uri="{BB962C8B-B14F-4D97-AF65-F5344CB8AC3E}">
        <p14:creationId xmlns:p14="http://schemas.microsoft.com/office/powerpoint/2010/main" val="2522832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7642" y="1611454"/>
            <a:ext cx="19164955" cy="585027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527642" y="8057261"/>
            <a:ext cx="19164955" cy="19204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27641" y="28053282"/>
            <a:ext cx="4999554" cy="1611452"/>
          </a:xfrm>
          <a:prstGeom prst="rect">
            <a:avLst/>
          </a:prstGeom>
        </p:spPr>
        <p:txBody>
          <a:bodyPr vert="horz" lIns="91440" tIns="45720" rIns="91440" bIns="45720" rtlCol="0" anchor="ctr"/>
          <a:lstStyle>
            <a:lvl1pPr algn="l">
              <a:defRPr sz="2187">
                <a:solidFill>
                  <a:schemeClr val="tx1">
                    <a:tint val="75000"/>
                  </a:schemeClr>
                </a:solidFill>
              </a:defRPr>
            </a:lvl1pPr>
          </a:lstStyle>
          <a:p>
            <a:fld id="{1D364696-E1F3-49EF-AEC8-730A16D9A23F}" type="datetimeFigureOut">
              <a:rPr lang="en-US" altLang="en-US" smtClean="0"/>
              <a:pPr/>
              <a:t>2/15/26</a:t>
            </a:fld>
            <a:endParaRPr lang="en-US" altLang="en-US" dirty="0"/>
          </a:p>
        </p:txBody>
      </p:sp>
      <p:sp>
        <p:nvSpPr>
          <p:cNvPr id="5" name="Footer Placeholder 4"/>
          <p:cNvSpPr>
            <a:spLocks noGrp="1"/>
          </p:cNvSpPr>
          <p:nvPr>
            <p:ph type="ftr" sz="quarter" idx="3"/>
          </p:nvPr>
        </p:nvSpPr>
        <p:spPr>
          <a:xfrm>
            <a:off x="7360454" y="28053282"/>
            <a:ext cx="7499330" cy="1611452"/>
          </a:xfrm>
          <a:prstGeom prst="rect">
            <a:avLst/>
          </a:prstGeom>
        </p:spPr>
        <p:txBody>
          <a:bodyPr vert="horz" lIns="91440" tIns="45720" rIns="91440" bIns="45720" rtlCol="0" anchor="ctr"/>
          <a:lstStyle>
            <a:lvl1pPr algn="ctr">
              <a:defRPr sz="2187">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15693043" y="28053282"/>
            <a:ext cx="4999554" cy="1611452"/>
          </a:xfrm>
          <a:prstGeom prst="rect">
            <a:avLst/>
          </a:prstGeom>
        </p:spPr>
        <p:txBody>
          <a:bodyPr vert="horz" lIns="91440" tIns="45720" rIns="91440" bIns="45720" rtlCol="0" anchor="ctr"/>
          <a:lstStyle>
            <a:lvl1pPr algn="r">
              <a:defRPr sz="2187">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991899034"/>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7" r:id="rId5"/>
    <p:sldLayoutId id="2147483710" r:id="rId6"/>
    <p:sldLayoutId id="2147483716" r:id="rId7"/>
    <p:sldLayoutId id="2147483718" r:id="rId8"/>
    <p:sldLayoutId id="2147483712" r:id="rId9"/>
    <p:sldLayoutId id="2147483713" r:id="rId10"/>
    <p:sldLayoutId id="2147483714" r:id="rId11"/>
    <p:sldLayoutId id="2147483715" r:id="rId12"/>
  </p:sldLayoutIdLst>
  <p:txStyles>
    <p:titleStyle>
      <a:lvl1pPr algn="l" defTabSz="1666494" rtl="0" eaLnBrk="1" latinLnBrk="0" hangingPunct="1">
        <a:lnSpc>
          <a:spcPct val="90000"/>
        </a:lnSpc>
        <a:spcBef>
          <a:spcPct val="0"/>
        </a:spcBef>
        <a:buNone/>
        <a:defRPr sz="8019" kern="1200">
          <a:solidFill>
            <a:schemeClr val="tx1"/>
          </a:solidFill>
          <a:latin typeface="+mj-lt"/>
          <a:ea typeface="+mj-ea"/>
          <a:cs typeface="+mj-cs"/>
        </a:defRPr>
      </a:lvl1pPr>
    </p:titleStyle>
    <p:bodyStyle>
      <a:lvl1pPr marL="416624" indent="-416624" algn="l" defTabSz="1666494" rtl="0" eaLnBrk="1" latinLnBrk="0" hangingPunct="1">
        <a:lnSpc>
          <a:spcPct val="90000"/>
        </a:lnSpc>
        <a:spcBef>
          <a:spcPts val="1823"/>
        </a:spcBef>
        <a:buFont typeface="Arial" panose="020B0604020202020204" pitchFamily="34" charset="0"/>
        <a:buChar char="•"/>
        <a:defRPr sz="5103" kern="1200">
          <a:solidFill>
            <a:schemeClr val="tx1"/>
          </a:solidFill>
          <a:latin typeface="+mn-lt"/>
          <a:ea typeface="+mn-ea"/>
          <a:cs typeface="+mn-cs"/>
        </a:defRPr>
      </a:lvl1pPr>
      <a:lvl2pPr marL="1249871" indent="-416624" algn="l" defTabSz="1666494" rtl="0" eaLnBrk="1" latinLnBrk="0" hangingPunct="1">
        <a:lnSpc>
          <a:spcPct val="90000"/>
        </a:lnSpc>
        <a:spcBef>
          <a:spcPts val="911"/>
        </a:spcBef>
        <a:buFont typeface="Arial" panose="020B0604020202020204" pitchFamily="34" charset="0"/>
        <a:buChar char="•"/>
        <a:defRPr sz="4374" kern="1200">
          <a:solidFill>
            <a:schemeClr val="tx1"/>
          </a:solidFill>
          <a:latin typeface="+mn-lt"/>
          <a:ea typeface="+mn-ea"/>
          <a:cs typeface="+mn-cs"/>
        </a:defRPr>
      </a:lvl2pPr>
      <a:lvl3pPr marL="2083118" indent="-416624" algn="l" defTabSz="1666494" rtl="0" eaLnBrk="1" latinLnBrk="0" hangingPunct="1">
        <a:lnSpc>
          <a:spcPct val="90000"/>
        </a:lnSpc>
        <a:spcBef>
          <a:spcPts val="911"/>
        </a:spcBef>
        <a:buFont typeface="Arial" panose="020B0604020202020204" pitchFamily="34" charset="0"/>
        <a:buChar char="•"/>
        <a:defRPr sz="3645" kern="1200">
          <a:solidFill>
            <a:schemeClr val="tx1"/>
          </a:solidFill>
          <a:latin typeface="+mn-lt"/>
          <a:ea typeface="+mn-ea"/>
          <a:cs typeface="+mn-cs"/>
        </a:defRPr>
      </a:lvl3pPr>
      <a:lvl4pPr marL="2916365"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4pPr>
      <a:lvl5pPr marL="3749612"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5pPr>
      <a:lvl6pPr marL="4582859"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6pPr>
      <a:lvl7pPr marL="5416106"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7pPr>
      <a:lvl8pPr marL="6249353"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8pPr>
      <a:lvl9pPr marL="7082600"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9pPr>
    </p:bodyStyle>
    <p:otherStyle>
      <a:defPPr>
        <a:defRPr lang="en-US"/>
      </a:defPPr>
      <a:lvl1pPr marL="0" algn="l" defTabSz="1666494" rtl="0" eaLnBrk="1" latinLnBrk="0" hangingPunct="1">
        <a:defRPr sz="3281" kern="1200">
          <a:solidFill>
            <a:schemeClr val="tx1"/>
          </a:solidFill>
          <a:latin typeface="+mn-lt"/>
          <a:ea typeface="+mn-ea"/>
          <a:cs typeface="+mn-cs"/>
        </a:defRPr>
      </a:lvl1pPr>
      <a:lvl2pPr marL="833247" algn="l" defTabSz="1666494" rtl="0" eaLnBrk="1" latinLnBrk="0" hangingPunct="1">
        <a:defRPr sz="3281" kern="1200">
          <a:solidFill>
            <a:schemeClr val="tx1"/>
          </a:solidFill>
          <a:latin typeface="+mn-lt"/>
          <a:ea typeface="+mn-ea"/>
          <a:cs typeface="+mn-cs"/>
        </a:defRPr>
      </a:lvl2pPr>
      <a:lvl3pPr marL="1666494" algn="l" defTabSz="1666494" rtl="0" eaLnBrk="1" latinLnBrk="0" hangingPunct="1">
        <a:defRPr sz="3281" kern="1200">
          <a:solidFill>
            <a:schemeClr val="tx1"/>
          </a:solidFill>
          <a:latin typeface="+mn-lt"/>
          <a:ea typeface="+mn-ea"/>
          <a:cs typeface="+mn-cs"/>
        </a:defRPr>
      </a:lvl3pPr>
      <a:lvl4pPr marL="2499741" algn="l" defTabSz="1666494" rtl="0" eaLnBrk="1" latinLnBrk="0" hangingPunct="1">
        <a:defRPr sz="3281" kern="1200">
          <a:solidFill>
            <a:schemeClr val="tx1"/>
          </a:solidFill>
          <a:latin typeface="+mn-lt"/>
          <a:ea typeface="+mn-ea"/>
          <a:cs typeface="+mn-cs"/>
        </a:defRPr>
      </a:lvl4pPr>
      <a:lvl5pPr marL="3332988" algn="l" defTabSz="1666494" rtl="0" eaLnBrk="1" latinLnBrk="0" hangingPunct="1">
        <a:defRPr sz="3281" kern="1200">
          <a:solidFill>
            <a:schemeClr val="tx1"/>
          </a:solidFill>
          <a:latin typeface="+mn-lt"/>
          <a:ea typeface="+mn-ea"/>
          <a:cs typeface="+mn-cs"/>
        </a:defRPr>
      </a:lvl5pPr>
      <a:lvl6pPr marL="4166235" algn="l" defTabSz="1666494" rtl="0" eaLnBrk="1" latinLnBrk="0" hangingPunct="1">
        <a:defRPr sz="3281" kern="1200">
          <a:solidFill>
            <a:schemeClr val="tx1"/>
          </a:solidFill>
          <a:latin typeface="+mn-lt"/>
          <a:ea typeface="+mn-ea"/>
          <a:cs typeface="+mn-cs"/>
        </a:defRPr>
      </a:lvl6pPr>
      <a:lvl7pPr marL="4999482" algn="l" defTabSz="1666494" rtl="0" eaLnBrk="1" latinLnBrk="0" hangingPunct="1">
        <a:defRPr sz="3281" kern="1200">
          <a:solidFill>
            <a:schemeClr val="tx1"/>
          </a:solidFill>
          <a:latin typeface="+mn-lt"/>
          <a:ea typeface="+mn-ea"/>
          <a:cs typeface="+mn-cs"/>
        </a:defRPr>
      </a:lvl7pPr>
      <a:lvl8pPr marL="5832729" algn="l" defTabSz="1666494" rtl="0" eaLnBrk="1" latinLnBrk="0" hangingPunct="1">
        <a:defRPr sz="3281" kern="1200">
          <a:solidFill>
            <a:schemeClr val="tx1"/>
          </a:solidFill>
          <a:latin typeface="+mn-lt"/>
          <a:ea typeface="+mn-ea"/>
          <a:cs typeface="+mn-cs"/>
        </a:defRPr>
      </a:lvl8pPr>
      <a:lvl9pPr marL="6665976" algn="l" defTabSz="1666494" rtl="0" eaLnBrk="1" latinLnBrk="0" hangingPunct="1">
        <a:defRPr sz="328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a:xfrm>
            <a:off x="0" y="1"/>
            <a:ext cx="14761029" cy="2205854"/>
          </a:xfrm>
          <a:solidFill>
            <a:schemeClr val="accent6">
              <a:lumMod val="60000"/>
              <a:lumOff val="40000"/>
            </a:schemeClr>
          </a:solidFill>
          <a:ln>
            <a:solidFill>
              <a:schemeClr val="tx1"/>
            </a:solidFill>
          </a:ln>
        </p:spPr>
        <p:txBody>
          <a:bodyPr anchor="ctr"/>
          <a:lstStyle/>
          <a:p>
            <a:r>
              <a:rPr lang="en-GB" sz="6000" dirty="0">
                <a:solidFill>
                  <a:schemeClr val="bg1">
                    <a:lumMod val="95000"/>
                    <a:lumOff val="5000"/>
                  </a:schemeClr>
                </a:solidFill>
              </a:rPr>
              <a:t>Understanding </a:t>
            </a:r>
            <a:r>
              <a:rPr lang="en-GB" sz="5400" dirty="0">
                <a:solidFill>
                  <a:schemeClr val="bg1">
                    <a:lumMod val="95000"/>
                    <a:lumOff val="5000"/>
                  </a:schemeClr>
                </a:solidFill>
              </a:rPr>
              <a:t>My Emotions to Strengthen My Emotional Intelligence as a Student</a:t>
            </a:r>
            <a:endParaRPr lang="en-GB" sz="6000" dirty="0">
              <a:solidFill>
                <a:schemeClr val="bg1">
                  <a:lumMod val="95000"/>
                  <a:lumOff val="5000"/>
                </a:schemeClr>
              </a:solidFill>
            </a:endParaRPr>
          </a:p>
        </p:txBody>
      </p:sp>
      <p:sp>
        <p:nvSpPr>
          <p:cNvPr id="12" name="TextBox 11">
            <a:extLst>
              <a:ext uri="{FF2B5EF4-FFF2-40B4-BE49-F238E27FC236}">
                <a16:creationId xmlns:a16="http://schemas.microsoft.com/office/drawing/2014/main" id="{FECEE621-4F70-818B-C363-13ACA09138AE}"/>
              </a:ext>
            </a:extLst>
          </p:cNvPr>
          <p:cNvSpPr txBox="1"/>
          <p:nvPr/>
        </p:nvSpPr>
        <p:spPr>
          <a:xfrm>
            <a:off x="61112" y="20049094"/>
            <a:ext cx="11002346" cy="7663636"/>
          </a:xfrm>
          <a:prstGeom prst="rect">
            <a:avLst/>
          </a:prstGeom>
          <a:solidFill>
            <a:schemeClr val="accent6">
              <a:lumMod val="20000"/>
              <a:lumOff val="80000"/>
            </a:schemeClr>
          </a:solidFill>
          <a:ln w="28575">
            <a:solidFill>
              <a:schemeClr val="tx1"/>
            </a:solidFill>
          </a:ln>
        </p:spPr>
        <p:txBody>
          <a:bodyPr wrap="square">
            <a:spAutoFit/>
          </a:bodyPr>
          <a:lstStyle/>
          <a:p>
            <a:pPr algn="ctr"/>
            <a:r>
              <a:rPr lang="en-GB" sz="2400" b="1" dirty="0">
                <a:solidFill>
                  <a:schemeClr val="bg1">
                    <a:lumMod val="95000"/>
                    <a:lumOff val="5000"/>
                  </a:schemeClr>
                </a:solidFill>
              </a:rPr>
              <a:t>Question 1: How Can Someone Develop Emotional Intelligence?</a:t>
            </a:r>
          </a:p>
          <a:p>
            <a:pPr algn="just"/>
            <a:endParaRPr lang="en-GB" dirty="0">
              <a:solidFill>
                <a:schemeClr val="bg1">
                  <a:lumMod val="95000"/>
                  <a:lumOff val="5000"/>
                </a:schemeClr>
              </a:solidFill>
            </a:endParaRPr>
          </a:p>
          <a:p>
            <a:pPr algn="just"/>
            <a:r>
              <a:rPr lang="en-GB" dirty="0">
                <a:solidFill>
                  <a:schemeClr val="bg1">
                    <a:lumMod val="95000"/>
                    <a:lumOff val="5000"/>
                  </a:schemeClr>
                </a:solidFill>
              </a:rPr>
              <a:t>There are two prevailing schools of thought of emotional intelligence. The conceptualisation of EI through a mixed model proposed by Goleman (2020) views EI as an integration of five interconnected competencies, namely, self-awareness, self-regulation, motivation, empathy and social skills. The model is a common model of application in organisational contexts as it directly relates emotional capability with the leadership effectiveness, teamwork and performance outcomes. Its power is in its practical importance; it sets emotional processes into the behaviours in the workplace. Critics however state that it is conceptually wide and intersects with the personality traits which make it hard to measure accurately. Conversely, the conceptualisation of emotional intelligence in the ability model developed by Mayer, Salovey and Caruso defines emotional intelligence as the cognitive skill that entails the perception, understanding and control of emotion (Mayer, Caruso and Salovey, 2016). Such a framework is less broad and empirically quantifiable yet may give insufficient emphasis on motivational and behavioural elements that are important in professional environments. Combined, these models imply that emotional intelligence is an actionable capacity as well as a competence that can be developed and there are obvious workplace implications.</a:t>
            </a:r>
          </a:p>
          <a:p>
            <a:pPr algn="just"/>
            <a:r>
              <a:rPr lang="en-GB" dirty="0">
                <a:solidFill>
                  <a:schemeClr val="bg1">
                    <a:lumMod val="95000"/>
                    <a:lumOff val="5000"/>
                  </a:schemeClr>
                </a:solidFill>
              </a:rPr>
              <a:t>Emotional intelligence is something one must practice and not passively feel. Reflective practice enhances self-knowledge in the sense that it prompts one to review past emotional reactions and behaviour over a given period. Mindfulness training helps to improve attentional control and emotional regulation and lessens impulsive responses to stress (Donald et al., 2022). This is further consolidated through emotional journaling, which renders emotional patterns to be seen and analysed. Peer feedback also plays an important role in social awareness and empathy since it reveals blind spots of interpersonal behaviour. The procedure of reinterpreting emotionally loaded situations, which is known as cognitive reappraisal, has been demonstrated to enhance adaptive coping and academic performance (MacCann et al., 2020). The strategies enhance emotional intelligence since they attack both emotional recognition and regulation processes, which coincides with both ability-based and competency-based frameworks. Instead of viewing emotions as enduring factors, they place emotional intelligence as a skill which could be enhanced by means of systematic interventions which are evidence-based.</a:t>
            </a:r>
          </a:p>
        </p:txBody>
      </p:sp>
      <p:sp>
        <p:nvSpPr>
          <p:cNvPr id="13" name="TextBox 12">
            <a:extLst>
              <a:ext uri="{FF2B5EF4-FFF2-40B4-BE49-F238E27FC236}">
                <a16:creationId xmlns:a16="http://schemas.microsoft.com/office/drawing/2014/main" id="{C04B5505-42CF-CB32-34FB-B58EC5E5C0E0}"/>
              </a:ext>
            </a:extLst>
          </p:cNvPr>
          <p:cNvSpPr txBox="1"/>
          <p:nvPr/>
        </p:nvSpPr>
        <p:spPr>
          <a:xfrm>
            <a:off x="7226" y="7023052"/>
            <a:ext cx="11110119" cy="4708981"/>
          </a:xfrm>
          <a:prstGeom prst="rect">
            <a:avLst/>
          </a:prstGeom>
          <a:solidFill>
            <a:schemeClr val="accent6">
              <a:lumMod val="40000"/>
              <a:lumOff val="60000"/>
            </a:schemeClr>
          </a:solidFill>
          <a:ln w="28575">
            <a:solidFill>
              <a:schemeClr val="tx1"/>
            </a:solidFill>
          </a:ln>
        </p:spPr>
        <p:txBody>
          <a:bodyPr wrap="square">
            <a:spAutoFit/>
          </a:bodyPr>
          <a:lstStyle/>
          <a:p>
            <a:pPr algn="ctr"/>
            <a:r>
              <a:rPr lang="en-GB" sz="2400" b="1" dirty="0">
                <a:solidFill>
                  <a:schemeClr val="bg1">
                    <a:lumMod val="95000"/>
                    <a:lumOff val="5000"/>
                  </a:schemeClr>
                </a:solidFill>
              </a:rPr>
              <a:t>Introduction </a:t>
            </a:r>
          </a:p>
          <a:p>
            <a:pPr algn="just"/>
            <a:endParaRPr lang="en-GB" dirty="0">
              <a:solidFill>
                <a:schemeClr val="bg1">
                  <a:lumMod val="95000"/>
                  <a:lumOff val="5000"/>
                </a:schemeClr>
              </a:solidFill>
            </a:endParaRPr>
          </a:p>
          <a:p>
            <a:pPr algn="just"/>
            <a:r>
              <a:rPr lang="en-GB" dirty="0">
                <a:solidFill>
                  <a:schemeClr val="bg1">
                    <a:lumMod val="95000"/>
                    <a:lumOff val="5000"/>
                  </a:schemeClr>
                </a:solidFill>
              </a:rPr>
              <a:t>EI or Emotional Intelligence can be defined as the capacity to understand and perceive one own feeling, feelings of other people and to be able to control them. According to Goleman (2020), EI refers to a set of self-awareness, self-regulation, motivation, empathy, and social skills that affect the success of individuals in professional and personal life. Mayer, Caruso and Salovey (2016), in their turn, conceptualise EI as an ability-based model that presupposes emotional perception, understanding and control. Although these models vary in extent, they both hold the view that knowledge of the emotional status experienced by individuals is the basis of successful performance. According to Goleman (2020), unattached people cannot read other people, thus, hindering their decision-making and relationships.</a:t>
            </a:r>
          </a:p>
          <a:p>
            <a:pPr algn="just"/>
            <a:r>
              <a:rPr lang="en-GB" dirty="0">
                <a:solidFill>
                  <a:schemeClr val="bg1">
                    <a:lumMod val="95000"/>
                    <a:lumOff val="5000"/>
                  </a:schemeClr>
                </a:solidFill>
              </a:rPr>
              <a:t>According to the latest studies, academic involvement and work flexibility are closely related to emotional control and self-awareness (MacCann et al., 2020; Fernandez-Martinez et al., 2023). Thus, the creation of EI is not just a personal ability but a business competency. This poster critically discusses the development of emotional intelligence, considers the way I deal with my emotions and mindfulness as a student, and analyses the most significant emotional aspects of academic success.</a:t>
            </a:r>
          </a:p>
          <a:p>
            <a:pPr algn="ctr"/>
            <a:endParaRPr lang="en-GB" sz="2400" dirty="0">
              <a:solidFill>
                <a:schemeClr val="bg2"/>
              </a:solidFill>
            </a:endParaRPr>
          </a:p>
        </p:txBody>
      </p:sp>
      <p:sp>
        <p:nvSpPr>
          <p:cNvPr id="14" name="TextBox 13">
            <a:extLst>
              <a:ext uri="{FF2B5EF4-FFF2-40B4-BE49-F238E27FC236}">
                <a16:creationId xmlns:a16="http://schemas.microsoft.com/office/drawing/2014/main" id="{5B8AD2E7-8BA4-C2DA-DF4F-C8D0D9CD338F}"/>
              </a:ext>
            </a:extLst>
          </p:cNvPr>
          <p:cNvSpPr txBox="1"/>
          <p:nvPr/>
        </p:nvSpPr>
        <p:spPr>
          <a:xfrm>
            <a:off x="11140675" y="24423390"/>
            <a:ext cx="11002346" cy="3231654"/>
          </a:xfrm>
          <a:prstGeom prst="rect">
            <a:avLst/>
          </a:prstGeom>
          <a:solidFill>
            <a:schemeClr val="accent6">
              <a:lumMod val="40000"/>
              <a:lumOff val="60000"/>
            </a:schemeClr>
          </a:solidFill>
          <a:ln w="28575">
            <a:solidFill>
              <a:schemeClr val="tx1"/>
            </a:solidFill>
          </a:ln>
        </p:spPr>
        <p:txBody>
          <a:bodyPr wrap="square">
            <a:spAutoFit/>
          </a:bodyPr>
          <a:lstStyle/>
          <a:p>
            <a:pPr algn="ctr"/>
            <a:r>
              <a:rPr lang="en-GB" sz="2400" b="1" dirty="0">
                <a:solidFill>
                  <a:schemeClr val="bg1">
                    <a:lumMod val="95000"/>
                    <a:lumOff val="5000"/>
                  </a:schemeClr>
                </a:solidFill>
              </a:rPr>
              <a:t>Conclusion </a:t>
            </a:r>
          </a:p>
          <a:p>
            <a:pPr algn="ctr"/>
            <a:endParaRPr lang="en-GB" dirty="0">
              <a:solidFill>
                <a:schemeClr val="bg1">
                  <a:lumMod val="95000"/>
                  <a:lumOff val="5000"/>
                </a:schemeClr>
              </a:solidFill>
            </a:endParaRPr>
          </a:p>
          <a:p>
            <a:pPr algn="just"/>
            <a:r>
              <a:rPr lang="en-GB" dirty="0">
                <a:solidFill>
                  <a:schemeClr val="bg1">
                    <a:lumMod val="95000"/>
                    <a:lumOff val="5000"/>
                  </a:schemeClr>
                </a:solidFill>
              </a:rPr>
              <a:t>The starting point of emotional intelligence is the readiness to be aware of and cognise personal emotional patterns. To interpret or respond to other people effectively, it is hard without self-awareness as Goleman (2020) claims. As reflected upon, academic pressure, deadlines and group dynamics can inhibit, or support performance based on the way they are approached. Emotional intelligence is thus not an immediate success but a continuous process of reflection, control and adjustment. I am developing resilience and interpersonal competence by using well-organized approaches, including planning, feedback, mindfulness and emotional assessment. These competencies are not limited to university life. Emotional control, staying calm in a crisis, being able to express yourself in an empathetic fashion are the pillars of a good leader and a good professional who can handle work in complex workplace conditions.</a:t>
            </a:r>
          </a:p>
        </p:txBody>
      </p:sp>
      <p:sp>
        <p:nvSpPr>
          <p:cNvPr id="15" name="TextBox 14">
            <a:extLst>
              <a:ext uri="{FF2B5EF4-FFF2-40B4-BE49-F238E27FC236}">
                <a16:creationId xmlns:a16="http://schemas.microsoft.com/office/drawing/2014/main" id="{426B0CCF-6E8B-BFFE-EE00-87EF0EBBD598}"/>
              </a:ext>
            </a:extLst>
          </p:cNvPr>
          <p:cNvSpPr txBox="1"/>
          <p:nvPr/>
        </p:nvSpPr>
        <p:spPr>
          <a:xfrm>
            <a:off x="0" y="11782563"/>
            <a:ext cx="11110120" cy="3600986"/>
          </a:xfrm>
          <a:prstGeom prst="rect">
            <a:avLst/>
          </a:prstGeom>
          <a:solidFill>
            <a:schemeClr val="accent4">
              <a:lumMod val="60000"/>
              <a:lumOff val="40000"/>
            </a:schemeClr>
          </a:solidFill>
          <a:ln w="28575">
            <a:solidFill>
              <a:schemeClr val="tx1"/>
            </a:solidFill>
          </a:ln>
        </p:spPr>
        <p:txBody>
          <a:bodyPr wrap="square">
            <a:spAutoFit/>
          </a:bodyPr>
          <a:lstStyle/>
          <a:p>
            <a:pPr algn="ctr"/>
            <a:r>
              <a:rPr lang="en-GB" sz="2400" b="1" dirty="0">
                <a:solidFill>
                  <a:schemeClr val="bg1">
                    <a:lumMod val="95000"/>
                    <a:lumOff val="5000"/>
                  </a:schemeClr>
                </a:solidFill>
              </a:rPr>
              <a:t>Methodology </a:t>
            </a:r>
          </a:p>
          <a:p>
            <a:pPr algn="just"/>
            <a:endParaRPr lang="en-GB" dirty="0">
              <a:solidFill>
                <a:schemeClr val="bg1">
                  <a:lumMod val="95000"/>
                  <a:lumOff val="5000"/>
                </a:schemeClr>
              </a:solidFill>
            </a:endParaRPr>
          </a:p>
          <a:p>
            <a:pPr algn="just"/>
            <a:r>
              <a:rPr lang="en-GB" dirty="0">
                <a:solidFill>
                  <a:schemeClr val="bg1">
                    <a:lumMod val="95000"/>
                    <a:lumOff val="5000"/>
                  </a:schemeClr>
                </a:solidFill>
              </a:rPr>
              <a:t>The current poster is informed with the help of the concentrated analysis of peer-reviewed journal articles, scholarly textbooks and latest professional publications. The sources were retrieved on the university library database and Google Scholar to make them credible and relevant. The main search terms were emotional intelligence and students, emotional regulation in higher education, mindfulness in higher education, and emotional intelligence and academic performance with an emphasis on the studies published after the year 2020. Basic theoretical frameworks were incorporated to have conceptual accuracy.</a:t>
            </a:r>
          </a:p>
          <a:p>
            <a:pPr algn="just"/>
            <a:r>
              <a:rPr lang="en-GB" dirty="0">
                <a:solidFill>
                  <a:schemeClr val="bg1">
                    <a:lumMod val="95000"/>
                    <a:lumOff val="5000"/>
                  </a:schemeClr>
                </a:solidFill>
              </a:rPr>
              <a:t>Besides the literature review, a systematic personal reflection was performed in accordance with the emotional intelligence framework proposed by Goleman (2020) to examine my emotional reactions, emotional regulation patterns and mindfulness behaviour in my educational practice.</a:t>
            </a:r>
          </a:p>
          <a:p>
            <a:endParaRPr lang="en-GB" sz="2400" dirty="0">
              <a:solidFill>
                <a:schemeClr val="bg2"/>
              </a:solidFill>
            </a:endParaRPr>
          </a:p>
        </p:txBody>
      </p:sp>
      <p:sp>
        <p:nvSpPr>
          <p:cNvPr id="2" name="TextBox 1">
            <a:extLst>
              <a:ext uri="{FF2B5EF4-FFF2-40B4-BE49-F238E27FC236}">
                <a16:creationId xmlns:a16="http://schemas.microsoft.com/office/drawing/2014/main" id="{26FE6C14-4EB3-228B-82CC-33D3385CC081}"/>
              </a:ext>
            </a:extLst>
          </p:cNvPr>
          <p:cNvSpPr txBox="1"/>
          <p:nvPr/>
        </p:nvSpPr>
        <p:spPr>
          <a:xfrm>
            <a:off x="33734" y="27712730"/>
            <a:ext cx="22186504" cy="2369880"/>
          </a:xfrm>
          <a:prstGeom prst="rect">
            <a:avLst/>
          </a:prstGeom>
          <a:solidFill>
            <a:schemeClr val="accent6">
              <a:lumMod val="40000"/>
              <a:lumOff val="60000"/>
            </a:schemeClr>
          </a:solidFill>
          <a:ln w="28575">
            <a:solidFill>
              <a:schemeClr val="tx1"/>
            </a:solidFill>
          </a:ln>
        </p:spPr>
        <p:txBody>
          <a:bodyPr wrap="square">
            <a:spAutoFit/>
          </a:bodyPr>
          <a:lstStyle/>
          <a:p>
            <a:r>
              <a:rPr lang="en-GB" sz="2000" b="1" dirty="0">
                <a:solidFill>
                  <a:schemeClr val="bg1">
                    <a:lumMod val="95000"/>
                    <a:lumOff val="5000"/>
                  </a:schemeClr>
                </a:solidFill>
              </a:rPr>
              <a:t>References</a:t>
            </a:r>
          </a:p>
          <a:p>
            <a:endParaRPr lang="en-GB" sz="2000" b="1" dirty="0">
              <a:solidFill>
                <a:schemeClr val="bg1">
                  <a:lumMod val="95000"/>
                  <a:lumOff val="5000"/>
                </a:schemeClr>
              </a:solidFill>
            </a:endParaRPr>
          </a:p>
          <a:p>
            <a:pPr algn="just"/>
            <a:r>
              <a:rPr lang="en-GB" dirty="0">
                <a:solidFill>
                  <a:schemeClr val="bg1">
                    <a:lumMod val="95000"/>
                    <a:lumOff val="5000"/>
                  </a:schemeClr>
                </a:solidFill>
              </a:rPr>
              <a:t>Donald, J.N., Bradshaw, E.L., Ryan, J.C., </a:t>
            </a:r>
            <a:r>
              <a:rPr lang="en-GB" dirty="0" err="1">
                <a:solidFill>
                  <a:schemeClr val="bg1">
                    <a:lumMod val="95000"/>
                    <a:lumOff val="5000"/>
                  </a:schemeClr>
                </a:solidFill>
              </a:rPr>
              <a:t>Ciarrochi</a:t>
            </a:r>
            <a:r>
              <a:rPr lang="en-GB" dirty="0">
                <a:solidFill>
                  <a:schemeClr val="bg1">
                    <a:lumMod val="95000"/>
                    <a:lumOff val="5000"/>
                  </a:schemeClr>
                </a:solidFill>
              </a:rPr>
              <a:t>, J. and </a:t>
            </a:r>
            <a:r>
              <a:rPr lang="en-GB" dirty="0" err="1">
                <a:solidFill>
                  <a:schemeClr val="bg1">
                    <a:lumMod val="95000"/>
                    <a:lumOff val="5000"/>
                  </a:schemeClr>
                </a:solidFill>
              </a:rPr>
              <a:t>Sahdra</a:t>
            </a:r>
            <a:r>
              <a:rPr lang="en-GB" dirty="0">
                <a:solidFill>
                  <a:schemeClr val="bg1">
                    <a:lumMod val="95000"/>
                    <a:lumOff val="5000"/>
                  </a:schemeClr>
                </a:solidFill>
              </a:rPr>
              <a:t>, B.K. (2022) ‘Mindfulness and its association with emotional regulation and performance outcomes: A meta-analytic review’, </a:t>
            </a:r>
            <a:r>
              <a:rPr lang="en-GB" i="1" dirty="0">
                <a:solidFill>
                  <a:schemeClr val="bg1">
                    <a:lumMod val="95000"/>
                    <a:lumOff val="5000"/>
                  </a:schemeClr>
                </a:solidFill>
              </a:rPr>
              <a:t>Personality and Social Psychology Bulletin</a:t>
            </a:r>
            <a:r>
              <a:rPr lang="en-GB" dirty="0">
                <a:solidFill>
                  <a:schemeClr val="bg1">
                    <a:lumMod val="95000"/>
                    <a:lumOff val="5000"/>
                  </a:schemeClr>
                </a:solidFill>
              </a:rPr>
              <a:t>, 48(3), pp. 1–18.</a:t>
            </a:r>
          </a:p>
          <a:p>
            <a:pPr algn="just"/>
            <a:r>
              <a:rPr lang="en-GB" dirty="0">
                <a:solidFill>
                  <a:schemeClr val="bg1">
                    <a:lumMod val="95000"/>
                    <a:lumOff val="5000"/>
                  </a:schemeClr>
                </a:solidFill>
              </a:rPr>
              <a:t>Fernández-Martínez, I., Andreu, Y., Peña, M.E. and </a:t>
            </a:r>
            <a:r>
              <a:rPr lang="en-GB" dirty="0" err="1">
                <a:solidFill>
                  <a:schemeClr val="bg1">
                    <a:lumMod val="95000"/>
                    <a:lumOff val="5000"/>
                  </a:schemeClr>
                </a:solidFill>
              </a:rPr>
              <a:t>Buelga</a:t>
            </a:r>
            <a:r>
              <a:rPr lang="en-GB" dirty="0">
                <a:solidFill>
                  <a:schemeClr val="bg1">
                    <a:lumMod val="95000"/>
                    <a:lumOff val="5000"/>
                  </a:schemeClr>
                </a:solidFill>
              </a:rPr>
              <a:t>, S. (2023) ‘Emotional intelligence and academic performance in higher education: A meta-analytic review’, </a:t>
            </a:r>
            <a:r>
              <a:rPr lang="en-GB" i="1" dirty="0">
                <a:solidFill>
                  <a:schemeClr val="bg1">
                    <a:lumMod val="95000"/>
                    <a:lumOff val="5000"/>
                  </a:schemeClr>
                </a:solidFill>
              </a:rPr>
              <a:t>Educational Psychology Review</a:t>
            </a:r>
            <a:r>
              <a:rPr lang="en-GB" dirty="0">
                <a:solidFill>
                  <a:schemeClr val="bg1">
                    <a:lumMod val="95000"/>
                    <a:lumOff val="5000"/>
                  </a:schemeClr>
                </a:solidFill>
              </a:rPr>
              <a:t>, 35(2), pp. 1–24.</a:t>
            </a:r>
          </a:p>
          <a:p>
            <a:pPr algn="just"/>
            <a:r>
              <a:rPr lang="en-GB" dirty="0">
                <a:solidFill>
                  <a:schemeClr val="bg1">
                    <a:lumMod val="95000"/>
                    <a:lumOff val="5000"/>
                  </a:schemeClr>
                </a:solidFill>
              </a:rPr>
              <a:t>Goleman, D. (2020) ‘Emotional intelligence: Why it can matter more than IQ’, </a:t>
            </a:r>
            <a:r>
              <a:rPr lang="en-GB" i="1" dirty="0">
                <a:solidFill>
                  <a:schemeClr val="bg1">
                    <a:lumMod val="95000"/>
                    <a:lumOff val="5000"/>
                  </a:schemeClr>
                </a:solidFill>
              </a:rPr>
              <a:t>Harvard Business Review</a:t>
            </a:r>
            <a:r>
              <a:rPr lang="en-GB" dirty="0">
                <a:solidFill>
                  <a:schemeClr val="bg1">
                    <a:lumMod val="95000"/>
                    <a:lumOff val="5000"/>
                  </a:schemeClr>
                </a:solidFill>
              </a:rPr>
              <a:t>, 98(1), pp. 90–102.</a:t>
            </a:r>
          </a:p>
          <a:p>
            <a:pPr algn="just"/>
            <a:r>
              <a:rPr lang="en-GB" dirty="0">
                <a:solidFill>
                  <a:schemeClr val="bg1">
                    <a:lumMod val="95000"/>
                    <a:lumOff val="5000"/>
                  </a:schemeClr>
                </a:solidFill>
              </a:rPr>
              <a:t>MacCann, C., Jiang, Y., Brown, L.E.R., Double, K.S., </a:t>
            </a:r>
            <a:r>
              <a:rPr lang="en-GB" dirty="0" err="1">
                <a:solidFill>
                  <a:schemeClr val="bg1">
                    <a:lumMod val="95000"/>
                    <a:lumOff val="5000"/>
                  </a:schemeClr>
                </a:solidFill>
              </a:rPr>
              <a:t>Bucich</a:t>
            </a:r>
            <a:r>
              <a:rPr lang="en-GB" dirty="0">
                <a:solidFill>
                  <a:schemeClr val="bg1">
                    <a:lumMod val="95000"/>
                    <a:lumOff val="5000"/>
                  </a:schemeClr>
                </a:solidFill>
              </a:rPr>
              <a:t>, M. and </a:t>
            </a:r>
            <a:r>
              <a:rPr lang="en-GB" dirty="0" err="1">
                <a:solidFill>
                  <a:schemeClr val="bg1">
                    <a:lumMod val="95000"/>
                    <a:lumOff val="5000"/>
                  </a:schemeClr>
                </a:solidFill>
              </a:rPr>
              <a:t>Minbashian</a:t>
            </a:r>
            <a:r>
              <a:rPr lang="en-GB" dirty="0">
                <a:solidFill>
                  <a:schemeClr val="bg1">
                    <a:lumMod val="95000"/>
                    <a:lumOff val="5000"/>
                  </a:schemeClr>
                </a:solidFill>
              </a:rPr>
              <a:t>, A. (2020) ‘Emotional intelligence predicts academic performance: A meta-analysis’, </a:t>
            </a:r>
            <a:r>
              <a:rPr lang="en-GB" i="1" dirty="0">
                <a:solidFill>
                  <a:schemeClr val="bg1">
                    <a:lumMod val="95000"/>
                    <a:lumOff val="5000"/>
                  </a:schemeClr>
                </a:solidFill>
              </a:rPr>
              <a:t>Psychological Bulletin</a:t>
            </a:r>
            <a:r>
              <a:rPr lang="en-GB" dirty="0">
                <a:solidFill>
                  <a:schemeClr val="bg1">
                    <a:lumMod val="95000"/>
                    <a:lumOff val="5000"/>
                  </a:schemeClr>
                </a:solidFill>
              </a:rPr>
              <a:t>, 146(2), pp. 150–186.</a:t>
            </a:r>
          </a:p>
          <a:p>
            <a:pPr algn="just"/>
            <a:r>
              <a:rPr lang="en-GB" dirty="0">
                <a:solidFill>
                  <a:schemeClr val="bg1">
                    <a:lumMod val="95000"/>
                    <a:lumOff val="5000"/>
                  </a:schemeClr>
                </a:solidFill>
              </a:rPr>
              <a:t>Mayer, J.D., Caruso, D.R. and Salovey, P. (2016) ‘The ability model of emotional intelligence: Principles and updates’, </a:t>
            </a:r>
            <a:r>
              <a:rPr lang="en-GB" i="1" dirty="0">
                <a:solidFill>
                  <a:schemeClr val="bg1">
                    <a:lumMod val="95000"/>
                    <a:lumOff val="5000"/>
                  </a:schemeClr>
                </a:solidFill>
              </a:rPr>
              <a:t>Emotion Review</a:t>
            </a:r>
            <a:r>
              <a:rPr lang="en-GB" dirty="0">
                <a:solidFill>
                  <a:schemeClr val="bg1">
                    <a:lumMod val="95000"/>
                    <a:lumOff val="5000"/>
                  </a:schemeClr>
                </a:solidFill>
              </a:rPr>
              <a:t>, 8(4), pp. 290–300.</a:t>
            </a:r>
          </a:p>
        </p:txBody>
      </p:sp>
      <p:sp>
        <p:nvSpPr>
          <p:cNvPr id="21" name="Rectangle 6">
            <a:extLst>
              <a:ext uri="{FF2B5EF4-FFF2-40B4-BE49-F238E27FC236}">
                <a16:creationId xmlns:a16="http://schemas.microsoft.com/office/drawing/2014/main" id="{F4867C43-089E-8BE0-88CA-201EC8ABB785}"/>
              </a:ext>
            </a:extLst>
          </p:cNvPr>
          <p:cNvSpPr>
            <a:spLocks noChangeArrowheads="1"/>
          </p:cNvSpPr>
          <p:nvPr/>
        </p:nvSpPr>
        <p:spPr bwMode="auto">
          <a:xfrm>
            <a:off x="33735" y="22571979"/>
            <a:ext cx="5601017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9" name="TextBox 8">
            <a:extLst>
              <a:ext uri="{FF2B5EF4-FFF2-40B4-BE49-F238E27FC236}">
                <a16:creationId xmlns:a16="http://schemas.microsoft.com/office/drawing/2014/main" id="{04184584-EDAE-00FF-F73B-A3B44B6C6ACE}"/>
              </a:ext>
            </a:extLst>
          </p:cNvPr>
          <p:cNvSpPr txBox="1"/>
          <p:nvPr/>
        </p:nvSpPr>
        <p:spPr>
          <a:xfrm>
            <a:off x="11034374" y="2263541"/>
            <a:ext cx="11178638" cy="8309967"/>
          </a:xfrm>
          <a:prstGeom prst="rect">
            <a:avLst/>
          </a:prstGeom>
          <a:solidFill>
            <a:schemeClr val="accent6">
              <a:lumMod val="20000"/>
              <a:lumOff val="80000"/>
            </a:schemeClr>
          </a:solidFill>
          <a:ln w="28575">
            <a:solidFill>
              <a:schemeClr val="tx1"/>
            </a:solidFill>
          </a:ln>
        </p:spPr>
        <p:txBody>
          <a:bodyPr wrap="square">
            <a:spAutoFit/>
          </a:bodyPr>
          <a:lstStyle/>
          <a:p>
            <a:pPr algn="ctr"/>
            <a:r>
              <a:rPr lang="en-GB" sz="2400" b="1" dirty="0">
                <a:solidFill>
                  <a:schemeClr val="bg1">
                    <a:lumMod val="95000"/>
                    <a:lumOff val="5000"/>
                  </a:schemeClr>
                </a:solidFill>
              </a:rPr>
              <a:t>Question 2: Reflection – Managing My Emotions and Developing Mindfulness as a Student </a:t>
            </a:r>
          </a:p>
          <a:p>
            <a:pPr algn="just"/>
            <a:endParaRPr lang="en-GB" dirty="0">
              <a:solidFill>
                <a:schemeClr val="bg1">
                  <a:lumMod val="95000"/>
                  <a:lumOff val="5000"/>
                </a:schemeClr>
              </a:solidFill>
            </a:endParaRPr>
          </a:p>
          <a:p>
            <a:pPr algn="just"/>
            <a:r>
              <a:rPr lang="en-GB" dirty="0">
                <a:solidFill>
                  <a:schemeClr val="bg1">
                    <a:lumMod val="95000"/>
                    <a:lumOff val="5000"/>
                  </a:schemeClr>
                </a:solidFill>
              </a:rPr>
              <a:t>I have come to realize, during my studies that academic pressure plays a role in influencing my emotional reaction. Strict deadlines usually cause stress, especially when several exams coincide. When there are no defined expectations or the contributions seem unequal group work can be a cause of frustration. Sometimes, fear of failure builds self-doubt particularly in the face of a challenging or new task. These feelings affect my focus and productivity; when I am stressed, my attention is limited but creativity and tolerance in communication also becomes less. A moderate pressure, however, is sometimes known to be beneficial as it increases motivation and urgency. This reflects the studies that emotional arousal may either promote or deteriorate academic functioning based on the ability to regulate it (MacCann et al., 2020). I am aware, though, that these experiences are subjectively interpreted, and emotional awareness is not necessarily the ability to exercise emotional control.</a:t>
            </a:r>
          </a:p>
          <a:p>
            <a:pPr algn="just"/>
            <a:r>
              <a:rPr lang="en-GB" dirty="0">
                <a:solidFill>
                  <a:schemeClr val="bg1">
                    <a:lumMod val="95000"/>
                    <a:lumOff val="5000"/>
                  </a:schemeClr>
                </a:solidFill>
              </a:rPr>
              <a:t>Using the framework by Goleman (2020), I have tried to build on the self-awareness by recognizing the initial symptoms of the stress, e.g., irritability or mental exhaustion. Being aware of such cues enables me to put self-regulating measures in place before emotions get out of control. Organized planning minimizes uncertainty, and brief breathing patterns break impulsive responses. Goal setting strengthens intrinsic drive by making the goal of not wanting to fail give way to incremental achievement. When used in a group, empathy practice has helped me communicate better by making me open my mind to other viewpoints instead of being on the defensive. These strategies are consistent with the fact that emotional management improves academic and inter-personal outcomes (MacCann et al., 2020). Although they do not eliminate stress, they form more conscious and positive reactions.</a:t>
            </a:r>
          </a:p>
          <a:p>
            <a:pPr algn="just"/>
            <a:r>
              <a:rPr lang="en-GB" dirty="0">
                <a:solidFill>
                  <a:schemeClr val="bg1">
                    <a:lumMod val="95000"/>
                    <a:lumOff val="5000"/>
                  </a:schemeClr>
                </a:solidFill>
              </a:rPr>
              <a:t>Mindfulness also enhances this process by increasing the attentional control. Mindfulness is the ability to be aware of the present moment without a judgement at this moment (Donald et al., 2022). In practice, I use this by taking focused study, reducing multitasking, and consciously refocusing attention in case of distraction. This lessens cognitive overload and emotional reactivity in tasks of demand. In the long run, persistence in terms of attention has helped me overcome academic pressure and perform consistently. Combining mindfulness and emotional regulation techniques, I am slowly becoming more emotionally stable and even emotionally resilient, which will help me succeed in school and the work environment in the future.</a:t>
            </a:r>
          </a:p>
        </p:txBody>
      </p:sp>
      <p:sp>
        <p:nvSpPr>
          <p:cNvPr id="10" name="TextBox 9">
            <a:extLst>
              <a:ext uri="{FF2B5EF4-FFF2-40B4-BE49-F238E27FC236}">
                <a16:creationId xmlns:a16="http://schemas.microsoft.com/office/drawing/2014/main" id="{CFF8CF15-7886-16EA-FF42-7E0EBAC84606}"/>
              </a:ext>
            </a:extLst>
          </p:cNvPr>
          <p:cNvSpPr txBox="1"/>
          <p:nvPr/>
        </p:nvSpPr>
        <p:spPr>
          <a:xfrm>
            <a:off x="11126985" y="14993981"/>
            <a:ext cx="11059519" cy="6370975"/>
          </a:xfrm>
          <a:prstGeom prst="rect">
            <a:avLst/>
          </a:prstGeom>
          <a:solidFill>
            <a:schemeClr val="accent6">
              <a:lumMod val="20000"/>
              <a:lumOff val="80000"/>
            </a:schemeClr>
          </a:solidFill>
          <a:ln w="28575">
            <a:solidFill>
              <a:schemeClr val="tx1"/>
            </a:solidFill>
          </a:ln>
        </p:spPr>
        <p:txBody>
          <a:bodyPr wrap="square">
            <a:spAutoFit/>
          </a:bodyPr>
          <a:lstStyle/>
          <a:p>
            <a:pPr algn="ctr"/>
            <a:r>
              <a:rPr lang="en-GB" sz="2400" b="1" dirty="0">
                <a:solidFill>
                  <a:schemeClr val="bg1">
                    <a:lumMod val="95000"/>
                    <a:lumOff val="5000"/>
                  </a:schemeClr>
                </a:solidFill>
              </a:rPr>
              <a:t>Factors for Academic Success &amp; Addressing EI Challenges </a:t>
            </a:r>
          </a:p>
          <a:p>
            <a:pPr algn="just"/>
            <a:endParaRPr lang="en-GB" dirty="0">
              <a:solidFill>
                <a:schemeClr val="bg1">
                  <a:lumMod val="95000"/>
                  <a:lumOff val="5000"/>
                </a:schemeClr>
              </a:solidFill>
            </a:endParaRPr>
          </a:p>
          <a:p>
            <a:pPr algn="just"/>
            <a:r>
              <a:rPr lang="en-GB" dirty="0">
                <a:solidFill>
                  <a:schemeClr val="bg1">
                    <a:lumMod val="95000"/>
                    <a:lumOff val="5000"/>
                  </a:schemeClr>
                </a:solidFill>
              </a:rPr>
              <a:t>Cognitive capability is not the only factor that can determine the academic success of an individual; emotional competence is also a factor. Emotional toughness helps the students to overcome a setback without being lost in the long run which happens especially during the challenging assessment time. Time management helps to avoid unnecessary stress due to the establishment of structure and predictability, which helps maintain self-regulation. The assistance of social networks such as peer groups and lecturers offers a sense of reassurance and pragmatic assistance, enhancing social sensitivity and communication. Growth mindset also enhances motivation by looking at problems as a chance of growth and development instead of a threat to self-esteem. All these aspects combine to promote flexibility, responsibility and interpersonal efficacy that are critical to workplace preparedness in workplaces that demand teamwork, initiative and emotional composure (MacCann et al., 2020).</a:t>
            </a:r>
          </a:p>
          <a:p>
            <a:pPr algn="just"/>
            <a:r>
              <a:rPr lang="en-GB" dirty="0">
                <a:solidFill>
                  <a:schemeClr val="bg1">
                    <a:lumMod val="95000"/>
                    <a:lumOff val="5000"/>
                  </a:schemeClr>
                </a:solidFill>
              </a:rPr>
              <a:t>Well-organized action will be needed to deal with emotional intelligence challenges in an active way. Having a good study routine minimizes the cognitive load and minimizes end of time stress, which aids emotion control. Through maintaining a short reflection journal, constant assessment of emotional stimuli and responses to behaviour can be maintained, which enhances self-understanding. Taking the initiative to get feedback through peers and tutors enhances social awareness and eliminates the defensive response to criticism. It improves attentional control and stress management because of continued mindfulness practice (Donald et al., 2022). Empathy and communication skills are also built through participating in cooperative study. By accepting such actions, I will not only become better in academic performance but will develop emotionally competent skills, which will be directly applied in professional leadership situations.</a:t>
            </a:r>
          </a:p>
          <a:p>
            <a:pPr algn="ctr"/>
            <a:endParaRPr lang="en-GB" sz="2400" dirty="0">
              <a:solidFill>
                <a:schemeClr val="bg2"/>
              </a:solidFill>
            </a:endParaRPr>
          </a:p>
        </p:txBody>
      </p:sp>
      <p:pic>
        <p:nvPicPr>
          <p:cNvPr id="11" name="Picture 10">
            <a:extLst>
              <a:ext uri="{FF2B5EF4-FFF2-40B4-BE49-F238E27FC236}">
                <a16:creationId xmlns:a16="http://schemas.microsoft.com/office/drawing/2014/main" id="{9BC9B29E-584D-1869-8F28-0046F0506D5B}"/>
              </a:ext>
            </a:extLst>
          </p:cNvPr>
          <p:cNvPicPr>
            <a:picLocks noChangeAspect="1"/>
          </p:cNvPicPr>
          <p:nvPr/>
        </p:nvPicPr>
        <p:blipFill>
          <a:blip r:embed="rId3"/>
          <a:stretch>
            <a:fillRect/>
          </a:stretch>
        </p:blipFill>
        <p:spPr>
          <a:xfrm>
            <a:off x="32029" y="2263541"/>
            <a:ext cx="11002345" cy="4732528"/>
          </a:xfrm>
          <a:prstGeom prst="rect">
            <a:avLst/>
          </a:prstGeom>
        </p:spPr>
      </p:pic>
      <p:pic>
        <p:nvPicPr>
          <p:cNvPr id="17" name="Picture 16">
            <a:extLst>
              <a:ext uri="{FF2B5EF4-FFF2-40B4-BE49-F238E27FC236}">
                <a16:creationId xmlns:a16="http://schemas.microsoft.com/office/drawing/2014/main" id="{B1739A55-7AD8-2B77-DA78-A4D673274CBC}"/>
              </a:ext>
            </a:extLst>
          </p:cNvPr>
          <p:cNvPicPr>
            <a:picLocks noChangeAspect="1"/>
          </p:cNvPicPr>
          <p:nvPr/>
        </p:nvPicPr>
        <p:blipFill>
          <a:blip r:embed="rId4"/>
          <a:stretch>
            <a:fillRect/>
          </a:stretch>
        </p:blipFill>
        <p:spPr>
          <a:xfrm>
            <a:off x="16867" y="15430978"/>
            <a:ext cx="11093252" cy="4618105"/>
          </a:xfrm>
          <a:prstGeom prst="rect">
            <a:avLst/>
          </a:prstGeom>
        </p:spPr>
      </p:pic>
      <p:pic>
        <p:nvPicPr>
          <p:cNvPr id="18" name="Picture 17">
            <a:extLst>
              <a:ext uri="{FF2B5EF4-FFF2-40B4-BE49-F238E27FC236}">
                <a16:creationId xmlns:a16="http://schemas.microsoft.com/office/drawing/2014/main" id="{9941D369-B411-12A4-9288-0745C214FA7A}"/>
              </a:ext>
            </a:extLst>
          </p:cNvPr>
          <p:cNvPicPr>
            <a:picLocks noChangeAspect="1"/>
          </p:cNvPicPr>
          <p:nvPr/>
        </p:nvPicPr>
        <p:blipFill>
          <a:blip r:embed="rId5"/>
          <a:stretch>
            <a:fillRect/>
          </a:stretch>
        </p:blipFill>
        <p:spPr>
          <a:xfrm>
            <a:off x="11117345" y="10594043"/>
            <a:ext cx="11028002" cy="4371975"/>
          </a:xfrm>
          <a:prstGeom prst="rect">
            <a:avLst/>
          </a:prstGeom>
        </p:spPr>
      </p:pic>
      <p:pic>
        <p:nvPicPr>
          <p:cNvPr id="19" name="Picture 18">
            <a:extLst>
              <a:ext uri="{FF2B5EF4-FFF2-40B4-BE49-F238E27FC236}">
                <a16:creationId xmlns:a16="http://schemas.microsoft.com/office/drawing/2014/main" id="{0EA28443-7BEB-F47E-2945-3BDA4DF61BAE}"/>
              </a:ext>
            </a:extLst>
          </p:cNvPr>
          <p:cNvPicPr>
            <a:picLocks noChangeAspect="1"/>
          </p:cNvPicPr>
          <p:nvPr/>
        </p:nvPicPr>
        <p:blipFill>
          <a:blip r:embed="rId6"/>
          <a:stretch>
            <a:fillRect/>
          </a:stretch>
        </p:blipFill>
        <p:spPr>
          <a:xfrm>
            <a:off x="11090835" y="21248390"/>
            <a:ext cx="11110118" cy="3175000"/>
          </a:xfrm>
          <a:prstGeom prst="rect">
            <a:avLst/>
          </a:prstGeom>
        </p:spPr>
      </p:pic>
      <p:sp>
        <p:nvSpPr>
          <p:cNvPr id="3" name="TextBox 2">
            <a:extLst>
              <a:ext uri="{FF2B5EF4-FFF2-40B4-BE49-F238E27FC236}">
                <a16:creationId xmlns:a16="http://schemas.microsoft.com/office/drawing/2014/main" id="{07DACE6D-D1A1-609A-2489-27A6FEC8F978}"/>
              </a:ext>
            </a:extLst>
          </p:cNvPr>
          <p:cNvSpPr txBox="1"/>
          <p:nvPr/>
        </p:nvSpPr>
        <p:spPr>
          <a:xfrm>
            <a:off x="14978743" y="181686"/>
            <a:ext cx="7164278" cy="2215991"/>
          </a:xfrm>
          <a:prstGeom prst="rect">
            <a:avLst/>
          </a:prstGeom>
          <a:noFill/>
        </p:spPr>
        <p:txBody>
          <a:bodyPr wrap="square" rtlCol="0">
            <a:spAutoFit/>
          </a:bodyPr>
          <a:lstStyle/>
          <a:p>
            <a:r>
              <a:rPr lang="en-US" sz="2000" dirty="0"/>
              <a:t>Name: Paraschiva Nunuca</a:t>
            </a:r>
          </a:p>
          <a:p>
            <a:r>
              <a:rPr lang="en-US" sz="2000" dirty="0"/>
              <a:t>Student no: 2029228</a:t>
            </a:r>
          </a:p>
          <a:p>
            <a:r>
              <a:rPr lang="en-US" sz="2000" dirty="0"/>
              <a:t>Module Code: LCLM 5006</a:t>
            </a:r>
          </a:p>
          <a:p>
            <a:r>
              <a:rPr lang="en-US" sz="2000" dirty="0"/>
              <a:t>Module name: Developing Emotional Intelligence Skills</a:t>
            </a:r>
          </a:p>
          <a:p>
            <a:r>
              <a:rPr lang="en-US" sz="2000" dirty="0"/>
              <a:t>Assignment Title: C1- Individual Poster Presentation</a:t>
            </a:r>
          </a:p>
          <a:p>
            <a:r>
              <a:rPr lang="en-US" sz="2000" dirty="0"/>
              <a:t>Lecturer’s </a:t>
            </a:r>
            <a:r>
              <a:rPr lang="en-US" sz="2000"/>
              <a:t>name: Aso</a:t>
            </a:r>
            <a:r>
              <a:rPr lang="en-US" sz="2000" dirty="0"/>
              <a:t> Abdullah</a:t>
            </a:r>
          </a:p>
          <a:p>
            <a:endParaRPr lang="en-US" dirty="0"/>
          </a:p>
        </p:txBody>
      </p:sp>
    </p:spTree>
    <p:extLst>
      <p:ext uri="{BB962C8B-B14F-4D97-AF65-F5344CB8AC3E}">
        <p14:creationId xmlns:p14="http://schemas.microsoft.com/office/powerpoint/2010/main" val="85230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Islander">
      <a:dk1>
        <a:srgbClr val="000000"/>
      </a:dk1>
      <a:lt1>
        <a:srgbClr val="FFFFFF"/>
      </a:lt1>
      <a:dk2>
        <a:srgbClr val="000000"/>
      </a:dk2>
      <a:lt2>
        <a:srgbClr val="E6E6E6"/>
      </a:lt2>
      <a:accent1>
        <a:srgbClr val="E56925"/>
      </a:accent1>
      <a:accent2>
        <a:srgbClr val="F19936"/>
      </a:accent2>
      <a:accent3>
        <a:srgbClr val="5DA3CC"/>
      </a:accent3>
      <a:accent4>
        <a:srgbClr val="B3DAD6"/>
      </a:accent4>
      <a:accent5>
        <a:srgbClr val="76B144"/>
      </a:accent5>
      <a:accent6>
        <a:srgbClr val="438F63"/>
      </a:accent6>
      <a:hlink>
        <a:srgbClr val="E2DD60"/>
      </a:hlink>
      <a:folHlink>
        <a:srgbClr val="E78576"/>
      </a:folHlink>
    </a:clrScheme>
    <a:fontScheme name="Custom 1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ian Pacific heritage_TM10131490_Win32_LH_v4" id="{B2A0ACF3-34FF-4C5A-A737-2558AC4C9FEA}" vid="{FBDB92CC-0A39-410B-A16B-8C101333048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1D141EBB-3386-4164-A294-111C6309E3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9CE79C-5104-4273-B83B-D03AD839A8F7}">
  <ds:schemaRefs>
    <ds:schemaRef ds:uri="http://schemas.microsoft.com/sharepoint/v3/contenttype/forms"/>
  </ds:schemaRefs>
</ds:datastoreItem>
</file>

<file path=customXml/itemProps3.xml><?xml version="1.0" encoding="utf-8"?>
<ds:datastoreItem xmlns:ds="http://schemas.openxmlformats.org/officeDocument/2006/customXml" ds:itemID="{4E18D074-6F3D-488C-8220-03C2DEFDE85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Asian Pacific American Heritage Month presentation</Template>
  <TotalTime>213</TotalTime>
  <Words>1962</Words>
  <Application>Microsoft Macintosh PowerPoint</Application>
  <PresentationFormat>Custom</PresentationFormat>
  <Paragraphs>39</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Segoe UI</vt:lpstr>
      <vt:lpstr>1_Office Theme</vt:lpstr>
      <vt:lpstr>Understanding My Emotions to Strengthen My Emotional Intelligence as a Student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My Emotions to Strengthen My Emotional Intelligence as a Student</dc:title>
  <cp:lastModifiedBy>Paraschiva Nunuca</cp:lastModifiedBy>
  <cp:revision>8</cp:revision>
  <cp:lastPrinted>2026-02-13T14:41:52Z</cp:lastPrinted>
  <dcterms:created xsi:type="dcterms:W3CDTF">2025-03-23T10:59:07Z</dcterms:created>
  <dcterms:modified xsi:type="dcterms:W3CDTF">2026-02-15T20:44:50Z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